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entation.xml" ContentType="application/vnd.openxmlformats-officedocument.presentationml.presentation.main+xml"/>
  <Override PartName="/ppt/diagrams/data2.xml" ContentType="application/vnd.openxmlformats-officedocument.drawingml.diagramData+xml"/>
  <Override PartName="/ppt/diagrams/data1.xml" ContentType="application/vnd.openxmlformats-officedocument.drawingml.diagramData+xml"/>
  <Override PartName="/ppt/slideLayouts/slideLayout23.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56.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Layouts/slideLayout55.xml" ContentType="application/vnd.openxmlformats-officedocument.presentationml.slideLayou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notesSlides/notesSlide29.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4.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2" r:id="rId1"/>
    <p:sldMasterId id="2147483774" r:id="rId2"/>
    <p:sldMasterId id="2147483816" r:id="rId3"/>
    <p:sldMasterId id="2147483849" r:id="rId4"/>
    <p:sldMasterId id="2147483867" r:id="rId5"/>
    <p:sldMasterId id="2147483885" r:id="rId6"/>
    <p:sldMasterId id="2147483897" r:id="rId7"/>
  </p:sldMasterIdLst>
  <p:notesMasterIdLst>
    <p:notesMasterId r:id="rId81"/>
  </p:notesMasterIdLst>
  <p:sldIdLst>
    <p:sldId id="373" r:id="rId8"/>
    <p:sldId id="371" r:id="rId9"/>
    <p:sldId id="374" r:id="rId10"/>
    <p:sldId id="345" r:id="rId11"/>
    <p:sldId id="346" r:id="rId12"/>
    <p:sldId id="347" r:id="rId13"/>
    <p:sldId id="348" r:id="rId14"/>
    <p:sldId id="349" r:id="rId15"/>
    <p:sldId id="358" r:id="rId16"/>
    <p:sldId id="351" r:id="rId17"/>
    <p:sldId id="355" r:id="rId18"/>
    <p:sldId id="350" r:id="rId19"/>
    <p:sldId id="354" r:id="rId20"/>
    <p:sldId id="352" r:id="rId21"/>
    <p:sldId id="353" r:id="rId22"/>
    <p:sldId id="359" r:id="rId23"/>
    <p:sldId id="379" r:id="rId24"/>
    <p:sldId id="356" r:id="rId25"/>
    <p:sldId id="360" r:id="rId26"/>
    <p:sldId id="357" r:id="rId27"/>
    <p:sldId id="380" r:id="rId28"/>
    <p:sldId id="372" r:id="rId29"/>
    <p:sldId id="361" r:id="rId30"/>
    <p:sldId id="362" r:id="rId31"/>
    <p:sldId id="363" r:id="rId32"/>
    <p:sldId id="364" r:id="rId33"/>
    <p:sldId id="365" r:id="rId34"/>
    <p:sldId id="366" r:id="rId35"/>
    <p:sldId id="367" r:id="rId36"/>
    <p:sldId id="370" r:id="rId37"/>
    <p:sldId id="375" r:id="rId38"/>
    <p:sldId id="369" r:id="rId39"/>
    <p:sldId id="341" r:id="rId40"/>
    <p:sldId id="342" r:id="rId41"/>
    <p:sldId id="343" r:id="rId42"/>
    <p:sldId id="344" r:id="rId43"/>
    <p:sldId id="377" r:id="rId44"/>
    <p:sldId id="378" r:id="rId45"/>
    <p:sldId id="256" r:id="rId46"/>
    <p:sldId id="320" r:id="rId47"/>
    <p:sldId id="321" r:id="rId48"/>
    <p:sldId id="302" r:id="rId49"/>
    <p:sldId id="307" r:id="rId50"/>
    <p:sldId id="303" r:id="rId51"/>
    <p:sldId id="309" r:id="rId52"/>
    <p:sldId id="310" r:id="rId53"/>
    <p:sldId id="304" r:id="rId54"/>
    <p:sldId id="308" r:id="rId55"/>
    <p:sldId id="311" r:id="rId56"/>
    <p:sldId id="312" r:id="rId57"/>
    <p:sldId id="313" r:id="rId58"/>
    <p:sldId id="314" r:id="rId59"/>
    <p:sldId id="306" r:id="rId60"/>
    <p:sldId id="315" r:id="rId61"/>
    <p:sldId id="316" r:id="rId62"/>
    <p:sldId id="317" r:id="rId63"/>
    <p:sldId id="318" r:id="rId64"/>
    <p:sldId id="319" r:id="rId65"/>
    <p:sldId id="322" r:id="rId66"/>
    <p:sldId id="323" r:id="rId67"/>
    <p:sldId id="324" r:id="rId68"/>
    <p:sldId id="334" r:id="rId69"/>
    <p:sldId id="335" r:id="rId70"/>
    <p:sldId id="336" r:id="rId71"/>
    <p:sldId id="325" r:id="rId72"/>
    <p:sldId id="326" r:id="rId73"/>
    <p:sldId id="327" r:id="rId74"/>
    <p:sldId id="328" r:id="rId75"/>
    <p:sldId id="329" r:id="rId76"/>
    <p:sldId id="331" r:id="rId77"/>
    <p:sldId id="339" r:id="rId78"/>
    <p:sldId id="333" r:id="rId79"/>
    <p:sldId id="301"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3858" autoAdjust="0"/>
  </p:normalViewPr>
  <p:slideViewPr>
    <p:cSldViewPr snapToGrid="0">
      <p:cViewPr>
        <p:scale>
          <a:sx n="107" d="100"/>
          <a:sy n="107" d="100"/>
        </p:scale>
        <p:origin x="232"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theme" Target="theme/theme1.xml"/><Relationship Id="rId89" Type="http://schemas.openxmlformats.org/officeDocument/2006/relationships/customXml" Target="../customXml/item4.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viewProps" Target="viewProps.xml"/><Relationship Id="rId88"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notesMaster" Target="notesMasters/notesMaster1.xml"/><Relationship Id="rId86"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customXml" Target="../customXml/item2.xml"/><Relationship Id="rId61" Type="http://schemas.openxmlformats.org/officeDocument/2006/relationships/slide" Target="slides/slide54.xml"/><Relationship Id="rId82" Type="http://schemas.openxmlformats.org/officeDocument/2006/relationships/presProps" Target="presProps.xml"/><Relationship Id="rId19"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24B7D4-36C2-4DBC-9A7E-2EEFA12C2735}" type="doc">
      <dgm:prSet loTypeId="urn:microsoft.com/office/officeart/2005/8/layout/default" loCatId="list" qsTypeId="urn:microsoft.com/office/officeart/2005/8/quickstyle/simple4" qsCatId="simple" csTypeId="urn:microsoft.com/office/officeart/2005/8/colors/accent0_3" csCatId="mainScheme"/>
      <dgm:spPr/>
      <dgm:t>
        <a:bodyPr/>
        <a:lstStyle/>
        <a:p>
          <a:endParaRPr lang="en-US"/>
        </a:p>
      </dgm:t>
    </dgm:pt>
    <dgm:pt modelId="{F6ECCD5F-0FE4-420E-A403-992879BA3759}">
      <dgm:prSet/>
      <dgm:spPr/>
      <dgm:t>
        <a:bodyPr/>
        <a:lstStyle/>
        <a:p>
          <a:r>
            <a:rPr lang="en-US"/>
            <a:t>1.  To be listened to.</a:t>
          </a:r>
        </a:p>
      </dgm:t>
    </dgm:pt>
    <dgm:pt modelId="{F999DE29-9ED6-43A0-8B9F-400B249A3E8C}" type="parTrans" cxnId="{FDC56D82-B69F-4BFE-8F81-378933225AC0}">
      <dgm:prSet/>
      <dgm:spPr/>
      <dgm:t>
        <a:bodyPr/>
        <a:lstStyle/>
        <a:p>
          <a:endParaRPr lang="en-US"/>
        </a:p>
      </dgm:t>
    </dgm:pt>
    <dgm:pt modelId="{17240A40-08FF-4E6B-AD7C-04113A499D1E}" type="sibTrans" cxnId="{FDC56D82-B69F-4BFE-8F81-378933225AC0}">
      <dgm:prSet/>
      <dgm:spPr/>
      <dgm:t>
        <a:bodyPr/>
        <a:lstStyle/>
        <a:p>
          <a:endParaRPr lang="en-US"/>
        </a:p>
      </dgm:t>
    </dgm:pt>
    <dgm:pt modelId="{80F874C9-794A-4F48-ABE6-F8A531338AC8}">
      <dgm:prSet/>
      <dgm:spPr/>
      <dgm:t>
        <a:bodyPr/>
        <a:lstStyle/>
        <a:p>
          <a:r>
            <a:rPr lang="en-US"/>
            <a:t>2. To be heard.</a:t>
          </a:r>
        </a:p>
      </dgm:t>
    </dgm:pt>
    <dgm:pt modelId="{ED7CCB38-CD6E-4823-BA2C-2FE0CB3D42FD}" type="parTrans" cxnId="{29CC6EB8-7165-47F2-BDC2-2A06B2A5FD06}">
      <dgm:prSet/>
      <dgm:spPr/>
      <dgm:t>
        <a:bodyPr/>
        <a:lstStyle/>
        <a:p>
          <a:endParaRPr lang="en-US"/>
        </a:p>
      </dgm:t>
    </dgm:pt>
    <dgm:pt modelId="{F8FA992A-5C4E-45E7-AF9D-42677C6DEC5E}" type="sibTrans" cxnId="{29CC6EB8-7165-47F2-BDC2-2A06B2A5FD06}">
      <dgm:prSet/>
      <dgm:spPr/>
      <dgm:t>
        <a:bodyPr/>
        <a:lstStyle/>
        <a:p>
          <a:endParaRPr lang="en-US"/>
        </a:p>
      </dgm:t>
    </dgm:pt>
    <dgm:pt modelId="{CE2E151F-3936-4DB1-AD12-D4DC93D14B8D}">
      <dgm:prSet/>
      <dgm:spPr/>
      <dgm:t>
        <a:bodyPr/>
        <a:lstStyle/>
        <a:p>
          <a:r>
            <a:rPr lang="en-US"/>
            <a:t>3. To be understood</a:t>
          </a:r>
        </a:p>
      </dgm:t>
    </dgm:pt>
    <dgm:pt modelId="{7AFF4722-7B46-456E-8190-85C7DAC76444}" type="parTrans" cxnId="{2AB18F7E-03D2-437F-AAE7-51FABCB46C54}">
      <dgm:prSet/>
      <dgm:spPr/>
      <dgm:t>
        <a:bodyPr/>
        <a:lstStyle/>
        <a:p>
          <a:endParaRPr lang="en-US"/>
        </a:p>
      </dgm:t>
    </dgm:pt>
    <dgm:pt modelId="{770F893B-8270-46A4-90F9-3D51EF1FF4C2}" type="sibTrans" cxnId="{2AB18F7E-03D2-437F-AAE7-51FABCB46C54}">
      <dgm:prSet/>
      <dgm:spPr/>
      <dgm:t>
        <a:bodyPr/>
        <a:lstStyle/>
        <a:p>
          <a:endParaRPr lang="en-US"/>
        </a:p>
      </dgm:t>
    </dgm:pt>
    <dgm:pt modelId="{753726A6-D4F5-4786-ADFB-D8EA1F5B5410}">
      <dgm:prSet/>
      <dgm:spPr/>
      <dgm:t>
        <a:bodyPr/>
        <a:lstStyle/>
        <a:p>
          <a:r>
            <a:rPr lang="en-US"/>
            <a:t>4. To feel like they are NOT crazy.</a:t>
          </a:r>
        </a:p>
      </dgm:t>
    </dgm:pt>
    <dgm:pt modelId="{84368A22-26B6-4CE6-A01F-13ACE70AE506}" type="parTrans" cxnId="{C72D535A-4E0F-4C52-9A8C-1F7CF5F03782}">
      <dgm:prSet/>
      <dgm:spPr/>
      <dgm:t>
        <a:bodyPr/>
        <a:lstStyle/>
        <a:p>
          <a:endParaRPr lang="en-US"/>
        </a:p>
      </dgm:t>
    </dgm:pt>
    <dgm:pt modelId="{3D11DB62-2BDF-4993-B616-3EE1FF9BE8F8}" type="sibTrans" cxnId="{C72D535A-4E0F-4C52-9A8C-1F7CF5F03782}">
      <dgm:prSet/>
      <dgm:spPr/>
      <dgm:t>
        <a:bodyPr/>
        <a:lstStyle/>
        <a:p>
          <a:endParaRPr lang="en-US"/>
        </a:p>
      </dgm:t>
    </dgm:pt>
    <dgm:pt modelId="{F8EFE52E-DBDB-405D-811E-F7E7144F86D9}">
      <dgm:prSet/>
      <dgm:spPr/>
      <dgm:t>
        <a:bodyPr/>
        <a:lstStyle/>
        <a:p>
          <a:r>
            <a:rPr lang="en-US"/>
            <a:t>5. To be respected.</a:t>
          </a:r>
        </a:p>
      </dgm:t>
    </dgm:pt>
    <dgm:pt modelId="{8A042392-66E3-4CF5-8CC4-4FD24BF6B030}" type="parTrans" cxnId="{CD3A71B5-86E2-4CBA-91DB-455470F52E97}">
      <dgm:prSet/>
      <dgm:spPr/>
      <dgm:t>
        <a:bodyPr/>
        <a:lstStyle/>
        <a:p>
          <a:endParaRPr lang="en-US"/>
        </a:p>
      </dgm:t>
    </dgm:pt>
    <dgm:pt modelId="{0F78827A-E900-4DC5-915E-1FC787E44D4E}" type="sibTrans" cxnId="{CD3A71B5-86E2-4CBA-91DB-455470F52E97}">
      <dgm:prSet/>
      <dgm:spPr/>
      <dgm:t>
        <a:bodyPr/>
        <a:lstStyle/>
        <a:p>
          <a:endParaRPr lang="en-US"/>
        </a:p>
      </dgm:t>
    </dgm:pt>
    <dgm:pt modelId="{88785E43-887A-6E4F-A21E-7767B1878EB5}" type="pres">
      <dgm:prSet presAssocID="{2624B7D4-36C2-4DBC-9A7E-2EEFA12C2735}" presName="diagram" presStyleCnt="0">
        <dgm:presLayoutVars>
          <dgm:dir/>
          <dgm:resizeHandles val="exact"/>
        </dgm:presLayoutVars>
      </dgm:prSet>
      <dgm:spPr/>
    </dgm:pt>
    <dgm:pt modelId="{234A4236-5AC4-A041-A792-535C70667E0C}" type="pres">
      <dgm:prSet presAssocID="{F6ECCD5F-0FE4-420E-A403-992879BA3759}" presName="node" presStyleLbl="node1" presStyleIdx="0" presStyleCnt="5">
        <dgm:presLayoutVars>
          <dgm:bulletEnabled val="1"/>
        </dgm:presLayoutVars>
      </dgm:prSet>
      <dgm:spPr/>
    </dgm:pt>
    <dgm:pt modelId="{B5F0D316-ECC3-FD44-9D92-A5D3A3B4097A}" type="pres">
      <dgm:prSet presAssocID="{17240A40-08FF-4E6B-AD7C-04113A499D1E}" presName="sibTrans" presStyleCnt="0"/>
      <dgm:spPr/>
    </dgm:pt>
    <dgm:pt modelId="{76A26D6F-7B9E-7146-8F91-D97697BF5EEC}" type="pres">
      <dgm:prSet presAssocID="{80F874C9-794A-4F48-ABE6-F8A531338AC8}" presName="node" presStyleLbl="node1" presStyleIdx="1" presStyleCnt="5">
        <dgm:presLayoutVars>
          <dgm:bulletEnabled val="1"/>
        </dgm:presLayoutVars>
      </dgm:prSet>
      <dgm:spPr/>
    </dgm:pt>
    <dgm:pt modelId="{DE22FD7A-DE6A-B945-9D7B-AA97B1BEDDFA}" type="pres">
      <dgm:prSet presAssocID="{F8FA992A-5C4E-45E7-AF9D-42677C6DEC5E}" presName="sibTrans" presStyleCnt="0"/>
      <dgm:spPr/>
    </dgm:pt>
    <dgm:pt modelId="{DE67F699-88EF-9343-83B6-6B97053AB2D0}" type="pres">
      <dgm:prSet presAssocID="{CE2E151F-3936-4DB1-AD12-D4DC93D14B8D}" presName="node" presStyleLbl="node1" presStyleIdx="2" presStyleCnt="5">
        <dgm:presLayoutVars>
          <dgm:bulletEnabled val="1"/>
        </dgm:presLayoutVars>
      </dgm:prSet>
      <dgm:spPr/>
    </dgm:pt>
    <dgm:pt modelId="{17165344-AF59-EE4C-AEF4-760FEB1F689B}" type="pres">
      <dgm:prSet presAssocID="{770F893B-8270-46A4-90F9-3D51EF1FF4C2}" presName="sibTrans" presStyleCnt="0"/>
      <dgm:spPr/>
    </dgm:pt>
    <dgm:pt modelId="{D1FCAB43-6E06-7648-8754-2DE120B173C0}" type="pres">
      <dgm:prSet presAssocID="{753726A6-D4F5-4786-ADFB-D8EA1F5B5410}" presName="node" presStyleLbl="node1" presStyleIdx="3" presStyleCnt="5">
        <dgm:presLayoutVars>
          <dgm:bulletEnabled val="1"/>
        </dgm:presLayoutVars>
      </dgm:prSet>
      <dgm:spPr/>
    </dgm:pt>
    <dgm:pt modelId="{3C32B60D-7318-FF44-A608-BA0E6F0A93BA}" type="pres">
      <dgm:prSet presAssocID="{3D11DB62-2BDF-4993-B616-3EE1FF9BE8F8}" presName="sibTrans" presStyleCnt="0"/>
      <dgm:spPr/>
    </dgm:pt>
    <dgm:pt modelId="{1DD800D5-77F9-8341-83BC-B5D67965AECC}" type="pres">
      <dgm:prSet presAssocID="{F8EFE52E-DBDB-405D-811E-F7E7144F86D9}" presName="node" presStyleLbl="node1" presStyleIdx="4" presStyleCnt="5">
        <dgm:presLayoutVars>
          <dgm:bulletEnabled val="1"/>
        </dgm:presLayoutVars>
      </dgm:prSet>
      <dgm:spPr/>
    </dgm:pt>
  </dgm:ptLst>
  <dgm:cxnLst>
    <dgm:cxn modelId="{6D47B428-53ED-B347-AF17-98D6D2A0E980}" type="presOf" srcId="{2624B7D4-36C2-4DBC-9A7E-2EEFA12C2735}" destId="{88785E43-887A-6E4F-A21E-7767B1878EB5}" srcOrd="0" destOrd="0" presId="urn:microsoft.com/office/officeart/2005/8/layout/default"/>
    <dgm:cxn modelId="{C72D535A-4E0F-4C52-9A8C-1F7CF5F03782}" srcId="{2624B7D4-36C2-4DBC-9A7E-2EEFA12C2735}" destId="{753726A6-D4F5-4786-ADFB-D8EA1F5B5410}" srcOrd="3" destOrd="0" parTransId="{84368A22-26B6-4CE6-A01F-13ACE70AE506}" sibTransId="{3D11DB62-2BDF-4993-B616-3EE1FF9BE8F8}"/>
    <dgm:cxn modelId="{64BA6D73-E941-8540-B7C8-7115B6E33260}" type="presOf" srcId="{F6ECCD5F-0FE4-420E-A403-992879BA3759}" destId="{234A4236-5AC4-A041-A792-535C70667E0C}" srcOrd="0" destOrd="0" presId="urn:microsoft.com/office/officeart/2005/8/layout/default"/>
    <dgm:cxn modelId="{A3980B7E-6982-1544-9F1F-E007375BEE4E}" type="presOf" srcId="{F8EFE52E-DBDB-405D-811E-F7E7144F86D9}" destId="{1DD800D5-77F9-8341-83BC-B5D67965AECC}" srcOrd="0" destOrd="0" presId="urn:microsoft.com/office/officeart/2005/8/layout/default"/>
    <dgm:cxn modelId="{2AB18F7E-03D2-437F-AAE7-51FABCB46C54}" srcId="{2624B7D4-36C2-4DBC-9A7E-2EEFA12C2735}" destId="{CE2E151F-3936-4DB1-AD12-D4DC93D14B8D}" srcOrd="2" destOrd="0" parTransId="{7AFF4722-7B46-456E-8190-85C7DAC76444}" sibTransId="{770F893B-8270-46A4-90F9-3D51EF1FF4C2}"/>
    <dgm:cxn modelId="{FDC56D82-B69F-4BFE-8F81-378933225AC0}" srcId="{2624B7D4-36C2-4DBC-9A7E-2EEFA12C2735}" destId="{F6ECCD5F-0FE4-420E-A403-992879BA3759}" srcOrd="0" destOrd="0" parTransId="{F999DE29-9ED6-43A0-8B9F-400B249A3E8C}" sibTransId="{17240A40-08FF-4E6B-AD7C-04113A499D1E}"/>
    <dgm:cxn modelId="{2925569D-C45E-4E42-907F-BE80CCEEFC32}" type="presOf" srcId="{753726A6-D4F5-4786-ADFB-D8EA1F5B5410}" destId="{D1FCAB43-6E06-7648-8754-2DE120B173C0}" srcOrd="0" destOrd="0" presId="urn:microsoft.com/office/officeart/2005/8/layout/default"/>
    <dgm:cxn modelId="{CD3A71B5-86E2-4CBA-91DB-455470F52E97}" srcId="{2624B7D4-36C2-4DBC-9A7E-2EEFA12C2735}" destId="{F8EFE52E-DBDB-405D-811E-F7E7144F86D9}" srcOrd="4" destOrd="0" parTransId="{8A042392-66E3-4CF5-8CC4-4FD24BF6B030}" sibTransId="{0F78827A-E900-4DC5-915E-1FC787E44D4E}"/>
    <dgm:cxn modelId="{BEFF39B6-D779-9943-8908-C31C4229B368}" type="presOf" srcId="{80F874C9-794A-4F48-ABE6-F8A531338AC8}" destId="{76A26D6F-7B9E-7146-8F91-D97697BF5EEC}" srcOrd="0" destOrd="0" presId="urn:microsoft.com/office/officeart/2005/8/layout/default"/>
    <dgm:cxn modelId="{29CC6EB8-7165-47F2-BDC2-2A06B2A5FD06}" srcId="{2624B7D4-36C2-4DBC-9A7E-2EEFA12C2735}" destId="{80F874C9-794A-4F48-ABE6-F8A531338AC8}" srcOrd="1" destOrd="0" parTransId="{ED7CCB38-CD6E-4823-BA2C-2FE0CB3D42FD}" sibTransId="{F8FA992A-5C4E-45E7-AF9D-42677C6DEC5E}"/>
    <dgm:cxn modelId="{A7C53DD8-F303-A34B-BA3B-58ED3EC1D161}" type="presOf" srcId="{CE2E151F-3936-4DB1-AD12-D4DC93D14B8D}" destId="{DE67F699-88EF-9343-83B6-6B97053AB2D0}" srcOrd="0" destOrd="0" presId="urn:microsoft.com/office/officeart/2005/8/layout/default"/>
    <dgm:cxn modelId="{57EBBBE0-97E8-A644-8280-FEC91DF4337F}" type="presParOf" srcId="{88785E43-887A-6E4F-A21E-7767B1878EB5}" destId="{234A4236-5AC4-A041-A792-535C70667E0C}" srcOrd="0" destOrd="0" presId="urn:microsoft.com/office/officeart/2005/8/layout/default"/>
    <dgm:cxn modelId="{F8BE8F50-BA18-A549-9D2E-64B5B1F59EAD}" type="presParOf" srcId="{88785E43-887A-6E4F-A21E-7767B1878EB5}" destId="{B5F0D316-ECC3-FD44-9D92-A5D3A3B4097A}" srcOrd="1" destOrd="0" presId="urn:microsoft.com/office/officeart/2005/8/layout/default"/>
    <dgm:cxn modelId="{A37A4739-E23E-3049-83E9-E7A61C3D059A}" type="presParOf" srcId="{88785E43-887A-6E4F-A21E-7767B1878EB5}" destId="{76A26D6F-7B9E-7146-8F91-D97697BF5EEC}" srcOrd="2" destOrd="0" presId="urn:microsoft.com/office/officeart/2005/8/layout/default"/>
    <dgm:cxn modelId="{7CD18B1B-A44C-4E40-93FA-530425F98C88}" type="presParOf" srcId="{88785E43-887A-6E4F-A21E-7767B1878EB5}" destId="{DE22FD7A-DE6A-B945-9D7B-AA97B1BEDDFA}" srcOrd="3" destOrd="0" presId="urn:microsoft.com/office/officeart/2005/8/layout/default"/>
    <dgm:cxn modelId="{AD7605FC-7A80-274F-8F35-11D2B0735FB6}" type="presParOf" srcId="{88785E43-887A-6E4F-A21E-7767B1878EB5}" destId="{DE67F699-88EF-9343-83B6-6B97053AB2D0}" srcOrd="4" destOrd="0" presId="urn:microsoft.com/office/officeart/2005/8/layout/default"/>
    <dgm:cxn modelId="{1C28C792-A955-5745-94BA-03B2F4D18D29}" type="presParOf" srcId="{88785E43-887A-6E4F-A21E-7767B1878EB5}" destId="{17165344-AF59-EE4C-AEF4-760FEB1F689B}" srcOrd="5" destOrd="0" presId="urn:microsoft.com/office/officeart/2005/8/layout/default"/>
    <dgm:cxn modelId="{C91B4B74-091C-2C49-997A-DA39616DDCB7}" type="presParOf" srcId="{88785E43-887A-6E4F-A21E-7767B1878EB5}" destId="{D1FCAB43-6E06-7648-8754-2DE120B173C0}" srcOrd="6" destOrd="0" presId="urn:microsoft.com/office/officeart/2005/8/layout/default"/>
    <dgm:cxn modelId="{3E643CCC-6873-DF45-A325-0CE1A384BF6D}" type="presParOf" srcId="{88785E43-887A-6E4F-A21E-7767B1878EB5}" destId="{3C32B60D-7318-FF44-A608-BA0E6F0A93BA}" srcOrd="7" destOrd="0" presId="urn:microsoft.com/office/officeart/2005/8/layout/default"/>
    <dgm:cxn modelId="{813469A3-4E6C-954E-89F5-BAEB955FE051}" type="presParOf" srcId="{88785E43-887A-6E4F-A21E-7767B1878EB5}" destId="{1DD800D5-77F9-8341-83BC-B5D67965AECC}"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73E25D-BCF4-4E03-8F2F-565BA18E87D8}" type="doc">
      <dgm:prSet loTypeId="urn:microsoft.com/office/officeart/2016/7/layout/ChevronBlockProcess" loCatId="process" qsTypeId="urn:microsoft.com/office/officeart/2005/8/quickstyle/simple1" qsCatId="simple" csTypeId="urn:microsoft.com/office/officeart/2005/8/colors/colorful2" csCatId="colorful" phldr="1"/>
      <dgm:spPr/>
      <dgm:t>
        <a:bodyPr/>
        <a:lstStyle/>
        <a:p>
          <a:endParaRPr lang="en-US"/>
        </a:p>
      </dgm:t>
    </dgm:pt>
    <dgm:pt modelId="{D436F753-14F0-4E5D-861F-B9EE0AE76160}">
      <dgm:prSet/>
      <dgm:spPr/>
      <dgm:t>
        <a:bodyPr/>
        <a:lstStyle/>
        <a:p>
          <a:r>
            <a:rPr lang="en-US"/>
            <a:t>Teach</a:t>
          </a:r>
        </a:p>
      </dgm:t>
    </dgm:pt>
    <dgm:pt modelId="{D99D48BA-5A4B-4750-BC75-C70768158A89}" type="parTrans" cxnId="{145836F1-15F7-4A21-A19F-8E07AAD7854E}">
      <dgm:prSet/>
      <dgm:spPr/>
      <dgm:t>
        <a:bodyPr/>
        <a:lstStyle/>
        <a:p>
          <a:endParaRPr lang="en-US"/>
        </a:p>
      </dgm:t>
    </dgm:pt>
    <dgm:pt modelId="{613BB1A9-1022-4B46-A25B-3564A83D481B}" type="sibTrans" cxnId="{145836F1-15F7-4A21-A19F-8E07AAD7854E}">
      <dgm:prSet/>
      <dgm:spPr/>
      <dgm:t>
        <a:bodyPr/>
        <a:lstStyle/>
        <a:p>
          <a:endParaRPr lang="en-US"/>
        </a:p>
      </dgm:t>
    </dgm:pt>
    <dgm:pt modelId="{D0812B29-67ED-4DC6-BB21-1F34CE6096D8}">
      <dgm:prSet custT="1"/>
      <dgm:spPr/>
      <dgm:t>
        <a:bodyPr/>
        <a:lstStyle/>
        <a:p>
          <a:r>
            <a:rPr lang="en-US" sz="2400" dirty="0"/>
            <a:t>Teach coping and problem-solving skills</a:t>
          </a:r>
          <a:r>
            <a:rPr lang="en-US" sz="2000" dirty="0"/>
            <a:t>.</a:t>
          </a:r>
        </a:p>
      </dgm:t>
    </dgm:pt>
    <dgm:pt modelId="{B04F2EB1-B9C3-42C8-B400-19E49AF396E9}" type="parTrans" cxnId="{159C8D3B-749D-4484-A30F-3DDF5DDA06E7}">
      <dgm:prSet/>
      <dgm:spPr/>
      <dgm:t>
        <a:bodyPr/>
        <a:lstStyle/>
        <a:p>
          <a:endParaRPr lang="en-US"/>
        </a:p>
      </dgm:t>
    </dgm:pt>
    <dgm:pt modelId="{2976E6B1-92D5-4E77-94ED-2E10BDD82234}" type="sibTrans" cxnId="{159C8D3B-749D-4484-A30F-3DDF5DDA06E7}">
      <dgm:prSet/>
      <dgm:spPr/>
      <dgm:t>
        <a:bodyPr/>
        <a:lstStyle/>
        <a:p>
          <a:endParaRPr lang="en-US"/>
        </a:p>
      </dgm:t>
    </dgm:pt>
    <dgm:pt modelId="{864A68A0-B4CC-499C-8C20-760CEAC417EE}">
      <dgm:prSet/>
      <dgm:spPr/>
      <dgm:t>
        <a:bodyPr/>
        <a:lstStyle/>
        <a:p>
          <a:r>
            <a:rPr lang="en-US"/>
            <a:t>Promote</a:t>
          </a:r>
        </a:p>
      </dgm:t>
    </dgm:pt>
    <dgm:pt modelId="{B1F1706A-E589-4974-9032-ED1C14545B13}" type="parTrans" cxnId="{F1A93AA8-8645-44ED-AE1A-2E2A5A931CB3}">
      <dgm:prSet/>
      <dgm:spPr/>
      <dgm:t>
        <a:bodyPr/>
        <a:lstStyle/>
        <a:p>
          <a:endParaRPr lang="en-US"/>
        </a:p>
      </dgm:t>
    </dgm:pt>
    <dgm:pt modelId="{757FA463-9FE8-4B1A-BE24-009D7CB53AD1}" type="sibTrans" cxnId="{F1A93AA8-8645-44ED-AE1A-2E2A5A931CB3}">
      <dgm:prSet/>
      <dgm:spPr/>
      <dgm:t>
        <a:bodyPr/>
        <a:lstStyle/>
        <a:p>
          <a:endParaRPr lang="en-US"/>
        </a:p>
      </dgm:t>
    </dgm:pt>
    <dgm:pt modelId="{0E96961D-D2A7-41BD-A82F-6B72CF0E88B3}">
      <dgm:prSet custT="1"/>
      <dgm:spPr/>
      <dgm:t>
        <a:bodyPr/>
        <a:lstStyle/>
        <a:p>
          <a:r>
            <a:rPr lang="en-US" sz="2400" dirty="0"/>
            <a:t>Promote healthy connectedness.</a:t>
          </a:r>
        </a:p>
      </dgm:t>
    </dgm:pt>
    <dgm:pt modelId="{C4F693BD-69F9-4837-A026-F2CA323F1E49}" type="parTrans" cxnId="{1214B17A-2C10-4859-BED0-67600CF1F312}">
      <dgm:prSet/>
      <dgm:spPr/>
      <dgm:t>
        <a:bodyPr/>
        <a:lstStyle/>
        <a:p>
          <a:endParaRPr lang="en-US"/>
        </a:p>
      </dgm:t>
    </dgm:pt>
    <dgm:pt modelId="{41A5B0EC-AB86-41D4-B271-347EB3E114FB}" type="sibTrans" cxnId="{1214B17A-2C10-4859-BED0-67600CF1F312}">
      <dgm:prSet/>
      <dgm:spPr/>
      <dgm:t>
        <a:bodyPr/>
        <a:lstStyle/>
        <a:p>
          <a:endParaRPr lang="en-US"/>
        </a:p>
      </dgm:t>
    </dgm:pt>
    <dgm:pt modelId="{02AE28DA-A9BB-4529-87E6-629DB7CF809F}">
      <dgm:prSet/>
      <dgm:spPr/>
      <dgm:t>
        <a:bodyPr/>
        <a:lstStyle/>
        <a:p>
          <a:r>
            <a:rPr lang="en-US"/>
            <a:t>Create</a:t>
          </a:r>
        </a:p>
      </dgm:t>
    </dgm:pt>
    <dgm:pt modelId="{027D0A37-A7E5-4040-9120-12C457CBD833}" type="parTrans" cxnId="{A82BB154-59B2-41C3-BD38-4A58F366B168}">
      <dgm:prSet/>
      <dgm:spPr/>
      <dgm:t>
        <a:bodyPr/>
        <a:lstStyle/>
        <a:p>
          <a:endParaRPr lang="en-US"/>
        </a:p>
      </dgm:t>
    </dgm:pt>
    <dgm:pt modelId="{EA1960AC-300E-4E38-926E-465954EFD8E1}" type="sibTrans" cxnId="{A82BB154-59B2-41C3-BD38-4A58F366B168}">
      <dgm:prSet/>
      <dgm:spPr/>
      <dgm:t>
        <a:bodyPr/>
        <a:lstStyle/>
        <a:p>
          <a:endParaRPr lang="en-US"/>
        </a:p>
      </dgm:t>
    </dgm:pt>
    <dgm:pt modelId="{61F010A4-FE2B-421D-9631-0E443B67AFA9}">
      <dgm:prSet custT="1"/>
      <dgm:spPr/>
      <dgm:t>
        <a:bodyPr/>
        <a:lstStyle/>
        <a:p>
          <a:r>
            <a:rPr lang="en-US" sz="2400" dirty="0"/>
            <a:t>Create protective     and safe environments.</a:t>
          </a:r>
        </a:p>
      </dgm:t>
    </dgm:pt>
    <dgm:pt modelId="{7F1A001D-8A84-4781-B0C9-9AED7CE811C1}" type="parTrans" cxnId="{11033C4E-AB09-4A15-B572-FC0C7E464681}">
      <dgm:prSet/>
      <dgm:spPr/>
      <dgm:t>
        <a:bodyPr/>
        <a:lstStyle/>
        <a:p>
          <a:endParaRPr lang="en-US"/>
        </a:p>
      </dgm:t>
    </dgm:pt>
    <dgm:pt modelId="{2EFEA770-C566-4452-BD59-246675E6F1A2}" type="sibTrans" cxnId="{11033C4E-AB09-4A15-B572-FC0C7E464681}">
      <dgm:prSet/>
      <dgm:spPr/>
      <dgm:t>
        <a:bodyPr/>
        <a:lstStyle/>
        <a:p>
          <a:endParaRPr lang="en-US"/>
        </a:p>
      </dgm:t>
    </dgm:pt>
    <dgm:pt modelId="{4C0A9B34-546D-A348-80A5-454F3F213AB9}" type="pres">
      <dgm:prSet presAssocID="{B873E25D-BCF4-4E03-8F2F-565BA18E87D8}" presName="Name0" presStyleCnt="0">
        <dgm:presLayoutVars>
          <dgm:dir/>
          <dgm:animLvl val="lvl"/>
          <dgm:resizeHandles val="exact"/>
        </dgm:presLayoutVars>
      </dgm:prSet>
      <dgm:spPr/>
    </dgm:pt>
    <dgm:pt modelId="{0CEC7F5D-4E08-0648-B298-9CA626D15F68}" type="pres">
      <dgm:prSet presAssocID="{D436F753-14F0-4E5D-861F-B9EE0AE76160}" presName="composite" presStyleCnt="0"/>
      <dgm:spPr/>
    </dgm:pt>
    <dgm:pt modelId="{27D618B3-440E-AA4C-AC23-C80F78E2E1D7}" type="pres">
      <dgm:prSet presAssocID="{D436F753-14F0-4E5D-861F-B9EE0AE76160}" presName="parTx" presStyleLbl="alignNode1" presStyleIdx="0" presStyleCnt="3">
        <dgm:presLayoutVars>
          <dgm:chMax val="0"/>
          <dgm:chPref val="0"/>
        </dgm:presLayoutVars>
      </dgm:prSet>
      <dgm:spPr/>
    </dgm:pt>
    <dgm:pt modelId="{67E4B128-1A4F-3049-88B2-3AE5FF5789D8}" type="pres">
      <dgm:prSet presAssocID="{D436F753-14F0-4E5D-861F-B9EE0AE76160}" presName="desTx" presStyleLbl="alignAccFollowNode1" presStyleIdx="0" presStyleCnt="3">
        <dgm:presLayoutVars/>
      </dgm:prSet>
      <dgm:spPr/>
    </dgm:pt>
    <dgm:pt modelId="{4023B3D4-555A-544F-A1B3-F0C2B4BE9813}" type="pres">
      <dgm:prSet presAssocID="{613BB1A9-1022-4B46-A25B-3564A83D481B}" presName="space" presStyleCnt="0"/>
      <dgm:spPr/>
    </dgm:pt>
    <dgm:pt modelId="{E662FF47-287C-BB46-86F9-1C95F4A8183F}" type="pres">
      <dgm:prSet presAssocID="{864A68A0-B4CC-499C-8C20-760CEAC417EE}" presName="composite" presStyleCnt="0"/>
      <dgm:spPr/>
    </dgm:pt>
    <dgm:pt modelId="{902670DA-D8C3-724D-9297-0CD372E73F53}" type="pres">
      <dgm:prSet presAssocID="{864A68A0-B4CC-499C-8C20-760CEAC417EE}" presName="parTx" presStyleLbl="alignNode1" presStyleIdx="1" presStyleCnt="3">
        <dgm:presLayoutVars>
          <dgm:chMax val="0"/>
          <dgm:chPref val="0"/>
        </dgm:presLayoutVars>
      </dgm:prSet>
      <dgm:spPr/>
    </dgm:pt>
    <dgm:pt modelId="{0F92EBC4-12B5-274A-AD07-C1794BD4D1DE}" type="pres">
      <dgm:prSet presAssocID="{864A68A0-B4CC-499C-8C20-760CEAC417EE}" presName="desTx" presStyleLbl="alignAccFollowNode1" presStyleIdx="1" presStyleCnt="3">
        <dgm:presLayoutVars/>
      </dgm:prSet>
      <dgm:spPr/>
    </dgm:pt>
    <dgm:pt modelId="{5FE31909-A92B-1242-B231-8D791532479F}" type="pres">
      <dgm:prSet presAssocID="{757FA463-9FE8-4B1A-BE24-009D7CB53AD1}" presName="space" presStyleCnt="0"/>
      <dgm:spPr/>
    </dgm:pt>
    <dgm:pt modelId="{0C003A26-B1CC-9246-AB3D-ADB997C4B9EB}" type="pres">
      <dgm:prSet presAssocID="{02AE28DA-A9BB-4529-87E6-629DB7CF809F}" presName="composite" presStyleCnt="0"/>
      <dgm:spPr/>
    </dgm:pt>
    <dgm:pt modelId="{108D1BF4-5574-1C46-BED5-0942C537486C}" type="pres">
      <dgm:prSet presAssocID="{02AE28DA-A9BB-4529-87E6-629DB7CF809F}" presName="parTx" presStyleLbl="alignNode1" presStyleIdx="2" presStyleCnt="3">
        <dgm:presLayoutVars>
          <dgm:chMax val="0"/>
          <dgm:chPref val="0"/>
        </dgm:presLayoutVars>
      </dgm:prSet>
      <dgm:spPr/>
    </dgm:pt>
    <dgm:pt modelId="{011997E0-E0D7-B642-B79D-87E1443A7B17}" type="pres">
      <dgm:prSet presAssocID="{02AE28DA-A9BB-4529-87E6-629DB7CF809F}" presName="desTx" presStyleLbl="alignAccFollowNode1" presStyleIdx="2" presStyleCnt="3">
        <dgm:presLayoutVars/>
      </dgm:prSet>
      <dgm:spPr/>
    </dgm:pt>
  </dgm:ptLst>
  <dgm:cxnLst>
    <dgm:cxn modelId="{ED0CB421-0CB4-D24F-BC5E-88FC6501BE22}" type="presOf" srcId="{864A68A0-B4CC-499C-8C20-760CEAC417EE}" destId="{902670DA-D8C3-724D-9297-0CD372E73F53}" srcOrd="0" destOrd="0" presId="urn:microsoft.com/office/officeart/2016/7/layout/ChevronBlockProcess"/>
    <dgm:cxn modelId="{202CC926-F0EC-6C45-8D73-37B09EAFF10C}" type="presOf" srcId="{D436F753-14F0-4E5D-861F-B9EE0AE76160}" destId="{27D618B3-440E-AA4C-AC23-C80F78E2E1D7}" srcOrd="0" destOrd="0" presId="urn:microsoft.com/office/officeart/2016/7/layout/ChevronBlockProcess"/>
    <dgm:cxn modelId="{250F4F2D-0109-9B43-A37D-40E8071F4176}" type="presOf" srcId="{D0812B29-67ED-4DC6-BB21-1F34CE6096D8}" destId="{67E4B128-1A4F-3049-88B2-3AE5FF5789D8}" srcOrd="0" destOrd="0" presId="urn:microsoft.com/office/officeart/2016/7/layout/ChevronBlockProcess"/>
    <dgm:cxn modelId="{159C8D3B-749D-4484-A30F-3DDF5DDA06E7}" srcId="{D436F753-14F0-4E5D-861F-B9EE0AE76160}" destId="{D0812B29-67ED-4DC6-BB21-1F34CE6096D8}" srcOrd="0" destOrd="0" parTransId="{B04F2EB1-B9C3-42C8-B400-19E49AF396E9}" sibTransId="{2976E6B1-92D5-4E77-94ED-2E10BDD82234}"/>
    <dgm:cxn modelId="{5C272B4C-FAFD-A640-B8E6-21FE68D04241}" type="presOf" srcId="{61F010A4-FE2B-421D-9631-0E443B67AFA9}" destId="{011997E0-E0D7-B642-B79D-87E1443A7B17}" srcOrd="0" destOrd="0" presId="urn:microsoft.com/office/officeart/2016/7/layout/ChevronBlockProcess"/>
    <dgm:cxn modelId="{11033C4E-AB09-4A15-B572-FC0C7E464681}" srcId="{02AE28DA-A9BB-4529-87E6-629DB7CF809F}" destId="{61F010A4-FE2B-421D-9631-0E443B67AFA9}" srcOrd="0" destOrd="0" parTransId="{7F1A001D-8A84-4781-B0C9-9AED7CE811C1}" sibTransId="{2EFEA770-C566-4452-BD59-246675E6F1A2}"/>
    <dgm:cxn modelId="{A82BB154-59B2-41C3-BD38-4A58F366B168}" srcId="{B873E25D-BCF4-4E03-8F2F-565BA18E87D8}" destId="{02AE28DA-A9BB-4529-87E6-629DB7CF809F}" srcOrd="2" destOrd="0" parTransId="{027D0A37-A7E5-4040-9120-12C457CBD833}" sibTransId="{EA1960AC-300E-4E38-926E-465954EFD8E1}"/>
    <dgm:cxn modelId="{1214B17A-2C10-4859-BED0-67600CF1F312}" srcId="{864A68A0-B4CC-499C-8C20-760CEAC417EE}" destId="{0E96961D-D2A7-41BD-A82F-6B72CF0E88B3}" srcOrd="0" destOrd="0" parTransId="{C4F693BD-69F9-4837-A026-F2CA323F1E49}" sibTransId="{41A5B0EC-AB86-41D4-B271-347EB3E114FB}"/>
    <dgm:cxn modelId="{8B52D58F-AEBF-064D-A48E-977D3F6C4AEE}" type="presOf" srcId="{B873E25D-BCF4-4E03-8F2F-565BA18E87D8}" destId="{4C0A9B34-546D-A348-80A5-454F3F213AB9}" srcOrd="0" destOrd="0" presId="urn:microsoft.com/office/officeart/2016/7/layout/ChevronBlockProcess"/>
    <dgm:cxn modelId="{FD91B29B-1B30-4542-B586-27582A42AB3E}" type="presOf" srcId="{0E96961D-D2A7-41BD-A82F-6B72CF0E88B3}" destId="{0F92EBC4-12B5-274A-AD07-C1794BD4D1DE}" srcOrd="0" destOrd="0" presId="urn:microsoft.com/office/officeart/2016/7/layout/ChevronBlockProcess"/>
    <dgm:cxn modelId="{F1A93AA8-8645-44ED-AE1A-2E2A5A931CB3}" srcId="{B873E25D-BCF4-4E03-8F2F-565BA18E87D8}" destId="{864A68A0-B4CC-499C-8C20-760CEAC417EE}" srcOrd="1" destOrd="0" parTransId="{B1F1706A-E589-4974-9032-ED1C14545B13}" sibTransId="{757FA463-9FE8-4B1A-BE24-009D7CB53AD1}"/>
    <dgm:cxn modelId="{F7DBCEC5-70BD-F94F-884F-EEDADA5CC1EF}" type="presOf" srcId="{02AE28DA-A9BB-4529-87E6-629DB7CF809F}" destId="{108D1BF4-5574-1C46-BED5-0942C537486C}" srcOrd="0" destOrd="0" presId="urn:microsoft.com/office/officeart/2016/7/layout/ChevronBlockProcess"/>
    <dgm:cxn modelId="{145836F1-15F7-4A21-A19F-8E07AAD7854E}" srcId="{B873E25D-BCF4-4E03-8F2F-565BA18E87D8}" destId="{D436F753-14F0-4E5D-861F-B9EE0AE76160}" srcOrd="0" destOrd="0" parTransId="{D99D48BA-5A4B-4750-BC75-C70768158A89}" sibTransId="{613BB1A9-1022-4B46-A25B-3564A83D481B}"/>
    <dgm:cxn modelId="{A2466ACE-62F5-5245-A15F-8F108E51CB4C}" type="presParOf" srcId="{4C0A9B34-546D-A348-80A5-454F3F213AB9}" destId="{0CEC7F5D-4E08-0648-B298-9CA626D15F68}" srcOrd="0" destOrd="0" presId="urn:microsoft.com/office/officeart/2016/7/layout/ChevronBlockProcess"/>
    <dgm:cxn modelId="{A03C1A41-92AB-9E43-873E-E0023E353C7D}" type="presParOf" srcId="{0CEC7F5D-4E08-0648-B298-9CA626D15F68}" destId="{27D618B3-440E-AA4C-AC23-C80F78E2E1D7}" srcOrd="0" destOrd="0" presId="urn:microsoft.com/office/officeart/2016/7/layout/ChevronBlockProcess"/>
    <dgm:cxn modelId="{45A03B9B-80AC-424C-90EA-E387DC3A856E}" type="presParOf" srcId="{0CEC7F5D-4E08-0648-B298-9CA626D15F68}" destId="{67E4B128-1A4F-3049-88B2-3AE5FF5789D8}" srcOrd="1" destOrd="0" presId="urn:microsoft.com/office/officeart/2016/7/layout/ChevronBlockProcess"/>
    <dgm:cxn modelId="{1F4A0A24-948D-9A48-8EEA-20B53A2D6713}" type="presParOf" srcId="{4C0A9B34-546D-A348-80A5-454F3F213AB9}" destId="{4023B3D4-555A-544F-A1B3-F0C2B4BE9813}" srcOrd="1" destOrd="0" presId="urn:microsoft.com/office/officeart/2016/7/layout/ChevronBlockProcess"/>
    <dgm:cxn modelId="{6861C528-624E-D743-9CFF-4C4F54CAFEE4}" type="presParOf" srcId="{4C0A9B34-546D-A348-80A5-454F3F213AB9}" destId="{E662FF47-287C-BB46-86F9-1C95F4A8183F}" srcOrd="2" destOrd="0" presId="urn:microsoft.com/office/officeart/2016/7/layout/ChevronBlockProcess"/>
    <dgm:cxn modelId="{15395734-8C89-2E4C-8AEF-CAE0BDC70258}" type="presParOf" srcId="{E662FF47-287C-BB46-86F9-1C95F4A8183F}" destId="{902670DA-D8C3-724D-9297-0CD372E73F53}" srcOrd="0" destOrd="0" presId="urn:microsoft.com/office/officeart/2016/7/layout/ChevronBlockProcess"/>
    <dgm:cxn modelId="{D37A8CD4-719F-2049-B485-248857574D10}" type="presParOf" srcId="{E662FF47-287C-BB46-86F9-1C95F4A8183F}" destId="{0F92EBC4-12B5-274A-AD07-C1794BD4D1DE}" srcOrd="1" destOrd="0" presId="urn:microsoft.com/office/officeart/2016/7/layout/ChevronBlockProcess"/>
    <dgm:cxn modelId="{C973F1A3-67F7-D54E-AD70-B97774786E13}" type="presParOf" srcId="{4C0A9B34-546D-A348-80A5-454F3F213AB9}" destId="{5FE31909-A92B-1242-B231-8D791532479F}" srcOrd="3" destOrd="0" presId="urn:microsoft.com/office/officeart/2016/7/layout/ChevronBlockProcess"/>
    <dgm:cxn modelId="{F2EAC21F-6212-F84E-9E92-76DBD7ECC6D7}" type="presParOf" srcId="{4C0A9B34-546D-A348-80A5-454F3F213AB9}" destId="{0C003A26-B1CC-9246-AB3D-ADB997C4B9EB}" srcOrd="4" destOrd="0" presId="urn:microsoft.com/office/officeart/2016/7/layout/ChevronBlockProcess"/>
    <dgm:cxn modelId="{7DCA935A-B657-DE44-B5BF-DF3790B30796}" type="presParOf" srcId="{0C003A26-B1CC-9246-AB3D-ADB997C4B9EB}" destId="{108D1BF4-5574-1C46-BED5-0942C537486C}" srcOrd="0" destOrd="0" presId="urn:microsoft.com/office/officeart/2016/7/layout/ChevronBlockProcess"/>
    <dgm:cxn modelId="{3A790DD0-04AD-3C47-B738-4EF1D7C4DF17}" type="presParOf" srcId="{0C003A26-B1CC-9246-AB3D-ADB997C4B9EB}" destId="{011997E0-E0D7-B642-B79D-87E1443A7B17}"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A4236-5AC4-A041-A792-535C70667E0C}">
      <dsp:nvSpPr>
        <dsp:cNvPr id="0" name=""/>
        <dsp:cNvSpPr/>
      </dsp:nvSpPr>
      <dsp:spPr>
        <a:xfrm>
          <a:off x="562756" y="2550"/>
          <a:ext cx="2649644" cy="1589786"/>
        </a:xfrm>
        <a:prstGeom prst="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1.  To be listened to.</a:t>
          </a:r>
        </a:p>
      </dsp:txBody>
      <dsp:txXfrm>
        <a:off x="562756" y="2550"/>
        <a:ext cx="2649644" cy="1589786"/>
      </dsp:txXfrm>
    </dsp:sp>
    <dsp:sp modelId="{76A26D6F-7B9E-7146-8F91-D97697BF5EEC}">
      <dsp:nvSpPr>
        <dsp:cNvPr id="0" name=""/>
        <dsp:cNvSpPr/>
      </dsp:nvSpPr>
      <dsp:spPr>
        <a:xfrm>
          <a:off x="3477365" y="2550"/>
          <a:ext cx="2649644" cy="1589786"/>
        </a:xfrm>
        <a:prstGeom prst="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2. To be heard.</a:t>
          </a:r>
        </a:p>
      </dsp:txBody>
      <dsp:txXfrm>
        <a:off x="3477365" y="2550"/>
        <a:ext cx="2649644" cy="1589786"/>
      </dsp:txXfrm>
    </dsp:sp>
    <dsp:sp modelId="{DE67F699-88EF-9343-83B6-6B97053AB2D0}">
      <dsp:nvSpPr>
        <dsp:cNvPr id="0" name=""/>
        <dsp:cNvSpPr/>
      </dsp:nvSpPr>
      <dsp:spPr>
        <a:xfrm>
          <a:off x="6391974" y="2550"/>
          <a:ext cx="2649644" cy="1589786"/>
        </a:xfrm>
        <a:prstGeom prst="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3. To be understood</a:t>
          </a:r>
        </a:p>
      </dsp:txBody>
      <dsp:txXfrm>
        <a:off x="6391974" y="2550"/>
        <a:ext cx="2649644" cy="1589786"/>
      </dsp:txXfrm>
    </dsp:sp>
    <dsp:sp modelId="{D1FCAB43-6E06-7648-8754-2DE120B173C0}">
      <dsp:nvSpPr>
        <dsp:cNvPr id="0" name=""/>
        <dsp:cNvSpPr/>
      </dsp:nvSpPr>
      <dsp:spPr>
        <a:xfrm>
          <a:off x="2020060" y="1857301"/>
          <a:ext cx="2649644" cy="1589786"/>
        </a:xfrm>
        <a:prstGeom prst="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4. To feel like they are NOT crazy.</a:t>
          </a:r>
        </a:p>
      </dsp:txBody>
      <dsp:txXfrm>
        <a:off x="2020060" y="1857301"/>
        <a:ext cx="2649644" cy="1589786"/>
      </dsp:txXfrm>
    </dsp:sp>
    <dsp:sp modelId="{1DD800D5-77F9-8341-83BC-B5D67965AECC}">
      <dsp:nvSpPr>
        <dsp:cNvPr id="0" name=""/>
        <dsp:cNvSpPr/>
      </dsp:nvSpPr>
      <dsp:spPr>
        <a:xfrm>
          <a:off x="4934669" y="1857301"/>
          <a:ext cx="2649644" cy="1589786"/>
        </a:xfrm>
        <a:prstGeom prst="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5. To be respected.</a:t>
          </a:r>
        </a:p>
      </dsp:txBody>
      <dsp:txXfrm>
        <a:off x="4934669" y="1857301"/>
        <a:ext cx="2649644" cy="1589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618B3-440E-AA4C-AC23-C80F78E2E1D7}">
      <dsp:nvSpPr>
        <dsp:cNvPr id="0" name=""/>
        <dsp:cNvSpPr/>
      </dsp:nvSpPr>
      <dsp:spPr>
        <a:xfrm>
          <a:off x="8156" y="546905"/>
          <a:ext cx="3228003" cy="968401"/>
        </a:xfrm>
        <a:prstGeom prst="chevron">
          <a:avLst>
            <a:gd name="adj" fmla="val 3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571" tIns="119571" rIns="119571" bIns="119571" numCol="1" spcCol="1270" anchor="ctr" anchorCtr="0">
          <a:noAutofit/>
        </a:bodyPr>
        <a:lstStyle/>
        <a:p>
          <a:pPr marL="0" lvl="0" indent="0" algn="ctr" defTabSz="1244600">
            <a:lnSpc>
              <a:spcPct val="90000"/>
            </a:lnSpc>
            <a:spcBef>
              <a:spcPct val="0"/>
            </a:spcBef>
            <a:spcAft>
              <a:spcPct val="35000"/>
            </a:spcAft>
            <a:buNone/>
          </a:pPr>
          <a:r>
            <a:rPr lang="en-US" sz="2800" kern="1200"/>
            <a:t>Teach</a:t>
          </a:r>
        </a:p>
      </dsp:txBody>
      <dsp:txXfrm>
        <a:off x="298676" y="546905"/>
        <a:ext cx="2646963" cy="968401"/>
      </dsp:txXfrm>
    </dsp:sp>
    <dsp:sp modelId="{67E4B128-1A4F-3049-88B2-3AE5FF5789D8}">
      <dsp:nvSpPr>
        <dsp:cNvPr id="0" name=""/>
        <dsp:cNvSpPr/>
      </dsp:nvSpPr>
      <dsp:spPr>
        <a:xfrm>
          <a:off x="8156" y="1515306"/>
          <a:ext cx="2937483" cy="1661014"/>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2126" tIns="232126" rIns="232126" bIns="464253" numCol="1" spcCol="1270" anchor="t" anchorCtr="0">
          <a:noAutofit/>
        </a:bodyPr>
        <a:lstStyle/>
        <a:p>
          <a:pPr marL="0" lvl="0" indent="0" algn="l" defTabSz="1066800">
            <a:lnSpc>
              <a:spcPct val="90000"/>
            </a:lnSpc>
            <a:spcBef>
              <a:spcPct val="0"/>
            </a:spcBef>
            <a:spcAft>
              <a:spcPct val="35000"/>
            </a:spcAft>
            <a:buNone/>
          </a:pPr>
          <a:r>
            <a:rPr lang="en-US" sz="2400" kern="1200" dirty="0"/>
            <a:t>Teach coping and problem-solving skills</a:t>
          </a:r>
          <a:r>
            <a:rPr lang="en-US" sz="2000" kern="1200" dirty="0"/>
            <a:t>.</a:t>
          </a:r>
        </a:p>
      </dsp:txBody>
      <dsp:txXfrm>
        <a:off x="8156" y="1515306"/>
        <a:ext cx="2937483" cy="1661014"/>
      </dsp:txXfrm>
    </dsp:sp>
    <dsp:sp modelId="{902670DA-D8C3-724D-9297-0CD372E73F53}">
      <dsp:nvSpPr>
        <dsp:cNvPr id="0" name=""/>
        <dsp:cNvSpPr/>
      </dsp:nvSpPr>
      <dsp:spPr>
        <a:xfrm>
          <a:off x="3188185" y="546905"/>
          <a:ext cx="3228003" cy="968401"/>
        </a:xfrm>
        <a:prstGeom prst="chevron">
          <a:avLst>
            <a:gd name="adj" fmla="val 30000"/>
          </a:avLst>
        </a:prstGeom>
        <a:solidFill>
          <a:schemeClr val="accent2">
            <a:hueOff val="-1696488"/>
            <a:satOff val="5592"/>
            <a:lumOff val="5981"/>
            <a:alphaOff val="0"/>
          </a:schemeClr>
        </a:solidFill>
        <a:ln w="15875" cap="flat" cmpd="sng" algn="ctr">
          <a:solidFill>
            <a:schemeClr val="accent2">
              <a:hueOff val="-1696488"/>
              <a:satOff val="5592"/>
              <a:lumOff val="598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571" tIns="119571" rIns="119571" bIns="119571" numCol="1" spcCol="1270" anchor="ctr" anchorCtr="0">
          <a:noAutofit/>
        </a:bodyPr>
        <a:lstStyle/>
        <a:p>
          <a:pPr marL="0" lvl="0" indent="0" algn="ctr" defTabSz="1244600">
            <a:lnSpc>
              <a:spcPct val="90000"/>
            </a:lnSpc>
            <a:spcBef>
              <a:spcPct val="0"/>
            </a:spcBef>
            <a:spcAft>
              <a:spcPct val="35000"/>
            </a:spcAft>
            <a:buNone/>
          </a:pPr>
          <a:r>
            <a:rPr lang="en-US" sz="2800" kern="1200"/>
            <a:t>Promote</a:t>
          </a:r>
        </a:p>
      </dsp:txBody>
      <dsp:txXfrm>
        <a:off x="3478705" y="546905"/>
        <a:ext cx="2646963" cy="968401"/>
      </dsp:txXfrm>
    </dsp:sp>
    <dsp:sp modelId="{0F92EBC4-12B5-274A-AD07-C1794BD4D1DE}">
      <dsp:nvSpPr>
        <dsp:cNvPr id="0" name=""/>
        <dsp:cNvSpPr/>
      </dsp:nvSpPr>
      <dsp:spPr>
        <a:xfrm>
          <a:off x="3188185" y="1515306"/>
          <a:ext cx="2937483" cy="1661014"/>
        </a:xfrm>
        <a:prstGeom prst="rect">
          <a:avLst/>
        </a:prstGeom>
        <a:solidFill>
          <a:schemeClr val="accent2">
            <a:tint val="40000"/>
            <a:alpha val="90000"/>
            <a:hueOff val="-2096409"/>
            <a:satOff val="8402"/>
            <a:lumOff val="1248"/>
            <a:alphaOff val="0"/>
          </a:schemeClr>
        </a:solidFill>
        <a:ln w="15875" cap="flat" cmpd="sng" algn="ctr">
          <a:solidFill>
            <a:schemeClr val="accent2">
              <a:tint val="40000"/>
              <a:alpha val="90000"/>
              <a:hueOff val="-2096409"/>
              <a:satOff val="8402"/>
              <a:lumOff val="12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2126" tIns="232126" rIns="232126" bIns="464253" numCol="1" spcCol="1270" anchor="t" anchorCtr="0">
          <a:noAutofit/>
        </a:bodyPr>
        <a:lstStyle/>
        <a:p>
          <a:pPr marL="0" lvl="0" indent="0" algn="l" defTabSz="1066800">
            <a:lnSpc>
              <a:spcPct val="90000"/>
            </a:lnSpc>
            <a:spcBef>
              <a:spcPct val="0"/>
            </a:spcBef>
            <a:spcAft>
              <a:spcPct val="35000"/>
            </a:spcAft>
            <a:buNone/>
          </a:pPr>
          <a:r>
            <a:rPr lang="en-US" sz="2400" kern="1200" dirty="0"/>
            <a:t>Promote healthy connectedness.</a:t>
          </a:r>
        </a:p>
      </dsp:txBody>
      <dsp:txXfrm>
        <a:off x="3188185" y="1515306"/>
        <a:ext cx="2937483" cy="1661014"/>
      </dsp:txXfrm>
    </dsp:sp>
    <dsp:sp modelId="{108D1BF4-5574-1C46-BED5-0942C537486C}">
      <dsp:nvSpPr>
        <dsp:cNvPr id="0" name=""/>
        <dsp:cNvSpPr/>
      </dsp:nvSpPr>
      <dsp:spPr>
        <a:xfrm>
          <a:off x="6368214" y="546905"/>
          <a:ext cx="3228003" cy="968401"/>
        </a:xfrm>
        <a:prstGeom prst="chevron">
          <a:avLst>
            <a:gd name="adj" fmla="val 30000"/>
          </a:avLst>
        </a:prstGeom>
        <a:solidFill>
          <a:schemeClr val="accent2">
            <a:hueOff val="-3392975"/>
            <a:satOff val="11185"/>
            <a:lumOff val="11961"/>
            <a:alphaOff val="0"/>
          </a:schemeClr>
        </a:solidFill>
        <a:ln w="15875" cap="flat" cmpd="sng" algn="ctr">
          <a:solidFill>
            <a:schemeClr val="accent2">
              <a:hueOff val="-3392975"/>
              <a:satOff val="11185"/>
              <a:lumOff val="1196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571" tIns="119571" rIns="119571" bIns="119571" numCol="1" spcCol="1270" anchor="ctr" anchorCtr="0">
          <a:noAutofit/>
        </a:bodyPr>
        <a:lstStyle/>
        <a:p>
          <a:pPr marL="0" lvl="0" indent="0" algn="ctr" defTabSz="1244600">
            <a:lnSpc>
              <a:spcPct val="90000"/>
            </a:lnSpc>
            <a:spcBef>
              <a:spcPct val="0"/>
            </a:spcBef>
            <a:spcAft>
              <a:spcPct val="35000"/>
            </a:spcAft>
            <a:buNone/>
          </a:pPr>
          <a:r>
            <a:rPr lang="en-US" sz="2800" kern="1200"/>
            <a:t>Create</a:t>
          </a:r>
        </a:p>
      </dsp:txBody>
      <dsp:txXfrm>
        <a:off x="6658734" y="546905"/>
        <a:ext cx="2646963" cy="968401"/>
      </dsp:txXfrm>
    </dsp:sp>
    <dsp:sp modelId="{011997E0-E0D7-B642-B79D-87E1443A7B17}">
      <dsp:nvSpPr>
        <dsp:cNvPr id="0" name=""/>
        <dsp:cNvSpPr/>
      </dsp:nvSpPr>
      <dsp:spPr>
        <a:xfrm>
          <a:off x="6368214" y="1515306"/>
          <a:ext cx="2937483" cy="1661014"/>
        </a:xfrm>
        <a:prstGeom prst="rect">
          <a:avLst/>
        </a:prstGeom>
        <a:solidFill>
          <a:schemeClr val="accent2">
            <a:tint val="40000"/>
            <a:alpha val="90000"/>
            <a:hueOff val="-4192819"/>
            <a:satOff val="16804"/>
            <a:lumOff val="2495"/>
            <a:alphaOff val="0"/>
          </a:schemeClr>
        </a:solidFill>
        <a:ln w="15875" cap="flat" cmpd="sng" algn="ctr">
          <a:solidFill>
            <a:schemeClr val="accent2">
              <a:tint val="40000"/>
              <a:alpha val="90000"/>
              <a:hueOff val="-4192819"/>
              <a:satOff val="16804"/>
              <a:lumOff val="24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2126" tIns="232126" rIns="232126" bIns="464253" numCol="1" spcCol="1270" anchor="t" anchorCtr="0">
          <a:noAutofit/>
        </a:bodyPr>
        <a:lstStyle/>
        <a:p>
          <a:pPr marL="0" lvl="0" indent="0" algn="l" defTabSz="1066800">
            <a:lnSpc>
              <a:spcPct val="90000"/>
            </a:lnSpc>
            <a:spcBef>
              <a:spcPct val="0"/>
            </a:spcBef>
            <a:spcAft>
              <a:spcPct val="35000"/>
            </a:spcAft>
            <a:buNone/>
          </a:pPr>
          <a:r>
            <a:rPr lang="en-US" sz="2400" kern="1200" dirty="0"/>
            <a:t>Create protective     and safe environments.</a:t>
          </a:r>
        </a:p>
      </dsp:txBody>
      <dsp:txXfrm>
        <a:off x="6368214" y="1515306"/>
        <a:ext cx="2937483" cy="166101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7CB9A-C489-4C06-A8AE-6B80FDB38A90}" type="datetimeFigureOut">
              <a:rPr lang="en-US" smtClean="0"/>
              <a:t>8/26/22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3C4E24-973A-44CE-9FF3-887C4B90E654}" type="slidenum">
              <a:rPr lang="en-US" smtClean="0"/>
              <a:t>‹#›</a:t>
            </a:fld>
            <a:endParaRPr lang="en-US"/>
          </a:p>
        </p:txBody>
      </p:sp>
    </p:spTree>
    <p:extLst>
      <p:ext uri="{BB962C8B-B14F-4D97-AF65-F5344CB8AC3E}">
        <p14:creationId xmlns:p14="http://schemas.microsoft.com/office/powerpoint/2010/main" val="3234401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4E24-973A-44CE-9FF3-887C4B90E654}" type="slidenum">
              <a:rPr lang="en-US" smtClean="0"/>
              <a:t>1</a:t>
            </a:fld>
            <a:endParaRPr lang="en-US"/>
          </a:p>
        </p:txBody>
      </p:sp>
    </p:spTree>
    <p:extLst>
      <p:ext uri="{BB962C8B-B14F-4D97-AF65-F5344CB8AC3E}">
        <p14:creationId xmlns:p14="http://schemas.microsoft.com/office/powerpoint/2010/main" val="2092511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Rumors are as damaging as behavior. </a:t>
            </a:r>
          </a:p>
        </p:txBody>
      </p:sp>
      <p:sp>
        <p:nvSpPr>
          <p:cNvPr id="4" name="Slide Number Placeholder 3"/>
          <p:cNvSpPr>
            <a:spLocks noGrp="1"/>
          </p:cNvSpPr>
          <p:nvPr>
            <p:ph type="sldNum" sz="quarter" idx="5"/>
          </p:nvPr>
        </p:nvSpPr>
        <p:spPr/>
        <p:txBody>
          <a:bodyPr/>
          <a:lstStyle/>
          <a:p>
            <a:fld id="{A93C4E24-973A-44CE-9FF3-887C4B90E654}" type="slidenum">
              <a:rPr lang="en-US" smtClean="0"/>
              <a:t>15</a:t>
            </a:fld>
            <a:endParaRPr lang="en-US"/>
          </a:p>
        </p:txBody>
      </p:sp>
    </p:spTree>
    <p:extLst>
      <p:ext uri="{BB962C8B-B14F-4D97-AF65-F5344CB8AC3E}">
        <p14:creationId xmlns:p14="http://schemas.microsoft.com/office/powerpoint/2010/main" val="2008918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these warning signs can occur without suicidal ideation or intent. More so the behaviors on the left. </a:t>
            </a:r>
          </a:p>
          <a:p>
            <a:endParaRPr lang="en-US" dirty="0"/>
          </a:p>
          <a:p>
            <a:r>
              <a:rPr lang="en-US" dirty="0"/>
              <a:t>Often, any one staff member will not see all these signs. So how do we KNOW when to take these factors seriously. Answer = err on the side of safety.</a:t>
            </a:r>
          </a:p>
          <a:p>
            <a:r>
              <a:rPr lang="en-US" dirty="0"/>
              <a:t>Our challenge is to be able to collaborate with one another about high acuity students. Then we want to be able to connect effectively with students. More on that soon. </a:t>
            </a:r>
          </a:p>
        </p:txBody>
      </p:sp>
      <p:sp>
        <p:nvSpPr>
          <p:cNvPr id="4" name="Slide Number Placeholder 3"/>
          <p:cNvSpPr>
            <a:spLocks noGrp="1"/>
          </p:cNvSpPr>
          <p:nvPr>
            <p:ph type="sldNum" sz="quarter" idx="5"/>
          </p:nvPr>
        </p:nvSpPr>
        <p:spPr/>
        <p:txBody>
          <a:bodyPr/>
          <a:lstStyle/>
          <a:p>
            <a:fld id="{A93C4E24-973A-44CE-9FF3-887C4B90E654}" type="slidenum">
              <a:rPr lang="en-US" smtClean="0"/>
              <a:t>17</a:t>
            </a:fld>
            <a:endParaRPr lang="en-US"/>
          </a:p>
        </p:txBody>
      </p:sp>
    </p:spTree>
    <p:extLst>
      <p:ext uri="{BB962C8B-B14F-4D97-AF65-F5344CB8AC3E}">
        <p14:creationId xmlns:p14="http://schemas.microsoft.com/office/powerpoint/2010/main" val="4115868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there is not a build up to suicidal thoughts and self-destructive action. It can be impulsive, for example following a breakup.</a:t>
            </a:r>
          </a:p>
          <a:p>
            <a:endParaRPr lang="en-US" dirty="0"/>
          </a:p>
          <a:p>
            <a:r>
              <a:rPr lang="en-US" dirty="0"/>
              <a:t>Example: She doesn’t want to be with me. I am such a loser. The future will suck much like now. SO … I would be better off dead. </a:t>
            </a:r>
          </a:p>
          <a:p>
            <a:r>
              <a:rPr lang="en-US" dirty="0"/>
              <a:t> </a:t>
            </a:r>
          </a:p>
        </p:txBody>
      </p:sp>
      <p:sp>
        <p:nvSpPr>
          <p:cNvPr id="4" name="Slide Number Placeholder 3"/>
          <p:cNvSpPr>
            <a:spLocks noGrp="1"/>
          </p:cNvSpPr>
          <p:nvPr>
            <p:ph type="sldNum" sz="quarter" idx="5"/>
          </p:nvPr>
        </p:nvSpPr>
        <p:spPr/>
        <p:txBody>
          <a:bodyPr/>
          <a:lstStyle/>
          <a:p>
            <a:fld id="{A93C4E24-973A-44CE-9FF3-887C4B90E654}" type="slidenum">
              <a:rPr lang="en-US" smtClean="0"/>
              <a:t>18</a:t>
            </a:fld>
            <a:endParaRPr lang="en-US"/>
          </a:p>
        </p:txBody>
      </p:sp>
    </p:spTree>
    <p:extLst>
      <p:ext uri="{BB962C8B-B14F-4D97-AF65-F5344CB8AC3E}">
        <p14:creationId xmlns:p14="http://schemas.microsoft.com/office/powerpoint/2010/main" val="1342550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come to JC with an old script that is negative.</a:t>
            </a:r>
          </a:p>
          <a:p>
            <a:endParaRPr lang="en-US" dirty="0"/>
          </a:p>
          <a:p>
            <a:r>
              <a:rPr lang="en-US" dirty="0"/>
              <a:t>Negativity reinforces negativity whether in thoughts, emotions or actions. </a:t>
            </a:r>
          </a:p>
        </p:txBody>
      </p:sp>
      <p:sp>
        <p:nvSpPr>
          <p:cNvPr id="4" name="Slide Number Placeholder 3"/>
          <p:cNvSpPr>
            <a:spLocks noGrp="1"/>
          </p:cNvSpPr>
          <p:nvPr>
            <p:ph type="sldNum" sz="quarter" idx="5"/>
          </p:nvPr>
        </p:nvSpPr>
        <p:spPr/>
        <p:txBody>
          <a:bodyPr/>
          <a:lstStyle/>
          <a:p>
            <a:fld id="{A93C4E24-973A-44CE-9FF3-887C4B90E654}" type="slidenum">
              <a:rPr lang="en-US" smtClean="0"/>
              <a:t>19</a:t>
            </a:fld>
            <a:endParaRPr lang="en-US"/>
          </a:p>
        </p:txBody>
      </p:sp>
    </p:spTree>
    <p:extLst>
      <p:ext uri="{BB962C8B-B14F-4D97-AF65-F5344CB8AC3E}">
        <p14:creationId xmlns:p14="http://schemas.microsoft.com/office/powerpoint/2010/main" val="1203654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our students do not know how to care about themselves. External locus of control </a:t>
            </a:r>
          </a:p>
          <a:p>
            <a:r>
              <a:rPr lang="en-US" dirty="0"/>
              <a:t>Lack of experience with success = so even when start off strong, stop trying out of fear of success. Self-sabotage. </a:t>
            </a:r>
          </a:p>
          <a:p>
            <a:endParaRPr lang="en-US" dirty="0"/>
          </a:p>
          <a:p>
            <a:r>
              <a:rPr lang="en-US" dirty="0"/>
              <a:t>Hopelessness and despair can not only lead to “why bother”? But ”why am I here”? Or “No one would miss me if I was dead”.</a:t>
            </a:r>
          </a:p>
        </p:txBody>
      </p:sp>
      <p:sp>
        <p:nvSpPr>
          <p:cNvPr id="4" name="Slide Number Placeholder 3"/>
          <p:cNvSpPr>
            <a:spLocks noGrp="1"/>
          </p:cNvSpPr>
          <p:nvPr>
            <p:ph type="sldNum" sz="quarter" idx="5"/>
          </p:nvPr>
        </p:nvSpPr>
        <p:spPr/>
        <p:txBody>
          <a:bodyPr/>
          <a:lstStyle/>
          <a:p>
            <a:fld id="{A93C4E24-973A-44CE-9FF3-887C4B90E654}" type="slidenum">
              <a:rPr lang="en-US" smtClean="0"/>
              <a:t>20</a:t>
            </a:fld>
            <a:endParaRPr lang="en-US"/>
          </a:p>
        </p:txBody>
      </p:sp>
    </p:spTree>
    <p:extLst>
      <p:ext uri="{BB962C8B-B14F-4D97-AF65-F5344CB8AC3E}">
        <p14:creationId xmlns:p14="http://schemas.microsoft.com/office/powerpoint/2010/main" val="3304479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sharing this for informational purposes.  As staff members, our mandate is to reduce risk, promote healthy connection and well-being wherever possible. </a:t>
            </a:r>
          </a:p>
        </p:txBody>
      </p:sp>
      <p:sp>
        <p:nvSpPr>
          <p:cNvPr id="4" name="Slide Number Placeholder 3"/>
          <p:cNvSpPr>
            <a:spLocks noGrp="1"/>
          </p:cNvSpPr>
          <p:nvPr>
            <p:ph type="sldNum" sz="quarter" idx="5"/>
          </p:nvPr>
        </p:nvSpPr>
        <p:spPr/>
        <p:txBody>
          <a:bodyPr/>
          <a:lstStyle/>
          <a:p>
            <a:fld id="{A93C4E24-973A-44CE-9FF3-887C4B90E654}" type="slidenum">
              <a:rPr lang="en-US" smtClean="0"/>
              <a:t>21</a:t>
            </a:fld>
            <a:endParaRPr lang="en-US"/>
          </a:p>
        </p:txBody>
      </p:sp>
    </p:spTree>
    <p:extLst>
      <p:ext uri="{BB962C8B-B14F-4D97-AF65-F5344CB8AC3E}">
        <p14:creationId xmlns:p14="http://schemas.microsoft.com/office/powerpoint/2010/main" val="2251159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2.  Cover MH in insurance policies; new 988 #</a:t>
            </a:r>
          </a:p>
          <a:p>
            <a:pPr marL="228600" indent="-228600">
              <a:buAutoNum type="arabicPeriod" startAt="3"/>
            </a:pPr>
            <a:r>
              <a:rPr lang="en-US" dirty="0"/>
              <a:t>Housing and financial security reduces risk</a:t>
            </a:r>
          </a:p>
          <a:p>
            <a:pPr marL="228600" indent="-228600">
              <a:buAutoNum type="arabicPeriod" startAt="3"/>
            </a:pPr>
            <a:r>
              <a:rPr lang="en-US" dirty="0"/>
              <a:t>For mental health and counselors to promote.</a:t>
            </a:r>
          </a:p>
          <a:p>
            <a:pPr marL="228600" indent="-228600">
              <a:buAutoNum type="arabicPeriod" startAt="3"/>
            </a:pPr>
            <a:r>
              <a:rPr lang="en-US" dirty="0"/>
              <a:t>This is our domain – we reduce access to weapons, A&amp;D and have policies to promote safety. Also, where we must promote a racist, sexist, and bullying free environment. </a:t>
            </a:r>
          </a:p>
          <a:p>
            <a:pPr marL="228600" indent="-228600">
              <a:buAutoNum type="arabicPeriod" startAt="3"/>
            </a:pPr>
            <a:r>
              <a:rPr lang="en-US" dirty="0"/>
              <a:t> We connect by being warm, compassionate, empathic human beings. </a:t>
            </a:r>
          </a:p>
        </p:txBody>
      </p:sp>
      <p:sp>
        <p:nvSpPr>
          <p:cNvPr id="4" name="Slide Number Placeholder 3"/>
          <p:cNvSpPr>
            <a:spLocks noGrp="1"/>
          </p:cNvSpPr>
          <p:nvPr>
            <p:ph type="sldNum" sz="quarter" idx="5"/>
          </p:nvPr>
        </p:nvSpPr>
        <p:spPr/>
        <p:txBody>
          <a:bodyPr/>
          <a:lstStyle/>
          <a:p>
            <a:fld id="{A93C4E24-973A-44CE-9FF3-887C4B90E654}" type="slidenum">
              <a:rPr lang="en-US" smtClean="0"/>
              <a:t>22</a:t>
            </a:fld>
            <a:endParaRPr lang="en-US"/>
          </a:p>
        </p:txBody>
      </p:sp>
    </p:spTree>
    <p:extLst>
      <p:ext uri="{BB962C8B-B14F-4D97-AF65-F5344CB8AC3E}">
        <p14:creationId xmlns:p14="http://schemas.microsoft.com/office/powerpoint/2010/main" val="3610074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start with coping skills</a:t>
            </a:r>
          </a:p>
        </p:txBody>
      </p:sp>
      <p:sp>
        <p:nvSpPr>
          <p:cNvPr id="4" name="Slide Number Placeholder 3"/>
          <p:cNvSpPr>
            <a:spLocks noGrp="1"/>
          </p:cNvSpPr>
          <p:nvPr>
            <p:ph type="sldNum" sz="quarter" idx="5"/>
          </p:nvPr>
        </p:nvSpPr>
        <p:spPr/>
        <p:txBody>
          <a:bodyPr/>
          <a:lstStyle/>
          <a:p>
            <a:fld id="{A93C4E24-973A-44CE-9FF3-887C4B90E654}" type="slidenum">
              <a:rPr lang="en-US" smtClean="0"/>
              <a:t>23</a:t>
            </a:fld>
            <a:endParaRPr lang="en-US"/>
          </a:p>
        </p:txBody>
      </p:sp>
    </p:spTree>
    <p:extLst>
      <p:ext uri="{BB962C8B-B14F-4D97-AF65-F5344CB8AC3E}">
        <p14:creationId xmlns:p14="http://schemas.microsoft.com/office/powerpoint/2010/main" val="3701651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3Ps –Martin Seligman</a:t>
            </a:r>
          </a:p>
        </p:txBody>
      </p:sp>
      <p:sp>
        <p:nvSpPr>
          <p:cNvPr id="4" name="Slide Number Placeholder 3"/>
          <p:cNvSpPr>
            <a:spLocks noGrp="1"/>
          </p:cNvSpPr>
          <p:nvPr>
            <p:ph type="sldNum" sz="quarter" idx="5"/>
          </p:nvPr>
        </p:nvSpPr>
        <p:spPr/>
        <p:txBody>
          <a:bodyPr/>
          <a:lstStyle/>
          <a:p>
            <a:fld id="{A93C4E24-973A-44CE-9FF3-887C4B90E654}" type="slidenum">
              <a:rPr lang="en-US" smtClean="0"/>
              <a:t>24</a:t>
            </a:fld>
            <a:endParaRPr lang="en-US"/>
          </a:p>
        </p:txBody>
      </p:sp>
    </p:spTree>
    <p:extLst>
      <p:ext uri="{BB962C8B-B14F-4D97-AF65-F5344CB8AC3E}">
        <p14:creationId xmlns:p14="http://schemas.microsoft.com/office/powerpoint/2010/main" val="4191347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Reframing gives an alternative perspective. </a:t>
            </a:r>
          </a:p>
        </p:txBody>
      </p:sp>
      <p:sp>
        <p:nvSpPr>
          <p:cNvPr id="4" name="Slide Number Placeholder 3"/>
          <p:cNvSpPr>
            <a:spLocks noGrp="1"/>
          </p:cNvSpPr>
          <p:nvPr>
            <p:ph type="sldNum" sz="quarter" idx="5"/>
          </p:nvPr>
        </p:nvSpPr>
        <p:spPr/>
        <p:txBody>
          <a:bodyPr/>
          <a:lstStyle/>
          <a:p>
            <a:fld id="{A93C4E24-973A-44CE-9FF3-887C4B90E654}" type="slidenum">
              <a:rPr lang="en-US" smtClean="0"/>
              <a:t>26</a:t>
            </a:fld>
            <a:endParaRPr lang="en-US"/>
          </a:p>
        </p:txBody>
      </p:sp>
    </p:spTree>
    <p:extLst>
      <p:ext uri="{BB962C8B-B14F-4D97-AF65-F5344CB8AC3E}">
        <p14:creationId xmlns:p14="http://schemas.microsoft.com/office/powerpoint/2010/main" val="388835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4E24-973A-44CE-9FF3-887C4B90E654}" type="slidenum">
              <a:rPr lang="en-US" smtClean="0"/>
              <a:t>4</a:t>
            </a:fld>
            <a:endParaRPr lang="en-US"/>
          </a:p>
        </p:txBody>
      </p:sp>
    </p:spTree>
    <p:extLst>
      <p:ext uri="{BB962C8B-B14F-4D97-AF65-F5344CB8AC3E}">
        <p14:creationId xmlns:p14="http://schemas.microsoft.com/office/powerpoint/2010/main" val="1736598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provide stability – a counterbalance to depression and suicidal thinking</a:t>
            </a:r>
          </a:p>
          <a:p>
            <a:endParaRPr lang="en-US" dirty="0"/>
          </a:p>
          <a:p>
            <a:r>
              <a:rPr lang="en-US" dirty="0"/>
              <a:t>This is positive connection. </a:t>
            </a:r>
          </a:p>
        </p:txBody>
      </p:sp>
      <p:sp>
        <p:nvSpPr>
          <p:cNvPr id="4" name="Slide Number Placeholder 3"/>
          <p:cNvSpPr>
            <a:spLocks noGrp="1"/>
          </p:cNvSpPr>
          <p:nvPr>
            <p:ph type="sldNum" sz="quarter" idx="5"/>
          </p:nvPr>
        </p:nvSpPr>
        <p:spPr/>
        <p:txBody>
          <a:bodyPr/>
          <a:lstStyle/>
          <a:p>
            <a:fld id="{A93C4E24-973A-44CE-9FF3-887C4B90E654}" type="slidenum">
              <a:rPr lang="en-US" smtClean="0"/>
              <a:t>28</a:t>
            </a:fld>
            <a:endParaRPr lang="en-US"/>
          </a:p>
        </p:txBody>
      </p:sp>
    </p:spTree>
    <p:extLst>
      <p:ext uri="{BB962C8B-B14F-4D97-AF65-F5344CB8AC3E}">
        <p14:creationId xmlns:p14="http://schemas.microsoft.com/office/powerpoint/2010/main" val="3456813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like Buffett is a psychologist</a:t>
            </a:r>
          </a:p>
        </p:txBody>
      </p:sp>
      <p:sp>
        <p:nvSpPr>
          <p:cNvPr id="4" name="Slide Number Placeholder 3"/>
          <p:cNvSpPr>
            <a:spLocks noGrp="1"/>
          </p:cNvSpPr>
          <p:nvPr>
            <p:ph type="sldNum" sz="quarter" idx="5"/>
          </p:nvPr>
        </p:nvSpPr>
        <p:spPr/>
        <p:txBody>
          <a:bodyPr/>
          <a:lstStyle/>
          <a:p>
            <a:fld id="{A93C4E24-973A-44CE-9FF3-887C4B90E654}" type="slidenum">
              <a:rPr lang="en-US" smtClean="0"/>
              <a:t>29</a:t>
            </a:fld>
            <a:endParaRPr lang="en-US"/>
          </a:p>
        </p:txBody>
      </p:sp>
    </p:spTree>
    <p:extLst>
      <p:ext uri="{BB962C8B-B14F-4D97-AF65-F5344CB8AC3E}">
        <p14:creationId xmlns:p14="http://schemas.microsoft.com/office/powerpoint/2010/main" val="556891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JC staff here we go.</a:t>
            </a:r>
          </a:p>
        </p:txBody>
      </p:sp>
      <p:sp>
        <p:nvSpPr>
          <p:cNvPr id="4" name="Slide Number Placeholder 3"/>
          <p:cNvSpPr>
            <a:spLocks noGrp="1"/>
          </p:cNvSpPr>
          <p:nvPr>
            <p:ph type="sldNum" sz="quarter" idx="5"/>
          </p:nvPr>
        </p:nvSpPr>
        <p:spPr/>
        <p:txBody>
          <a:bodyPr/>
          <a:lstStyle/>
          <a:p>
            <a:fld id="{A93C4E24-973A-44CE-9FF3-887C4B90E654}" type="slidenum">
              <a:rPr lang="en-US" smtClean="0"/>
              <a:t>31</a:t>
            </a:fld>
            <a:endParaRPr lang="en-US"/>
          </a:p>
        </p:txBody>
      </p:sp>
    </p:spTree>
    <p:extLst>
      <p:ext uri="{BB962C8B-B14F-4D97-AF65-F5344CB8AC3E}">
        <p14:creationId xmlns:p14="http://schemas.microsoft.com/office/powerpoint/2010/main" val="2112385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Beliefs that are an update and an upgrade – more positive.</a:t>
            </a:r>
          </a:p>
          <a:p>
            <a:endParaRPr lang="en-US" dirty="0"/>
          </a:p>
          <a:p>
            <a:r>
              <a:rPr lang="en-US" dirty="0"/>
              <a:t>Being a “good” human being with students who are hurting is huge. </a:t>
            </a:r>
          </a:p>
        </p:txBody>
      </p:sp>
      <p:sp>
        <p:nvSpPr>
          <p:cNvPr id="4" name="Slide Number Placeholder 3"/>
          <p:cNvSpPr>
            <a:spLocks noGrp="1"/>
          </p:cNvSpPr>
          <p:nvPr>
            <p:ph type="sldNum" sz="quarter" idx="5"/>
          </p:nvPr>
        </p:nvSpPr>
        <p:spPr/>
        <p:txBody>
          <a:bodyPr/>
          <a:lstStyle/>
          <a:p>
            <a:fld id="{A93C4E24-973A-44CE-9FF3-887C4B90E654}" type="slidenum">
              <a:rPr lang="en-US" smtClean="0"/>
              <a:t>34</a:t>
            </a:fld>
            <a:endParaRPr lang="en-US"/>
          </a:p>
        </p:txBody>
      </p:sp>
    </p:spTree>
    <p:extLst>
      <p:ext uri="{BB962C8B-B14F-4D97-AF65-F5344CB8AC3E}">
        <p14:creationId xmlns:p14="http://schemas.microsoft.com/office/powerpoint/2010/main" val="3009572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have discussed data on suicide and how we as staff engaging with students can positively impact the negative triad with </a:t>
            </a:r>
          </a:p>
        </p:txBody>
      </p:sp>
      <p:sp>
        <p:nvSpPr>
          <p:cNvPr id="4" name="Slide Number Placeholder 3"/>
          <p:cNvSpPr>
            <a:spLocks noGrp="1"/>
          </p:cNvSpPr>
          <p:nvPr>
            <p:ph type="sldNum" sz="quarter" idx="5"/>
          </p:nvPr>
        </p:nvSpPr>
        <p:spPr/>
        <p:txBody>
          <a:bodyPr/>
          <a:lstStyle/>
          <a:p>
            <a:fld id="{A93C4E24-973A-44CE-9FF3-887C4B90E654}" type="slidenum">
              <a:rPr lang="en-US" smtClean="0"/>
              <a:t>39</a:t>
            </a:fld>
            <a:endParaRPr lang="en-US"/>
          </a:p>
        </p:txBody>
      </p:sp>
    </p:spTree>
    <p:extLst>
      <p:ext uri="{BB962C8B-B14F-4D97-AF65-F5344CB8AC3E}">
        <p14:creationId xmlns:p14="http://schemas.microsoft.com/office/powerpoint/2010/main" val="3017341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10 things is what I would want to present to incoming students. </a:t>
            </a:r>
          </a:p>
          <a:p>
            <a:endParaRPr lang="en-US" dirty="0"/>
          </a:p>
          <a:p>
            <a:r>
              <a:rPr lang="en-US" dirty="0"/>
              <a:t>During this presentation, I will be sharing as though talking to students alternating with addressing you as the audience. </a:t>
            </a:r>
          </a:p>
        </p:txBody>
      </p:sp>
      <p:sp>
        <p:nvSpPr>
          <p:cNvPr id="4" name="Slide Number Placeholder 3"/>
          <p:cNvSpPr>
            <a:spLocks noGrp="1"/>
          </p:cNvSpPr>
          <p:nvPr>
            <p:ph type="sldNum" sz="quarter" idx="5"/>
          </p:nvPr>
        </p:nvSpPr>
        <p:spPr/>
        <p:txBody>
          <a:bodyPr/>
          <a:lstStyle/>
          <a:p>
            <a:fld id="{A93C4E24-973A-44CE-9FF3-887C4B90E654}" type="slidenum">
              <a:rPr lang="en-US" smtClean="0"/>
              <a:t>40</a:t>
            </a:fld>
            <a:endParaRPr lang="en-US"/>
          </a:p>
        </p:txBody>
      </p:sp>
    </p:spTree>
    <p:extLst>
      <p:ext uri="{BB962C8B-B14F-4D97-AF65-F5344CB8AC3E}">
        <p14:creationId xmlns:p14="http://schemas.microsoft.com/office/powerpoint/2010/main" val="3682565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let’s avoid judgment and evaluation.</a:t>
            </a:r>
          </a:p>
        </p:txBody>
      </p:sp>
      <p:sp>
        <p:nvSpPr>
          <p:cNvPr id="4" name="Slide Number Placeholder 3"/>
          <p:cNvSpPr>
            <a:spLocks noGrp="1"/>
          </p:cNvSpPr>
          <p:nvPr>
            <p:ph type="sldNum" sz="quarter" idx="5"/>
          </p:nvPr>
        </p:nvSpPr>
        <p:spPr/>
        <p:txBody>
          <a:bodyPr/>
          <a:lstStyle/>
          <a:p>
            <a:fld id="{A93C4E24-973A-44CE-9FF3-887C4B90E654}" type="slidenum">
              <a:rPr lang="en-US" smtClean="0"/>
              <a:t>41</a:t>
            </a:fld>
            <a:endParaRPr lang="en-US"/>
          </a:p>
        </p:txBody>
      </p:sp>
    </p:spTree>
    <p:extLst>
      <p:ext uri="{BB962C8B-B14F-4D97-AF65-F5344CB8AC3E}">
        <p14:creationId xmlns:p14="http://schemas.microsoft.com/office/powerpoint/2010/main" val="1408924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Sprinters</a:t>
            </a:r>
          </a:p>
          <a:p>
            <a:r>
              <a:rPr lang="en-US" dirty="0"/>
              <a:t>Joggers</a:t>
            </a:r>
          </a:p>
          <a:p>
            <a:r>
              <a:rPr lang="en-US" dirty="0"/>
              <a:t>Crawlers</a:t>
            </a:r>
          </a:p>
          <a:p>
            <a:r>
              <a:rPr lang="en-US" dirty="0"/>
              <a:t>Standing &amp; Watching </a:t>
            </a:r>
          </a:p>
        </p:txBody>
      </p:sp>
      <p:sp>
        <p:nvSpPr>
          <p:cNvPr id="4" name="Slide Number Placeholder 3"/>
          <p:cNvSpPr>
            <a:spLocks noGrp="1"/>
          </p:cNvSpPr>
          <p:nvPr>
            <p:ph type="sldNum" sz="quarter" idx="5"/>
          </p:nvPr>
        </p:nvSpPr>
        <p:spPr/>
        <p:txBody>
          <a:bodyPr/>
          <a:lstStyle/>
          <a:p>
            <a:fld id="{A93C4E24-973A-44CE-9FF3-887C4B90E654}" type="slidenum">
              <a:rPr lang="en-US" smtClean="0"/>
              <a:t>42</a:t>
            </a:fld>
            <a:endParaRPr lang="en-US"/>
          </a:p>
        </p:txBody>
      </p:sp>
    </p:spTree>
    <p:extLst>
      <p:ext uri="{BB962C8B-B14F-4D97-AF65-F5344CB8AC3E}">
        <p14:creationId xmlns:p14="http://schemas.microsoft.com/office/powerpoint/2010/main" val="2552895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our students have started lots of things but not completed.  Many factors or obstacles.</a:t>
            </a:r>
          </a:p>
          <a:p>
            <a:endParaRPr lang="en-US" dirty="0"/>
          </a:p>
          <a:p>
            <a:r>
              <a:rPr lang="en-US" dirty="0"/>
              <a:t>How are we going to be different?</a:t>
            </a:r>
          </a:p>
        </p:txBody>
      </p:sp>
      <p:sp>
        <p:nvSpPr>
          <p:cNvPr id="4" name="Slide Number Placeholder 3"/>
          <p:cNvSpPr>
            <a:spLocks noGrp="1"/>
          </p:cNvSpPr>
          <p:nvPr>
            <p:ph type="sldNum" sz="quarter" idx="5"/>
          </p:nvPr>
        </p:nvSpPr>
        <p:spPr/>
        <p:txBody>
          <a:bodyPr/>
          <a:lstStyle/>
          <a:p>
            <a:fld id="{A93C4E24-973A-44CE-9FF3-887C4B90E654}" type="slidenum">
              <a:rPr lang="en-US" smtClean="0"/>
              <a:t>43</a:t>
            </a:fld>
            <a:endParaRPr lang="en-US"/>
          </a:p>
        </p:txBody>
      </p:sp>
    </p:spTree>
    <p:extLst>
      <p:ext uri="{BB962C8B-B14F-4D97-AF65-F5344CB8AC3E}">
        <p14:creationId xmlns:p14="http://schemas.microsoft.com/office/powerpoint/2010/main" val="3415745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the first part of the day structured for you. Sometimes you’ll like that, sometimes you won’t.</a:t>
            </a:r>
          </a:p>
          <a:p>
            <a:endParaRPr lang="en-US" dirty="0"/>
          </a:p>
          <a:p>
            <a:r>
              <a:rPr lang="en-US" dirty="0"/>
              <a:t>After the training day, it is up to you. What do you do? Who do you engage with (or not)? </a:t>
            </a:r>
          </a:p>
        </p:txBody>
      </p:sp>
      <p:sp>
        <p:nvSpPr>
          <p:cNvPr id="4" name="Slide Number Placeholder 3"/>
          <p:cNvSpPr>
            <a:spLocks noGrp="1"/>
          </p:cNvSpPr>
          <p:nvPr>
            <p:ph type="sldNum" sz="quarter" idx="5"/>
          </p:nvPr>
        </p:nvSpPr>
        <p:spPr/>
        <p:txBody>
          <a:bodyPr/>
          <a:lstStyle/>
          <a:p>
            <a:fld id="{A93C4E24-973A-44CE-9FF3-887C4B90E654}" type="slidenum">
              <a:rPr lang="en-US" smtClean="0"/>
              <a:t>45</a:t>
            </a:fld>
            <a:endParaRPr lang="en-US"/>
          </a:p>
        </p:txBody>
      </p:sp>
    </p:spTree>
    <p:extLst>
      <p:ext uri="{BB962C8B-B14F-4D97-AF65-F5344CB8AC3E}">
        <p14:creationId xmlns:p14="http://schemas.microsoft.com/office/powerpoint/2010/main" val="254829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4E24-973A-44CE-9FF3-887C4B90E654}" type="slidenum">
              <a:rPr lang="en-US" smtClean="0"/>
              <a:t>5</a:t>
            </a:fld>
            <a:endParaRPr lang="en-US"/>
          </a:p>
        </p:txBody>
      </p:sp>
    </p:spTree>
    <p:extLst>
      <p:ext uri="{BB962C8B-B14F-4D97-AF65-F5344CB8AC3E}">
        <p14:creationId xmlns:p14="http://schemas.microsoft.com/office/powerpoint/2010/main" val="1863932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spell DRAMA with large font and bold face.   You can be motivated to avoid drama and still find yourself in it. </a:t>
            </a:r>
          </a:p>
          <a:p>
            <a:endParaRPr lang="en-US" dirty="0"/>
          </a:p>
          <a:p>
            <a:r>
              <a:rPr lang="en-US" dirty="0"/>
              <a:t>Some alone time can be constructive. Too much leading to isolation often is not.  </a:t>
            </a:r>
          </a:p>
          <a:p>
            <a:endParaRPr lang="en-US" dirty="0"/>
          </a:p>
          <a:p>
            <a:r>
              <a:rPr lang="en-US" dirty="0"/>
              <a:t>How you provide yourself structure matters. That includes deciding actions like eating, sleeping, hygiene.</a:t>
            </a:r>
          </a:p>
        </p:txBody>
      </p:sp>
      <p:sp>
        <p:nvSpPr>
          <p:cNvPr id="4" name="Slide Number Placeholder 3"/>
          <p:cNvSpPr>
            <a:spLocks noGrp="1"/>
          </p:cNvSpPr>
          <p:nvPr>
            <p:ph type="sldNum" sz="quarter" idx="5"/>
          </p:nvPr>
        </p:nvSpPr>
        <p:spPr/>
        <p:txBody>
          <a:bodyPr/>
          <a:lstStyle/>
          <a:p>
            <a:fld id="{A93C4E24-973A-44CE-9FF3-887C4B90E654}" type="slidenum">
              <a:rPr lang="en-US" smtClean="0"/>
              <a:t>46</a:t>
            </a:fld>
            <a:endParaRPr lang="en-US"/>
          </a:p>
        </p:txBody>
      </p:sp>
    </p:spTree>
    <p:extLst>
      <p:ext uri="{BB962C8B-B14F-4D97-AF65-F5344CB8AC3E}">
        <p14:creationId xmlns:p14="http://schemas.microsoft.com/office/powerpoint/2010/main" val="3361743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can think of students who “get it” in trade and you like teaching. </a:t>
            </a:r>
          </a:p>
          <a:p>
            <a:r>
              <a:rPr lang="en-US" dirty="0"/>
              <a:t>It’s painful when they leave or get terminated. </a:t>
            </a:r>
          </a:p>
        </p:txBody>
      </p:sp>
      <p:sp>
        <p:nvSpPr>
          <p:cNvPr id="4" name="Slide Number Placeholder 3"/>
          <p:cNvSpPr>
            <a:spLocks noGrp="1"/>
          </p:cNvSpPr>
          <p:nvPr>
            <p:ph type="sldNum" sz="quarter" idx="5"/>
          </p:nvPr>
        </p:nvSpPr>
        <p:spPr/>
        <p:txBody>
          <a:bodyPr/>
          <a:lstStyle/>
          <a:p>
            <a:fld id="{A93C4E24-973A-44CE-9FF3-887C4B90E654}" type="slidenum">
              <a:rPr lang="en-US" smtClean="0"/>
              <a:t>47</a:t>
            </a:fld>
            <a:endParaRPr lang="en-US"/>
          </a:p>
        </p:txBody>
      </p:sp>
    </p:spTree>
    <p:extLst>
      <p:ext uri="{BB962C8B-B14F-4D97-AF65-F5344CB8AC3E}">
        <p14:creationId xmlns:p14="http://schemas.microsoft.com/office/powerpoint/2010/main" val="1418623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Predict the obvious.        Feeling any of these emotions is “normal”.  How you deal with them often is a make or break.</a:t>
            </a:r>
          </a:p>
          <a:p>
            <a:endParaRPr lang="en-US" dirty="0"/>
          </a:p>
          <a:p>
            <a:r>
              <a:rPr lang="en-US" dirty="0"/>
              <a:t>We can say “hey make mistakes – it’s part of learning”. But here we have ZT offenses which results in GAME OVER. </a:t>
            </a:r>
          </a:p>
        </p:txBody>
      </p:sp>
      <p:sp>
        <p:nvSpPr>
          <p:cNvPr id="4" name="Slide Number Placeholder 3"/>
          <p:cNvSpPr>
            <a:spLocks noGrp="1"/>
          </p:cNvSpPr>
          <p:nvPr>
            <p:ph type="sldNum" sz="quarter" idx="5"/>
          </p:nvPr>
        </p:nvSpPr>
        <p:spPr/>
        <p:txBody>
          <a:bodyPr/>
          <a:lstStyle/>
          <a:p>
            <a:fld id="{A93C4E24-973A-44CE-9FF3-887C4B90E654}" type="slidenum">
              <a:rPr lang="en-US" smtClean="0"/>
              <a:t>48</a:t>
            </a:fld>
            <a:endParaRPr lang="en-US"/>
          </a:p>
        </p:txBody>
      </p:sp>
    </p:spTree>
    <p:extLst>
      <p:ext uri="{BB962C8B-B14F-4D97-AF65-F5344CB8AC3E}">
        <p14:creationId xmlns:p14="http://schemas.microsoft.com/office/powerpoint/2010/main" val="2217617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Corollary: It is a better idea when it is your idea. </a:t>
            </a:r>
          </a:p>
        </p:txBody>
      </p:sp>
      <p:sp>
        <p:nvSpPr>
          <p:cNvPr id="4" name="Slide Number Placeholder 3"/>
          <p:cNvSpPr>
            <a:spLocks noGrp="1"/>
          </p:cNvSpPr>
          <p:nvPr>
            <p:ph type="sldNum" sz="quarter" idx="5"/>
          </p:nvPr>
        </p:nvSpPr>
        <p:spPr/>
        <p:txBody>
          <a:bodyPr/>
          <a:lstStyle/>
          <a:p>
            <a:fld id="{A93C4E24-973A-44CE-9FF3-887C4B90E654}" type="slidenum">
              <a:rPr lang="en-US" smtClean="0"/>
              <a:t>49</a:t>
            </a:fld>
            <a:endParaRPr lang="en-US"/>
          </a:p>
        </p:txBody>
      </p:sp>
    </p:spTree>
    <p:extLst>
      <p:ext uri="{BB962C8B-B14F-4D97-AF65-F5344CB8AC3E}">
        <p14:creationId xmlns:p14="http://schemas.microsoft.com/office/powerpoint/2010/main" val="36093846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when people are upset, they express/vent what is upsetting that they don’t want/need.</a:t>
            </a:r>
          </a:p>
          <a:p>
            <a:endParaRPr lang="en-US" dirty="0"/>
          </a:p>
          <a:p>
            <a:r>
              <a:rPr lang="en-US" dirty="0"/>
              <a:t>Focusing on the attainment of something OR the positive outcome!</a:t>
            </a:r>
          </a:p>
        </p:txBody>
      </p:sp>
      <p:sp>
        <p:nvSpPr>
          <p:cNvPr id="4" name="Slide Number Placeholder 3"/>
          <p:cNvSpPr>
            <a:spLocks noGrp="1"/>
          </p:cNvSpPr>
          <p:nvPr>
            <p:ph type="sldNum" sz="quarter" idx="5"/>
          </p:nvPr>
        </p:nvSpPr>
        <p:spPr/>
        <p:txBody>
          <a:bodyPr/>
          <a:lstStyle/>
          <a:p>
            <a:fld id="{A93C4E24-973A-44CE-9FF3-887C4B90E654}" type="slidenum">
              <a:rPr lang="en-US" smtClean="0"/>
              <a:t>50</a:t>
            </a:fld>
            <a:endParaRPr lang="en-US"/>
          </a:p>
        </p:txBody>
      </p:sp>
    </p:spTree>
    <p:extLst>
      <p:ext uri="{BB962C8B-B14F-4D97-AF65-F5344CB8AC3E}">
        <p14:creationId xmlns:p14="http://schemas.microsoft.com/office/powerpoint/2010/main" val="22122981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want something, I can approach it. Or at least I can search what direction it is in.</a:t>
            </a:r>
          </a:p>
          <a:p>
            <a:endParaRPr lang="en-US" dirty="0"/>
          </a:p>
          <a:p>
            <a:r>
              <a:rPr lang="en-US" dirty="0"/>
              <a:t>Avoidance is about moving AWAY from something – it is disengaging. </a:t>
            </a:r>
          </a:p>
        </p:txBody>
      </p:sp>
      <p:sp>
        <p:nvSpPr>
          <p:cNvPr id="4" name="Slide Number Placeholder 3"/>
          <p:cNvSpPr>
            <a:spLocks noGrp="1"/>
          </p:cNvSpPr>
          <p:nvPr>
            <p:ph type="sldNum" sz="quarter" idx="5"/>
          </p:nvPr>
        </p:nvSpPr>
        <p:spPr/>
        <p:txBody>
          <a:bodyPr/>
          <a:lstStyle/>
          <a:p>
            <a:fld id="{A93C4E24-973A-44CE-9FF3-887C4B90E654}" type="slidenum">
              <a:rPr lang="en-US" smtClean="0"/>
              <a:t>51</a:t>
            </a:fld>
            <a:endParaRPr lang="en-US"/>
          </a:p>
        </p:txBody>
      </p:sp>
    </p:spTree>
    <p:extLst>
      <p:ext uri="{BB962C8B-B14F-4D97-AF65-F5344CB8AC3E}">
        <p14:creationId xmlns:p14="http://schemas.microsoft.com/office/powerpoint/2010/main" val="21405528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Readiness for change or stages of change.   Motivational interviewing</a:t>
            </a:r>
          </a:p>
          <a:p>
            <a:endParaRPr lang="en-US" dirty="0"/>
          </a:p>
          <a:p>
            <a:r>
              <a:rPr lang="en-US" dirty="0"/>
              <a:t>Few come here ready to take action.</a:t>
            </a:r>
          </a:p>
        </p:txBody>
      </p:sp>
      <p:sp>
        <p:nvSpPr>
          <p:cNvPr id="4" name="Slide Number Placeholder 3"/>
          <p:cNvSpPr>
            <a:spLocks noGrp="1"/>
          </p:cNvSpPr>
          <p:nvPr>
            <p:ph type="sldNum" sz="quarter" idx="5"/>
          </p:nvPr>
        </p:nvSpPr>
        <p:spPr/>
        <p:txBody>
          <a:bodyPr/>
          <a:lstStyle/>
          <a:p>
            <a:fld id="{A93C4E24-973A-44CE-9FF3-887C4B90E654}" type="slidenum">
              <a:rPr lang="en-US" smtClean="0"/>
              <a:t>52</a:t>
            </a:fld>
            <a:endParaRPr lang="en-US"/>
          </a:p>
        </p:txBody>
      </p:sp>
    </p:spTree>
    <p:extLst>
      <p:ext uri="{BB962C8B-B14F-4D97-AF65-F5344CB8AC3E}">
        <p14:creationId xmlns:p14="http://schemas.microsoft.com/office/powerpoint/2010/main" val="3888992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something different is not the same as I am ready to change. </a:t>
            </a:r>
          </a:p>
          <a:p>
            <a:endParaRPr lang="en-US" dirty="0"/>
          </a:p>
          <a:p>
            <a:r>
              <a:rPr lang="en-US" dirty="0"/>
              <a:t>Let’s think about how hard we work because we do.        Where does the majority </a:t>
            </a:r>
            <a:r>
              <a:rPr lang="en-US" dirty="0" err="1"/>
              <a:t>ofour</a:t>
            </a:r>
            <a:r>
              <a:rPr lang="en-US" dirty="0"/>
              <a:t> efforts and energies go?    To students where on this scale?</a:t>
            </a:r>
          </a:p>
        </p:txBody>
      </p:sp>
      <p:sp>
        <p:nvSpPr>
          <p:cNvPr id="4" name="Slide Number Placeholder 3"/>
          <p:cNvSpPr>
            <a:spLocks noGrp="1"/>
          </p:cNvSpPr>
          <p:nvPr>
            <p:ph type="sldNum" sz="quarter" idx="5"/>
          </p:nvPr>
        </p:nvSpPr>
        <p:spPr/>
        <p:txBody>
          <a:bodyPr/>
          <a:lstStyle/>
          <a:p>
            <a:fld id="{A93C4E24-973A-44CE-9FF3-887C4B90E654}" type="slidenum">
              <a:rPr lang="en-US" smtClean="0"/>
              <a:t>53</a:t>
            </a:fld>
            <a:endParaRPr lang="en-US"/>
          </a:p>
        </p:txBody>
      </p:sp>
    </p:spTree>
    <p:extLst>
      <p:ext uri="{BB962C8B-B14F-4D97-AF65-F5344CB8AC3E}">
        <p14:creationId xmlns:p14="http://schemas.microsoft.com/office/powerpoint/2010/main" val="8449994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going to college often do not have a major picked out before going. And when they do, they may change it along the way. </a:t>
            </a:r>
          </a:p>
        </p:txBody>
      </p:sp>
      <p:sp>
        <p:nvSpPr>
          <p:cNvPr id="4" name="Slide Number Placeholder 3"/>
          <p:cNvSpPr>
            <a:spLocks noGrp="1"/>
          </p:cNvSpPr>
          <p:nvPr>
            <p:ph type="sldNum" sz="quarter" idx="5"/>
          </p:nvPr>
        </p:nvSpPr>
        <p:spPr/>
        <p:txBody>
          <a:bodyPr/>
          <a:lstStyle/>
          <a:p>
            <a:fld id="{A93C4E24-973A-44CE-9FF3-887C4B90E654}" type="slidenum">
              <a:rPr lang="en-US" smtClean="0"/>
              <a:t>54</a:t>
            </a:fld>
            <a:endParaRPr lang="en-US"/>
          </a:p>
        </p:txBody>
      </p:sp>
    </p:spTree>
    <p:extLst>
      <p:ext uri="{BB962C8B-B14F-4D97-AF65-F5344CB8AC3E}">
        <p14:creationId xmlns:p14="http://schemas.microsoft.com/office/powerpoint/2010/main" val="1352683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Communicating this suggests to the students that creating a comfortable environment is a joint responsibility. </a:t>
            </a:r>
          </a:p>
        </p:txBody>
      </p:sp>
      <p:sp>
        <p:nvSpPr>
          <p:cNvPr id="4" name="Slide Number Placeholder 3"/>
          <p:cNvSpPr>
            <a:spLocks noGrp="1"/>
          </p:cNvSpPr>
          <p:nvPr>
            <p:ph type="sldNum" sz="quarter" idx="5"/>
          </p:nvPr>
        </p:nvSpPr>
        <p:spPr/>
        <p:txBody>
          <a:bodyPr/>
          <a:lstStyle/>
          <a:p>
            <a:fld id="{A93C4E24-973A-44CE-9FF3-887C4B90E654}" type="slidenum">
              <a:rPr lang="en-US" smtClean="0"/>
              <a:t>56</a:t>
            </a:fld>
            <a:endParaRPr lang="en-US"/>
          </a:p>
        </p:txBody>
      </p:sp>
    </p:spTree>
    <p:extLst>
      <p:ext uri="{BB962C8B-B14F-4D97-AF65-F5344CB8AC3E}">
        <p14:creationId xmlns:p14="http://schemas.microsoft.com/office/powerpoint/2010/main" val="3878861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Firearms – 58%                                                                                                               Males - Methods</a:t>
            </a:r>
          </a:p>
          <a:p>
            <a:r>
              <a:rPr lang="en-US" dirty="0"/>
              <a:t>Suffocation – 27%</a:t>
            </a:r>
          </a:p>
          <a:p>
            <a:r>
              <a:rPr lang="en-US" dirty="0"/>
              <a:t>Drugs – 5%</a:t>
            </a:r>
          </a:p>
          <a:p>
            <a:r>
              <a:rPr lang="en-US" dirty="0"/>
              <a:t>Non –drug – 2%; Fall – 2%; Cut/Pierce – 2% Drowning – 1%</a:t>
            </a:r>
          </a:p>
        </p:txBody>
      </p:sp>
      <p:sp>
        <p:nvSpPr>
          <p:cNvPr id="4" name="Slide Number Placeholder 3"/>
          <p:cNvSpPr>
            <a:spLocks noGrp="1"/>
          </p:cNvSpPr>
          <p:nvPr>
            <p:ph type="sldNum" sz="quarter" idx="5"/>
          </p:nvPr>
        </p:nvSpPr>
        <p:spPr/>
        <p:txBody>
          <a:bodyPr/>
          <a:lstStyle/>
          <a:p>
            <a:fld id="{A93C4E24-973A-44CE-9FF3-887C4B90E654}" type="slidenum">
              <a:rPr lang="en-US" smtClean="0"/>
              <a:t>6</a:t>
            </a:fld>
            <a:endParaRPr lang="en-US"/>
          </a:p>
        </p:txBody>
      </p:sp>
    </p:spTree>
    <p:extLst>
      <p:ext uri="{BB962C8B-B14F-4D97-AF65-F5344CB8AC3E}">
        <p14:creationId xmlns:p14="http://schemas.microsoft.com/office/powerpoint/2010/main" val="2212068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Self-care. If students were better at it, they might not be at Job Corps.  </a:t>
            </a:r>
          </a:p>
          <a:p>
            <a:endParaRPr lang="en-US" dirty="0"/>
          </a:p>
          <a:p>
            <a:r>
              <a:rPr lang="en-US" dirty="0"/>
              <a:t>Students coming to Job Corps in 2022 often are more compromised than those who came in 2002.  How come?</a:t>
            </a:r>
          </a:p>
        </p:txBody>
      </p:sp>
      <p:sp>
        <p:nvSpPr>
          <p:cNvPr id="4" name="Slide Number Placeholder 3"/>
          <p:cNvSpPr>
            <a:spLocks noGrp="1"/>
          </p:cNvSpPr>
          <p:nvPr>
            <p:ph type="sldNum" sz="quarter" idx="5"/>
          </p:nvPr>
        </p:nvSpPr>
        <p:spPr/>
        <p:txBody>
          <a:bodyPr/>
          <a:lstStyle/>
          <a:p>
            <a:fld id="{A93C4E24-973A-44CE-9FF3-887C4B90E654}" type="slidenum">
              <a:rPr lang="en-US" smtClean="0"/>
              <a:t>57</a:t>
            </a:fld>
            <a:endParaRPr lang="en-US"/>
          </a:p>
        </p:txBody>
      </p:sp>
    </p:spTree>
    <p:extLst>
      <p:ext uri="{BB962C8B-B14F-4D97-AF65-F5344CB8AC3E}">
        <p14:creationId xmlns:p14="http://schemas.microsoft.com/office/powerpoint/2010/main" val="19407575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many coming to center have a sleep disturbance. </a:t>
            </a:r>
          </a:p>
          <a:p>
            <a:r>
              <a:rPr lang="en-US" dirty="0"/>
              <a:t>We have worked with many to get sleep studies or C-PAP machines. </a:t>
            </a:r>
          </a:p>
        </p:txBody>
      </p:sp>
      <p:sp>
        <p:nvSpPr>
          <p:cNvPr id="4" name="Slide Number Placeholder 3"/>
          <p:cNvSpPr>
            <a:spLocks noGrp="1"/>
          </p:cNvSpPr>
          <p:nvPr>
            <p:ph type="sldNum" sz="quarter" idx="5"/>
          </p:nvPr>
        </p:nvSpPr>
        <p:spPr/>
        <p:txBody>
          <a:bodyPr/>
          <a:lstStyle/>
          <a:p>
            <a:fld id="{A93C4E24-973A-44CE-9FF3-887C4B90E654}" type="slidenum">
              <a:rPr lang="en-US" smtClean="0"/>
              <a:t>58</a:t>
            </a:fld>
            <a:endParaRPr lang="en-US"/>
          </a:p>
        </p:txBody>
      </p:sp>
    </p:spTree>
    <p:extLst>
      <p:ext uri="{BB962C8B-B14F-4D97-AF65-F5344CB8AC3E}">
        <p14:creationId xmlns:p14="http://schemas.microsoft.com/office/powerpoint/2010/main" val="42653698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common answer = “I don’t know”.</a:t>
            </a:r>
          </a:p>
          <a:p>
            <a:endParaRPr lang="en-US" dirty="0"/>
          </a:p>
          <a:p>
            <a:r>
              <a:rPr lang="en-US" dirty="0"/>
              <a:t>With a relationship, it is Ok to ask questions.  Remember the ABCDs – this is where relationship and effective communication excel.</a:t>
            </a:r>
          </a:p>
        </p:txBody>
      </p:sp>
      <p:sp>
        <p:nvSpPr>
          <p:cNvPr id="4" name="Slide Number Placeholder 3"/>
          <p:cNvSpPr>
            <a:spLocks noGrp="1"/>
          </p:cNvSpPr>
          <p:nvPr>
            <p:ph type="sldNum" sz="quarter" idx="5"/>
          </p:nvPr>
        </p:nvSpPr>
        <p:spPr/>
        <p:txBody>
          <a:bodyPr/>
          <a:lstStyle/>
          <a:p>
            <a:fld id="{A93C4E24-973A-44CE-9FF3-887C4B90E654}" type="slidenum">
              <a:rPr lang="en-US" smtClean="0"/>
              <a:t>59</a:t>
            </a:fld>
            <a:endParaRPr lang="en-US"/>
          </a:p>
        </p:txBody>
      </p:sp>
    </p:spTree>
    <p:extLst>
      <p:ext uri="{BB962C8B-B14F-4D97-AF65-F5344CB8AC3E}">
        <p14:creationId xmlns:p14="http://schemas.microsoft.com/office/powerpoint/2010/main" val="36455832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to have a positive or healthy relationship with other people is NOT why people come to Job Corps.  But many graduates do learn this along the way – sometimes with staff. </a:t>
            </a:r>
          </a:p>
          <a:p>
            <a:r>
              <a:rPr lang="en-US" dirty="0"/>
              <a:t>Some say, “I didn’t come here to make friends” and speak to their vocational goals. OK. But this is a tough place to get through on one’s own. </a:t>
            </a:r>
          </a:p>
          <a:p>
            <a:endParaRPr lang="en-US" dirty="0"/>
          </a:p>
        </p:txBody>
      </p:sp>
      <p:sp>
        <p:nvSpPr>
          <p:cNvPr id="4" name="Slide Number Placeholder 3"/>
          <p:cNvSpPr>
            <a:spLocks noGrp="1"/>
          </p:cNvSpPr>
          <p:nvPr>
            <p:ph type="sldNum" sz="quarter" idx="5"/>
          </p:nvPr>
        </p:nvSpPr>
        <p:spPr/>
        <p:txBody>
          <a:bodyPr/>
          <a:lstStyle/>
          <a:p>
            <a:fld id="{A93C4E24-973A-44CE-9FF3-887C4B90E654}" type="slidenum">
              <a:rPr lang="en-US" smtClean="0"/>
              <a:t>60</a:t>
            </a:fld>
            <a:endParaRPr lang="en-US"/>
          </a:p>
        </p:txBody>
      </p:sp>
    </p:spTree>
    <p:extLst>
      <p:ext uri="{BB962C8B-B14F-4D97-AF65-F5344CB8AC3E}">
        <p14:creationId xmlns:p14="http://schemas.microsoft.com/office/powerpoint/2010/main" val="14844667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obstacles as challenges to be overcome. See difficulties and problems as temporary instead of permanent. </a:t>
            </a:r>
          </a:p>
          <a:p>
            <a:r>
              <a:rPr lang="en-US" dirty="0"/>
              <a:t>Discover what you feel competent in doing. Use strengths to compensate for weaknesses. </a:t>
            </a:r>
          </a:p>
          <a:p>
            <a:r>
              <a:rPr lang="en-US" dirty="0"/>
              <a:t>Change the I don’t know to you know more than you think you do.</a:t>
            </a:r>
          </a:p>
        </p:txBody>
      </p:sp>
      <p:sp>
        <p:nvSpPr>
          <p:cNvPr id="4" name="Slide Number Placeholder 3"/>
          <p:cNvSpPr>
            <a:spLocks noGrp="1"/>
          </p:cNvSpPr>
          <p:nvPr>
            <p:ph type="sldNum" sz="quarter" idx="5"/>
          </p:nvPr>
        </p:nvSpPr>
        <p:spPr/>
        <p:txBody>
          <a:bodyPr/>
          <a:lstStyle/>
          <a:p>
            <a:fld id="{A93C4E24-973A-44CE-9FF3-887C4B90E654}" type="slidenum">
              <a:rPr lang="en-US" smtClean="0"/>
              <a:t>61</a:t>
            </a:fld>
            <a:endParaRPr lang="en-US"/>
          </a:p>
        </p:txBody>
      </p:sp>
    </p:spTree>
    <p:extLst>
      <p:ext uri="{BB962C8B-B14F-4D97-AF65-F5344CB8AC3E}">
        <p14:creationId xmlns:p14="http://schemas.microsoft.com/office/powerpoint/2010/main" val="16512918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only missed by two points so I know I can pass. </a:t>
            </a:r>
          </a:p>
        </p:txBody>
      </p:sp>
      <p:sp>
        <p:nvSpPr>
          <p:cNvPr id="4" name="Slide Number Placeholder 3"/>
          <p:cNvSpPr>
            <a:spLocks noGrp="1"/>
          </p:cNvSpPr>
          <p:nvPr>
            <p:ph type="sldNum" sz="quarter" idx="5"/>
          </p:nvPr>
        </p:nvSpPr>
        <p:spPr/>
        <p:txBody>
          <a:bodyPr/>
          <a:lstStyle/>
          <a:p>
            <a:fld id="{A93C4E24-973A-44CE-9FF3-887C4B90E654}" type="slidenum">
              <a:rPr lang="en-US" smtClean="0"/>
              <a:t>62</a:t>
            </a:fld>
            <a:endParaRPr lang="en-US"/>
          </a:p>
        </p:txBody>
      </p:sp>
    </p:spTree>
    <p:extLst>
      <p:ext uri="{BB962C8B-B14F-4D97-AF65-F5344CB8AC3E}">
        <p14:creationId xmlns:p14="http://schemas.microsoft.com/office/powerpoint/2010/main" val="28180207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hard” differs from “I suck”.</a:t>
            </a:r>
          </a:p>
          <a:p>
            <a:endParaRPr lang="en-US" dirty="0"/>
          </a:p>
          <a:p>
            <a:r>
              <a:rPr lang="en-US" dirty="0"/>
              <a:t>Instead of “I’m a failure” – see what can be improved upon to enhance your ability. </a:t>
            </a:r>
          </a:p>
        </p:txBody>
      </p:sp>
      <p:sp>
        <p:nvSpPr>
          <p:cNvPr id="4" name="Slide Number Placeholder 3"/>
          <p:cNvSpPr>
            <a:spLocks noGrp="1"/>
          </p:cNvSpPr>
          <p:nvPr>
            <p:ph type="sldNum" sz="quarter" idx="5"/>
          </p:nvPr>
        </p:nvSpPr>
        <p:spPr/>
        <p:txBody>
          <a:bodyPr/>
          <a:lstStyle/>
          <a:p>
            <a:fld id="{A93C4E24-973A-44CE-9FF3-887C4B90E654}" type="slidenum">
              <a:rPr lang="en-US" smtClean="0"/>
              <a:t>63</a:t>
            </a:fld>
            <a:endParaRPr lang="en-US"/>
          </a:p>
        </p:txBody>
      </p:sp>
    </p:spTree>
    <p:extLst>
      <p:ext uri="{BB962C8B-B14F-4D97-AF65-F5344CB8AC3E}">
        <p14:creationId xmlns:p14="http://schemas.microsoft.com/office/powerpoint/2010/main" val="1127544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Unavoidable but can be minimized. </a:t>
            </a:r>
          </a:p>
          <a:p>
            <a:endParaRPr lang="en-US" dirty="0"/>
          </a:p>
          <a:p>
            <a:r>
              <a:rPr lang="en-US" dirty="0"/>
              <a:t>Learn how not to personalize some of your setbacks.     In with, hmm, oh, wow.</a:t>
            </a:r>
          </a:p>
        </p:txBody>
      </p:sp>
      <p:sp>
        <p:nvSpPr>
          <p:cNvPr id="4" name="Slide Number Placeholder 3"/>
          <p:cNvSpPr>
            <a:spLocks noGrp="1"/>
          </p:cNvSpPr>
          <p:nvPr>
            <p:ph type="sldNum" sz="quarter" idx="5"/>
          </p:nvPr>
        </p:nvSpPr>
        <p:spPr/>
        <p:txBody>
          <a:bodyPr/>
          <a:lstStyle/>
          <a:p>
            <a:fld id="{A93C4E24-973A-44CE-9FF3-887C4B90E654}" type="slidenum">
              <a:rPr lang="en-US" smtClean="0"/>
              <a:t>64</a:t>
            </a:fld>
            <a:endParaRPr lang="en-US"/>
          </a:p>
        </p:txBody>
      </p:sp>
    </p:spTree>
    <p:extLst>
      <p:ext uri="{BB962C8B-B14F-4D97-AF65-F5344CB8AC3E}">
        <p14:creationId xmlns:p14="http://schemas.microsoft.com/office/powerpoint/2010/main" val="17036605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Hey I Have a fantastic one legged stool for you!</a:t>
            </a:r>
          </a:p>
        </p:txBody>
      </p:sp>
      <p:sp>
        <p:nvSpPr>
          <p:cNvPr id="4" name="Slide Number Placeholder 3"/>
          <p:cNvSpPr>
            <a:spLocks noGrp="1"/>
          </p:cNvSpPr>
          <p:nvPr>
            <p:ph type="sldNum" sz="quarter" idx="5"/>
          </p:nvPr>
        </p:nvSpPr>
        <p:spPr/>
        <p:txBody>
          <a:bodyPr/>
          <a:lstStyle/>
          <a:p>
            <a:fld id="{A93C4E24-973A-44CE-9FF3-887C4B90E654}" type="slidenum">
              <a:rPr lang="en-US" smtClean="0"/>
              <a:t>66</a:t>
            </a:fld>
            <a:endParaRPr lang="en-US"/>
          </a:p>
        </p:txBody>
      </p:sp>
    </p:spTree>
    <p:extLst>
      <p:ext uri="{BB962C8B-B14F-4D97-AF65-F5344CB8AC3E}">
        <p14:creationId xmlns:p14="http://schemas.microsoft.com/office/powerpoint/2010/main" val="36562768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have often said they are their own worst critic. It may have been someone else prior to JC but now they have adopted it.</a:t>
            </a:r>
          </a:p>
        </p:txBody>
      </p:sp>
      <p:sp>
        <p:nvSpPr>
          <p:cNvPr id="4" name="Slide Number Placeholder 3"/>
          <p:cNvSpPr>
            <a:spLocks noGrp="1"/>
          </p:cNvSpPr>
          <p:nvPr>
            <p:ph type="sldNum" sz="quarter" idx="5"/>
          </p:nvPr>
        </p:nvSpPr>
        <p:spPr/>
        <p:txBody>
          <a:bodyPr/>
          <a:lstStyle/>
          <a:p>
            <a:fld id="{A93C4E24-973A-44CE-9FF3-887C4B90E654}" type="slidenum">
              <a:rPr lang="en-US" smtClean="0"/>
              <a:t>67</a:t>
            </a:fld>
            <a:endParaRPr lang="en-US"/>
          </a:p>
        </p:txBody>
      </p:sp>
    </p:spTree>
    <p:extLst>
      <p:ext uri="{BB962C8B-B14F-4D97-AF65-F5344CB8AC3E}">
        <p14:creationId xmlns:p14="http://schemas.microsoft.com/office/powerpoint/2010/main" val="2497642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Firearm – 33%                                                                                           Female Methods 2020</a:t>
            </a:r>
          </a:p>
          <a:p>
            <a:r>
              <a:rPr lang="en-US" dirty="0"/>
              <a:t>Suffocation – 29%</a:t>
            </a:r>
          </a:p>
          <a:p>
            <a:r>
              <a:rPr lang="en-US" dirty="0"/>
              <a:t>Drug Poisoning – 25%</a:t>
            </a:r>
          </a:p>
        </p:txBody>
      </p:sp>
      <p:sp>
        <p:nvSpPr>
          <p:cNvPr id="4" name="Slide Number Placeholder 3"/>
          <p:cNvSpPr>
            <a:spLocks noGrp="1"/>
          </p:cNvSpPr>
          <p:nvPr>
            <p:ph type="sldNum" sz="quarter" idx="5"/>
          </p:nvPr>
        </p:nvSpPr>
        <p:spPr/>
        <p:txBody>
          <a:bodyPr/>
          <a:lstStyle/>
          <a:p>
            <a:fld id="{A93C4E24-973A-44CE-9FF3-887C4B90E654}" type="slidenum">
              <a:rPr lang="en-US" smtClean="0"/>
              <a:t>7</a:t>
            </a:fld>
            <a:endParaRPr lang="en-US"/>
          </a:p>
        </p:txBody>
      </p:sp>
    </p:spTree>
    <p:extLst>
      <p:ext uri="{BB962C8B-B14F-4D97-AF65-F5344CB8AC3E}">
        <p14:creationId xmlns:p14="http://schemas.microsoft.com/office/powerpoint/2010/main" val="13466302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Huge challenge to many.</a:t>
            </a:r>
          </a:p>
        </p:txBody>
      </p:sp>
      <p:sp>
        <p:nvSpPr>
          <p:cNvPr id="4" name="Slide Number Placeholder 3"/>
          <p:cNvSpPr>
            <a:spLocks noGrp="1"/>
          </p:cNvSpPr>
          <p:nvPr>
            <p:ph type="sldNum" sz="quarter" idx="5"/>
          </p:nvPr>
        </p:nvSpPr>
        <p:spPr/>
        <p:txBody>
          <a:bodyPr/>
          <a:lstStyle/>
          <a:p>
            <a:fld id="{A93C4E24-973A-44CE-9FF3-887C4B90E654}" type="slidenum">
              <a:rPr lang="en-US" smtClean="0"/>
              <a:t>68</a:t>
            </a:fld>
            <a:endParaRPr lang="en-US"/>
          </a:p>
        </p:txBody>
      </p:sp>
    </p:spTree>
    <p:extLst>
      <p:ext uri="{BB962C8B-B14F-4D97-AF65-F5344CB8AC3E}">
        <p14:creationId xmlns:p14="http://schemas.microsoft.com/office/powerpoint/2010/main" val="18094444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Career Prep</a:t>
            </a:r>
          </a:p>
        </p:txBody>
      </p:sp>
      <p:sp>
        <p:nvSpPr>
          <p:cNvPr id="4" name="Slide Number Placeholder 3"/>
          <p:cNvSpPr>
            <a:spLocks noGrp="1"/>
          </p:cNvSpPr>
          <p:nvPr>
            <p:ph type="sldNum" sz="quarter" idx="5"/>
          </p:nvPr>
        </p:nvSpPr>
        <p:spPr/>
        <p:txBody>
          <a:bodyPr/>
          <a:lstStyle/>
          <a:p>
            <a:fld id="{A93C4E24-973A-44CE-9FF3-887C4B90E654}" type="slidenum">
              <a:rPr lang="en-US" smtClean="0"/>
              <a:t>71</a:t>
            </a:fld>
            <a:endParaRPr lang="en-US"/>
          </a:p>
        </p:txBody>
      </p:sp>
    </p:spTree>
    <p:extLst>
      <p:ext uri="{BB962C8B-B14F-4D97-AF65-F5344CB8AC3E}">
        <p14:creationId xmlns:p14="http://schemas.microsoft.com/office/powerpoint/2010/main" val="1700900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know if this will get easier.  I hope so.</a:t>
            </a:r>
          </a:p>
        </p:txBody>
      </p:sp>
      <p:sp>
        <p:nvSpPr>
          <p:cNvPr id="4" name="Slide Number Placeholder 3"/>
          <p:cNvSpPr>
            <a:spLocks noGrp="1"/>
          </p:cNvSpPr>
          <p:nvPr>
            <p:ph type="sldNum" sz="quarter" idx="5"/>
          </p:nvPr>
        </p:nvSpPr>
        <p:spPr/>
        <p:txBody>
          <a:bodyPr/>
          <a:lstStyle/>
          <a:p>
            <a:fld id="{A93C4E24-973A-44CE-9FF3-887C4B90E654}" type="slidenum">
              <a:rPr lang="en-US" smtClean="0"/>
              <a:t>72</a:t>
            </a:fld>
            <a:endParaRPr lang="en-US"/>
          </a:p>
        </p:txBody>
      </p:sp>
    </p:spTree>
    <p:extLst>
      <p:ext uri="{BB962C8B-B14F-4D97-AF65-F5344CB8AC3E}">
        <p14:creationId xmlns:p14="http://schemas.microsoft.com/office/powerpoint/2010/main" val="3536600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increases in less than a ten year period</a:t>
            </a:r>
          </a:p>
        </p:txBody>
      </p:sp>
      <p:sp>
        <p:nvSpPr>
          <p:cNvPr id="4" name="Slide Number Placeholder 3"/>
          <p:cNvSpPr>
            <a:spLocks noGrp="1"/>
          </p:cNvSpPr>
          <p:nvPr>
            <p:ph type="sldNum" sz="quarter" idx="5"/>
          </p:nvPr>
        </p:nvSpPr>
        <p:spPr/>
        <p:txBody>
          <a:bodyPr/>
          <a:lstStyle/>
          <a:p>
            <a:fld id="{A93C4E24-973A-44CE-9FF3-887C4B90E654}" type="slidenum">
              <a:rPr lang="en-US" smtClean="0"/>
              <a:t>10</a:t>
            </a:fld>
            <a:endParaRPr lang="en-US"/>
          </a:p>
        </p:txBody>
      </p:sp>
    </p:spTree>
    <p:extLst>
      <p:ext uri="{BB962C8B-B14F-4D97-AF65-F5344CB8AC3E}">
        <p14:creationId xmlns:p14="http://schemas.microsoft.com/office/powerpoint/2010/main" val="242883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heard a lot about high suicide rates for people in the military, while serving and after discharge.   </a:t>
            </a:r>
          </a:p>
          <a:p>
            <a:endParaRPr lang="en-US" dirty="0"/>
          </a:p>
          <a:p>
            <a:r>
              <a:rPr lang="en-US" dirty="0"/>
              <a:t>There is no shortage of students with trauma at Job Corps.  </a:t>
            </a:r>
          </a:p>
        </p:txBody>
      </p:sp>
      <p:sp>
        <p:nvSpPr>
          <p:cNvPr id="4" name="Slide Number Placeholder 3"/>
          <p:cNvSpPr>
            <a:spLocks noGrp="1"/>
          </p:cNvSpPr>
          <p:nvPr>
            <p:ph type="sldNum" sz="quarter" idx="5"/>
          </p:nvPr>
        </p:nvSpPr>
        <p:spPr/>
        <p:txBody>
          <a:bodyPr/>
          <a:lstStyle/>
          <a:p>
            <a:fld id="{A93C4E24-973A-44CE-9FF3-887C4B90E654}" type="slidenum">
              <a:rPr lang="en-US" smtClean="0"/>
              <a:t>11</a:t>
            </a:fld>
            <a:endParaRPr lang="en-US"/>
          </a:p>
        </p:txBody>
      </p:sp>
    </p:spTree>
    <p:extLst>
      <p:ext uri="{BB962C8B-B14F-4D97-AF65-F5344CB8AC3E}">
        <p14:creationId xmlns:p14="http://schemas.microsoft.com/office/powerpoint/2010/main" val="335017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it is important not to repeat history here at Job Corps. </a:t>
            </a:r>
          </a:p>
        </p:txBody>
      </p:sp>
      <p:sp>
        <p:nvSpPr>
          <p:cNvPr id="4" name="Slide Number Placeholder 3"/>
          <p:cNvSpPr>
            <a:spLocks noGrp="1"/>
          </p:cNvSpPr>
          <p:nvPr>
            <p:ph type="sldNum" sz="quarter" idx="5"/>
          </p:nvPr>
        </p:nvSpPr>
        <p:spPr/>
        <p:txBody>
          <a:bodyPr/>
          <a:lstStyle/>
          <a:p>
            <a:fld id="{A93C4E24-973A-44CE-9FF3-887C4B90E654}" type="slidenum">
              <a:rPr lang="en-US" smtClean="0"/>
              <a:t>13</a:t>
            </a:fld>
            <a:endParaRPr lang="en-US"/>
          </a:p>
        </p:txBody>
      </p:sp>
    </p:spTree>
    <p:extLst>
      <p:ext uri="{BB962C8B-B14F-4D97-AF65-F5344CB8AC3E}">
        <p14:creationId xmlns:p14="http://schemas.microsoft.com/office/powerpoint/2010/main" val="823447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Males act rather than talk. Hope this is changing.</a:t>
            </a:r>
          </a:p>
          <a:p>
            <a:endParaRPr lang="en-US" dirty="0"/>
          </a:p>
          <a:p>
            <a:r>
              <a:rPr lang="en-US" dirty="0"/>
              <a:t>Leading cause of death = firearms.</a:t>
            </a:r>
          </a:p>
        </p:txBody>
      </p:sp>
      <p:sp>
        <p:nvSpPr>
          <p:cNvPr id="4" name="Slide Number Placeholder 3"/>
          <p:cNvSpPr>
            <a:spLocks noGrp="1"/>
          </p:cNvSpPr>
          <p:nvPr>
            <p:ph type="sldNum" sz="quarter" idx="5"/>
          </p:nvPr>
        </p:nvSpPr>
        <p:spPr/>
        <p:txBody>
          <a:bodyPr/>
          <a:lstStyle/>
          <a:p>
            <a:fld id="{A93C4E24-973A-44CE-9FF3-887C4B90E654}" type="slidenum">
              <a:rPr lang="en-US" smtClean="0"/>
              <a:t>14</a:t>
            </a:fld>
            <a:endParaRPr lang="en-US"/>
          </a:p>
        </p:txBody>
      </p:sp>
    </p:spTree>
    <p:extLst>
      <p:ext uri="{BB962C8B-B14F-4D97-AF65-F5344CB8AC3E}">
        <p14:creationId xmlns:p14="http://schemas.microsoft.com/office/powerpoint/2010/main" val="1008937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8/26/22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r>
              <a:rPr lang="en-US"/>
              <a:t>
              </a:t>
            </a:r>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123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5284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1059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9AB3A824-1A51-4B26-AD58-A6D8E14F6C04}" type="datetimeFigureOut">
              <a:rPr lang="en-US" smtClean="0"/>
              <a:t>8/26/22</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r>
              <a:rPr lang="en-US"/>
              <a:t>
              </a:t>
            </a:r>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029490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879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5001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8/26/22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1099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8/26/22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46260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8/26/22</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22675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8/26/22</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2054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8/26/22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993021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70800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B16C4C9A-3960-41CF-A4E9-2A8FB932454B}" type="datetimeFigureOut">
              <a:rPr lang="en-US" smtClean="0"/>
              <a:t>8/26/22</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r>
              <a:rPr lang="en-US"/>
              <a:t>
              </a:t>
            </a:r>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77361666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21378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9370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AB3A824-1A51-4B26-AD58-A6D8E14F6C04}" type="datetimeFigureOut">
              <a:rPr lang="en-US" smtClean="0"/>
              <a:t>8/26/22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a:t>
              </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3969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8294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1053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8/26/22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1305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8/26/22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8739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8/26/22</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9918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8/26/22</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390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46176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8/26/22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65344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8/26/22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5357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8/26/22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98176042"/>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3334822"/>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6735488"/>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05397714"/>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4210127"/>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970796"/>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0153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01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8/26/22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79094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78099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7D162C4-EDD9-4389-A98B-B87ECEA2A816}"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62936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92212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8/26/22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19176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8/26/22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40086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FAF3416-4057-4DAA-829D-4CA07428D088}" type="datetimeFigureOut">
              <a:rPr lang="en-US" smtClean="0"/>
              <a:t>8/26/22</a:t>
            </a:fld>
            <a:endParaRPr lang="en-US" dirty="0"/>
          </a:p>
        </p:txBody>
      </p:sp>
      <p:sp>
        <p:nvSpPr>
          <p:cNvPr id="5" name="Footer Placeholder 3"/>
          <p:cNvSpPr>
            <a:spLocks noGrp="1"/>
          </p:cNvSpPr>
          <p:nvPr>
            <p:ph type="ftr" sz="quarter" idx="11"/>
          </p:nvPr>
        </p:nvSpPr>
        <p:spPr/>
        <p:txBody>
          <a:bodyPr/>
          <a:lstStyle/>
          <a:p>
            <a:r>
              <a:rPr lang="en-US"/>
              <a:t>
              </a:t>
            </a:r>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71691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21D9284-D300-4297-87F7-E791DCC15DB1}" type="datetimeFigureOut">
              <a:rPr lang="en-US" smtClean="0"/>
              <a:t>8/26/22</a:t>
            </a:fld>
            <a:endParaRPr lang="en-US" dirty="0"/>
          </a:p>
        </p:txBody>
      </p:sp>
      <p:sp>
        <p:nvSpPr>
          <p:cNvPr id="5" name="Footer Placeholder 2"/>
          <p:cNvSpPr>
            <a:spLocks noGrp="1"/>
          </p:cNvSpPr>
          <p:nvPr>
            <p:ph type="ftr" sz="quarter" idx="11"/>
          </p:nvPr>
        </p:nvSpPr>
        <p:spPr/>
        <p:txBody>
          <a:bodyPr/>
          <a:lstStyle/>
          <a:p>
            <a:r>
              <a:rPr lang="en-US"/>
              <a:t>
              </a:t>
            </a:r>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01417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7D525BB-DA17-4BA0-B3C8-3AC3ABC827E6}" type="datetimeFigureOut">
              <a:rPr lang="en-US" smtClean="0"/>
              <a:t>8/26/22</a:t>
            </a:fld>
            <a:endParaRPr lang="en-US" dirty="0"/>
          </a:p>
        </p:txBody>
      </p:sp>
      <p:sp>
        <p:nvSpPr>
          <p:cNvPr id="5" name="Footer Placeholder 5"/>
          <p:cNvSpPr>
            <a:spLocks noGrp="1"/>
          </p:cNvSpPr>
          <p:nvPr>
            <p:ph type="ftr" sz="quarter" idx="11"/>
          </p:nvPr>
        </p:nvSpPr>
        <p:spPr/>
        <p:txBody>
          <a:bodyPr/>
          <a:lstStyle/>
          <a:p>
            <a:r>
              <a:rPr lang="en-US"/>
              <a:t>
              </a:t>
            </a:r>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59008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8/26/22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96483061"/>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8/26/22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9728948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8/26/22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03012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01307954"/>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6963270"/>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87970251"/>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BC1C18-307B-4F68-A007-B5B542270E8D}" type="datetimeFigureOut">
              <a:rPr lang="en-US" smtClean="0"/>
              <a:t>8/26/22</a:t>
            </a:fld>
            <a:endParaRPr lang="en-US" dirty="0"/>
          </a:p>
        </p:txBody>
      </p:sp>
      <p:sp>
        <p:nvSpPr>
          <p:cNvPr id="4"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13139468"/>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BC1C18-307B-4F68-A007-B5B542270E8D}" type="datetimeFigureOut">
              <a:rPr lang="en-US" smtClean="0"/>
              <a:t>8/26/22</a:t>
            </a:fld>
            <a:endParaRPr lang="en-US" dirty="0"/>
          </a:p>
        </p:txBody>
      </p:sp>
      <p:sp>
        <p:nvSpPr>
          <p:cNvPr id="4"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91333819"/>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30788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98720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AB3A824-1A51-4B26-AD58-A6D8E14F6C04}" type="datetimeFigureOut">
              <a:rPr lang="en-US" smtClean="0"/>
              <a:t>8/26/22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a:t>
              </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45887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61956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2430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8/26/22</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05394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8/26/22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00599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8/26/22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50302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8/26/22</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33791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8/26/22</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58218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8/26/22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19854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8/26/22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976747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8/26/22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40317401"/>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7758033"/>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1946644"/>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999177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8/26/22</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77641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8871879"/>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6663569"/>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68913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28120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8/26/22</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r>
              <a:rPr lang="en-US"/>
              <a:t>
              </a:t>
            </a:r>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9895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46260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549602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8/26/22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1072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8/26/22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55065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8/26/22</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6156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8/26/22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86699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8/26/22</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33057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8/26/22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47539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16C4C9A-3960-41CF-A4E9-2A8FB932454B}" type="datetimeFigureOut">
              <a:rPr lang="en-US" smtClean="0"/>
              <a:t>8/26/22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12617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51563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0697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8/26/22</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r>
              <a:rPr lang="en-US"/>
              <a:t>
              </a:t>
            </a:r>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86673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08658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76327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8/26/22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861925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8/26/22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7470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16C4C9A-3960-41CF-A4E9-2A8FB932454B}" type="datetimeFigureOut">
              <a:rPr lang="en-US" smtClean="0"/>
              <a:t>8/26/22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63605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8/26/22</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41998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8/26/22</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68869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8/26/22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20684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16C4C9A-3960-41CF-A4E9-2A8FB932454B}" type="datetimeFigureOut">
              <a:rPr lang="en-US" smtClean="0"/>
              <a:t>8/26/22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45606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32939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8/26/22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25662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4.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21" Type="http://schemas.openxmlformats.org/officeDocument/2006/relationships/image" Target="../media/image1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image" Target="../media/image10.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9.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image" Target="../media/image5.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image" Target="../media/image4.png"/><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3.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3.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7.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CBC1C18-307B-4F68-A007-B5B542270E8D}" type="datetimeFigureOut">
              <a:rPr lang="en-US" smtClean="0"/>
              <a:t>8/26/22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21349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CBC1C18-307B-4F68-A007-B5B542270E8D}" type="datetimeFigureOut">
              <a:rPr lang="en-US" smtClean="0"/>
              <a:t>8/26/22</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216122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BC1C18-307B-4F68-A007-B5B542270E8D}" type="datetimeFigureOut">
              <a:rPr lang="en-US" smtClean="0"/>
              <a:t>8/26/22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
              </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9114450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CBC1C18-307B-4F68-A007-B5B542270E8D}" type="datetimeFigureOut">
              <a:rPr lang="en-US" smtClean="0"/>
              <a:t>8/26/22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
              </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45668437"/>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BC1C18-307B-4F68-A007-B5B542270E8D}" type="datetimeFigureOut">
              <a:rPr lang="en-US" smtClean="0"/>
              <a:t>8/26/22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
              </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4875890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CBC1C18-307B-4F68-A007-B5B542270E8D}" type="datetimeFigureOut">
              <a:rPr lang="en-US" smtClean="0"/>
              <a:t>8/26/22</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494324"/>
      </p:ext>
    </p:extLst>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hf sldNum="0" hdr="0" ftr="0" dt="0"/>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CBC1C18-307B-4F68-A007-B5B542270E8D}" type="datetimeFigureOut">
              <a:rPr lang="en-US" smtClean="0"/>
              <a:t>8/26/22</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110530"/>
      </p:ext>
    </p:extLst>
  </p:cSld>
  <p:clrMap bg1="dk1" tx1="lt1" bg2="dk2" tx2="lt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hf sldNum="0" hdr="0" ftr="0" dt="0"/>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4.xml"/><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6.svg"/></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hyperlink" Target="https://pursuit.unimelb.edu.au/articles/backing-the-strengths-of-aboriginal-young-people" TargetMode="External"/><Relationship Id="rId4" Type="http://schemas.openxmlformats.org/officeDocument/2006/relationships/image" Target="../media/image29.jp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6.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0.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1.xml"/><Relationship Id="rId1" Type="http://schemas.openxmlformats.org/officeDocument/2006/relationships/slideLayout" Target="../slideLayouts/slideLayout31.xml"/><Relationship Id="rId4" Type="http://schemas.openxmlformats.org/officeDocument/2006/relationships/image" Target="../media/image41.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524C5A-172F-46AC-87F4-34AF7CA9A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6">
            <a:extLst>
              <a:ext uri="{FF2B5EF4-FFF2-40B4-BE49-F238E27FC236}">
                <a16:creationId xmlns:a16="http://schemas.microsoft.com/office/drawing/2014/main" id="{8F111788-8285-028E-52E3-3F2A1BB1D4F1}"/>
              </a:ext>
            </a:extLst>
          </p:cNvPr>
          <p:cNvPicPr>
            <a:picLocks noChangeAspect="1"/>
          </p:cNvPicPr>
          <p:nvPr/>
        </p:nvPicPr>
        <p:blipFill rotWithShape="1">
          <a:blip r:embed="rId3">
            <a:duotone>
              <a:schemeClr val="bg2">
                <a:shade val="45000"/>
                <a:satMod val="135000"/>
              </a:schemeClr>
              <a:prstClr val="white"/>
            </a:duotone>
            <a:alphaModFix amt="20000"/>
          </a:blip>
          <a:srcRect t="11267" r="-1" b="13731"/>
          <a:stretch/>
        </p:blipFill>
        <p:spPr>
          <a:xfrm>
            <a:off x="-2889" y="10"/>
            <a:ext cx="12191695" cy="6857990"/>
          </a:xfrm>
          <a:prstGeom prst="rect">
            <a:avLst/>
          </a:prstGeom>
        </p:spPr>
      </p:pic>
      <p:sp>
        <p:nvSpPr>
          <p:cNvPr id="13" name="Rectangle 12">
            <a:extLst>
              <a:ext uri="{FF2B5EF4-FFF2-40B4-BE49-F238E27FC236}">
                <a16:creationId xmlns:a16="http://schemas.microsoft.com/office/drawing/2014/main" id="{6B533FE8-5556-49BB-95E2-E0680774F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itle 3">
            <a:extLst>
              <a:ext uri="{FF2B5EF4-FFF2-40B4-BE49-F238E27FC236}">
                <a16:creationId xmlns:a16="http://schemas.microsoft.com/office/drawing/2014/main" id="{B7944634-0C8D-588C-B831-CCDB17BD9396}"/>
              </a:ext>
            </a:extLst>
          </p:cNvPr>
          <p:cNvSpPr>
            <a:spLocks noGrp="1"/>
          </p:cNvSpPr>
          <p:nvPr>
            <p:ph type="ctrTitle"/>
          </p:nvPr>
        </p:nvSpPr>
        <p:spPr>
          <a:xfrm>
            <a:off x="1774423" y="802298"/>
            <a:ext cx="8637073" cy="2920713"/>
          </a:xfrm>
        </p:spPr>
        <p:txBody>
          <a:bodyPr>
            <a:normAutofit/>
          </a:bodyPr>
          <a:lstStyle/>
          <a:p>
            <a:r>
              <a:rPr lang="en-US" sz="4600" dirty="0">
                <a:solidFill>
                  <a:srgbClr val="92D050"/>
                </a:solidFill>
              </a:rPr>
              <a:t>Suicide prevention </a:t>
            </a:r>
            <a:br>
              <a:rPr lang="en-US" sz="4600" dirty="0">
                <a:solidFill>
                  <a:srgbClr val="FFFF00"/>
                </a:solidFill>
              </a:rPr>
            </a:br>
            <a:r>
              <a:rPr lang="en-US" sz="4600" dirty="0">
                <a:solidFill>
                  <a:srgbClr val="FFFF00"/>
                </a:solidFill>
              </a:rPr>
              <a:t>via developing </a:t>
            </a:r>
            <a:br>
              <a:rPr lang="en-US" sz="4600" dirty="0">
                <a:solidFill>
                  <a:srgbClr val="FFFF00"/>
                </a:solidFill>
              </a:rPr>
            </a:br>
            <a:r>
              <a:rPr lang="en-US" sz="4600" dirty="0">
                <a:solidFill>
                  <a:srgbClr val="FFFF00"/>
                </a:solidFill>
              </a:rPr>
              <a:t>healthy communication, interaction and selves</a:t>
            </a:r>
            <a:r>
              <a:rPr lang="en-US" sz="4600" dirty="0"/>
              <a:t>:</a:t>
            </a:r>
          </a:p>
        </p:txBody>
      </p:sp>
      <p:sp>
        <p:nvSpPr>
          <p:cNvPr id="5" name="Subtitle 4">
            <a:extLst>
              <a:ext uri="{FF2B5EF4-FFF2-40B4-BE49-F238E27FC236}">
                <a16:creationId xmlns:a16="http://schemas.microsoft.com/office/drawing/2014/main" id="{3383F9CA-F473-5057-D8A6-33F4161E235C}"/>
              </a:ext>
            </a:extLst>
          </p:cNvPr>
          <p:cNvSpPr>
            <a:spLocks noGrp="1"/>
          </p:cNvSpPr>
          <p:nvPr>
            <p:ph type="subTitle" idx="1"/>
          </p:nvPr>
        </p:nvSpPr>
        <p:spPr>
          <a:xfrm>
            <a:off x="1774424" y="3724074"/>
            <a:ext cx="8637072" cy="977621"/>
          </a:xfrm>
        </p:spPr>
        <p:txBody>
          <a:bodyPr>
            <a:normAutofit/>
          </a:bodyPr>
          <a:lstStyle/>
          <a:p>
            <a:r>
              <a:rPr lang="en-US" i="1">
                <a:latin typeface="Lucida Handwriting" panose="03010101010101010101" pitchFamily="66" charset="0"/>
              </a:rPr>
              <a:t>Alec Mendelson, Ph.D. </a:t>
            </a:r>
          </a:p>
          <a:p>
            <a:r>
              <a:rPr lang="en-US" i="1">
                <a:latin typeface="Lucida Handwriting" panose="03010101010101010101" pitchFamily="66" charset="0"/>
              </a:rPr>
              <a:t>center mental health consultant</a:t>
            </a:r>
          </a:p>
        </p:txBody>
      </p:sp>
      <p:pic>
        <p:nvPicPr>
          <p:cNvPr id="15" name="Picture 14">
            <a:extLst>
              <a:ext uri="{FF2B5EF4-FFF2-40B4-BE49-F238E27FC236}">
                <a16:creationId xmlns:a16="http://schemas.microsoft.com/office/drawing/2014/main" id="{BDDF5D34-B26A-4FE6-A6B2-65D7ED53C4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7" name="Straight Connector 16">
            <a:extLst>
              <a:ext uri="{FF2B5EF4-FFF2-40B4-BE49-F238E27FC236}">
                <a16:creationId xmlns:a16="http://schemas.microsoft.com/office/drawing/2014/main" id="{51072BFF-678A-44DA-9B17-6C8F14C4C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96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400"/>
                                        <p:tgtEl>
                                          <p:spTgt spid="5">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4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4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6CF4945B-979D-2DBE-6303-AB3FE2BCE4B4}"/>
              </a:ext>
            </a:extLst>
          </p:cNvPr>
          <p:cNvSpPr>
            <a:spLocks noGrp="1"/>
          </p:cNvSpPr>
          <p:nvPr>
            <p:ph type="title"/>
          </p:nvPr>
        </p:nvSpPr>
        <p:spPr>
          <a:xfrm>
            <a:off x="812205" y="804519"/>
            <a:ext cx="3241820" cy="4431360"/>
          </a:xfrm>
        </p:spPr>
        <p:txBody>
          <a:bodyPr anchor="ctr">
            <a:normAutofit/>
          </a:bodyPr>
          <a:lstStyle/>
          <a:p>
            <a:r>
              <a:rPr lang="en-US" dirty="0"/>
              <a:t> A few facts:</a:t>
            </a:r>
            <a:endParaRPr lang="en-US"/>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A2F84AA-7D23-8D82-9654-0F9B0C76AAAF}"/>
              </a:ext>
            </a:extLst>
          </p:cNvPr>
          <p:cNvSpPr>
            <a:spLocks noGrp="1"/>
          </p:cNvSpPr>
          <p:nvPr>
            <p:ph idx="1"/>
          </p:nvPr>
        </p:nvSpPr>
        <p:spPr>
          <a:xfrm>
            <a:off x="4637863" y="804520"/>
            <a:ext cx="6102559" cy="4431359"/>
          </a:xfrm>
        </p:spPr>
        <p:txBody>
          <a:bodyPr anchor="ctr">
            <a:normAutofit/>
          </a:bodyPr>
          <a:lstStyle/>
          <a:p>
            <a:r>
              <a:rPr lang="en-US">
                <a:latin typeface="Eras Demi ITC" panose="020B0805030504020804" pitchFamily="34" charset="0"/>
              </a:rPr>
              <a:t>In 2009, 8.1% of young adults reported an incidence of major depression in the past month.</a:t>
            </a:r>
          </a:p>
          <a:p>
            <a:r>
              <a:rPr lang="en-US">
                <a:latin typeface="Eras Demi ITC" panose="020B0805030504020804" pitchFamily="34" charset="0"/>
              </a:rPr>
              <a:t>In 2017, the rate jumped t0 13.2%, over a 50% increase in 8 years.</a:t>
            </a:r>
          </a:p>
          <a:p>
            <a:r>
              <a:rPr lang="en-US">
                <a:latin typeface="Eras Demi ITC" panose="020B0805030504020804" pitchFamily="34" charset="0"/>
              </a:rPr>
              <a:t>The change is from 1 in 12 to about 1 in 8.</a:t>
            </a:r>
          </a:p>
          <a:p>
            <a:endParaRPr lang="en-US">
              <a:latin typeface="Eras Demi ITC" panose="020B0805030504020804" pitchFamily="34" charset="0"/>
            </a:endParaRPr>
          </a:p>
          <a:p>
            <a:r>
              <a:rPr lang="en-US">
                <a:latin typeface="Eras Demi ITC" panose="020B0805030504020804" pitchFamily="34" charset="0"/>
              </a:rPr>
              <a:t>Similarly, young adults reporting suicidal thoughts, plans or attempts from 7% in 2008 to 10.3% in 2017.</a:t>
            </a:r>
          </a:p>
        </p:txBody>
      </p:sp>
      <p:pic>
        <p:nvPicPr>
          <p:cNvPr id="14" name="Picture 13">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344107230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F3F2-0A56-FC3E-3AE7-66EEFD0B3239}"/>
              </a:ext>
            </a:extLst>
          </p:cNvPr>
          <p:cNvSpPr>
            <a:spLocks noGrp="1"/>
          </p:cNvSpPr>
          <p:nvPr>
            <p:ph type="title"/>
          </p:nvPr>
        </p:nvSpPr>
        <p:spPr>
          <a:xfrm>
            <a:off x="1451579" y="342420"/>
            <a:ext cx="9603275" cy="1049235"/>
          </a:xfrm>
        </p:spPr>
        <p:txBody>
          <a:bodyPr/>
          <a:lstStyle/>
          <a:p>
            <a:pPr algn="ctr"/>
            <a:r>
              <a:rPr lang="en-US" dirty="0"/>
              <a:t>A few facts:</a:t>
            </a:r>
          </a:p>
        </p:txBody>
      </p:sp>
      <p:sp>
        <p:nvSpPr>
          <p:cNvPr id="3" name="Content Placeholder 2">
            <a:extLst>
              <a:ext uri="{FF2B5EF4-FFF2-40B4-BE49-F238E27FC236}">
                <a16:creationId xmlns:a16="http://schemas.microsoft.com/office/drawing/2014/main" id="{2E46323A-1C4B-FEFA-CC41-7F945700858B}"/>
              </a:ext>
            </a:extLst>
          </p:cNvPr>
          <p:cNvSpPr>
            <a:spLocks noGrp="1"/>
          </p:cNvSpPr>
          <p:nvPr>
            <p:ph idx="1"/>
          </p:nvPr>
        </p:nvSpPr>
        <p:spPr>
          <a:xfrm>
            <a:off x="672861" y="2015732"/>
            <a:ext cx="10610490" cy="3867483"/>
          </a:xfrm>
        </p:spPr>
        <p:txBody>
          <a:bodyPr>
            <a:normAutofit/>
          </a:bodyPr>
          <a:lstStyle/>
          <a:p>
            <a:r>
              <a:rPr lang="en-US" sz="2400" dirty="0">
                <a:latin typeface="Eras Demi ITC" panose="020B0805030504020804" pitchFamily="34" charset="0"/>
              </a:rPr>
              <a:t>Trauma and Post Traumatic Stress Disorder are risk factors for suicide. </a:t>
            </a:r>
          </a:p>
          <a:p>
            <a:pPr lvl="1"/>
            <a:r>
              <a:rPr lang="en-US" sz="1600" dirty="0">
                <a:latin typeface="Eras Demi ITC" panose="020B0805030504020804" pitchFamily="34" charset="0"/>
              </a:rPr>
              <a:t>One study found that those with PTSD had 5.3 times the rate of death by suicide than those without PTSD. (Gradus et al, 2015).</a:t>
            </a:r>
          </a:p>
          <a:p>
            <a:pPr lvl="1"/>
            <a:endParaRPr lang="en-US" sz="1600" dirty="0">
              <a:latin typeface="Eras Demi ITC" panose="020B0805030504020804" pitchFamily="34" charset="0"/>
            </a:endParaRPr>
          </a:p>
          <a:p>
            <a:pPr lvl="1"/>
            <a:r>
              <a:rPr lang="en-US" sz="2000" dirty="0">
                <a:solidFill>
                  <a:schemeClr val="tx1">
                    <a:lumMod val="50000"/>
                    <a:lumOff val="50000"/>
                  </a:schemeClr>
                </a:solidFill>
                <a:latin typeface="Eras Demi ITC" panose="020B0805030504020804" pitchFamily="34" charset="0"/>
              </a:rPr>
              <a:t>PTSD is a mental health condition that’s triggered by a terrifying (traumatic) event – either experiencing it directly or witnessing it.</a:t>
            </a:r>
          </a:p>
          <a:p>
            <a:pPr lvl="1"/>
            <a:r>
              <a:rPr lang="en-US" sz="2000" dirty="0">
                <a:solidFill>
                  <a:schemeClr val="tx1">
                    <a:lumMod val="50000"/>
                    <a:lumOff val="50000"/>
                  </a:schemeClr>
                </a:solidFill>
                <a:latin typeface="Eras Demi ITC" panose="020B0805030504020804" pitchFamily="34" charset="0"/>
              </a:rPr>
              <a:t>PTSD symptoms include but are not limited to: Intrusive memories, flashbacks, nightmares, irritability, trouble concentrating, trouble sleeping, overwhelming sense of guilt or shame, easily startled, on guard for danger, self-destructive behavior.</a:t>
            </a:r>
          </a:p>
        </p:txBody>
      </p:sp>
    </p:spTree>
    <p:extLst>
      <p:ext uri="{BB962C8B-B14F-4D97-AF65-F5344CB8AC3E}">
        <p14:creationId xmlns:p14="http://schemas.microsoft.com/office/powerpoint/2010/main" val="552599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65146E-2E8A-5D5F-E7A7-AA60D1833A57}"/>
              </a:ext>
            </a:extLst>
          </p:cNvPr>
          <p:cNvSpPr>
            <a:spLocks noGrp="1"/>
          </p:cNvSpPr>
          <p:nvPr>
            <p:ph type="title"/>
          </p:nvPr>
        </p:nvSpPr>
        <p:spPr>
          <a:xfrm>
            <a:off x="844476" y="1600199"/>
            <a:ext cx="3539266" cy="4297680"/>
          </a:xfrm>
        </p:spPr>
        <p:txBody>
          <a:bodyPr anchor="ctr">
            <a:normAutofit/>
          </a:bodyPr>
          <a:lstStyle/>
          <a:p>
            <a:r>
              <a:rPr lang="en-US" dirty="0"/>
              <a:t> A few facts:</a:t>
            </a:r>
            <a:endParaRPr lang="en-US"/>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0011289-7DAC-E364-BB78-C0199FFDB2D9}"/>
              </a:ext>
            </a:extLst>
          </p:cNvPr>
          <p:cNvSpPr>
            <a:spLocks noGrp="1"/>
          </p:cNvSpPr>
          <p:nvPr>
            <p:ph idx="1"/>
          </p:nvPr>
        </p:nvSpPr>
        <p:spPr>
          <a:xfrm>
            <a:off x="4924850" y="757898"/>
            <a:ext cx="6230813" cy="5560254"/>
          </a:xfrm>
        </p:spPr>
        <p:txBody>
          <a:bodyPr anchor="ctr">
            <a:normAutofit/>
          </a:bodyPr>
          <a:lstStyle/>
          <a:p>
            <a:endParaRPr lang="en-US" sz="2400" dirty="0">
              <a:latin typeface="Arial Black" panose="020B0A04020102020204" pitchFamily="34" charset="0"/>
            </a:endParaRPr>
          </a:p>
          <a:p>
            <a:r>
              <a:rPr lang="en-US" sz="2400" dirty="0">
                <a:latin typeface="Arial Black" panose="020B0A04020102020204" pitchFamily="34" charset="0"/>
              </a:rPr>
              <a:t>Suicide attempts are nearly two times higher among Black and Hispanic youth than White youth.</a:t>
            </a:r>
          </a:p>
          <a:p>
            <a:endParaRPr lang="en-US" sz="2400" dirty="0">
              <a:latin typeface="Arial Black" panose="020B0A04020102020204" pitchFamily="34" charset="0"/>
            </a:endParaRPr>
          </a:p>
          <a:p>
            <a:r>
              <a:rPr lang="en-US" sz="2400" dirty="0">
                <a:latin typeface="Arial Black" panose="020B0A04020102020204" pitchFamily="34" charset="0"/>
              </a:rPr>
              <a:t>LGBTQ youth are nearly four times more likely and questioning youth are three more times likely to attempt suicide as compared to their straight peers. </a:t>
            </a:r>
          </a:p>
          <a:p>
            <a:endParaRPr lang="en-US" dirty="0">
              <a:latin typeface="Arial Black" panose="020B0A04020102020204" pitchFamily="34" charset="0"/>
            </a:endParaRPr>
          </a:p>
          <a:p>
            <a:pPr marL="0" indent="0">
              <a:buNone/>
            </a:pPr>
            <a:endParaRPr lang="en-US" dirty="0">
              <a:latin typeface="Arial Black" panose="020B0A04020102020204" pitchFamily="34" charset="0"/>
            </a:endParaRPr>
          </a:p>
          <a:p>
            <a:pPr marL="0" indent="0">
              <a:buNone/>
            </a:pPr>
            <a:endParaRPr lang="en-US" i="1" dirty="0">
              <a:latin typeface="Arial Black" panose="020B0A04020102020204" pitchFamily="34" charset="0"/>
            </a:endParaRPr>
          </a:p>
        </p:txBody>
      </p:sp>
    </p:spTree>
    <p:extLst>
      <p:ext uri="{BB962C8B-B14F-4D97-AF65-F5344CB8AC3E}">
        <p14:creationId xmlns:p14="http://schemas.microsoft.com/office/powerpoint/2010/main" val="425364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37C22-B339-F750-6AED-964C5C3E374E}"/>
              </a:ext>
            </a:extLst>
          </p:cNvPr>
          <p:cNvSpPr>
            <a:spLocks noGrp="1"/>
          </p:cNvSpPr>
          <p:nvPr>
            <p:ph type="title"/>
          </p:nvPr>
        </p:nvSpPr>
        <p:spPr/>
        <p:txBody>
          <a:bodyPr/>
          <a:lstStyle/>
          <a:p>
            <a:pPr algn="ctr"/>
            <a:r>
              <a:rPr lang="en-US" dirty="0"/>
              <a:t>LGBTQ</a:t>
            </a:r>
          </a:p>
        </p:txBody>
      </p:sp>
      <p:sp>
        <p:nvSpPr>
          <p:cNvPr id="3" name="Content Placeholder 2">
            <a:extLst>
              <a:ext uri="{FF2B5EF4-FFF2-40B4-BE49-F238E27FC236}">
                <a16:creationId xmlns:a16="http://schemas.microsoft.com/office/drawing/2014/main" id="{D59B6FF8-9473-9A8C-68E0-E3A8D56BDB5C}"/>
              </a:ext>
            </a:extLst>
          </p:cNvPr>
          <p:cNvSpPr>
            <a:spLocks noGrp="1"/>
          </p:cNvSpPr>
          <p:nvPr>
            <p:ph idx="1"/>
          </p:nvPr>
        </p:nvSpPr>
        <p:spPr/>
        <p:txBody>
          <a:bodyPr>
            <a:normAutofit fontScale="92500" lnSpcReduction="20000"/>
          </a:bodyPr>
          <a:lstStyle/>
          <a:p>
            <a:r>
              <a:rPr lang="en-US" sz="2800" dirty="0"/>
              <a:t>Substance Use:	</a:t>
            </a:r>
          </a:p>
          <a:p>
            <a:pPr marL="0" indent="0">
              <a:buNone/>
            </a:pPr>
            <a:r>
              <a:rPr lang="en-US" sz="2800" dirty="0">
                <a:latin typeface="Eras Demi ITC" panose="020B0805030504020804" pitchFamily="34" charset="0"/>
              </a:rPr>
              <a:t> </a:t>
            </a:r>
            <a:r>
              <a:rPr lang="en-US" sz="2400" dirty="0">
                <a:latin typeface="Eras Demi ITC" panose="020B0805030504020804" pitchFamily="34" charset="0"/>
              </a:rPr>
              <a:t>Gay, lesbian, bisexual and transgender youth are more than twice as likely to experiment with drugs and alcohol than heterosexual youth. </a:t>
            </a:r>
          </a:p>
          <a:p>
            <a:pPr marL="0" indent="0">
              <a:buNone/>
            </a:pPr>
            <a:endParaRPr lang="en-US" sz="2400" dirty="0">
              <a:latin typeface="Eras Demi ITC" panose="020B0805030504020804" pitchFamily="34" charset="0"/>
            </a:endParaRPr>
          </a:p>
          <a:p>
            <a:pPr marL="0" indent="0">
              <a:buNone/>
            </a:pPr>
            <a:r>
              <a:rPr lang="en-US" sz="2400" dirty="0">
                <a:latin typeface="+mj-lt"/>
              </a:rPr>
              <a:t>Happiness:</a:t>
            </a:r>
          </a:p>
          <a:p>
            <a:pPr marL="0" indent="0">
              <a:buNone/>
            </a:pPr>
            <a:r>
              <a:rPr lang="en-US" sz="2400" dirty="0">
                <a:latin typeface="Eras Demi ITC" panose="020B0805030504020804" pitchFamily="34" charset="0"/>
              </a:rPr>
              <a:t>Only 37% of LGBT youth report being happy compared to 67% of non-LGBTQ youth. Yet 80% of LGBTQ youth believe they will be happy eventually if they move away from their current town.</a:t>
            </a:r>
          </a:p>
          <a:p>
            <a:endParaRPr lang="en-US" sz="2400" dirty="0">
              <a:latin typeface="Eras Demi ITC" panose="020B0805030504020804" pitchFamily="34" charset="0"/>
            </a:endParaRPr>
          </a:p>
          <a:p>
            <a:endParaRPr lang="en-US" sz="2400" dirty="0">
              <a:latin typeface="Eras Demi ITC" panose="020B0805030504020804" pitchFamily="34" charset="0"/>
            </a:endParaRPr>
          </a:p>
        </p:txBody>
      </p:sp>
    </p:spTree>
    <p:extLst>
      <p:ext uri="{BB962C8B-B14F-4D97-AF65-F5344CB8AC3E}">
        <p14:creationId xmlns:p14="http://schemas.microsoft.com/office/powerpoint/2010/main" val="2190883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ADBC5-9A8B-C9F6-5C9A-61FB8E49EEDE}"/>
              </a:ext>
            </a:extLst>
          </p:cNvPr>
          <p:cNvSpPr>
            <a:spLocks noGrp="1"/>
          </p:cNvSpPr>
          <p:nvPr>
            <p:ph type="title"/>
          </p:nvPr>
        </p:nvSpPr>
        <p:spPr/>
        <p:txBody>
          <a:bodyPr/>
          <a:lstStyle/>
          <a:p>
            <a:pPr algn="ctr"/>
            <a:r>
              <a:rPr lang="en-US" dirty="0"/>
              <a:t>Our Population:</a:t>
            </a:r>
          </a:p>
        </p:txBody>
      </p:sp>
      <p:sp>
        <p:nvSpPr>
          <p:cNvPr id="3" name="Content Placeholder 2">
            <a:extLst>
              <a:ext uri="{FF2B5EF4-FFF2-40B4-BE49-F238E27FC236}">
                <a16:creationId xmlns:a16="http://schemas.microsoft.com/office/drawing/2014/main" id="{3CC59376-C156-1E9B-CAFA-7952513B346D}"/>
              </a:ext>
            </a:extLst>
          </p:cNvPr>
          <p:cNvSpPr>
            <a:spLocks noGrp="1"/>
          </p:cNvSpPr>
          <p:nvPr>
            <p:ph idx="1"/>
          </p:nvPr>
        </p:nvSpPr>
        <p:spPr>
          <a:xfrm>
            <a:off x="707366" y="2015732"/>
            <a:ext cx="10955547" cy="3450613"/>
          </a:xfrm>
        </p:spPr>
        <p:txBody>
          <a:bodyPr>
            <a:normAutofit lnSpcReduction="10000"/>
          </a:bodyPr>
          <a:lstStyle/>
          <a:p>
            <a:r>
              <a:rPr lang="en-US" sz="2400" dirty="0">
                <a:latin typeface="Eras Demi ITC" panose="020B0805030504020804" pitchFamily="34" charset="0"/>
              </a:rPr>
              <a:t>18–25-year-olds have reported major depression at a rate 70% higher than 26–49-year-olds. </a:t>
            </a:r>
          </a:p>
          <a:p>
            <a:endParaRPr lang="en-US" sz="2400" dirty="0">
              <a:latin typeface="Eras Demi ITC" panose="020B0805030504020804" pitchFamily="34" charset="0"/>
            </a:endParaRPr>
          </a:p>
          <a:p>
            <a:r>
              <a:rPr lang="en-US" sz="2400" dirty="0">
                <a:latin typeface="Eras Demi ITC" panose="020B0805030504020804" pitchFamily="34" charset="0"/>
              </a:rPr>
              <a:t>While females report higher rates of depression than males, males attempt suicide at more than twice the rate of females. </a:t>
            </a:r>
          </a:p>
          <a:p>
            <a:endParaRPr lang="en-US" sz="2400" dirty="0">
              <a:latin typeface="Eras Demi ITC" panose="020B0805030504020804" pitchFamily="34" charset="0"/>
            </a:endParaRPr>
          </a:p>
          <a:p>
            <a:r>
              <a:rPr lang="en-US" sz="2400" dirty="0">
                <a:latin typeface="Eras Demi ITC" panose="020B0805030504020804" pitchFamily="34" charset="0"/>
              </a:rPr>
              <a:t>Suicide is the second leading cause of death in individuals aged 15-24.</a:t>
            </a:r>
          </a:p>
        </p:txBody>
      </p:sp>
    </p:spTree>
    <p:extLst>
      <p:ext uri="{BB962C8B-B14F-4D97-AF65-F5344CB8AC3E}">
        <p14:creationId xmlns:p14="http://schemas.microsoft.com/office/powerpoint/2010/main" val="844216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19F27-2973-5CC2-87C8-ECF567209014}"/>
              </a:ext>
            </a:extLst>
          </p:cNvPr>
          <p:cNvSpPr>
            <a:spLocks noGrp="1"/>
          </p:cNvSpPr>
          <p:nvPr>
            <p:ph type="title"/>
          </p:nvPr>
        </p:nvSpPr>
        <p:spPr/>
        <p:txBody>
          <a:bodyPr/>
          <a:lstStyle/>
          <a:p>
            <a:pPr algn="ctr"/>
            <a:r>
              <a:rPr lang="en-US" dirty="0"/>
              <a:t>Our Population:</a:t>
            </a:r>
          </a:p>
        </p:txBody>
      </p:sp>
      <p:sp>
        <p:nvSpPr>
          <p:cNvPr id="3" name="Content Placeholder 2">
            <a:extLst>
              <a:ext uri="{FF2B5EF4-FFF2-40B4-BE49-F238E27FC236}">
                <a16:creationId xmlns:a16="http://schemas.microsoft.com/office/drawing/2014/main" id="{29E19E3F-E3BC-4DE0-E8D1-A6A10479784E}"/>
              </a:ext>
            </a:extLst>
          </p:cNvPr>
          <p:cNvSpPr>
            <a:spLocks noGrp="1"/>
          </p:cNvSpPr>
          <p:nvPr>
            <p:ph idx="1"/>
          </p:nvPr>
        </p:nvSpPr>
        <p:spPr>
          <a:xfrm>
            <a:off x="1066800" y="2103120"/>
            <a:ext cx="10058400" cy="4112286"/>
          </a:xfrm>
        </p:spPr>
        <p:txBody>
          <a:bodyPr>
            <a:normAutofit fontScale="92500" lnSpcReduction="20000"/>
          </a:bodyPr>
          <a:lstStyle/>
          <a:p>
            <a:r>
              <a:rPr lang="en-US" sz="2400" dirty="0">
                <a:solidFill>
                  <a:srgbClr val="0070C0"/>
                </a:solidFill>
                <a:latin typeface="Eras Demi ITC" panose="020B0805030504020804" pitchFamily="34" charset="0"/>
              </a:rPr>
              <a:t>Students who are isolated and targeted by peers’ rumors in early adolescence are more likely to experience symptoms of depression by high school (Journal of Developmental Psychology).</a:t>
            </a:r>
          </a:p>
          <a:p>
            <a:endParaRPr lang="en-US" sz="2400" dirty="0">
              <a:solidFill>
                <a:srgbClr val="0070C0"/>
              </a:solidFill>
              <a:latin typeface="Eras Demi ITC" panose="020B0805030504020804" pitchFamily="34" charset="0"/>
            </a:endParaRPr>
          </a:p>
          <a:p>
            <a:r>
              <a:rPr lang="en-US" sz="2400" dirty="0">
                <a:solidFill>
                  <a:srgbClr val="0070C0"/>
                </a:solidFill>
                <a:latin typeface="Eras Demi ITC" panose="020B0805030504020804" pitchFamily="34" charset="0"/>
              </a:rPr>
              <a:t>Research suggests that youth who are bullied over time are more likely than those not bullied to experience</a:t>
            </a:r>
          </a:p>
          <a:p>
            <a:pPr lvl="1"/>
            <a:r>
              <a:rPr lang="en-US" sz="2200" dirty="0">
                <a:solidFill>
                  <a:srgbClr val="0070C0"/>
                </a:solidFill>
                <a:latin typeface="Eras Demi ITC" panose="020B0805030504020804" pitchFamily="34" charset="0"/>
              </a:rPr>
              <a:t>Depression</a:t>
            </a:r>
          </a:p>
          <a:p>
            <a:pPr lvl="1"/>
            <a:r>
              <a:rPr lang="en-US" sz="2200" dirty="0">
                <a:solidFill>
                  <a:srgbClr val="0070C0"/>
                </a:solidFill>
                <a:latin typeface="Eras Demi ITC" panose="020B0805030504020804" pitchFamily="34" charset="0"/>
              </a:rPr>
              <a:t>Anxiety</a:t>
            </a:r>
          </a:p>
          <a:p>
            <a:pPr lvl="1"/>
            <a:r>
              <a:rPr lang="en-US" sz="2200" dirty="0">
                <a:solidFill>
                  <a:srgbClr val="0070C0"/>
                </a:solidFill>
                <a:latin typeface="Eras Demi ITC" panose="020B0805030504020804" pitchFamily="34" charset="0"/>
              </a:rPr>
              <a:t>Low self-esteem</a:t>
            </a:r>
          </a:p>
          <a:p>
            <a:pPr lvl="1"/>
            <a:r>
              <a:rPr lang="en-US" sz="2200" dirty="0">
                <a:solidFill>
                  <a:srgbClr val="0070C0"/>
                </a:solidFill>
                <a:latin typeface="Eras Demi ITC" panose="020B0805030504020804" pitchFamily="34" charset="0"/>
              </a:rPr>
              <a:t>School avoidance</a:t>
            </a:r>
          </a:p>
        </p:txBody>
      </p:sp>
    </p:spTree>
    <p:extLst>
      <p:ext uri="{BB962C8B-B14F-4D97-AF65-F5344CB8AC3E}">
        <p14:creationId xmlns:p14="http://schemas.microsoft.com/office/powerpoint/2010/main" val="3716221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4BDD88-D852-9D29-3A8F-91FD1A2D20D6}"/>
              </a:ext>
            </a:extLst>
          </p:cNvPr>
          <p:cNvSpPr>
            <a:spLocks noGrp="1"/>
          </p:cNvSpPr>
          <p:nvPr>
            <p:ph type="title"/>
          </p:nvPr>
        </p:nvSpPr>
        <p:spPr>
          <a:xfrm>
            <a:off x="844476" y="1600199"/>
            <a:ext cx="3539266" cy="4297680"/>
          </a:xfrm>
        </p:spPr>
        <p:txBody>
          <a:bodyPr anchor="ctr">
            <a:normAutofit/>
          </a:bodyPr>
          <a:lstStyle/>
          <a:p>
            <a:r>
              <a:rPr lang="en-US" dirty="0"/>
              <a:t>Varied presentation:</a:t>
            </a: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90FD58A-6FCA-76AE-29A4-23CFE429E215}"/>
              </a:ext>
            </a:extLst>
          </p:cNvPr>
          <p:cNvSpPr>
            <a:spLocks noGrp="1"/>
          </p:cNvSpPr>
          <p:nvPr>
            <p:ph idx="1"/>
          </p:nvPr>
        </p:nvSpPr>
        <p:spPr>
          <a:xfrm>
            <a:off x="4924851" y="757898"/>
            <a:ext cx="6130003" cy="5560254"/>
          </a:xfrm>
        </p:spPr>
        <p:txBody>
          <a:bodyPr anchor="ctr">
            <a:noAutofit/>
          </a:bodyPr>
          <a:lstStyle/>
          <a:p>
            <a:r>
              <a:rPr lang="en-US" sz="2400" dirty="0">
                <a:latin typeface="Eras Demi ITC" panose="020B0805030504020804" pitchFamily="34" charset="0"/>
              </a:rPr>
              <a:t>Depressed mood presentations vary;</a:t>
            </a:r>
          </a:p>
          <a:p>
            <a:endParaRPr lang="en-US" sz="2400" dirty="0">
              <a:latin typeface="Eras Demi ITC" panose="020B0805030504020804" pitchFamily="34" charset="0"/>
            </a:endParaRPr>
          </a:p>
          <a:p>
            <a:pPr lvl="1"/>
            <a:r>
              <a:rPr lang="en-US" sz="2400" dirty="0">
                <a:latin typeface="Eras Demi ITC" panose="020B0805030504020804" pitchFamily="34" charset="0"/>
              </a:rPr>
              <a:t>Some may present as lethargic, fatigued and down.</a:t>
            </a:r>
          </a:p>
          <a:p>
            <a:pPr lvl="1"/>
            <a:endParaRPr lang="en-US" sz="2400" dirty="0">
              <a:latin typeface="Eras Demi ITC" panose="020B0805030504020804" pitchFamily="34" charset="0"/>
            </a:endParaRPr>
          </a:p>
          <a:p>
            <a:pPr lvl="1"/>
            <a:r>
              <a:rPr lang="en-US" sz="2400" dirty="0">
                <a:latin typeface="Eras Demi ITC" panose="020B0805030504020804" pitchFamily="34" charset="0"/>
              </a:rPr>
              <a:t>Others may present as angry, irritable and behaviorally activated.</a:t>
            </a:r>
          </a:p>
          <a:p>
            <a:pPr lvl="1"/>
            <a:endParaRPr lang="en-US" sz="2400" dirty="0">
              <a:latin typeface="Eras Demi ITC" panose="020B0805030504020804" pitchFamily="34" charset="0"/>
            </a:endParaRPr>
          </a:p>
          <a:p>
            <a:pPr lvl="1"/>
            <a:r>
              <a:rPr lang="en-US" sz="2400" dirty="0">
                <a:latin typeface="Eras Demi ITC" panose="020B0805030504020804" pitchFamily="34" charset="0"/>
              </a:rPr>
              <a:t>Some may appear cheerful or pleasant but avoid active engagement in their environments.  </a:t>
            </a:r>
          </a:p>
        </p:txBody>
      </p:sp>
    </p:spTree>
    <p:extLst>
      <p:ext uri="{BB962C8B-B14F-4D97-AF65-F5344CB8AC3E}">
        <p14:creationId xmlns:p14="http://schemas.microsoft.com/office/powerpoint/2010/main" val="4028960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667B21-519F-CEE7-13F3-57C24BBF9F5C}"/>
              </a:ext>
            </a:extLst>
          </p:cNvPr>
          <p:cNvSpPr>
            <a:spLocks noGrp="1"/>
          </p:cNvSpPr>
          <p:nvPr>
            <p:ph type="title"/>
          </p:nvPr>
        </p:nvSpPr>
        <p:spPr>
          <a:xfrm>
            <a:off x="1080655" y="804889"/>
            <a:ext cx="10034649" cy="1059305"/>
          </a:xfrm>
        </p:spPr>
        <p:txBody>
          <a:bodyPr/>
          <a:lstStyle/>
          <a:p>
            <a:r>
              <a:rPr lang="en-US" dirty="0"/>
              <a:t>Suicidal Warning Signs:</a:t>
            </a:r>
          </a:p>
        </p:txBody>
      </p:sp>
      <p:sp>
        <p:nvSpPr>
          <p:cNvPr id="5" name="Content Placeholder 4">
            <a:extLst>
              <a:ext uri="{FF2B5EF4-FFF2-40B4-BE49-F238E27FC236}">
                <a16:creationId xmlns:a16="http://schemas.microsoft.com/office/drawing/2014/main" id="{BA0B4B34-9B46-A852-A429-F5CF88308EB2}"/>
              </a:ext>
            </a:extLst>
          </p:cNvPr>
          <p:cNvSpPr>
            <a:spLocks noGrp="1"/>
          </p:cNvSpPr>
          <p:nvPr>
            <p:ph sz="half" idx="1"/>
          </p:nvPr>
        </p:nvSpPr>
        <p:spPr>
          <a:xfrm>
            <a:off x="712519" y="2010878"/>
            <a:ext cx="5223466" cy="3448595"/>
          </a:xfrm>
        </p:spPr>
        <p:txBody>
          <a:bodyPr>
            <a:normAutofit fontScale="70000" lnSpcReduction="20000"/>
          </a:bodyPr>
          <a:lstStyle/>
          <a:p>
            <a:pPr lvl="1"/>
            <a:r>
              <a:rPr lang="en-US" sz="2200" dirty="0">
                <a:latin typeface="Eras Demi ITC" panose="020B0805030504020804" pitchFamily="34" charset="0"/>
              </a:rPr>
              <a:t>Increased trouble with eating or sleeping</a:t>
            </a:r>
          </a:p>
          <a:p>
            <a:pPr lvl="1"/>
            <a:r>
              <a:rPr lang="en-US" sz="2200" dirty="0">
                <a:latin typeface="Eras Demi ITC" panose="020B0805030504020804" pitchFamily="34" charset="0"/>
              </a:rPr>
              <a:t>Increased alcohol or drug use</a:t>
            </a:r>
          </a:p>
          <a:p>
            <a:pPr lvl="1"/>
            <a:r>
              <a:rPr lang="en-US" sz="2200" dirty="0">
                <a:latin typeface="Eras Demi ITC" panose="020B0805030504020804" pitchFamily="34" charset="0"/>
              </a:rPr>
              <a:t>Loss of interest in his or her personal appearance</a:t>
            </a:r>
          </a:p>
          <a:p>
            <a:pPr lvl="1"/>
            <a:r>
              <a:rPr lang="en-US" sz="2200" dirty="0">
                <a:latin typeface="Eras Demi ITC" panose="020B0805030504020804" pitchFamily="34" charset="0"/>
              </a:rPr>
              <a:t>Loss of interest in school, work and leisure time activities</a:t>
            </a:r>
          </a:p>
          <a:p>
            <a:pPr lvl="1"/>
            <a:r>
              <a:rPr lang="en-US" sz="2200" dirty="0">
                <a:latin typeface="Eras Demi ITC" panose="020B0805030504020804" pitchFamily="34" charset="0"/>
              </a:rPr>
              <a:t>Withdrawal from friends and social activities</a:t>
            </a:r>
          </a:p>
          <a:p>
            <a:pPr lvl="1"/>
            <a:r>
              <a:rPr lang="en-US" sz="2200" dirty="0">
                <a:latin typeface="Eras Demi ITC" panose="020B0805030504020804" pitchFamily="34" charset="0"/>
              </a:rPr>
              <a:t>Exhibits dramatic change in mood and/or behavior</a:t>
            </a:r>
          </a:p>
          <a:p>
            <a:pPr lvl="1"/>
            <a:endParaRPr lang="en-US" sz="2200" dirty="0">
              <a:latin typeface="Eras Demi ITC" panose="020B0805030504020804" pitchFamily="34" charset="0"/>
            </a:endParaRPr>
          </a:p>
          <a:p>
            <a:endParaRPr lang="en-US" dirty="0"/>
          </a:p>
        </p:txBody>
      </p:sp>
      <p:sp>
        <p:nvSpPr>
          <p:cNvPr id="6" name="Content Placeholder 5">
            <a:extLst>
              <a:ext uri="{FF2B5EF4-FFF2-40B4-BE49-F238E27FC236}">
                <a16:creationId xmlns:a16="http://schemas.microsoft.com/office/drawing/2014/main" id="{92973053-C0CB-8C17-994B-9EDF50D47246}"/>
              </a:ext>
            </a:extLst>
          </p:cNvPr>
          <p:cNvSpPr>
            <a:spLocks noGrp="1"/>
          </p:cNvSpPr>
          <p:nvPr>
            <p:ph sz="half" idx="2"/>
          </p:nvPr>
        </p:nvSpPr>
        <p:spPr>
          <a:xfrm>
            <a:off x="6254140" y="2017343"/>
            <a:ext cx="4861164" cy="3441520"/>
          </a:xfrm>
        </p:spPr>
        <p:txBody>
          <a:bodyPr>
            <a:normAutofit fontScale="70000" lnSpcReduction="20000"/>
          </a:bodyPr>
          <a:lstStyle/>
          <a:p>
            <a:pPr lvl="1"/>
            <a:r>
              <a:rPr lang="en-US" sz="2200" dirty="0">
                <a:latin typeface="Eras Demi ITC" panose="020B0805030504020804" pitchFamily="34" charset="0"/>
              </a:rPr>
              <a:t>Preoccupation with death and dying </a:t>
            </a:r>
          </a:p>
          <a:p>
            <a:pPr lvl="1"/>
            <a:r>
              <a:rPr lang="en-US" sz="2200" dirty="0">
                <a:latin typeface="Eras Demi ITC" panose="020B0805030504020804" pitchFamily="34" charset="0"/>
              </a:rPr>
              <a:t>Talks about committing suicide</a:t>
            </a:r>
          </a:p>
          <a:p>
            <a:pPr lvl="1"/>
            <a:r>
              <a:rPr lang="en-US" sz="2200" dirty="0">
                <a:latin typeface="Eras Demi ITC" panose="020B0805030504020804" pitchFamily="34" charset="0"/>
              </a:rPr>
              <a:t>Gives away (prized) possessions</a:t>
            </a:r>
          </a:p>
          <a:p>
            <a:pPr lvl="1"/>
            <a:r>
              <a:rPr lang="en-US" sz="2200" dirty="0">
                <a:latin typeface="Eras Demi ITC" panose="020B0805030504020804" pitchFamily="34" charset="0"/>
              </a:rPr>
              <a:t>Has recently experienced significant losses (often with survivor guilt)</a:t>
            </a:r>
          </a:p>
          <a:p>
            <a:pPr lvl="1"/>
            <a:r>
              <a:rPr lang="en-US" sz="2200" dirty="0">
                <a:latin typeface="Eras Demi ITC" panose="020B0805030504020804" pitchFamily="34" charset="0"/>
              </a:rPr>
              <a:t>Takes unnecessary and dangerous risks</a:t>
            </a:r>
          </a:p>
          <a:p>
            <a:pPr lvl="1"/>
            <a:r>
              <a:rPr lang="en-US" sz="2200" dirty="0">
                <a:latin typeface="Eras Demi ITC" panose="020B0805030504020804" pitchFamily="34" charset="0"/>
              </a:rPr>
              <a:t>Has attempted suicide before</a:t>
            </a:r>
          </a:p>
          <a:p>
            <a:pPr lvl="1"/>
            <a:endParaRPr lang="en-US" sz="2200" dirty="0">
              <a:latin typeface="Eras Demi ITC" panose="020B0805030504020804" pitchFamily="34" charset="0"/>
            </a:endParaRPr>
          </a:p>
          <a:p>
            <a:pPr lvl="1"/>
            <a:endParaRPr lang="en-US" sz="2200" dirty="0">
              <a:latin typeface="Eras Demi ITC" panose="020B0805030504020804" pitchFamily="34" charset="0"/>
            </a:endParaRPr>
          </a:p>
          <a:p>
            <a:pPr lvl="1"/>
            <a:r>
              <a:rPr lang="en-US" sz="2200" dirty="0">
                <a:latin typeface="Eras Demi ITC" panose="020B0805030504020804" pitchFamily="34" charset="0"/>
              </a:rPr>
              <a:t>n</a:t>
            </a:r>
          </a:p>
          <a:p>
            <a:pPr lvl="1"/>
            <a:endParaRPr lang="en-US" sz="2200" dirty="0">
              <a:latin typeface="Eras Demi ITC" panose="020B0805030504020804" pitchFamily="34" charset="0"/>
            </a:endParaRPr>
          </a:p>
          <a:p>
            <a:endParaRPr lang="en-US" dirty="0"/>
          </a:p>
        </p:txBody>
      </p:sp>
    </p:spTree>
    <p:extLst>
      <p:ext uri="{BB962C8B-B14F-4D97-AF65-F5344CB8AC3E}">
        <p14:creationId xmlns:p14="http://schemas.microsoft.com/office/powerpoint/2010/main" val="3289616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4" name="Rectangle 16">
            <a:extLst>
              <a:ext uri="{FF2B5EF4-FFF2-40B4-BE49-F238E27FC236}">
                <a16:creationId xmlns:a16="http://schemas.microsoft.com/office/drawing/2014/main" id="{2C6F198E-F7A1-4125-910D-641C0C2A7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55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8">
            <a:extLst>
              <a:ext uri="{FF2B5EF4-FFF2-40B4-BE49-F238E27FC236}">
                <a16:creationId xmlns:a16="http://schemas.microsoft.com/office/drawing/2014/main" id="{907C3A25-D9A7-4F2D-B44C-FA8EB24C7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6AA419A-D1BE-2ECD-8D77-54B405762DBA}"/>
              </a:ext>
            </a:extLst>
          </p:cNvPr>
          <p:cNvPicPr>
            <a:picLocks noChangeAspect="1"/>
          </p:cNvPicPr>
          <p:nvPr/>
        </p:nvPicPr>
        <p:blipFill>
          <a:blip r:embed="rId3"/>
          <a:stretch>
            <a:fillRect/>
          </a:stretch>
        </p:blipFill>
        <p:spPr>
          <a:xfrm>
            <a:off x="3234878" y="1128098"/>
            <a:ext cx="5729609" cy="4598011"/>
          </a:xfrm>
          <a:prstGeom prst="rect">
            <a:avLst/>
          </a:prstGeom>
        </p:spPr>
      </p:pic>
      <p:sp>
        <p:nvSpPr>
          <p:cNvPr id="16" name="Rectangle 20">
            <a:extLst>
              <a:ext uri="{FF2B5EF4-FFF2-40B4-BE49-F238E27FC236}">
                <a16:creationId xmlns:a16="http://schemas.microsoft.com/office/drawing/2014/main" id="{18E8515E-B8C8-482A-A9B5-CE57BC080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661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AC5F51F-66C3-B933-D50A-5611DABA29BC}"/>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100"/>
              <a:t>OK here is the part I really want you to Hear</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CEBFF91-4908-7F8C-C783-974272533D7F}"/>
              </a:ext>
            </a:extLst>
          </p:cNvPr>
          <p:cNvPicPr>
            <a:picLocks noGrp="1" noChangeAspect="1"/>
          </p:cNvPicPr>
          <p:nvPr>
            <p:ph idx="1"/>
          </p:nvPr>
        </p:nvPicPr>
        <p:blipFill>
          <a:blip r:embed="rId4"/>
          <a:stretch>
            <a:fillRect/>
          </a:stretch>
        </p:blipFill>
        <p:spPr>
          <a:xfrm>
            <a:off x="4854923" y="1116345"/>
            <a:ext cx="5809821" cy="3866172"/>
          </a:xfrm>
          <a:prstGeom prst="rect">
            <a:avLst/>
          </a:prstGeom>
        </p:spPr>
      </p:pic>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50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AB17FC-CAD5-AFF1-2B15-6C15A0533949}"/>
              </a:ext>
            </a:extLst>
          </p:cNvPr>
          <p:cNvSpPr txBox="1"/>
          <p:nvPr/>
        </p:nvSpPr>
        <p:spPr>
          <a:xfrm>
            <a:off x="415637" y="748145"/>
            <a:ext cx="10756668" cy="5139869"/>
          </a:xfrm>
          <a:prstGeom prst="rect">
            <a:avLst/>
          </a:prstGeom>
          <a:noFill/>
        </p:spPr>
        <p:txBody>
          <a:bodyPr wrap="square" rtlCol="0">
            <a:spAutoFit/>
          </a:bodyPr>
          <a:lstStyle/>
          <a:p>
            <a:r>
              <a:rPr lang="en-US" sz="4400" dirty="0">
                <a:solidFill>
                  <a:schemeClr val="tx1">
                    <a:lumMod val="65000"/>
                    <a:lumOff val="35000"/>
                  </a:schemeClr>
                </a:solidFill>
                <a:latin typeface="Eras Bold ITC" panose="020B0907030504020204" pitchFamily="34" charset="0"/>
              </a:rPr>
              <a:t>This presentation is about how </a:t>
            </a:r>
            <a:r>
              <a:rPr lang="en-US" sz="4400" dirty="0">
                <a:solidFill>
                  <a:schemeClr val="tx1">
                    <a:lumMod val="65000"/>
                    <a:lumOff val="35000"/>
                  </a:schemeClr>
                </a:solidFill>
                <a:latin typeface="+mj-lt"/>
              </a:rPr>
              <a:t>staff</a:t>
            </a:r>
            <a:r>
              <a:rPr lang="en-US" sz="4400" dirty="0">
                <a:solidFill>
                  <a:schemeClr val="tx1">
                    <a:lumMod val="65000"/>
                    <a:lumOff val="35000"/>
                  </a:schemeClr>
                </a:solidFill>
                <a:latin typeface="Eras Bold ITC" panose="020B0907030504020204" pitchFamily="34" charset="0"/>
              </a:rPr>
              <a:t> and </a:t>
            </a:r>
            <a:r>
              <a:rPr lang="en-US" sz="4400" dirty="0">
                <a:solidFill>
                  <a:schemeClr val="tx1">
                    <a:lumMod val="65000"/>
                    <a:lumOff val="35000"/>
                  </a:schemeClr>
                </a:solidFill>
                <a:latin typeface="Eras Medium ITC" panose="020B0805030504020804" pitchFamily="34" charset="77"/>
              </a:rPr>
              <a:t>students</a:t>
            </a:r>
            <a:r>
              <a:rPr lang="en-US" sz="4400" dirty="0">
                <a:solidFill>
                  <a:schemeClr val="tx1">
                    <a:lumMod val="65000"/>
                    <a:lumOff val="35000"/>
                  </a:schemeClr>
                </a:solidFill>
                <a:latin typeface="Eras Bold ITC" panose="020B0907030504020204" pitchFamily="34" charset="0"/>
              </a:rPr>
              <a:t> on Job Corps campuses can each do their part to promote:</a:t>
            </a:r>
          </a:p>
          <a:p>
            <a:pPr marL="571500" indent="-571500">
              <a:buFont typeface="Wingdings" pitchFamily="2" charset="2"/>
              <a:buChar char="§"/>
            </a:pPr>
            <a:r>
              <a:rPr lang="en-US" sz="4400" dirty="0">
                <a:solidFill>
                  <a:schemeClr val="tx1">
                    <a:lumMod val="65000"/>
                    <a:lumOff val="35000"/>
                  </a:schemeClr>
                </a:solidFill>
                <a:latin typeface="Eras Bold ITC" panose="020B0907030504020204" pitchFamily="34" charset="0"/>
              </a:rPr>
              <a:t>	</a:t>
            </a:r>
            <a:r>
              <a:rPr lang="en-US" sz="2400" dirty="0">
                <a:solidFill>
                  <a:schemeClr val="tx1">
                    <a:lumMod val="50000"/>
                    <a:lumOff val="50000"/>
                  </a:schemeClr>
                </a:solidFill>
                <a:latin typeface="Berlin Sans FB" panose="020E0602020502020306" pitchFamily="34" charset="77"/>
              </a:rPr>
              <a:t>Healthy coping skills</a:t>
            </a:r>
          </a:p>
          <a:p>
            <a:pPr marL="1028700" lvl="1" indent="-571500">
              <a:buFont typeface="Wingdings" pitchFamily="2" charset="2"/>
              <a:buChar char="§"/>
            </a:pPr>
            <a:r>
              <a:rPr lang="en-US" sz="2400" dirty="0">
                <a:solidFill>
                  <a:schemeClr val="tx1">
                    <a:lumMod val="50000"/>
                    <a:lumOff val="50000"/>
                  </a:schemeClr>
                </a:solidFill>
                <a:latin typeface="Berlin Sans FB" panose="020E0602020502020306" pitchFamily="34" charset="77"/>
              </a:rPr>
              <a:t>Safe &amp; supportive center environments</a:t>
            </a:r>
          </a:p>
          <a:p>
            <a:pPr marL="1485900" lvl="2" indent="-571500">
              <a:buFont typeface="Wingdings" pitchFamily="2" charset="2"/>
              <a:buChar char="§"/>
            </a:pPr>
            <a:r>
              <a:rPr lang="en-US" sz="2400" dirty="0">
                <a:solidFill>
                  <a:schemeClr val="tx1">
                    <a:lumMod val="50000"/>
                    <a:lumOff val="50000"/>
                  </a:schemeClr>
                </a:solidFill>
                <a:latin typeface="Berlin Sans FB" panose="020E0602020502020306" pitchFamily="34" charset="77"/>
              </a:rPr>
              <a:t>Positive and constructive connectedness</a:t>
            </a:r>
          </a:p>
          <a:p>
            <a:pPr marL="571500" indent="-571500">
              <a:buFont typeface="Wingdings" pitchFamily="2" charset="2"/>
              <a:buChar char="§"/>
            </a:pPr>
            <a:endParaRPr lang="en-US" sz="2400" dirty="0">
              <a:solidFill>
                <a:schemeClr val="tx1">
                  <a:lumMod val="50000"/>
                  <a:lumOff val="50000"/>
                </a:schemeClr>
              </a:solidFill>
              <a:latin typeface="Berlin Sans FB" panose="020E0602020502020306" pitchFamily="34" charset="77"/>
            </a:endParaRPr>
          </a:p>
          <a:p>
            <a:pPr algn="ctr"/>
            <a:r>
              <a:rPr lang="en-US" sz="2400" dirty="0">
                <a:solidFill>
                  <a:schemeClr val="tx1">
                    <a:lumMod val="50000"/>
                    <a:lumOff val="50000"/>
                  </a:schemeClr>
                </a:solidFill>
                <a:latin typeface="Berlin Sans FB" panose="020E0602020502020306" pitchFamily="34" charset="77"/>
              </a:rPr>
              <a:t>  </a:t>
            </a:r>
            <a:r>
              <a:rPr lang="en-US" sz="3600" dirty="0">
                <a:solidFill>
                  <a:schemeClr val="tx1">
                    <a:lumMod val="50000"/>
                    <a:lumOff val="50000"/>
                  </a:schemeClr>
                </a:solidFill>
                <a:latin typeface="Eras Medium ITC" panose="020B0805030504020804" pitchFamily="34" charset="77"/>
              </a:rPr>
              <a:t>Toward decreasing depression, </a:t>
            </a:r>
          </a:p>
          <a:p>
            <a:pPr algn="ctr"/>
            <a:r>
              <a:rPr lang="en-US" sz="3600" dirty="0">
                <a:solidFill>
                  <a:schemeClr val="tx1">
                    <a:lumMod val="50000"/>
                    <a:lumOff val="50000"/>
                  </a:schemeClr>
                </a:solidFill>
                <a:latin typeface="Eras Medium ITC" panose="020B0805030504020804" pitchFamily="34" charset="77"/>
              </a:rPr>
              <a:t>suicidal ideation and self harm.</a:t>
            </a:r>
            <a:endParaRPr lang="en-US" sz="3600" dirty="0">
              <a:solidFill>
                <a:schemeClr val="tx1">
                  <a:lumMod val="65000"/>
                  <a:lumOff val="35000"/>
                </a:schemeClr>
              </a:solidFill>
              <a:latin typeface="Eras Bold ITC" panose="020B0907030504020204" pitchFamily="34" charset="0"/>
            </a:endParaRPr>
          </a:p>
        </p:txBody>
      </p:sp>
    </p:spTree>
    <p:extLst>
      <p:ext uri="{BB962C8B-B14F-4D97-AF65-F5344CB8AC3E}">
        <p14:creationId xmlns:p14="http://schemas.microsoft.com/office/powerpoint/2010/main" val="4201494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DB0DF9-AA19-4562-08B3-88EABAD0FE7C}"/>
              </a:ext>
            </a:extLst>
          </p:cNvPr>
          <p:cNvPicPr>
            <a:picLocks noChangeAspect="1"/>
          </p:cNvPicPr>
          <p:nvPr/>
        </p:nvPicPr>
        <p:blipFill rotWithShape="1">
          <a:blip r:embed="rId3"/>
          <a:srcRect t="9179" r="1" b="1"/>
          <a:stretch/>
        </p:blipFill>
        <p:spPr>
          <a:xfrm>
            <a:off x="643467" y="310958"/>
            <a:ext cx="10905066" cy="5571066"/>
          </a:xfrm>
          <a:prstGeom prst="rect">
            <a:avLst/>
          </a:prstGeom>
        </p:spPr>
      </p:pic>
    </p:spTree>
    <p:extLst>
      <p:ext uri="{BB962C8B-B14F-4D97-AF65-F5344CB8AC3E}">
        <p14:creationId xmlns:p14="http://schemas.microsoft.com/office/powerpoint/2010/main" val="3944700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D3150-497E-6D82-D784-25D0F5D4DC9B}"/>
              </a:ext>
            </a:extLst>
          </p:cNvPr>
          <p:cNvSpPr>
            <a:spLocks noGrp="1"/>
          </p:cNvSpPr>
          <p:nvPr>
            <p:ph type="title"/>
          </p:nvPr>
        </p:nvSpPr>
        <p:spPr/>
        <p:txBody>
          <a:bodyPr/>
          <a:lstStyle/>
          <a:p>
            <a:pPr algn="ctr"/>
            <a:r>
              <a:rPr lang="en-US" dirty="0"/>
              <a:t>Passive Ideation vs. active intent</a:t>
            </a:r>
          </a:p>
        </p:txBody>
      </p:sp>
      <p:sp>
        <p:nvSpPr>
          <p:cNvPr id="3" name="Content Placeholder 2">
            <a:extLst>
              <a:ext uri="{FF2B5EF4-FFF2-40B4-BE49-F238E27FC236}">
                <a16:creationId xmlns:a16="http://schemas.microsoft.com/office/drawing/2014/main" id="{5FA419F9-6067-66A1-767E-C73D12171CC3}"/>
              </a:ext>
            </a:extLst>
          </p:cNvPr>
          <p:cNvSpPr>
            <a:spLocks noGrp="1"/>
          </p:cNvSpPr>
          <p:nvPr>
            <p:ph sz="half" idx="1"/>
          </p:nvPr>
        </p:nvSpPr>
        <p:spPr/>
        <p:txBody>
          <a:bodyPr>
            <a:normAutofit fontScale="92500" lnSpcReduction="20000"/>
          </a:bodyPr>
          <a:lstStyle/>
          <a:p>
            <a:r>
              <a:rPr lang="en-US" dirty="0"/>
              <a:t>Passive suicidal ideation:</a:t>
            </a:r>
          </a:p>
          <a:p>
            <a:pPr lvl="1"/>
            <a:r>
              <a:rPr lang="en-US" dirty="0"/>
              <a:t> is when you have thoughts of suicide or self harm but no plan to carry it out.</a:t>
            </a:r>
          </a:p>
          <a:p>
            <a:pPr lvl="1"/>
            <a:r>
              <a:rPr lang="en-US" dirty="0"/>
              <a:t>“I wish I could go to sleep and not wake up,” or “I wish I could die in a car accident.”</a:t>
            </a:r>
          </a:p>
          <a:p>
            <a:pPr lvl="1"/>
            <a:r>
              <a:rPr lang="en-US" dirty="0"/>
              <a:t>Although passive suicidal ideation is perceived as less of a risk compared to active suicidal ideations, these thoughts can still be dangerous as perspective and intent can change quickly. </a:t>
            </a:r>
          </a:p>
        </p:txBody>
      </p:sp>
      <p:sp>
        <p:nvSpPr>
          <p:cNvPr id="4" name="Content Placeholder 3">
            <a:extLst>
              <a:ext uri="{FF2B5EF4-FFF2-40B4-BE49-F238E27FC236}">
                <a16:creationId xmlns:a16="http://schemas.microsoft.com/office/drawing/2014/main" id="{F1E45E1A-C742-B68E-97F2-16F5642E4609}"/>
              </a:ext>
            </a:extLst>
          </p:cNvPr>
          <p:cNvSpPr>
            <a:spLocks noGrp="1"/>
          </p:cNvSpPr>
          <p:nvPr>
            <p:ph sz="half" idx="2"/>
          </p:nvPr>
        </p:nvSpPr>
        <p:spPr>
          <a:xfrm>
            <a:off x="6222670" y="2017343"/>
            <a:ext cx="5082639" cy="3441520"/>
          </a:xfrm>
        </p:spPr>
        <p:txBody>
          <a:bodyPr>
            <a:normAutofit fontScale="92500" lnSpcReduction="20000"/>
          </a:bodyPr>
          <a:lstStyle/>
          <a:p>
            <a:r>
              <a:rPr lang="en-US" dirty="0"/>
              <a:t>Active Suicidal thinking:	</a:t>
            </a:r>
          </a:p>
          <a:p>
            <a:pPr lvl="1"/>
            <a:r>
              <a:rPr lang="en-US" dirty="0"/>
              <a:t>is when you have thoughts of suicide or self harm and have developed a plan to carry it out.</a:t>
            </a:r>
          </a:p>
          <a:p>
            <a:pPr lvl="1"/>
            <a:r>
              <a:rPr lang="en-US" dirty="0"/>
              <a:t>Direct thoughts of wanting to end one’s life.</a:t>
            </a:r>
          </a:p>
          <a:p>
            <a:pPr lvl="1"/>
            <a:endParaRPr lang="en-US" dirty="0"/>
          </a:p>
          <a:p>
            <a:r>
              <a:rPr lang="en-US" dirty="0"/>
              <a:t>Passive suicidal ideations can be triggered to become active by:</a:t>
            </a:r>
          </a:p>
          <a:p>
            <a:pPr lvl="1"/>
            <a:r>
              <a:rPr lang="en-US" dirty="0"/>
              <a:t>An unpredictable event like a fight, bad day, or mental health trigger like a breakup.</a:t>
            </a:r>
          </a:p>
          <a:p>
            <a:pPr lvl="1"/>
            <a:r>
              <a:rPr lang="en-US" dirty="0"/>
              <a:t>Physical illness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549139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A97A-A50D-CA98-923B-32FC06B48113}"/>
              </a:ext>
            </a:extLst>
          </p:cNvPr>
          <p:cNvSpPr>
            <a:spLocks noGrp="1"/>
          </p:cNvSpPr>
          <p:nvPr>
            <p:ph type="title"/>
          </p:nvPr>
        </p:nvSpPr>
        <p:spPr>
          <a:xfrm>
            <a:off x="1451579" y="804520"/>
            <a:ext cx="9603275" cy="799994"/>
          </a:xfrm>
        </p:spPr>
        <p:txBody>
          <a:bodyPr/>
          <a:lstStyle/>
          <a:p>
            <a:pPr algn="ctr"/>
            <a:r>
              <a:rPr lang="en-US" dirty="0"/>
              <a:t>Suicide Prevention strategies:</a:t>
            </a:r>
          </a:p>
        </p:txBody>
      </p:sp>
      <p:sp>
        <p:nvSpPr>
          <p:cNvPr id="3" name="Content Placeholder 2">
            <a:extLst>
              <a:ext uri="{FF2B5EF4-FFF2-40B4-BE49-F238E27FC236}">
                <a16:creationId xmlns:a16="http://schemas.microsoft.com/office/drawing/2014/main" id="{561F6486-F979-16F6-FD33-395B2EA2E12B}"/>
              </a:ext>
            </a:extLst>
          </p:cNvPr>
          <p:cNvSpPr>
            <a:spLocks noGrp="1"/>
          </p:cNvSpPr>
          <p:nvPr>
            <p:ph idx="1"/>
          </p:nvPr>
        </p:nvSpPr>
        <p:spPr/>
        <p:txBody>
          <a:bodyPr>
            <a:normAutofit/>
          </a:bodyPr>
          <a:lstStyle/>
          <a:p>
            <a:pPr marL="457200" indent="-457200">
              <a:buFont typeface="+mj-lt"/>
              <a:buAutoNum type="arabicPeriod"/>
            </a:pPr>
            <a:r>
              <a:rPr lang="en-US" sz="2400" dirty="0">
                <a:latin typeface="Eras Demi ITC" panose="020B0805030504020804" pitchFamily="34" charset="0"/>
              </a:rPr>
              <a:t>Identify and support people at risk.</a:t>
            </a:r>
          </a:p>
          <a:p>
            <a:pPr marL="457200" indent="-457200">
              <a:buFont typeface="+mj-lt"/>
              <a:buAutoNum type="arabicPeriod"/>
            </a:pPr>
            <a:r>
              <a:rPr lang="en-US" sz="2400" dirty="0">
                <a:latin typeface="Eras Demi ITC" panose="020B0805030504020804" pitchFamily="34" charset="0"/>
              </a:rPr>
              <a:t>Strengthen access and delivery of mental health care.</a:t>
            </a:r>
          </a:p>
          <a:p>
            <a:pPr marL="457200" indent="-457200">
              <a:buFont typeface="+mj-lt"/>
              <a:buAutoNum type="arabicPeriod"/>
            </a:pPr>
            <a:r>
              <a:rPr lang="en-US" sz="2400" dirty="0">
                <a:latin typeface="Eras Demi ITC" panose="020B0805030504020804" pitchFamily="34" charset="0"/>
              </a:rPr>
              <a:t>Strengthen economic supports.</a:t>
            </a:r>
          </a:p>
          <a:p>
            <a:pPr marL="457200" indent="-457200">
              <a:buFont typeface="+mj-lt"/>
              <a:buAutoNum type="arabicPeriod"/>
            </a:pPr>
            <a:r>
              <a:rPr lang="en-US" sz="2400" dirty="0">
                <a:latin typeface="Eras Demi ITC" panose="020B0805030504020804" pitchFamily="34" charset="0"/>
              </a:rPr>
              <a:t>Teach coping and problem-solving skills.</a:t>
            </a:r>
          </a:p>
          <a:p>
            <a:pPr marL="457200" indent="-457200">
              <a:buFont typeface="+mj-lt"/>
              <a:buAutoNum type="arabicPeriod"/>
            </a:pPr>
            <a:r>
              <a:rPr lang="en-US" sz="2400" dirty="0">
                <a:latin typeface="Eras Demi ITC" panose="020B0805030504020804" pitchFamily="34" charset="0"/>
              </a:rPr>
              <a:t>Create protective environments</a:t>
            </a:r>
          </a:p>
          <a:p>
            <a:pPr marL="457200" indent="-457200">
              <a:buFont typeface="+mj-lt"/>
              <a:buAutoNum type="arabicPeriod"/>
            </a:pPr>
            <a:r>
              <a:rPr lang="en-US" sz="2400" dirty="0">
                <a:latin typeface="Eras Demi ITC" panose="020B0805030504020804" pitchFamily="34" charset="0"/>
              </a:rPr>
              <a:t>Promote connectedness</a:t>
            </a:r>
          </a:p>
        </p:txBody>
      </p:sp>
    </p:spTree>
    <p:extLst>
      <p:ext uri="{BB962C8B-B14F-4D97-AF65-F5344CB8AC3E}">
        <p14:creationId xmlns:p14="http://schemas.microsoft.com/office/powerpoint/2010/main" val="2477773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85257654-5BF3-CB20-C93B-93D40D3C4FD4}"/>
              </a:ext>
            </a:extLst>
          </p:cNvPr>
          <p:cNvSpPr>
            <a:spLocks noGrp="1"/>
          </p:cNvSpPr>
          <p:nvPr>
            <p:ph type="title"/>
          </p:nvPr>
        </p:nvSpPr>
        <p:spPr>
          <a:xfrm>
            <a:off x="860612" y="1138228"/>
            <a:ext cx="3793685" cy="3858767"/>
          </a:xfrm>
        </p:spPr>
        <p:txBody>
          <a:bodyPr anchor="ctr">
            <a:normAutofit/>
          </a:bodyPr>
          <a:lstStyle/>
          <a:p>
            <a:r>
              <a:rPr lang="en-US" sz="3600"/>
              <a:t>Changing the negative</a:t>
            </a:r>
          </a:p>
        </p:txBody>
      </p:sp>
      <p:grpSp>
        <p:nvGrpSpPr>
          <p:cNvPr id="12" name="Group 11">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13" name="Rectangle 12">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CDC025-6C4A-2268-6B2F-7953534A3D06}"/>
              </a:ext>
            </a:extLst>
          </p:cNvPr>
          <p:cNvSpPr>
            <a:spLocks noGrp="1"/>
          </p:cNvSpPr>
          <p:nvPr>
            <p:ph idx="1"/>
          </p:nvPr>
        </p:nvSpPr>
        <p:spPr>
          <a:xfrm>
            <a:off x="5584483" y="1138228"/>
            <a:ext cx="5440680" cy="3858768"/>
          </a:xfrm>
        </p:spPr>
        <p:txBody>
          <a:bodyPr anchor="ctr">
            <a:normAutofit/>
          </a:bodyPr>
          <a:lstStyle/>
          <a:p>
            <a:r>
              <a:rPr lang="en-US" sz="2400" u="sng" dirty="0">
                <a:solidFill>
                  <a:srgbClr val="000000"/>
                </a:solidFill>
                <a:latin typeface="Eras Demi ITC" panose="020B0805030504020804" pitchFamily="34" charset="0"/>
              </a:rPr>
              <a:t>To do so:</a:t>
            </a:r>
          </a:p>
          <a:p>
            <a:pPr lvl="1"/>
            <a:r>
              <a:rPr lang="en-US" sz="2400" dirty="0">
                <a:solidFill>
                  <a:srgbClr val="000000"/>
                </a:solidFill>
                <a:latin typeface="Eras Demi ITC" panose="020B0805030504020804" pitchFamily="34" charset="0"/>
              </a:rPr>
              <a:t>Identify and become more aware of </a:t>
            </a:r>
            <a:r>
              <a:rPr lang="en-US" sz="2400" b="1" dirty="0">
                <a:solidFill>
                  <a:srgbClr val="C00000"/>
                </a:solidFill>
                <a:latin typeface="Eras Demi ITC" panose="020B0805030504020804" pitchFamily="34" charset="0"/>
              </a:rPr>
              <a:t>automatic negative thoughts </a:t>
            </a:r>
            <a:r>
              <a:rPr lang="en-US" sz="2400" dirty="0">
                <a:solidFill>
                  <a:srgbClr val="000000"/>
                </a:solidFill>
                <a:latin typeface="Eras Demi ITC" panose="020B0805030504020804" pitchFamily="34" charset="0"/>
              </a:rPr>
              <a:t>or ANTS (as well as their impacts).</a:t>
            </a:r>
          </a:p>
        </p:txBody>
      </p:sp>
      <p:pic>
        <p:nvPicPr>
          <p:cNvPr id="18" name="Picture 17">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112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AFAF4A-05FB-0861-9B90-49FE01B00376}"/>
              </a:ext>
            </a:extLst>
          </p:cNvPr>
          <p:cNvSpPr>
            <a:spLocks noGrp="1"/>
          </p:cNvSpPr>
          <p:nvPr>
            <p:ph type="title"/>
          </p:nvPr>
        </p:nvSpPr>
        <p:spPr/>
        <p:txBody>
          <a:bodyPr/>
          <a:lstStyle/>
          <a:p>
            <a:pPr algn="ctr"/>
            <a:r>
              <a:rPr lang="en-US" dirty="0"/>
              <a:t>Dealing with ants:</a:t>
            </a:r>
          </a:p>
        </p:txBody>
      </p:sp>
      <p:sp>
        <p:nvSpPr>
          <p:cNvPr id="5" name="Content Placeholder 4">
            <a:extLst>
              <a:ext uri="{FF2B5EF4-FFF2-40B4-BE49-F238E27FC236}">
                <a16:creationId xmlns:a16="http://schemas.microsoft.com/office/drawing/2014/main" id="{33FCF65F-3070-49FC-5451-43E80D314429}"/>
              </a:ext>
            </a:extLst>
          </p:cNvPr>
          <p:cNvSpPr>
            <a:spLocks noGrp="1"/>
          </p:cNvSpPr>
          <p:nvPr>
            <p:ph sz="half" idx="1"/>
          </p:nvPr>
        </p:nvSpPr>
        <p:spPr/>
        <p:txBody>
          <a:bodyPr>
            <a:normAutofit/>
          </a:bodyPr>
          <a:lstStyle/>
          <a:p>
            <a:r>
              <a:rPr lang="en-US" sz="2800" dirty="0">
                <a:latin typeface="Eras Demi ITC" panose="020B0805030504020804" pitchFamily="34" charset="0"/>
              </a:rPr>
              <a:t>A negative thought:</a:t>
            </a:r>
          </a:p>
          <a:p>
            <a:endParaRPr lang="en-US" sz="2800" dirty="0">
              <a:latin typeface="Eras Demi ITC" panose="020B0805030504020804" pitchFamily="34" charset="0"/>
            </a:endParaRPr>
          </a:p>
          <a:p>
            <a:r>
              <a:rPr lang="en-US" sz="2800" dirty="0">
                <a:latin typeface="Eras Demi ITC" panose="020B0805030504020804" pitchFamily="34" charset="0"/>
              </a:rPr>
              <a:t>“No one likes me”.</a:t>
            </a:r>
          </a:p>
        </p:txBody>
      </p:sp>
      <p:sp>
        <p:nvSpPr>
          <p:cNvPr id="6" name="Content Placeholder 5">
            <a:extLst>
              <a:ext uri="{FF2B5EF4-FFF2-40B4-BE49-F238E27FC236}">
                <a16:creationId xmlns:a16="http://schemas.microsoft.com/office/drawing/2014/main" id="{670AD5CD-2E46-401C-10BE-D1225FE6EA1F}"/>
              </a:ext>
            </a:extLst>
          </p:cNvPr>
          <p:cNvSpPr>
            <a:spLocks noGrp="1"/>
          </p:cNvSpPr>
          <p:nvPr>
            <p:ph sz="half" idx="2"/>
          </p:nvPr>
        </p:nvSpPr>
        <p:spPr/>
        <p:txBody>
          <a:bodyPr/>
          <a:lstStyle/>
          <a:p>
            <a:r>
              <a:rPr lang="en-US" b="1" dirty="0">
                <a:solidFill>
                  <a:srgbClr val="C00000"/>
                </a:solidFill>
                <a:latin typeface="Eras Demi ITC" panose="020B0805030504020804" pitchFamily="34" charset="0"/>
              </a:rPr>
              <a:t>Change the negative that is:</a:t>
            </a:r>
          </a:p>
          <a:p>
            <a:pPr lvl="1"/>
            <a:r>
              <a:rPr lang="en-US" b="1" dirty="0">
                <a:solidFill>
                  <a:srgbClr val="C00000"/>
                </a:solidFill>
                <a:latin typeface="Eras Demi ITC" panose="020B0805030504020804" pitchFamily="34" charset="0"/>
              </a:rPr>
              <a:t>Personal</a:t>
            </a:r>
          </a:p>
          <a:p>
            <a:pPr lvl="1"/>
            <a:r>
              <a:rPr lang="en-US" b="1" dirty="0">
                <a:solidFill>
                  <a:srgbClr val="C00000"/>
                </a:solidFill>
                <a:latin typeface="Eras Demi ITC" panose="020B0805030504020804" pitchFamily="34" charset="0"/>
              </a:rPr>
              <a:t>Permanent </a:t>
            </a:r>
          </a:p>
          <a:p>
            <a:pPr lvl="1"/>
            <a:r>
              <a:rPr lang="en-US" b="1" dirty="0">
                <a:solidFill>
                  <a:srgbClr val="C00000"/>
                </a:solidFill>
                <a:latin typeface="Eras Demi ITC" panose="020B0805030504020804" pitchFamily="34" charset="0"/>
              </a:rPr>
              <a:t>Pervasive </a:t>
            </a:r>
          </a:p>
          <a:p>
            <a:pPr lvl="2"/>
            <a:r>
              <a:rPr lang="en-US" dirty="0">
                <a:solidFill>
                  <a:srgbClr val="0070C0"/>
                </a:solidFill>
                <a:latin typeface="Eras Demi ITC" panose="020B0805030504020804" pitchFamily="34" charset="0"/>
              </a:rPr>
              <a:t>To</a:t>
            </a:r>
          </a:p>
          <a:p>
            <a:pPr lvl="3"/>
            <a:r>
              <a:rPr lang="en-US" sz="2000" dirty="0">
                <a:solidFill>
                  <a:srgbClr val="0070C0"/>
                </a:solidFill>
                <a:latin typeface="Eras Demi ITC" panose="020B0805030504020804" pitchFamily="34" charset="0"/>
              </a:rPr>
              <a:t>Impersonal</a:t>
            </a:r>
          </a:p>
          <a:p>
            <a:pPr lvl="3"/>
            <a:r>
              <a:rPr lang="en-US" sz="2000" dirty="0">
                <a:solidFill>
                  <a:srgbClr val="0070C0"/>
                </a:solidFill>
                <a:latin typeface="Eras Demi ITC" panose="020B0805030504020804" pitchFamily="34" charset="0"/>
              </a:rPr>
              <a:t>Temporary </a:t>
            </a:r>
          </a:p>
          <a:p>
            <a:pPr lvl="3"/>
            <a:r>
              <a:rPr lang="en-US" sz="2000" dirty="0">
                <a:solidFill>
                  <a:srgbClr val="0070C0"/>
                </a:solidFill>
                <a:latin typeface="Eras Demi ITC" panose="020B0805030504020804" pitchFamily="34" charset="0"/>
              </a:rPr>
              <a:t>Situation Specific</a:t>
            </a:r>
            <a:endParaRPr lang="en-US" sz="2000" dirty="0">
              <a:solidFill>
                <a:srgbClr val="00B0F0"/>
              </a:solidFill>
              <a:latin typeface="Eras Demi ITC" panose="020B0805030504020804" pitchFamily="34" charset="0"/>
            </a:endParaRPr>
          </a:p>
        </p:txBody>
      </p:sp>
    </p:spTree>
    <p:extLst>
      <p:ext uri="{BB962C8B-B14F-4D97-AF65-F5344CB8AC3E}">
        <p14:creationId xmlns:p14="http://schemas.microsoft.com/office/powerpoint/2010/main" val="2540145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98C9F-B2B9-8DC1-9F31-8B48420B1E33}"/>
              </a:ext>
            </a:extLst>
          </p:cNvPr>
          <p:cNvSpPr>
            <a:spLocks noGrp="1"/>
          </p:cNvSpPr>
          <p:nvPr>
            <p:ph type="title"/>
          </p:nvPr>
        </p:nvSpPr>
        <p:spPr>
          <a:xfrm>
            <a:off x="844476" y="1600199"/>
            <a:ext cx="3539266" cy="4297680"/>
          </a:xfrm>
        </p:spPr>
        <p:txBody>
          <a:bodyPr anchor="ctr">
            <a:normAutofit/>
          </a:bodyPr>
          <a:lstStyle/>
          <a:p>
            <a:r>
              <a:rPr lang="en-US"/>
              <a:t>Dealing with ants:  “no one likes me”.</a:t>
            </a:r>
          </a:p>
        </p:txBody>
      </p:sp>
      <p:cxnSp>
        <p:nvCxnSpPr>
          <p:cNvPr id="19" name="Straight Connector 18">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A48CD918-E439-47B6-EEAF-387B1F31E296}"/>
              </a:ext>
            </a:extLst>
          </p:cNvPr>
          <p:cNvSpPr>
            <a:spLocks noGrp="1"/>
          </p:cNvSpPr>
          <p:nvPr>
            <p:ph idx="1"/>
          </p:nvPr>
        </p:nvSpPr>
        <p:spPr>
          <a:xfrm>
            <a:off x="4924851" y="1600199"/>
            <a:ext cx="6130003" cy="4297680"/>
          </a:xfrm>
        </p:spPr>
        <p:txBody>
          <a:bodyPr anchor="ctr">
            <a:noAutofit/>
          </a:bodyPr>
          <a:lstStyle/>
          <a:p>
            <a:r>
              <a:rPr lang="en-US" dirty="0">
                <a:latin typeface="Eras Demi ITC" panose="020B0805030504020804" pitchFamily="34" charset="0"/>
              </a:rPr>
              <a:t>“Joey is in a bad mood and is treating me poorly”.</a:t>
            </a:r>
          </a:p>
          <a:p>
            <a:pPr lvl="1"/>
            <a:r>
              <a:rPr lang="en-US" sz="2000" dirty="0">
                <a:solidFill>
                  <a:schemeClr val="tx1">
                    <a:lumMod val="50000"/>
                    <a:lumOff val="50000"/>
                  </a:schemeClr>
                </a:solidFill>
                <a:latin typeface="Eras Demi ITC" panose="020B0805030504020804" pitchFamily="34" charset="0"/>
              </a:rPr>
              <a:t>(Impersonal – not really about me)</a:t>
            </a:r>
          </a:p>
          <a:p>
            <a:pPr marL="457200" lvl="1" indent="0">
              <a:buNone/>
            </a:pPr>
            <a:endParaRPr lang="en-US" sz="2000" dirty="0">
              <a:solidFill>
                <a:schemeClr val="tx1">
                  <a:lumMod val="50000"/>
                  <a:lumOff val="50000"/>
                </a:schemeClr>
              </a:solidFill>
              <a:latin typeface="Eras Demi ITC" panose="020B0805030504020804" pitchFamily="34" charset="0"/>
            </a:endParaRPr>
          </a:p>
          <a:p>
            <a:pPr marL="457200" lvl="1" indent="0">
              <a:buNone/>
            </a:pPr>
            <a:r>
              <a:rPr lang="en-US" sz="2000" dirty="0">
                <a:latin typeface="Eras Demi ITC" panose="020B0805030504020804" pitchFamily="34" charset="0"/>
              </a:rPr>
              <a:t>“Today, I am felling apart from everyone”.  </a:t>
            </a:r>
            <a:r>
              <a:rPr lang="en-US" sz="2000" dirty="0">
                <a:solidFill>
                  <a:schemeClr val="tx1">
                    <a:lumMod val="50000"/>
                    <a:lumOff val="50000"/>
                  </a:schemeClr>
                </a:solidFill>
                <a:latin typeface="Eras Demi ITC" panose="020B0805030504020804" pitchFamily="34" charset="0"/>
              </a:rPr>
              <a:t>(Today does not mean always = temporary).</a:t>
            </a:r>
          </a:p>
          <a:p>
            <a:pPr marL="457200" lvl="1" indent="0">
              <a:buNone/>
            </a:pPr>
            <a:endParaRPr lang="en-US" sz="2000" dirty="0">
              <a:solidFill>
                <a:schemeClr val="tx1">
                  <a:lumMod val="50000"/>
                  <a:lumOff val="50000"/>
                </a:schemeClr>
              </a:solidFill>
              <a:latin typeface="Eras Demi ITC" panose="020B0805030504020804" pitchFamily="34" charset="0"/>
            </a:endParaRPr>
          </a:p>
          <a:p>
            <a:pPr marL="457200" lvl="1" indent="0">
              <a:buNone/>
            </a:pPr>
            <a:r>
              <a:rPr lang="en-US" sz="2000" dirty="0">
                <a:latin typeface="Eras Demi ITC" panose="020B0805030504020804" pitchFamily="34" charset="0"/>
              </a:rPr>
              <a:t>“That clique of girls don’t seem to like me, but I have but I have my small group of friends”. </a:t>
            </a:r>
            <a:r>
              <a:rPr lang="en-US" sz="2000" dirty="0">
                <a:solidFill>
                  <a:schemeClr val="tx1">
                    <a:lumMod val="50000"/>
                    <a:lumOff val="50000"/>
                  </a:schemeClr>
                </a:solidFill>
                <a:latin typeface="Eras Demi ITC" panose="020B0805030504020804" pitchFamily="34" charset="0"/>
              </a:rPr>
              <a:t>(moving away from black and white or all or nothing thinking).</a:t>
            </a:r>
          </a:p>
        </p:txBody>
      </p:sp>
    </p:spTree>
    <p:extLst>
      <p:ext uri="{BB962C8B-B14F-4D97-AF65-F5344CB8AC3E}">
        <p14:creationId xmlns:p14="http://schemas.microsoft.com/office/powerpoint/2010/main" val="2586555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FA4D42-65A2-43F3-B3E9-FD6D6030D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FD2CDA-D2E2-4E29-862F-3EF51E21D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4" name="Group 13">
            <a:extLst>
              <a:ext uri="{FF2B5EF4-FFF2-40B4-BE49-F238E27FC236}">
                <a16:creationId xmlns:a16="http://schemas.microsoft.com/office/drawing/2014/main" id="{B071059D-2A1C-4086-9685-CD5E7444B0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632238" y="482171"/>
            <a:chExt cx="4641751" cy="5149101"/>
          </a:xfrm>
        </p:grpSpPr>
        <p:sp>
          <p:nvSpPr>
            <p:cNvPr id="15" name="Rectangle 14">
              <a:extLst>
                <a:ext uri="{FF2B5EF4-FFF2-40B4-BE49-F238E27FC236}">
                  <a16:creationId xmlns:a16="http://schemas.microsoft.com/office/drawing/2014/main" id="{869CB73A-BE1E-44A1-B082-574755C8C0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8" y="482171"/>
              <a:ext cx="464175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7674C1A-A7A7-4416-A164-BCAECE838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7" y="812507"/>
              <a:ext cx="4001652"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412A852B-0DE0-4F26-B397-1E207E047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77965"/>
            <a:ext cx="367121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F92E1EA7-582F-4962-9969-DC469519F7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3317" y="1847088"/>
            <a:ext cx="498508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4A08F9E3-B111-C83B-FBAC-75CC22022AAC}"/>
              </a:ext>
            </a:extLst>
          </p:cNvPr>
          <p:cNvSpPr>
            <a:spLocks noGrp="1"/>
          </p:cNvSpPr>
          <p:nvPr>
            <p:ph type="title"/>
          </p:nvPr>
        </p:nvSpPr>
        <p:spPr>
          <a:xfrm>
            <a:off x="5753318" y="804520"/>
            <a:ext cx="4985079" cy="1049235"/>
          </a:xfrm>
        </p:spPr>
        <p:txBody>
          <a:bodyPr>
            <a:normAutofit/>
          </a:bodyPr>
          <a:lstStyle/>
          <a:p>
            <a:r>
              <a:rPr lang="en-US" dirty="0"/>
              <a:t>Reframing ants:</a:t>
            </a:r>
            <a:endParaRPr lang="en-US"/>
          </a:p>
        </p:txBody>
      </p:sp>
      <p:pic>
        <p:nvPicPr>
          <p:cNvPr id="7" name="Graphic 6" descr="Grasshopper">
            <a:extLst>
              <a:ext uri="{FF2B5EF4-FFF2-40B4-BE49-F238E27FC236}">
                <a16:creationId xmlns:a16="http://schemas.microsoft.com/office/drawing/2014/main" id="{39CBEF09-192E-B17E-5CCC-5532C167A7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1223" y="1368360"/>
            <a:ext cx="3362141" cy="3362141"/>
          </a:xfrm>
          <a:prstGeom prst="rect">
            <a:avLst/>
          </a:prstGeom>
        </p:spPr>
      </p:pic>
      <p:sp>
        <p:nvSpPr>
          <p:cNvPr id="3" name="Content Placeholder 2">
            <a:extLst>
              <a:ext uri="{FF2B5EF4-FFF2-40B4-BE49-F238E27FC236}">
                <a16:creationId xmlns:a16="http://schemas.microsoft.com/office/drawing/2014/main" id="{222B2EF5-189C-C55F-2AFA-63D9D53DFFCF}"/>
              </a:ext>
            </a:extLst>
          </p:cNvPr>
          <p:cNvSpPr>
            <a:spLocks noGrp="1"/>
          </p:cNvSpPr>
          <p:nvPr>
            <p:ph idx="1"/>
          </p:nvPr>
        </p:nvSpPr>
        <p:spPr>
          <a:xfrm>
            <a:off x="5753317" y="2015732"/>
            <a:ext cx="4985080" cy="3450613"/>
          </a:xfrm>
        </p:spPr>
        <p:txBody>
          <a:bodyPr>
            <a:normAutofit/>
          </a:bodyPr>
          <a:lstStyle/>
          <a:p>
            <a:r>
              <a:rPr lang="en-US" sz="2400" dirty="0">
                <a:latin typeface="Eras Demi ITC" panose="020B0805030504020804" pitchFamily="34" charset="0"/>
              </a:rPr>
              <a:t>Negative View of Self</a:t>
            </a:r>
          </a:p>
          <a:p>
            <a:endParaRPr lang="en-US" sz="2400" dirty="0">
              <a:latin typeface="Eras Demi ITC" panose="020B0805030504020804" pitchFamily="34" charset="0"/>
            </a:endParaRPr>
          </a:p>
          <a:p>
            <a:r>
              <a:rPr lang="en-US" sz="2400" dirty="0">
                <a:latin typeface="Eras Demi ITC" panose="020B0805030504020804" pitchFamily="34" charset="0"/>
              </a:rPr>
              <a:t>Negative View of the World</a:t>
            </a:r>
          </a:p>
          <a:p>
            <a:endParaRPr lang="en-US" sz="2400" dirty="0">
              <a:latin typeface="Eras Demi ITC" panose="020B0805030504020804" pitchFamily="34" charset="0"/>
            </a:endParaRPr>
          </a:p>
          <a:p>
            <a:r>
              <a:rPr lang="en-US" sz="2400" dirty="0">
                <a:latin typeface="Eras Demi ITC" panose="020B0805030504020804" pitchFamily="34" charset="0"/>
              </a:rPr>
              <a:t>Negative View of the Future</a:t>
            </a:r>
          </a:p>
        </p:txBody>
      </p:sp>
      <p:pic>
        <p:nvPicPr>
          <p:cNvPr id="22" name="Picture 21">
            <a:extLst>
              <a:ext uri="{FF2B5EF4-FFF2-40B4-BE49-F238E27FC236}">
                <a16:creationId xmlns:a16="http://schemas.microsoft.com/office/drawing/2014/main" id="{902AF165-73E4-493F-80C2-C80E393F64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2CBFBA1A-A6D7-47C1-ACBB-29FBCFF0B3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842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50FD0717-BEEE-48D4-8750-E44E166E9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4CBA4EB-F997-4F56-9436-88F607540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 name="Content Placeholder 2">
            <a:extLst>
              <a:ext uri="{FF2B5EF4-FFF2-40B4-BE49-F238E27FC236}">
                <a16:creationId xmlns:a16="http://schemas.microsoft.com/office/drawing/2014/main" id="{6523B896-E0D3-9CEE-E42A-0C425BFC642F}"/>
              </a:ext>
            </a:extLst>
          </p:cNvPr>
          <p:cNvSpPr>
            <a:spLocks noGrp="1"/>
          </p:cNvSpPr>
          <p:nvPr>
            <p:ph idx="1"/>
          </p:nvPr>
        </p:nvSpPr>
        <p:spPr>
          <a:xfrm>
            <a:off x="8141418" y="938882"/>
            <a:ext cx="2848300" cy="3817185"/>
          </a:xfrm>
        </p:spPr>
        <p:txBody>
          <a:bodyPr vert="horz" lIns="91440" tIns="91440" rIns="91440" bIns="91440" rtlCol="0" anchor="ctr">
            <a:normAutofit lnSpcReduction="10000"/>
          </a:bodyPr>
          <a:lstStyle/>
          <a:p>
            <a:pPr marL="0" indent="0">
              <a:buNone/>
            </a:pPr>
            <a:r>
              <a:rPr lang="en-US" sz="2800" cap="all" dirty="0">
                <a:latin typeface="Eras Demi ITC" panose="020B0805030504020804" pitchFamily="34" charset="0"/>
              </a:rPr>
              <a:t>Let’s give students what they want most… </a:t>
            </a:r>
          </a:p>
          <a:p>
            <a:pPr marL="0" indent="0">
              <a:buNone/>
            </a:pPr>
            <a:r>
              <a:rPr lang="en-US" sz="2800" cap="all" dirty="0">
                <a:latin typeface="Eras Demi ITC" panose="020B0805030504020804" pitchFamily="34" charset="0"/>
              </a:rPr>
              <a:t> </a:t>
            </a:r>
            <a:r>
              <a:rPr lang="en-US" sz="2800" cap="all" dirty="0">
                <a:solidFill>
                  <a:schemeClr val="tx1">
                    <a:lumMod val="65000"/>
                    <a:lumOff val="35000"/>
                  </a:schemeClr>
                </a:solidFill>
                <a:latin typeface="Eras Demi ITC" panose="020B0805030504020804" pitchFamily="34" charset="0"/>
              </a:rPr>
              <a:t>but often do not ask for.</a:t>
            </a:r>
          </a:p>
        </p:txBody>
      </p:sp>
      <p:grpSp>
        <p:nvGrpSpPr>
          <p:cNvPr id="20" name="Group 19">
            <a:extLst>
              <a:ext uri="{FF2B5EF4-FFF2-40B4-BE49-F238E27FC236}">
                <a16:creationId xmlns:a16="http://schemas.microsoft.com/office/drawing/2014/main" id="{C2DA450E-1EDD-4D4A-8257-4808EB9371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9392" y="938882"/>
            <a:ext cx="6562082" cy="4236223"/>
            <a:chOff x="7807230" y="2012810"/>
            <a:chExt cx="3251252" cy="3459865"/>
          </a:xfrm>
        </p:grpSpPr>
        <p:sp>
          <p:nvSpPr>
            <p:cNvPr id="21" name="Rectangle 20">
              <a:extLst>
                <a:ext uri="{FF2B5EF4-FFF2-40B4-BE49-F238E27FC236}">
                  <a16:creationId xmlns:a16="http://schemas.microsoft.com/office/drawing/2014/main" id="{228FBF78-9E7E-46C0-950D-FC7AEE43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2116C23-5ED0-4F29-84D0-584CD0150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37EE4B41-0C22-468A-BCFF-66786B9C8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7777" y="1269341"/>
            <a:ext cx="5925312" cy="3575304"/>
          </a:xfrm>
          <a:prstGeom prst="rect">
            <a:avLst/>
          </a:prstGeom>
          <a:solidFill>
            <a:schemeClr val="accent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67499C-31F7-2F34-2727-DF7752518529}"/>
              </a:ext>
            </a:extLst>
          </p:cNvPr>
          <p:cNvSpPr>
            <a:spLocks noGrp="1"/>
          </p:cNvSpPr>
          <p:nvPr>
            <p:ph type="title"/>
          </p:nvPr>
        </p:nvSpPr>
        <p:spPr>
          <a:xfrm>
            <a:off x="1446756" y="1463015"/>
            <a:ext cx="5492683" cy="3196668"/>
          </a:xfrm>
        </p:spPr>
        <p:txBody>
          <a:bodyPr vert="horz" lIns="91440" tIns="45720" rIns="91440" bIns="0" rtlCol="0" anchor="ctr">
            <a:normAutofit/>
          </a:bodyPr>
          <a:lstStyle/>
          <a:p>
            <a:pPr algn="ctr"/>
            <a:r>
              <a:rPr lang="en-US" sz="4000">
                <a:solidFill>
                  <a:srgbClr val="FFFFFF"/>
                </a:solidFill>
              </a:rPr>
              <a:t>So, what can I do as a staff member?</a:t>
            </a:r>
          </a:p>
        </p:txBody>
      </p:sp>
      <p:pic>
        <p:nvPicPr>
          <p:cNvPr id="26" name="Picture 25">
            <a:extLst>
              <a:ext uri="{FF2B5EF4-FFF2-40B4-BE49-F238E27FC236}">
                <a16:creationId xmlns:a16="http://schemas.microsoft.com/office/drawing/2014/main" id="{8B060F31-12EA-4404-8435-DA25F36C89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E4F1CB68-9DEB-4A71-8E7C-DE9278F035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509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B6FE1E6-1155-46CD-9113-BC03DDD53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80DFCE9-814C-46CF-8B54-3DF7C405D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DA978CFB-A9FD-FCBA-DABB-93034F6BD070}"/>
              </a:ext>
            </a:extLst>
          </p:cNvPr>
          <p:cNvSpPr>
            <a:spLocks noGrp="1"/>
          </p:cNvSpPr>
          <p:nvPr>
            <p:ph type="title"/>
          </p:nvPr>
        </p:nvSpPr>
        <p:spPr>
          <a:xfrm>
            <a:off x="1451581" y="5008500"/>
            <a:ext cx="9603272" cy="960755"/>
          </a:xfrm>
        </p:spPr>
        <p:txBody>
          <a:bodyPr anchor="t">
            <a:normAutofit/>
          </a:bodyPr>
          <a:lstStyle/>
          <a:p>
            <a:r>
              <a:rPr lang="en-US" dirty="0"/>
              <a:t>What students want most:</a:t>
            </a:r>
            <a:endParaRPr lang="en-US"/>
          </a:p>
        </p:txBody>
      </p:sp>
      <p:cxnSp>
        <p:nvCxnSpPr>
          <p:cNvPr id="24" name="Straight Connector 23">
            <a:extLst>
              <a:ext uri="{FF2B5EF4-FFF2-40B4-BE49-F238E27FC236}">
                <a16:creationId xmlns:a16="http://schemas.microsoft.com/office/drawing/2014/main" id="{34EA8DE4-CCC2-431B-8C80-EA90145DB8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4826256"/>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6" name="Picture 25">
            <a:extLst>
              <a:ext uri="{FF2B5EF4-FFF2-40B4-BE49-F238E27FC236}">
                <a16:creationId xmlns:a16="http://schemas.microsoft.com/office/drawing/2014/main" id="{4CB4C886-8576-4974-AB93-DE953D243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15050"/>
            <a:ext cx="12192000" cy="742950"/>
          </a:xfrm>
          <a:prstGeom prst="rect">
            <a:avLst/>
          </a:prstGeom>
        </p:spPr>
      </p:pic>
      <p:cxnSp>
        <p:nvCxnSpPr>
          <p:cNvPr id="28" name="Straight Connector 27">
            <a:extLst>
              <a:ext uri="{FF2B5EF4-FFF2-40B4-BE49-F238E27FC236}">
                <a16:creationId xmlns:a16="http://schemas.microsoft.com/office/drawing/2014/main" id="{9F386762-7F04-4308-9C63-5F9B6DD515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2">
            <a:extLst>
              <a:ext uri="{FF2B5EF4-FFF2-40B4-BE49-F238E27FC236}">
                <a16:creationId xmlns:a16="http://schemas.microsoft.com/office/drawing/2014/main" id="{317BB2D2-43BF-59DD-614B-A898461687A6}"/>
              </a:ext>
            </a:extLst>
          </p:cNvPr>
          <p:cNvGraphicFramePr>
            <a:graphicFrameLocks noGrp="1"/>
          </p:cNvGraphicFramePr>
          <p:nvPr>
            <p:ph idx="1"/>
            <p:extLst>
              <p:ext uri="{D42A27DB-BD31-4B8C-83A1-F6EECF244321}">
                <p14:modId xmlns:p14="http://schemas.microsoft.com/office/powerpoint/2010/main" val="1099467122"/>
              </p:ext>
            </p:extLst>
          </p:nvPr>
        </p:nvGraphicFramePr>
        <p:xfrm>
          <a:off x="1450975" y="933450"/>
          <a:ext cx="9604375" cy="3449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02966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7C2B4A-D320-6ABB-F5A9-BCC111B8D406}"/>
              </a:ext>
            </a:extLst>
          </p:cNvPr>
          <p:cNvPicPr>
            <a:picLocks noChangeAspect="1"/>
          </p:cNvPicPr>
          <p:nvPr/>
        </p:nvPicPr>
        <p:blipFill>
          <a:blip r:embed="rId3"/>
          <a:stretch>
            <a:fillRect/>
          </a:stretch>
        </p:blipFill>
        <p:spPr>
          <a:xfrm>
            <a:off x="1639018" y="139460"/>
            <a:ext cx="8574657" cy="5276712"/>
          </a:xfrm>
          <a:prstGeom prst="rect">
            <a:avLst/>
          </a:prstGeom>
        </p:spPr>
      </p:pic>
    </p:spTree>
    <p:extLst>
      <p:ext uri="{BB962C8B-B14F-4D97-AF65-F5344CB8AC3E}">
        <p14:creationId xmlns:p14="http://schemas.microsoft.com/office/powerpoint/2010/main" val="2825360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1669046F-5838-4C7A-BBE8-A77F40FD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D5E6CDB-92ED-43A1-9491-C46E2C8E9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2" name="Group 21">
            <a:extLst>
              <a:ext uri="{FF2B5EF4-FFF2-40B4-BE49-F238E27FC236}">
                <a16:creationId xmlns:a16="http://schemas.microsoft.com/office/drawing/2014/main" id="{EBB966BC-DC49-4138-8DEF-B1CD130339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632237" y="482171"/>
            <a:chExt cx="6104331" cy="5149101"/>
          </a:xfrm>
        </p:grpSpPr>
        <p:sp>
          <p:nvSpPr>
            <p:cNvPr id="23" name="Rectangle 22">
              <a:extLst>
                <a:ext uri="{FF2B5EF4-FFF2-40B4-BE49-F238E27FC236}">
                  <a16:creationId xmlns:a16="http://schemas.microsoft.com/office/drawing/2014/main" id="{EDD0BD06-EC5B-4F0E-A221-562BC2BA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34200B3-EC47-4A5B-A640-7118BF6AD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23B9DAF8-7DB4-40CB-85F8-7E02F95C6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84450"/>
            <a:ext cx="5145580"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606AED2C-61BA-485C-9DD4-B23B6280F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C30708F9-1CE8-60C7-0EB4-7759EFB07339}"/>
              </a:ext>
            </a:extLst>
          </p:cNvPr>
          <p:cNvSpPr>
            <a:spLocks noGrp="1"/>
          </p:cNvSpPr>
          <p:nvPr>
            <p:ph type="title"/>
          </p:nvPr>
        </p:nvSpPr>
        <p:spPr>
          <a:xfrm>
            <a:off x="7368803" y="543302"/>
            <a:ext cx="3520367" cy="1049235"/>
          </a:xfrm>
        </p:spPr>
        <p:txBody>
          <a:bodyPr vert="horz" lIns="91440" tIns="45720" rIns="91440" bIns="45720" rtlCol="0" anchor="t">
            <a:normAutofit/>
          </a:bodyPr>
          <a:lstStyle/>
          <a:p>
            <a:pPr algn="ctr"/>
            <a:r>
              <a:rPr lang="en-US" sz="3200" dirty="0"/>
              <a:t>3 Parts:	</a:t>
            </a:r>
          </a:p>
        </p:txBody>
      </p:sp>
      <p:pic>
        <p:nvPicPr>
          <p:cNvPr id="5" name="Content Placeholder 4">
            <a:extLst>
              <a:ext uri="{FF2B5EF4-FFF2-40B4-BE49-F238E27FC236}">
                <a16:creationId xmlns:a16="http://schemas.microsoft.com/office/drawing/2014/main" id="{E8E3487D-7094-D371-459E-4D3E0B7CCE36}"/>
              </a:ext>
            </a:extLst>
          </p:cNvPr>
          <p:cNvPicPr>
            <a:picLocks noGrp="1" noChangeAspect="1"/>
          </p:cNvPicPr>
          <p:nvPr>
            <p:ph idx="1"/>
          </p:nvPr>
        </p:nvPicPr>
        <p:blipFill rotWithShape="1">
          <a:blip r:embed="rId3"/>
          <a:srcRect t="7436" r="1" b="13717"/>
          <a:stretch/>
        </p:blipFill>
        <p:spPr>
          <a:xfrm>
            <a:off x="1271223" y="1984164"/>
            <a:ext cx="4825148" cy="2130533"/>
          </a:xfrm>
          <a:prstGeom prst="rect">
            <a:avLst/>
          </a:prstGeom>
        </p:spPr>
      </p:pic>
      <p:sp>
        <p:nvSpPr>
          <p:cNvPr id="4" name="Text Placeholder 3">
            <a:extLst>
              <a:ext uri="{FF2B5EF4-FFF2-40B4-BE49-F238E27FC236}">
                <a16:creationId xmlns:a16="http://schemas.microsoft.com/office/drawing/2014/main" id="{6B29FC3E-0C38-7491-F069-ACE71013FAA5}"/>
              </a:ext>
            </a:extLst>
          </p:cNvPr>
          <p:cNvSpPr>
            <a:spLocks noGrp="1"/>
          </p:cNvSpPr>
          <p:nvPr>
            <p:ph type="body" sz="half" idx="2"/>
          </p:nvPr>
        </p:nvSpPr>
        <p:spPr>
          <a:xfrm>
            <a:off x="7218029" y="1946014"/>
            <a:ext cx="4028675" cy="3450613"/>
          </a:xfrm>
        </p:spPr>
        <p:txBody>
          <a:bodyPr vert="horz" lIns="91440" tIns="45720" rIns="91440" bIns="45720" rtlCol="0" anchor="t">
            <a:normAutofit fontScale="92500" lnSpcReduction="10000"/>
          </a:bodyPr>
          <a:lstStyle/>
          <a:p>
            <a:pPr marL="342900" indent="-228600">
              <a:buFont typeface="Arial" panose="020B0604020202020204" pitchFamily="34" charset="0"/>
              <a:buChar char="•"/>
            </a:pPr>
            <a:r>
              <a:rPr lang="en-US" sz="2000" dirty="0"/>
              <a:t>Some background on suicide.</a:t>
            </a:r>
          </a:p>
          <a:p>
            <a:pPr marL="342900" indent="-228600">
              <a:buFont typeface="Arial" panose="020B0604020202020204" pitchFamily="34" charset="0"/>
              <a:buChar char="•"/>
            </a:pPr>
            <a:endParaRPr lang="en-US" sz="2000" dirty="0"/>
          </a:p>
          <a:p>
            <a:pPr marL="342900" indent="-228600">
              <a:buFont typeface="Arial" panose="020B0604020202020204" pitchFamily="34" charset="0"/>
              <a:buChar char="•"/>
            </a:pPr>
            <a:r>
              <a:rPr lang="en-US" sz="2000" dirty="0"/>
              <a:t>What staff can practice  and do, especially in their communications and interactions.</a:t>
            </a:r>
          </a:p>
          <a:p>
            <a:pPr marL="342900" indent="-228600">
              <a:buFont typeface="Arial" panose="020B0604020202020204" pitchFamily="34" charset="0"/>
              <a:buChar char="•"/>
            </a:pPr>
            <a:endParaRPr lang="en-US" sz="2000" dirty="0"/>
          </a:p>
          <a:p>
            <a:pPr marL="342900" indent="-228600">
              <a:buFont typeface="Arial" panose="020B0604020202020204" pitchFamily="34" charset="0"/>
              <a:buChar char="•"/>
            </a:pPr>
            <a:r>
              <a:rPr lang="en-US" sz="2000" dirty="0"/>
              <a:t>Perspectives on campus life that can help students avoid social and emotional pitfalls.</a:t>
            </a:r>
          </a:p>
        </p:txBody>
      </p:sp>
      <p:pic>
        <p:nvPicPr>
          <p:cNvPr id="30" name="Picture 29">
            <a:extLst>
              <a:ext uri="{FF2B5EF4-FFF2-40B4-BE49-F238E27FC236}">
                <a16:creationId xmlns:a16="http://schemas.microsoft.com/office/drawing/2014/main" id="{7EFCF05C-6070-460B-8E60-12BE3EFD19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 name="Straight Connector 31">
            <a:extLst>
              <a:ext uri="{FF2B5EF4-FFF2-40B4-BE49-F238E27FC236}">
                <a16:creationId xmlns:a16="http://schemas.microsoft.com/office/drawing/2014/main" id="{CFD731F1-726F-453E-9516-3058095DE9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495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8" name="Picture 37">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39">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43">
            <a:extLst>
              <a:ext uri="{FF2B5EF4-FFF2-40B4-BE49-F238E27FC236}">
                <a16:creationId xmlns:a16="http://schemas.microsoft.com/office/drawing/2014/main" id="{C630F413-44CE-4746-9821-9E0107978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2D671B1-B099-4F9C-B9CC-9D22B4DA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273F3E1-F80E-73B3-3967-7640DC191127}"/>
              </a:ext>
            </a:extLst>
          </p:cNvPr>
          <p:cNvSpPr>
            <a:spLocks noGrp="1"/>
          </p:cNvSpPr>
          <p:nvPr>
            <p:ph type="title"/>
          </p:nvPr>
        </p:nvSpPr>
        <p:spPr>
          <a:xfrm>
            <a:off x="7555992" y="707475"/>
            <a:ext cx="3505426" cy="1312001"/>
          </a:xfrm>
        </p:spPr>
        <p:txBody>
          <a:bodyPr vert="horz" lIns="91440" tIns="45720" rIns="91440" bIns="45720" rtlCol="0" anchor="t">
            <a:noAutofit/>
          </a:bodyPr>
          <a:lstStyle/>
          <a:p>
            <a:r>
              <a:rPr lang="en-US" dirty="0">
                <a:latin typeface="Eras Medium ITC" panose="020B0805030504020804" pitchFamily="34" charset="77"/>
              </a:rPr>
              <a:t>Job corps is Now the home.</a:t>
            </a:r>
          </a:p>
        </p:txBody>
      </p:sp>
      <p:cxnSp>
        <p:nvCxnSpPr>
          <p:cNvPr id="48" name="Straight Connector 47">
            <a:extLst>
              <a:ext uri="{FF2B5EF4-FFF2-40B4-BE49-F238E27FC236}">
                <a16:creationId xmlns:a16="http://schemas.microsoft.com/office/drawing/2014/main" id="{7552FBEF-FA69-427B-8245-0A518E051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0" name="Title 1">
            <a:extLst>
              <a:ext uri="{FF2B5EF4-FFF2-40B4-BE49-F238E27FC236}">
                <a16:creationId xmlns:a16="http://schemas.microsoft.com/office/drawing/2014/main" id="{898488B7-DBD3-40E7-B54B-4DA6C5693E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6" name="Picture 5">
            <a:extLst>
              <a:ext uri="{FF2B5EF4-FFF2-40B4-BE49-F238E27FC236}">
                <a16:creationId xmlns:a16="http://schemas.microsoft.com/office/drawing/2014/main" id="{510FC7A4-E4CC-BFA2-26BD-9C199220F816}"/>
              </a:ext>
            </a:extLst>
          </p:cNvPr>
          <p:cNvPicPr>
            <a:picLocks noChangeAspect="1"/>
          </p:cNvPicPr>
          <p:nvPr/>
        </p:nvPicPr>
        <p:blipFill rotWithShape="1">
          <a:blip r:embed="rId3"/>
          <a:srcRect r="6519" b="1"/>
          <a:stretch/>
        </p:blipFill>
        <p:spPr>
          <a:xfrm>
            <a:off x="580366" y="707476"/>
            <a:ext cx="6337734" cy="5078182"/>
          </a:xfrm>
          <a:prstGeom prst="rect">
            <a:avLst/>
          </a:prstGeom>
        </p:spPr>
      </p:pic>
      <p:sp>
        <p:nvSpPr>
          <p:cNvPr id="4" name="Text Placeholder 3">
            <a:extLst>
              <a:ext uri="{FF2B5EF4-FFF2-40B4-BE49-F238E27FC236}">
                <a16:creationId xmlns:a16="http://schemas.microsoft.com/office/drawing/2014/main" id="{450BA7B6-1902-0B41-E7F3-BAEC81F9A2C3}"/>
              </a:ext>
            </a:extLst>
          </p:cNvPr>
          <p:cNvSpPr>
            <a:spLocks noGrp="1"/>
          </p:cNvSpPr>
          <p:nvPr>
            <p:ph type="body" sz="half" idx="2"/>
          </p:nvPr>
        </p:nvSpPr>
        <p:spPr>
          <a:xfrm>
            <a:off x="7554137" y="2273608"/>
            <a:ext cx="3756287" cy="3940925"/>
          </a:xfrm>
        </p:spPr>
        <p:txBody>
          <a:bodyPr vert="horz" lIns="91440" tIns="45720" rIns="91440" bIns="45720" rtlCol="0" anchor="t">
            <a:normAutofit/>
          </a:bodyPr>
          <a:lstStyle/>
          <a:p>
            <a:pPr indent="-228600">
              <a:buFont typeface="Arial" panose="020B0604020202020204" pitchFamily="34" charset="0"/>
              <a:buChar char="•"/>
            </a:pPr>
            <a:r>
              <a:rPr lang="en-US" sz="2400" dirty="0">
                <a:latin typeface="Eras Medium ITC" panose="020B0805030504020804" pitchFamily="34" charset="77"/>
              </a:rPr>
              <a:t>1. Listen</a:t>
            </a:r>
          </a:p>
          <a:p>
            <a:pPr indent="-228600">
              <a:buFont typeface="Arial" panose="020B0604020202020204" pitchFamily="34" charset="0"/>
              <a:buChar char="•"/>
            </a:pPr>
            <a:r>
              <a:rPr lang="en-US" sz="2400" dirty="0">
                <a:latin typeface="Eras Medium ITC" panose="020B0805030504020804" pitchFamily="34" charset="77"/>
              </a:rPr>
              <a:t>2. Hear</a:t>
            </a:r>
          </a:p>
          <a:p>
            <a:pPr indent="-228600">
              <a:buFont typeface="Arial" panose="020B0604020202020204" pitchFamily="34" charset="0"/>
              <a:buChar char="•"/>
            </a:pPr>
            <a:r>
              <a:rPr lang="en-US" sz="2400" dirty="0">
                <a:latin typeface="Eras Medium ITC" panose="020B0805030504020804" pitchFamily="34" charset="77"/>
              </a:rPr>
              <a:t>3. Understand</a:t>
            </a:r>
          </a:p>
          <a:p>
            <a:pPr indent="-228600">
              <a:buFont typeface="Arial" panose="020B0604020202020204" pitchFamily="34" charset="0"/>
              <a:buChar char="•"/>
            </a:pPr>
            <a:r>
              <a:rPr lang="en-US" sz="2400" dirty="0">
                <a:latin typeface="Eras Medium ITC" panose="020B0805030504020804" pitchFamily="34" charset="77"/>
              </a:rPr>
              <a:t>4. Empathize / Validate</a:t>
            </a:r>
          </a:p>
          <a:p>
            <a:pPr indent="-228600">
              <a:buFont typeface="Arial" panose="020B0604020202020204" pitchFamily="34" charset="0"/>
              <a:buChar char="•"/>
            </a:pPr>
            <a:r>
              <a:rPr lang="en-US" sz="2400" dirty="0">
                <a:latin typeface="Eras Medium ITC" panose="020B0805030504020804" pitchFamily="34" charset="77"/>
              </a:rPr>
              <a:t>5. Respect</a:t>
            </a:r>
          </a:p>
        </p:txBody>
      </p:sp>
      <p:sp>
        <p:nvSpPr>
          <p:cNvPr id="5" name="Picture Placeholder 2">
            <a:extLst>
              <a:ext uri="{FF2B5EF4-FFF2-40B4-BE49-F238E27FC236}">
                <a16:creationId xmlns:a16="http://schemas.microsoft.com/office/drawing/2014/main" id="{790E5951-6A5D-3A19-0CA6-F739BE83405A}"/>
              </a:ext>
            </a:extLst>
          </p:cNvPr>
          <p:cNvSpPr txBox="1">
            <a:spLocks/>
          </p:cNvSpPr>
          <p:nvPr/>
        </p:nvSpPr>
        <p:spPr>
          <a:xfrm flipV="1">
            <a:off x="7365264" y="156086"/>
            <a:ext cx="2665767" cy="283119"/>
          </a:xfrm>
          <a:prstGeom prst="rect">
            <a:avLst/>
          </a:prstGeom>
          <a:solidFill>
            <a:schemeClr val="bg1">
              <a:lumMod val="85000"/>
            </a:schemeClr>
          </a:solidFill>
          <a:ln w="9525" cap="sq">
            <a:noFill/>
            <a:miter lim="800000"/>
          </a:ln>
          <a:effectLst/>
        </p:spPr>
        <p:txBody>
          <a:bodyPr/>
          <a:lstStyle/>
          <a:p>
            <a:endParaRPr lang="en-US"/>
          </a:p>
        </p:txBody>
      </p:sp>
    </p:spTree>
    <p:extLst>
      <p:ext uri="{BB962C8B-B14F-4D97-AF65-F5344CB8AC3E}">
        <p14:creationId xmlns:p14="http://schemas.microsoft.com/office/powerpoint/2010/main" val="2814388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F264AF8-F420-63D6-FD89-8FE15B271A71}"/>
              </a:ext>
            </a:extLst>
          </p:cNvPr>
          <p:cNvSpPr>
            <a:spLocks noGrp="1"/>
          </p:cNvSpPr>
          <p:nvPr>
            <p:ph type="title"/>
          </p:nvPr>
        </p:nvSpPr>
        <p:spPr>
          <a:xfrm>
            <a:off x="812205" y="804519"/>
            <a:ext cx="3241820" cy="4431360"/>
          </a:xfrm>
        </p:spPr>
        <p:txBody>
          <a:bodyPr vert="horz" lIns="91440" tIns="45720" rIns="91440" bIns="45720" rtlCol="0" anchor="ctr">
            <a:normAutofit/>
          </a:bodyPr>
          <a:lstStyle/>
          <a:p>
            <a:pPr algn="ctr"/>
            <a:r>
              <a:rPr lang="en-US" sz="3200" b="0" i="0" kern="1200" cap="all">
                <a:solidFill>
                  <a:srgbClr val="FFFF00"/>
                </a:solidFill>
                <a:effectLst/>
                <a:latin typeface="+mj-lt"/>
                <a:ea typeface="+mj-ea"/>
                <a:cs typeface="+mj-cs"/>
              </a:rPr>
              <a:t>The ABCd</a:t>
            </a:r>
            <a:r>
              <a:rPr lang="en-US" sz="2400" b="0" i="0" kern="1200" cap="all">
                <a:solidFill>
                  <a:srgbClr val="FFFF00"/>
                </a:solidFill>
                <a:effectLst/>
                <a:latin typeface="+mj-lt"/>
                <a:ea typeface="+mj-ea"/>
                <a:cs typeface="+mj-cs"/>
              </a:rPr>
              <a:t>s  </a:t>
            </a:r>
            <a:r>
              <a:rPr lang="en-US" b="0" i="0" kern="1200" cap="all">
                <a:solidFill>
                  <a:srgbClr val="FFFF00"/>
                </a:solidFill>
                <a:effectLst/>
                <a:latin typeface="+mj-lt"/>
                <a:ea typeface="+mj-ea"/>
                <a:cs typeface="+mj-cs"/>
              </a:rPr>
              <a:t>of promoting skills and decreasing mood related issues</a:t>
            </a:r>
            <a:endParaRPr lang="en-US" sz="3200" b="0" i="0" kern="1200" cap="all" dirty="0">
              <a:solidFill>
                <a:srgbClr val="FFFF00"/>
              </a:solidFill>
              <a:effectLst/>
              <a:latin typeface="+mj-lt"/>
              <a:ea typeface="+mj-ea"/>
              <a:cs typeface="+mj-cs"/>
            </a:endParaRPr>
          </a:p>
        </p:txBody>
      </p:sp>
      <p:cxnSp>
        <p:nvCxnSpPr>
          <p:cNvPr id="21" name="Straight Connector 20">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7CFDF50-6931-84F2-93A0-02C4F7F23E65}"/>
              </a:ext>
            </a:extLst>
          </p:cNvPr>
          <p:cNvSpPr>
            <a:spLocks noGrp="1"/>
          </p:cNvSpPr>
          <p:nvPr>
            <p:ph type="body" sz="half" idx="2"/>
          </p:nvPr>
        </p:nvSpPr>
        <p:spPr>
          <a:xfrm>
            <a:off x="4637863" y="804520"/>
            <a:ext cx="6102559" cy="4431359"/>
          </a:xfrm>
        </p:spPr>
        <p:txBody>
          <a:bodyPr vert="horz" lIns="91440" tIns="45720" rIns="91440" bIns="45720" rtlCol="0" anchor="ctr">
            <a:normAutofit/>
          </a:bodyPr>
          <a:lstStyle/>
          <a:p>
            <a:endParaRPr lang="en-US" dirty="0"/>
          </a:p>
        </p:txBody>
      </p:sp>
      <p:pic>
        <p:nvPicPr>
          <p:cNvPr id="23" name="Picture 22">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pic>
        <p:nvPicPr>
          <p:cNvPr id="8" name="Picture 7">
            <a:extLst>
              <a:ext uri="{FF2B5EF4-FFF2-40B4-BE49-F238E27FC236}">
                <a16:creationId xmlns:a16="http://schemas.microsoft.com/office/drawing/2014/main" id="{4A1E257C-B666-B64D-49CE-DD993A461C4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668530" y="1414870"/>
            <a:ext cx="6115540" cy="3210658"/>
          </a:xfrm>
          <a:prstGeom prst="rect">
            <a:avLst/>
          </a:prstGeom>
        </p:spPr>
      </p:pic>
    </p:spTree>
    <p:extLst>
      <p:ext uri="{BB962C8B-B14F-4D97-AF65-F5344CB8AC3E}">
        <p14:creationId xmlns:p14="http://schemas.microsoft.com/office/powerpoint/2010/main" val="342890026"/>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Picture 21">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8" name="Rectangle 27">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2" name="Rectangle 31">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TextBox 2">
            <a:extLst>
              <a:ext uri="{FF2B5EF4-FFF2-40B4-BE49-F238E27FC236}">
                <a16:creationId xmlns:a16="http://schemas.microsoft.com/office/drawing/2014/main" id="{531BF5C7-8A14-554C-8D31-E0CC65190149}"/>
              </a:ext>
            </a:extLst>
          </p:cNvPr>
          <p:cNvGraphicFramePr/>
          <p:nvPr>
            <p:extLst>
              <p:ext uri="{D42A27DB-BD31-4B8C-83A1-F6EECF244321}">
                <p14:modId xmlns:p14="http://schemas.microsoft.com/office/powerpoint/2010/main" val="4047468022"/>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B5D6EBE-F385-820B-068C-A83494E3DA69}"/>
              </a:ext>
            </a:extLst>
          </p:cNvPr>
          <p:cNvSpPr txBox="1"/>
          <p:nvPr/>
        </p:nvSpPr>
        <p:spPr>
          <a:xfrm>
            <a:off x="2543695" y="504107"/>
            <a:ext cx="7564581" cy="892552"/>
          </a:xfrm>
          <a:prstGeom prst="rect">
            <a:avLst/>
          </a:prstGeom>
          <a:noFill/>
        </p:spPr>
        <p:txBody>
          <a:bodyPr wrap="square" rtlCol="0">
            <a:spAutoFit/>
          </a:bodyPr>
          <a:lstStyle/>
          <a:p>
            <a:pPr algn="ctr"/>
            <a:r>
              <a:rPr lang="en-US" sz="2800" dirty="0">
                <a:latin typeface="Eras Medium ITC" panose="020B0805030504020804" pitchFamily="34" charset="77"/>
              </a:rPr>
              <a:t>Suicide Prevention strategies:</a:t>
            </a:r>
          </a:p>
          <a:p>
            <a:pPr algn="ctr"/>
            <a:r>
              <a:rPr lang="en-US" sz="2400" dirty="0">
                <a:solidFill>
                  <a:schemeClr val="tx1">
                    <a:lumMod val="50000"/>
                    <a:lumOff val="50000"/>
                  </a:schemeClr>
                </a:solidFill>
                <a:latin typeface="Eras Medium ITC" panose="020B0805030504020804" pitchFamily="34" charset="77"/>
              </a:rPr>
              <a:t>How staff can interact &amp; engage effectively.</a:t>
            </a:r>
          </a:p>
        </p:txBody>
      </p:sp>
    </p:spTree>
    <p:extLst>
      <p:ext uri="{BB962C8B-B14F-4D97-AF65-F5344CB8AC3E}">
        <p14:creationId xmlns:p14="http://schemas.microsoft.com/office/powerpoint/2010/main" val="1707767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s-on top of each other">
            <a:extLst>
              <a:ext uri="{FF2B5EF4-FFF2-40B4-BE49-F238E27FC236}">
                <a16:creationId xmlns:a16="http://schemas.microsoft.com/office/drawing/2014/main" id="{31212C88-A609-A11D-3FFD-9113BFE765B8}"/>
              </a:ext>
            </a:extLst>
          </p:cNvPr>
          <p:cNvPicPr>
            <a:picLocks noChangeAspect="1"/>
          </p:cNvPicPr>
          <p:nvPr/>
        </p:nvPicPr>
        <p:blipFill rotWithShape="1">
          <a:blip r:embed="rId2">
            <a:duotone>
              <a:schemeClr val="bg2">
                <a:shade val="45000"/>
                <a:satMod val="135000"/>
              </a:schemeClr>
              <a:prstClr val="white"/>
            </a:duotone>
            <a:alphaModFix amt="50000"/>
          </a:blip>
          <a:srcRect l="22224" r="1" b="1"/>
          <a:stretch/>
        </p:blipFill>
        <p:spPr>
          <a:xfrm>
            <a:off x="305" y="10"/>
            <a:ext cx="12191695" cy="6857990"/>
          </a:xfrm>
          <a:prstGeom prst="rect">
            <a:avLst/>
          </a:prstGeom>
        </p:spPr>
      </p:pic>
      <p:cxnSp>
        <p:nvCxnSpPr>
          <p:cNvPr id="11" name="Straight Connector 10">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721AA605-D09E-148A-3E5F-0D5F3DE3847D}"/>
              </a:ext>
            </a:extLst>
          </p:cNvPr>
          <p:cNvSpPr>
            <a:spLocks noGrp="1"/>
          </p:cNvSpPr>
          <p:nvPr>
            <p:ph type="title"/>
          </p:nvPr>
        </p:nvSpPr>
        <p:spPr>
          <a:xfrm>
            <a:off x="1451579" y="804519"/>
            <a:ext cx="9603275" cy="1049235"/>
          </a:xfrm>
        </p:spPr>
        <p:txBody>
          <a:bodyPr>
            <a:normAutofit/>
          </a:bodyPr>
          <a:lstStyle/>
          <a:p>
            <a:r>
              <a:rPr lang="en-US" sz="3600" dirty="0">
                <a:highlight>
                  <a:srgbClr val="00FF00"/>
                </a:highlight>
              </a:rPr>
              <a:t>Actions:</a:t>
            </a:r>
          </a:p>
        </p:txBody>
      </p:sp>
      <p:sp>
        <p:nvSpPr>
          <p:cNvPr id="13" name="Rectangle 12">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BBECE8B-5C1B-D2C5-D0C0-F03A3F787A66}"/>
              </a:ext>
            </a:extLst>
          </p:cNvPr>
          <p:cNvSpPr>
            <a:spLocks noGrp="1"/>
          </p:cNvSpPr>
          <p:nvPr>
            <p:ph idx="1"/>
          </p:nvPr>
        </p:nvSpPr>
        <p:spPr>
          <a:xfrm>
            <a:off x="1451579" y="2015732"/>
            <a:ext cx="9603275" cy="3450613"/>
          </a:xfrm>
        </p:spPr>
        <p:txBody>
          <a:bodyPr>
            <a:normAutofit/>
          </a:bodyPr>
          <a:lstStyle/>
          <a:p>
            <a:r>
              <a:rPr lang="en-US" sz="3200" dirty="0">
                <a:latin typeface="Arial Black" panose="020B0A04020102020204" pitchFamily="34" charset="0"/>
              </a:rPr>
              <a:t>A:  </a:t>
            </a:r>
          </a:p>
          <a:p>
            <a:pPr lvl="1"/>
            <a:r>
              <a:rPr lang="en-US" sz="2400" dirty="0">
                <a:solidFill>
                  <a:schemeClr val="tx1">
                    <a:lumMod val="50000"/>
                    <a:lumOff val="50000"/>
                  </a:schemeClr>
                </a:solidFill>
                <a:latin typeface="Eras Demi ITC" panose="020B0805030504020804" pitchFamily="34" charset="0"/>
              </a:rPr>
              <a:t>Awareness</a:t>
            </a:r>
          </a:p>
          <a:p>
            <a:pPr lvl="1"/>
            <a:r>
              <a:rPr lang="en-US" sz="2400" dirty="0">
                <a:solidFill>
                  <a:schemeClr val="tx1">
                    <a:lumMod val="50000"/>
                    <a:lumOff val="50000"/>
                  </a:schemeClr>
                </a:solidFill>
                <a:latin typeface="Eras Demi ITC" panose="020B0805030504020804" pitchFamily="34" charset="0"/>
              </a:rPr>
              <a:t>Acknowledge</a:t>
            </a:r>
          </a:p>
          <a:p>
            <a:pPr lvl="1"/>
            <a:r>
              <a:rPr lang="en-US" sz="2400" dirty="0">
                <a:solidFill>
                  <a:schemeClr val="tx1">
                    <a:lumMod val="50000"/>
                    <a:lumOff val="50000"/>
                  </a:schemeClr>
                </a:solidFill>
                <a:latin typeface="Eras Demi ITC" panose="020B0805030504020804" pitchFamily="34" charset="0"/>
              </a:rPr>
              <a:t>Accommodate</a:t>
            </a:r>
          </a:p>
          <a:p>
            <a:pPr lvl="1"/>
            <a:r>
              <a:rPr lang="en-US" sz="2400" dirty="0">
                <a:solidFill>
                  <a:schemeClr val="tx1">
                    <a:lumMod val="50000"/>
                    <a:lumOff val="50000"/>
                  </a:schemeClr>
                </a:solidFill>
                <a:latin typeface="Eras Demi ITC" panose="020B0805030504020804" pitchFamily="34" charset="0"/>
              </a:rPr>
              <a:t>Acceptance</a:t>
            </a:r>
          </a:p>
        </p:txBody>
      </p:sp>
      <p:pic>
        <p:nvPicPr>
          <p:cNvPr id="15" name="Picture 14">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690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CB6D8-3A6A-5B04-8C50-3D4D651F25B7}"/>
              </a:ext>
            </a:extLst>
          </p:cNvPr>
          <p:cNvSpPr>
            <a:spLocks noGrp="1"/>
          </p:cNvSpPr>
          <p:nvPr>
            <p:ph type="title"/>
          </p:nvPr>
        </p:nvSpPr>
        <p:spPr/>
        <p:txBody>
          <a:bodyPr>
            <a:normAutofit/>
          </a:bodyPr>
          <a:lstStyle/>
          <a:p>
            <a:pPr algn="ctr"/>
            <a:r>
              <a:rPr lang="en-US" sz="3600" dirty="0">
                <a:highlight>
                  <a:srgbClr val="00FF00"/>
                </a:highlight>
              </a:rPr>
              <a:t>Being:</a:t>
            </a:r>
          </a:p>
        </p:txBody>
      </p:sp>
      <p:sp>
        <p:nvSpPr>
          <p:cNvPr id="3" name="Content Placeholder 2">
            <a:extLst>
              <a:ext uri="{FF2B5EF4-FFF2-40B4-BE49-F238E27FC236}">
                <a16:creationId xmlns:a16="http://schemas.microsoft.com/office/drawing/2014/main" id="{E2867635-73A3-7D1A-EF08-D0AAC9B40307}"/>
              </a:ext>
            </a:extLst>
          </p:cNvPr>
          <p:cNvSpPr>
            <a:spLocks noGrp="1"/>
          </p:cNvSpPr>
          <p:nvPr>
            <p:ph idx="1"/>
          </p:nvPr>
        </p:nvSpPr>
        <p:spPr/>
        <p:txBody>
          <a:bodyPr>
            <a:normAutofit lnSpcReduction="10000"/>
          </a:bodyPr>
          <a:lstStyle/>
          <a:p>
            <a:r>
              <a:rPr lang="en-US" sz="3200" dirty="0">
                <a:latin typeface="Arial Black" panose="020B0A04020102020204" pitchFamily="34" charset="0"/>
              </a:rPr>
              <a:t>B:</a:t>
            </a:r>
          </a:p>
          <a:p>
            <a:pPr lvl="1"/>
            <a:r>
              <a:rPr lang="en-US" sz="2800" dirty="0">
                <a:solidFill>
                  <a:schemeClr val="tx1">
                    <a:lumMod val="50000"/>
                    <a:lumOff val="50000"/>
                  </a:schemeClr>
                </a:solidFill>
                <a:latin typeface="Eras Demi ITC" panose="020B0805030504020804" pitchFamily="34" charset="0"/>
              </a:rPr>
              <a:t>Breathe</a:t>
            </a:r>
          </a:p>
          <a:p>
            <a:pPr lvl="1"/>
            <a:r>
              <a:rPr lang="en-US" sz="2800" dirty="0">
                <a:solidFill>
                  <a:schemeClr val="tx1">
                    <a:lumMod val="50000"/>
                    <a:lumOff val="50000"/>
                  </a:schemeClr>
                </a:solidFill>
                <a:latin typeface="Eras Demi ITC" panose="020B0805030504020804" pitchFamily="34" charset="0"/>
              </a:rPr>
              <a:t>Boundaries</a:t>
            </a:r>
          </a:p>
          <a:p>
            <a:pPr lvl="1"/>
            <a:r>
              <a:rPr lang="en-US" sz="2800" dirty="0">
                <a:solidFill>
                  <a:schemeClr val="tx1">
                    <a:lumMod val="50000"/>
                    <a:lumOff val="50000"/>
                  </a:schemeClr>
                </a:solidFill>
                <a:latin typeface="Eras Demi ITC" panose="020B0805030504020804" pitchFamily="34" charset="0"/>
              </a:rPr>
              <a:t>Build (a healthier version of you)</a:t>
            </a:r>
          </a:p>
          <a:p>
            <a:pPr lvl="1"/>
            <a:r>
              <a:rPr lang="en-US" sz="2800" dirty="0">
                <a:solidFill>
                  <a:schemeClr val="tx1">
                    <a:lumMod val="50000"/>
                    <a:lumOff val="50000"/>
                  </a:schemeClr>
                </a:solidFill>
                <a:latin typeface="Eras Demi ITC" panose="020B0805030504020804" pitchFamily="34" charset="0"/>
              </a:rPr>
              <a:t>Better (behavior and mindset</a:t>
            </a:r>
            <a:r>
              <a:rPr lang="en-US" sz="2800" dirty="0">
                <a:latin typeface="Eras Medium ITC" panose="020B0805030504020804" pitchFamily="34" charset="77"/>
              </a:rPr>
              <a:t>)</a:t>
            </a:r>
          </a:p>
          <a:p>
            <a:pPr lvl="1"/>
            <a:r>
              <a:rPr lang="en-US" sz="2800" dirty="0">
                <a:solidFill>
                  <a:schemeClr val="tx1">
                    <a:lumMod val="50000"/>
                    <a:lumOff val="50000"/>
                  </a:schemeClr>
                </a:solidFill>
                <a:latin typeface="Eras Bold ITC" panose="020B0805030504020804" pitchFamily="34" charset="77"/>
              </a:rPr>
              <a:t>Beliefs that challenge the negative triad </a:t>
            </a: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3791634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70BFDB-979D-4D01-8764-154458F98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FCB5B7-E85D-4C9D-AE9B-2B04C20D7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4" name="Group 13">
            <a:extLst>
              <a:ext uri="{FF2B5EF4-FFF2-40B4-BE49-F238E27FC236}">
                <a16:creationId xmlns:a16="http://schemas.microsoft.com/office/drawing/2014/main" id="{4C48EA7D-6DFA-4BAB-B557-0D500356BE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632239" y="482171"/>
            <a:chExt cx="4074533" cy="5149101"/>
          </a:xfrm>
        </p:grpSpPr>
        <p:sp>
          <p:nvSpPr>
            <p:cNvPr id="15" name="Rectangle 14">
              <a:extLst>
                <a:ext uri="{FF2B5EF4-FFF2-40B4-BE49-F238E27FC236}">
                  <a16:creationId xmlns:a16="http://schemas.microsoft.com/office/drawing/2014/main" id="{0A792C74-3AEF-46D7-BB84-FE0A1C9FD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3F01C4D-F010-44B1-B80D-DE6D0036F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66DEDBC9-7E02-4AC1-84C0-28900C560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77965"/>
            <a:ext cx="3124515"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D8167BA-4647-4588-9EF8-AFA0496DC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971D90B-9D18-C377-3CE0-4B2F81318ABC}"/>
              </a:ext>
            </a:extLst>
          </p:cNvPr>
          <p:cNvSpPr>
            <a:spLocks noGrp="1"/>
          </p:cNvSpPr>
          <p:nvPr>
            <p:ph type="title"/>
          </p:nvPr>
        </p:nvSpPr>
        <p:spPr>
          <a:xfrm>
            <a:off x="5188043" y="482172"/>
            <a:ext cx="5718519" cy="1371584"/>
          </a:xfrm>
        </p:spPr>
        <p:txBody>
          <a:bodyPr>
            <a:noAutofit/>
          </a:bodyPr>
          <a:lstStyle/>
          <a:p>
            <a:pPr algn="ctr"/>
            <a:r>
              <a:rPr lang="en-US" dirty="0">
                <a:highlight>
                  <a:srgbClr val="FFFF00"/>
                </a:highlight>
              </a:rPr>
              <a:t>Connection</a:t>
            </a:r>
            <a:r>
              <a:rPr lang="en-US" dirty="0"/>
              <a:t> – </a:t>
            </a:r>
            <a:br>
              <a:rPr lang="en-US" dirty="0"/>
            </a:br>
            <a:r>
              <a:rPr lang="en-US" dirty="0"/>
              <a:t>Verbal &amp; Nonverbal </a:t>
            </a:r>
            <a:r>
              <a:rPr lang="en-US" dirty="0">
                <a:highlight>
                  <a:srgbClr val="FFFF00"/>
                </a:highlight>
              </a:rPr>
              <a:t>communication:</a:t>
            </a:r>
          </a:p>
        </p:txBody>
      </p:sp>
      <p:pic>
        <p:nvPicPr>
          <p:cNvPr id="7" name="Graphic 6" descr="Handshake">
            <a:extLst>
              <a:ext uri="{FF2B5EF4-FFF2-40B4-BE49-F238E27FC236}">
                <a16:creationId xmlns:a16="http://schemas.microsoft.com/office/drawing/2014/main" id="{E05C9708-3788-9E95-6947-60B0EF0C70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85438" y="1649879"/>
            <a:ext cx="2799103" cy="2799103"/>
          </a:xfrm>
          <a:prstGeom prst="rect">
            <a:avLst/>
          </a:prstGeom>
        </p:spPr>
      </p:pic>
      <p:sp>
        <p:nvSpPr>
          <p:cNvPr id="3" name="Content Placeholder 2">
            <a:extLst>
              <a:ext uri="{FF2B5EF4-FFF2-40B4-BE49-F238E27FC236}">
                <a16:creationId xmlns:a16="http://schemas.microsoft.com/office/drawing/2014/main" id="{17F2769C-C2FC-4665-509A-A63CE0C63275}"/>
              </a:ext>
            </a:extLst>
          </p:cNvPr>
          <p:cNvSpPr>
            <a:spLocks noGrp="1"/>
          </p:cNvSpPr>
          <p:nvPr>
            <p:ph idx="1"/>
          </p:nvPr>
        </p:nvSpPr>
        <p:spPr>
          <a:xfrm>
            <a:off x="5188043" y="2015732"/>
            <a:ext cx="5550355" cy="3450613"/>
          </a:xfrm>
        </p:spPr>
        <p:txBody>
          <a:bodyPr>
            <a:normAutofit lnSpcReduction="10000"/>
          </a:bodyPr>
          <a:lstStyle/>
          <a:p>
            <a:r>
              <a:rPr lang="en-US" sz="3200" dirty="0">
                <a:latin typeface="Eras Medium ITC" panose="020B0805030504020804" pitchFamily="34" charset="77"/>
              </a:rPr>
              <a:t>C:</a:t>
            </a:r>
          </a:p>
          <a:p>
            <a:pPr lvl="1"/>
            <a:r>
              <a:rPr lang="en-US" sz="2800" dirty="0">
                <a:solidFill>
                  <a:schemeClr val="tx1">
                    <a:lumMod val="50000"/>
                    <a:lumOff val="50000"/>
                  </a:schemeClr>
                </a:solidFill>
                <a:latin typeface="Eras Demi ITC" panose="020B0805030504020804" pitchFamily="34" charset="0"/>
              </a:rPr>
              <a:t>Caring</a:t>
            </a:r>
          </a:p>
          <a:p>
            <a:pPr lvl="1"/>
            <a:r>
              <a:rPr lang="en-US" sz="2800" dirty="0">
                <a:solidFill>
                  <a:schemeClr val="tx1">
                    <a:lumMod val="50000"/>
                    <a:lumOff val="50000"/>
                  </a:schemeClr>
                </a:solidFill>
                <a:latin typeface="Eras Demi ITC" panose="020B0805030504020804" pitchFamily="34" charset="0"/>
              </a:rPr>
              <a:t>Compassion</a:t>
            </a:r>
          </a:p>
          <a:p>
            <a:pPr lvl="1"/>
            <a:r>
              <a:rPr lang="en-US" sz="2800" dirty="0">
                <a:solidFill>
                  <a:schemeClr val="tx1">
                    <a:lumMod val="50000"/>
                    <a:lumOff val="50000"/>
                  </a:schemeClr>
                </a:solidFill>
                <a:latin typeface="Eras Demi ITC" panose="020B0805030504020804" pitchFamily="34" charset="0"/>
              </a:rPr>
              <a:t>Consistency</a:t>
            </a:r>
          </a:p>
          <a:p>
            <a:pPr lvl="1"/>
            <a:r>
              <a:rPr lang="en-US" sz="2800" dirty="0">
                <a:solidFill>
                  <a:schemeClr val="tx1">
                    <a:lumMod val="50000"/>
                    <a:lumOff val="50000"/>
                  </a:schemeClr>
                </a:solidFill>
                <a:latin typeface="Eras Demi ITC" panose="020B0805030504020804" pitchFamily="34" charset="0"/>
              </a:rPr>
              <a:t>Cooperation</a:t>
            </a:r>
          </a:p>
          <a:p>
            <a:pPr lvl="1"/>
            <a:r>
              <a:rPr lang="en-US" sz="2800" dirty="0">
                <a:solidFill>
                  <a:schemeClr val="tx1">
                    <a:lumMod val="50000"/>
                    <a:lumOff val="50000"/>
                  </a:schemeClr>
                </a:solidFill>
                <a:latin typeface="Eras Demi ITC" panose="020B0805030504020804" pitchFamily="34" charset="0"/>
              </a:rPr>
              <a:t>Coping Skills</a:t>
            </a:r>
          </a:p>
        </p:txBody>
      </p:sp>
      <p:pic>
        <p:nvPicPr>
          <p:cNvPr id="22" name="Picture 21">
            <a:extLst>
              <a:ext uri="{FF2B5EF4-FFF2-40B4-BE49-F238E27FC236}">
                <a16:creationId xmlns:a16="http://schemas.microsoft.com/office/drawing/2014/main" id="{BAC44D98-B853-4420-8ED4-E3792706D4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46625410-A0A9-42B8-96F9-540C7C42CB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253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70BFDB-979D-4D01-8764-154458F98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FCB5B7-E85D-4C9D-AE9B-2B04C20D7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4" name="Group 13">
            <a:extLst>
              <a:ext uri="{FF2B5EF4-FFF2-40B4-BE49-F238E27FC236}">
                <a16:creationId xmlns:a16="http://schemas.microsoft.com/office/drawing/2014/main" id="{4C48EA7D-6DFA-4BAB-B557-0D500356BE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632239" y="482171"/>
            <a:chExt cx="4074533" cy="5149101"/>
          </a:xfrm>
        </p:grpSpPr>
        <p:sp>
          <p:nvSpPr>
            <p:cNvPr id="21" name="Rectangle 14">
              <a:extLst>
                <a:ext uri="{FF2B5EF4-FFF2-40B4-BE49-F238E27FC236}">
                  <a16:creationId xmlns:a16="http://schemas.microsoft.com/office/drawing/2014/main" id="{0A792C74-3AEF-46D7-BB84-FE0A1C9FD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3F01C4D-F010-44B1-B80D-DE6D0036F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66DEDBC9-7E02-4AC1-84C0-28900C560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77965"/>
            <a:ext cx="3124515"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D8167BA-4647-4588-9EF8-AFA0496DC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C25C47A6-E5F3-D07B-A99B-E507A199090C}"/>
              </a:ext>
            </a:extLst>
          </p:cNvPr>
          <p:cNvSpPr>
            <a:spLocks noGrp="1"/>
          </p:cNvSpPr>
          <p:nvPr>
            <p:ph type="title"/>
          </p:nvPr>
        </p:nvSpPr>
        <p:spPr>
          <a:xfrm>
            <a:off x="5188043" y="804520"/>
            <a:ext cx="5550355" cy="1049235"/>
          </a:xfrm>
        </p:spPr>
        <p:txBody>
          <a:bodyPr>
            <a:normAutofit/>
          </a:bodyPr>
          <a:lstStyle/>
          <a:p>
            <a:pPr algn="ctr"/>
            <a:r>
              <a:rPr lang="en-US" sz="3600" dirty="0">
                <a:highlight>
                  <a:srgbClr val="00FF00"/>
                </a:highlight>
              </a:rPr>
              <a:t>Developing:</a:t>
            </a:r>
          </a:p>
        </p:txBody>
      </p:sp>
      <p:pic>
        <p:nvPicPr>
          <p:cNvPr id="7" name="Graphic 6" descr="Health">
            <a:extLst>
              <a:ext uri="{FF2B5EF4-FFF2-40B4-BE49-F238E27FC236}">
                <a16:creationId xmlns:a16="http://schemas.microsoft.com/office/drawing/2014/main" id="{5D3E37CD-48B8-1A8A-645B-BFA043B320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85438" y="1649879"/>
            <a:ext cx="2799103" cy="2799103"/>
          </a:xfrm>
          <a:prstGeom prst="rect">
            <a:avLst/>
          </a:prstGeom>
        </p:spPr>
      </p:pic>
      <p:sp>
        <p:nvSpPr>
          <p:cNvPr id="3" name="Content Placeholder 2">
            <a:extLst>
              <a:ext uri="{FF2B5EF4-FFF2-40B4-BE49-F238E27FC236}">
                <a16:creationId xmlns:a16="http://schemas.microsoft.com/office/drawing/2014/main" id="{5B064ECC-28E9-46D1-656F-36CDDFE1ECEA}"/>
              </a:ext>
            </a:extLst>
          </p:cNvPr>
          <p:cNvSpPr>
            <a:spLocks noGrp="1"/>
          </p:cNvSpPr>
          <p:nvPr>
            <p:ph idx="1"/>
          </p:nvPr>
        </p:nvSpPr>
        <p:spPr>
          <a:xfrm>
            <a:off x="5188043" y="2015732"/>
            <a:ext cx="5550355" cy="3450613"/>
          </a:xfrm>
        </p:spPr>
        <p:txBody>
          <a:bodyPr>
            <a:normAutofit/>
          </a:bodyPr>
          <a:lstStyle/>
          <a:p>
            <a:r>
              <a:rPr lang="en-US" sz="3200" dirty="0">
                <a:latin typeface="Eras Medium ITC" panose="020B0805030504020804" pitchFamily="34" charset="77"/>
              </a:rPr>
              <a:t>D:</a:t>
            </a:r>
          </a:p>
          <a:p>
            <a:pPr lvl="1"/>
            <a:r>
              <a:rPr lang="en-US" sz="2800" dirty="0">
                <a:solidFill>
                  <a:schemeClr val="tx1">
                    <a:lumMod val="50000"/>
                    <a:lumOff val="50000"/>
                  </a:schemeClr>
                </a:solidFill>
                <a:latin typeface="Eras Medium ITC" panose="020B0805030504020804" pitchFamily="34" charset="77"/>
              </a:rPr>
              <a:t>De-escalation</a:t>
            </a:r>
          </a:p>
          <a:p>
            <a:pPr lvl="1"/>
            <a:r>
              <a:rPr lang="en-US" sz="2800" dirty="0">
                <a:solidFill>
                  <a:schemeClr val="tx1">
                    <a:lumMod val="50000"/>
                    <a:lumOff val="50000"/>
                  </a:schemeClr>
                </a:solidFill>
                <a:latin typeface="Eras Medium ITC" panose="020B0805030504020804" pitchFamily="34" charset="77"/>
              </a:rPr>
              <a:t>Desire</a:t>
            </a:r>
          </a:p>
          <a:p>
            <a:pPr lvl="1"/>
            <a:r>
              <a:rPr lang="en-US" sz="2800" dirty="0">
                <a:solidFill>
                  <a:schemeClr val="tx1">
                    <a:lumMod val="50000"/>
                    <a:lumOff val="50000"/>
                  </a:schemeClr>
                </a:solidFill>
                <a:latin typeface="Eras Medium ITC" panose="020B0805030504020804" pitchFamily="34" charset="77"/>
              </a:rPr>
              <a:t>Discipline</a:t>
            </a:r>
          </a:p>
          <a:p>
            <a:pPr lvl="1"/>
            <a:r>
              <a:rPr lang="en-US" sz="2800" dirty="0">
                <a:solidFill>
                  <a:schemeClr val="tx1">
                    <a:lumMod val="50000"/>
                    <a:lumOff val="50000"/>
                  </a:schemeClr>
                </a:solidFill>
                <a:latin typeface="Eras Medium ITC" panose="020B0805030504020804" pitchFamily="34" charset="77"/>
              </a:rPr>
              <a:t>Discovery</a:t>
            </a:r>
          </a:p>
        </p:txBody>
      </p:sp>
      <p:pic>
        <p:nvPicPr>
          <p:cNvPr id="22" name="Picture 21">
            <a:extLst>
              <a:ext uri="{FF2B5EF4-FFF2-40B4-BE49-F238E27FC236}">
                <a16:creationId xmlns:a16="http://schemas.microsoft.com/office/drawing/2014/main" id="{BAC44D98-B853-4420-8ED4-E3792706D4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46625410-A0A9-42B8-96F9-540C7C42CB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559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B313E-2EDF-1BA6-1888-F9BE18EB1EBD}"/>
              </a:ext>
            </a:extLst>
          </p:cNvPr>
          <p:cNvSpPr>
            <a:spLocks noGrp="1"/>
          </p:cNvSpPr>
          <p:nvPr>
            <p:ph type="title"/>
          </p:nvPr>
        </p:nvSpPr>
        <p:spPr/>
        <p:txBody>
          <a:bodyPr>
            <a:normAutofit/>
          </a:bodyPr>
          <a:lstStyle/>
          <a:p>
            <a:pPr algn="ctr"/>
            <a:r>
              <a:rPr lang="en-US" sz="3600" dirty="0">
                <a:solidFill>
                  <a:schemeClr val="tx1">
                    <a:lumMod val="65000"/>
                    <a:lumOff val="35000"/>
                  </a:schemeClr>
                </a:solidFill>
              </a:rPr>
              <a:t>The </a:t>
            </a:r>
            <a:r>
              <a:rPr lang="en-US" sz="3600" dirty="0" err="1">
                <a:solidFill>
                  <a:schemeClr val="tx1">
                    <a:lumMod val="65000"/>
                    <a:lumOff val="35000"/>
                  </a:schemeClr>
                </a:solidFill>
              </a:rPr>
              <a:t>ABCd</a:t>
            </a:r>
            <a:r>
              <a:rPr lang="en-US" sz="2400" dirty="0" err="1">
                <a:solidFill>
                  <a:schemeClr val="tx1">
                    <a:lumMod val="65000"/>
                    <a:lumOff val="35000"/>
                  </a:schemeClr>
                </a:solidFill>
              </a:rPr>
              <a:t>s</a:t>
            </a:r>
            <a:endParaRPr lang="en-US" sz="3600"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251C422B-71A1-076F-3B0B-4AA4A990F91C}"/>
              </a:ext>
            </a:extLst>
          </p:cNvPr>
          <p:cNvSpPr>
            <a:spLocks noGrp="1"/>
          </p:cNvSpPr>
          <p:nvPr>
            <p:ph sz="half" idx="1"/>
          </p:nvPr>
        </p:nvSpPr>
        <p:spPr/>
        <p:txBody>
          <a:bodyPr>
            <a:normAutofit fontScale="92500" lnSpcReduction="10000"/>
          </a:bodyPr>
          <a:lstStyle/>
          <a:p>
            <a:r>
              <a:rPr lang="en-US" sz="3200" dirty="0">
                <a:latin typeface="Arial Black" panose="020B0A04020102020204" pitchFamily="34" charset="0"/>
              </a:rPr>
              <a:t>A:  </a:t>
            </a:r>
          </a:p>
          <a:p>
            <a:pPr lvl="1"/>
            <a:r>
              <a:rPr lang="en-US" sz="2600" dirty="0">
                <a:solidFill>
                  <a:schemeClr val="tx1">
                    <a:lumMod val="50000"/>
                    <a:lumOff val="50000"/>
                  </a:schemeClr>
                </a:solidFill>
                <a:latin typeface="Eras Demi ITC" panose="020B0805030504020804" pitchFamily="34" charset="0"/>
              </a:rPr>
              <a:t>Awareness</a:t>
            </a:r>
          </a:p>
          <a:p>
            <a:pPr lvl="1"/>
            <a:r>
              <a:rPr lang="en-US" sz="2600" dirty="0">
                <a:solidFill>
                  <a:schemeClr val="tx1">
                    <a:lumMod val="50000"/>
                    <a:lumOff val="50000"/>
                  </a:schemeClr>
                </a:solidFill>
                <a:latin typeface="Eras Demi ITC" panose="020B0805030504020804" pitchFamily="34" charset="0"/>
              </a:rPr>
              <a:t>Acknowledge</a:t>
            </a:r>
          </a:p>
          <a:p>
            <a:pPr lvl="1"/>
            <a:r>
              <a:rPr lang="en-US" sz="2600" dirty="0">
                <a:solidFill>
                  <a:schemeClr val="tx1">
                    <a:lumMod val="50000"/>
                    <a:lumOff val="50000"/>
                  </a:schemeClr>
                </a:solidFill>
                <a:latin typeface="Eras Demi ITC" panose="020B0805030504020804" pitchFamily="34" charset="0"/>
              </a:rPr>
              <a:t>Accommodate</a:t>
            </a:r>
          </a:p>
          <a:p>
            <a:pPr lvl="1"/>
            <a:r>
              <a:rPr lang="en-US" sz="2600" dirty="0">
                <a:solidFill>
                  <a:schemeClr val="tx1">
                    <a:lumMod val="50000"/>
                    <a:lumOff val="50000"/>
                  </a:schemeClr>
                </a:solidFill>
                <a:latin typeface="Eras Demi ITC" panose="020B0805030504020804" pitchFamily="34" charset="0"/>
              </a:rPr>
              <a:t>Acceptance</a:t>
            </a:r>
          </a:p>
          <a:p>
            <a:endParaRPr lang="en-US" dirty="0"/>
          </a:p>
        </p:txBody>
      </p:sp>
      <p:sp>
        <p:nvSpPr>
          <p:cNvPr id="4" name="Content Placeholder 3">
            <a:extLst>
              <a:ext uri="{FF2B5EF4-FFF2-40B4-BE49-F238E27FC236}">
                <a16:creationId xmlns:a16="http://schemas.microsoft.com/office/drawing/2014/main" id="{7910E216-8A52-2B27-BE97-E8263C1597BC}"/>
              </a:ext>
            </a:extLst>
          </p:cNvPr>
          <p:cNvSpPr>
            <a:spLocks noGrp="1"/>
          </p:cNvSpPr>
          <p:nvPr>
            <p:ph sz="half" idx="2"/>
          </p:nvPr>
        </p:nvSpPr>
        <p:spPr/>
        <p:txBody>
          <a:bodyPr>
            <a:normAutofit fontScale="92500" lnSpcReduction="10000"/>
          </a:bodyPr>
          <a:lstStyle/>
          <a:p>
            <a:r>
              <a:rPr lang="en-US" sz="3200" dirty="0">
                <a:latin typeface="Arial Black" panose="020B0A04020102020204" pitchFamily="34" charset="0"/>
              </a:rPr>
              <a:t>B:</a:t>
            </a:r>
          </a:p>
          <a:p>
            <a:pPr lvl="1"/>
            <a:r>
              <a:rPr lang="en-US" sz="2600" dirty="0">
                <a:solidFill>
                  <a:schemeClr val="tx1">
                    <a:lumMod val="50000"/>
                    <a:lumOff val="50000"/>
                  </a:schemeClr>
                </a:solidFill>
                <a:latin typeface="Eras Demi ITC" panose="020B0805030504020804" pitchFamily="34" charset="0"/>
              </a:rPr>
              <a:t>Breathe</a:t>
            </a:r>
          </a:p>
          <a:p>
            <a:pPr lvl="1"/>
            <a:r>
              <a:rPr lang="en-US" sz="2600" dirty="0">
                <a:solidFill>
                  <a:schemeClr val="tx1">
                    <a:lumMod val="50000"/>
                    <a:lumOff val="50000"/>
                  </a:schemeClr>
                </a:solidFill>
                <a:latin typeface="Eras Demi ITC" panose="020B0805030504020804" pitchFamily="34" charset="0"/>
              </a:rPr>
              <a:t>Boundaries</a:t>
            </a:r>
          </a:p>
          <a:p>
            <a:pPr lvl="1"/>
            <a:r>
              <a:rPr lang="en-US" sz="2600" dirty="0">
                <a:solidFill>
                  <a:schemeClr val="tx1">
                    <a:lumMod val="50000"/>
                    <a:lumOff val="50000"/>
                  </a:schemeClr>
                </a:solidFill>
                <a:latin typeface="Eras Demi ITC" panose="020B0805030504020804" pitchFamily="34" charset="0"/>
              </a:rPr>
              <a:t>Build positive beliefs</a:t>
            </a:r>
          </a:p>
          <a:p>
            <a:pPr marL="457200" lvl="1" indent="0">
              <a:buNone/>
            </a:pPr>
            <a:r>
              <a:rPr lang="en-US" sz="2600" dirty="0">
                <a:solidFill>
                  <a:schemeClr val="tx1">
                    <a:lumMod val="50000"/>
                    <a:lumOff val="50000"/>
                  </a:schemeClr>
                </a:solidFill>
                <a:latin typeface="Eras Demi ITC" panose="020B0805030504020804" pitchFamily="34" charset="0"/>
              </a:rPr>
              <a:t>(a healthier version of you)</a:t>
            </a:r>
          </a:p>
          <a:p>
            <a:pPr lvl="1"/>
            <a:r>
              <a:rPr lang="en-US" sz="2600" dirty="0">
                <a:solidFill>
                  <a:schemeClr val="tx1">
                    <a:lumMod val="50000"/>
                    <a:lumOff val="50000"/>
                  </a:schemeClr>
                </a:solidFill>
                <a:latin typeface="Eras Demi ITC" panose="020B0805030504020804" pitchFamily="34" charset="0"/>
              </a:rPr>
              <a:t>Better </a:t>
            </a:r>
          </a:p>
          <a:p>
            <a:pPr marL="457200" lvl="1" indent="0">
              <a:buNone/>
            </a:pPr>
            <a:r>
              <a:rPr lang="en-US" sz="2600" dirty="0">
                <a:solidFill>
                  <a:schemeClr val="tx1">
                    <a:lumMod val="50000"/>
                    <a:lumOff val="50000"/>
                  </a:schemeClr>
                </a:solidFill>
                <a:latin typeface="Eras Demi ITC" panose="020B0805030504020804" pitchFamily="34" charset="0"/>
              </a:rPr>
              <a:t>(behavior and mindset</a:t>
            </a:r>
            <a:r>
              <a:rPr lang="en-US" sz="2600" dirty="0">
                <a:solidFill>
                  <a:schemeClr val="tx1">
                    <a:lumMod val="50000"/>
                    <a:lumOff val="50000"/>
                  </a:schemeClr>
                </a:solidFill>
                <a:latin typeface="Arial Black" panose="020B0A04020102020204" pitchFamily="34" charset="0"/>
              </a:rPr>
              <a:t>)</a:t>
            </a:r>
          </a:p>
          <a:p>
            <a:endParaRPr lang="en-US" dirty="0"/>
          </a:p>
        </p:txBody>
      </p:sp>
    </p:spTree>
    <p:extLst>
      <p:ext uri="{BB962C8B-B14F-4D97-AF65-F5344CB8AC3E}">
        <p14:creationId xmlns:p14="http://schemas.microsoft.com/office/powerpoint/2010/main" val="2842780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D7DDB-6B3A-120A-0F0D-40B3EF0F79DE}"/>
              </a:ext>
            </a:extLst>
          </p:cNvPr>
          <p:cNvSpPr>
            <a:spLocks noGrp="1"/>
          </p:cNvSpPr>
          <p:nvPr>
            <p:ph type="title"/>
          </p:nvPr>
        </p:nvSpPr>
        <p:spPr/>
        <p:txBody>
          <a:bodyPr/>
          <a:lstStyle/>
          <a:p>
            <a:pPr algn="ctr"/>
            <a:r>
              <a:rPr lang="en-US" dirty="0">
                <a:solidFill>
                  <a:schemeClr val="tx1">
                    <a:lumMod val="65000"/>
                    <a:lumOff val="35000"/>
                  </a:schemeClr>
                </a:solidFill>
              </a:rPr>
              <a:t>The </a:t>
            </a:r>
            <a:r>
              <a:rPr lang="en-US" dirty="0" err="1">
                <a:solidFill>
                  <a:schemeClr val="tx1">
                    <a:lumMod val="65000"/>
                    <a:lumOff val="35000"/>
                  </a:schemeClr>
                </a:solidFill>
              </a:rPr>
              <a:t>ABCd</a:t>
            </a:r>
            <a:r>
              <a:rPr lang="en-US" sz="2000" dirty="0" err="1">
                <a:solidFill>
                  <a:schemeClr val="tx1">
                    <a:lumMod val="65000"/>
                    <a:lumOff val="35000"/>
                  </a:schemeClr>
                </a:solidFill>
              </a:rPr>
              <a:t>s</a:t>
            </a:r>
            <a:endParaRPr lang="en-US" dirty="0"/>
          </a:p>
        </p:txBody>
      </p:sp>
      <p:sp>
        <p:nvSpPr>
          <p:cNvPr id="3" name="Content Placeholder 2">
            <a:extLst>
              <a:ext uri="{FF2B5EF4-FFF2-40B4-BE49-F238E27FC236}">
                <a16:creationId xmlns:a16="http://schemas.microsoft.com/office/drawing/2014/main" id="{792C7EF8-A9BF-617B-49D7-C8768E21502E}"/>
              </a:ext>
            </a:extLst>
          </p:cNvPr>
          <p:cNvSpPr>
            <a:spLocks noGrp="1"/>
          </p:cNvSpPr>
          <p:nvPr>
            <p:ph sz="half" idx="1"/>
          </p:nvPr>
        </p:nvSpPr>
        <p:spPr/>
        <p:txBody>
          <a:bodyPr>
            <a:normAutofit lnSpcReduction="10000"/>
          </a:bodyPr>
          <a:lstStyle/>
          <a:p>
            <a:r>
              <a:rPr lang="en-US" sz="3200" dirty="0">
                <a:latin typeface="Eras Medium ITC" panose="020B0805030504020804" pitchFamily="34" charset="77"/>
              </a:rPr>
              <a:t>C:</a:t>
            </a:r>
          </a:p>
          <a:p>
            <a:pPr lvl="1"/>
            <a:r>
              <a:rPr lang="en-US" sz="2800" dirty="0">
                <a:solidFill>
                  <a:schemeClr val="tx1">
                    <a:lumMod val="50000"/>
                    <a:lumOff val="50000"/>
                  </a:schemeClr>
                </a:solidFill>
                <a:latin typeface="Eras Demi ITC" panose="020B0805030504020804" pitchFamily="34" charset="0"/>
              </a:rPr>
              <a:t>Caring</a:t>
            </a:r>
          </a:p>
          <a:p>
            <a:pPr lvl="1"/>
            <a:r>
              <a:rPr lang="en-US" sz="2800" dirty="0">
                <a:solidFill>
                  <a:schemeClr val="tx1">
                    <a:lumMod val="50000"/>
                    <a:lumOff val="50000"/>
                  </a:schemeClr>
                </a:solidFill>
                <a:latin typeface="Eras Demi ITC" panose="020B0805030504020804" pitchFamily="34" charset="0"/>
              </a:rPr>
              <a:t>Compassion</a:t>
            </a:r>
          </a:p>
          <a:p>
            <a:pPr lvl="1"/>
            <a:r>
              <a:rPr lang="en-US" sz="2800" dirty="0">
                <a:solidFill>
                  <a:schemeClr val="tx1">
                    <a:lumMod val="50000"/>
                    <a:lumOff val="50000"/>
                  </a:schemeClr>
                </a:solidFill>
                <a:latin typeface="Eras Demi ITC" panose="020B0805030504020804" pitchFamily="34" charset="0"/>
              </a:rPr>
              <a:t>Consistency</a:t>
            </a:r>
          </a:p>
          <a:p>
            <a:pPr lvl="1"/>
            <a:r>
              <a:rPr lang="en-US" sz="2800" dirty="0">
                <a:solidFill>
                  <a:schemeClr val="tx1">
                    <a:lumMod val="50000"/>
                    <a:lumOff val="50000"/>
                  </a:schemeClr>
                </a:solidFill>
                <a:latin typeface="Eras Demi ITC" panose="020B0805030504020804" pitchFamily="34" charset="0"/>
              </a:rPr>
              <a:t>Cooperation</a:t>
            </a:r>
          </a:p>
          <a:p>
            <a:pPr lvl="1"/>
            <a:r>
              <a:rPr lang="en-US" sz="2800" dirty="0">
                <a:solidFill>
                  <a:schemeClr val="tx1">
                    <a:lumMod val="50000"/>
                    <a:lumOff val="50000"/>
                  </a:schemeClr>
                </a:solidFill>
                <a:latin typeface="Eras Demi ITC" panose="020B0805030504020804" pitchFamily="34" charset="0"/>
              </a:rPr>
              <a:t>Coping Skills</a:t>
            </a:r>
          </a:p>
          <a:p>
            <a:endParaRPr lang="en-US" dirty="0"/>
          </a:p>
        </p:txBody>
      </p:sp>
      <p:sp>
        <p:nvSpPr>
          <p:cNvPr id="4" name="Content Placeholder 3">
            <a:extLst>
              <a:ext uri="{FF2B5EF4-FFF2-40B4-BE49-F238E27FC236}">
                <a16:creationId xmlns:a16="http://schemas.microsoft.com/office/drawing/2014/main" id="{171F45A4-490E-91A8-77C6-E4FC1447BA49}"/>
              </a:ext>
            </a:extLst>
          </p:cNvPr>
          <p:cNvSpPr>
            <a:spLocks noGrp="1"/>
          </p:cNvSpPr>
          <p:nvPr>
            <p:ph sz="half" idx="2"/>
          </p:nvPr>
        </p:nvSpPr>
        <p:spPr/>
        <p:txBody>
          <a:bodyPr>
            <a:normAutofit lnSpcReduction="10000"/>
          </a:bodyPr>
          <a:lstStyle/>
          <a:p>
            <a:r>
              <a:rPr lang="en-US" sz="3200" dirty="0">
                <a:latin typeface="Eras Medium ITC" panose="020B0805030504020804" pitchFamily="34" charset="77"/>
              </a:rPr>
              <a:t>D:</a:t>
            </a:r>
          </a:p>
          <a:p>
            <a:pPr lvl="1"/>
            <a:r>
              <a:rPr lang="en-US" sz="2800" dirty="0">
                <a:solidFill>
                  <a:schemeClr val="tx1">
                    <a:lumMod val="50000"/>
                    <a:lumOff val="50000"/>
                  </a:schemeClr>
                </a:solidFill>
                <a:latin typeface="Eras Medium ITC" panose="020B0805030504020804" pitchFamily="34" charset="77"/>
              </a:rPr>
              <a:t>De-escalation</a:t>
            </a:r>
          </a:p>
          <a:p>
            <a:pPr lvl="1"/>
            <a:r>
              <a:rPr lang="en-US" sz="2800" dirty="0">
                <a:solidFill>
                  <a:schemeClr val="tx1">
                    <a:lumMod val="50000"/>
                    <a:lumOff val="50000"/>
                  </a:schemeClr>
                </a:solidFill>
                <a:latin typeface="Eras Medium ITC" panose="020B0805030504020804" pitchFamily="34" charset="77"/>
              </a:rPr>
              <a:t>Desire</a:t>
            </a:r>
          </a:p>
          <a:p>
            <a:pPr lvl="1"/>
            <a:r>
              <a:rPr lang="en-US" sz="2800" dirty="0">
                <a:solidFill>
                  <a:schemeClr val="tx1">
                    <a:lumMod val="50000"/>
                    <a:lumOff val="50000"/>
                  </a:schemeClr>
                </a:solidFill>
                <a:latin typeface="Eras Medium ITC" panose="020B0805030504020804" pitchFamily="34" charset="77"/>
              </a:rPr>
              <a:t>Discipline</a:t>
            </a:r>
          </a:p>
          <a:p>
            <a:pPr lvl="1"/>
            <a:r>
              <a:rPr lang="en-US" sz="2800" dirty="0">
                <a:solidFill>
                  <a:schemeClr val="tx1">
                    <a:lumMod val="50000"/>
                    <a:lumOff val="50000"/>
                  </a:schemeClr>
                </a:solidFill>
                <a:latin typeface="Eras Medium ITC" panose="020B0805030504020804" pitchFamily="34" charset="77"/>
              </a:rPr>
              <a:t>Discovery</a:t>
            </a:r>
          </a:p>
          <a:p>
            <a:pPr marL="0" indent="0">
              <a:buNone/>
            </a:pPr>
            <a:endParaRPr lang="en-US" dirty="0"/>
          </a:p>
        </p:txBody>
      </p:sp>
    </p:spTree>
    <p:extLst>
      <p:ext uri="{BB962C8B-B14F-4D97-AF65-F5344CB8AC3E}">
        <p14:creationId xmlns:p14="http://schemas.microsoft.com/office/powerpoint/2010/main" val="2325685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E50961-0F1B-484C-85BC-4BD16B9FF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17B151C-EDE7-071B-4A62-4E16A69DB4DE}"/>
              </a:ext>
            </a:extLst>
          </p:cNvPr>
          <p:cNvPicPr>
            <a:picLocks noChangeAspect="1"/>
          </p:cNvPicPr>
          <p:nvPr/>
        </p:nvPicPr>
        <p:blipFill rotWithShape="1">
          <a:blip r:embed="rId3">
            <a:alphaModFix amt="45000"/>
          </a:blip>
          <a:srcRect t="5540" b="6912"/>
          <a:stretch/>
        </p:blipFill>
        <p:spPr>
          <a:xfrm>
            <a:off x="20" y="10"/>
            <a:ext cx="12191980" cy="6857990"/>
          </a:xfrm>
          <a:prstGeom prst="rect">
            <a:avLst/>
          </a:prstGeom>
        </p:spPr>
      </p:pic>
      <p:sp>
        <p:nvSpPr>
          <p:cNvPr id="2" name="Title 1">
            <a:extLst>
              <a:ext uri="{FF2B5EF4-FFF2-40B4-BE49-F238E27FC236}">
                <a16:creationId xmlns:a16="http://schemas.microsoft.com/office/drawing/2014/main" id="{678374A7-E268-4D0F-9C03-5153B020A7BF}"/>
              </a:ext>
            </a:extLst>
          </p:cNvPr>
          <p:cNvSpPr>
            <a:spLocks noGrp="1"/>
          </p:cNvSpPr>
          <p:nvPr>
            <p:ph type="ctrTitle"/>
          </p:nvPr>
        </p:nvSpPr>
        <p:spPr>
          <a:xfrm>
            <a:off x="603504" y="770467"/>
            <a:ext cx="10782300" cy="3352800"/>
          </a:xfrm>
        </p:spPr>
        <p:txBody>
          <a:bodyPr>
            <a:normAutofit fontScale="90000"/>
          </a:bodyPr>
          <a:lstStyle/>
          <a:p>
            <a:r>
              <a:rPr lang="en-US" dirty="0">
                <a:solidFill>
                  <a:schemeClr val="tx1"/>
                </a:solidFill>
              </a:rPr>
              <a:t> </a:t>
            </a:r>
            <a:r>
              <a:rPr lang="en-US" dirty="0">
                <a:solidFill>
                  <a:srgbClr val="FFFF00"/>
                </a:solidFill>
              </a:rPr>
              <a:t>10 Concepts </a:t>
            </a:r>
            <a:r>
              <a:rPr lang="en-US" sz="6000" dirty="0">
                <a:solidFill>
                  <a:srgbClr val="FFFF00"/>
                </a:solidFill>
              </a:rPr>
              <a:t>I Wish Students Knew Before Coming to Job Corps</a:t>
            </a:r>
            <a:br>
              <a:rPr lang="en-US" sz="6000" dirty="0">
                <a:solidFill>
                  <a:schemeClr val="tx1"/>
                </a:solidFill>
              </a:rPr>
            </a:br>
            <a:r>
              <a:rPr lang="en-US" sz="6000" dirty="0">
                <a:solidFill>
                  <a:schemeClr val="tx1"/>
                </a:solidFill>
              </a:rPr>
              <a:t>(&amp; would keep in mind and practice regularly on center.)</a:t>
            </a:r>
            <a:endParaRPr lang="en-US" sz="6000" dirty="0">
              <a:solidFill>
                <a:schemeClr val="tx1"/>
              </a:solidFill>
              <a:highlight>
                <a:srgbClr val="808000"/>
              </a:highlight>
            </a:endParaRPr>
          </a:p>
        </p:txBody>
      </p:sp>
      <p:sp>
        <p:nvSpPr>
          <p:cNvPr id="3" name="Subtitle 2">
            <a:extLst>
              <a:ext uri="{FF2B5EF4-FFF2-40B4-BE49-F238E27FC236}">
                <a16:creationId xmlns:a16="http://schemas.microsoft.com/office/drawing/2014/main" id="{24615E60-85FF-4F9B-9775-0D445ABAF00C}"/>
              </a:ext>
            </a:extLst>
          </p:cNvPr>
          <p:cNvSpPr>
            <a:spLocks noGrp="1"/>
          </p:cNvSpPr>
          <p:nvPr>
            <p:ph type="subTitle" idx="1"/>
          </p:nvPr>
        </p:nvSpPr>
        <p:spPr>
          <a:xfrm>
            <a:off x="667512" y="4206876"/>
            <a:ext cx="10291220" cy="1645920"/>
          </a:xfrm>
        </p:spPr>
        <p:txBody>
          <a:bodyPr>
            <a:normAutofit/>
          </a:bodyPr>
          <a:lstStyle/>
          <a:p>
            <a:pPr algn="r"/>
            <a:r>
              <a:rPr lang="en-US" dirty="0">
                <a:solidFill>
                  <a:schemeClr val="tx2"/>
                </a:solidFill>
              </a:rPr>
              <a:t>Alec Mendelson, Ph.D.</a:t>
            </a:r>
          </a:p>
          <a:p>
            <a:pPr algn="r"/>
            <a:r>
              <a:rPr lang="en-US" dirty="0">
                <a:solidFill>
                  <a:schemeClr val="tx2"/>
                </a:solidFill>
              </a:rPr>
              <a:t>Center Mental Health Consultant</a:t>
            </a:r>
          </a:p>
        </p:txBody>
      </p:sp>
    </p:spTree>
    <p:extLst>
      <p:ext uri="{BB962C8B-B14F-4D97-AF65-F5344CB8AC3E}">
        <p14:creationId xmlns:p14="http://schemas.microsoft.com/office/powerpoint/2010/main" val="35553269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2A1DA-CC04-7EB9-F7C6-80C1B2498166}"/>
              </a:ext>
            </a:extLst>
          </p:cNvPr>
          <p:cNvSpPr>
            <a:spLocks noGrp="1"/>
          </p:cNvSpPr>
          <p:nvPr>
            <p:ph type="title"/>
          </p:nvPr>
        </p:nvSpPr>
        <p:spPr>
          <a:xfrm>
            <a:off x="1066800" y="351958"/>
            <a:ext cx="10058400" cy="545189"/>
          </a:xfrm>
        </p:spPr>
        <p:txBody>
          <a:bodyPr/>
          <a:lstStyle/>
          <a:p>
            <a:r>
              <a:rPr lang="en-US" dirty="0"/>
              <a:t>Suicidal Warning Signs:</a:t>
            </a:r>
          </a:p>
        </p:txBody>
      </p:sp>
      <p:sp>
        <p:nvSpPr>
          <p:cNvPr id="3" name="Content Placeholder 2">
            <a:extLst>
              <a:ext uri="{FF2B5EF4-FFF2-40B4-BE49-F238E27FC236}">
                <a16:creationId xmlns:a16="http://schemas.microsoft.com/office/drawing/2014/main" id="{C011240E-5871-AC32-8A45-1AAF098AD236}"/>
              </a:ext>
            </a:extLst>
          </p:cNvPr>
          <p:cNvSpPr>
            <a:spLocks noGrp="1"/>
          </p:cNvSpPr>
          <p:nvPr>
            <p:ph idx="1"/>
          </p:nvPr>
        </p:nvSpPr>
        <p:spPr>
          <a:xfrm>
            <a:off x="583721" y="1004115"/>
            <a:ext cx="10058400" cy="4849770"/>
          </a:xfrm>
        </p:spPr>
        <p:txBody>
          <a:bodyPr>
            <a:normAutofit fontScale="92500" lnSpcReduction="10000"/>
          </a:bodyPr>
          <a:lstStyle/>
          <a:p>
            <a:pPr lvl="1"/>
            <a:r>
              <a:rPr lang="en-US" sz="2200" dirty="0">
                <a:latin typeface="Eras Demi ITC" panose="020B0805030504020804" pitchFamily="34" charset="0"/>
              </a:rPr>
              <a:t>Has attempted suicide before</a:t>
            </a:r>
          </a:p>
          <a:p>
            <a:pPr lvl="1"/>
            <a:r>
              <a:rPr lang="en-US" sz="2200" dirty="0">
                <a:latin typeface="Eras Demi ITC" panose="020B0805030504020804" pitchFamily="34" charset="0"/>
              </a:rPr>
              <a:t>Takes unnecessary and dangerous risks</a:t>
            </a:r>
          </a:p>
          <a:p>
            <a:pPr lvl="1"/>
            <a:r>
              <a:rPr lang="en-US" sz="2200" dirty="0">
                <a:latin typeface="Eras Demi ITC" panose="020B0805030504020804" pitchFamily="34" charset="0"/>
              </a:rPr>
              <a:t>Has recently experienced significant losses (often with survivor guilt)</a:t>
            </a:r>
          </a:p>
          <a:p>
            <a:pPr lvl="1"/>
            <a:r>
              <a:rPr lang="en-US" sz="2200" dirty="0">
                <a:latin typeface="Eras Demi ITC" panose="020B0805030504020804" pitchFamily="34" charset="0"/>
              </a:rPr>
              <a:t>Increased trouble with eating or sleeping</a:t>
            </a:r>
          </a:p>
          <a:p>
            <a:pPr lvl="1"/>
            <a:r>
              <a:rPr lang="en-US" sz="2200" dirty="0">
                <a:latin typeface="Eras Demi ITC" panose="020B0805030504020804" pitchFamily="34" charset="0"/>
              </a:rPr>
              <a:t>Loss of interest in his or her personal appearance</a:t>
            </a:r>
          </a:p>
          <a:p>
            <a:pPr lvl="1"/>
            <a:r>
              <a:rPr lang="en-US" sz="2200" dirty="0">
                <a:latin typeface="Eras Demi ITC" panose="020B0805030504020804" pitchFamily="34" charset="0"/>
              </a:rPr>
              <a:t>Loss of interest in school, work and leisure time activities</a:t>
            </a:r>
          </a:p>
          <a:p>
            <a:pPr lvl="1"/>
            <a:r>
              <a:rPr lang="en-US" sz="2200" dirty="0">
                <a:latin typeface="Eras Demi ITC" panose="020B0805030504020804" pitchFamily="34" charset="0"/>
              </a:rPr>
              <a:t>Exhibits dramatic change in mood and/or behavior</a:t>
            </a:r>
          </a:p>
          <a:p>
            <a:pPr lvl="1"/>
            <a:r>
              <a:rPr lang="en-US" sz="2200" dirty="0">
                <a:latin typeface="Eras Demi ITC" panose="020B0805030504020804" pitchFamily="34" charset="0"/>
              </a:rPr>
              <a:t>Gives away (prized) possessions</a:t>
            </a:r>
          </a:p>
          <a:p>
            <a:pPr lvl="1"/>
            <a:r>
              <a:rPr lang="en-US" sz="2200" dirty="0">
                <a:latin typeface="Eras Demi ITC" panose="020B0805030504020804" pitchFamily="34" charset="0"/>
              </a:rPr>
              <a:t>Withdrawal from friends and social activities</a:t>
            </a:r>
          </a:p>
          <a:p>
            <a:pPr lvl="1"/>
            <a:r>
              <a:rPr lang="en-US" sz="2200" dirty="0">
                <a:latin typeface="Eras Demi ITC" panose="020B0805030504020804" pitchFamily="34" charset="0"/>
              </a:rPr>
              <a:t>Increased alcohol or drug use</a:t>
            </a:r>
          </a:p>
          <a:p>
            <a:pPr lvl="1"/>
            <a:r>
              <a:rPr lang="en-US" sz="2200" dirty="0">
                <a:latin typeface="Eras Demi ITC" panose="020B0805030504020804" pitchFamily="34" charset="0"/>
              </a:rPr>
              <a:t>Preoccupation with death and dying </a:t>
            </a:r>
          </a:p>
          <a:p>
            <a:pPr lvl="1"/>
            <a:r>
              <a:rPr lang="en-US" sz="2200" dirty="0">
                <a:latin typeface="Eras Demi ITC" panose="020B0805030504020804" pitchFamily="34" charset="0"/>
              </a:rPr>
              <a:t>Talks about committing suicide</a:t>
            </a:r>
          </a:p>
        </p:txBody>
      </p:sp>
    </p:spTree>
    <p:extLst>
      <p:ext uri="{BB962C8B-B14F-4D97-AF65-F5344CB8AC3E}">
        <p14:creationId xmlns:p14="http://schemas.microsoft.com/office/powerpoint/2010/main" val="35555560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02" name="Group 3101">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103" name="Picture 3102">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104" name="Rectangle 3103">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105" name="Picture 3104">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106" name="Picture 3105">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108" name="Straight Connector 3107">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3110" name="Rectangle 3109">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112" name="Rectangle 3111">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4" name="Rectangle 3113">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ACD58F3-F52B-7581-1C1B-4CE71F6B3498}"/>
              </a:ext>
            </a:extLst>
          </p:cNvPr>
          <p:cNvSpPr>
            <a:spLocks noGrp="1"/>
          </p:cNvSpPr>
          <p:nvPr>
            <p:ph type="title"/>
          </p:nvPr>
        </p:nvSpPr>
        <p:spPr>
          <a:xfrm>
            <a:off x="929140" y="607812"/>
            <a:ext cx="2835464" cy="1619822"/>
          </a:xfrm>
        </p:spPr>
        <p:txBody>
          <a:bodyPr vert="horz" lIns="91440" tIns="45720" rIns="91440" bIns="45720" rtlCol="0" anchor="b">
            <a:normAutofit/>
          </a:bodyPr>
          <a:lstStyle/>
          <a:p>
            <a:pPr marL="342900" indent="-342900"/>
            <a:r>
              <a:rPr lang="en-US" dirty="0">
                <a:solidFill>
                  <a:srgbClr val="262626"/>
                </a:solidFill>
                <a:latin typeface="Eras Medium ITC" panose="020B0805030504020804" pitchFamily="34" charset="77"/>
              </a:rPr>
              <a:t>Knowing &amp; practicing these </a:t>
            </a:r>
            <a:br>
              <a:rPr lang="en-US" dirty="0">
                <a:solidFill>
                  <a:srgbClr val="262626"/>
                </a:solidFill>
                <a:latin typeface="Eras Medium ITC" panose="020B0805030504020804" pitchFamily="34" charset="77"/>
              </a:rPr>
            </a:br>
            <a:r>
              <a:rPr lang="en-US" dirty="0">
                <a:solidFill>
                  <a:srgbClr val="262626"/>
                </a:solidFill>
                <a:latin typeface="Eras Medium ITC" panose="020B0805030504020804" pitchFamily="34" charset="77"/>
              </a:rPr>
              <a:t>10 things on center could …</a:t>
            </a:r>
          </a:p>
        </p:txBody>
      </p:sp>
      <p:sp>
        <p:nvSpPr>
          <p:cNvPr id="4" name="Text Placeholder 3">
            <a:extLst>
              <a:ext uri="{FF2B5EF4-FFF2-40B4-BE49-F238E27FC236}">
                <a16:creationId xmlns:a16="http://schemas.microsoft.com/office/drawing/2014/main" id="{17568387-FA55-1763-3B3E-CE56F48A2508}"/>
              </a:ext>
            </a:extLst>
          </p:cNvPr>
          <p:cNvSpPr>
            <a:spLocks noGrp="1"/>
          </p:cNvSpPr>
          <p:nvPr>
            <p:ph type="body" sz="half" idx="2"/>
          </p:nvPr>
        </p:nvSpPr>
        <p:spPr>
          <a:xfrm>
            <a:off x="929141" y="2430471"/>
            <a:ext cx="3037948" cy="3552039"/>
          </a:xfrm>
        </p:spPr>
        <p:txBody>
          <a:bodyPr vert="horz" lIns="91440" tIns="45720" rIns="91440" bIns="45720" rtlCol="0" anchor="t">
            <a:normAutofit/>
          </a:bodyPr>
          <a:lstStyle/>
          <a:p>
            <a:pPr algn="l">
              <a:buFont typeface="Arial"/>
              <a:buChar char="•"/>
            </a:pPr>
            <a:endParaRPr lang="en-US" sz="1800" dirty="0">
              <a:solidFill>
                <a:srgbClr val="262626"/>
              </a:solidFill>
            </a:endParaRPr>
          </a:p>
          <a:p>
            <a:pPr algn="l">
              <a:buFont typeface="Arial"/>
              <a:buChar char="•"/>
            </a:pPr>
            <a:r>
              <a:rPr lang="en-US" sz="1800" dirty="0">
                <a:solidFill>
                  <a:srgbClr val="262626"/>
                </a:solidFill>
                <a:latin typeface="Eras Medium ITC" panose="020B0805030504020804" pitchFamily="34" charset="77"/>
              </a:rPr>
              <a:t>Decrease depression</a:t>
            </a:r>
          </a:p>
          <a:p>
            <a:pPr algn="l">
              <a:buFont typeface="Arial"/>
              <a:buChar char="•"/>
            </a:pPr>
            <a:r>
              <a:rPr lang="en-US" sz="1800" dirty="0">
                <a:solidFill>
                  <a:srgbClr val="262626"/>
                </a:solidFill>
                <a:latin typeface="Eras Medium ITC" panose="020B0805030504020804" pitchFamily="34" charset="77"/>
              </a:rPr>
              <a:t>Foster positive connection</a:t>
            </a:r>
          </a:p>
          <a:p>
            <a:pPr algn="l">
              <a:buFont typeface="Arial"/>
              <a:buChar char="•"/>
            </a:pPr>
            <a:r>
              <a:rPr lang="en-US" sz="1800" dirty="0">
                <a:solidFill>
                  <a:srgbClr val="262626"/>
                </a:solidFill>
                <a:latin typeface="Eras Medium ITC" panose="020B0805030504020804" pitchFamily="34" charset="77"/>
              </a:rPr>
              <a:t>Promote enhanced self-care</a:t>
            </a:r>
          </a:p>
          <a:p>
            <a:pPr algn="l">
              <a:buFont typeface="Arial"/>
              <a:buChar char="•"/>
            </a:pPr>
            <a:r>
              <a:rPr lang="en-US" sz="1800" dirty="0">
                <a:solidFill>
                  <a:srgbClr val="262626"/>
                </a:solidFill>
                <a:latin typeface="Eras Medium ITC" panose="020B0805030504020804" pitchFamily="34" charset="77"/>
              </a:rPr>
              <a:t>Develop healthier relationships</a:t>
            </a:r>
          </a:p>
          <a:p>
            <a:pPr algn="l">
              <a:buFont typeface="Arial"/>
              <a:buChar char="•"/>
            </a:pPr>
            <a:r>
              <a:rPr lang="en-US" sz="1800" dirty="0">
                <a:solidFill>
                  <a:srgbClr val="262626"/>
                </a:solidFill>
                <a:latin typeface="Eras Medium ITC" panose="020B0805030504020804" pitchFamily="34" charset="77"/>
              </a:rPr>
              <a:t>Create a stronger sense of community</a:t>
            </a:r>
          </a:p>
        </p:txBody>
      </p:sp>
      <p:sp useBgFill="1">
        <p:nvSpPr>
          <p:cNvPr id="3116" name="Rectangle 3115">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oolbox Stock Illustrations – 23,720 Toolbox Stock Illustrations, Vectors &amp;  Clipart - Dreamstime">
            <a:extLst>
              <a:ext uri="{FF2B5EF4-FFF2-40B4-BE49-F238E27FC236}">
                <a16:creationId xmlns:a16="http://schemas.microsoft.com/office/drawing/2014/main" id="{C02EAD7B-E489-FC94-E000-313FB1763C77}"/>
              </a:ext>
            </a:extLst>
          </p:cNvPr>
          <p:cNvPicPr>
            <a:picLocks noGrp="1" noChangeAspect="1" noChangeArrowheads="1"/>
          </p:cNvPicPr>
          <p:nvPr>
            <p:ph idx="1"/>
          </p:nvPr>
        </p:nvPicPr>
        <p:blipFill rotWithShape="1">
          <a:blip r:embed="rId6">
            <a:extLst>
              <a:ext uri="{28A0092B-C50C-407E-A947-70E740481C1C}">
                <a14:useLocalDpi xmlns:a14="http://schemas.microsoft.com/office/drawing/2010/main" val="0"/>
              </a:ext>
            </a:extLst>
          </a:blip>
          <a:srcRect t="25349" r="-1" b="6277"/>
          <a:stretch/>
        </p:blipFill>
        <p:spPr bwMode="auto">
          <a:xfrm>
            <a:off x="5435910" y="1174655"/>
            <a:ext cx="6098041" cy="4457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545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720E3-C903-B797-FFC9-D06225960F3D}"/>
              </a:ext>
            </a:extLst>
          </p:cNvPr>
          <p:cNvSpPr>
            <a:spLocks noGrp="1"/>
          </p:cNvSpPr>
          <p:nvPr>
            <p:ph type="title"/>
          </p:nvPr>
        </p:nvSpPr>
        <p:spPr>
          <a:xfrm>
            <a:off x="1295402" y="982132"/>
            <a:ext cx="9601196" cy="1303867"/>
          </a:xfrm>
        </p:spPr>
        <p:txBody>
          <a:bodyPr>
            <a:normAutofit/>
          </a:bodyPr>
          <a:lstStyle/>
          <a:p>
            <a:r>
              <a:rPr lang="en-US" dirty="0"/>
              <a:t>Perspective:</a:t>
            </a:r>
          </a:p>
        </p:txBody>
      </p:sp>
      <p:sp>
        <p:nvSpPr>
          <p:cNvPr id="3" name="Content Placeholder 2">
            <a:extLst>
              <a:ext uri="{FF2B5EF4-FFF2-40B4-BE49-F238E27FC236}">
                <a16:creationId xmlns:a16="http://schemas.microsoft.com/office/drawing/2014/main" id="{6696B6C3-EC79-2615-C1B6-790A3531A53F}"/>
              </a:ext>
            </a:extLst>
          </p:cNvPr>
          <p:cNvSpPr>
            <a:spLocks noGrp="1"/>
          </p:cNvSpPr>
          <p:nvPr>
            <p:ph idx="1"/>
          </p:nvPr>
        </p:nvSpPr>
        <p:spPr>
          <a:xfrm>
            <a:off x="1295402" y="2556932"/>
            <a:ext cx="6256866" cy="3318936"/>
          </a:xfrm>
        </p:spPr>
        <p:txBody>
          <a:bodyPr>
            <a:normAutofit/>
          </a:bodyPr>
          <a:lstStyle/>
          <a:p>
            <a:pPr>
              <a:lnSpc>
                <a:spcPct val="90000"/>
              </a:lnSpc>
            </a:pPr>
            <a:r>
              <a:rPr lang="en-US" sz="2200" dirty="0">
                <a:latin typeface="Berlin Sans FB" panose="020E0602020502020306" pitchFamily="34" charset="77"/>
              </a:rPr>
              <a:t>These ideas are not right or wrong.</a:t>
            </a:r>
          </a:p>
          <a:p>
            <a:pPr>
              <a:lnSpc>
                <a:spcPct val="90000"/>
              </a:lnSpc>
            </a:pPr>
            <a:r>
              <a:rPr lang="en-US" sz="2200" dirty="0">
                <a:latin typeface="Berlin Sans FB" panose="020E0602020502020306" pitchFamily="34" charset="77"/>
              </a:rPr>
              <a:t>They are not good or bad either.</a:t>
            </a:r>
          </a:p>
          <a:p>
            <a:pPr>
              <a:lnSpc>
                <a:spcPct val="90000"/>
              </a:lnSpc>
            </a:pPr>
            <a:r>
              <a:rPr lang="en-US" sz="2200" dirty="0">
                <a:latin typeface="Berlin Sans FB" panose="020E0602020502020306" pitchFamily="34" charset="77"/>
              </a:rPr>
              <a:t>These 10 concepts are not an exhaustive list.</a:t>
            </a:r>
          </a:p>
          <a:p>
            <a:pPr>
              <a:lnSpc>
                <a:spcPct val="90000"/>
              </a:lnSpc>
            </a:pPr>
            <a:r>
              <a:rPr lang="en-US" sz="2200" dirty="0">
                <a:latin typeface="Berlin Sans FB" panose="020E0602020502020306" pitchFamily="34" charset="77"/>
              </a:rPr>
              <a:t>They are just one person’s perspective.</a:t>
            </a:r>
          </a:p>
          <a:p>
            <a:pPr>
              <a:lnSpc>
                <a:spcPct val="90000"/>
              </a:lnSpc>
            </a:pPr>
            <a:r>
              <a:rPr lang="en-US" sz="2200" dirty="0">
                <a:latin typeface="Berlin Sans FB" panose="020E0602020502020306" pitchFamily="34" charset="77"/>
              </a:rPr>
              <a:t>Instead, they can be viewed as ideas presented toward </a:t>
            </a:r>
            <a:r>
              <a:rPr lang="en-US" sz="2200" b="1" dirty="0">
                <a:latin typeface="Berlin Sans FB" panose="020E0602020502020306" pitchFamily="34" charset="77"/>
              </a:rPr>
              <a:t>promoting a positive outcome.</a:t>
            </a:r>
          </a:p>
        </p:txBody>
      </p:sp>
      <p:pic>
        <p:nvPicPr>
          <p:cNvPr id="12" name="Picture 4" descr="Bubble sheet test paper and pencil">
            <a:extLst>
              <a:ext uri="{FF2B5EF4-FFF2-40B4-BE49-F238E27FC236}">
                <a16:creationId xmlns:a16="http://schemas.microsoft.com/office/drawing/2014/main" id="{38F40591-3B21-8200-C251-3E6180DAC11D}"/>
              </a:ext>
            </a:extLst>
          </p:cNvPr>
          <p:cNvPicPr>
            <a:picLocks noChangeAspect="1"/>
          </p:cNvPicPr>
          <p:nvPr/>
        </p:nvPicPr>
        <p:blipFill rotWithShape="1">
          <a:blip r:embed="rId4"/>
          <a:srcRect l="37572" r="3" b="3"/>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884045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BF300-7C73-A9B0-70C4-E2B378974965}"/>
              </a:ext>
            </a:extLst>
          </p:cNvPr>
          <p:cNvSpPr>
            <a:spLocks noGrp="1"/>
          </p:cNvSpPr>
          <p:nvPr>
            <p:ph type="title"/>
          </p:nvPr>
        </p:nvSpPr>
        <p:spPr>
          <a:xfrm>
            <a:off x="2611808" y="701712"/>
            <a:ext cx="7958331" cy="1077229"/>
          </a:xfrm>
        </p:spPr>
        <p:txBody>
          <a:bodyPr>
            <a:normAutofit/>
          </a:bodyPr>
          <a:lstStyle/>
          <a:p>
            <a:pPr algn="ctr"/>
            <a:r>
              <a:rPr lang="en-US" sz="5400" dirty="0">
                <a:solidFill>
                  <a:schemeClr val="tx2">
                    <a:lumMod val="90000"/>
                  </a:schemeClr>
                </a:solidFill>
              </a:rPr>
              <a:t>10</a:t>
            </a:r>
          </a:p>
        </p:txBody>
      </p:sp>
      <p:sp>
        <p:nvSpPr>
          <p:cNvPr id="3" name="Content Placeholder 2">
            <a:extLst>
              <a:ext uri="{FF2B5EF4-FFF2-40B4-BE49-F238E27FC236}">
                <a16:creationId xmlns:a16="http://schemas.microsoft.com/office/drawing/2014/main" id="{49E1D82D-4E43-9AF3-3728-DFD3CC31EF5C}"/>
              </a:ext>
            </a:extLst>
          </p:cNvPr>
          <p:cNvSpPr>
            <a:spLocks noGrp="1"/>
          </p:cNvSpPr>
          <p:nvPr>
            <p:ph idx="1"/>
          </p:nvPr>
        </p:nvSpPr>
        <p:spPr>
          <a:xfrm>
            <a:off x="1103312" y="2052918"/>
            <a:ext cx="10530670" cy="4195481"/>
          </a:xfrm>
        </p:spPr>
        <p:txBody>
          <a:bodyPr>
            <a:normAutofit/>
          </a:bodyPr>
          <a:lstStyle/>
          <a:p>
            <a:pPr algn="ctr"/>
            <a:r>
              <a:rPr lang="en-US" sz="4400" dirty="0">
                <a:solidFill>
                  <a:srgbClr val="FFFF00"/>
                </a:solidFill>
                <a:latin typeface="Gill Sans Ultra Bold" panose="020B0A02020104020203" pitchFamily="34" charset="77"/>
              </a:rPr>
              <a:t>It’s a marathon, </a:t>
            </a:r>
          </a:p>
          <a:p>
            <a:pPr marL="0" indent="0" algn="ctr">
              <a:buNone/>
            </a:pPr>
            <a:r>
              <a:rPr lang="en-US" sz="4400" dirty="0">
                <a:solidFill>
                  <a:srgbClr val="FFFF00"/>
                </a:solidFill>
                <a:latin typeface="Gill Sans Ultra Bold" panose="020B0A02020104020203" pitchFamily="34" charset="77"/>
              </a:rPr>
              <a:t>not a sprint.</a:t>
            </a:r>
          </a:p>
        </p:txBody>
      </p:sp>
    </p:spTree>
    <p:extLst>
      <p:ext uri="{BB962C8B-B14F-4D97-AF65-F5344CB8AC3E}">
        <p14:creationId xmlns:p14="http://schemas.microsoft.com/office/powerpoint/2010/main" val="2628104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CEB4-EA0E-8068-6F1E-90C95AA3A4C7}"/>
              </a:ext>
            </a:extLst>
          </p:cNvPr>
          <p:cNvSpPr>
            <a:spLocks noGrp="1"/>
          </p:cNvSpPr>
          <p:nvPr>
            <p:ph type="title"/>
          </p:nvPr>
        </p:nvSpPr>
        <p:spPr/>
        <p:txBody>
          <a:bodyPr>
            <a:normAutofit/>
          </a:bodyPr>
          <a:lstStyle/>
          <a:p>
            <a:pPr algn="ctr"/>
            <a:r>
              <a:rPr lang="en-US" sz="5400" dirty="0">
                <a:solidFill>
                  <a:schemeClr val="tx2">
                    <a:lumMod val="90000"/>
                  </a:schemeClr>
                </a:solidFill>
              </a:rPr>
              <a:t>10</a:t>
            </a:r>
          </a:p>
        </p:txBody>
      </p:sp>
      <p:sp>
        <p:nvSpPr>
          <p:cNvPr id="3" name="Content Placeholder 2">
            <a:extLst>
              <a:ext uri="{FF2B5EF4-FFF2-40B4-BE49-F238E27FC236}">
                <a16:creationId xmlns:a16="http://schemas.microsoft.com/office/drawing/2014/main" id="{A83FFAF1-0FB0-3E3A-8C4B-9C4CB82C47E2}"/>
              </a:ext>
            </a:extLst>
          </p:cNvPr>
          <p:cNvSpPr>
            <a:spLocks noGrp="1"/>
          </p:cNvSpPr>
          <p:nvPr>
            <p:ph idx="1"/>
          </p:nvPr>
        </p:nvSpPr>
        <p:spPr>
          <a:xfrm>
            <a:off x="1983546" y="1885285"/>
            <a:ext cx="8586594" cy="3997828"/>
          </a:xfrm>
        </p:spPr>
        <p:txBody>
          <a:bodyPr>
            <a:normAutofit fontScale="77500" lnSpcReduction="20000"/>
          </a:bodyPr>
          <a:lstStyle/>
          <a:p>
            <a:endParaRPr lang="en-US" sz="3600" dirty="0">
              <a:solidFill>
                <a:srgbClr val="FFFF00"/>
              </a:solidFill>
            </a:endParaRPr>
          </a:p>
          <a:p>
            <a:pPr algn="ctr"/>
            <a:r>
              <a:rPr lang="en-US" sz="3600" dirty="0"/>
              <a:t>Pace is important.</a:t>
            </a:r>
          </a:p>
          <a:p>
            <a:endParaRPr lang="en-US" sz="3600" dirty="0">
              <a:solidFill>
                <a:srgbClr val="FFFF00"/>
              </a:solidFill>
            </a:endParaRPr>
          </a:p>
          <a:p>
            <a:r>
              <a:rPr lang="en-US" sz="3600" dirty="0">
                <a:solidFill>
                  <a:srgbClr val="FFFF00"/>
                </a:solidFill>
              </a:rPr>
              <a:t>This is going to take longer than you want it to. </a:t>
            </a:r>
          </a:p>
          <a:p>
            <a:endParaRPr lang="en-US" sz="3600" dirty="0">
              <a:solidFill>
                <a:srgbClr val="FFFF00"/>
              </a:solidFill>
            </a:endParaRPr>
          </a:p>
          <a:p>
            <a:r>
              <a:rPr lang="en-US" sz="3600" dirty="0">
                <a:solidFill>
                  <a:srgbClr val="FFFF00"/>
                </a:solidFill>
              </a:rPr>
              <a:t>And yet, Job Corps can be a place where you learn how to finish what you started.</a:t>
            </a:r>
          </a:p>
          <a:p>
            <a:endParaRPr lang="en-US" sz="3600" dirty="0">
              <a:solidFill>
                <a:srgbClr val="FFFF00"/>
              </a:solidFill>
            </a:endParaRPr>
          </a:p>
        </p:txBody>
      </p:sp>
    </p:spTree>
    <p:extLst>
      <p:ext uri="{BB962C8B-B14F-4D97-AF65-F5344CB8AC3E}">
        <p14:creationId xmlns:p14="http://schemas.microsoft.com/office/powerpoint/2010/main" val="4221581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63360-D4DE-9A3F-AAB8-A47BA0EB4EB3}"/>
              </a:ext>
            </a:extLst>
          </p:cNvPr>
          <p:cNvSpPr>
            <a:spLocks noGrp="1"/>
          </p:cNvSpPr>
          <p:nvPr>
            <p:ph type="title"/>
          </p:nvPr>
        </p:nvSpPr>
        <p:spPr/>
        <p:txBody>
          <a:bodyPr>
            <a:normAutofit/>
          </a:bodyPr>
          <a:lstStyle/>
          <a:p>
            <a:pPr algn="ctr"/>
            <a:r>
              <a:rPr lang="en-US" sz="5400" dirty="0">
                <a:solidFill>
                  <a:schemeClr val="tx2">
                    <a:lumMod val="90000"/>
                  </a:schemeClr>
                </a:solidFill>
              </a:rPr>
              <a:t>9</a:t>
            </a:r>
          </a:p>
        </p:txBody>
      </p:sp>
      <p:sp>
        <p:nvSpPr>
          <p:cNvPr id="3" name="Content Placeholder 2">
            <a:extLst>
              <a:ext uri="{FF2B5EF4-FFF2-40B4-BE49-F238E27FC236}">
                <a16:creationId xmlns:a16="http://schemas.microsoft.com/office/drawing/2014/main" id="{EBA54A94-3787-C949-E572-A3DE29DEB228}"/>
              </a:ext>
            </a:extLst>
          </p:cNvPr>
          <p:cNvSpPr>
            <a:spLocks noGrp="1"/>
          </p:cNvSpPr>
          <p:nvPr>
            <p:ph idx="1"/>
          </p:nvPr>
        </p:nvSpPr>
        <p:spPr>
          <a:xfrm>
            <a:off x="1103312" y="2052918"/>
            <a:ext cx="9813217" cy="4195481"/>
          </a:xfrm>
        </p:spPr>
        <p:txBody>
          <a:bodyPr>
            <a:normAutofit/>
          </a:bodyPr>
          <a:lstStyle/>
          <a:p>
            <a:pPr marL="0" indent="0">
              <a:buNone/>
            </a:pPr>
            <a:endParaRPr lang="en-US" sz="3200" dirty="0">
              <a:solidFill>
                <a:srgbClr val="FFFF00"/>
              </a:solidFill>
            </a:endParaRPr>
          </a:p>
          <a:p>
            <a:pPr marL="0" indent="0">
              <a:buNone/>
            </a:pPr>
            <a:endParaRPr lang="en-US" sz="3200" dirty="0">
              <a:solidFill>
                <a:srgbClr val="FFFF00"/>
              </a:solidFill>
            </a:endParaRPr>
          </a:p>
          <a:p>
            <a:pPr marL="0" indent="0">
              <a:buNone/>
            </a:pPr>
            <a:r>
              <a:rPr lang="en-US" sz="3200" dirty="0">
                <a:solidFill>
                  <a:srgbClr val="FFFF00"/>
                </a:solidFill>
              </a:rPr>
              <a:t>(As many students have told me over the years,) </a:t>
            </a:r>
            <a:endParaRPr lang="en-US" sz="4800" dirty="0">
              <a:solidFill>
                <a:srgbClr val="FFFF00"/>
              </a:solidFill>
            </a:endParaRPr>
          </a:p>
          <a:p>
            <a:pPr marL="0" indent="0" algn="ctr">
              <a:buNone/>
            </a:pPr>
            <a:r>
              <a:rPr lang="en-US" sz="4800" dirty="0"/>
              <a:t>“It’s just like high school, except you don’t leave”!</a:t>
            </a:r>
          </a:p>
        </p:txBody>
      </p:sp>
    </p:spTree>
    <p:extLst>
      <p:ext uri="{BB962C8B-B14F-4D97-AF65-F5344CB8AC3E}">
        <p14:creationId xmlns:p14="http://schemas.microsoft.com/office/powerpoint/2010/main" val="24013531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D2AF8-EC5C-BEF7-7BC8-A2194EA5F3EA}"/>
              </a:ext>
            </a:extLst>
          </p:cNvPr>
          <p:cNvSpPr>
            <a:spLocks noGrp="1"/>
          </p:cNvSpPr>
          <p:nvPr>
            <p:ph type="title"/>
          </p:nvPr>
        </p:nvSpPr>
        <p:spPr/>
        <p:txBody>
          <a:bodyPr>
            <a:noAutofit/>
          </a:bodyPr>
          <a:lstStyle/>
          <a:p>
            <a:pPr algn="ctr"/>
            <a:r>
              <a:rPr lang="en-US" sz="4800" dirty="0">
                <a:solidFill>
                  <a:schemeClr val="tx2">
                    <a:lumMod val="90000"/>
                  </a:schemeClr>
                </a:solidFill>
              </a:rPr>
              <a:t>9</a:t>
            </a:r>
            <a:br>
              <a:rPr lang="en-US" sz="4800" dirty="0">
                <a:solidFill>
                  <a:srgbClr val="FFC000"/>
                </a:solidFill>
                <a:latin typeface="Gill Sans Ultra Bold" panose="020B0A02020104020203" pitchFamily="34" charset="77"/>
              </a:rPr>
            </a:br>
            <a:r>
              <a:rPr lang="en-US" sz="4800" dirty="0">
                <a:solidFill>
                  <a:srgbClr val="FFC000"/>
                </a:solidFill>
                <a:latin typeface="Gill Sans Ultra Bold" panose="020B0A02020104020203" pitchFamily="34" charset="77"/>
              </a:rPr>
              <a:t>Your choices matter!</a:t>
            </a:r>
          </a:p>
        </p:txBody>
      </p:sp>
      <p:sp>
        <p:nvSpPr>
          <p:cNvPr id="3" name="Content Placeholder 2">
            <a:extLst>
              <a:ext uri="{FF2B5EF4-FFF2-40B4-BE49-F238E27FC236}">
                <a16:creationId xmlns:a16="http://schemas.microsoft.com/office/drawing/2014/main" id="{8C253437-4364-BBA6-8859-DD6720E838DE}"/>
              </a:ext>
            </a:extLst>
          </p:cNvPr>
          <p:cNvSpPr>
            <a:spLocks noGrp="1"/>
          </p:cNvSpPr>
          <p:nvPr>
            <p:ph idx="1"/>
          </p:nvPr>
        </p:nvSpPr>
        <p:spPr>
          <a:xfrm>
            <a:off x="1165416" y="2052116"/>
            <a:ext cx="9404723" cy="3997828"/>
          </a:xfrm>
        </p:spPr>
        <p:txBody>
          <a:bodyPr>
            <a:normAutofit/>
          </a:bodyPr>
          <a:lstStyle/>
          <a:p>
            <a:r>
              <a:rPr lang="en-US" sz="3200" dirty="0">
                <a:solidFill>
                  <a:srgbClr val="FFFF00"/>
                </a:solidFill>
              </a:rPr>
              <a:t>Just like at home, there are 24 hours in a day.</a:t>
            </a:r>
          </a:p>
          <a:p>
            <a:pPr marL="0" indent="0">
              <a:buNone/>
            </a:pPr>
            <a:endParaRPr lang="en-US" sz="3200" dirty="0">
              <a:solidFill>
                <a:srgbClr val="FFFF00"/>
              </a:solidFill>
            </a:endParaRPr>
          </a:p>
          <a:p>
            <a:r>
              <a:rPr lang="en-US" sz="3200" dirty="0">
                <a:solidFill>
                  <a:srgbClr val="FFFF00"/>
                </a:solidFill>
              </a:rPr>
              <a:t>At Job Corps since you don’t leave (unless you are non-res), </a:t>
            </a:r>
            <a:r>
              <a:rPr lang="en-US" sz="3200" dirty="0"/>
              <a:t>what you do (or don’t do) after 4 PM, will have a lot to do with how you experience the program.</a:t>
            </a:r>
          </a:p>
        </p:txBody>
      </p:sp>
    </p:spTree>
    <p:extLst>
      <p:ext uri="{BB962C8B-B14F-4D97-AF65-F5344CB8AC3E}">
        <p14:creationId xmlns:p14="http://schemas.microsoft.com/office/powerpoint/2010/main" val="25724937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2EF87-6402-3CB8-9287-1DB64373B5A5}"/>
              </a:ext>
            </a:extLst>
          </p:cNvPr>
          <p:cNvSpPr>
            <a:spLocks noGrp="1"/>
          </p:cNvSpPr>
          <p:nvPr>
            <p:ph type="title"/>
          </p:nvPr>
        </p:nvSpPr>
        <p:spPr/>
        <p:txBody>
          <a:bodyPr>
            <a:normAutofit/>
          </a:bodyPr>
          <a:lstStyle/>
          <a:p>
            <a:pPr algn="ctr"/>
            <a:r>
              <a:rPr lang="en-US" sz="5400" dirty="0">
                <a:solidFill>
                  <a:schemeClr val="tx2">
                    <a:lumMod val="90000"/>
                  </a:schemeClr>
                </a:solidFill>
              </a:rPr>
              <a:t>9</a:t>
            </a:r>
          </a:p>
        </p:txBody>
      </p:sp>
      <p:sp>
        <p:nvSpPr>
          <p:cNvPr id="3" name="Content Placeholder 2">
            <a:extLst>
              <a:ext uri="{FF2B5EF4-FFF2-40B4-BE49-F238E27FC236}">
                <a16:creationId xmlns:a16="http://schemas.microsoft.com/office/drawing/2014/main" id="{5C146929-473A-1833-1A6B-75F5BAFD10AE}"/>
              </a:ext>
            </a:extLst>
          </p:cNvPr>
          <p:cNvSpPr>
            <a:spLocks noGrp="1"/>
          </p:cNvSpPr>
          <p:nvPr>
            <p:ph idx="1"/>
          </p:nvPr>
        </p:nvSpPr>
        <p:spPr>
          <a:xfrm>
            <a:off x="646111" y="1853248"/>
            <a:ext cx="10283765" cy="4392594"/>
          </a:xfrm>
        </p:spPr>
        <p:txBody>
          <a:bodyPr>
            <a:normAutofit/>
          </a:bodyPr>
          <a:lstStyle/>
          <a:p>
            <a:r>
              <a:rPr lang="en-US" sz="4000" dirty="0"/>
              <a:t>Make choices that help avoid pitfalls:</a:t>
            </a:r>
          </a:p>
          <a:p>
            <a:pPr algn="ctr">
              <a:buFont typeface="Wingdings" panose="05000000000000000000" pitchFamily="2" charset="2"/>
              <a:buChar char="Ø"/>
            </a:pPr>
            <a:r>
              <a:rPr lang="en-US" sz="4800" b="1" dirty="0">
                <a:solidFill>
                  <a:srgbClr val="FF0000"/>
                </a:solidFill>
                <a:latin typeface="+mn-lt"/>
              </a:rPr>
              <a:t>Decline </a:t>
            </a:r>
            <a:r>
              <a:rPr lang="en-US" sz="6000" b="1" dirty="0">
                <a:solidFill>
                  <a:srgbClr val="FF0000"/>
                </a:solidFill>
                <a:latin typeface="+mn-lt"/>
              </a:rPr>
              <a:t>DRAMA</a:t>
            </a:r>
            <a:endParaRPr lang="en-US" sz="4000" b="1" dirty="0">
              <a:solidFill>
                <a:srgbClr val="FF0000"/>
              </a:solidFill>
              <a:latin typeface="+mn-lt"/>
            </a:endParaRPr>
          </a:p>
          <a:p>
            <a:pPr algn="ctr">
              <a:buFont typeface="Wingdings" panose="05000000000000000000" pitchFamily="2" charset="2"/>
              <a:buChar char="Ø"/>
            </a:pPr>
            <a:r>
              <a:rPr lang="en-US" sz="4000" b="1" dirty="0">
                <a:solidFill>
                  <a:srgbClr val="FF0000"/>
                </a:solidFill>
                <a:latin typeface="+mn-lt"/>
              </a:rPr>
              <a:t>Prolonged social Isolation</a:t>
            </a:r>
          </a:p>
          <a:p>
            <a:pPr algn="ctr">
              <a:buFont typeface="Wingdings" panose="05000000000000000000" pitchFamily="2" charset="2"/>
              <a:buChar char="Ø"/>
            </a:pPr>
            <a:r>
              <a:rPr lang="en-US" sz="4000" b="1" dirty="0">
                <a:solidFill>
                  <a:srgbClr val="FF0000"/>
                </a:solidFill>
                <a:latin typeface="+mn-lt"/>
              </a:rPr>
              <a:t>Late night gaming / Insomnia</a:t>
            </a:r>
          </a:p>
          <a:p>
            <a:pPr algn="ctr">
              <a:buFont typeface="Wingdings" panose="05000000000000000000" pitchFamily="2" charset="2"/>
              <a:buChar char="Ø"/>
            </a:pPr>
            <a:r>
              <a:rPr lang="en-US" sz="4000" b="1" dirty="0">
                <a:solidFill>
                  <a:srgbClr val="FF0000"/>
                </a:solidFill>
                <a:latin typeface="+mn-lt"/>
              </a:rPr>
              <a:t>Negatively comparing self to others</a:t>
            </a:r>
            <a:endParaRPr lang="en-US" sz="6000" b="1" dirty="0">
              <a:solidFill>
                <a:srgbClr val="FF0000"/>
              </a:solidFill>
              <a:latin typeface="+mn-lt"/>
            </a:endParaRPr>
          </a:p>
        </p:txBody>
      </p:sp>
    </p:spTree>
    <p:extLst>
      <p:ext uri="{BB962C8B-B14F-4D97-AF65-F5344CB8AC3E}">
        <p14:creationId xmlns:p14="http://schemas.microsoft.com/office/powerpoint/2010/main" val="8512774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A4ECD-0212-C0AB-0410-8861F07D3A13}"/>
              </a:ext>
            </a:extLst>
          </p:cNvPr>
          <p:cNvSpPr>
            <a:spLocks noGrp="1"/>
          </p:cNvSpPr>
          <p:nvPr>
            <p:ph type="title"/>
          </p:nvPr>
        </p:nvSpPr>
        <p:spPr/>
        <p:txBody>
          <a:bodyPr>
            <a:normAutofit/>
          </a:bodyPr>
          <a:lstStyle/>
          <a:p>
            <a:pPr algn="ctr"/>
            <a:r>
              <a:rPr lang="en-US" sz="5400" dirty="0"/>
              <a:t>8</a:t>
            </a:r>
          </a:p>
        </p:txBody>
      </p:sp>
      <p:sp>
        <p:nvSpPr>
          <p:cNvPr id="3" name="Content Placeholder 2">
            <a:extLst>
              <a:ext uri="{FF2B5EF4-FFF2-40B4-BE49-F238E27FC236}">
                <a16:creationId xmlns:a16="http://schemas.microsoft.com/office/drawing/2014/main" id="{B1F87DFD-3FAD-8A19-59F4-C7A0B6E59F97}"/>
              </a:ext>
            </a:extLst>
          </p:cNvPr>
          <p:cNvSpPr>
            <a:spLocks noGrp="1"/>
          </p:cNvSpPr>
          <p:nvPr>
            <p:ph idx="1"/>
          </p:nvPr>
        </p:nvSpPr>
        <p:spPr/>
        <p:txBody>
          <a:bodyPr>
            <a:normAutofit/>
          </a:bodyPr>
          <a:lstStyle/>
          <a:p>
            <a:pPr algn="ctr"/>
            <a:r>
              <a:rPr lang="en-US" sz="4800" dirty="0">
                <a:solidFill>
                  <a:srgbClr val="FFFF00"/>
                </a:solidFill>
              </a:rPr>
              <a:t>The students who </a:t>
            </a:r>
            <a:r>
              <a:rPr lang="en-US" sz="4800" b="1" i="1" dirty="0">
                <a:solidFill>
                  <a:srgbClr val="92D050"/>
                </a:solidFill>
              </a:rPr>
              <a:t>graduate</a:t>
            </a:r>
            <a:r>
              <a:rPr lang="en-US" sz="4800" dirty="0">
                <a:solidFill>
                  <a:srgbClr val="FFFF00"/>
                </a:solidFill>
              </a:rPr>
              <a:t> figure out how to take care of themselves </a:t>
            </a:r>
            <a:r>
              <a:rPr lang="en-US" sz="4800" i="1" dirty="0">
                <a:solidFill>
                  <a:srgbClr val="00B0F0"/>
                </a:solidFill>
              </a:rPr>
              <a:t>at Job Corps. </a:t>
            </a:r>
          </a:p>
          <a:p>
            <a:pPr algn="ctr"/>
            <a:r>
              <a:rPr lang="en-US" sz="2400" i="1" dirty="0">
                <a:solidFill>
                  <a:srgbClr val="FFFF00"/>
                </a:solidFill>
              </a:rPr>
              <a:t>(more on self-care later.)</a:t>
            </a:r>
            <a:endParaRPr lang="en-US" sz="4800" i="1" dirty="0">
              <a:solidFill>
                <a:srgbClr val="FFFF00"/>
              </a:solidFill>
            </a:endParaRPr>
          </a:p>
        </p:txBody>
      </p:sp>
    </p:spTree>
    <p:extLst>
      <p:ext uri="{BB962C8B-B14F-4D97-AF65-F5344CB8AC3E}">
        <p14:creationId xmlns:p14="http://schemas.microsoft.com/office/powerpoint/2010/main" val="38402868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C94E9-2CCB-DAA0-58D7-6D181E15417E}"/>
              </a:ext>
            </a:extLst>
          </p:cNvPr>
          <p:cNvSpPr>
            <a:spLocks noGrp="1"/>
          </p:cNvSpPr>
          <p:nvPr>
            <p:ph type="title"/>
          </p:nvPr>
        </p:nvSpPr>
        <p:spPr/>
        <p:txBody>
          <a:bodyPr>
            <a:normAutofit/>
          </a:bodyPr>
          <a:lstStyle/>
          <a:p>
            <a:pPr algn="ctr"/>
            <a:r>
              <a:rPr lang="en-US" sz="5400" dirty="0">
                <a:solidFill>
                  <a:schemeClr val="tx2">
                    <a:lumMod val="90000"/>
                  </a:schemeClr>
                </a:solidFill>
              </a:rPr>
              <a:t>8</a:t>
            </a:r>
          </a:p>
        </p:txBody>
      </p:sp>
      <p:sp>
        <p:nvSpPr>
          <p:cNvPr id="3" name="Content Placeholder 2">
            <a:extLst>
              <a:ext uri="{FF2B5EF4-FFF2-40B4-BE49-F238E27FC236}">
                <a16:creationId xmlns:a16="http://schemas.microsoft.com/office/drawing/2014/main" id="{0732CBB1-A3D1-2C96-9C7E-3FBC10518D94}"/>
              </a:ext>
            </a:extLst>
          </p:cNvPr>
          <p:cNvSpPr>
            <a:spLocks noGrp="1"/>
          </p:cNvSpPr>
          <p:nvPr>
            <p:ph idx="1"/>
          </p:nvPr>
        </p:nvSpPr>
        <p:spPr>
          <a:xfrm>
            <a:off x="646111" y="1643063"/>
            <a:ext cx="10602734" cy="4406881"/>
          </a:xfrm>
        </p:spPr>
        <p:txBody>
          <a:bodyPr>
            <a:normAutofit fontScale="92500"/>
          </a:bodyPr>
          <a:lstStyle/>
          <a:p>
            <a:endParaRPr lang="en-US" sz="4000" dirty="0">
              <a:solidFill>
                <a:srgbClr val="FFFF00"/>
              </a:solidFill>
            </a:endParaRPr>
          </a:p>
          <a:p>
            <a:r>
              <a:rPr lang="en-US" sz="3800" dirty="0">
                <a:solidFill>
                  <a:srgbClr val="FFFF00"/>
                </a:solidFill>
              </a:rPr>
              <a:t>Along the way there will be no shortage of things to feel frustrated, upset, or disappointed about. </a:t>
            </a:r>
            <a:endParaRPr lang="en-US" sz="4000" dirty="0">
              <a:solidFill>
                <a:srgbClr val="FFFF00"/>
              </a:solidFill>
            </a:endParaRPr>
          </a:p>
          <a:p>
            <a:r>
              <a:rPr lang="en-US" sz="3100" dirty="0">
                <a:solidFill>
                  <a:srgbClr val="92D050"/>
                </a:solidFill>
              </a:rPr>
              <a:t>Among the things to figure out and learn is how to handle these feelings and experiences effectively.</a:t>
            </a:r>
          </a:p>
          <a:p>
            <a:r>
              <a:rPr lang="en-US" sz="2400" dirty="0"/>
              <a:t>(And by the way, while you do not get TAR item credit for learning those skills, you’ll be glad to take them with you too when you’re done.)</a:t>
            </a:r>
          </a:p>
          <a:p>
            <a:endParaRPr lang="en-US" sz="2400" dirty="0">
              <a:solidFill>
                <a:srgbClr val="FFFF00"/>
              </a:solidFill>
            </a:endParaRPr>
          </a:p>
          <a:p>
            <a:endParaRPr lang="en-US" dirty="0"/>
          </a:p>
        </p:txBody>
      </p:sp>
    </p:spTree>
    <p:extLst>
      <p:ext uri="{BB962C8B-B14F-4D97-AF65-F5344CB8AC3E}">
        <p14:creationId xmlns:p14="http://schemas.microsoft.com/office/powerpoint/2010/main" val="28101073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6FEE8-3A22-AEE1-026C-B0CE1824AF6D}"/>
              </a:ext>
            </a:extLst>
          </p:cNvPr>
          <p:cNvSpPr>
            <a:spLocks noGrp="1"/>
          </p:cNvSpPr>
          <p:nvPr>
            <p:ph type="title"/>
          </p:nvPr>
        </p:nvSpPr>
        <p:spPr/>
        <p:txBody>
          <a:bodyPr>
            <a:normAutofit/>
          </a:bodyPr>
          <a:lstStyle/>
          <a:p>
            <a:pPr algn="ctr"/>
            <a:r>
              <a:rPr lang="en-US" sz="5400" dirty="0"/>
              <a:t>7</a:t>
            </a:r>
          </a:p>
        </p:txBody>
      </p:sp>
      <p:sp>
        <p:nvSpPr>
          <p:cNvPr id="3" name="Content Placeholder 2">
            <a:extLst>
              <a:ext uri="{FF2B5EF4-FFF2-40B4-BE49-F238E27FC236}">
                <a16:creationId xmlns:a16="http://schemas.microsoft.com/office/drawing/2014/main" id="{022A6526-2F21-B6B6-A024-68D58D4924BB}"/>
              </a:ext>
            </a:extLst>
          </p:cNvPr>
          <p:cNvSpPr>
            <a:spLocks noGrp="1"/>
          </p:cNvSpPr>
          <p:nvPr>
            <p:ph idx="1"/>
          </p:nvPr>
        </p:nvSpPr>
        <p:spPr>
          <a:xfrm>
            <a:off x="1716258" y="2052116"/>
            <a:ext cx="9566031" cy="3997828"/>
          </a:xfrm>
        </p:spPr>
        <p:txBody>
          <a:bodyPr>
            <a:normAutofit/>
          </a:bodyPr>
          <a:lstStyle/>
          <a:p>
            <a:r>
              <a:rPr lang="en-US" sz="5400" dirty="0"/>
              <a:t>Job Corps works better when you want something.</a:t>
            </a:r>
          </a:p>
        </p:txBody>
      </p:sp>
    </p:spTree>
    <p:extLst>
      <p:ext uri="{BB962C8B-B14F-4D97-AF65-F5344CB8AC3E}">
        <p14:creationId xmlns:p14="http://schemas.microsoft.com/office/powerpoint/2010/main" val="2521932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D651E5E-90EA-24F1-CCFE-6CDF5BC92DEB}"/>
              </a:ext>
            </a:extLst>
          </p:cNvPr>
          <p:cNvPicPr>
            <a:picLocks noGrp="1" noChangeAspect="1"/>
          </p:cNvPicPr>
          <p:nvPr>
            <p:ph idx="4294967295"/>
          </p:nvPr>
        </p:nvPicPr>
        <p:blipFill>
          <a:blip r:embed="rId3"/>
          <a:stretch>
            <a:fillRect/>
          </a:stretch>
        </p:blipFill>
        <p:spPr>
          <a:xfrm>
            <a:off x="0" y="168275"/>
            <a:ext cx="7910513" cy="5932488"/>
          </a:xfrm>
          <a:prstGeom prst="rect">
            <a:avLst/>
          </a:prstGeom>
        </p:spPr>
      </p:pic>
    </p:spTree>
    <p:extLst>
      <p:ext uri="{BB962C8B-B14F-4D97-AF65-F5344CB8AC3E}">
        <p14:creationId xmlns:p14="http://schemas.microsoft.com/office/powerpoint/2010/main" val="40225394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9B9C5-E725-13ED-D2DF-0DB09CF5DE44}"/>
              </a:ext>
            </a:extLst>
          </p:cNvPr>
          <p:cNvSpPr>
            <a:spLocks noGrp="1"/>
          </p:cNvSpPr>
          <p:nvPr>
            <p:ph type="title"/>
          </p:nvPr>
        </p:nvSpPr>
        <p:spPr/>
        <p:txBody>
          <a:bodyPr>
            <a:normAutofit/>
          </a:bodyPr>
          <a:lstStyle/>
          <a:p>
            <a:pPr algn="ctr"/>
            <a:r>
              <a:rPr lang="en-US" sz="5400" dirty="0"/>
              <a:t>7</a:t>
            </a:r>
          </a:p>
        </p:txBody>
      </p:sp>
      <p:sp>
        <p:nvSpPr>
          <p:cNvPr id="3" name="Content Placeholder 2">
            <a:extLst>
              <a:ext uri="{FF2B5EF4-FFF2-40B4-BE49-F238E27FC236}">
                <a16:creationId xmlns:a16="http://schemas.microsoft.com/office/drawing/2014/main" id="{94CC2E55-E39E-7995-0262-616C8C9DAFFF}"/>
              </a:ext>
            </a:extLst>
          </p:cNvPr>
          <p:cNvSpPr>
            <a:spLocks noGrp="1"/>
          </p:cNvSpPr>
          <p:nvPr>
            <p:ph idx="1"/>
          </p:nvPr>
        </p:nvSpPr>
        <p:spPr>
          <a:xfrm>
            <a:off x="646110" y="2052918"/>
            <a:ext cx="10368893" cy="4195481"/>
          </a:xfrm>
        </p:spPr>
        <p:txBody>
          <a:bodyPr>
            <a:normAutofit/>
          </a:bodyPr>
          <a:lstStyle/>
          <a:p>
            <a:pPr algn="r"/>
            <a:r>
              <a:rPr lang="en-US" sz="3600" dirty="0">
                <a:solidFill>
                  <a:srgbClr val="FFFF00"/>
                </a:solidFill>
              </a:rPr>
              <a:t>Knowing what you want </a:t>
            </a:r>
          </a:p>
          <a:p>
            <a:pPr marL="0" indent="0" algn="r">
              <a:buNone/>
            </a:pPr>
            <a:r>
              <a:rPr lang="en-US" sz="3600" dirty="0"/>
              <a:t>(even kind of, sort of) </a:t>
            </a:r>
          </a:p>
          <a:p>
            <a:pPr marL="0" indent="0" algn="r">
              <a:buNone/>
            </a:pPr>
            <a:r>
              <a:rPr lang="en-US" sz="3600" dirty="0">
                <a:solidFill>
                  <a:srgbClr val="FFFF00"/>
                </a:solidFill>
              </a:rPr>
              <a:t>is harder than knowing what you don’t want. </a:t>
            </a:r>
          </a:p>
          <a:p>
            <a:pPr marL="0" indent="0" algn="r">
              <a:buNone/>
            </a:pPr>
            <a:endParaRPr lang="en-US" sz="3600" dirty="0">
              <a:solidFill>
                <a:srgbClr val="FFFF00"/>
              </a:solidFill>
            </a:endParaRPr>
          </a:p>
          <a:p>
            <a:pPr marL="0" indent="0" algn="r">
              <a:buNone/>
            </a:pPr>
            <a:r>
              <a:rPr lang="en-US" dirty="0"/>
              <a:t>So let us work with you toward discovering a constructive path.</a:t>
            </a:r>
          </a:p>
        </p:txBody>
      </p:sp>
    </p:spTree>
    <p:extLst>
      <p:ext uri="{BB962C8B-B14F-4D97-AF65-F5344CB8AC3E}">
        <p14:creationId xmlns:p14="http://schemas.microsoft.com/office/powerpoint/2010/main" val="1516903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36A5-7152-458E-2F81-C2B174061A07}"/>
              </a:ext>
            </a:extLst>
          </p:cNvPr>
          <p:cNvSpPr>
            <a:spLocks noGrp="1"/>
          </p:cNvSpPr>
          <p:nvPr>
            <p:ph type="title"/>
          </p:nvPr>
        </p:nvSpPr>
        <p:spPr/>
        <p:txBody>
          <a:bodyPr>
            <a:normAutofit/>
          </a:bodyPr>
          <a:lstStyle/>
          <a:p>
            <a:pPr algn="ctr"/>
            <a:r>
              <a:rPr lang="en-US" sz="5400" dirty="0"/>
              <a:t>7</a:t>
            </a:r>
          </a:p>
        </p:txBody>
      </p:sp>
      <p:sp>
        <p:nvSpPr>
          <p:cNvPr id="3" name="Content Placeholder 2">
            <a:extLst>
              <a:ext uri="{FF2B5EF4-FFF2-40B4-BE49-F238E27FC236}">
                <a16:creationId xmlns:a16="http://schemas.microsoft.com/office/drawing/2014/main" id="{CE976BEF-7CEF-9175-1CF8-61E8DCE6E86E}"/>
              </a:ext>
            </a:extLst>
          </p:cNvPr>
          <p:cNvSpPr>
            <a:spLocks noGrp="1"/>
          </p:cNvSpPr>
          <p:nvPr>
            <p:ph idx="1"/>
          </p:nvPr>
        </p:nvSpPr>
        <p:spPr>
          <a:xfrm>
            <a:off x="858129" y="2052918"/>
            <a:ext cx="10691445" cy="4195481"/>
          </a:xfrm>
        </p:spPr>
        <p:txBody>
          <a:bodyPr>
            <a:normAutofit/>
          </a:bodyPr>
          <a:lstStyle/>
          <a:p>
            <a:r>
              <a:rPr lang="en-US" sz="3600" dirty="0"/>
              <a:t>In coming to Job Corps, not only is it important to want something, but to want to </a:t>
            </a:r>
            <a:r>
              <a:rPr lang="en-US" sz="4000" b="1" i="1" dirty="0">
                <a:solidFill>
                  <a:srgbClr val="FFFF00"/>
                </a:solidFill>
              </a:rPr>
              <a:t>change something (for the better).</a:t>
            </a:r>
            <a:endParaRPr lang="en-US" sz="4000" b="1" dirty="0">
              <a:solidFill>
                <a:srgbClr val="FFFF00"/>
              </a:solidFill>
            </a:endParaRPr>
          </a:p>
        </p:txBody>
      </p:sp>
    </p:spTree>
    <p:extLst>
      <p:ext uri="{BB962C8B-B14F-4D97-AF65-F5344CB8AC3E}">
        <p14:creationId xmlns:p14="http://schemas.microsoft.com/office/powerpoint/2010/main" val="16247174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3BA9F-2FFE-8698-DE92-911718437B41}"/>
              </a:ext>
            </a:extLst>
          </p:cNvPr>
          <p:cNvSpPr>
            <a:spLocks noGrp="1"/>
          </p:cNvSpPr>
          <p:nvPr>
            <p:ph type="title"/>
          </p:nvPr>
        </p:nvSpPr>
        <p:spPr/>
        <p:txBody>
          <a:bodyPr>
            <a:normAutofit/>
          </a:bodyPr>
          <a:lstStyle/>
          <a:p>
            <a:pPr algn="ctr"/>
            <a:r>
              <a:rPr lang="en-US" sz="5400" dirty="0"/>
              <a:t>6</a:t>
            </a:r>
          </a:p>
        </p:txBody>
      </p:sp>
      <p:sp>
        <p:nvSpPr>
          <p:cNvPr id="3" name="Content Placeholder 2">
            <a:extLst>
              <a:ext uri="{FF2B5EF4-FFF2-40B4-BE49-F238E27FC236}">
                <a16:creationId xmlns:a16="http://schemas.microsoft.com/office/drawing/2014/main" id="{BFB1A678-AE54-BDC8-8C99-49B298A8BBF2}"/>
              </a:ext>
            </a:extLst>
          </p:cNvPr>
          <p:cNvSpPr>
            <a:spLocks noGrp="1"/>
          </p:cNvSpPr>
          <p:nvPr>
            <p:ph idx="1"/>
          </p:nvPr>
        </p:nvSpPr>
        <p:spPr/>
        <p:txBody>
          <a:bodyPr>
            <a:normAutofit/>
          </a:bodyPr>
          <a:lstStyle/>
          <a:p>
            <a:pPr algn="ctr"/>
            <a:r>
              <a:rPr lang="en-US" sz="4800" dirty="0">
                <a:solidFill>
                  <a:srgbClr val="FFFF00"/>
                </a:solidFill>
              </a:rPr>
              <a:t>Change is hard work!</a:t>
            </a:r>
          </a:p>
          <a:p>
            <a:pPr marL="457200" lvl="1" indent="0" algn="ctr">
              <a:buNone/>
            </a:pPr>
            <a:r>
              <a:rPr lang="en-US" sz="3600" dirty="0">
                <a:solidFill>
                  <a:srgbClr val="FFFF00"/>
                </a:solidFill>
              </a:rPr>
              <a:t>(even when you want it.)</a:t>
            </a:r>
          </a:p>
          <a:p>
            <a:pPr marL="457200" lvl="1" indent="0" algn="ctr">
              <a:buNone/>
            </a:pPr>
            <a:endParaRPr lang="en-US" sz="3600" dirty="0">
              <a:solidFill>
                <a:srgbClr val="FFFF00"/>
              </a:solidFill>
            </a:endParaRPr>
          </a:p>
          <a:p>
            <a:pPr marL="457200" lvl="1" indent="0">
              <a:buNone/>
            </a:pPr>
            <a:r>
              <a:rPr lang="en-US" sz="4200" dirty="0"/>
              <a:t>The degree to which you are </a:t>
            </a:r>
            <a:r>
              <a:rPr lang="en-US" sz="4200" i="1" dirty="0">
                <a:solidFill>
                  <a:srgbClr val="92D050"/>
                </a:solidFill>
              </a:rPr>
              <a:t>ready for change </a:t>
            </a:r>
            <a:r>
              <a:rPr lang="en-US" sz="4200" dirty="0"/>
              <a:t>– matters.</a:t>
            </a:r>
          </a:p>
        </p:txBody>
      </p:sp>
    </p:spTree>
    <p:extLst>
      <p:ext uri="{BB962C8B-B14F-4D97-AF65-F5344CB8AC3E}">
        <p14:creationId xmlns:p14="http://schemas.microsoft.com/office/powerpoint/2010/main" val="1103024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Readiness Ruler – Rafana">
            <a:extLst>
              <a:ext uri="{FF2B5EF4-FFF2-40B4-BE49-F238E27FC236}">
                <a16:creationId xmlns:a16="http://schemas.microsoft.com/office/drawing/2014/main" id="{7A50C747-9C11-0495-2111-4C7337CD401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7" y="2665646"/>
            <a:ext cx="10905066" cy="1526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7739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3AC37-5F25-2BE1-8622-22106743D46B}"/>
              </a:ext>
            </a:extLst>
          </p:cNvPr>
          <p:cNvSpPr>
            <a:spLocks noGrp="1"/>
          </p:cNvSpPr>
          <p:nvPr>
            <p:ph type="title"/>
          </p:nvPr>
        </p:nvSpPr>
        <p:spPr/>
        <p:txBody>
          <a:bodyPr>
            <a:normAutofit/>
          </a:bodyPr>
          <a:lstStyle/>
          <a:p>
            <a:pPr algn="ctr"/>
            <a:r>
              <a:rPr lang="en-US" sz="5400" dirty="0"/>
              <a:t>6</a:t>
            </a:r>
          </a:p>
        </p:txBody>
      </p:sp>
      <p:sp>
        <p:nvSpPr>
          <p:cNvPr id="3" name="Content Placeholder 2">
            <a:extLst>
              <a:ext uri="{FF2B5EF4-FFF2-40B4-BE49-F238E27FC236}">
                <a16:creationId xmlns:a16="http://schemas.microsoft.com/office/drawing/2014/main" id="{E0572FAC-BEB1-6C09-2A04-67CC15E16276}"/>
              </a:ext>
            </a:extLst>
          </p:cNvPr>
          <p:cNvSpPr>
            <a:spLocks noGrp="1"/>
          </p:cNvSpPr>
          <p:nvPr>
            <p:ph idx="1"/>
          </p:nvPr>
        </p:nvSpPr>
        <p:spPr>
          <a:xfrm>
            <a:off x="1103312" y="2052918"/>
            <a:ext cx="9166103" cy="4195481"/>
          </a:xfrm>
        </p:spPr>
        <p:txBody>
          <a:bodyPr>
            <a:normAutofit/>
          </a:bodyPr>
          <a:lstStyle/>
          <a:p>
            <a:pPr algn="ctr"/>
            <a:r>
              <a:rPr lang="en-US" sz="4000" dirty="0">
                <a:solidFill>
                  <a:srgbClr val="FFFF00"/>
                </a:solidFill>
              </a:rPr>
              <a:t>It’s OK to not know what you want or how ready you are to change </a:t>
            </a:r>
            <a:r>
              <a:rPr lang="en-US" sz="4000" dirty="0"/>
              <a:t>… at first.</a:t>
            </a:r>
          </a:p>
          <a:p>
            <a:r>
              <a:rPr lang="en-US" sz="2800" dirty="0"/>
              <a:t>It’s important to make a commitment to yourself &amp; figure that out.  </a:t>
            </a:r>
            <a:r>
              <a:rPr lang="en-US" sz="2400" dirty="0"/>
              <a:t>(We can help you … if you let us.)</a:t>
            </a:r>
            <a:endParaRPr lang="en-US" sz="4000" dirty="0"/>
          </a:p>
        </p:txBody>
      </p:sp>
    </p:spTree>
    <p:extLst>
      <p:ext uri="{BB962C8B-B14F-4D97-AF65-F5344CB8AC3E}">
        <p14:creationId xmlns:p14="http://schemas.microsoft.com/office/powerpoint/2010/main" val="37013902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BD87-F8E0-8127-F840-D8B51F3C398C}"/>
              </a:ext>
            </a:extLst>
          </p:cNvPr>
          <p:cNvSpPr>
            <a:spLocks noGrp="1"/>
          </p:cNvSpPr>
          <p:nvPr>
            <p:ph type="title"/>
          </p:nvPr>
        </p:nvSpPr>
        <p:spPr/>
        <p:txBody>
          <a:bodyPr>
            <a:normAutofit/>
          </a:bodyPr>
          <a:lstStyle/>
          <a:p>
            <a:pPr algn="ctr"/>
            <a:r>
              <a:rPr lang="en-US" sz="5400" dirty="0"/>
              <a:t>5</a:t>
            </a:r>
          </a:p>
        </p:txBody>
      </p:sp>
      <p:sp>
        <p:nvSpPr>
          <p:cNvPr id="3" name="Content Placeholder 2">
            <a:extLst>
              <a:ext uri="{FF2B5EF4-FFF2-40B4-BE49-F238E27FC236}">
                <a16:creationId xmlns:a16="http://schemas.microsoft.com/office/drawing/2014/main" id="{B1C20338-1DCD-275A-4050-1A71FF82C88C}"/>
              </a:ext>
            </a:extLst>
          </p:cNvPr>
          <p:cNvSpPr>
            <a:spLocks noGrp="1"/>
          </p:cNvSpPr>
          <p:nvPr>
            <p:ph idx="1"/>
          </p:nvPr>
        </p:nvSpPr>
        <p:spPr/>
        <p:txBody>
          <a:bodyPr>
            <a:normAutofit/>
          </a:bodyPr>
          <a:lstStyle/>
          <a:p>
            <a:r>
              <a:rPr lang="en-US" sz="4000" dirty="0">
                <a:solidFill>
                  <a:srgbClr val="FFFF00"/>
                </a:solidFill>
              </a:rPr>
              <a:t>Almost everyone learns better or easier, when they feel safe, stable and comfortable. </a:t>
            </a:r>
          </a:p>
        </p:txBody>
      </p:sp>
    </p:spTree>
    <p:extLst>
      <p:ext uri="{BB962C8B-B14F-4D97-AF65-F5344CB8AC3E}">
        <p14:creationId xmlns:p14="http://schemas.microsoft.com/office/powerpoint/2010/main" val="25493813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32B85-1B83-B8AF-AE03-7782F1DF9C7C}"/>
              </a:ext>
            </a:extLst>
          </p:cNvPr>
          <p:cNvSpPr>
            <a:spLocks noGrp="1"/>
          </p:cNvSpPr>
          <p:nvPr>
            <p:ph type="title"/>
          </p:nvPr>
        </p:nvSpPr>
        <p:spPr/>
        <p:txBody>
          <a:bodyPr>
            <a:normAutofit/>
          </a:bodyPr>
          <a:lstStyle/>
          <a:p>
            <a:pPr algn="ctr"/>
            <a:r>
              <a:rPr lang="en-US" sz="5400" dirty="0"/>
              <a:t>5</a:t>
            </a:r>
          </a:p>
        </p:txBody>
      </p:sp>
      <p:sp>
        <p:nvSpPr>
          <p:cNvPr id="3" name="Content Placeholder 2">
            <a:extLst>
              <a:ext uri="{FF2B5EF4-FFF2-40B4-BE49-F238E27FC236}">
                <a16:creationId xmlns:a16="http://schemas.microsoft.com/office/drawing/2014/main" id="{6C9E10AF-3405-9535-1722-D867C0F785E5}"/>
              </a:ext>
            </a:extLst>
          </p:cNvPr>
          <p:cNvSpPr>
            <a:spLocks noGrp="1"/>
          </p:cNvSpPr>
          <p:nvPr>
            <p:ph idx="1"/>
          </p:nvPr>
        </p:nvSpPr>
        <p:spPr>
          <a:xfrm>
            <a:off x="1055077" y="2052116"/>
            <a:ext cx="9945857" cy="3997828"/>
          </a:xfrm>
        </p:spPr>
        <p:txBody>
          <a:bodyPr>
            <a:normAutofit/>
          </a:bodyPr>
          <a:lstStyle/>
          <a:p>
            <a:r>
              <a:rPr lang="en-US" sz="3600" dirty="0">
                <a:solidFill>
                  <a:srgbClr val="FFFF00"/>
                </a:solidFill>
              </a:rPr>
              <a:t>Job Corps staff prioritize safety for all. There are staff here to assist you with feeling stable and comfortable on center.</a:t>
            </a:r>
          </a:p>
          <a:p>
            <a:pPr marL="0" indent="0">
              <a:buNone/>
            </a:pPr>
            <a:endParaRPr lang="en-US" sz="3600" dirty="0">
              <a:solidFill>
                <a:srgbClr val="FFFF00"/>
              </a:solidFill>
            </a:endParaRPr>
          </a:p>
          <a:p>
            <a:r>
              <a:rPr lang="en-US" sz="4000" dirty="0">
                <a:solidFill>
                  <a:srgbClr val="92D050"/>
                </a:solidFill>
              </a:rPr>
              <a:t>How do you promote safety, stability and comfort for yourself?</a:t>
            </a:r>
          </a:p>
        </p:txBody>
      </p:sp>
    </p:spTree>
    <p:extLst>
      <p:ext uri="{BB962C8B-B14F-4D97-AF65-F5344CB8AC3E}">
        <p14:creationId xmlns:p14="http://schemas.microsoft.com/office/powerpoint/2010/main" val="4254105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47769-0F2F-BF65-14FC-7FC6A1899A96}"/>
              </a:ext>
            </a:extLst>
          </p:cNvPr>
          <p:cNvSpPr>
            <a:spLocks noGrp="1"/>
          </p:cNvSpPr>
          <p:nvPr>
            <p:ph type="title"/>
          </p:nvPr>
        </p:nvSpPr>
        <p:spPr/>
        <p:txBody>
          <a:bodyPr>
            <a:normAutofit/>
          </a:bodyPr>
          <a:lstStyle/>
          <a:p>
            <a:pPr algn="ctr"/>
            <a:r>
              <a:rPr lang="en-US" sz="5400" dirty="0"/>
              <a:t>5</a:t>
            </a:r>
          </a:p>
        </p:txBody>
      </p:sp>
      <p:sp>
        <p:nvSpPr>
          <p:cNvPr id="3" name="Content Placeholder 2">
            <a:extLst>
              <a:ext uri="{FF2B5EF4-FFF2-40B4-BE49-F238E27FC236}">
                <a16:creationId xmlns:a16="http://schemas.microsoft.com/office/drawing/2014/main" id="{61A023A5-6D41-FB4B-D4E4-B9C8D66B1222}"/>
              </a:ext>
            </a:extLst>
          </p:cNvPr>
          <p:cNvSpPr>
            <a:spLocks noGrp="1"/>
          </p:cNvSpPr>
          <p:nvPr>
            <p:ph idx="1"/>
          </p:nvPr>
        </p:nvSpPr>
        <p:spPr>
          <a:xfrm>
            <a:off x="1103312" y="2052918"/>
            <a:ext cx="9404723" cy="4195481"/>
          </a:xfrm>
        </p:spPr>
        <p:txBody>
          <a:bodyPr>
            <a:normAutofit/>
          </a:bodyPr>
          <a:lstStyle/>
          <a:p>
            <a:r>
              <a:rPr lang="en-US" sz="2800" dirty="0">
                <a:solidFill>
                  <a:srgbClr val="FFFF00"/>
                </a:solidFill>
              </a:rPr>
              <a:t>As stated before, the students who graduate figure out how to take care of themselves. </a:t>
            </a:r>
          </a:p>
          <a:p>
            <a:r>
              <a:rPr lang="en-US" sz="2800" dirty="0">
                <a:solidFill>
                  <a:srgbClr val="FFFF00"/>
                </a:solidFill>
              </a:rPr>
              <a:t>Comfort and safety can be promoted in these areas:</a:t>
            </a:r>
          </a:p>
          <a:p>
            <a:pPr lvl="1"/>
            <a:r>
              <a:rPr lang="en-US" sz="2400" dirty="0">
                <a:solidFill>
                  <a:srgbClr val="92D050"/>
                </a:solidFill>
              </a:rPr>
              <a:t>Physical</a:t>
            </a:r>
          </a:p>
          <a:p>
            <a:pPr lvl="1"/>
            <a:r>
              <a:rPr lang="en-US" sz="2400" dirty="0">
                <a:solidFill>
                  <a:srgbClr val="92D050"/>
                </a:solidFill>
              </a:rPr>
              <a:t>Emotional</a:t>
            </a:r>
          </a:p>
          <a:p>
            <a:pPr lvl="1"/>
            <a:r>
              <a:rPr lang="en-US" sz="2400" dirty="0">
                <a:solidFill>
                  <a:srgbClr val="92D050"/>
                </a:solidFill>
              </a:rPr>
              <a:t>Social</a:t>
            </a:r>
          </a:p>
          <a:p>
            <a:pPr lvl="1"/>
            <a:r>
              <a:rPr lang="en-US" sz="2400" dirty="0">
                <a:solidFill>
                  <a:srgbClr val="92D050"/>
                </a:solidFill>
              </a:rPr>
              <a:t>Behavioral</a:t>
            </a:r>
          </a:p>
        </p:txBody>
      </p:sp>
    </p:spTree>
    <p:extLst>
      <p:ext uri="{BB962C8B-B14F-4D97-AF65-F5344CB8AC3E}">
        <p14:creationId xmlns:p14="http://schemas.microsoft.com/office/powerpoint/2010/main" val="11494396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C56F1-02F8-35D1-9E1D-C22F7DC8491B}"/>
              </a:ext>
            </a:extLst>
          </p:cNvPr>
          <p:cNvSpPr>
            <a:spLocks noGrp="1"/>
          </p:cNvSpPr>
          <p:nvPr>
            <p:ph type="title"/>
          </p:nvPr>
        </p:nvSpPr>
        <p:spPr/>
        <p:txBody>
          <a:bodyPr>
            <a:normAutofit/>
          </a:bodyPr>
          <a:lstStyle/>
          <a:p>
            <a:pPr algn="ctr"/>
            <a:r>
              <a:rPr lang="en-US" sz="5400" dirty="0"/>
              <a:t>5</a:t>
            </a:r>
          </a:p>
        </p:txBody>
      </p:sp>
      <p:sp>
        <p:nvSpPr>
          <p:cNvPr id="3" name="Content Placeholder 2">
            <a:extLst>
              <a:ext uri="{FF2B5EF4-FFF2-40B4-BE49-F238E27FC236}">
                <a16:creationId xmlns:a16="http://schemas.microsoft.com/office/drawing/2014/main" id="{0D8727F4-8F7E-55E5-E2DE-779A2ACD2B73}"/>
              </a:ext>
            </a:extLst>
          </p:cNvPr>
          <p:cNvSpPr>
            <a:spLocks noGrp="1"/>
          </p:cNvSpPr>
          <p:nvPr>
            <p:ph idx="1"/>
          </p:nvPr>
        </p:nvSpPr>
        <p:spPr>
          <a:xfrm>
            <a:off x="1785939" y="1766366"/>
            <a:ext cx="9043986" cy="4283578"/>
          </a:xfrm>
        </p:spPr>
        <p:txBody>
          <a:bodyPr>
            <a:normAutofit fontScale="92500"/>
          </a:bodyPr>
          <a:lstStyle/>
          <a:p>
            <a:r>
              <a:rPr lang="en-US" sz="4000" dirty="0"/>
              <a:t>Physically:</a:t>
            </a:r>
          </a:p>
          <a:p>
            <a:pPr lvl="1"/>
            <a:r>
              <a:rPr lang="en-US" sz="3800" dirty="0">
                <a:solidFill>
                  <a:srgbClr val="FFFF00"/>
                </a:solidFill>
              </a:rPr>
              <a:t>Sleeping well is critical. </a:t>
            </a:r>
            <a:r>
              <a:rPr lang="en-US" sz="2400" dirty="0">
                <a:solidFill>
                  <a:srgbClr val="FFFF00"/>
                </a:solidFill>
              </a:rPr>
              <a:t>Learning and following the daily structure of Job Corps takes brain power. </a:t>
            </a:r>
          </a:p>
          <a:p>
            <a:pPr marL="457200" lvl="1" indent="0">
              <a:buNone/>
            </a:pPr>
            <a:r>
              <a:rPr lang="en-US" sz="2400" dirty="0">
                <a:solidFill>
                  <a:srgbClr val="FFFF00"/>
                </a:solidFill>
              </a:rPr>
              <a:t>	Help your brain to help you. </a:t>
            </a:r>
            <a:endParaRPr lang="en-US" sz="3800" dirty="0">
              <a:solidFill>
                <a:srgbClr val="FFFF00"/>
              </a:solidFill>
            </a:endParaRPr>
          </a:p>
          <a:p>
            <a:pPr lvl="1"/>
            <a:r>
              <a:rPr lang="en-US" sz="3800" dirty="0">
                <a:solidFill>
                  <a:srgbClr val="92D050"/>
                </a:solidFill>
              </a:rPr>
              <a:t>Develop a positive sleep routine.</a:t>
            </a:r>
          </a:p>
          <a:p>
            <a:pPr lvl="2"/>
            <a:r>
              <a:rPr lang="en-US" sz="2400" dirty="0"/>
              <a:t>Enough but not too much</a:t>
            </a:r>
          </a:p>
          <a:p>
            <a:pPr lvl="2"/>
            <a:r>
              <a:rPr lang="en-US" sz="2400" dirty="0"/>
              <a:t>At the right time and place</a:t>
            </a:r>
          </a:p>
          <a:p>
            <a:pPr lvl="2"/>
            <a:r>
              <a:rPr lang="en-US" sz="2400" dirty="0"/>
              <a:t>Ability to fall asleep and stay asleep</a:t>
            </a:r>
          </a:p>
        </p:txBody>
      </p:sp>
    </p:spTree>
    <p:extLst>
      <p:ext uri="{BB962C8B-B14F-4D97-AF65-F5344CB8AC3E}">
        <p14:creationId xmlns:p14="http://schemas.microsoft.com/office/powerpoint/2010/main" val="17084157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9605C-DC47-9823-2750-7439ADDF2CEF}"/>
              </a:ext>
            </a:extLst>
          </p:cNvPr>
          <p:cNvSpPr>
            <a:spLocks noGrp="1"/>
          </p:cNvSpPr>
          <p:nvPr>
            <p:ph type="title"/>
          </p:nvPr>
        </p:nvSpPr>
        <p:spPr>
          <a:xfrm>
            <a:off x="2611808" y="544537"/>
            <a:ext cx="7958331" cy="1077229"/>
          </a:xfrm>
        </p:spPr>
        <p:txBody>
          <a:bodyPr>
            <a:normAutofit/>
          </a:bodyPr>
          <a:lstStyle/>
          <a:p>
            <a:pPr algn="ctr"/>
            <a:r>
              <a:rPr lang="en-US" sz="5400" dirty="0"/>
              <a:t>5</a:t>
            </a:r>
          </a:p>
        </p:txBody>
      </p:sp>
      <p:sp>
        <p:nvSpPr>
          <p:cNvPr id="3" name="Content Placeholder 2">
            <a:extLst>
              <a:ext uri="{FF2B5EF4-FFF2-40B4-BE49-F238E27FC236}">
                <a16:creationId xmlns:a16="http://schemas.microsoft.com/office/drawing/2014/main" id="{0D0B3AE8-5D8B-CA2D-DF96-CCF3FE835FA9}"/>
              </a:ext>
            </a:extLst>
          </p:cNvPr>
          <p:cNvSpPr>
            <a:spLocks noGrp="1"/>
          </p:cNvSpPr>
          <p:nvPr>
            <p:ph idx="1"/>
          </p:nvPr>
        </p:nvSpPr>
        <p:spPr>
          <a:xfrm>
            <a:off x="1529542" y="2139351"/>
            <a:ext cx="9509760" cy="4428178"/>
          </a:xfrm>
        </p:spPr>
        <p:txBody>
          <a:bodyPr>
            <a:normAutofit/>
          </a:bodyPr>
          <a:lstStyle/>
          <a:p>
            <a:r>
              <a:rPr lang="en-US" sz="3600" dirty="0"/>
              <a:t>Emotionally:  </a:t>
            </a:r>
            <a:r>
              <a:rPr lang="en-US" sz="2800" dirty="0">
                <a:solidFill>
                  <a:srgbClr val="92D050"/>
                </a:solidFill>
              </a:rPr>
              <a:t>How do you promote safety, stability and comfort for yourself?</a:t>
            </a:r>
          </a:p>
          <a:p>
            <a:r>
              <a:rPr lang="en-US" sz="2800" dirty="0">
                <a:solidFill>
                  <a:srgbClr val="92D050"/>
                </a:solidFill>
              </a:rPr>
              <a:t>How do you deal with (regulate) anxiety, depression, and other uncomfortable feeling states or experiences </a:t>
            </a:r>
            <a:r>
              <a:rPr lang="en-US" sz="3600" dirty="0">
                <a:solidFill>
                  <a:srgbClr val="92D050"/>
                </a:solidFill>
              </a:rPr>
              <a:t>(</a:t>
            </a:r>
            <a:r>
              <a:rPr lang="en-US" sz="2400" dirty="0">
                <a:solidFill>
                  <a:srgbClr val="92D050"/>
                </a:solidFill>
              </a:rPr>
              <a:t>self-loathing, sadness, past trauma)?</a:t>
            </a:r>
            <a:endParaRPr lang="en-US" sz="1800" dirty="0">
              <a:solidFill>
                <a:srgbClr val="92D050"/>
              </a:solidFill>
            </a:endParaRPr>
          </a:p>
          <a:p>
            <a:endParaRPr lang="en-US" sz="1800" dirty="0">
              <a:solidFill>
                <a:srgbClr val="92D050"/>
              </a:solidFill>
            </a:endParaRPr>
          </a:p>
          <a:p>
            <a:r>
              <a:rPr lang="en-US" dirty="0"/>
              <a:t>It’s OK not to know. Yet it would be beneficial to have this be the time to find out. </a:t>
            </a:r>
          </a:p>
          <a:p>
            <a:endParaRPr lang="en-US" sz="3600" dirty="0"/>
          </a:p>
        </p:txBody>
      </p:sp>
    </p:spTree>
    <p:extLst>
      <p:ext uri="{BB962C8B-B14F-4D97-AF65-F5344CB8AC3E}">
        <p14:creationId xmlns:p14="http://schemas.microsoft.com/office/powerpoint/2010/main" val="3676323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B6EC69-7F53-D4BC-75F8-F63C2CE75639}"/>
              </a:ext>
            </a:extLst>
          </p:cNvPr>
          <p:cNvPicPr>
            <a:picLocks noChangeAspect="1"/>
          </p:cNvPicPr>
          <p:nvPr/>
        </p:nvPicPr>
        <p:blipFill rotWithShape="1">
          <a:blip r:embed="rId3"/>
          <a:srcRect t="19757" r="1" b="12128"/>
          <a:stretch/>
        </p:blipFill>
        <p:spPr>
          <a:xfrm>
            <a:off x="637851" y="-676376"/>
            <a:ext cx="12181505" cy="6542337"/>
          </a:xfrm>
          <a:prstGeom prst="rect">
            <a:avLst/>
          </a:prstGeom>
        </p:spPr>
      </p:pic>
      <p:sp>
        <p:nvSpPr>
          <p:cNvPr id="3" name="TextBox 2">
            <a:extLst>
              <a:ext uri="{FF2B5EF4-FFF2-40B4-BE49-F238E27FC236}">
                <a16:creationId xmlns:a16="http://schemas.microsoft.com/office/drawing/2014/main" id="{BA1435AA-DE71-C1E8-16E9-3C6867F9A776}"/>
              </a:ext>
            </a:extLst>
          </p:cNvPr>
          <p:cNvSpPr txBox="1"/>
          <p:nvPr/>
        </p:nvSpPr>
        <p:spPr>
          <a:xfrm>
            <a:off x="2570672" y="1311215"/>
            <a:ext cx="4157932" cy="369332"/>
          </a:xfrm>
          <a:prstGeom prst="rect">
            <a:avLst/>
          </a:prstGeom>
          <a:noFill/>
        </p:spPr>
        <p:txBody>
          <a:bodyPr wrap="square" rtlCol="0">
            <a:spAutoFit/>
          </a:bodyPr>
          <a:lstStyle/>
          <a:p>
            <a:r>
              <a:rPr lang="en-US" dirty="0">
                <a:solidFill>
                  <a:schemeClr val="bg1"/>
                </a:solidFill>
                <a:latin typeface="Eras Bold ITC" panose="020B0907030504020204" pitchFamily="34" charset="0"/>
              </a:rPr>
              <a:t>Males</a:t>
            </a:r>
          </a:p>
        </p:txBody>
      </p:sp>
    </p:spTree>
    <p:extLst>
      <p:ext uri="{BB962C8B-B14F-4D97-AF65-F5344CB8AC3E}">
        <p14:creationId xmlns:p14="http://schemas.microsoft.com/office/powerpoint/2010/main" val="9846291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52FE0-8D3E-CF33-56B6-BF949CB8EABA}"/>
              </a:ext>
            </a:extLst>
          </p:cNvPr>
          <p:cNvSpPr>
            <a:spLocks noGrp="1"/>
          </p:cNvSpPr>
          <p:nvPr>
            <p:ph type="title"/>
          </p:nvPr>
        </p:nvSpPr>
        <p:spPr>
          <a:xfrm>
            <a:off x="2454646" y="554218"/>
            <a:ext cx="7958331" cy="1077229"/>
          </a:xfrm>
        </p:spPr>
        <p:txBody>
          <a:bodyPr>
            <a:normAutofit/>
          </a:bodyPr>
          <a:lstStyle/>
          <a:p>
            <a:pPr algn="ctr"/>
            <a:r>
              <a:rPr lang="en-US" sz="5400" dirty="0"/>
              <a:t>5</a:t>
            </a:r>
          </a:p>
        </p:txBody>
      </p:sp>
      <p:sp>
        <p:nvSpPr>
          <p:cNvPr id="3" name="Content Placeholder 2">
            <a:extLst>
              <a:ext uri="{FF2B5EF4-FFF2-40B4-BE49-F238E27FC236}">
                <a16:creationId xmlns:a16="http://schemas.microsoft.com/office/drawing/2014/main" id="{AE82C5CC-15B6-36F0-4B6D-6739C7BEF52A}"/>
              </a:ext>
            </a:extLst>
          </p:cNvPr>
          <p:cNvSpPr>
            <a:spLocks noGrp="1"/>
          </p:cNvSpPr>
          <p:nvPr>
            <p:ph idx="1"/>
          </p:nvPr>
        </p:nvSpPr>
        <p:spPr>
          <a:xfrm>
            <a:off x="1900238" y="1652066"/>
            <a:ext cx="8769914" cy="4397878"/>
          </a:xfrm>
        </p:spPr>
        <p:txBody>
          <a:bodyPr>
            <a:normAutofit fontScale="92500" lnSpcReduction="10000"/>
          </a:bodyPr>
          <a:lstStyle/>
          <a:p>
            <a:r>
              <a:rPr lang="en-US" sz="3600" dirty="0"/>
              <a:t>Socially &amp; Behaviorally:</a:t>
            </a:r>
          </a:p>
          <a:p>
            <a:r>
              <a:rPr lang="en-US" sz="2800" dirty="0">
                <a:solidFill>
                  <a:srgbClr val="FFFF00"/>
                </a:solidFill>
              </a:rPr>
              <a:t>(No matter how many “friends” you have on your social media accounts), you don’t need hundreds of friends on campus </a:t>
            </a:r>
          </a:p>
          <a:p>
            <a:r>
              <a:rPr lang="en-US" sz="2800" dirty="0">
                <a:solidFill>
                  <a:srgbClr val="FFFF00"/>
                </a:solidFill>
              </a:rPr>
              <a:t>It’s nice to be “friendly” with many. </a:t>
            </a:r>
          </a:p>
          <a:p>
            <a:r>
              <a:rPr lang="en-US" sz="2800" dirty="0">
                <a:solidFill>
                  <a:srgbClr val="FFFF00"/>
                </a:solidFill>
              </a:rPr>
              <a:t>It’s nice to have at least one if not a few true friends who you get to know over time, and they get to know the real you.  And you have each others backs (appropriately) especially when the emotional and social get tough.</a:t>
            </a:r>
          </a:p>
        </p:txBody>
      </p:sp>
    </p:spTree>
    <p:extLst>
      <p:ext uri="{BB962C8B-B14F-4D97-AF65-F5344CB8AC3E}">
        <p14:creationId xmlns:p14="http://schemas.microsoft.com/office/powerpoint/2010/main" val="27801898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558A3-7025-889E-985B-91A6BD2D7EC1}"/>
              </a:ext>
            </a:extLst>
          </p:cNvPr>
          <p:cNvSpPr>
            <a:spLocks noGrp="1"/>
          </p:cNvSpPr>
          <p:nvPr>
            <p:ph type="title"/>
          </p:nvPr>
        </p:nvSpPr>
        <p:spPr>
          <a:xfrm>
            <a:off x="2076577" y="526314"/>
            <a:ext cx="7958331" cy="1077229"/>
          </a:xfrm>
        </p:spPr>
        <p:txBody>
          <a:bodyPr>
            <a:normAutofit/>
          </a:bodyPr>
          <a:lstStyle/>
          <a:p>
            <a:pPr algn="ctr"/>
            <a:r>
              <a:rPr lang="en-US" sz="5400" dirty="0"/>
              <a:t>4</a:t>
            </a:r>
          </a:p>
        </p:txBody>
      </p:sp>
      <p:sp>
        <p:nvSpPr>
          <p:cNvPr id="3" name="Content Placeholder 2">
            <a:extLst>
              <a:ext uri="{FF2B5EF4-FFF2-40B4-BE49-F238E27FC236}">
                <a16:creationId xmlns:a16="http://schemas.microsoft.com/office/drawing/2014/main" id="{E51AC587-3DA3-B126-AA7D-158748C4CC68}"/>
              </a:ext>
            </a:extLst>
          </p:cNvPr>
          <p:cNvSpPr>
            <a:spLocks noGrp="1"/>
          </p:cNvSpPr>
          <p:nvPr>
            <p:ph idx="1"/>
          </p:nvPr>
        </p:nvSpPr>
        <p:spPr>
          <a:xfrm>
            <a:off x="1345721" y="1828800"/>
            <a:ext cx="9710206" cy="4221144"/>
          </a:xfrm>
        </p:spPr>
        <p:txBody>
          <a:bodyPr>
            <a:normAutofit fontScale="62500" lnSpcReduction="20000"/>
          </a:bodyPr>
          <a:lstStyle/>
          <a:p>
            <a:endParaRPr lang="en-US" sz="3600" dirty="0"/>
          </a:p>
          <a:p>
            <a:r>
              <a:rPr lang="en-US" sz="5100" dirty="0">
                <a:solidFill>
                  <a:srgbClr val="FFFF00"/>
                </a:solidFill>
              </a:rPr>
              <a:t>Think of Job Corps like a video game that you would like to beat, complete or conquer.</a:t>
            </a:r>
          </a:p>
          <a:p>
            <a:r>
              <a:rPr lang="en-US" sz="4400" dirty="0">
                <a:solidFill>
                  <a:srgbClr val="92D050"/>
                </a:solidFill>
              </a:rPr>
              <a:t>So have or develop a strategy! </a:t>
            </a:r>
          </a:p>
          <a:p>
            <a:r>
              <a:rPr lang="en-US" sz="4400" dirty="0">
                <a:solidFill>
                  <a:srgbClr val="92D050"/>
                </a:solidFill>
              </a:rPr>
              <a:t>Remember Job Corps is a place for you to finish what you start. </a:t>
            </a:r>
          </a:p>
          <a:p>
            <a:pPr marL="0" indent="0">
              <a:buNone/>
            </a:pPr>
            <a:endParaRPr lang="en-US" sz="3600" dirty="0"/>
          </a:p>
          <a:p>
            <a:r>
              <a:rPr lang="en-US" sz="3600" dirty="0"/>
              <a:t>“</a:t>
            </a:r>
            <a:r>
              <a:rPr lang="en-US" sz="4400" dirty="0"/>
              <a:t>Success” is about what you actually do, how you navigate and avoid the pitfalls and booby traps.</a:t>
            </a:r>
          </a:p>
          <a:p>
            <a:endParaRPr lang="en-US" sz="2400" dirty="0">
              <a:solidFill>
                <a:srgbClr val="FFFF00"/>
              </a:solidFill>
            </a:endParaRPr>
          </a:p>
        </p:txBody>
      </p:sp>
    </p:spTree>
    <p:extLst>
      <p:ext uri="{BB962C8B-B14F-4D97-AF65-F5344CB8AC3E}">
        <p14:creationId xmlns:p14="http://schemas.microsoft.com/office/powerpoint/2010/main" val="41354054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FA184-9E74-5E7B-2974-E66CE3720852}"/>
              </a:ext>
            </a:extLst>
          </p:cNvPr>
          <p:cNvSpPr>
            <a:spLocks noGrp="1"/>
          </p:cNvSpPr>
          <p:nvPr>
            <p:ph type="title"/>
          </p:nvPr>
        </p:nvSpPr>
        <p:spPr/>
        <p:txBody>
          <a:bodyPr>
            <a:normAutofit/>
          </a:bodyPr>
          <a:lstStyle/>
          <a:p>
            <a:pPr algn="ctr"/>
            <a:r>
              <a:rPr lang="en-US" sz="5400" dirty="0"/>
              <a:t>4</a:t>
            </a:r>
          </a:p>
        </p:txBody>
      </p:sp>
      <p:sp>
        <p:nvSpPr>
          <p:cNvPr id="3" name="Content Placeholder 2">
            <a:extLst>
              <a:ext uri="{FF2B5EF4-FFF2-40B4-BE49-F238E27FC236}">
                <a16:creationId xmlns:a16="http://schemas.microsoft.com/office/drawing/2014/main" id="{3FA49035-C1F0-FE18-176F-E49ACDC0A921}"/>
              </a:ext>
            </a:extLst>
          </p:cNvPr>
          <p:cNvSpPr>
            <a:spLocks noGrp="1"/>
          </p:cNvSpPr>
          <p:nvPr>
            <p:ph idx="1"/>
          </p:nvPr>
        </p:nvSpPr>
        <p:spPr/>
        <p:txBody>
          <a:bodyPr/>
          <a:lstStyle/>
          <a:p>
            <a:r>
              <a:rPr lang="en-US" sz="2800" dirty="0">
                <a:solidFill>
                  <a:srgbClr val="FFFF00"/>
                </a:solidFill>
              </a:rPr>
              <a:t>Updating your skill set or strategy skills to YOU 2.0</a:t>
            </a:r>
          </a:p>
          <a:p>
            <a:endParaRPr lang="en-US" sz="2800" dirty="0">
              <a:solidFill>
                <a:srgbClr val="FFFF00"/>
              </a:solidFill>
            </a:endParaRPr>
          </a:p>
          <a:p>
            <a:r>
              <a:rPr lang="en-US" sz="2800" dirty="0">
                <a:solidFill>
                  <a:srgbClr val="FFFF00"/>
                </a:solidFill>
              </a:rPr>
              <a:t>To do so takes replacing old, counterproductive but familiar behaviors with newly learned and practiced healthier behavioral, social and coping skills.</a:t>
            </a:r>
            <a:endParaRPr lang="en-US" sz="2800" dirty="0"/>
          </a:p>
        </p:txBody>
      </p:sp>
    </p:spTree>
    <p:extLst>
      <p:ext uri="{BB962C8B-B14F-4D97-AF65-F5344CB8AC3E}">
        <p14:creationId xmlns:p14="http://schemas.microsoft.com/office/powerpoint/2010/main" val="20334711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BCD67-B9B6-52E6-5895-5A0A7B38FBFD}"/>
              </a:ext>
            </a:extLst>
          </p:cNvPr>
          <p:cNvSpPr>
            <a:spLocks noGrp="1"/>
          </p:cNvSpPr>
          <p:nvPr>
            <p:ph type="title"/>
          </p:nvPr>
        </p:nvSpPr>
        <p:spPr/>
        <p:txBody>
          <a:bodyPr>
            <a:normAutofit/>
          </a:bodyPr>
          <a:lstStyle/>
          <a:p>
            <a:pPr algn="ctr"/>
            <a:r>
              <a:rPr lang="en-US" sz="5400" dirty="0"/>
              <a:t>3</a:t>
            </a:r>
          </a:p>
        </p:txBody>
      </p:sp>
      <p:sp>
        <p:nvSpPr>
          <p:cNvPr id="3" name="Content Placeholder 2">
            <a:extLst>
              <a:ext uri="{FF2B5EF4-FFF2-40B4-BE49-F238E27FC236}">
                <a16:creationId xmlns:a16="http://schemas.microsoft.com/office/drawing/2014/main" id="{59C7ACD3-A61D-01D8-5BD2-DE119FC8563B}"/>
              </a:ext>
            </a:extLst>
          </p:cNvPr>
          <p:cNvSpPr>
            <a:spLocks noGrp="1"/>
          </p:cNvSpPr>
          <p:nvPr>
            <p:ph idx="1"/>
          </p:nvPr>
        </p:nvSpPr>
        <p:spPr/>
        <p:txBody>
          <a:bodyPr>
            <a:normAutofit/>
          </a:bodyPr>
          <a:lstStyle/>
          <a:p>
            <a:r>
              <a:rPr lang="en-US" sz="3600" dirty="0"/>
              <a:t>Practice noticing without judging.</a:t>
            </a:r>
          </a:p>
          <a:p>
            <a:endParaRPr lang="en-US" sz="3600" dirty="0"/>
          </a:p>
          <a:p>
            <a:r>
              <a:rPr lang="en-US" sz="3600" dirty="0"/>
              <a:t>Be a keen observer (which helps with navigating).</a:t>
            </a:r>
          </a:p>
        </p:txBody>
      </p:sp>
    </p:spTree>
    <p:extLst>
      <p:ext uri="{BB962C8B-B14F-4D97-AF65-F5344CB8AC3E}">
        <p14:creationId xmlns:p14="http://schemas.microsoft.com/office/powerpoint/2010/main" val="39457366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68158-B9A8-5F53-F74F-7A3B5172FA76}"/>
              </a:ext>
            </a:extLst>
          </p:cNvPr>
          <p:cNvSpPr>
            <a:spLocks noGrp="1"/>
          </p:cNvSpPr>
          <p:nvPr>
            <p:ph type="title"/>
          </p:nvPr>
        </p:nvSpPr>
        <p:spPr/>
        <p:txBody>
          <a:bodyPr>
            <a:normAutofit/>
          </a:bodyPr>
          <a:lstStyle/>
          <a:p>
            <a:pPr algn="ctr"/>
            <a:r>
              <a:rPr lang="en-US" sz="5400" dirty="0"/>
              <a:t>3</a:t>
            </a:r>
          </a:p>
        </p:txBody>
      </p:sp>
      <p:sp>
        <p:nvSpPr>
          <p:cNvPr id="3" name="Content Placeholder 2">
            <a:extLst>
              <a:ext uri="{FF2B5EF4-FFF2-40B4-BE49-F238E27FC236}">
                <a16:creationId xmlns:a16="http://schemas.microsoft.com/office/drawing/2014/main" id="{D8A5CD22-C49D-210F-8F72-53F9472E2A79}"/>
              </a:ext>
            </a:extLst>
          </p:cNvPr>
          <p:cNvSpPr>
            <a:spLocks noGrp="1"/>
          </p:cNvSpPr>
          <p:nvPr>
            <p:ph idx="1"/>
          </p:nvPr>
        </p:nvSpPr>
        <p:spPr>
          <a:xfrm>
            <a:off x="1342463" y="1729361"/>
            <a:ext cx="8946541" cy="4195481"/>
          </a:xfrm>
        </p:spPr>
        <p:txBody>
          <a:bodyPr>
            <a:normAutofit/>
          </a:bodyPr>
          <a:lstStyle/>
          <a:p>
            <a:r>
              <a:rPr lang="en-US" sz="3600" dirty="0"/>
              <a:t>Without judgment or evaluation means out with:</a:t>
            </a:r>
          </a:p>
          <a:p>
            <a:pPr lvl="1"/>
            <a:r>
              <a:rPr lang="en-US" sz="2800" dirty="0"/>
              <a:t>Good / bad</a:t>
            </a:r>
          </a:p>
          <a:p>
            <a:pPr lvl="1"/>
            <a:r>
              <a:rPr lang="en-US" sz="2800" dirty="0"/>
              <a:t>Right / wrong</a:t>
            </a:r>
          </a:p>
          <a:p>
            <a:pPr lvl="1"/>
            <a:r>
              <a:rPr lang="en-US" sz="2800" dirty="0"/>
              <a:t>Beautiful / ugly</a:t>
            </a:r>
          </a:p>
          <a:p>
            <a:pPr lvl="1"/>
            <a:r>
              <a:rPr lang="en-US" sz="2800" dirty="0"/>
              <a:t>Fantastic / terrible</a:t>
            </a:r>
          </a:p>
        </p:txBody>
      </p:sp>
    </p:spTree>
    <p:extLst>
      <p:ext uri="{BB962C8B-B14F-4D97-AF65-F5344CB8AC3E}">
        <p14:creationId xmlns:p14="http://schemas.microsoft.com/office/powerpoint/2010/main" val="6409716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5C066-8E72-2341-2C5E-693A3191ED18}"/>
              </a:ext>
            </a:extLst>
          </p:cNvPr>
          <p:cNvSpPr>
            <a:spLocks noGrp="1"/>
          </p:cNvSpPr>
          <p:nvPr>
            <p:ph type="title"/>
          </p:nvPr>
        </p:nvSpPr>
        <p:spPr/>
        <p:txBody>
          <a:bodyPr>
            <a:normAutofit/>
          </a:bodyPr>
          <a:lstStyle/>
          <a:p>
            <a:pPr algn="ctr"/>
            <a:r>
              <a:rPr lang="en-US" sz="5400" dirty="0"/>
              <a:t>2</a:t>
            </a:r>
          </a:p>
        </p:txBody>
      </p:sp>
      <p:sp>
        <p:nvSpPr>
          <p:cNvPr id="3" name="Content Placeholder 2">
            <a:extLst>
              <a:ext uri="{FF2B5EF4-FFF2-40B4-BE49-F238E27FC236}">
                <a16:creationId xmlns:a16="http://schemas.microsoft.com/office/drawing/2014/main" id="{68C307E8-498C-20D0-635B-5F69238C4D9C}"/>
              </a:ext>
            </a:extLst>
          </p:cNvPr>
          <p:cNvSpPr>
            <a:spLocks noGrp="1"/>
          </p:cNvSpPr>
          <p:nvPr>
            <p:ph idx="1"/>
          </p:nvPr>
        </p:nvSpPr>
        <p:spPr>
          <a:xfrm>
            <a:off x="1643062" y="2052116"/>
            <a:ext cx="9293161" cy="3997828"/>
          </a:xfrm>
        </p:spPr>
        <p:txBody>
          <a:bodyPr>
            <a:normAutofit lnSpcReduction="10000"/>
          </a:bodyPr>
          <a:lstStyle/>
          <a:p>
            <a:pPr algn="ctr"/>
            <a:r>
              <a:rPr lang="en-US" sz="4000" dirty="0"/>
              <a:t>Stability rules!</a:t>
            </a:r>
          </a:p>
          <a:p>
            <a:r>
              <a:rPr lang="en-US" sz="2800" dirty="0">
                <a:solidFill>
                  <a:srgbClr val="FFFF00"/>
                </a:solidFill>
              </a:rPr>
              <a:t>Take the first few weeks to become familiar with the:</a:t>
            </a:r>
          </a:p>
          <a:p>
            <a:pPr lvl="1"/>
            <a:r>
              <a:rPr lang="en-US" sz="2600" dirty="0">
                <a:solidFill>
                  <a:srgbClr val="FFFF00"/>
                </a:solidFill>
              </a:rPr>
              <a:t>Environment</a:t>
            </a:r>
          </a:p>
          <a:p>
            <a:pPr lvl="1"/>
            <a:r>
              <a:rPr lang="en-US" sz="2600" dirty="0">
                <a:solidFill>
                  <a:srgbClr val="FFFF00"/>
                </a:solidFill>
              </a:rPr>
              <a:t>Procedures &amp; Rules</a:t>
            </a:r>
          </a:p>
          <a:p>
            <a:pPr lvl="1"/>
            <a:r>
              <a:rPr lang="en-US" sz="2600" dirty="0">
                <a:solidFill>
                  <a:srgbClr val="FFFF00"/>
                </a:solidFill>
              </a:rPr>
              <a:t>Structure &amp; Schedule</a:t>
            </a:r>
          </a:p>
          <a:p>
            <a:pPr marL="457200" lvl="1" indent="0">
              <a:buNone/>
            </a:pPr>
            <a:r>
              <a:rPr lang="en-US" sz="2800" dirty="0">
                <a:solidFill>
                  <a:srgbClr val="92D050"/>
                </a:solidFill>
              </a:rPr>
              <a:t>Allow familiarity to foster a healthy adjustment and comfort.</a:t>
            </a:r>
            <a:r>
              <a:rPr lang="en-US" sz="2600" dirty="0">
                <a:solidFill>
                  <a:srgbClr val="FFFF00"/>
                </a:solidFill>
              </a:rPr>
              <a:t>  </a:t>
            </a:r>
          </a:p>
        </p:txBody>
      </p:sp>
    </p:spTree>
    <p:extLst>
      <p:ext uri="{BB962C8B-B14F-4D97-AF65-F5344CB8AC3E}">
        <p14:creationId xmlns:p14="http://schemas.microsoft.com/office/powerpoint/2010/main" val="17182290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E5283-4B8B-3D7D-3EA2-D1412B67417F}"/>
              </a:ext>
            </a:extLst>
          </p:cNvPr>
          <p:cNvSpPr>
            <a:spLocks noGrp="1"/>
          </p:cNvSpPr>
          <p:nvPr>
            <p:ph type="title"/>
          </p:nvPr>
        </p:nvSpPr>
        <p:spPr/>
        <p:txBody>
          <a:bodyPr>
            <a:normAutofit/>
          </a:bodyPr>
          <a:lstStyle/>
          <a:p>
            <a:pPr algn="ctr"/>
            <a:r>
              <a:rPr lang="en-US" sz="5400" dirty="0"/>
              <a:t>2</a:t>
            </a:r>
          </a:p>
        </p:txBody>
      </p:sp>
      <p:sp>
        <p:nvSpPr>
          <p:cNvPr id="3" name="Content Placeholder 2">
            <a:extLst>
              <a:ext uri="{FF2B5EF4-FFF2-40B4-BE49-F238E27FC236}">
                <a16:creationId xmlns:a16="http://schemas.microsoft.com/office/drawing/2014/main" id="{128623B2-DC9C-7F23-32BA-27EAC4430FEC}"/>
              </a:ext>
            </a:extLst>
          </p:cNvPr>
          <p:cNvSpPr>
            <a:spLocks noGrp="1"/>
          </p:cNvSpPr>
          <p:nvPr>
            <p:ph idx="1"/>
          </p:nvPr>
        </p:nvSpPr>
        <p:spPr>
          <a:xfrm>
            <a:off x="1943100" y="2052116"/>
            <a:ext cx="9112827" cy="3997828"/>
          </a:xfrm>
        </p:spPr>
        <p:txBody>
          <a:bodyPr>
            <a:normAutofit lnSpcReduction="10000"/>
          </a:bodyPr>
          <a:lstStyle/>
          <a:p>
            <a:pPr algn="ctr"/>
            <a:r>
              <a:rPr lang="en-US" sz="3600" dirty="0">
                <a:solidFill>
                  <a:srgbClr val="FFFF00"/>
                </a:solidFill>
              </a:rPr>
              <a:t>Stability rules!</a:t>
            </a:r>
          </a:p>
          <a:p>
            <a:pPr algn="ctr"/>
            <a:endParaRPr lang="en-US" sz="3600" dirty="0">
              <a:solidFill>
                <a:srgbClr val="FFFF00"/>
              </a:solidFill>
            </a:endParaRPr>
          </a:p>
          <a:p>
            <a:r>
              <a:rPr lang="en-US" sz="3200" dirty="0">
                <a:solidFill>
                  <a:srgbClr val="FFFF00"/>
                </a:solidFill>
              </a:rPr>
              <a:t>How many legs do you want a stool to have before you’re willing to sit on it </a:t>
            </a:r>
          </a:p>
          <a:p>
            <a:pPr marL="0" indent="0">
              <a:buNone/>
            </a:pPr>
            <a:r>
              <a:rPr lang="en-US" sz="3200" dirty="0">
                <a:solidFill>
                  <a:srgbClr val="FFFF00"/>
                </a:solidFill>
              </a:rPr>
              <a:t>   (with your legs up/off the floor)?</a:t>
            </a:r>
          </a:p>
          <a:p>
            <a:endParaRPr lang="en-US" sz="3200" dirty="0">
              <a:solidFill>
                <a:srgbClr val="FFFF00"/>
              </a:solidFill>
            </a:endParaRPr>
          </a:p>
          <a:p>
            <a:r>
              <a:rPr lang="en-US" dirty="0"/>
              <a:t>So, what are the things that would create your foundation of stability?</a:t>
            </a:r>
          </a:p>
          <a:p>
            <a:endParaRPr lang="en-US" dirty="0"/>
          </a:p>
        </p:txBody>
      </p:sp>
    </p:spTree>
    <p:extLst>
      <p:ext uri="{BB962C8B-B14F-4D97-AF65-F5344CB8AC3E}">
        <p14:creationId xmlns:p14="http://schemas.microsoft.com/office/powerpoint/2010/main" val="3264562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19AF9-F484-16F5-D6CB-7F3D83F9C3E7}"/>
              </a:ext>
            </a:extLst>
          </p:cNvPr>
          <p:cNvSpPr>
            <a:spLocks noGrp="1"/>
          </p:cNvSpPr>
          <p:nvPr>
            <p:ph type="title"/>
          </p:nvPr>
        </p:nvSpPr>
        <p:spPr/>
        <p:txBody>
          <a:bodyPr>
            <a:normAutofit/>
          </a:bodyPr>
          <a:lstStyle/>
          <a:p>
            <a:pPr algn="ctr"/>
            <a:r>
              <a:rPr lang="en-US" sz="5400" dirty="0"/>
              <a:t>1</a:t>
            </a:r>
          </a:p>
        </p:txBody>
      </p:sp>
      <p:sp>
        <p:nvSpPr>
          <p:cNvPr id="3" name="Content Placeholder 2">
            <a:extLst>
              <a:ext uri="{FF2B5EF4-FFF2-40B4-BE49-F238E27FC236}">
                <a16:creationId xmlns:a16="http://schemas.microsoft.com/office/drawing/2014/main" id="{5947D132-C390-7282-BCE7-163D0ECCFB43}"/>
              </a:ext>
            </a:extLst>
          </p:cNvPr>
          <p:cNvSpPr>
            <a:spLocks noGrp="1"/>
          </p:cNvSpPr>
          <p:nvPr>
            <p:ph idx="1"/>
          </p:nvPr>
        </p:nvSpPr>
        <p:spPr>
          <a:xfrm>
            <a:off x="997526" y="2052116"/>
            <a:ext cx="10212779" cy="3997828"/>
          </a:xfrm>
        </p:spPr>
        <p:txBody>
          <a:bodyPr>
            <a:normAutofit/>
          </a:bodyPr>
          <a:lstStyle/>
          <a:p>
            <a:r>
              <a:rPr lang="en-US" sz="3600" dirty="0">
                <a:solidFill>
                  <a:srgbClr val="92D050"/>
                </a:solidFill>
              </a:rPr>
              <a:t>It’s OK not to like everything about yourself</a:t>
            </a:r>
            <a:r>
              <a:rPr lang="en-US" sz="3600" dirty="0"/>
              <a:t>.</a:t>
            </a:r>
          </a:p>
          <a:p>
            <a:r>
              <a:rPr lang="en-US" sz="3600" dirty="0"/>
              <a:t>Yet too much self-criticism or dislike of oneself can be your single biggest obstacle to having a positive, successful experience at Job Corps. </a:t>
            </a:r>
          </a:p>
        </p:txBody>
      </p:sp>
    </p:spTree>
    <p:extLst>
      <p:ext uri="{BB962C8B-B14F-4D97-AF65-F5344CB8AC3E}">
        <p14:creationId xmlns:p14="http://schemas.microsoft.com/office/powerpoint/2010/main" val="3499405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197F-80CD-BC6C-17DB-F8ADC5D6A459}"/>
              </a:ext>
            </a:extLst>
          </p:cNvPr>
          <p:cNvSpPr>
            <a:spLocks noGrp="1"/>
          </p:cNvSpPr>
          <p:nvPr>
            <p:ph type="title"/>
          </p:nvPr>
        </p:nvSpPr>
        <p:spPr/>
        <p:txBody>
          <a:bodyPr>
            <a:normAutofit/>
          </a:bodyPr>
          <a:lstStyle/>
          <a:p>
            <a:pPr algn="ctr"/>
            <a:r>
              <a:rPr lang="en-US" sz="4800" dirty="0"/>
              <a:t>1</a:t>
            </a:r>
          </a:p>
        </p:txBody>
      </p:sp>
      <p:sp>
        <p:nvSpPr>
          <p:cNvPr id="3" name="Content Placeholder 2">
            <a:extLst>
              <a:ext uri="{FF2B5EF4-FFF2-40B4-BE49-F238E27FC236}">
                <a16:creationId xmlns:a16="http://schemas.microsoft.com/office/drawing/2014/main" id="{B36FCE8D-18D4-8781-78CF-73214C9A5CAB}"/>
              </a:ext>
            </a:extLst>
          </p:cNvPr>
          <p:cNvSpPr>
            <a:spLocks noGrp="1"/>
          </p:cNvSpPr>
          <p:nvPr>
            <p:ph idx="1"/>
          </p:nvPr>
        </p:nvSpPr>
        <p:spPr/>
        <p:txBody>
          <a:bodyPr>
            <a:normAutofit/>
          </a:bodyPr>
          <a:lstStyle/>
          <a:p>
            <a:r>
              <a:rPr lang="en-US" sz="3200" dirty="0"/>
              <a:t>Use noticing and observation skills to catch how easily you negatively compare yourself to others.</a:t>
            </a:r>
          </a:p>
          <a:p>
            <a:pPr marL="0" indent="0">
              <a:buNone/>
            </a:pPr>
            <a:endParaRPr lang="en-US" sz="3200" dirty="0"/>
          </a:p>
          <a:p>
            <a:r>
              <a:rPr lang="en-US" sz="3200" dirty="0"/>
              <a:t>In the coming week, explore treating yourself with a fraction of </a:t>
            </a:r>
            <a:r>
              <a:rPr lang="en-US" sz="3200" dirty="0" err="1"/>
              <a:t>thekindness</a:t>
            </a:r>
            <a:r>
              <a:rPr lang="en-US" sz="3200" dirty="0"/>
              <a:t> and consideration you would give to others.</a:t>
            </a:r>
          </a:p>
        </p:txBody>
      </p:sp>
    </p:spTree>
    <p:extLst>
      <p:ext uri="{BB962C8B-B14F-4D97-AF65-F5344CB8AC3E}">
        <p14:creationId xmlns:p14="http://schemas.microsoft.com/office/powerpoint/2010/main" val="14779753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0F51-2C58-4E3D-F2E8-C02BB375234C}"/>
              </a:ext>
            </a:extLst>
          </p:cNvPr>
          <p:cNvSpPr>
            <a:spLocks noGrp="1"/>
          </p:cNvSpPr>
          <p:nvPr>
            <p:ph type="title"/>
          </p:nvPr>
        </p:nvSpPr>
        <p:spPr/>
        <p:txBody>
          <a:bodyPr/>
          <a:lstStyle/>
          <a:p>
            <a:pPr algn="ctr"/>
            <a:r>
              <a:rPr lang="en-US" dirty="0"/>
              <a:t>1</a:t>
            </a:r>
          </a:p>
        </p:txBody>
      </p:sp>
      <p:sp>
        <p:nvSpPr>
          <p:cNvPr id="3" name="Content Placeholder 2">
            <a:extLst>
              <a:ext uri="{FF2B5EF4-FFF2-40B4-BE49-F238E27FC236}">
                <a16:creationId xmlns:a16="http://schemas.microsoft.com/office/drawing/2014/main" id="{8D805CA0-E487-ABB3-94C1-B90D3829B877}"/>
              </a:ext>
            </a:extLst>
          </p:cNvPr>
          <p:cNvSpPr>
            <a:spLocks noGrp="1"/>
          </p:cNvSpPr>
          <p:nvPr>
            <p:ph idx="1"/>
          </p:nvPr>
        </p:nvSpPr>
        <p:spPr>
          <a:xfrm>
            <a:off x="807523" y="1418000"/>
            <a:ext cx="9975272" cy="4378306"/>
          </a:xfrm>
        </p:spPr>
        <p:txBody>
          <a:bodyPr>
            <a:normAutofit fontScale="32500" lnSpcReduction="20000"/>
          </a:bodyPr>
          <a:lstStyle/>
          <a:p>
            <a:r>
              <a:rPr lang="en-US" sz="9000" dirty="0"/>
              <a:t>Give yourself permission to:</a:t>
            </a:r>
          </a:p>
          <a:p>
            <a:pPr marL="0" indent="0">
              <a:buNone/>
            </a:pPr>
            <a:endParaRPr lang="en-US" sz="9000" dirty="0"/>
          </a:p>
          <a:p>
            <a:r>
              <a:rPr lang="en-US" sz="8600" dirty="0">
                <a:solidFill>
                  <a:srgbClr val="FFFF00"/>
                </a:solidFill>
                <a:latin typeface="Eras Demi ITC" panose="020B0805030504020804" pitchFamily="34" charset="0"/>
              </a:rPr>
              <a:t>Learn and practice self-compassion.</a:t>
            </a:r>
          </a:p>
          <a:p>
            <a:r>
              <a:rPr lang="en-US" sz="8600" dirty="0">
                <a:solidFill>
                  <a:srgbClr val="FFFF00"/>
                </a:solidFill>
                <a:latin typeface="Eras Demi ITC" panose="020B0805030504020804" pitchFamily="34" charset="0"/>
              </a:rPr>
              <a:t>See your strengths and weaknesses without harsh evaluation. </a:t>
            </a:r>
          </a:p>
          <a:p>
            <a:r>
              <a:rPr lang="en-US" sz="8600" dirty="0">
                <a:solidFill>
                  <a:srgbClr val="FFFF00"/>
                </a:solidFill>
                <a:latin typeface="Eras Demi ITC" panose="020B0805030504020804" pitchFamily="34" charset="0"/>
              </a:rPr>
              <a:t>Practice using what you know about yourself to your </a:t>
            </a:r>
            <a:r>
              <a:rPr lang="en-US" sz="8600" b="1" i="1" dirty="0">
                <a:latin typeface="Eras Demi ITC" panose="020B0805030504020804" pitchFamily="34" charset="0"/>
              </a:rPr>
              <a:t>advantage</a:t>
            </a:r>
            <a:r>
              <a:rPr lang="en-US" sz="8600" b="1" i="1" dirty="0">
                <a:solidFill>
                  <a:srgbClr val="FF0000"/>
                </a:solidFill>
                <a:latin typeface="Eras Demi ITC" panose="020B0805030504020804" pitchFamily="34" charset="0"/>
              </a:rPr>
              <a:t>  </a:t>
            </a:r>
            <a:r>
              <a:rPr lang="en-US" sz="8600" dirty="0">
                <a:solidFill>
                  <a:srgbClr val="FFFF00"/>
                </a:solidFill>
                <a:latin typeface="Eras Demi ITC" panose="020B0805030504020804" pitchFamily="34" charset="0"/>
              </a:rPr>
              <a:t>rather than to your detriment. </a:t>
            </a:r>
          </a:p>
          <a:p>
            <a:r>
              <a:rPr lang="en-US" sz="7400" dirty="0">
                <a:latin typeface="Eras Demi ITC" panose="020B0805030504020804" pitchFamily="34" charset="0"/>
              </a:rPr>
              <a:t>Challenge yourself to give yourself half the consideration and regard that you would give to your best friend. </a:t>
            </a:r>
          </a:p>
          <a:p>
            <a:endParaRPr lang="en-US" sz="3600" dirty="0"/>
          </a:p>
          <a:p>
            <a:pPr marL="0" indent="0" algn="ctr">
              <a:buNone/>
            </a:pPr>
            <a:r>
              <a:rPr lang="en-US" sz="4900" dirty="0"/>
              <a:t> (Again, none of this gets you TAR item credit but puts you in a better position to earn it.)</a:t>
            </a:r>
          </a:p>
        </p:txBody>
      </p:sp>
    </p:spTree>
    <p:extLst>
      <p:ext uri="{BB962C8B-B14F-4D97-AF65-F5344CB8AC3E}">
        <p14:creationId xmlns:p14="http://schemas.microsoft.com/office/powerpoint/2010/main" val="52256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473A16-7185-13BD-E9D2-FC85BB3B5E12}"/>
              </a:ext>
            </a:extLst>
          </p:cNvPr>
          <p:cNvPicPr>
            <a:picLocks noChangeAspect="1"/>
          </p:cNvPicPr>
          <p:nvPr/>
        </p:nvPicPr>
        <p:blipFill rotWithShape="1">
          <a:blip r:embed="rId3"/>
          <a:srcRect t="14341" b="10659"/>
          <a:stretch/>
        </p:blipFill>
        <p:spPr>
          <a:xfrm>
            <a:off x="-310531" y="-834048"/>
            <a:ext cx="12191980" cy="6857990"/>
          </a:xfrm>
          <a:prstGeom prst="rect">
            <a:avLst/>
          </a:prstGeom>
        </p:spPr>
      </p:pic>
      <p:sp>
        <p:nvSpPr>
          <p:cNvPr id="3" name="TextBox 2">
            <a:extLst>
              <a:ext uri="{FF2B5EF4-FFF2-40B4-BE49-F238E27FC236}">
                <a16:creationId xmlns:a16="http://schemas.microsoft.com/office/drawing/2014/main" id="{0CD724AE-03D4-1EBE-B7E2-14F013FFF5BA}"/>
              </a:ext>
            </a:extLst>
          </p:cNvPr>
          <p:cNvSpPr txBox="1"/>
          <p:nvPr/>
        </p:nvSpPr>
        <p:spPr>
          <a:xfrm>
            <a:off x="1431985" y="2225615"/>
            <a:ext cx="1276709" cy="369332"/>
          </a:xfrm>
          <a:prstGeom prst="rect">
            <a:avLst/>
          </a:prstGeom>
          <a:noFill/>
        </p:spPr>
        <p:txBody>
          <a:bodyPr wrap="square" rtlCol="0">
            <a:spAutoFit/>
          </a:bodyPr>
          <a:lstStyle/>
          <a:p>
            <a:r>
              <a:rPr lang="en-US" dirty="0">
                <a:solidFill>
                  <a:schemeClr val="bg1"/>
                </a:solidFill>
              </a:rPr>
              <a:t>Females</a:t>
            </a:r>
          </a:p>
        </p:txBody>
      </p:sp>
    </p:spTree>
    <p:extLst>
      <p:ext uri="{BB962C8B-B14F-4D97-AF65-F5344CB8AC3E}">
        <p14:creationId xmlns:p14="http://schemas.microsoft.com/office/powerpoint/2010/main" val="14771073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619CE-2FDB-B1BE-BAB5-D973DEBE015C}"/>
              </a:ext>
            </a:extLst>
          </p:cNvPr>
          <p:cNvSpPr>
            <a:spLocks noGrp="1"/>
          </p:cNvSpPr>
          <p:nvPr>
            <p:ph type="title"/>
          </p:nvPr>
        </p:nvSpPr>
        <p:spPr/>
        <p:txBody>
          <a:bodyPr>
            <a:normAutofit/>
          </a:bodyPr>
          <a:lstStyle/>
          <a:p>
            <a:pPr algn="ctr"/>
            <a:r>
              <a:rPr lang="en-US" sz="5400" dirty="0"/>
              <a:t>Summary</a:t>
            </a:r>
          </a:p>
        </p:txBody>
      </p:sp>
      <p:sp>
        <p:nvSpPr>
          <p:cNvPr id="3" name="Content Placeholder 2">
            <a:extLst>
              <a:ext uri="{FF2B5EF4-FFF2-40B4-BE49-F238E27FC236}">
                <a16:creationId xmlns:a16="http://schemas.microsoft.com/office/drawing/2014/main" id="{CFC6F572-A4C8-710B-B122-1E2756FAE170}"/>
              </a:ext>
            </a:extLst>
          </p:cNvPr>
          <p:cNvSpPr>
            <a:spLocks noGrp="1"/>
          </p:cNvSpPr>
          <p:nvPr>
            <p:ph sz="half" idx="1"/>
          </p:nvPr>
        </p:nvSpPr>
        <p:spPr>
          <a:xfrm>
            <a:off x="2071688" y="2052115"/>
            <a:ext cx="4425646" cy="4334397"/>
          </a:xfrm>
        </p:spPr>
        <p:txBody>
          <a:bodyPr>
            <a:normAutofit/>
          </a:bodyPr>
          <a:lstStyle/>
          <a:p>
            <a:r>
              <a:rPr lang="en-US" dirty="0">
                <a:latin typeface="Eras Demi ITC" panose="020B0805030504020804" pitchFamily="34" charset="0"/>
              </a:rPr>
              <a:t>10. </a:t>
            </a:r>
            <a:r>
              <a:rPr lang="en-US" sz="2000" dirty="0">
                <a:solidFill>
                  <a:srgbClr val="FFFF00"/>
                </a:solidFill>
                <a:latin typeface="Eras Demi ITC" panose="020B0805030504020804" pitchFamily="34" charset="0"/>
              </a:rPr>
              <a:t>It’s a marathon, not a sprint.</a:t>
            </a:r>
          </a:p>
          <a:p>
            <a:r>
              <a:rPr lang="en-US" dirty="0">
                <a:solidFill>
                  <a:srgbClr val="FFFF00"/>
                </a:solidFill>
                <a:latin typeface="Eras Demi ITC" panose="020B0805030504020804" pitchFamily="34" charset="0"/>
              </a:rPr>
              <a:t>9. The students who graduate figure out how to do self-care.</a:t>
            </a:r>
          </a:p>
          <a:p>
            <a:r>
              <a:rPr lang="en-US" sz="2000" dirty="0">
                <a:solidFill>
                  <a:srgbClr val="FFFF00"/>
                </a:solidFill>
                <a:latin typeface="Eras Demi ITC" panose="020B0805030504020804" pitchFamily="34" charset="0"/>
              </a:rPr>
              <a:t>8. Job Corps is 24-7. It’s not just about the training day.</a:t>
            </a:r>
          </a:p>
          <a:p>
            <a:r>
              <a:rPr lang="en-US" dirty="0">
                <a:solidFill>
                  <a:srgbClr val="FFFF00"/>
                </a:solidFill>
                <a:latin typeface="Eras Demi ITC" panose="020B0805030504020804" pitchFamily="34" charset="0"/>
              </a:rPr>
              <a:t>7. Knowing what you want is harder than knowing what you don’t want. (Want something.)</a:t>
            </a:r>
          </a:p>
          <a:p>
            <a:r>
              <a:rPr lang="en-US" sz="2000" dirty="0">
                <a:solidFill>
                  <a:srgbClr val="FFFF00"/>
                </a:solidFill>
                <a:latin typeface="Eras Demi ITC" panose="020B0805030504020804" pitchFamily="34" charset="0"/>
              </a:rPr>
              <a:t>6. Change is hard work! Be ready.</a:t>
            </a:r>
          </a:p>
          <a:p>
            <a:endParaRPr lang="en-US" dirty="0"/>
          </a:p>
        </p:txBody>
      </p:sp>
      <p:sp>
        <p:nvSpPr>
          <p:cNvPr id="4" name="Content Placeholder 3">
            <a:extLst>
              <a:ext uri="{FF2B5EF4-FFF2-40B4-BE49-F238E27FC236}">
                <a16:creationId xmlns:a16="http://schemas.microsoft.com/office/drawing/2014/main" id="{C795D268-B37E-29AC-16C0-8A52841F7B66}"/>
              </a:ext>
            </a:extLst>
          </p:cNvPr>
          <p:cNvSpPr>
            <a:spLocks noGrp="1"/>
          </p:cNvSpPr>
          <p:nvPr>
            <p:ph sz="half" idx="2"/>
          </p:nvPr>
        </p:nvSpPr>
        <p:spPr>
          <a:xfrm>
            <a:off x="6666636" y="2052114"/>
            <a:ext cx="4306164" cy="4334397"/>
          </a:xfrm>
        </p:spPr>
        <p:txBody>
          <a:bodyPr>
            <a:normAutofit/>
          </a:bodyPr>
          <a:lstStyle/>
          <a:p>
            <a:r>
              <a:rPr lang="en-US" dirty="0">
                <a:latin typeface="Eras Demi ITC" panose="020B0805030504020804" pitchFamily="34" charset="0"/>
              </a:rPr>
              <a:t>5 Physical safety, emotional stability and social comfort are essential to learning.</a:t>
            </a:r>
          </a:p>
          <a:p>
            <a:r>
              <a:rPr lang="en-US" dirty="0">
                <a:latin typeface="Eras Demi ITC" panose="020B0805030504020804" pitchFamily="34" charset="0"/>
              </a:rPr>
              <a:t>4. Finishing what you start involves having a strategy.</a:t>
            </a:r>
          </a:p>
          <a:p>
            <a:r>
              <a:rPr lang="en-US" dirty="0">
                <a:latin typeface="Eras Demi ITC" panose="020B0805030504020804" pitchFamily="34" charset="0"/>
              </a:rPr>
              <a:t>3. Suspend judgment in favor of noticing and redirecting.</a:t>
            </a:r>
          </a:p>
          <a:p>
            <a:r>
              <a:rPr lang="en-US" dirty="0">
                <a:latin typeface="Eras Demi ITC" panose="020B0805030504020804" pitchFamily="34" charset="0"/>
              </a:rPr>
              <a:t>2. Stability rules!</a:t>
            </a:r>
          </a:p>
          <a:p>
            <a:r>
              <a:rPr lang="en-US" dirty="0">
                <a:latin typeface="Eras Demi ITC" panose="020B0805030504020804" pitchFamily="34" charset="0"/>
              </a:rPr>
              <a:t>1. It’s important to be on your team. </a:t>
            </a:r>
          </a:p>
        </p:txBody>
      </p:sp>
    </p:spTree>
    <p:extLst>
      <p:ext uri="{BB962C8B-B14F-4D97-AF65-F5344CB8AC3E}">
        <p14:creationId xmlns:p14="http://schemas.microsoft.com/office/powerpoint/2010/main" val="33206294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7A8E4E-E057-0E87-72C2-42C6D66B1796}"/>
              </a:ext>
            </a:extLst>
          </p:cNvPr>
          <p:cNvSpPr>
            <a:spLocks noGrp="1"/>
          </p:cNvSpPr>
          <p:nvPr>
            <p:ph type="title"/>
          </p:nvPr>
        </p:nvSpPr>
        <p:spPr>
          <a:xfrm>
            <a:off x="1969804" y="808056"/>
            <a:ext cx="3317492" cy="658435"/>
          </a:xfrm>
        </p:spPr>
        <p:txBody>
          <a:bodyPr vert="horz" lIns="91440" tIns="45720" rIns="91440" bIns="45720" rtlCol="0" anchor="t">
            <a:normAutofit fontScale="90000"/>
          </a:bodyPr>
          <a:lstStyle/>
          <a:p>
            <a:pPr algn="ctr"/>
            <a:r>
              <a:rPr lang="en-US" sz="4000" dirty="0"/>
              <a:t>So…</a:t>
            </a:r>
          </a:p>
        </p:txBody>
      </p:sp>
      <p:pic>
        <p:nvPicPr>
          <p:cNvPr id="5" name="Picture Placeholder 4">
            <a:extLst>
              <a:ext uri="{FF2B5EF4-FFF2-40B4-BE49-F238E27FC236}">
                <a16:creationId xmlns:a16="http://schemas.microsoft.com/office/drawing/2014/main" id="{496DB37B-5221-A506-C39A-5864E6AAF60A}"/>
              </a:ext>
            </a:extLst>
          </p:cNvPr>
          <p:cNvPicPr>
            <a:picLocks noGrp="1" noChangeAspect="1"/>
          </p:cNvPicPr>
          <p:nvPr>
            <p:ph type="pic" idx="1"/>
          </p:nvPr>
        </p:nvPicPr>
        <p:blipFill rotWithShape="1">
          <a:blip r:embed="rId4"/>
          <a:srcRect l="15589" r="15589"/>
          <a:stretch/>
        </p:blipFill>
        <p:spPr>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 name="Text Placeholder 3">
            <a:extLst>
              <a:ext uri="{FF2B5EF4-FFF2-40B4-BE49-F238E27FC236}">
                <a16:creationId xmlns:a16="http://schemas.microsoft.com/office/drawing/2014/main" id="{1B12E2ED-692D-ECAB-9C00-F16443601606}"/>
              </a:ext>
            </a:extLst>
          </p:cNvPr>
          <p:cNvSpPr>
            <a:spLocks noGrp="1"/>
          </p:cNvSpPr>
          <p:nvPr>
            <p:ph type="body" sz="half" idx="2"/>
          </p:nvPr>
        </p:nvSpPr>
        <p:spPr>
          <a:xfrm>
            <a:off x="1652672" y="1291731"/>
            <a:ext cx="3951755" cy="4274538"/>
          </a:xfrm>
        </p:spPr>
        <p:txBody>
          <a:bodyPr vert="horz" lIns="91440" tIns="45720" rIns="91440" bIns="45720" rtlCol="0" anchor="ctr">
            <a:normAutofit/>
          </a:bodyPr>
          <a:lstStyle/>
          <a:p>
            <a:pPr algn="ctr">
              <a:buFont typeface="Wingdings" panose="05000000000000000000" pitchFamily="2" charset="2"/>
              <a:buChar char="§"/>
            </a:pPr>
            <a:r>
              <a:rPr lang="en-US" sz="2800" dirty="0">
                <a:latin typeface="Eras Demi ITC" panose="020B0805030504020804" pitchFamily="34" charset="0"/>
              </a:rPr>
              <a:t>What do you think?</a:t>
            </a:r>
          </a:p>
          <a:p>
            <a:pPr algn="ctr">
              <a:buFont typeface="Wingdings" panose="05000000000000000000" pitchFamily="2" charset="2"/>
              <a:buChar char="§"/>
            </a:pPr>
            <a:r>
              <a:rPr lang="en-US" sz="2800" dirty="0">
                <a:latin typeface="Eras Demi ITC" panose="020B0805030504020804" pitchFamily="34" charset="0"/>
              </a:rPr>
              <a:t>What do you think the impact would be when students have these 10 concepts at the beginning of their time at Job Corps?</a:t>
            </a:r>
          </a:p>
        </p:txBody>
      </p:sp>
    </p:spTree>
    <p:extLst>
      <p:ext uri="{BB962C8B-B14F-4D97-AF65-F5344CB8AC3E}">
        <p14:creationId xmlns:p14="http://schemas.microsoft.com/office/powerpoint/2010/main" val="15883090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6FA74-0FA0-2021-B702-8C81FBA54D4B}"/>
              </a:ext>
            </a:extLst>
          </p:cNvPr>
          <p:cNvSpPr>
            <a:spLocks noGrp="1"/>
          </p:cNvSpPr>
          <p:nvPr>
            <p:ph type="title"/>
          </p:nvPr>
        </p:nvSpPr>
        <p:spPr/>
        <p:txBody>
          <a:bodyPr/>
          <a:lstStyle/>
          <a:p>
            <a:pPr algn="ctr"/>
            <a:r>
              <a:rPr lang="en-US" dirty="0"/>
              <a:t>What makes this place work is …</a:t>
            </a:r>
          </a:p>
        </p:txBody>
      </p:sp>
      <p:sp>
        <p:nvSpPr>
          <p:cNvPr id="3" name="Content Placeholder 2">
            <a:extLst>
              <a:ext uri="{FF2B5EF4-FFF2-40B4-BE49-F238E27FC236}">
                <a16:creationId xmlns:a16="http://schemas.microsoft.com/office/drawing/2014/main" id="{281C1323-8F3D-0760-2A12-57506147E314}"/>
              </a:ext>
            </a:extLst>
          </p:cNvPr>
          <p:cNvSpPr>
            <a:spLocks noGrp="1"/>
          </p:cNvSpPr>
          <p:nvPr>
            <p:ph idx="1"/>
          </p:nvPr>
        </p:nvSpPr>
        <p:spPr/>
        <p:txBody>
          <a:bodyPr>
            <a:normAutofit/>
          </a:bodyPr>
          <a:lstStyle/>
          <a:p>
            <a:pPr algn="ctr"/>
            <a:r>
              <a:rPr lang="en-US" sz="3200" dirty="0">
                <a:solidFill>
                  <a:schemeClr val="tx1">
                    <a:lumMod val="65000"/>
                    <a:lumOff val="35000"/>
                  </a:schemeClr>
                </a:solidFill>
                <a:latin typeface="Eras Demi ITC" panose="020B0805030504020804" pitchFamily="34" charset="0"/>
              </a:rPr>
              <a:t>You (singular)</a:t>
            </a:r>
          </a:p>
          <a:p>
            <a:pPr algn="ctr"/>
            <a:r>
              <a:rPr lang="en-US" sz="3200" dirty="0">
                <a:solidFill>
                  <a:schemeClr val="tx1">
                    <a:lumMod val="65000"/>
                    <a:lumOff val="35000"/>
                  </a:schemeClr>
                </a:solidFill>
                <a:latin typeface="Eras Demi ITC" panose="020B0805030504020804" pitchFamily="34" charset="0"/>
              </a:rPr>
              <a:t>Me (singular)</a:t>
            </a:r>
          </a:p>
          <a:p>
            <a:pPr algn="ctr"/>
            <a:r>
              <a:rPr lang="en-US" sz="3200" dirty="0">
                <a:solidFill>
                  <a:schemeClr val="tx1">
                    <a:lumMod val="65000"/>
                    <a:lumOff val="35000"/>
                  </a:schemeClr>
                </a:solidFill>
                <a:latin typeface="Eras Demi ITC" panose="020B0805030504020804" pitchFamily="34" charset="0"/>
              </a:rPr>
              <a:t>You all (plural)</a:t>
            </a:r>
          </a:p>
          <a:p>
            <a:pPr algn="ctr"/>
            <a:r>
              <a:rPr lang="en-US" sz="3200" dirty="0">
                <a:solidFill>
                  <a:schemeClr val="tx1">
                    <a:lumMod val="65000"/>
                    <a:lumOff val="35000"/>
                  </a:schemeClr>
                </a:solidFill>
                <a:latin typeface="Eras Demi ITC" panose="020B0805030504020804" pitchFamily="34" charset="0"/>
              </a:rPr>
              <a:t>Us - together</a:t>
            </a:r>
          </a:p>
        </p:txBody>
      </p:sp>
    </p:spTree>
    <p:extLst>
      <p:ext uri="{BB962C8B-B14F-4D97-AF65-F5344CB8AC3E}">
        <p14:creationId xmlns:p14="http://schemas.microsoft.com/office/powerpoint/2010/main" val="262378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300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3000"/>
                                  </p:stCondLst>
                                  <p:iterate type="wd">
                                    <p:tmPct val="10000"/>
                                  </p:iterate>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3000"/>
                                  </p:stCondLst>
                                  <p:iterate type="wd">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3000"/>
                                  </p:stCondLst>
                                  <p:iterate type="wd">
                                    <p:tmPct val="10000"/>
                                  </p:iterate>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ifferent Ways to Say Thank-You — Emily Post">
            <a:extLst>
              <a:ext uri="{FF2B5EF4-FFF2-40B4-BE49-F238E27FC236}">
                <a16:creationId xmlns:a16="http://schemas.microsoft.com/office/drawing/2014/main" id="{0BD0B35A-5FF8-4089-9234-7FFB52328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113" y="731989"/>
            <a:ext cx="8132240" cy="54116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32A6C33-6D95-2D78-2225-416F35AA6C8E}"/>
              </a:ext>
            </a:extLst>
          </p:cNvPr>
          <p:cNvSpPr txBox="1"/>
          <p:nvPr/>
        </p:nvSpPr>
        <p:spPr>
          <a:xfrm>
            <a:off x="4927638" y="4251366"/>
            <a:ext cx="2363190" cy="1323439"/>
          </a:xfrm>
          <a:prstGeom prst="rect">
            <a:avLst/>
          </a:prstGeom>
          <a:noFill/>
        </p:spPr>
        <p:txBody>
          <a:bodyPr wrap="square" rtlCol="0">
            <a:spAutoFit/>
          </a:bodyPr>
          <a:lstStyle/>
          <a:p>
            <a:r>
              <a:rPr lang="en-US" sz="2000" b="1" dirty="0">
                <a:solidFill>
                  <a:srgbClr val="FFFF00"/>
                </a:solidFill>
                <a:latin typeface="Dreaming Outloud Pro" panose="03050502040302030504" pitchFamily="66" charset="77"/>
                <a:cs typeface="Dreaming Outloud Pro" panose="03050502040302030504" pitchFamily="66" charset="77"/>
              </a:rPr>
              <a:t>Dr. Alec Mendelson</a:t>
            </a:r>
          </a:p>
          <a:p>
            <a:r>
              <a:rPr lang="en-US" sz="2000" b="1" dirty="0">
                <a:solidFill>
                  <a:srgbClr val="FFFF00"/>
                </a:solidFill>
                <a:latin typeface="Dreaming Outloud Pro" panose="03050502040302030504" pitchFamily="66" charset="77"/>
                <a:cs typeface="Dreaming Outloud Pro" panose="03050502040302030504" pitchFamily="66" charset="77"/>
              </a:rPr>
              <a:t>CMHC</a:t>
            </a:r>
          </a:p>
          <a:p>
            <a:r>
              <a:rPr lang="en-US" sz="2000" b="1" dirty="0">
                <a:solidFill>
                  <a:srgbClr val="FFFF00"/>
                </a:solidFill>
                <a:latin typeface="Dreaming Outloud Pro" panose="03050502040302030504" pitchFamily="66" charset="77"/>
                <a:cs typeface="Dreaming Outloud Pro" panose="03050502040302030504" pitchFamily="66" charset="77"/>
              </a:rPr>
              <a:t>Springdale &amp; </a:t>
            </a:r>
          </a:p>
          <a:p>
            <a:r>
              <a:rPr lang="en-US" sz="2000" b="1" dirty="0">
                <a:solidFill>
                  <a:srgbClr val="FFFF00"/>
                </a:solidFill>
                <a:latin typeface="Dreaming Outloud Pro" panose="03050502040302030504" pitchFamily="66" charset="77"/>
                <a:cs typeface="Dreaming Outloud Pro" panose="03050502040302030504" pitchFamily="66" charset="77"/>
              </a:rPr>
              <a:t>Tongue Point JCC</a:t>
            </a:r>
          </a:p>
        </p:txBody>
      </p:sp>
    </p:spTree>
    <p:extLst>
      <p:ext uri="{BB962C8B-B14F-4D97-AF65-F5344CB8AC3E}">
        <p14:creationId xmlns:p14="http://schemas.microsoft.com/office/powerpoint/2010/main" val="2622230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048540-2429-EB69-52C3-3CBEB06A67E2}"/>
              </a:ext>
            </a:extLst>
          </p:cNvPr>
          <p:cNvPicPr>
            <a:picLocks noChangeAspect="1"/>
          </p:cNvPicPr>
          <p:nvPr/>
        </p:nvPicPr>
        <p:blipFill>
          <a:blip r:embed="rId2"/>
          <a:stretch>
            <a:fillRect/>
          </a:stretch>
        </p:blipFill>
        <p:spPr>
          <a:xfrm>
            <a:off x="1955320" y="176841"/>
            <a:ext cx="7982309" cy="5986732"/>
          </a:xfrm>
          <a:prstGeom prst="rect">
            <a:avLst/>
          </a:prstGeom>
        </p:spPr>
      </p:pic>
    </p:spTree>
    <p:extLst>
      <p:ext uri="{BB962C8B-B14F-4D97-AF65-F5344CB8AC3E}">
        <p14:creationId xmlns:p14="http://schemas.microsoft.com/office/powerpoint/2010/main" val="301772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w mental-health crisis line 988 goes live Saturday – Medford News,  Weather, Sports, Breaking News | Mail Tribune">
            <a:extLst>
              <a:ext uri="{FF2B5EF4-FFF2-40B4-BE49-F238E27FC236}">
                <a16:creationId xmlns:a16="http://schemas.microsoft.com/office/drawing/2014/main" id="{1ADA3F75-E85D-81A8-C8CD-1C6F53F546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294" y="211708"/>
            <a:ext cx="8848643" cy="5740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302637"/>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8.jpeg"/></Relationships>
</file>

<file path=ppt/theme/_rels/them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5.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6.xml><?xml version="1.0" encoding="utf-8"?>
<a:theme xmlns:a="http://schemas.openxmlformats.org/drawingml/2006/main" name="1_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7.xml><?xml version="1.0" encoding="utf-8"?>
<a:theme xmlns:a="http://schemas.openxmlformats.org/drawingml/2006/main" name="2_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XRUYQT3274NZ-681238054-1863</_dlc_DocId>
    <_dlc_DocIdUrl xmlns="b22f8f74-215c-4154-9939-bd29e4e8980e">
      <Url>https://supportservices.jobcorps.gov/health/_layouts/15/DocIdRedir.aspx?ID=XRUYQT3274NZ-681238054-1863</Url>
      <Description>XRUYQT3274NZ-681238054-1863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BB6D692-21ED-42A7-BC83-ED8B822A6D14}"/>
</file>

<file path=customXml/itemProps2.xml><?xml version="1.0" encoding="utf-8"?>
<ds:datastoreItem xmlns:ds="http://schemas.openxmlformats.org/officeDocument/2006/customXml" ds:itemID="{99D06B55-ED3B-4116-BB87-26A69B677EA7}"/>
</file>

<file path=customXml/itemProps3.xml><?xml version="1.0" encoding="utf-8"?>
<ds:datastoreItem xmlns:ds="http://schemas.openxmlformats.org/officeDocument/2006/customXml" ds:itemID="{44EB548A-7A9D-4771-B7D5-875047E41A33}"/>
</file>

<file path=customXml/itemProps4.xml><?xml version="1.0" encoding="utf-8"?>
<ds:datastoreItem xmlns:ds="http://schemas.openxmlformats.org/officeDocument/2006/customXml" ds:itemID="{10693638-855C-4E8A-B1F2-5D79F527D0D0}"/>
</file>

<file path=docProps/app.xml><?xml version="1.0" encoding="utf-8"?>
<Properties xmlns="http://schemas.openxmlformats.org/officeDocument/2006/extended-properties" xmlns:vt="http://schemas.openxmlformats.org/officeDocument/2006/docPropsVTypes">
  <Template>{0852844C-0671-4921-AADD-58CB12FB05EC}tf16401375</Template>
  <TotalTime>22222</TotalTime>
  <Words>4047</Words>
  <Application>Microsoft Macintosh PowerPoint</Application>
  <PresentationFormat>Widescreen</PresentationFormat>
  <Paragraphs>554</Paragraphs>
  <Slides>73</Slides>
  <Notes>52</Notes>
  <HiddenSlides>0</HiddenSlides>
  <MMClips>0</MMClips>
  <ScaleCrop>false</ScaleCrop>
  <HeadingPairs>
    <vt:vector size="6" baseType="variant">
      <vt:variant>
        <vt:lpstr>Fonts Used</vt:lpstr>
      </vt:variant>
      <vt:variant>
        <vt:i4>17</vt:i4>
      </vt:variant>
      <vt:variant>
        <vt:lpstr>Theme</vt:lpstr>
      </vt:variant>
      <vt:variant>
        <vt:i4>7</vt:i4>
      </vt:variant>
      <vt:variant>
        <vt:lpstr>Slide Titles</vt:lpstr>
      </vt:variant>
      <vt:variant>
        <vt:i4>73</vt:i4>
      </vt:variant>
    </vt:vector>
  </HeadingPairs>
  <TitlesOfParts>
    <vt:vector size="97" baseType="lpstr">
      <vt:lpstr>Arial</vt:lpstr>
      <vt:lpstr>Arial Black</vt:lpstr>
      <vt:lpstr>Berlin Sans FB</vt:lpstr>
      <vt:lpstr>Calibri</vt:lpstr>
      <vt:lpstr>Calibri Light</vt:lpstr>
      <vt:lpstr>Century Gothic</vt:lpstr>
      <vt:lpstr>Dreaming Outloud Pro</vt:lpstr>
      <vt:lpstr>Eras Bold ITC</vt:lpstr>
      <vt:lpstr>Eras Demi ITC</vt:lpstr>
      <vt:lpstr>Eras Medium ITC</vt:lpstr>
      <vt:lpstr>Garamond</vt:lpstr>
      <vt:lpstr>Gill Sans MT</vt:lpstr>
      <vt:lpstr>Gill Sans Ultra Bold</vt:lpstr>
      <vt:lpstr>Lucida Handwriting</vt:lpstr>
      <vt:lpstr>Rockwell</vt:lpstr>
      <vt:lpstr>Wingdings</vt:lpstr>
      <vt:lpstr>Wingdings 3</vt:lpstr>
      <vt:lpstr>Gallery</vt:lpstr>
      <vt:lpstr>Metropolitan</vt:lpstr>
      <vt:lpstr>Organic</vt:lpstr>
      <vt:lpstr>Ion</vt:lpstr>
      <vt:lpstr>1_Organic</vt:lpstr>
      <vt:lpstr>1_Gallery</vt:lpstr>
      <vt:lpstr>2_Gallery</vt:lpstr>
      <vt:lpstr>Suicide prevention  via developing  healthy communication, interaction and selves:</vt:lpstr>
      <vt:lpstr>PowerPoint Presentation</vt:lpstr>
      <vt:lpstr>3 Parts: </vt:lpstr>
      <vt:lpstr>Suicidal Warning Signs:</vt:lpstr>
      <vt:lpstr>PowerPoint Presentation</vt:lpstr>
      <vt:lpstr>PowerPoint Presentation</vt:lpstr>
      <vt:lpstr>PowerPoint Presentation</vt:lpstr>
      <vt:lpstr>PowerPoint Presentation</vt:lpstr>
      <vt:lpstr>PowerPoint Presentation</vt:lpstr>
      <vt:lpstr> A few facts:</vt:lpstr>
      <vt:lpstr>A few facts:</vt:lpstr>
      <vt:lpstr> A few facts:</vt:lpstr>
      <vt:lpstr>LGBTQ</vt:lpstr>
      <vt:lpstr>Our Population:</vt:lpstr>
      <vt:lpstr>Our Population:</vt:lpstr>
      <vt:lpstr>Varied presentation:</vt:lpstr>
      <vt:lpstr>Suicidal Warning Signs:</vt:lpstr>
      <vt:lpstr>PowerPoint Presentation</vt:lpstr>
      <vt:lpstr>OK here is the part I really want you to Hear</vt:lpstr>
      <vt:lpstr>PowerPoint Presentation</vt:lpstr>
      <vt:lpstr>Passive Ideation vs. active intent</vt:lpstr>
      <vt:lpstr>Suicide Prevention strategies:</vt:lpstr>
      <vt:lpstr>Changing the negative</vt:lpstr>
      <vt:lpstr>Dealing with ants:</vt:lpstr>
      <vt:lpstr>Dealing with ants:  “no one likes me”.</vt:lpstr>
      <vt:lpstr>Reframing ants:</vt:lpstr>
      <vt:lpstr>So, what can I do as a staff member?</vt:lpstr>
      <vt:lpstr>What students want most:</vt:lpstr>
      <vt:lpstr>PowerPoint Presentation</vt:lpstr>
      <vt:lpstr>Job corps is Now the home.</vt:lpstr>
      <vt:lpstr>The ABCds  of promoting skills and decreasing mood related issues</vt:lpstr>
      <vt:lpstr>PowerPoint Presentation</vt:lpstr>
      <vt:lpstr>Actions:</vt:lpstr>
      <vt:lpstr>Being:</vt:lpstr>
      <vt:lpstr>Connection –  Verbal &amp; Nonverbal communication:</vt:lpstr>
      <vt:lpstr>Developing:</vt:lpstr>
      <vt:lpstr>The ABCds</vt:lpstr>
      <vt:lpstr>The ABCds</vt:lpstr>
      <vt:lpstr> 10 Concepts I Wish Students Knew Before Coming to Job Corps (&amp; would keep in mind and practice regularly on center.)</vt:lpstr>
      <vt:lpstr>Knowing &amp; practicing these  10 things on center could …</vt:lpstr>
      <vt:lpstr>Perspective:</vt:lpstr>
      <vt:lpstr>10</vt:lpstr>
      <vt:lpstr>10</vt:lpstr>
      <vt:lpstr>9</vt:lpstr>
      <vt:lpstr>9 Your choices matter!</vt:lpstr>
      <vt:lpstr>9</vt:lpstr>
      <vt:lpstr>8</vt:lpstr>
      <vt:lpstr>8</vt:lpstr>
      <vt:lpstr>7</vt:lpstr>
      <vt:lpstr>7</vt:lpstr>
      <vt:lpstr>7</vt:lpstr>
      <vt:lpstr>6</vt:lpstr>
      <vt:lpstr>PowerPoint Presentation</vt:lpstr>
      <vt:lpstr>6</vt:lpstr>
      <vt:lpstr>5</vt:lpstr>
      <vt:lpstr>5</vt:lpstr>
      <vt:lpstr>5</vt:lpstr>
      <vt:lpstr>5</vt:lpstr>
      <vt:lpstr>5</vt:lpstr>
      <vt:lpstr>5</vt:lpstr>
      <vt:lpstr>4</vt:lpstr>
      <vt:lpstr>4</vt:lpstr>
      <vt:lpstr>3</vt:lpstr>
      <vt:lpstr>3</vt:lpstr>
      <vt:lpstr>2</vt:lpstr>
      <vt:lpstr>2</vt:lpstr>
      <vt:lpstr>1</vt:lpstr>
      <vt:lpstr>1</vt:lpstr>
      <vt:lpstr>1</vt:lpstr>
      <vt:lpstr>Summary</vt:lpstr>
      <vt:lpstr>So…</vt:lpstr>
      <vt:lpstr>What makes this place work is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ABCDs of Effectively Communicating with Job Corps students</dc:title>
  <dc:creator>Alec Mendelson</dc:creator>
  <cp:lastModifiedBy>Alec Mendelson</cp:lastModifiedBy>
  <cp:revision>14</cp:revision>
  <dcterms:created xsi:type="dcterms:W3CDTF">2021-07-13T02:02:14Z</dcterms:created>
  <dcterms:modified xsi:type="dcterms:W3CDTF">2022-08-31T02:45:20Z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6087ecaf-8905-4083-9e73-50351886fef0</vt:lpwstr>
  </property>
</Properties>
</file>