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3.xml" ContentType="application/vnd.ms-office.drawingml.diagramDrawing+xml"/>
  <Override PartName="/ppt/diagrams/drawing5.xml" ContentType="application/vnd.ms-office.drawingml.diagramDrawing+xml"/>
  <Override PartName="/ppt/diagrams/drawing4.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quickStyle4.xml" ContentType="application/vnd.openxmlformats-officedocument.drawingml.diagramStyle+xml"/>
  <Override PartName="/ppt/diagrams/drawing7.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7.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92"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93"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DC146-4982-428B-BEEC-A0E8D5C67DC6}" v="810" dt="2022-08-30T14:32:47.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4.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ED5AD-C828-4FF6-8C74-A7207FC9C6FB}"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8FBBE91C-942E-43CB-A661-5CAFC522E8FF}">
      <dgm:prSet/>
      <dgm:spPr/>
      <dgm:t>
        <a:bodyPr/>
        <a:lstStyle/>
        <a:p>
          <a:r>
            <a:rPr lang="en-US" dirty="0"/>
            <a:t>Define the challenges non-resident students have in regard to using substances while in training at Job Corps.  </a:t>
          </a:r>
        </a:p>
      </dgm:t>
    </dgm:pt>
    <dgm:pt modelId="{EDBA1630-2354-4AD3-B27D-F884EAB9B836}" type="parTrans" cxnId="{41513FDF-A54C-4456-B7C5-6BB7393B1D1E}">
      <dgm:prSet/>
      <dgm:spPr/>
      <dgm:t>
        <a:bodyPr/>
        <a:lstStyle/>
        <a:p>
          <a:endParaRPr lang="en-US"/>
        </a:p>
      </dgm:t>
    </dgm:pt>
    <dgm:pt modelId="{6CF48317-36B4-495A-A512-F02BB5B9B148}" type="sibTrans" cxnId="{41513FDF-A54C-4456-B7C5-6BB7393B1D1E}">
      <dgm:prSet phldrT="1"/>
      <dgm:spPr/>
      <dgm:t>
        <a:bodyPr/>
        <a:lstStyle/>
        <a:p>
          <a:r>
            <a:rPr lang="en-US"/>
            <a:t>1</a:t>
          </a:r>
        </a:p>
      </dgm:t>
    </dgm:pt>
    <dgm:pt modelId="{E3EE34CD-6FA0-44DF-8D32-4802ADE458F2}">
      <dgm:prSet/>
      <dgm:spPr/>
      <dgm:t>
        <a:bodyPr/>
        <a:lstStyle/>
        <a:p>
          <a:r>
            <a:rPr lang="en-US" dirty="0"/>
            <a:t>Define three resources you can use to support non-resident students while in  training at Job Corps. </a:t>
          </a:r>
        </a:p>
      </dgm:t>
    </dgm:pt>
    <dgm:pt modelId="{12BAB1A1-9896-454A-96E4-843C6BCF7C54}" type="parTrans" cxnId="{33518980-48F8-412C-B20C-B3DEEB46F95E}">
      <dgm:prSet/>
      <dgm:spPr/>
      <dgm:t>
        <a:bodyPr/>
        <a:lstStyle/>
        <a:p>
          <a:endParaRPr lang="en-US"/>
        </a:p>
      </dgm:t>
    </dgm:pt>
    <dgm:pt modelId="{14FC645F-BAC1-4557-9C66-D882C2DF8D7E}" type="sibTrans" cxnId="{33518980-48F8-412C-B20C-B3DEEB46F95E}">
      <dgm:prSet phldrT="2"/>
      <dgm:spPr/>
      <dgm:t>
        <a:bodyPr/>
        <a:lstStyle/>
        <a:p>
          <a:r>
            <a:rPr lang="en-US"/>
            <a:t>2</a:t>
          </a:r>
        </a:p>
      </dgm:t>
    </dgm:pt>
    <dgm:pt modelId="{D79D084F-9878-405A-9650-ADE76AF129F7}">
      <dgm:prSet/>
      <dgm:spPr/>
      <dgm:t>
        <a:bodyPr/>
        <a:lstStyle/>
        <a:p>
          <a:r>
            <a:rPr lang="en-US" dirty="0"/>
            <a:t>List three things you can do to support non-resident students and their employability journey while enrolled at Job Corps. </a:t>
          </a:r>
        </a:p>
      </dgm:t>
    </dgm:pt>
    <dgm:pt modelId="{818B28B2-8FB7-4187-86AA-383D3CF556A2}" type="parTrans" cxnId="{653E06FF-7B1F-486B-8007-B502A8C575D7}">
      <dgm:prSet/>
      <dgm:spPr/>
      <dgm:t>
        <a:bodyPr/>
        <a:lstStyle/>
        <a:p>
          <a:endParaRPr lang="en-US"/>
        </a:p>
      </dgm:t>
    </dgm:pt>
    <dgm:pt modelId="{9B660748-8CFA-46D5-B31D-3AE0EA9D9AA0}" type="sibTrans" cxnId="{653E06FF-7B1F-486B-8007-B502A8C575D7}">
      <dgm:prSet phldrT="3"/>
      <dgm:spPr/>
      <dgm:t>
        <a:bodyPr/>
        <a:lstStyle/>
        <a:p>
          <a:r>
            <a:rPr lang="en-US"/>
            <a:t>3</a:t>
          </a:r>
        </a:p>
      </dgm:t>
    </dgm:pt>
    <dgm:pt modelId="{7A6D3590-28C2-49E7-B3CF-DD9132C45CC4}" type="pres">
      <dgm:prSet presAssocID="{B98ED5AD-C828-4FF6-8C74-A7207FC9C6FB}" presName="Name0" presStyleCnt="0">
        <dgm:presLayoutVars>
          <dgm:animLvl val="lvl"/>
          <dgm:resizeHandles val="exact"/>
        </dgm:presLayoutVars>
      </dgm:prSet>
      <dgm:spPr/>
    </dgm:pt>
    <dgm:pt modelId="{F0B118FD-C6FD-4A7F-BDB7-CCCD64293842}" type="pres">
      <dgm:prSet presAssocID="{8FBBE91C-942E-43CB-A661-5CAFC522E8FF}" presName="compositeNode" presStyleCnt="0">
        <dgm:presLayoutVars>
          <dgm:bulletEnabled val="1"/>
        </dgm:presLayoutVars>
      </dgm:prSet>
      <dgm:spPr/>
    </dgm:pt>
    <dgm:pt modelId="{1C7593A4-37B1-40D8-AD74-1DF3B748F69D}" type="pres">
      <dgm:prSet presAssocID="{8FBBE91C-942E-43CB-A661-5CAFC522E8FF}" presName="bgRect" presStyleLbl="bgAccFollowNode1" presStyleIdx="0" presStyleCnt="3"/>
      <dgm:spPr/>
    </dgm:pt>
    <dgm:pt modelId="{27BB2A90-D898-4B92-BDCB-718DBD0F4D29}" type="pres">
      <dgm:prSet presAssocID="{6CF48317-36B4-495A-A512-F02BB5B9B148}" presName="sibTransNodeCircle" presStyleLbl="alignNode1" presStyleIdx="0" presStyleCnt="6">
        <dgm:presLayoutVars>
          <dgm:chMax val="0"/>
          <dgm:bulletEnabled/>
        </dgm:presLayoutVars>
      </dgm:prSet>
      <dgm:spPr/>
    </dgm:pt>
    <dgm:pt modelId="{51909F99-B74E-4F39-BBF2-8631122110DF}" type="pres">
      <dgm:prSet presAssocID="{8FBBE91C-942E-43CB-A661-5CAFC522E8FF}" presName="bottomLine" presStyleLbl="alignNode1" presStyleIdx="1" presStyleCnt="6">
        <dgm:presLayoutVars/>
      </dgm:prSet>
      <dgm:spPr/>
    </dgm:pt>
    <dgm:pt modelId="{09432A4E-BEF7-43F5-BC8E-B2E6AD8A99BC}" type="pres">
      <dgm:prSet presAssocID="{8FBBE91C-942E-43CB-A661-5CAFC522E8FF}" presName="nodeText" presStyleLbl="bgAccFollowNode1" presStyleIdx="0" presStyleCnt="3">
        <dgm:presLayoutVars>
          <dgm:bulletEnabled val="1"/>
        </dgm:presLayoutVars>
      </dgm:prSet>
      <dgm:spPr/>
    </dgm:pt>
    <dgm:pt modelId="{610BCCD9-6C37-4D87-95EF-61AB82021613}" type="pres">
      <dgm:prSet presAssocID="{6CF48317-36B4-495A-A512-F02BB5B9B148}" presName="sibTrans" presStyleCnt="0"/>
      <dgm:spPr/>
    </dgm:pt>
    <dgm:pt modelId="{E92D82C4-8FAB-4893-9331-54021B1892CC}" type="pres">
      <dgm:prSet presAssocID="{E3EE34CD-6FA0-44DF-8D32-4802ADE458F2}" presName="compositeNode" presStyleCnt="0">
        <dgm:presLayoutVars>
          <dgm:bulletEnabled val="1"/>
        </dgm:presLayoutVars>
      </dgm:prSet>
      <dgm:spPr/>
    </dgm:pt>
    <dgm:pt modelId="{A6D5C170-25CE-4F20-9E57-ECAD90176295}" type="pres">
      <dgm:prSet presAssocID="{E3EE34CD-6FA0-44DF-8D32-4802ADE458F2}" presName="bgRect" presStyleLbl="bgAccFollowNode1" presStyleIdx="1" presStyleCnt="3"/>
      <dgm:spPr/>
    </dgm:pt>
    <dgm:pt modelId="{67050BA1-97D1-49D3-B58B-80081AEFF737}" type="pres">
      <dgm:prSet presAssocID="{14FC645F-BAC1-4557-9C66-D882C2DF8D7E}" presName="sibTransNodeCircle" presStyleLbl="alignNode1" presStyleIdx="2" presStyleCnt="6">
        <dgm:presLayoutVars>
          <dgm:chMax val="0"/>
          <dgm:bulletEnabled/>
        </dgm:presLayoutVars>
      </dgm:prSet>
      <dgm:spPr/>
    </dgm:pt>
    <dgm:pt modelId="{10266C75-A16D-4166-9805-4625FBDAE906}" type="pres">
      <dgm:prSet presAssocID="{E3EE34CD-6FA0-44DF-8D32-4802ADE458F2}" presName="bottomLine" presStyleLbl="alignNode1" presStyleIdx="3" presStyleCnt="6">
        <dgm:presLayoutVars/>
      </dgm:prSet>
      <dgm:spPr/>
    </dgm:pt>
    <dgm:pt modelId="{24DD0266-DC83-435F-AE8E-A225C12C370C}" type="pres">
      <dgm:prSet presAssocID="{E3EE34CD-6FA0-44DF-8D32-4802ADE458F2}" presName="nodeText" presStyleLbl="bgAccFollowNode1" presStyleIdx="1" presStyleCnt="3">
        <dgm:presLayoutVars>
          <dgm:bulletEnabled val="1"/>
        </dgm:presLayoutVars>
      </dgm:prSet>
      <dgm:spPr/>
    </dgm:pt>
    <dgm:pt modelId="{20CECB82-5B33-467E-9502-8D122197A577}" type="pres">
      <dgm:prSet presAssocID="{14FC645F-BAC1-4557-9C66-D882C2DF8D7E}" presName="sibTrans" presStyleCnt="0"/>
      <dgm:spPr/>
    </dgm:pt>
    <dgm:pt modelId="{C2C03EB1-AC66-4A51-88FE-7385783639AF}" type="pres">
      <dgm:prSet presAssocID="{D79D084F-9878-405A-9650-ADE76AF129F7}" presName="compositeNode" presStyleCnt="0">
        <dgm:presLayoutVars>
          <dgm:bulletEnabled val="1"/>
        </dgm:presLayoutVars>
      </dgm:prSet>
      <dgm:spPr/>
    </dgm:pt>
    <dgm:pt modelId="{86C29E09-078C-43CC-8D0B-CC744CBFDC88}" type="pres">
      <dgm:prSet presAssocID="{D79D084F-9878-405A-9650-ADE76AF129F7}" presName="bgRect" presStyleLbl="bgAccFollowNode1" presStyleIdx="2" presStyleCnt="3"/>
      <dgm:spPr/>
    </dgm:pt>
    <dgm:pt modelId="{EF5E03EF-C765-47DF-A1EE-7B772D414841}" type="pres">
      <dgm:prSet presAssocID="{9B660748-8CFA-46D5-B31D-3AE0EA9D9AA0}" presName="sibTransNodeCircle" presStyleLbl="alignNode1" presStyleIdx="4" presStyleCnt="6">
        <dgm:presLayoutVars>
          <dgm:chMax val="0"/>
          <dgm:bulletEnabled/>
        </dgm:presLayoutVars>
      </dgm:prSet>
      <dgm:spPr/>
    </dgm:pt>
    <dgm:pt modelId="{393963A9-4A36-430B-854F-9868768474E9}" type="pres">
      <dgm:prSet presAssocID="{D79D084F-9878-405A-9650-ADE76AF129F7}" presName="bottomLine" presStyleLbl="alignNode1" presStyleIdx="5" presStyleCnt="6">
        <dgm:presLayoutVars/>
      </dgm:prSet>
      <dgm:spPr/>
    </dgm:pt>
    <dgm:pt modelId="{26130F4B-23D0-4AE4-962F-42B2FC08573A}" type="pres">
      <dgm:prSet presAssocID="{D79D084F-9878-405A-9650-ADE76AF129F7}" presName="nodeText" presStyleLbl="bgAccFollowNode1" presStyleIdx="2" presStyleCnt="3">
        <dgm:presLayoutVars>
          <dgm:bulletEnabled val="1"/>
        </dgm:presLayoutVars>
      </dgm:prSet>
      <dgm:spPr/>
    </dgm:pt>
  </dgm:ptLst>
  <dgm:cxnLst>
    <dgm:cxn modelId="{708AC601-F985-4FB1-BD40-F5E77AAECC0F}" type="presOf" srcId="{8FBBE91C-942E-43CB-A661-5CAFC522E8FF}" destId="{1C7593A4-37B1-40D8-AD74-1DF3B748F69D}" srcOrd="0" destOrd="0" presId="urn:microsoft.com/office/officeart/2016/7/layout/BasicLinearProcessNumbered"/>
    <dgm:cxn modelId="{7E583B50-9462-4709-9B3F-67C209CFE32C}" type="presOf" srcId="{9B660748-8CFA-46D5-B31D-3AE0EA9D9AA0}" destId="{EF5E03EF-C765-47DF-A1EE-7B772D414841}" srcOrd="0" destOrd="0" presId="urn:microsoft.com/office/officeart/2016/7/layout/BasicLinearProcessNumbered"/>
    <dgm:cxn modelId="{E7B67D58-668D-4E65-B062-FCEAC4FD2C22}" type="presOf" srcId="{D79D084F-9878-405A-9650-ADE76AF129F7}" destId="{86C29E09-078C-43CC-8D0B-CC744CBFDC88}" srcOrd="0" destOrd="0" presId="urn:microsoft.com/office/officeart/2016/7/layout/BasicLinearProcessNumbered"/>
    <dgm:cxn modelId="{33518980-48F8-412C-B20C-B3DEEB46F95E}" srcId="{B98ED5AD-C828-4FF6-8C74-A7207FC9C6FB}" destId="{E3EE34CD-6FA0-44DF-8D32-4802ADE458F2}" srcOrd="1" destOrd="0" parTransId="{12BAB1A1-9896-454A-96E4-843C6BCF7C54}" sibTransId="{14FC645F-BAC1-4557-9C66-D882C2DF8D7E}"/>
    <dgm:cxn modelId="{F2AD8F81-9B7B-4F19-B8B1-FBDECE2A69B6}" type="presOf" srcId="{D79D084F-9878-405A-9650-ADE76AF129F7}" destId="{26130F4B-23D0-4AE4-962F-42B2FC08573A}" srcOrd="1" destOrd="0" presId="urn:microsoft.com/office/officeart/2016/7/layout/BasicLinearProcessNumbered"/>
    <dgm:cxn modelId="{420C8295-AFE9-483D-B8D0-E0DDA7745A53}" type="presOf" srcId="{B98ED5AD-C828-4FF6-8C74-A7207FC9C6FB}" destId="{7A6D3590-28C2-49E7-B3CF-DD9132C45CC4}" srcOrd="0" destOrd="0" presId="urn:microsoft.com/office/officeart/2016/7/layout/BasicLinearProcessNumbered"/>
    <dgm:cxn modelId="{E3B7F3A2-B55B-4BE6-B92B-854CDA98A0A5}" type="presOf" srcId="{14FC645F-BAC1-4557-9C66-D882C2DF8D7E}" destId="{67050BA1-97D1-49D3-B58B-80081AEFF737}" srcOrd="0" destOrd="0" presId="urn:microsoft.com/office/officeart/2016/7/layout/BasicLinearProcessNumbered"/>
    <dgm:cxn modelId="{5DD1B7A3-F36B-475D-9637-E8EE4A6ABB04}" type="presOf" srcId="{6CF48317-36B4-495A-A512-F02BB5B9B148}" destId="{27BB2A90-D898-4B92-BDCB-718DBD0F4D29}" srcOrd="0" destOrd="0" presId="urn:microsoft.com/office/officeart/2016/7/layout/BasicLinearProcessNumbered"/>
    <dgm:cxn modelId="{81389DC8-58A3-4DD7-B37A-D4020BA350EC}" type="presOf" srcId="{8FBBE91C-942E-43CB-A661-5CAFC522E8FF}" destId="{09432A4E-BEF7-43F5-BC8E-B2E6AD8A99BC}" srcOrd="1" destOrd="0" presId="urn:microsoft.com/office/officeart/2016/7/layout/BasicLinearProcessNumbered"/>
    <dgm:cxn modelId="{2EA778D1-C5AE-4574-BF33-18D6AE22D2C3}" type="presOf" srcId="{E3EE34CD-6FA0-44DF-8D32-4802ADE458F2}" destId="{A6D5C170-25CE-4F20-9E57-ECAD90176295}" srcOrd="0" destOrd="0" presId="urn:microsoft.com/office/officeart/2016/7/layout/BasicLinearProcessNumbered"/>
    <dgm:cxn modelId="{41513FDF-A54C-4456-B7C5-6BB7393B1D1E}" srcId="{B98ED5AD-C828-4FF6-8C74-A7207FC9C6FB}" destId="{8FBBE91C-942E-43CB-A661-5CAFC522E8FF}" srcOrd="0" destOrd="0" parTransId="{EDBA1630-2354-4AD3-B27D-F884EAB9B836}" sibTransId="{6CF48317-36B4-495A-A512-F02BB5B9B148}"/>
    <dgm:cxn modelId="{6ADBA6E7-17C9-4AAB-B8C1-79F8963606F3}" type="presOf" srcId="{E3EE34CD-6FA0-44DF-8D32-4802ADE458F2}" destId="{24DD0266-DC83-435F-AE8E-A225C12C370C}" srcOrd="1" destOrd="0" presId="urn:microsoft.com/office/officeart/2016/7/layout/BasicLinearProcessNumbered"/>
    <dgm:cxn modelId="{653E06FF-7B1F-486B-8007-B502A8C575D7}" srcId="{B98ED5AD-C828-4FF6-8C74-A7207FC9C6FB}" destId="{D79D084F-9878-405A-9650-ADE76AF129F7}" srcOrd="2" destOrd="0" parTransId="{818B28B2-8FB7-4187-86AA-383D3CF556A2}" sibTransId="{9B660748-8CFA-46D5-B31D-3AE0EA9D9AA0}"/>
    <dgm:cxn modelId="{57BF6F03-BA81-49AC-B1F5-87AEBBB1BFF4}" type="presParOf" srcId="{7A6D3590-28C2-49E7-B3CF-DD9132C45CC4}" destId="{F0B118FD-C6FD-4A7F-BDB7-CCCD64293842}" srcOrd="0" destOrd="0" presId="urn:microsoft.com/office/officeart/2016/7/layout/BasicLinearProcessNumbered"/>
    <dgm:cxn modelId="{30807D33-E405-4049-B9F2-E949299E688E}" type="presParOf" srcId="{F0B118FD-C6FD-4A7F-BDB7-CCCD64293842}" destId="{1C7593A4-37B1-40D8-AD74-1DF3B748F69D}" srcOrd="0" destOrd="0" presId="urn:microsoft.com/office/officeart/2016/7/layout/BasicLinearProcessNumbered"/>
    <dgm:cxn modelId="{6B8E7AF7-A8F2-494B-9614-61A63913352E}" type="presParOf" srcId="{F0B118FD-C6FD-4A7F-BDB7-CCCD64293842}" destId="{27BB2A90-D898-4B92-BDCB-718DBD0F4D29}" srcOrd="1" destOrd="0" presId="urn:microsoft.com/office/officeart/2016/7/layout/BasicLinearProcessNumbered"/>
    <dgm:cxn modelId="{309E39A1-6C7A-4801-B5A0-D2C427C87A1D}" type="presParOf" srcId="{F0B118FD-C6FD-4A7F-BDB7-CCCD64293842}" destId="{51909F99-B74E-4F39-BBF2-8631122110DF}" srcOrd="2" destOrd="0" presId="urn:microsoft.com/office/officeart/2016/7/layout/BasicLinearProcessNumbered"/>
    <dgm:cxn modelId="{68DAEBB2-BDDB-4419-8187-55E2787CC7E6}" type="presParOf" srcId="{F0B118FD-C6FD-4A7F-BDB7-CCCD64293842}" destId="{09432A4E-BEF7-43F5-BC8E-B2E6AD8A99BC}" srcOrd="3" destOrd="0" presId="urn:microsoft.com/office/officeart/2016/7/layout/BasicLinearProcessNumbered"/>
    <dgm:cxn modelId="{1D2DE0DC-41B5-418C-9AEB-B4E03201D309}" type="presParOf" srcId="{7A6D3590-28C2-49E7-B3CF-DD9132C45CC4}" destId="{610BCCD9-6C37-4D87-95EF-61AB82021613}" srcOrd="1" destOrd="0" presId="urn:microsoft.com/office/officeart/2016/7/layout/BasicLinearProcessNumbered"/>
    <dgm:cxn modelId="{2AD80D89-9C89-41FD-9A00-FBF81DF940BE}" type="presParOf" srcId="{7A6D3590-28C2-49E7-B3CF-DD9132C45CC4}" destId="{E92D82C4-8FAB-4893-9331-54021B1892CC}" srcOrd="2" destOrd="0" presId="urn:microsoft.com/office/officeart/2016/7/layout/BasicLinearProcessNumbered"/>
    <dgm:cxn modelId="{373D40C3-DC77-49D1-932A-5CCFFCD5C3AE}" type="presParOf" srcId="{E92D82C4-8FAB-4893-9331-54021B1892CC}" destId="{A6D5C170-25CE-4F20-9E57-ECAD90176295}" srcOrd="0" destOrd="0" presId="urn:microsoft.com/office/officeart/2016/7/layout/BasicLinearProcessNumbered"/>
    <dgm:cxn modelId="{930259F3-373A-4288-A52F-0802F9286353}" type="presParOf" srcId="{E92D82C4-8FAB-4893-9331-54021B1892CC}" destId="{67050BA1-97D1-49D3-B58B-80081AEFF737}" srcOrd="1" destOrd="0" presId="urn:microsoft.com/office/officeart/2016/7/layout/BasicLinearProcessNumbered"/>
    <dgm:cxn modelId="{557516A9-952F-460E-87CD-31AA766A89D8}" type="presParOf" srcId="{E92D82C4-8FAB-4893-9331-54021B1892CC}" destId="{10266C75-A16D-4166-9805-4625FBDAE906}" srcOrd="2" destOrd="0" presId="urn:microsoft.com/office/officeart/2016/7/layout/BasicLinearProcessNumbered"/>
    <dgm:cxn modelId="{F044DC8C-50F4-4B3A-98B0-9FC9CDF0259A}" type="presParOf" srcId="{E92D82C4-8FAB-4893-9331-54021B1892CC}" destId="{24DD0266-DC83-435F-AE8E-A225C12C370C}" srcOrd="3" destOrd="0" presId="urn:microsoft.com/office/officeart/2016/7/layout/BasicLinearProcessNumbered"/>
    <dgm:cxn modelId="{7795914D-3623-4682-A04A-8182F469FCC7}" type="presParOf" srcId="{7A6D3590-28C2-49E7-B3CF-DD9132C45CC4}" destId="{20CECB82-5B33-467E-9502-8D122197A577}" srcOrd="3" destOrd="0" presId="urn:microsoft.com/office/officeart/2016/7/layout/BasicLinearProcessNumbered"/>
    <dgm:cxn modelId="{B87EC253-48B3-44E2-AFDF-2947F5180DB9}" type="presParOf" srcId="{7A6D3590-28C2-49E7-B3CF-DD9132C45CC4}" destId="{C2C03EB1-AC66-4A51-88FE-7385783639AF}" srcOrd="4" destOrd="0" presId="urn:microsoft.com/office/officeart/2016/7/layout/BasicLinearProcessNumbered"/>
    <dgm:cxn modelId="{9B236C59-46AD-4E30-886E-415B36A038D4}" type="presParOf" srcId="{C2C03EB1-AC66-4A51-88FE-7385783639AF}" destId="{86C29E09-078C-43CC-8D0B-CC744CBFDC88}" srcOrd="0" destOrd="0" presId="urn:microsoft.com/office/officeart/2016/7/layout/BasicLinearProcessNumbered"/>
    <dgm:cxn modelId="{C6DABB13-682F-459F-9CD9-45822925FBAA}" type="presParOf" srcId="{C2C03EB1-AC66-4A51-88FE-7385783639AF}" destId="{EF5E03EF-C765-47DF-A1EE-7B772D414841}" srcOrd="1" destOrd="0" presId="urn:microsoft.com/office/officeart/2016/7/layout/BasicLinearProcessNumbered"/>
    <dgm:cxn modelId="{CD33A10A-D4A7-425A-8E56-C6D6F4C63497}" type="presParOf" srcId="{C2C03EB1-AC66-4A51-88FE-7385783639AF}" destId="{393963A9-4A36-430B-854F-9868768474E9}" srcOrd="2" destOrd="0" presId="urn:microsoft.com/office/officeart/2016/7/layout/BasicLinearProcessNumbered"/>
    <dgm:cxn modelId="{F1F5EFC3-B7F6-4E88-A206-C2C011BBA25A}" type="presParOf" srcId="{C2C03EB1-AC66-4A51-88FE-7385783639AF}" destId="{26130F4B-23D0-4AE4-962F-42B2FC08573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2DC87-21D6-4190-ABD4-0E2EB3296B9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8308BAF-C3DE-4006-AC3A-34B906105BD2}">
      <dgm:prSet/>
      <dgm:spPr/>
      <dgm:t>
        <a:bodyPr/>
        <a:lstStyle/>
        <a:p>
          <a:pPr>
            <a:defRPr cap="all"/>
          </a:pPr>
          <a:r>
            <a:rPr lang="en-US"/>
            <a:t>Prevention</a:t>
          </a:r>
        </a:p>
      </dgm:t>
    </dgm:pt>
    <dgm:pt modelId="{F0D34D85-9641-4EB4-B5DE-E1DAB4F9E4E7}" type="parTrans" cxnId="{88CD0DD2-A0EA-4AA9-A53A-24F6ADA2C7D7}">
      <dgm:prSet/>
      <dgm:spPr/>
      <dgm:t>
        <a:bodyPr/>
        <a:lstStyle/>
        <a:p>
          <a:endParaRPr lang="en-US"/>
        </a:p>
      </dgm:t>
    </dgm:pt>
    <dgm:pt modelId="{5DE3D9E0-7071-4121-826B-F8FA1B90D434}" type="sibTrans" cxnId="{88CD0DD2-A0EA-4AA9-A53A-24F6ADA2C7D7}">
      <dgm:prSet/>
      <dgm:spPr/>
      <dgm:t>
        <a:bodyPr/>
        <a:lstStyle/>
        <a:p>
          <a:endParaRPr lang="en-US"/>
        </a:p>
      </dgm:t>
    </dgm:pt>
    <dgm:pt modelId="{D5FAA434-B4CD-4574-ABD0-A48132EA401C}">
      <dgm:prSet/>
      <dgm:spPr/>
      <dgm:t>
        <a:bodyPr/>
        <a:lstStyle/>
        <a:p>
          <a:pPr>
            <a:defRPr cap="all"/>
          </a:pPr>
          <a:r>
            <a:rPr lang="en-US"/>
            <a:t>Education</a:t>
          </a:r>
        </a:p>
      </dgm:t>
    </dgm:pt>
    <dgm:pt modelId="{627AF0D1-F00D-4035-853D-D709018A13BC}" type="parTrans" cxnId="{31175F68-AB5C-42D3-9AB9-5B08A31CF825}">
      <dgm:prSet/>
      <dgm:spPr/>
      <dgm:t>
        <a:bodyPr/>
        <a:lstStyle/>
        <a:p>
          <a:endParaRPr lang="en-US"/>
        </a:p>
      </dgm:t>
    </dgm:pt>
    <dgm:pt modelId="{84BFF337-D0BA-4EF6-9BE4-5E3238785236}" type="sibTrans" cxnId="{31175F68-AB5C-42D3-9AB9-5B08A31CF825}">
      <dgm:prSet/>
      <dgm:spPr/>
      <dgm:t>
        <a:bodyPr/>
        <a:lstStyle/>
        <a:p>
          <a:endParaRPr lang="en-US"/>
        </a:p>
      </dgm:t>
    </dgm:pt>
    <dgm:pt modelId="{A27859FD-FECD-45D8-BC43-149B14C7B285}">
      <dgm:prSet/>
      <dgm:spPr/>
      <dgm:t>
        <a:bodyPr/>
        <a:lstStyle/>
        <a:p>
          <a:pPr>
            <a:defRPr cap="all"/>
          </a:pPr>
          <a:r>
            <a:rPr lang="en-US"/>
            <a:t>Identification of substance use problems</a:t>
          </a:r>
        </a:p>
      </dgm:t>
    </dgm:pt>
    <dgm:pt modelId="{B8985345-5748-4C05-BBFC-7244CCECEFC0}" type="parTrans" cxnId="{61A22AE2-88ED-42C0-B117-8A8C18693033}">
      <dgm:prSet/>
      <dgm:spPr/>
      <dgm:t>
        <a:bodyPr/>
        <a:lstStyle/>
        <a:p>
          <a:endParaRPr lang="en-US"/>
        </a:p>
      </dgm:t>
    </dgm:pt>
    <dgm:pt modelId="{D4CDC14F-ED87-4D14-B3D1-84D731D4ADA4}" type="sibTrans" cxnId="{61A22AE2-88ED-42C0-B117-8A8C18693033}">
      <dgm:prSet/>
      <dgm:spPr/>
      <dgm:t>
        <a:bodyPr/>
        <a:lstStyle/>
        <a:p>
          <a:endParaRPr lang="en-US"/>
        </a:p>
      </dgm:t>
    </dgm:pt>
    <dgm:pt modelId="{BC400CE5-3221-4B55-836F-17229C39BE34}">
      <dgm:prSet/>
      <dgm:spPr/>
      <dgm:t>
        <a:bodyPr/>
        <a:lstStyle/>
        <a:p>
          <a:pPr>
            <a:defRPr cap="all"/>
          </a:pPr>
          <a:r>
            <a:rPr lang="en-US"/>
            <a:t>Relapse prevention</a:t>
          </a:r>
        </a:p>
      </dgm:t>
    </dgm:pt>
    <dgm:pt modelId="{EBC7D315-BF81-4E53-B30B-6615FAA44436}" type="parTrans" cxnId="{43BFE2CA-8BBF-4DEA-8670-840BF05593CE}">
      <dgm:prSet/>
      <dgm:spPr/>
      <dgm:t>
        <a:bodyPr/>
        <a:lstStyle/>
        <a:p>
          <a:endParaRPr lang="en-US"/>
        </a:p>
      </dgm:t>
    </dgm:pt>
    <dgm:pt modelId="{253D3757-7B3F-44B8-88A5-3F0C17AA54DB}" type="sibTrans" cxnId="{43BFE2CA-8BBF-4DEA-8670-840BF05593CE}">
      <dgm:prSet/>
      <dgm:spPr/>
      <dgm:t>
        <a:bodyPr/>
        <a:lstStyle/>
        <a:p>
          <a:endParaRPr lang="en-US"/>
        </a:p>
      </dgm:t>
    </dgm:pt>
    <dgm:pt modelId="{8B485023-3EFA-4CD5-A1B1-B5BA16A50F44}">
      <dgm:prSet/>
      <dgm:spPr/>
      <dgm:t>
        <a:bodyPr/>
        <a:lstStyle/>
        <a:p>
          <a:pPr>
            <a:defRPr cap="all"/>
          </a:pPr>
          <a:r>
            <a:rPr lang="en-US"/>
            <a:t>Helping students overcome barriers to employability</a:t>
          </a:r>
        </a:p>
      </dgm:t>
    </dgm:pt>
    <dgm:pt modelId="{7E928957-67B7-4BF5-8AC3-9B02E7190AB3}" type="parTrans" cxnId="{1F46EB25-C957-4AB5-A2F6-A4BA36E6695D}">
      <dgm:prSet/>
      <dgm:spPr/>
      <dgm:t>
        <a:bodyPr/>
        <a:lstStyle/>
        <a:p>
          <a:endParaRPr lang="en-US"/>
        </a:p>
      </dgm:t>
    </dgm:pt>
    <dgm:pt modelId="{65E0ECE2-5CDF-4AAA-8A28-F4750A55CA52}" type="sibTrans" cxnId="{1F46EB25-C957-4AB5-A2F6-A4BA36E6695D}">
      <dgm:prSet/>
      <dgm:spPr/>
      <dgm:t>
        <a:bodyPr/>
        <a:lstStyle/>
        <a:p>
          <a:endParaRPr lang="en-US"/>
        </a:p>
      </dgm:t>
    </dgm:pt>
    <dgm:pt modelId="{3635F508-6704-4B4E-81CA-6A83BCC698A6}" type="pres">
      <dgm:prSet presAssocID="{1502DC87-21D6-4190-ABD4-0E2EB3296B96}" presName="root" presStyleCnt="0">
        <dgm:presLayoutVars>
          <dgm:dir/>
          <dgm:resizeHandles val="exact"/>
        </dgm:presLayoutVars>
      </dgm:prSet>
      <dgm:spPr/>
    </dgm:pt>
    <dgm:pt modelId="{D0B7FAB2-5716-44B7-B946-4465DE7E4DCA}" type="pres">
      <dgm:prSet presAssocID="{18308BAF-C3DE-4006-AC3A-34B906105BD2}" presName="compNode" presStyleCnt="0"/>
      <dgm:spPr/>
    </dgm:pt>
    <dgm:pt modelId="{B6DE792A-DB3E-4F48-B72B-BE8D71214D86}" type="pres">
      <dgm:prSet presAssocID="{18308BAF-C3DE-4006-AC3A-34B906105BD2}" presName="iconBgRect" presStyleLbl="bgShp" presStyleIdx="0" presStyleCnt="5"/>
      <dgm:spPr>
        <a:prstGeom prst="round2DiagRect">
          <a:avLst>
            <a:gd name="adj1" fmla="val 29727"/>
            <a:gd name="adj2" fmla="val 0"/>
          </a:avLst>
        </a:prstGeom>
      </dgm:spPr>
    </dgm:pt>
    <dgm:pt modelId="{D7F885FC-C7C0-4196-8606-5C4E8FECA117}" type="pres">
      <dgm:prSet presAssocID="{18308BAF-C3DE-4006-AC3A-34B906105BD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21B2926F-208C-40B4-81EF-09609DDA8745}" type="pres">
      <dgm:prSet presAssocID="{18308BAF-C3DE-4006-AC3A-34B906105BD2}" presName="spaceRect" presStyleCnt="0"/>
      <dgm:spPr/>
    </dgm:pt>
    <dgm:pt modelId="{0AE082F3-62FC-418A-8803-42C0422297C7}" type="pres">
      <dgm:prSet presAssocID="{18308BAF-C3DE-4006-AC3A-34B906105BD2}" presName="textRect" presStyleLbl="revTx" presStyleIdx="0" presStyleCnt="5">
        <dgm:presLayoutVars>
          <dgm:chMax val="1"/>
          <dgm:chPref val="1"/>
        </dgm:presLayoutVars>
      </dgm:prSet>
      <dgm:spPr/>
    </dgm:pt>
    <dgm:pt modelId="{683A1E44-43AC-4EB1-B051-EC174AD23232}" type="pres">
      <dgm:prSet presAssocID="{5DE3D9E0-7071-4121-826B-F8FA1B90D434}" presName="sibTrans" presStyleCnt="0"/>
      <dgm:spPr/>
    </dgm:pt>
    <dgm:pt modelId="{3F2DB4B5-CC09-4344-BA37-46B832547D1E}" type="pres">
      <dgm:prSet presAssocID="{D5FAA434-B4CD-4574-ABD0-A48132EA401C}" presName="compNode" presStyleCnt="0"/>
      <dgm:spPr/>
    </dgm:pt>
    <dgm:pt modelId="{1236E3BA-20B5-40E5-BF57-03691A619E10}" type="pres">
      <dgm:prSet presAssocID="{D5FAA434-B4CD-4574-ABD0-A48132EA401C}" presName="iconBgRect" presStyleLbl="bgShp" presStyleIdx="1" presStyleCnt="5"/>
      <dgm:spPr>
        <a:prstGeom prst="round2DiagRect">
          <a:avLst>
            <a:gd name="adj1" fmla="val 29727"/>
            <a:gd name="adj2" fmla="val 0"/>
          </a:avLst>
        </a:prstGeom>
      </dgm:spPr>
    </dgm:pt>
    <dgm:pt modelId="{D9CFCE77-8E7F-42E8-B635-9084E79AD09F}" type="pres">
      <dgm:prSet presAssocID="{D5FAA434-B4CD-4574-ABD0-A48132EA40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04BDC6DE-8289-4855-8FD4-E31D0072C6F1}" type="pres">
      <dgm:prSet presAssocID="{D5FAA434-B4CD-4574-ABD0-A48132EA401C}" presName="spaceRect" presStyleCnt="0"/>
      <dgm:spPr/>
    </dgm:pt>
    <dgm:pt modelId="{EA37244E-47E9-44F0-AAA6-9C90D341E8C6}" type="pres">
      <dgm:prSet presAssocID="{D5FAA434-B4CD-4574-ABD0-A48132EA401C}" presName="textRect" presStyleLbl="revTx" presStyleIdx="1" presStyleCnt="5">
        <dgm:presLayoutVars>
          <dgm:chMax val="1"/>
          <dgm:chPref val="1"/>
        </dgm:presLayoutVars>
      </dgm:prSet>
      <dgm:spPr/>
    </dgm:pt>
    <dgm:pt modelId="{A558B030-8DE3-408B-8C9E-4CF31F80986D}" type="pres">
      <dgm:prSet presAssocID="{84BFF337-D0BA-4EF6-9BE4-5E3238785236}" presName="sibTrans" presStyleCnt="0"/>
      <dgm:spPr/>
    </dgm:pt>
    <dgm:pt modelId="{762EA024-B5A7-48DD-96D7-BFE113086F49}" type="pres">
      <dgm:prSet presAssocID="{A27859FD-FECD-45D8-BC43-149B14C7B285}" presName="compNode" presStyleCnt="0"/>
      <dgm:spPr/>
    </dgm:pt>
    <dgm:pt modelId="{75911519-C6FB-494F-8525-733EA8F1A1E5}" type="pres">
      <dgm:prSet presAssocID="{A27859FD-FECD-45D8-BC43-149B14C7B285}" presName="iconBgRect" presStyleLbl="bgShp" presStyleIdx="2" presStyleCnt="5"/>
      <dgm:spPr>
        <a:prstGeom prst="round2DiagRect">
          <a:avLst>
            <a:gd name="adj1" fmla="val 29727"/>
            <a:gd name="adj2" fmla="val 0"/>
          </a:avLst>
        </a:prstGeom>
      </dgm:spPr>
    </dgm:pt>
    <dgm:pt modelId="{C34BF7F5-0C38-4F4C-BD0A-969D89F0A475}" type="pres">
      <dgm:prSet presAssocID="{A27859FD-FECD-45D8-BC43-149B14C7B2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629ED1E6-7E5A-4A24-B20A-1C6D329C0877}" type="pres">
      <dgm:prSet presAssocID="{A27859FD-FECD-45D8-BC43-149B14C7B285}" presName="spaceRect" presStyleCnt="0"/>
      <dgm:spPr/>
    </dgm:pt>
    <dgm:pt modelId="{3641AB22-8936-4313-B827-D329FE1A1B41}" type="pres">
      <dgm:prSet presAssocID="{A27859FD-FECD-45D8-BC43-149B14C7B285}" presName="textRect" presStyleLbl="revTx" presStyleIdx="2" presStyleCnt="5">
        <dgm:presLayoutVars>
          <dgm:chMax val="1"/>
          <dgm:chPref val="1"/>
        </dgm:presLayoutVars>
      </dgm:prSet>
      <dgm:spPr/>
    </dgm:pt>
    <dgm:pt modelId="{F8C53686-6E21-4E48-95B9-889DB151BB40}" type="pres">
      <dgm:prSet presAssocID="{D4CDC14F-ED87-4D14-B3D1-84D731D4ADA4}" presName="sibTrans" presStyleCnt="0"/>
      <dgm:spPr/>
    </dgm:pt>
    <dgm:pt modelId="{19833B2E-BA63-4424-BCB1-3D3A2F4FE739}" type="pres">
      <dgm:prSet presAssocID="{BC400CE5-3221-4B55-836F-17229C39BE34}" presName="compNode" presStyleCnt="0"/>
      <dgm:spPr/>
    </dgm:pt>
    <dgm:pt modelId="{A13203FC-7B50-4C19-ABBB-A89272B7BAB8}" type="pres">
      <dgm:prSet presAssocID="{BC400CE5-3221-4B55-836F-17229C39BE34}" presName="iconBgRect" presStyleLbl="bgShp" presStyleIdx="3" presStyleCnt="5"/>
      <dgm:spPr>
        <a:prstGeom prst="round2DiagRect">
          <a:avLst>
            <a:gd name="adj1" fmla="val 29727"/>
            <a:gd name="adj2" fmla="val 0"/>
          </a:avLst>
        </a:prstGeom>
      </dgm:spPr>
    </dgm:pt>
    <dgm:pt modelId="{4F30E83C-0069-4407-A620-75014003EAC7}" type="pres">
      <dgm:prSet presAssocID="{BC400CE5-3221-4B55-836F-17229C39BE3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61663081-BFFE-4AB6-90C1-ACE7A7A94059}" type="pres">
      <dgm:prSet presAssocID="{BC400CE5-3221-4B55-836F-17229C39BE34}" presName="spaceRect" presStyleCnt="0"/>
      <dgm:spPr/>
    </dgm:pt>
    <dgm:pt modelId="{7C09B65D-F02E-49E1-B253-9951A2478AE3}" type="pres">
      <dgm:prSet presAssocID="{BC400CE5-3221-4B55-836F-17229C39BE34}" presName="textRect" presStyleLbl="revTx" presStyleIdx="3" presStyleCnt="5">
        <dgm:presLayoutVars>
          <dgm:chMax val="1"/>
          <dgm:chPref val="1"/>
        </dgm:presLayoutVars>
      </dgm:prSet>
      <dgm:spPr/>
    </dgm:pt>
    <dgm:pt modelId="{18E0526E-0E27-4ADF-BCFE-D8B4D15F94FC}" type="pres">
      <dgm:prSet presAssocID="{253D3757-7B3F-44B8-88A5-3F0C17AA54DB}" presName="sibTrans" presStyleCnt="0"/>
      <dgm:spPr/>
    </dgm:pt>
    <dgm:pt modelId="{B63416A4-C0E3-40D4-9C26-4D9A5BC637A5}" type="pres">
      <dgm:prSet presAssocID="{8B485023-3EFA-4CD5-A1B1-B5BA16A50F44}" presName="compNode" presStyleCnt="0"/>
      <dgm:spPr/>
    </dgm:pt>
    <dgm:pt modelId="{AA86E47B-7B37-4987-BB43-433C24A5843B}" type="pres">
      <dgm:prSet presAssocID="{8B485023-3EFA-4CD5-A1B1-B5BA16A50F44}" presName="iconBgRect" presStyleLbl="bgShp" presStyleIdx="4" presStyleCnt="5"/>
      <dgm:spPr>
        <a:prstGeom prst="round2DiagRect">
          <a:avLst>
            <a:gd name="adj1" fmla="val 29727"/>
            <a:gd name="adj2" fmla="val 0"/>
          </a:avLst>
        </a:prstGeom>
      </dgm:spPr>
    </dgm:pt>
    <dgm:pt modelId="{2441FCCD-8277-47EB-918C-311F99CE8E46}" type="pres">
      <dgm:prSet presAssocID="{8B485023-3EFA-4CD5-A1B1-B5BA16A50F4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1AEA33EE-FA13-4706-9D37-A6F943F6CF77}" type="pres">
      <dgm:prSet presAssocID="{8B485023-3EFA-4CD5-A1B1-B5BA16A50F44}" presName="spaceRect" presStyleCnt="0"/>
      <dgm:spPr/>
    </dgm:pt>
    <dgm:pt modelId="{5261864F-035A-431F-821F-B6A00AF1D5DA}" type="pres">
      <dgm:prSet presAssocID="{8B485023-3EFA-4CD5-A1B1-B5BA16A50F44}" presName="textRect" presStyleLbl="revTx" presStyleIdx="4" presStyleCnt="5">
        <dgm:presLayoutVars>
          <dgm:chMax val="1"/>
          <dgm:chPref val="1"/>
        </dgm:presLayoutVars>
      </dgm:prSet>
      <dgm:spPr/>
    </dgm:pt>
  </dgm:ptLst>
  <dgm:cxnLst>
    <dgm:cxn modelId="{1F46EB25-C957-4AB5-A2F6-A4BA36E6695D}" srcId="{1502DC87-21D6-4190-ABD4-0E2EB3296B96}" destId="{8B485023-3EFA-4CD5-A1B1-B5BA16A50F44}" srcOrd="4" destOrd="0" parTransId="{7E928957-67B7-4BF5-8AC3-9B02E7190AB3}" sibTransId="{65E0ECE2-5CDF-4AAA-8A28-F4750A55CA52}"/>
    <dgm:cxn modelId="{31175F68-AB5C-42D3-9AB9-5B08A31CF825}" srcId="{1502DC87-21D6-4190-ABD4-0E2EB3296B96}" destId="{D5FAA434-B4CD-4574-ABD0-A48132EA401C}" srcOrd="1" destOrd="0" parTransId="{627AF0D1-F00D-4035-853D-D709018A13BC}" sibTransId="{84BFF337-D0BA-4EF6-9BE4-5E3238785236}"/>
    <dgm:cxn modelId="{8B589477-FDA8-4A53-BBA0-FD25F976D9DA}" type="presOf" srcId="{18308BAF-C3DE-4006-AC3A-34B906105BD2}" destId="{0AE082F3-62FC-418A-8803-42C0422297C7}" srcOrd="0" destOrd="0" presId="urn:microsoft.com/office/officeart/2018/5/layout/IconLeafLabelList"/>
    <dgm:cxn modelId="{85D0379B-F9D8-41DB-8962-272D8B2287BE}" type="presOf" srcId="{A27859FD-FECD-45D8-BC43-149B14C7B285}" destId="{3641AB22-8936-4313-B827-D329FE1A1B41}" srcOrd="0" destOrd="0" presId="urn:microsoft.com/office/officeart/2018/5/layout/IconLeafLabelList"/>
    <dgm:cxn modelId="{342887A4-67A6-4F7C-A00C-448F45AA4422}" type="presOf" srcId="{8B485023-3EFA-4CD5-A1B1-B5BA16A50F44}" destId="{5261864F-035A-431F-821F-B6A00AF1D5DA}" srcOrd="0" destOrd="0" presId="urn:microsoft.com/office/officeart/2018/5/layout/IconLeafLabelList"/>
    <dgm:cxn modelId="{F379F8B5-DFE9-4A8C-8DB5-1F51CD0E57EE}" type="presOf" srcId="{BC400CE5-3221-4B55-836F-17229C39BE34}" destId="{7C09B65D-F02E-49E1-B253-9951A2478AE3}" srcOrd="0" destOrd="0" presId="urn:microsoft.com/office/officeart/2018/5/layout/IconLeafLabelList"/>
    <dgm:cxn modelId="{43BFE2CA-8BBF-4DEA-8670-840BF05593CE}" srcId="{1502DC87-21D6-4190-ABD4-0E2EB3296B96}" destId="{BC400CE5-3221-4B55-836F-17229C39BE34}" srcOrd="3" destOrd="0" parTransId="{EBC7D315-BF81-4E53-B30B-6615FAA44436}" sibTransId="{253D3757-7B3F-44B8-88A5-3F0C17AA54DB}"/>
    <dgm:cxn modelId="{88CD0DD2-A0EA-4AA9-A53A-24F6ADA2C7D7}" srcId="{1502DC87-21D6-4190-ABD4-0E2EB3296B96}" destId="{18308BAF-C3DE-4006-AC3A-34B906105BD2}" srcOrd="0" destOrd="0" parTransId="{F0D34D85-9641-4EB4-B5DE-E1DAB4F9E4E7}" sibTransId="{5DE3D9E0-7071-4121-826B-F8FA1B90D434}"/>
    <dgm:cxn modelId="{61A22AE2-88ED-42C0-B117-8A8C18693033}" srcId="{1502DC87-21D6-4190-ABD4-0E2EB3296B96}" destId="{A27859FD-FECD-45D8-BC43-149B14C7B285}" srcOrd="2" destOrd="0" parTransId="{B8985345-5748-4C05-BBFC-7244CCECEFC0}" sibTransId="{D4CDC14F-ED87-4D14-B3D1-84D731D4ADA4}"/>
    <dgm:cxn modelId="{7DD6EEF4-224A-404A-9AF3-3E7D26216A4C}" type="presOf" srcId="{1502DC87-21D6-4190-ABD4-0E2EB3296B96}" destId="{3635F508-6704-4B4E-81CA-6A83BCC698A6}" srcOrd="0" destOrd="0" presId="urn:microsoft.com/office/officeart/2018/5/layout/IconLeafLabelList"/>
    <dgm:cxn modelId="{42776AFA-20BB-406A-911F-7C9278A67261}" type="presOf" srcId="{D5FAA434-B4CD-4574-ABD0-A48132EA401C}" destId="{EA37244E-47E9-44F0-AAA6-9C90D341E8C6}" srcOrd="0" destOrd="0" presId="urn:microsoft.com/office/officeart/2018/5/layout/IconLeafLabelList"/>
    <dgm:cxn modelId="{19DBE64F-955F-459A-86FF-9D1312AE8888}" type="presParOf" srcId="{3635F508-6704-4B4E-81CA-6A83BCC698A6}" destId="{D0B7FAB2-5716-44B7-B946-4465DE7E4DCA}" srcOrd="0" destOrd="0" presId="urn:microsoft.com/office/officeart/2018/5/layout/IconLeafLabelList"/>
    <dgm:cxn modelId="{035A1169-1791-408F-9072-19343FA0AB19}" type="presParOf" srcId="{D0B7FAB2-5716-44B7-B946-4465DE7E4DCA}" destId="{B6DE792A-DB3E-4F48-B72B-BE8D71214D86}" srcOrd="0" destOrd="0" presId="urn:microsoft.com/office/officeart/2018/5/layout/IconLeafLabelList"/>
    <dgm:cxn modelId="{16B5867B-AA5E-46C5-A36A-E2C76E25A6B6}" type="presParOf" srcId="{D0B7FAB2-5716-44B7-B946-4465DE7E4DCA}" destId="{D7F885FC-C7C0-4196-8606-5C4E8FECA117}" srcOrd="1" destOrd="0" presId="urn:microsoft.com/office/officeart/2018/5/layout/IconLeafLabelList"/>
    <dgm:cxn modelId="{1BAAE926-4546-4E65-B322-2ECCEEF29796}" type="presParOf" srcId="{D0B7FAB2-5716-44B7-B946-4465DE7E4DCA}" destId="{21B2926F-208C-40B4-81EF-09609DDA8745}" srcOrd="2" destOrd="0" presId="urn:microsoft.com/office/officeart/2018/5/layout/IconLeafLabelList"/>
    <dgm:cxn modelId="{2FD4CE2C-6069-432F-BDAE-D8EF51A6277E}" type="presParOf" srcId="{D0B7FAB2-5716-44B7-B946-4465DE7E4DCA}" destId="{0AE082F3-62FC-418A-8803-42C0422297C7}" srcOrd="3" destOrd="0" presId="urn:microsoft.com/office/officeart/2018/5/layout/IconLeafLabelList"/>
    <dgm:cxn modelId="{4794558F-0CC7-4B8F-8242-CFB916E8F28A}" type="presParOf" srcId="{3635F508-6704-4B4E-81CA-6A83BCC698A6}" destId="{683A1E44-43AC-4EB1-B051-EC174AD23232}" srcOrd="1" destOrd="0" presId="urn:microsoft.com/office/officeart/2018/5/layout/IconLeafLabelList"/>
    <dgm:cxn modelId="{6D0DA035-4152-4C70-B09E-0799C468A85E}" type="presParOf" srcId="{3635F508-6704-4B4E-81CA-6A83BCC698A6}" destId="{3F2DB4B5-CC09-4344-BA37-46B832547D1E}" srcOrd="2" destOrd="0" presId="urn:microsoft.com/office/officeart/2018/5/layout/IconLeafLabelList"/>
    <dgm:cxn modelId="{53BAD933-9919-4C34-93A9-A7D4AECD0078}" type="presParOf" srcId="{3F2DB4B5-CC09-4344-BA37-46B832547D1E}" destId="{1236E3BA-20B5-40E5-BF57-03691A619E10}" srcOrd="0" destOrd="0" presId="urn:microsoft.com/office/officeart/2018/5/layout/IconLeafLabelList"/>
    <dgm:cxn modelId="{60EDA382-CF72-465E-972A-85527C5BFDBD}" type="presParOf" srcId="{3F2DB4B5-CC09-4344-BA37-46B832547D1E}" destId="{D9CFCE77-8E7F-42E8-B635-9084E79AD09F}" srcOrd="1" destOrd="0" presId="urn:microsoft.com/office/officeart/2018/5/layout/IconLeafLabelList"/>
    <dgm:cxn modelId="{630B9F7C-1A3B-494E-8C11-298EFCFF2963}" type="presParOf" srcId="{3F2DB4B5-CC09-4344-BA37-46B832547D1E}" destId="{04BDC6DE-8289-4855-8FD4-E31D0072C6F1}" srcOrd="2" destOrd="0" presId="urn:microsoft.com/office/officeart/2018/5/layout/IconLeafLabelList"/>
    <dgm:cxn modelId="{3CE065DA-C68B-4D21-BD57-835B5B51429F}" type="presParOf" srcId="{3F2DB4B5-CC09-4344-BA37-46B832547D1E}" destId="{EA37244E-47E9-44F0-AAA6-9C90D341E8C6}" srcOrd="3" destOrd="0" presId="urn:microsoft.com/office/officeart/2018/5/layout/IconLeafLabelList"/>
    <dgm:cxn modelId="{1B0D8C3D-404D-4795-99F6-3A8800AFC8B3}" type="presParOf" srcId="{3635F508-6704-4B4E-81CA-6A83BCC698A6}" destId="{A558B030-8DE3-408B-8C9E-4CF31F80986D}" srcOrd="3" destOrd="0" presId="urn:microsoft.com/office/officeart/2018/5/layout/IconLeafLabelList"/>
    <dgm:cxn modelId="{ED2BC3DA-501A-4913-8CB7-498930FC60A8}" type="presParOf" srcId="{3635F508-6704-4B4E-81CA-6A83BCC698A6}" destId="{762EA024-B5A7-48DD-96D7-BFE113086F49}" srcOrd="4" destOrd="0" presId="urn:microsoft.com/office/officeart/2018/5/layout/IconLeafLabelList"/>
    <dgm:cxn modelId="{5B97A82D-C61E-4F53-AC42-0547551B83A5}" type="presParOf" srcId="{762EA024-B5A7-48DD-96D7-BFE113086F49}" destId="{75911519-C6FB-494F-8525-733EA8F1A1E5}" srcOrd="0" destOrd="0" presId="urn:microsoft.com/office/officeart/2018/5/layout/IconLeafLabelList"/>
    <dgm:cxn modelId="{B2366A02-4F5F-40F5-8257-1321E8B80F12}" type="presParOf" srcId="{762EA024-B5A7-48DD-96D7-BFE113086F49}" destId="{C34BF7F5-0C38-4F4C-BD0A-969D89F0A475}" srcOrd="1" destOrd="0" presId="urn:microsoft.com/office/officeart/2018/5/layout/IconLeafLabelList"/>
    <dgm:cxn modelId="{C9B92F63-3499-4841-A979-4FA9E00CA3E4}" type="presParOf" srcId="{762EA024-B5A7-48DD-96D7-BFE113086F49}" destId="{629ED1E6-7E5A-4A24-B20A-1C6D329C0877}" srcOrd="2" destOrd="0" presId="urn:microsoft.com/office/officeart/2018/5/layout/IconLeafLabelList"/>
    <dgm:cxn modelId="{3F22F45D-E544-4D07-897A-8DD7603D6D46}" type="presParOf" srcId="{762EA024-B5A7-48DD-96D7-BFE113086F49}" destId="{3641AB22-8936-4313-B827-D329FE1A1B41}" srcOrd="3" destOrd="0" presId="urn:microsoft.com/office/officeart/2018/5/layout/IconLeafLabelList"/>
    <dgm:cxn modelId="{5EFDA7D2-1439-4AFC-8EEF-C2197DBC2D84}" type="presParOf" srcId="{3635F508-6704-4B4E-81CA-6A83BCC698A6}" destId="{F8C53686-6E21-4E48-95B9-889DB151BB40}" srcOrd="5" destOrd="0" presId="urn:microsoft.com/office/officeart/2018/5/layout/IconLeafLabelList"/>
    <dgm:cxn modelId="{47F0BE3F-CDF7-4F57-A22F-DEB3A8BE0D0F}" type="presParOf" srcId="{3635F508-6704-4B4E-81CA-6A83BCC698A6}" destId="{19833B2E-BA63-4424-BCB1-3D3A2F4FE739}" srcOrd="6" destOrd="0" presId="urn:microsoft.com/office/officeart/2018/5/layout/IconLeafLabelList"/>
    <dgm:cxn modelId="{F64309D6-07A1-49D8-82D9-A040B6C336F7}" type="presParOf" srcId="{19833B2E-BA63-4424-BCB1-3D3A2F4FE739}" destId="{A13203FC-7B50-4C19-ABBB-A89272B7BAB8}" srcOrd="0" destOrd="0" presId="urn:microsoft.com/office/officeart/2018/5/layout/IconLeafLabelList"/>
    <dgm:cxn modelId="{64C93693-7B32-421B-9338-C657F50FA581}" type="presParOf" srcId="{19833B2E-BA63-4424-BCB1-3D3A2F4FE739}" destId="{4F30E83C-0069-4407-A620-75014003EAC7}" srcOrd="1" destOrd="0" presId="urn:microsoft.com/office/officeart/2018/5/layout/IconLeafLabelList"/>
    <dgm:cxn modelId="{32D931B4-641C-4751-AFB1-A8D04E23C6D3}" type="presParOf" srcId="{19833B2E-BA63-4424-BCB1-3D3A2F4FE739}" destId="{61663081-BFFE-4AB6-90C1-ACE7A7A94059}" srcOrd="2" destOrd="0" presId="urn:microsoft.com/office/officeart/2018/5/layout/IconLeafLabelList"/>
    <dgm:cxn modelId="{CC30688B-506C-4D32-85F4-38B3239B8925}" type="presParOf" srcId="{19833B2E-BA63-4424-BCB1-3D3A2F4FE739}" destId="{7C09B65D-F02E-49E1-B253-9951A2478AE3}" srcOrd="3" destOrd="0" presId="urn:microsoft.com/office/officeart/2018/5/layout/IconLeafLabelList"/>
    <dgm:cxn modelId="{9D0D6BC8-198E-4D6F-B11D-7C554FFD0B4A}" type="presParOf" srcId="{3635F508-6704-4B4E-81CA-6A83BCC698A6}" destId="{18E0526E-0E27-4ADF-BCFE-D8B4D15F94FC}" srcOrd="7" destOrd="0" presId="urn:microsoft.com/office/officeart/2018/5/layout/IconLeafLabelList"/>
    <dgm:cxn modelId="{A8C0159C-33EF-4CD5-A1DA-E9356065360E}" type="presParOf" srcId="{3635F508-6704-4B4E-81CA-6A83BCC698A6}" destId="{B63416A4-C0E3-40D4-9C26-4D9A5BC637A5}" srcOrd="8" destOrd="0" presId="urn:microsoft.com/office/officeart/2018/5/layout/IconLeafLabelList"/>
    <dgm:cxn modelId="{A58BF25C-FDF1-487C-83B0-DA72B51E9843}" type="presParOf" srcId="{B63416A4-C0E3-40D4-9C26-4D9A5BC637A5}" destId="{AA86E47B-7B37-4987-BB43-433C24A5843B}" srcOrd="0" destOrd="0" presId="urn:microsoft.com/office/officeart/2018/5/layout/IconLeafLabelList"/>
    <dgm:cxn modelId="{AC9ACF36-CB18-4AB6-B869-0A7B09C892F8}" type="presParOf" srcId="{B63416A4-C0E3-40D4-9C26-4D9A5BC637A5}" destId="{2441FCCD-8277-47EB-918C-311F99CE8E46}" srcOrd="1" destOrd="0" presId="urn:microsoft.com/office/officeart/2018/5/layout/IconLeafLabelList"/>
    <dgm:cxn modelId="{703C3816-8B89-42BA-854C-E6BF921DB3A2}" type="presParOf" srcId="{B63416A4-C0E3-40D4-9C26-4D9A5BC637A5}" destId="{1AEA33EE-FA13-4706-9D37-A6F943F6CF77}" srcOrd="2" destOrd="0" presId="urn:microsoft.com/office/officeart/2018/5/layout/IconLeafLabelList"/>
    <dgm:cxn modelId="{0E851103-745E-4725-AA2C-7F13B328DFFE}" type="presParOf" srcId="{B63416A4-C0E3-40D4-9C26-4D9A5BC637A5}" destId="{5261864F-035A-431F-821F-B6A00AF1D5D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91F3A-F0A1-49F4-8471-8CD53B8FD3F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E741505-CC33-4715-8803-6704CF9E3082}">
      <dgm:prSet/>
      <dgm:spPr/>
      <dgm:t>
        <a:bodyPr/>
        <a:lstStyle/>
        <a:p>
          <a:r>
            <a:rPr lang="en-US"/>
            <a:t>Minimum of a one-hour presentation on substance use prevention for all new students during the Career Preparation Period. </a:t>
          </a:r>
        </a:p>
      </dgm:t>
    </dgm:pt>
    <dgm:pt modelId="{928615F1-C3B8-440F-9985-BC7387C969C0}" type="parTrans" cxnId="{AEC40F01-D309-468B-86F4-1C5E87417BF8}">
      <dgm:prSet/>
      <dgm:spPr/>
      <dgm:t>
        <a:bodyPr/>
        <a:lstStyle/>
        <a:p>
          <a:endParaRPr lang="en-US"/>
        </a:p>
      </dgm:t>
    </dgm:pt>
    <dgm:pt modelId="{8A2FE47C-2966-4A79-97DB-D58ADFE05FC2}" type="sibTrans" cxnId="{AEC40F01-D309-468B-86F4-1C5E87417BF8}">
      <dgm:prSet/>
      <dgm:spPr/>
      <dgm:t>
        <a:bodyPr/>
        <a:lstStyle/>
        <a:p>
          <a:endParaRPr lang="en-US"/>
        </a:p>
      </dgm:t>
    </dgm:pt>
    <dgm:pt modelId="{79A8B676-0FB6-46F9-A6D1-CAE9ADEB50AD}">
      <dgm:prSet/>
      <dgm:spPr/>
      <dgm:t>
        <a:bodyPr/>
        <a:lstStyle/>
        <a:p>
          <a:r>
            <a:rPr lang="en-US"/>
            <a:t>Everyone is required to do it.  </a:t>
          </a:r>
        </a:p>
      </dgm:t>
    </dgm:pt>
    <dgm:pt modelId="{7EB120FC-3FE4-4EEE-9F7D-E9794788BA55}" type="parTrans" cxnId="{BA88493C-2E18-46BE-8942-AAF42AD53D5E}">
      <dgm:prSet/>
      <dgm:spPr/>
      <dgm:t>
        <a:bodyPr/>
        <a:lstStyle/>
        <a:p>
          <a:endParaRPr lang="en-US"/>
        </a:p>
      </dgm:t>
    </dgm:pt>
    <dgm:pt modelId="{0251F367-A956-42B4-BE37-74BCA6F58A9F}" type="sibTrans" cxnId="{BA88493C-2E18-46BE-8942-AAF42AD53D5E}">
      <dgm:prSet/>
      <dgm:spPr/>
      <dgm:t>
        <a:bodyPr/>
        <a:lstStyle/>
        <a:p>
          <a:endParaRPr lang="en-US"/>
        </a:p>
      </dgm:t>
    </dgm:pt>
    <dgm:pt modelId="{83213E5C-A91C-4807-8A1E-DB6B1C1C60C7}">
      <dgm:prSet/>
      <dgm:spPr/>
      <dgm:t>
        <a:bodyPr/>
        <a:lstStyle/>
        <a:p>
          <a:r>
            <a:rPr lang="en-US"/>
            <a:t>Presentation(s) on managing substance misuse, abuse, and dependency symptoms and issues in the workplace for students during the Career Development and Transition Periods.</a:t>
          </a:r>
        </a:p>
      </dgm:t>
    </dgm:pt>
    <dgm:pt modelId="{764B3FB0-118C-4077-975B-6309201B02C5}" type="parTrans" cxnId="{5CF54C55-5412-4D6A-B581-0EB5E92254D5}">
      <dgm:prSet/>
      <dgm:spPr/>
      <dgm:t>
        <a:bodyPr/>
        <a:lstStyle/>
        <a:p>
          <a:endParaRPr lang="en-US"/>
        </a:p>
      </dgm:t>
    </dgm:pt>
    <dgm:pt modelId="{8C3BEC5E-9812-4A8E-91FE-CCD26A66E6A6}" type="sibTrans" cxnId="{5CF54C55-5412-4D6A-B581-0EB5E92254D5}">
      <dgm:prSet/>
      <dgm:spPr/>
      <dgm:t>
        <a:bodyPr/>
        <a:lstStyle/>
        <a:p>
          <a:endParaRPr lang="en-US"/>
        </a:p>
      </dgm:t>
    </dgm:pt>
    <dgm:pt modelId="{27BD7DC0-201A-4D8E-88D2-E0723DDDAF5E}">
      <dgm:prSet/>
      <dgm:spPr/>
      <dgm:t>
        <a:bodyPr/>
        <a:lstStyle/>
        <a:p>
          <a:r>
            <a:rPr lang="en-US"/>
            <a:t>Personally invite them to your events.  Have a Facebook Page or YouTube Channel, so they will be up to date.</a:t>
          </a:r>
        </a:p>
      </dgm:t>
    </dgm:pt>
    <dgm:pt modelId="{7B008087-C379-4035-8DF0-6CE3EECAB9C7}" type="parTrans" cxnId="{E642D580-44F5-4F36-94C3-6997AB8B35FA}">
      <dgm:prSet/>
      <dgm:spPr/>
      <dgm:t>
        <a:bodyPr/>
        <a:lstStyle/>
        <a:p>
          <a:endParaRPr lang="en-US"/>
        </a:p>
      </dgm:t>
    </dgm:pt>
    <dgm:pt modelId="{304052E0-19BA-46D8-8519-E04EF633B5C4}" type="sibTrans" cxnId="{E642D580-44F5-4F36-94C3-6997AB8B35FA}">
      <dgm:prSet/>
      <dgm:spPr/>
      <dgm:t>
        <a:bodyPr/>
        <a:lstStyle/>
        <a:p>
          <a:endParaRPr lang="en-US"/>
        </a:p>
      </dgm:t>
    </dgm:pt>
    <dgm:pt modelId="{FB293867-57C0-41A2-81DE-FF4E3368DF14}">
      <dgm:prSet/>
      <dgm:spPr/>
      <dgm:t>
        <a:bodyPr/>
        <a:lstStyle/>
        <a:p>
          <a:r>
            <a:rPr lang="en-US"/>
            <a:t>If a student is absent that day, ask them to do it via WebEx, zoom, telephone, or in person.</a:t>
          </a:r>
        </a:p>
      </dgm:t>
    </dgm:pt>
    <dgm:pt modelId="{425CC9DC-2ACB-4C9E-A36C-E4AA195108B8}" type="parTrans" cxnId="{2CBB9E2D-BEBB-44FD-9F75-94C401D1B044}">
      <dgm:prSet/>
      <dgm:spPr/>
      <dgm:t>
        <a:bodyPr/>
        <a:lstStyle/>
        <a:p>
          <a:endParaRPr lang="en-US"/>
        </a:p>
      </dgm:t>
    </dgm:pt>
    <dgm:pt modelId="{942955E2-72E7-4F44-BD25-133D4D7E208C}" type="sibTrans" cxnId="{2CBB9E2D-BEBB-44FD-9F75-94C401D1B044}">
      <dgm:prSet/>
      <dgm:spPr/>
      <dgm:t>
        <a:bodyPr/>
        <a:lstStyle/>
        <a:p>
          <a:endParaRPr lang="en-US"/>
        </a:p>
      </dgm:t>
    </dgm:pt>
    <dgm:pt modelId="{9231A341-D23C-4B67-8805-CF2A66F897AD}" type="pres">
      <dgm:prSet presAssocID="{76E91F3A-F0A1-49F4-8471-8CD53B8FD3F3}" presName="Name0" presStyleCnt="0">
        <dgm:presLayoutVars>
          <dgm:dir/>
          <dgm:animLvl val="lvl"/>
          <dgm:resizeHandles val="exact"/>
        </dgm:presLayoutVars>
      </dgm:prSet>
      <dgm:spPr/>
    </dgm:pt>
    <dgm:pt modelId="{FBA64148-2C05-4F41-A10D-A44E2B519A65}" type="pres">
      <dgm:prSet presAssocID="{EE741505-CC33-4715-8803-6704CF9E3082}" presName="composite" presStyleCnt="0"/>
      <dgm:spPr/>
    </dgm:pt>
    <dgm:pt modelId="{D3C5DEB7-0E73-43C2-8749-EA6A4150C09F}" type="pres">
      <dgm:prSet presAssocID="{EE741505-CC33-4715-8803-6704CF9E3082}" presName="parTx" presStyleLbl="alignNode1" presStyleIdx="0" presStyleCnt="2">
        <dgm:presLayoutVars>
          <dgm:chMax val="0"/>
          <dgm:chPref val="0"/>
          <dgm:bulletEnabled val="1"/>
        </dgm:presLayoutVars>
      </dgm:prSet>
      <dgm:spPr/>
    </dgm:pt>
    <dgm:pt modelId="{0FA232D9-2E60-480E-972D-EEBDE37863E9}" type="pres">
      <dgm:prSet presAssocID="{EE741505-CC33-4715-8803-6704CF9E3082}" presName="desTx" presStyleLbl="alignAccFollowNode1" presStyleIdx="0" presStyleCnt="2">
        <dgm:presLayoutVars>
          <dgm:bulletEnabled val="1"/>
        </dgm:presLayoutVars>
      </dgm:prSet>
      <dgm:spPr/>
    </dgm:pt>
    <dgm:pt modelId="{2133ED1A-C70E-496D-A278-AF7FA3365778}" type="pres">
      <dgm:prSet presAssocID="{8A2FE47C-2966-4A79-97DB-D58ADFE05FC2}" presName="space" presStyleCnt="0"/>
      <dgm:spPr/>
    </dgm:pt>
    <dgm:pt modelId="{C0125CB7-C818-41FE-8EF7-1618BDEB4B55}" type="pres">
      <dgm:prSet presAssocID="{83213E5C-A91C-4807-8A1E-DB6B1C1C60C7}" presName="composite" presStyleCnt="0"/>
      <dgm:spPr/>
    </dgm:pt>
    <dgm:pt modelId="{B113D058-9932-4B02-81C7-C1E6246A12E6}" type="pres">
      <dgm:prSet presAssocID="{83213E5C-A91C-4807-8A1E-DB6B1C1C60C7}" presName="parTx" presStyleLbl="alignNode1" presStyleIdx="1" presStyleCnt="2">
        <dgm:presLayoutVars>
          <dgm:chMax val="0"/>
          <dgm:chPref val="0"/>
          <dgm:bulletEnabled val="1"/>
        </dgm:presLayoutVars>
      </dgm:prSet>
      <dgm:spPr/>
    </dgm:pt>
    <dgm:pt modelId="{7426D660-1E3D-4FF0-9C64-AC71E6B7B68E}" type="pres">
      <dgm:prSet presAssocID="{83213E5C-A91C-4807-8A1E-DB6B1C1C60C7}" presName="desTx" presStyleLbl="alignAccFollowNode1" presStyleIdx="1" presStyleCnt="2">
        <dgm:presLayoutVars>
          <dgm:bulletEnabled val="1"/>
        </dgm:presLayoutVars>
      </dgm:prSet>
      <dgm:spPr/>
    </dgm:pt>
  </dgm:ptLst>
  <dgm:cxnLst>
    <dgm:cxn modelId="{AEC40F01-D309-468B-86F4-1C5E87417BF8}" srcId="{76E91F3A-F0A1-49F4-8471-8CD53B8FD3F3}" destId="{EE741505-CC33-4715-8803-6704CF9E3082}" srcOrd="0" destOrd="0" parTransId="{928615F1-C3B8-440F-9985-BC7387C969C0}" sibTransId="{8A2FE47C-2966-4A79-97DB-D58ADFE05FC2}"/>
    <dgm:cxn modelId="{2CBB9E2D-BEBB-44FD-9F75-94C401D1B044}" srcId="{EE741505-CC33-4715-8803-6704CF9E3082}" destId="{FB293867-57C0-41A2-81DE-FF4E3368DF14}" srcOrd="1" destOrd="0" parTransId="{425CC9DC-2ACB-4C9E-A36C-E4AA195108B8}" sibTransId="{942955E2-72E7-4F44-BD25-133D4D7E208C}"/>
    <dgm:cxn modelId="{BA88493C-2E18-46BE-8942-AAF42AD53D5E}" srcId="{EE741505-CC33-4715-8803-6704CF9E3082}" destId="{79A8B676-0FB6-46F9-A6D1-CAE9ADEB50AD}" srcOrd="0" destOrd="0" parTransId="{7EB120FC-3FE4-4EEE-9F7D-E9794788BA55}" sibTransId="{0251F367-A956-42B4-BE37-74BCA6F58A9F}"/>
    <dgm:cxn modelId="{27530A3E-6E50-4FCE-B2E3-682003975913}" type="presOf" srcId="{27BD7DC0-201A-4D8E-88D2-E0723DDDAF5E}" destId="{7426D660-1E3D-4FF0-9C64-AC71E6B7B68E}" srcOrd="0" destOrd="0" presId="urn:microsoft.com/office/officeart/2005/8/layout/hList1"/>
    <dgm:cxn modelId="{5CF54C55-5412-4D6A-B581-0EB5E92254D5}" srcId="{76E91F3A-F0A1-49F4-8471-8CD53B8FD3F3}" destId="{83213E5C-A91C-4807-8A1E-DB6B1C1C60C7}" srcOrd="1" destOrd="0" parTransId="{764B3FB0-118C-4077-975B-6309201B02C5}" sibTransId="{8C3BEC5E-9812-4A8E-91FE-CCD26A66E6A6}"/>
    <dgm:cxn modelId="{E642D580-44F5-4F36-94C3-6997AB8B35FA}" srcId="{83213E5C-A91C-4807-8A1E-DB6B1C1C60C7}" destId="{27BD7DC0-201A-4D8E-88D2-E0723DDDAF5E}" srcOrd="0" destOrd="0" parTransId="{7B008087-C379-4035-8DF0-6CE3EECAB9C7}" sibTransId="{304052E0-19BA-46D8-8519-E04EF633B5C4}"/>
    <dgm:cxn modelId="{46F85593-2D75-4F44-87CA-C26D51E2E709}" type="presOf" srcId="{76E91F3A-F0A1-49F4-8471-8CD53B8FD3F3}" destId="{9231A341-D23C-4B67-8805-CF2A66F897AD}" srcOrd="0" destOrd="0" presId="urn:microsoft.com/office/officeart/2005/8/layout/hList1"/>
    <dgm:cxn modelId="{5CB0D1AD-4784-4AAB-9641-A0E354C268C6}" type="presOf" srcId="{EE741505-CC33-4715-8803-6704CF9E3082}" destId="{D3C5DEB7-0E73-43C2-8749-EA6A4150C09F}" srcOrd="0" destOrd="0" presId="urn:microsoft.com/office/officeart/2005/8/layout/hList1"/>
    <dgm:cxn modelId="{D441A1DF-4F3E-4A11-B337-6738590A61F0}" type="presOf" srcId="{83213E5C-A91C-4807-8A1E-DB6B1C1C60C7}" destId="{B113D058-9932-4B02-81C7-C1E6246A12E6}" srcOrd="0" destOrd="0" presId="urn:microsoft.com/office/officeart/2005/8/layout/hList1"/>
    <dgm:cxn modelId="{573F60E5-B3EC-4EE5-BF2F-5F4D87ED213B}" type="presOf" srcId="{79A8B676-0FB6-46F9-A6D1-CAE9ADEB50AD}" destId="{0FA232D9-2E60-480E-972D-EEBDE37863E9}" srcOrd="0" destOrd="0" presId="urn:microsoft.com/office/officeart/2005/8/layout/hList1"/>
    <dgm:cxn modelId="{BE1AAFFB-69A4-45F3-AEB0-E76FCE2673D1}" type="presOf" srcId="{FB293867-57C0-41A2-81DE-FF4E3368DF14}" destId="{0FA232D9-2E60-480E-972D-EEBDE37863E9}" srcOrd="0" destOrd="1" presId="urn:microsoft.com/office/officeart/2005/8/layout/hList1"/>
    <dgm:cxn modelId="{59D17B3C-7D4C-4E72-83FF-4F29CAF5762B}" type="presParOf" srcId="{9231A341-D23C-4B67-8805-CF2A66F897AD}" destId="{FBA64148-2C05-4F41-A10D-A44E2B519A65}" srcOrd="0" destOrd="0" presId="urn:microsoft.com/office/officeart/2005/8/layout/hList1"/>
    <dgm:cxn modelId="{326B0794-3263-4AB7-B187-805EC0F44663}" type="presParOf" srcId="{FBA64148-2C05-4F41-A10D-A44E2B519A65}" destId="{D3C5DEB7-0E73-43C2-8749-EA6A4150C09F}" srcOrd="0" destOrd="0" presId="urn:microsoft.com/office/officeart/2005/8/layout/hList1"/>
    <dgm:cxn modelId="{53308428-43E6-4D4A-8A1A-4363C95B1AF7}" type="presParOf" srcId="{FBA64148-2C05-4F41-A10D-A44E2B519A65}" destId="{0FA232D9-2E60-480E-972D-EEBDE37863E9}" srcOrd="1" destOrd="0" presId="urn:microsoft.com/office/officeart/2005/8/layout/hList1"/>
    <dgm:cxn modelId="{4A663ED6-EFE5-4182-A545-598818B4971E}" type="presParOf" srcId="{9231A341-D23C-4B67-8805-CF2A66F897AD}" destId="{2133ED1A-C70E-496D-A278-AF7FA3365778}" srcOrd="1" destOrd="0" presId="urn:microsoft.com/office/officeart/2005/8/layout/hList1"/>
    <dgm:cxn modelId="{665FD15C-7C7E-4C8F-8B88-7929D04A6ED4}" type="presParOf" srcId="{9231A341-D23C-4B67-8805-CF2A66F897AD}" destId="{C0125CB7-C818-41FE-8EF7-1618BDEB4B55}" srcOrd="2" destOrd="0" presId="urn:microsoft.com/office/officeart/2005/8/layout/hList1"/>
    <dgm:cxn modelId="{DDF49A96-2D0F-4926-BC7B-830BAB5C1211}" type="presParOf" srcId="{C0125CB7-C818-41FE-8EF7-1618BDEB4B55}" destId="{B113D058-9932-4B02-81C7-C1E6246A12E6}" srcOrd="0" destOrd="0" presId="urn:microsoft.com/office/officeart/2005/8/layout/hList1"/>
    <dgm:cxn modelId="{B6C9B61A-B590-4DB3-A2A9-FB67219897E8}" type="presParOf" srcId="{C0125CB7-C818-41FE-8EF7-1618BDEB4B55}" destId="{7426D660-1E3D-4FF0-9C64-AC71E6B7B68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3D640A-DFED-414D-B361-6AFAC829FE8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8F9DE44-87F8-43C0-8E83-6859813F9C7F}">
      <dgm:prSet/>
      <dgm:spPr/>
      <dgm:t>
        <a:bodyPr/>
        <a:lstStyle/>
        <a:p>
          <a:r>
            <a:rPr lang="en-US"/>
            <a:t>At least three annual center-wide substance use prevention and education activities	</a:t>
          </a:r>
        </a:p>
      </dgm:t>
    </dgm:pt>
    <dgm:pt modelId="{E8B53A89-10F8-4D47-B1D7-F7C4B7AD8FF3}" type="parTrans" cxnId="{6B03A2AD-F318-471A-9525-7D0070D5BD6B}">
      <dgm:prSet/>
      <dgm:spPr/>
      <dgm:t>
        <a:bodyPr/>
        <a:lstStyle/>
        <a:p>
          <a:endParaRPr lang="en-US"/>
        </a:p>
      </dgm:t>
    </dgm:pt>
    <dgm:pt modelId="{EC0C0259-1BC4-479D-BE26-3BB31FE5327A}" type="sibTrans" cxnId="{6B03A2AD-F318-471A-9525-7D0070D5BD6B}">
      <dgm:prSet/>
      <dgm:spPr/>
      <dgm:t>
        <a:bodyPr/>
        <a:lstStyle/>
        <a:p>
          <a:endParaRPr lang="en-US"/>
        </a:p>
      </dgm:t>
    </dgm:pt>
    <dgm:pt modelId="{696D2B6D-46D6-453B-B41A-FD6A0032A17F}">
      <dgm:prSet/>
      <dgm:spPr/>
      <dgm:t>
        <a:bodyPr/>
        <a:lstStyle/>
        <a:p>
          <a:r>
            <a:rPr lang="en-US"/>
            <a:t>Personally invite them; have something special for just non-resident students; make sure when you find things happening off campus in the community and ask them to go.</a:t>
          </a:r>
        </a:p>
      </dgm:t>
    </dgm:pt>
    <dgm:pt modelId="{F822588B-3A0E-43BF-9CE4-8F6857466B14}" type="parTrans" cxnId="{25A777F4-7369-43AF-89CB-D01B7578915E}">
      <dgm:prSet/>
      <dgm:spPr/>
      <dgm:t>
        <a:bodyPr/>
        <a:lstStyle/>
        <a:p>
          <a:endParaRPr lang="en-US"/>
        </a:p>
      </dgm:t>
    </dgm:pt>
    <dgm:pt modelId="{1D1EEFBC-1EAB-4B9D-9D81-AABB08523462}" type="sibTrans" cxnId="{25A777F4-7369-43AF-89CB-D01B7578915E}">
      <dgm:prSet/>
      <dgm:spPr/>
      <dgm:t>
        <a:bodyPr/>
        <a:lstStyle/>
        <a:p>
          <a:endParaRPr lang="en-US"/>
        </a:p>
      </dgm:t>
    </dgm:pt>
    <dgm:pt modelId="{A23A07FD-1BC4-4C4C-8749-9E3F90069E90}">
      <dgm:prSet/>
      <dgm:spPr/>
      <dgm:t>
        <a:bodyPr/>
        <a:lstStyle/>
        <a:p>
          <a:r>
            <a:rPr lang="en-US"/>
            <a:t>Coordination with other departments/programs on center, to include, but not be limited to, residential, recreation, student government association, and HEALs, to develop integrated prevention and education services</a:t>
          </a:r>
        </a:p>
      </dgm:t>
    </dgm:pt>
    <dgm:pt modelId="{920703C9-F2AE-411A-87FE-0960060273DD}" type="parTrans" cxnId="{C3DF90BD-F7B8-49D1-926F-CAF28ABB64DC}">
      <dgm:prSet/>
      <dgm:spPr/>
      <dgm:t>
        <a:bodyPr/>
        <a:lstStyle/>
        <a:p>
          <a:endParaRPr lang="en-US"/>
        </a:p>
      </dgm:t>
    </dgm:pt>
    <dgm:pt modelId="{F38E1F40-8360-4228-9952-AD7EB0D91813}" type="sibTrans" cxnId="{C3DF90BD-F7B8-49D1-926F-CAF28ABB64DC}">
      <dgm:prSet/>
      <dgm:spPr/>
      <dgm:t>
        <a:bodyPr/>
        <a:lstStyle/>
        <a:p>
          <a:endParaRPr lang="en-US"/>
        </a:p>
      </dgm:t>
    </dgm:pt>
    <dgm:pt modelId="{7FF337DF-DD18-47F6-98E6-B84116A7158E}">
      <dgm:prSet/>
      <dgm:spPr/>
      <dgm:t>
        <a:bodyPr/>
        <a:lstStyle/>
        <a:p>
          <a:r>
            <a:rPr lang="en-US"/>
            <a:t>Use other staff to assist you in program development.</a:t>
          </a:r>
        </a:p>
      </dgm:t>
    </dgm:pt>
    <dgm:pt modelId="{BEBF5932-066F-4533-AFE4-6CFE9EDEC2F7}" type="parTrans" cxnId="{12553BAA-432F-4F20-8FCB-C6D7A1E64E88}">
      <dgm:prSet/>
      <dgm:spPr/>
      <dgm:t>
        <a:bodyPr/>
        <a:lstStyle/>
        <a:p>
          <a:endParaRPr lang="en-US"/>
        </a:p>
      </dgm:t>
    </dgm:pt>
    <dgm:pt modelId="{06FE0035-DEE8-4156-82EA-6C081D149745}" type="sibTrans" cxnId="{12553BAA-432F-4F20-8FCB-C6D7A1E64E88}">
      <dgm:prSet/>
      <dgm:spPr/>
      <dgm:t>
        <a:bodyPr/>
        <a:lstStyle/>
        <a:p>
          <a:endParaRPr lang="en-US"/>
        </a:p>
      </dgm:t>
    </dgm:pt>
    <dgm:pt modelId="{AF69F776-54F7-492F-AE9C-E383E9ABE93B}" type="pres">
      <dgm:prSet presAssocID="{C63D640A-DFED-414D-B361-6AFAC829FE80}" presName="Name0" presStyleCnt="0">
        <dgm:presLayoutVars>
          <dgm:dir/>
          <dgm:animLvl val="lvl"/>
          <dgm:resizeHandles val="exact"/>
        </dgm:presLayoutVars>
      </dgm:prSet>
      <dgm:spPr/>
    </dgm:pt>
    <dgm:pt modelId="{D1CCED03-663B-448A-8079-4D87C598557F}" type="pres">
      <dgm:prSet presAssocID="{18F9DE44-87F8-43C0-8E83-6859813F9C7F}" presName="composite" presStyleCnt="0"/>
      <dgm:spPr/>
    </dgm:pt>
    <dgm:pt modelId="{3D4B8036-C12A-4052-8FD6-677B30AAB151}" type="pres">
      <dgm:prSet presAssocID="{18F9DE44-87F8-43C0-8E83-6859813F9C7F}" presName="parTx" presStyleLbl="alignNode1" presStyleIdx="0" presStyleCnt="2">
        <dgm:presLayoutVars>
          <dgm:chMax val="0"/>
          <dgm:chPref val="0"/>
          <dgm:bulletEnabled val="1"/>
        </dgm:presLayoutVars>
      </dgm:prSet>
      <dgm:spPr/>
    </dgm:pt>
    <dgm:pt modelId="{4D77A966-6612-41CC-BF23-2AA068F6A315}" type="pres">
      <dgm:prSet presAssocID="{18F9DE44-87F8-43C0-8E83-6859813F9C7F}" presName="desTx" presStyleLbl="alignAccFollowNode1" presStyleIdx="0" presStyleCnt="2">
        <dgm:presLayoutVars>
          <dgm:bulletEnabled val="1"/>
        </dgm:presLayoutVars>
      </dgm:prSet>
      <dgm:spPr/>
    </dgm:pt>
    <dgm:pt modelId="{3CFF397D-1070-4A08-B2A7-4E248D15E93B}" type="pres">
      <dgm:prSet presAssocID="{EC0C0259-1BC4-479D-BE26-3BB31FE5327A}" presName="space" presStyleCnt="0"/>
      <dgm:spPr/>
    </dgm:pt>
    <dgm:pt modelId="{B0437126-346C-4C35-9633-5D2681FB1338}" type="pres">
      <dgm:prSet presAssocID="{A23A07FD-1BC4-4C4C-8749-9E3F90069E90}" presName="composite" presStyleCnt="0"/>
      <dgm:spPr/>
    </dgm:pt>
    <dgm:pt modelId="{C81C5091-D689-4902-B74C-55B8C772117B}" type="pres">
      <dgm:prSet presAssocID="{A23A07FD-1BC4-4C4C-8749-9E3F90069E90}" presName="parTx" presStyleLbl="alignNode1" presStyleIdx="1" presStyleCnt="2">
        <dgm:presLayoutVars>
          <dgm:chMax val="0"/>
          <dgm:chPref val="0"/>
          <dgm:bulletEnabled val="1"/>
        </dgm:presLayoutVars>
      </dgm:prSet>
      <dgm:spPr/>
    </dgm:pt>
    <dgm:pt modelId="{3C690711-F839-4C42-9D8A-FDB6C010D622}" type="pres">
      <dgm:prSet presAssocID="{A23A07FD-1BC4-4C4C-8749-9E3F90069E90}" presName="desTx" presStyleLbl="alignAccFollowNode1" presStyleIdx="1" presStyleCnt="2">
        <dgm:presLayoutVars>
          <dgm:bulletEnabled val="1"/>
        </dgm:presLayoutVars>
      </dgm:prSet>
      <dgm:spPr/>
    </dgm:pt>
  </dgm:ptLst>
  <dgm:cxnLst>
    <dgm:cxn modelId="{1286AD12-F75A-4A90-9FE2-DD8D7A0B0E55}" type="presOf" srcId="{C63D640A-DFED-414D-B361-6AFAC829FE80}" destId="{AF69F776-54F7-492F-AE9C-E383E9ABE93B}" srcOrd="0" destOrd="0" presId="urn:microsoft.com/office/officeart/2005/8/layout/hList1"/>
    <dgm:cxn modelId="{253C8556-7219-4EA9-A4E8-1FDECBE3BAB0}" type="presOf" srcId="{696D2B6D-46D6-453B-B41A-FD6A0032A17F}" destId="{4D77A966-6612-41CC-BF23-2AA068F6A315}" srcOrd="0" destOrd="0" presId="urn:microsoft.com/office/officeart/2005/8/layout/hList1"/>
    <dgm:cxn modelId="{39C42487-1798-453E-8DED-10115DB4924D}" type="presOf" srcId="{7FF337DF-DD18-47F6-98E6-B84116A7158E}" destId="{3C690711-F839-4C42-9D8A-FDB6C010D622}" srcOrd="0" destOrd="0" presId="urn:microsoft.com/office/officeart/2005/8/layout/hList1"/>
    <dgm:cxn modelId="{12553BAA-432F-4F20-8FCB-C6D7A1E64E88}" srcId="{A23A07FD-1BC4-4C4C-8749-9E3F90069E90}" destId="{7FF337DF-DD18-47F6-98E6-B84116A7158E}" srcOrd="0" destOrd="0" parTransId="{BEBF5932-066F-4533-AFE4-6CFE9EDEC2F7}" sibTransId="{06FE0035-DEE8-4156-82EA-6C081D149745}"/>
    <dgm:cxn modelId="{6B03A2AD-F318-471A-9525-7D0070D5BD6B}" srcId="{C63D640A-DFED-414D-B361-6AFAC829FE80}" destId="{18F9DE44-87F8-43C0-8E83-6859813F9C7F}" srcOrd="0" destOrd="0" parTransId="{E8B53A89-10F8-4D47-B1D7-F7C4B7AD8FF3}" sibTransId="{EC0C0259-1BC4-479D-BE26-3BB31FE5327A}"/>
    <dgm:cxn modelId="{C3DF90BD-F7B8-49D1-926F-CAF28ABB64DC}" srcId="{C63D640A-DFED-414D-B361-6AFAC829FE80}" destId="{A23A07FD-1BC4-4C4C-8749-9E3F90069E90}" srcOrd="1" destOrd="0" parTransId="{920703C9-F2AE-411A-87FE-0960060273DD}" sibTransId="{F38E1F40-8360-4228-9952-AD7EB0D91813}"/>
    <dgm:cxn modelId="{10FB9FCB-C36E-46D9-A5D5-C427E2810725}" type="presOf" srcId="{A23A07FD-1BC4-4C4C-8749-9E3F90069E90}" destId="{C81C5091-D689-4902-B74C-55B8C772117B}" srcOrd="0" destOrd="0" presId="urn:microsoft.com/office/officeart/2005/8/layout/hList1"/>
    <dgm:cxn modelId="{A3F8A0E1-983F-4DF2-A5B3-2BFF8F187341}" type="presOf" srcId="{18F9DE44-87F8-43C0-8E83-6859813F9C7F}" destId="{3D4B8036-C12A-4052-8FD6-677B30AAB151}" srcOrd="0" destOrd="0" presId="urn:microsoft.com/office/officeart/2005/8/layout/hList1"/>
    <dgm:cxn modelId="{25A777F4-7369-43AF-89CB-D01B7578915E}" srcId="{18F9DE44-87F8-43C0-8E83-6859813F9C7F}" destId="{696D2B6D-46D6-453B-B41A-FD6A0032A17F}" srcOrd="0" destOrd="0" parTransId="{F822588B-3A0E-43BF-9CE4-8F6857466B14}" sibTransId="{1D1EEFBC-1EAB-4B9D-9D81-AABB08523462}"/>
    <dgm:cxn modelId="{FBDCE5D0-B740-422E-98DE-71D62FDFA649}" type="presParOf" srcId="{AF69F776-54F7-492F-AE9C-E383E9ABE93B}" destId="{D1CCED03-663B-448A-8079-4D87C598557F}" srcOrd="0" destOrd="0" presId="urn:microsoft.com/office/officeart/2005/8/layout/hList1"/>
    <dgm:cxn modelId="{E8F311D8-464F-4EC8-8188-EF38BAE7CD4E}" type="presParOf" srcId="{D1CCED03-663B-448A-8079-4D87C598557F}" destId="{3D4B8036-C12A-4052-8FD6-677B30AAB151}" srcOrd="0" destOrd="0" presId="urn:microsoft.com/office/officeart/2005/8/layout/hList1"/>
    <dgm:cxn modelId="{01EA3EF1-384E-4668-AF58-330372E18258}" type="presParOf" srcId="{D1CCED03-663B-448A-8079-4D87C598557F}" destId="{4D77A966-6612-41CC-BF23-2AA068F6A315}" srcOrd="1" destOrd="0" presId="urn:microsoft.com/office/officeart/2005/8/layout/hList1"/>
    <dgm:cxn modelId="{9A15B834-4476-43F4-AA7D-C4D6D098CF4E}" type="presParOf" srcId="{AF69F776-54F7-492F-AE9C-E383E9ABE93B}" destId="{3CFF397D-1070-4A08-B2A7-4E248D15E93B}" srcOrd="1" destOrd="0" presId="urn:microsoft.com/office/officeart/2005/8/layout/hList1"/>
    <dgm:cxn modelId="{4034DB6F-B728-4ED8-8A9C-1210AC5980E9}" type="presParOf" srcId="{AF69F776-54F7-492F-AE9C-E383E9ABE93B}" destId="{B0437126-346C-4C35-9633-5D2681FB1338}" srcOrd="2" destOrd="0" presId="urn:microsoft.com/office/officeart/2005/8/layout/hList1"/>
    <dgm:cxn modelId="{1DC35BAE-9529-42C3-8DA9-7DB75CD62A13}" type="presParOf" srcId="{B0437126-346C-4C35-9633-5D2681FB1338}" destId="{C81C5091-D689-4902-B74C-55B8C772117B}" srcOrd="0" destOrd="0" presId="urn:microsoft.com/office/officeart/2005/8/layout/hList1"/>
    <dgm:cxn modelId="{C1EC85C1-5AD8-49C7-A6E8-E9227BB3D151}" type="presParOf" srcId="{B0437126-346C-4C35-9633-5D2681FB1338}" destId="{3C690711-F839-4C42-9D8A-FDB6C010D62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EA44E7-5D88-4DFB-8556-F4412EBF03B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B96826D-38E4-4059-A088-8508789B96E6}">
      <dgm:prSet/>
      <dgm:spPr/>
      <dgm:t>
        <a:bodyPr/>
        <a:lstStyle/>
        <a:p>
          <a:r>
            <a:rPr lang="en-US"/>
            <a:t>A MSWR cannot be granted in lieu of ZT separation when a positive follow-up test is reported during the intervention period.</a:t>
          </a:r>
        </a:p>
      </dgm:t>
    </dgm:pt>
    <dgm:pt modelId="{C58897B0-2CD9-4F65-AED7-4029A3B65862}" type="parTrans" cxnId="{B34351E9-1FA1-4A69-A8F1-1BB9828416E7}">
      <dgm:prSet/>
      <dgm:spPr/>
      <dgm:t>
        <a:bodyPr/>
        <a:lstStyle/>
        <a:p>
          <a:endParaRPr lang="en-US"/>
        </a:p>
      </dgm:t>
    </dgm:pt>
    <dgm:pt modelId="{9D133F08-478C-4223-BD04-603D834D161F}" type="sibTrans" cxnId="{B34351E9-1FA1-4A69-A8F1-1BB9828416E7}">
      <dgm:prSet/>
      <dgm:spPr/>
      <dgm:t>
        <a:bodyPr/>
        <a:lstStyle/>
        <a:p>
          <a:endParaRPr lang="en-US"/>
        </a:p>
      </dgm:t>
    </dgm:pt>
    <dgm:pt modelId="{9B4669D5-9612-4505-AD20-8A475BB01869}">
      <dgm:prSet/>
      <dgm:spPr/>
      <dgm:t>
        <a:bodyPr/>
        <a:lstStyle/>
        <a:p>
          <a:r>
            <a:rPr lang="en-US"/>
            <a:t>If a student is placed on a MSWR during the intervention period, the intervention period is suspended and resumes the day the student is scheduled to return to the center</a:t>
          </a:r>
        </a:p>
      </dgm:t>
    </dgm:pt>
    <dgm:pt modelId="{18F0B795-CC36-406E-857B-3E8EFDB90581}" type="parTrans" cxnId="{2EDCF15F-2A52-46DD-8E8F-E35E03386172}">
      <dgm:prSet/>
      <dgm:spPr/>
      <dgm:t>
        <a:bodyPr/>
        <a:lstStyle/>
        <a:p>
          <a:endParaRPr lang="en-US"/>
        </a:p>
      </dgm:t>
    </dgm:pt>
    <dgm:pt modelId="{188E6027-34B1-408B-A630-2B883A0D7E6F}" type="sibTrans" cxnId="{2EDCF15F-2A52-46DD-8E8F-E35E03386172}">
      <dgm:prSet/>
      <dgm:spPr/>
      <dgm:t>
        <a:bodyPr/>
        <a:lstStyle/>
        <a:p>
          <a:endParaRPr lang="en-US"/>
        </a:p>
      </dgm:t>
    </dgm:pt>
    <dgm:pt modelId="{9DAC3820-E4FA-4BB6-8EE2-2D558AF6F182}" type="pres">
      <dgm:prSet presAssocID="{54EA44E7-5D88-4DFB-8556-F4412EBF03B5}" presName="root" presStyleCnt="0">
        <dgm:presLayoutVars>
          <dgm:dir/>
          <dgm:resizeHandles val="exact"/>
        </dgm:presLayoutVars>
      </dgm:prSet>
      <dgm:spPr/>
    </dgm:pt>
    <dgm:pt modelId="{25FB6BC1-0A23-4E35-9BCC-BFF03EC9C4EF}" type="pres">
      <dgm:prSet presAssocID="{FB96826D-38E4-4059-A088-8508789B96E6}" presName="compNode" presStyleCnt="0"/>
      <dgm:spPr/>
    </dgm:pt>
    <dgm:pt modelId="{E2C21D7D-F114-4CB5-AEF6-D853F7F9DE23}" type="pres">
      <dgm:prSet presAssocID="{FB96826D-38E4-4059-A088-8508789B96E6}" presName="bgRect" presStyleLbl="bgShp" presStyleIdx="0" presStyleCnt="2"/>
      <dgm:spPr/>
    </dgm:pt>
    <dgm:pt modelId="{B674E468-B6E2-4C72-8EC3-7182AB01A6CF}" type="pres">
      <dgm:prSet presAssocID="{FB96826D-38E4-4059-A088-8508789B96E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dd with solid fill"/>
        </a:ext>
      </dgm:extLst>
    </dgm:pt>
    <dgm:pt modelId="{0DEA7AEC-2CBF-4CB3-954C-064547FAABC8}" type="pres">
      <dgm:prSet presAssocID="{FB96826D-38E4-4059-A088-8508789B96E6}" presName="spaceRect" presStyleCnt="0"/>
      <dgm:spPr/>
    </dgm:pt>
    <dgm:pt modelId="{59BC86C2-F0CC-47BA-B10B-5568BAE55EEE}" type="pres">
      <dgm:prSet presAssocID="{FB96826D-38E4-4059-A088-8508789B96E6}" presName="parTx" presStyleLbl="revTx" presStyleIdx="0" presStyleCnt="2">
        <dgm:presLayoutVars>
          <dgm:chMax val="0"/>
          <dgm:chPref val="0"/>
        </dgm:presLayoutVars>
      </dgm:prSet>
      <dgm:spPr/>
    </dgm:pt>
    <dgm:pt modelId="{6B46F333-BBB5-4B74-B049-1044B2161AE9}" type="pres">
      <dgm:prSet presAssocID="{9D133F08-478C-4223-BD04-603D834D161F}" presName="sibTrans" presStyleCnt="0"/>
      <dgm:spPr/>
    </dgm:pt>
    <dgm:pt modelId="{C39A7CB8-63B4-43A2-872E-463F9C67F7E5}" type="pres">
      <dgm:prSet presAssocID="{9B4669D5-9612-4505-AD20-8A475BB01869}" presName="compNode" presStyleCnt="0"/>
      <dgm:spPr/>
    </dgm:pt>
    <dgm:pt modelId="{1CE696A1-420B-4FE6-84AC-95088F8FC14E}" type="pres">
      <dgm:prSet presAssocID="{9B4669D5-9612-4505-AD20-8A475BB01869}" presName="bgRect" presStyleLbl="bgShp" presStyleIdx="1" presStyleCnt="2"/>
      <dgm:spPr/>
    </dgm:pt>
    <dgm:pt modelId="{755E52F5-9356-4173-88C3-B4766143949E}" type="pres">
      <dgm:prSet presAssocID="{9B4669D5-9612-4505-AD20-8A475BB01869}"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B4355EE8-70F0-4E06-A1AA-134A637A898D}" type="pres">
      <dgm:prSet presAssocID="{9B4669D5-9612-4505-AD20-8A475BB01869}" presName="spaceRect" presStyleCnt="0"/>
      <dgm:spPr/>
    </dgm:pt>
    <dgm:pt modelId="{968182A7-3855-4981-83BD-261E43527076}" type="pres">
      <dgm:prSet presAssocID="{9B4669D5-9612-4505-AD20-8A475BB01869}" presName="parTx" presStyleLbl="revTx" presStyleIdx="1" presStyleCnt="2">
        <dgm:presLayoutVars>
          <dgm:chMax val="0"/>
          <dgm:chPref val="0"/>
        </dgm:presLayoutVars>
      </dgm:prSet>
      <dgm:spPr/>
    </dgm:pt>
  </dgm:ptLst>
  <dgm:cxnLst>
    <dgm:cxn modelId="{2EDCF15F-2A52-46DD-8E8F-E35E03386172}" srcId="{54EA44E7-5D88-4DFB-8556-F4412EBF03B5}" destId="{9B4669D5-9612-4505-AD20-8A475BB01869}" srcOrd="1" destOrd="0" parTransId="{18F0B795-CC36-406E-857B-3E8EFDB90581}" sibTransId="{188E6027-34B1-408B-A630-2B883A0D7E6F}"/>
    <dgm:cxn modelId="{C538767E-AF9E-4523-A223-4003E31B4F20}" type="presOf" srcId="{54EA44E7-5D88-4DFB-8556-F4412EBF03B5}" destId="{9DAC3820-E4FA-4BB6-8EE2-2D558AF6F182}" srcOrd="0" destOrd="0" presId="urn:microsoft.com/office/officeart/2018/2/layout/IconVerticalSolidList"/>
    <dgm:cxn modelId="{4DD2C09A-1607-4DF1-A6CD-C8355986A70D}" type="presOf" srcId="{FB96826D-38E4-4059-A088-8508789B96E6}" destId="{59BC86C2-F0CC-47BA-B10B-5568BAE55EEE}" srcOrd="0" destOrd="0" presId="urn:microsoft.com/office/officeart/2018/2/layout/IconVerticalSolidList"/>
    <dgm:cxn modelId="{B34351E9-1FA1-4A69-A8F1-1BB9828416E7}" srcId="{54EA44E7-5D88-4DFB-8556-F4412EBF03B5}" destId="{FB96826D-38E4-4059-A088-8508789B96E6}" srcOrd="0" destOrd="0" parTransId="{C58897B0-2CD9-4F65-AED7-4029A3B65862}" sibTransId="{9D133F08-478C-4223-BD04-603D834D161F}"/>
    <dgm:cxn modelId="{ED90AFF2-4CCA-47DA-B05D-8B82AB37447F}" type="presOf" srcId="{9B4669D5-9612-4505-AD20-8A475BB01869}" destId="{968182A7-3855-4981-83BD-261E43527076}" srcOrd="0" destOrd="0" presId="urn:microsoft.com/office/officeart/2018/2/layout/IconVerticalSolidList"/>
    <dgm:cxn modelId="{56E21951-A5E7-462D-B9D8-161ECA122DF2}" type="presParOf" srcId="{9DAC3820-E4FA-4BB6-8EE2-2D558AF6F182}" destId="{25FB6BC1-0A23-4E35-9BCC-BFF03EC9C4EF}" srcOrd="0" destOrd="0" presId="urn:microsoft.com/office/officeart/2018/2/layout/IconVerticalSolidList"/>
    <dgm:cxn modelId="{AA1ECEE7-C112-44A2-9366-0287BF24E70E}" type="presParOf" srcId="{25FB6BC1-0A23-4E35-9BCC-BFF03EC9C4EF}" destId="{E2C21D7D-F114-4CB5-AEF6-D853F7F9DE23}" srcOrd="0" destOrd="0" presId="urn:microsoft.com/office/officeart/2018/2/layout/IconVerticalSolidList"/>
    <dgm:cxn modelId="{B438DC1A-DCBB-4606-AD9B-FE3DFA98EEBE}" type="presParOf" srcId="{25FB6BC1-0A23-4E35-9BCC-BFF03EC9C4EF}" destId="{B674E468-B6E2-4C72-8EC3-7182AB01A6CF}" srcOrd="1" destOrd="0" presId="urn:microsoft.com/office/officeart/2018/2/layout/IconVerticalSolidList"/>
    <dgm:cxn modelId="{D7FBBFC5-4B20-4928-898F-21879B11FB99}" type="presParOf" srcId="{25FB6BC1-0A23-4E35-9BCC-BFF03EC9C4EF}" destId="{0DEA7AEC-2CBF-4CB3-954C-064547FAABC8}" srcOrd="2" destOrd="0" presId="urn:microsoft.com/office/officeart/2018/2/layout/IconVerticalSolidList"/>
    <dgm:cxn modelId="{C6B70D1F-991E-4986-91A9-3C83DC31CE03}" type="presParOf" srcId="{25FB6BC1-0A23-4E35-9BCC-BFF03EC9C4EF}" destId="{59BC86C2-F0CC-47BA-B10B-5568BAE55EEE}" srcOrd="3" destOrd="0" presId="urn:microsoft.com/office/officeart/2018/2/layout/IconVerticalSolidList"/>
    <dgm:cxn modelId="{FB3CB7D4-ADAC-471B-92D3-8B07DC8E52A8}" type="presParOf" srcId="{9DAC3820-E4FA-4BB6-8EE2-2D558AF6F182}" destId="{6B46F333-BBB5-4B74-B049-1044B2161AE9}" srcOrd="1" destOrd="0" presId="urn:microsoft.com/office/officeart/2018/2/layout/IconVerticalSolidList"/>
    <dgm:cxn modelId="{AF19284D-5750-4C87-9CAB-E1C9A52E4266}" type="presParOf" srcId="{9DAC3820-E4FA-4BB6-8EE2-2D558AF6F182}" destId="{C39A7CB8-63B4-43A2-872E-463F9C67F7E5}" srcOrd="2" destOrd="0" presId="urn:microsoft.com/office/officeart/2018/2/layout/IconVerticalSolidList"/>
    <dgm:cxn modelId="{55D407C7-AEED-4898-9846-22CC39AB0CD9}" type="presParOf" srcId="{C39A7CB8-63B4-43A2-872E-463F9C67F7E5}" destId="{1CE696A1-420B-4FE6-84AC-95088F8FC14E}" srcOrd="0" destOrd="0" presId="urn:microsoft.com/office/officeart/2018/2/layout/IconVerticalSolidList"/>
    <dgm:cxn modelId="{DE0BEFFB-9E1A-4199-96A2-1CE74F1DD563}" type="presParOf" srcId="{C39A7CB8-63B4-43A2-872E-463F9C67F7E5}" destId="{755E52F5-9356-4173-88C3-B4766143949E}" srcOrd="1" destOrd="0" presId="urn:microsoft.com/office/officeart/2018/2/layout/IconVerticalSolidList"/>
    <dgm:cxn modelId="{CA87AF41-AD9F-446C-A11B-B2AD6F7FD2EF}" type="presParOf" srcId="{C39A7CB8-63B4-43A2-872E-463F9C67F7E5}" destId="{B4355EE8-70F0-4E06-A1AA-134A637A898D}" srcOrd="2" destOrd="0" presId="urn:microsoft.com/office/officeart/2018/2/layout/IconVerticalSolidList"/>
    <dgm:cxn modelId="{C0123C6D-C6A2-4915-A7D4-333E6DF2474E}" type="presParOf" srcId="{C39A7CB8-63B4-43A2-872E-463F9C67F7E5}" destId="{968182A7-3855-4981-83BD-261E435270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506362-22E1-40D8-A8FA-F6CCDDF7743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31FE6DC-1AFE-4E34-958A-A158C2E811C9}">
      <dgm:prSet/>
      <dgm:spPr/>
      <dgm:t>
        <a:bodyPr/>
        <a:lstStyle/>
        <a:p>
          <a:r>
            <a:rPr lang="en-US"/>
            <a:t>Adolescents and young adults don’t always have all the facts when it comes to alcohol and other drugs. If parents don’t talk about the risks of underage drinking and substance use, their kids might not see any harm in trying alcohol and other substances. </a:t>
          </a:r>
        </a:p>
      </dgm:t>
    </dgm:pt>
    <dgm:pt modelId="{86CFC7EB-32C9-46ED-B233-BED958868F00}" type="parTrans" cxnId="{8592918D-91D4-4C02-96E4-7E801E4DB1C8}">
      <dgm:prSet/>
      <dgm:spPr/>
      <dgm:t>
        <a:bodyPr/>
        <a:lstStyle/>
        <a:p>
          <a:endParaRPr lang="en-US"/>
        </a:p>
      </dgm:t>
    </dgm:pt>
    <dgm:pt modelId="{BEC6AA10-934E-4A29-83DE-E150E9F5513F}" type="sibTrans" cxnId="{8592918D-91D4-4C02-96E4-7E801E4DB1C8}">
      <dgm:prSet/>
      <dgm:spPr/>
      <dgm:t>
        <a:bodyPr/>
        <a:lstStyle/>
        <a:p>
          <a:endParaRPr lang="en-US"/>
        </a:p>
      </dgm:t>
    </dgm:pt>
    <dgm:pt modelId="{F41905F4-2B36-45C5-9717-DB24E367EDB2}">
      <dgm:prSet/>
      <dgm:spPr/>
      <dgm:t>
        <a:bodyPr/>
        <a:lstStyle/>
        <a:p>
          <a:r>
            <a:rPr lang="en-US"/>
            <a:t>Having a conversation allows Job Corps to:</a:t>
          </a:r>
        </a:p>
        <a:p>
          <a:r>
            <a:rPr lang="en-US"/>
            <a:t>1) set clear alcohol- and substance-related rules and expectations for students, and</a:t>
          </a:r>
        </a:p>
        <a:p>
          <a:r>
            <a:rPr lang="en-US"/>
            <a:t>2) provide education about how alcohol and drug use affects employment and job retention. </a:t>
          </a:r>
        </a:p>
      </dgm:t>
    </dgm:pt>
    <dgm:pt modelId="{08A1AC32-6202-4004-9A8A-548D276DA7A4}" type="parTrans" cxnId="{32ACC16D-A6C5-4383-9D23-717E90467578}">
      <dgm:prSet/>
      <dgm:spPr/>
      <dgm:t>
        <a:bodyPr/>
        <a:lstStyle/>
        <a:p>
          <a:endParaRPr lang="en-US"/>
        </a:p>
      </dgm:t>
    </dgm:pt>
    <dgm:pt modelId="{F205ED9D-A69D-43D1-BC5D-80E41ADDC21F}" type="sibTrans" cxnId="{32ACC16D-A6C5-4383-9D23-717E90467578}">
      <dgm:prSet/>
      <dgm:spPr/>
      <dgm:t>
        <a:bodyPr/>
        <a:lstStyle/>
        <a:p>
          <a:endParaRPr lang="en-US"/>
        </a:p>
      </dgm:t>
    </dgm:pt>
    <dgm:pt modelId="{D6CAF5DF-FC49-446D-A66F-6D616BB082E7}" type="pres">
      <dgm:prSet presAssocID="{E1506362-22E1-40D8-A8FA-F6CCDDF77439}" presName="linear" presStyleCnt="0">
        <dgm:presLayoutVars>
          <dgm:animLvl val="lvl"/>
          <dgm:resizeHandles val="exact"/>
        </dgm:presLayoutVars>
      </dgm:prSet>
      <dgm:spPr/>
    </dgm:pt>
    <dgm:pt modelId="{EC5CFB24-91D3-4B3F-81EA-3DFFD1564510}" type="pres">
      <dgm:prSet presAssocID="{531FE6DC-1AFE-4E34-958A-A158C2E811C9}" presName="parentText" presStyleLbl="node1" presStyleIdx="0" presStyleCnt="2">
        <dgm:presLayoutVars>
          <dgm:chMax val="0"/>
          <dgm:bulletEnabled val="1"/>
        </dgm:presLayoutVars>
      </dgm:prSet>
      <dgm:spPr/>
    </dgm:pt>
    <dgm:pt modelId="{83A8E585-DCFF-44DE-9D2D-969F344AD80C}" type="pres">
      <dgm:prSet presAssocID="{BEC6AA10-934E-4A29-83DE-E150E9F5513F}" presName="spacer" presStyleCnt="0"/>
      <dgm:spPr/>
    </dgm:pt>
    <dgm:pt modelId="{4FDE03AF-D3F8-4750-9D2A-E62D6E0CEBBB}" type="pres">
      <dgm:prSet presAssocID="{F41905F4-2B36-45C5-9717-DB24E367EDB2}" presName="parentText" presStyleLbl="node1" presStyleIdx="1" presStyleCnt="2">
        <dgm:presLayoutVars>
          <dgm:chMax val="0"/>
          <dgm:bulletEnabled val="1"/>
        </dgm:presLayoutVars>
      </dgm:prSet>
      <dgm:spPr/>
    </dgm:pt>
  </dgm:ptLst>
  <dgm:cxnLst>
    <dgm:cxn modelId="{6C1F0238-2084-4138-82F5-CD37F7E19A26}" type="presOf" srcId="{E1506362-22E1-40D8-A8FA-F6CCDDF77439}" destId="{D6CAF5DF-FC49-446D-A66F-6D616BB082E7}" srcOrd="0" destOrd="0" presId="urn:microsoft.com/office/officeart/2005/8/layout/vList2"/>
    <dgm:cxn modelId="{32ACC16D-A6C5-4383-9D23-717E90467578}" srcId="{E1506362-22E1-40D8-A8FA-F6CCDDF77439}" destId="{F41905F4-2B36-45C5-9717-DB24E367EDB2}" srcOrd="1" destOrd="0" parTransId="{08A1AC32-6202-4004-9A8A-548D276DA7A4}" sibTransId="{F205ED9D-A69D-43D1-BC5D-80E41ADDC21F}"/>
    <dgm:cxn modelId="{8592918D-91D4-4C02-96E4-7E801E4DB1C8}" srcId="{E1506362-22E1-40D8-A8FA-F6CCDDF77439}" destId="{531FE6DC-1AFE-4E34-958A-A158C2E811C9}" srcOrd="0" destOrd="0" parTransId="{86CFC7EB-32C9-46ED-B233-BED958868F00}" sibTransId="{BEC6AA10-934E-4A29-83DE-E150E9F5513F}"/>
    <dgm:cxn modelId="{DB937BB8-E290-4EE8-9A36-974BE5F59E0B}" type="presOf" srcId="{F41905F4-2B36-45C5-9717-DB24E367EDB2}" destId="{4FDE03AF-D3F8-4750-9D2A-E62D6E0CEBBB}" srcOrd="0" destOrd="0" presId="urn:microsoft.com/office/officeart/2005/8/layout/vList2"/>
    <dgm:cxn modelId="{E0BF60F2-4BEE-4902-A9DD-9A60C422D7E5}" type="presOf" srcId="{531FE6DC-1AFE-4E34-958A-A158C2E811C9}" destId="{EC5CFB24-91D3-4B3F-81EA-3DFFD1564510}" srcOrd="0" destOrd="0" presId="urn:microsoft.com/office/officeart/2005/8/layout/vList2"/>
    <dgm:cxn modelId="{4C9B1C6C-FC59-4C4A-A4DE-B4D71F361826}" type="presParOf" srcId="{D6CAF5DF-FC49-446D-A66F-6D616BB082E7}" destId="{EC5CFB24-91D3-4B3F-81EA-3DFFD1564510}" srcOrd="0" destOrd="0" presId="urn:microsoft.com/office/officeart/2005/8/layout/vList2"/>
    <dgm:cxn modelId="{209E7A5B-539C-4E75-A691-6BB7E3CF4D54}" type="presParOf" srcId="{D6CAF5DF-FC49-446D-A66F-6D616BB082E7}" destId="{83A8E585-DCFF-44DE-9D2D-969F344AD80C}" srcOrd="1" destOrd="0" presId="urn:microsoft.com/office/officeart/2005/8/layout/vList2"/>
    <dgm:cxn modelId="{3C602F41-D481-459B-9A32-1C36552A451F}" type="presParOf" srcId="{D6CAF5DF-FC49-446D-A66F-6D616BB082E7}" destId="{4FDE03AF-D3F8-4750-9D2A-E62D6E0CEBB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3FB5DA-B724-4B9A-B584-29E846853D6D}" type="doc">
      <dgm:prSet loTypeId="urn:microsoft.com/office/officeart/2005/8/layout/matrix2" loCatId="matrix" qsTypeId="urn:microsoft.com/office/officeart/2005/8/quickstyle/simple1" qsCatId="simple" csTypeId="urn:microsoft.com/office/officeart/2005/8/colors/colorful5" csCatId="colorful"/>
      <dgm:spPr/>
      <dgm:t>
        <a:bodyPr/>
        <a:lstStyle/>
        <a:p>
          <a:endParaRPr lang="en-US"/>
        </a:p>
      </dgm:t>
    </dgm:pt>
    <dgm:pt modelId="{743AA93A-6636-481F-92D7-A594B576DFB2}">
      <dgm:prSet/>
      <dgm:spPr/>
      <dgm:t>
        <a:bodyPr/>
        <a:lstStyle/>
        <a:p>
          <a:r>
            <a:rPr lang="en-US"/>
            <a:t>They don’t have safe environments at home</a:t>
          </a:r>
        </a:p>
      </dgm:t>
    </dgm:pt>
    <dgm:pt modelId="{CDDC904A-FFE3-41FB-8C6E-43A456163DBD}" type="parTrans" cxnId="{1F9AAFBE-26EA-49FB-912E-D540185AFD6C}">
      <dgm:prSet/>
      <dgm:spPr/>
      <dgm:t>
        <a:bodyPr/>
        <a:lstStyle/>
        <a:p>
          <a:endParaRPr lang="en-US"/>
        </a:p>
      </dgm:t>
    </dgm:pt>
    <dgm:pt modelId="{D25DDD5C-1A49-46C6-B87D-363DB64B673C}" type="sibTrans" cxnId="{1F9AAFBE-26EA-49FB-912E-D540185AFD6C}">
      <dgm:prSet/>
      <dgm:spPr/>
      <dgm:t>
        <a:bodyPr/>
        <a:lstStyle/>
        <a:p>
          <a:endParaRPr lang="en-US"/>
        </a:p>
      </dgm:t>
    </dgm:pt>
    <dgm:pt modelId="{FAA3FA2E-4266-4AB7-BA7F-97D23F6F1F07}">
      <dgm:prSet/>
      <dgm:spPr/>
      <dgm:t>
        <a:bodyPr/>
        <a:lstStyle/>
        <a:p>
          <a:r>
            <a:rPr lang="en-US"/>
            <a:t>They don’t have support systems at home</a:t>
          </a:r>
        </a:p>
      </dgm:t>
    </dgm:pt>
    <dgm:pt modelId="{0B644132-5482-420B-BB78-9DD4AB71D3A2}" type="parTrans" cxnId="{A6F21EA4-D5D4-44C5-AFC7-3B75E0E83727}">
      <dgm:prSet/>
      <dgm:spPr/>
      <dgm:t>
        <a:bodyPr/>
        <a:lstStyle/>
        <a:p>
          <a:endParaRPr lang="en-US"/>
        </a:p>
      </dgm:t>
    </dgm:pt>
    <dgm:pt modelId="{EA31EB07-642C-4659-B98A-72C39928EE7C}" type="sibTrans" cxnId="{A6F21EA4-D5D4-44C5-AFC7-3B75E0E83727}">
      <dgm:prSet/>
      <dgm:spPr/>
      <dgm:t>
        <a:bodyPr/>
        <a:lstStyle/>
        <a:p>
          <a:endParaRPr lang="en-US"/>
        </a:p>
      </dgm:t>
    </dgm:pt>
    <dgm:pt modelId="{BFCB68D7-DBEB-4114-A9E6-BF9C9A5CBD66}">
      <dgm:prSet/>
      <dgm:spPr/>
      <dgm:t>
        <a:bodyPr/>
        <a:lstStyle/>
        <a:p>
          <a:r>
            <a:rPr lang="en-US"/>
            <a:t>They don’t have a family at home</a:t>
          </a:r>
        </a:p>
      </dgm:t>
    </dgm:pt>
    <dgm:pt modelId="{27F063F4-3557-4C5C-80E3-3A5D20A8EA18}" type="parTrans" cxnId="{4CA57D2A-1993-4C66-920C-4ECEFFF332CE}">
      <dgm:prSet/>
      <dgm:spPr/>
      <dgm:t>
        <a:bodyPr/>
        <a:lstStyle/>
        <a:p>
          <a:endParaRPr lang="en-US"/>
        </a:p>
      </dgm:t>
    </dgm:pt>
    <dgm:pt modelId="{22DECEE2-EA67-4CA3-BFFD-9C809B262E06}" type="sibTrans" cxnId="{4CA57D2A-1993-4C66-920C-4ECEFFF332CE}">
      <dgm:prSet/>
      <dgm:spPr/>
      <dgm:t>
        <a:bodyPr/>
        <a:lstStyle/>
        <a:p>
          <a:endParaRPr lang="en-US"/>
        </a:p>
      </dgm:t>
    </dgm:pt>
    <dgm:pt modelId="{1DE9444A-91EE-4CA3-AAC1-AD331EE8DFEF}">
      <dgm:prSet/>
      <dgm:spPr/>
      <dgm:t>
        <a:bodyPr/>
        <a:lstStyle/>
        <a:p>
          <a:r>
            <a:rPr lang="en-US"/>
            <a:t>School/Job Corps/Staff become their safe spot, their sanctuary, their people to rely on.  </a:t>
          </a:r>
        </a:p>
      </dgm:t>
    </dgm:pt>
    <dgm:pt modelId="{8285391A-885A-4767-B5A2-D4AC0CE01AC6}" type="parTrans" cxnId="{7C8D41A4-7E33-4668-96BB-7DE7CD34F951}">
      <dgm:prSet/>
      <dgm:spPr/>
      <dgm:t>
        <a:bodyPr/>
        <a:lstStyle/>
        <a:p>
          <a:endParaRPr lang="en-US"/>
        </a:p>
      </dgm:t>
    </dgm:pt>
    <dgm:pt modelId="{7A850C51-F1FE-48E8-B2D1-E93CDCD7A1F7}" type="sibTrans" cxnId="{7C8D41A4-7E33-4668-96BB-7DE7CD34F951}">
      <dgm:prSet/>
      <dgm:spPr/>
      <dgm:t>
        <a:bodyPr/>
        <a:lstStyle/>
        <a:p>
          <a:endParaRPr lang="en-US"/>
        </a:p>
      </dgm:t>
    </dgm:pt>
    <dgm:pt modelId="{96B72BCA-F4C6-4EE0-8016-7889E9E9480A}" type="pres">
      <dgm:prSet presAssocID="{7B3FB5DA-B724-4B9A-B584-29E846853D6D}" presName="matrix" presStyleCnt="0">
        <dgm:presLayoutVars>
          <dgm:chMax val="1"/>
          <dgm:dir/>
          <dgm:resizeHandles val="exact"/>
        </dgm:presLayoutVars>
      </dgm:prSet>
      <dgm:spPr/>
    </dgm:pt>
    <dgm:pt modelId="{183D5C57-C081-41B3-8F8A-E05ED934FF3C}" type="pres">
      <dgm:prSet presAssocID="{7B3FB5DA-B724-4B9A-B584-29E846853D6D}" presName="axisShape" presStyleLbl="bgShp" presStyleIdx="0" presStyleCnt="1"/>
      <dgm:spPr/>
    </dgm:pt>
    <dgm:pt modelId="{A86C86FE-2B44-42ED-BF1D-9E7A98EEAFA1}" type="pres">
      <dgm:prSet presAssocID="{7B3FB5DA-B724-4B9A-B584-29E846853D6D}" presName="rect1" presStyleLbl="node1" presStyleIdx="0" presStyleCnt="4">
        <dgm:presLayoutVars>
          <dgm:chMax val="0"/>
          <dgm:chPref val="0"/>
          <dgm:bulletEnabled val="1"/>
        </dgm:presLayoutVars>
      </dgm:prSet>
      <dgm:spPr/>
    </dgm:pt>
    <dgm:pt modelId="{389EABCB-75D0-415C-A6AD-FE9A030E7FB3}" type="pres">
      <dgm:prSet presAssocID="{7B3FB5DA-B724-4B9A-B584-29E846853D6D}" presName="rect2" presStyleLbl="node1" presStyleIdx="1" presStyleCnt="4">
        <dgm:presLayoutVars>
          <dgm:chMax val="0"/>
          <dgm:chPref val="0"/>
          <dgm:bulletEnabled val="1"/>
        </dgm:presLayoutVars>
      </dgm:prSet>
      <dgm:spPr/>
    </dgm:pt>
    <dgm:pt modelId="{530603CB-B3D4-4706-882B-2D112A441692}" type="pres">
      <dgm:prSet presAssocID="{7B3FB5DA-B724-4B9A-B584-29E846853D6D}" presName="rect3" presStyleLbl="node1" presStyleIdx="2" presStyleCnt="4">
        <dgm:presLayoutVars>
          <dgm:chMax val="0"/>
          <dgm:chPref val="0"/>
          <dgm:bulletEnabled val="1"/>
        </dgm:presLayoutVars>
      </dgm:prSet>
      <dgm:spPr/>
    </dgm:pt>
    <dgm:pt modelId="{15F5E36D-3D0C-46CC-BECA-6298BB41BE78}" type="pres">
      <dgm:prSet presAssocID="{7B3FB5DA-B724-4B9A-B584-29E846853D6D}" presName="rect4" presStyleLbl="node1" presStyleIdx="3" presStyleCnt="4">
        <dgm:presLayoutVars>
          <dgm:chMax val="0"/>
          <dgm:chPref val="0"/>
          <dgm:bulletEnabled val="1"/>
        </dgm:presLayoutVars>
      </dgm:prSet>
      <dgm:spPr/>
    </dgm:pt>
  </dgm:ptLst>
  <dgm:cxnLst>
    <dgm:cxn modelId="{4CA57D2A-1993-4C66-920C-4ECEFFF332CE}" srcId="{7B3FB5DA-B724-4B9A-B584-29E846853D6D}" destId="{BFCB68D7-DBEB-4114-A9E6-BF9C9A5CBD66}" srcOrd="2" destOrd="0" parTransId="{27F063F4-3557-4C5C-80E3-3A5D20A8EA18}" sibTransId="{22DECEE2-EA67-4CA3-BFFD-9C809B262E06}"/>
    <dgm:cxn modelId="{40F67934-E3D0-43C7-BB7E-3C20D05F9421}" type="presOf" srcId="{FAA3FA2E-4266-4AB7-BA7F-97D23F6F1F07}" destId="{389EABCB-75D0-415C-A6AD-FE9A030E7FB3}" srcOrd="0" destOrd="0" presId="urn:microsoft.com/office/officeart/2005/8/layout/matrix2"/>
    <dgm:cxn modelId="{6DAD478B-AF58-4AB1-9447-536815EFD55A}" type="presOf" srcId="{1DE9444A-91EE-4CA3-AAC1-AD331EE8DFEF}" destId="{15F5E36D-3D0C-46CC-BECA-6298BB41BE78}" srcOrd="0" destOrd="0" presId="urn:microsoft.com/office/officeart/2005/8/layout/matrix2"/>
    <dgm:cxn modelId="{71B4A996-709B-42DB-BA80-9DD54AD75111}" type="presOf" srcId="{7B3FB5DA-B724-4B9A-B584-29E846853D6D}" destId="{96B72BCA-F4C6-4EE0-8016-7889E9E9480A}" srcOrd="0" destOrd="0" presId="urn:microsoft.com/office/officeart/2005/8/layout/matrix2"/>
    <dgm:cxn modelId="{A6F21EA4-D5D4-44C5-AFC7-3B75E0E83727}" srcId="{7B3FB5DA-B724-4B9A-B584-29E846853D6D}" destId="{FAA3FA2E-4266-4AB7-BA7F-97D23F6F1F07}" srcOrd="1" destOrd="0" parTransId="{0B644132-5482-420B-BB78-9DD4AB71D3A2}" sibTransId="{EA31EB07-642C-4659-B98A-72C39928EE7C}"/>
    <dgm:cxn modelId="{7C8D41A4-7E33-4668-96BB-7DE7CD34F951}" srcId="{7B3FB5DA-B724-4B9A-B584-29E846853D6D}" destId="{1DE9444A-91EE-4CA3-AAC1-AD331EE8DFEF}" srcOrd="3" destOrd="0" parTransId="{8285391A-885A-4767-B5A2-D4AC0CE01AC6}" sibTransId="{7A850C51-F1FE-48E8-B2D1-E93CDCD7A1F7}"/>
    <dgm:cxn modelId="{1F9AAFBE-26EA-49FB-912E-D540185AFD6C}" srcId="{7B3FB5DA-B724-4B9A-B584-29E846853D6D}" destId="{743AA93A-6636-481F-92D7-A594B576DFB2}" srcOrd="0" destOrd="0" parTransId="{CDDC904A-FFE3-41FB-8C6E-43A456163DBD}" sibTransId="{D25DDD5C-1A49-46C6-B87D-363DB64B673C}"/>
    <dgm:cxn modelId="{53736DCB-CD83-4924-929A-0092677494BE}" type="presOf" srcId="{743AA93A-6636-481F-92D7-A594B576DFB2}" destId="{A86C86FE-2B44-42ED-BF1D-9E7A98EEAFA1}" srcOrd="0" destOrd="0" presId="urn:microsoft.com/office/officeart/2005/8/layout/matrix2"/>
    <dgm:cxn modelId="{96DFA0DB-41C1-44B6-8D8D-DB84366E4499}" type="presOf" srcId="{BFCB68D7-DBEB-4114-A9E6-BF9C9A5CBD66}" destId="{530603CB-B3D4-4706-882B-2D112A441692}" srcOrd="0" destOrd="0" presId="urn:microsoft.com/office/officeart/2005/8/layout/matrix2"/>
    <dgm:cxn modelId="{13531E7D-59FC-4010-A526-6E03C1CDB0F6}" type="presParOf" srcId="{96B72BCA-F4C6-4EE0-8016-7889E9E9480A}" destId="{183D5C57-C081-41B3-8F8A-E05ED934FF3C}" srcOrd="0" destOrd="0" presId="urn:microsoft.com/office/officeart/2005/8/layout/matrix2"/>
    <dgm:cxn modelId="{3BCC8D95-D0A5-4B64-B781-2857CC8E33D7}" type="presParOf" srcId="{96B72BCA-F4C6-4EE0-8016-7889E9E9480A}" destId="{A86C86FE-2B44-42ED-BF1D-9E7A98EEAFA1}" srcOrd="1" destOrd="0" presId="urn:microsoft.com/office/officeart/2005/8/layout/matrix2"/>
    <dgm:cxn modelId="{C5C596F0-8043-44D4-B1FC-29E5CC666776}" type="presParOf" srcId="{96B72BCA-F4C6-4EE0-8016-7889E9E9480A}" destId="{389EABCB-75D0-415C-A6AD-FE9A030E7FB3}" srcOrd="2" destOrd="0" presId="urn:microsoft.com/office/officeart/2005/8/layout/matrix2"/>
    <dgm:cxn modelId="{3883FC1D-949D-49A7-A2EA-D8832C2A1968}" type="presParOf" srcId="{96B72BCA-F4C6-4EE0-8016-7889E9E9480A}" destId="{530603CB-B3D4-4706-882B-2D112A441692}" srcOrd="3" destOrd="0" presId="urn:microsoft.com/office/officeart/2005/8/layout/matrix2"/>
    <dgm:cxn modelId="{4B0A2F91-8814-4367-ACFC-7F79A267376A}" type="presParOf" srcId="{96B72BCA-F4C6-4EE0-8016-7889E9E9480A}" destId="{15F5E36D-3D0C-46CC-BECA-6298BB41BE7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593A4-37B1-40D8-AD74-1DF3B748F69D}">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Define the challenges non-resident students have in regard to using substances while in training at Job Corps.  </a:t>
          </a:r>
        </a:p>
      </dsp:txBody>
      <dsp:txXfrm>
        <a:off x="0" y="1653508"/>
        <a:ext cx="3286125" cy="2610802"/>
      </dsp:txXfrm>
    </dsp:sp>
    <dsp:sp modelId="{27BB2A90-D898-4B92-BDCB-718DBD0F4D29}">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51909F99-B74E-4F39-BBF2-8631122110DF}">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6D5C170-25CE-4F20-9E57-ECAD90176295}">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Define three resources you can use to support non-resident students while in  training at Job Corps. </a:t>
          </a:r>
        </a:p>
      </dsp:txBody>
      <dsp:txXfrm>
        <a:off x="3614737" y="1653508"/>
        <a:ext cx="3286125" cy="2610802"/>
      </dsp:txXfrm>
    </dsp:sp>
    <dsp:sp modelId="{67050BA1-97D1-49D3-B58B-80081AEFF737}">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10266C75-A16D-4166-9805-4625FBDAE906}">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6C29E09-078C-43CC-8D0B-CC744CBFDC88}">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List three things you can do to support non-resident students and their employability journey while enrolled at Job Corps. </a:t>
          </a:r>
        </a:p>
      </dsp:txBody>
      <dsp:txXfrm>
        <a:off x="7229475" y="1653508"/>
        <a:ext cx="3286125" cy="2610802"/>
      </dsp:txXfrm>
    </dsp:sp>
    <dsp:sp modelId="{EF5E03EF-C765-47DF-A1EE-7B772D414841}">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393963A9-4A36-430B-854F-9868768474E9}">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E792A-DB3E-4F48-B72B-BE8D71214D86}">
      <dsp:nvSpPr>
        <dsp:cNvPr id="0" name=""/>
        <dsp:cNvSpPr/>
      </dsp:nvSpPr>
      <dsp:spPr>
        <a:xfrm>
          <a:off x="478800" y="1095669"/>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885FC-C7C0-4196-8606-5C4E8FECA117}">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E082F3-62FC-418A-8803-42C0422297C7}">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Prevention</a:t>
          </a:r>
        </a:p>
      </dsp:txBody>
      <dsp:txXfrm>
        <a:off x="127800" y="2535669"/>
        <a:ext cx="1800000" cy="720000"/>
      </dsp:txXfrm>
    </dsp:sp>
    <dsp:sp modelId="{1236E3BA-20B5-40E5-BF57-03691A619E10}">
      <dsp:nvSpPr>
        <dsp:cNvPr id="0" name=""/>
        <dsp:cNvSpPr/>
      </dsp:nvSpPr>
      <dsp:spPr>
        <a:xfrm>
          <a:off x="2593800" y="1095669"/>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FCE77-8E7F-42E8-B635-9084E79AD09F}">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37244E-47E9-44F0-AAA6-9C90D341E8C6}">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Education</a:t>
          </a:r>
        </a:p>
      </dsp:txBody>
      <dsp:txXfrm>
        <a:off x="2242800" y="2535669"/>
        <a:ext cx="1800000" cy="720000"/>
      </dsp:txXfrm>
    </dsp:sp>
    <dsp:sp modelId="{75911519-C6FB-494F-8525-733EA8F1A1E5}">
      <dsp:nvSpPr>
        <dsp:cNvPr id="0" name=""/>
        <dsp:cNvSpPr/>
      </dsp:nvSpPr>
      <dsp:spPr>
        <a:xfrm>
          <a:off x="4708800" y="1095669"/>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4BF7F5-0C38-4F4C-BD0A-969D89F0A475}">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41AB22-8936-4313-B827-D329FE1A1B41}">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Identification of substance use problems</a:t>
          </a:r>
        </a:p>
      </dsp:txBody>
      <dsp:txXfrm>
        <a:off x="4357800" y="2535669"/>
        <a:ext cx="1800000" cy="720000"/>
      </dsp:txXfrm>
    </dsp:sp>
    <dsp:sp modelId="{A13203FC-7B50-4C19-ABBB-A89272B7BAB8}">
      <dsp:nvSpPr>
        <dsp:cNvPr id="0" name=""/>
        <dsp:cNvSpPr/>
      </dsp:nvSpPr>
      <dsp:spPr>
        <a:xfrm>
          <a:off x="6823800" y="1095669"/>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0E83C-0069-4407-A620-75014003EAC7}">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09B65D-F02E-49E1-B253-9951A2478AE3}">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Relapse prevention</a:t>
          </a:r>
        </a:p>
      </dsp:txBody>
      <dsp:txXfrm>
        <a:off x="6472800" y="2535669"/>
        <a:ext cx="1800000" cy="720000"/>
      </dsp:txXfrm>
    </dsp:sp>
    <dsp:sp modelId="{AA86E47B-7B37-4987-BB43-433C24A5843B}">
      <dsp:nvSpPr>
        <dsp:cNvPr id="0" name=""/>
        <dsp:cNvSpPr/>
      </dsp:nvSpPr>
      <dsp:spPr>
        <a:xfrm>
          <a:off x="8938800" y="1095669"/>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41FCCD-8277-47EB-918C-311F99CE8E46}">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1864F-035A-431F-821F-B6A00AF1D5DA}">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Helping students overcome barriers to employability</a:t>
          </a:r>
        </a:p>
      </dsp:txBody>
      <dsp:txXfrm>
        <a:off x="8587800" y="2535669"/>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5DEB7-0E73-43C2-8749-EA6A4150C09F}">
      <dsp:nvSpPr>
        <dsp:cNvPr id="0" name=""/>
        <dsp:cNvSpPr/>
      </dsp:nvSpPr>
      <dsp:spPr>
        <a:xfrm>
          <a:off x="51" y="511108"/>
          <a:ext cx="4913783" cy="17287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Minimum of a one-hour presentation on substance use prevention for all new students during the Career Preparation Period. </a:t>
          </a:r>
        </a:p>
      </dsp:txBody>
      <dsp:txXfrm>
        <a:off x="51" y="511108"/>
        <a:ext cx="4913783" cy="1728786"/>
      </dsp:txXfrm>
    </dsp:sp>
    <dsp:sp modelId="{0FA232D9-2E60-480E-972D-EEBDE37863E9}">
      <dsp:nvSpPr>
        <dsp:cNvPr id="0" name=""/>
        <dsp:cNvSpPr/>
      </dsp:nvSpPr>
      <dsp:spPr>
        <a:xfrm>
          <a:off x="51" y="2239894"/>
          <a:ext cx="4913783" cy="160033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Everyone is required to do it.  </a:t>
          </a:r>
        </a:p>
        <a:p>
          <a:pPr marL="228600" lvl="1" indent="-228600" algn="l" defTabSz="977900">
            <a:lnSpc>
              <a:spcPct val="90000"/>
            </a:lnSpc>
            <a:spcBef>
              <a:spcPct val="0"/>
            </a:spcBef>
            <a:spcAft>
              <a:spcPct val="15000"/>
            </a:spcAft>
            <a:buChar char="•"/>
          </a:pPr>
          <a:r>
            <a:rPr lang="en-US" sz="2200" kern="1200"/>
            <a:t>If a student is absent that day, ask them to do it via WebEx, zoom, telephone, or in person.</a:t>
          </a:r>
        </a:p>
      </dsp:txBody>
      <dsp:txXfrm>
        <a:off x="51" y="2239894"/>
        <a:ext cx="4913783" cy="1600335"/>
      </dsp:txXfrm>
    </dsp:sp>
    <dsp:sp modelId="{B113D058-9932-4B02-81C7-C1E6246A12E6}">
      <dsp:nvSpPr>
        <dsp:cNvPr id="0" name=""/>
        <dsp:cNvSpPr/>
      </dsp:nvSpPr>
      <dsp:spPr>
        <a:xfrm>
          <a:off x="5601764" y="511108"/>
          <a:ext cx="4913783" cy="172878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Presentation(s) on managing substance misuse, abuse, and dependency symptoms and issues in the workplace for students during the Career Development and Transition Periods.</a:t>
          </a:r>
        </a:p>
      </dsp:txBody>
      <dsp:txXfrm>
        <a:off x="5601764" y="511108"/>
        <a:ext cx="4913783" cy="1728786"/>
      </dsp:txXfrm>
    </dsp:sp>
    <dsp:sp modelId="{7426D660-1E3D-4FF0-9C64-AC71E6B7B68E}">
      <dsp:nvSpPr>
        <dsp:cNvPr id="0" name=""/>
        <dsp:cNvSpPr/>
      </dsp:nvSpPr>
      <dsp:spPr>
        <a:xfrm>
          <a:off x="5601764" y="2239894"/>
          <a:ext cx="4913783" cy="160033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Personally invite them to your events.  Have a Facebook Page or YouTube Channel, so they will be up to date.</a:t>
          </a:r>
        </a:p>
      </dsp:txBody>
      <dsp:txXfrm>
        <a:off x="5601764" y="2239894"/>
        <a:ext cx="4913783" cy="1600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B8036-C12A-4052-8FD6-677B30AAB151}">
      <dsp:nvSpPr>
        <dsp:cNvPr id="0" name=""/>
        <dsp:cNvSpPr/>
      </dsp:nvSpPr>
      <dsp:spPr>
        <a:xfrm>
          <a:off x="51" y="412679"/>
          <a:ext cx="4913783" cy="18515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At least three annual center-wide substance use prevention and education activities	</a:t>
          </a:r>
        </a:p>
      </dsp:txBody>
      <dsp:txXfrm>
        <a:off x="51" y="412679"/>
        <a:ext cx="4913783" cy="1851529"/>
      </dsp:txXfrm>
    </dsp:sp>
    <dsp:sp modelId="{4D77A966-6612-41CC-BF23-2AA068F6A315}">
      <dsp:nvSpPr>
        <dsp:cNvPr id="0" name=""/>
        <dsp:cNvSpPr/>
      </dsp:nvSpPr>
      <dsp:spPr>
        <a:xfrm>
          <a:off x="51" y="2264208"/>
          <a:ext cx="4913783" cy="16744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Personally invite them; have something special for just non-resident students; make sure when you find things happening off campus in the community and ask them to go.</a:t>
          </a:r>
        </a:p>
      </dsp:txBody>
      <dsp:txXfrm>
        <a:off x="51" y="2264208"/>
        <a:ext cx="4913783" cy="1674449"/>
      </dsp:txXfrm>
    </dsp:sp>
    <dsp:sp modelId="{C81C5091-D689-4902-B74C-55B8C772117B}">
      <dsp:nvSpPr>
        <dsp:cNvPr id="0" name=""/>
        <dsp:cNvSpPr/>
      </dsp:nvSpPr>
      <dsp:spPr>
        <a:xfrm>
          <a:off x="5601764" y="412679"/>
          <a:ext cx="4913783" cy="1851529"/>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Coordination with other departments/programs on center, to include, but not be limited to, residential, recreation, student government association, and HEALs, to develop integrated prevention and education services</a:t>
          </a:r>
        </a:p>
      </dsp:txBody>
      <dsp:txXfrm>
        <a:off x="5601764" y="412679"/>
        <a:ext cx="4913783" cy="1851529"/>
      </dsp:txXfrm>
    </dsp:sp>
    <dsp:sp modelId="{3C690711-F839-4C42-9D8A-FDB6C010D622}">
      <dsp:nvSpPr>
        <dsp:cNvPr id="0" name=""/>
        <dsp:cNvSpPr/>
      </dsp:nvSpPr>
      <dsp:spPr>
        <a:xfrm>
          <a:off x="5601764" y="2264208"/>
          <a:ext cx="4913783" cy="167444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Use other staff to assist you in program development.</a:t>
          </a:r>
        </a:p>
      </dsp:txBody>
      <dsp:txXfrm>
        <a:off x="5601764" y="2264208"/>
        <a:ext cx="4913783" cy="16744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21D7D-F114-4CB5-AEF6-D853F7F9DE23}">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4E468-B6E2-4C72-8EC3-7182AB01A6CF}">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BC86C2-F0CC-47BA-B10B-5568BAE55EEE}">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A MSWR cannot be granted in lieu of ZT separation when a positive follow-up test is reported during the intervention period.</a:t>
          </a:r>
        </a:p>
      </dsp:txBody>
      <dsp:txXfrm>
        <a:off x="1509882" y="708097"/>
        <a:ext cx="9005717" cy="1307257"/>
      </dsp:txXfrm>
    </dsp:sp>
    <dsp:sp modelId="{1CE696A1-420B-4FE6-84AC-95088F8FC14E}">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E52F5-9356-4173-88C3-B4766143949E}">
      <dsp:nvSpPr>
        <dsp:cNvPr id="0" name=""/>
        <dsp:cNvSpPr/>
      </dsp:nvSpPr>
      <dsp:spPr>
        <a:xfrm>
          <a:off x="395445" y="2636302"/>
          <a:ext cx="718991" cy="71899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8182A7-3855-4981-83BD-261E43527076}">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If a student is placed on a MSWR during the intervention period, the intervention period is suspended and resumes the day the student is scheduled to return to the center</a:t>
          </a:r>
        </a:p>
      </dsp:txBody>
      <dsp:txXfrm>
        <a:off x="1509882" y="2342169"/>
        <a:ext cx="9005717" cy="1307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CFB24-91D3-4B3F-81EA-3DFFD1564510}">
      <dsp:nvSpPr>
        <dsp:cNvPr id="0" name=""/>
        <dsp:cNvSpPr/>
      </dsp:nvSpPr>
      <dsp:spPr>
        <a:xfrm>
          <a:off x="0" y="116959"/>
          <a:ext cx="6666833" cy="2574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Adolescents and young adults don’t always have all the facts when it comes to alcohol and other drugs. If parents don’t talk about the risks of underage drinking and substance use, their kids might not see any harm in trying alcohol and other substances. </a:t>
          </a:r>
        </a:p>
      </dsp:txBody>
      <dsp:txXfrm>
        <a:off x="125652" y="242611"/>
        <a:ext cx="6415529" cy="2322696"/>
      </dsp:txXfrm>
    </dsp:sp>
    <dsp:sp modelId="{4FDE03AF-D3F8-4750-9D2A-E62D6E0CEBBB}">
      <dsp:nvSpPr>
        <dsp:cNvPr id="0" name=""/>
        <dsp:cNvSpPr/>
      </dsp:nvSpPr>
      <dsp:spPr>
        <a:xfrm>
          <a:off x="0" y="2762960"/>
          <a:ext cx="6666833" cy="25740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Having a conversation allows Job Corps to:</a:t>
          </a:r>
        </a:p>
        <a:p>
          <a:pPr marL="0" lvl="0" indent="0" algn="l" defTabSz="1111250">
            <a:lnSpc>
              <a:spcPct val="90000"/>
            </a:lnSpc>
            <a:spcBef>
              <a:spcPct val="0"/>
            </a:spcBef>
            <a:spcAft>
              <a:spcPct val="35000"/>
            </a:spcAft>
            <a:buNone/>
          </a:pPr>
          <a:r>
            <a:rPr lang="en-US" sz="2500" kern="1200"/>
            <a:t>1) set clear alcohol- and substance-related rules and expectations for students, and</a:t>
          </a:r>
        </a:p>
        <a:p>
          <a:pPr marL="0" lvl="0" indent="0" algn="l" defTabSz="1111250">
            <a:lnSpc>
              <a:spcPct val="90000"/>
            </a:lnSpc>
            <a:spcBef>
              <a:spcPct val="0"/>
            </a:spcBef>
            <a:spcAft>
              <a:spcPct val="35000"/>
            </a:spcAft>
            <a:buNone/>
          </a:pPr>
          <a:r>
            <a:rPr lang="en-US" sz="2500" kern="1200"/>
            <a:t>2) provide education about how alcohol and drug use affects employment and job retention. </a:t>
          </a:r>
        </a:p>
      </dsp:txBody>
      <dsp:txXfrm>
        <a:off x="125652" y="2888612"/>
        <a:ext cx="6415529" cy="2322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D5C57-C081-41B3-8F8A-E05ED934FF3C}">
      <dsp:nvSpPr>
        <dsp:cNvPr id="0" name=""/>
        <dsp:cNvSpPr/>
      </dsp:nvSpPr>
      <dsp:spPr>
        <a:xfrm>
          <a:off x="521011" y="0"/>
          <a:ext cx="4351338" cy="4351338"/>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C86FE-2B44-42ED-BF1D-9E7A98EEAFA1}">
      <dsp:nvSpPr>
        <dsp:cNvPr id="0" name=""/>
        <dsp:cNvSpPr/>
      </dsp:nvSpPr>
      <dsp:spPr>
        <a:xfrm>
          <a:off x="803848" y="282836"/>
          <a:ext cx="1740535"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They don’t have safe environments at home</a:t>
          </a:r>
        </a:p>
      </dsp:txBody>
      <dsp:txXfrm>
        <a:off x="888814" y="367802"/>
        <a:ext cx="1570603" cy="1570603"/>
      </dsp:txXfrm>
    </dsp:sp>
    <dsp:sp modelId="{389EABCB-75D0-415C-A6AD-FE9A030E7FB3}">
      <dsp:nvSpPr>
        <dsp:cNvPr id="0" name=""/>
        <dsp:cNvSpPr/>
      </dsp:nvSpPr>
      <dsp:spPr>
        <a:xfrm>
          <a:off x="2848977" y="282836"/>
          <a:ext cx="1740535" cy="174053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They don’t have support systems at home</a:t>
          </a:r>
        </a:p>
      </dsp:txBody>
      <dsp:txXfrm>
        <a:off x="2933943" y="367802"/>
        <a:ext cx="1570603" cy="1570603"/>
      </dsp:txXfrm>
    </dsp:sp>
    <dsp:sp modelId="{530603CB-B3D4-4706-882B-2D112A441692}">
      <dsp:nvSpPr>
        <dsp:cNvPr id="0" name=""/>
        <dsp:cNvSpPr/>
      </dsp:nvSpPr>
      <dsp:spPr>
        <a:xfrm>
          <a:off x="803848" y="2327965"/>
          <a:ext cx="1740535" cy="174053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They don’t have a family at home</a:t>
          </a:r>
        </a:p>
      </dsp:txBody>
      <dsp:txXfrm>
        <a:off x="888814" y="2412931"/>
        <a:ext cx="1570603" cy="1570603"/>
      </dsp:txXfrm>
    </dsp:sp>
    <dsp:sp modelId="{15F5E36D-3D0C-46CC-BECA-6298BB41BE78}">
      <dsp:nvSpPr>
        <dsp:cNvPr id="0" name=""/>
        <dsp:cNvSpPr/>
      </dsp:nvSpPr>
      <dsp:spPr>
        <a:xfrm>
          <a:off x="2848977" y="2327965"/>
          <a:ext cx="1740535" cy="174053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School/Job Corps/Staff become their safe spot, their sanctuary, their people to rely on.  </a:t>
          </a:r>
        </a:p>
      </dsp:txBody>
      <dsp:txXfrm>
        <a:off x="2933943" y="2412931"/>
        <a:ext cx="1570603" cy="157060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19279-66CC-4337-AD3B-1702696B579C}"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F9CDE-CC58-4CFA-B9E3-C36C1DD63F9A}" type="slidenum">
              <a:rPr lang="en-US" smtClean="0"/>
              <a:t>‹#›</a:t>
            </a:fld>
            <a:endParaRPr lang="en-US"/>
          </a:p>
        </p:txBody>
      </p:sp>
    </p:spTree>
    <p:extLst>
      <p:ext uri="{BB962C8B-B14F-4D97-AF65-F5344CB8AC3E}">
        <p14:creationId xmlns:p14="http://schemas.microsoft.com/office/powerpoint/2010/main" val="136574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F9CDE-CC58-4CFA-B9E3-C36C1DD63F9A}" type="slidenum">
              <a:rPr lang="en-US" smtClean="0"/>
              <a:t>1</a:t>
            </a:fld>
            <a:endParaRPr lang="en-US"/>
          </a:p>
        </p:txBody>
      </p:sp>
    </p:spTree>
    <p:extLst>
      <p:ext uri="{BB962C8B-B14F-4D97-AF65-F5344CB8AC3E}">
        <p14:creationId xmlns:p14="http://schemas.microsoft.com/office/powerpoint/2010/main" val="1780279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F24E72-169E-4687-B56E-F486F1BB541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41273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24E72-169E-4687-B56E-F486F1BB541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373585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24E72-169E-4687-B56E-F486F1BB541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118458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F24E72-169E-4687-B56E-F486F1BB541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352363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24E72-169E-4687-B56E-F486F1BB541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275325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F24E72-169E-4687-B56E-F486F1BB5415}"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388788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F24E72-169E-4687-B56E-F486F1BB5415}"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37757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F24E72-169E-4687-B56E-F486F1BB5415}"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394231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24E72-169E-4687-B56E-F486F1BB5415}"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258849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24E72-169E-4687-B56E-F486F1BB5415}"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345350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24E72-169E-4687-B56E-F486F1BB5415}"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8ECDB-9299-40A0-B744-CFC179D1749A}" type="slidenum">
              <a:rPr lang="en-US" smtClean="0"/>
              <a:t>‹#›</a:t>
            </a:fld>
            <a:endParaRPr lang="en-US"/>
          </a:p>
        </p:txBody>
      </p:sp>
    </p:spTree>
    <p:extLst>
      <p:ext uri="{BB962C8B-B14F-4D97-AF65-F5344CB8AC3E}">
        <p14:creationId xmlns:p14="http://schemas.microsoft.com/office/powerpoint/2010/main" val="58561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24E72-169E-4687-B56E-F486F1BB5415}" type="datetimeFigureOut">
              <a:rPr lang="en-US" smtClean="0"/>
              <a:t>8/30/2022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8ECDB-9299-40A0-B744-CFC179D1749A}" type="slidenum">
              <a:rPr lang="en-US" smtClean="0"/>
              <a:t>‹#›</a:t>
            </a:fld>
            <a:endParaRPr lang="en-US"/>
          </a:p>
        </p:txBody>
      </p:sp>
    </p:spTree>
    <p:extLst>
      <p:ext uri="{BB962C8B-B14F-4D97-AF65-F5344CB8AC3E}">
        <p14:creationId xmlns:p14="http://schemas.microsoft.com/office/powerpoint/2010/main" val="443651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www.europeandissemination.eu/insights-into-the-forensic-treatment-of-teenagers-and-adolescents-at-pfalzklinikum/1203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ynextmove.org/profile/summary/21-1012.00"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cigarette-smoking-smoke-ash-135956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hyperlink" Target="https://news.pindula.co.zw/2017/08/29/man-dies-drinking-three-bottles-vodka/alcohol-w/"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adolscenthealth.org/" TargetMode="External"/><Relationship Id="rId2" Type="http://schemas.openxmlformats.org/officeDocument/2006/relationships/hyperlink" Target="https://nida.nih.gov/" TargetMode="External"/><Relationship Id="rId1" Type="http://schemas.openxmlformats.org/officeDocument/2006/relationships/slideLayout" Target="../slideLayouts/slideLayout2.xml"/><Relationship Id="rId5" Type="http://schemas.openxmlformats.org/officeDocument/2006/relationships/hyperlink" Target="https://www.cdc.gov/healthyyouth/substance-use" TargetMode="External"/><Relationship Id="rId4" Type="http://schemas.openxmlformats.org/officeDocument/2006/relationships/hyperlink" Target="https://opa.hhs.gov/adolescent-health/substance-use-adolscen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1348144"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family-gathering-for-a-group-hug-426241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icserver.org/highway-signs2/r/requirement.html"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 person, people, hair&#10;&#10;Description automatically generated">
            <a:extLst>
              <a:ext uri="{FF2B5EF4-FFF2-40B4-BE49-F238E27FC236}">
                <a16:creationId xmlns:a16="http://schemas.microsoft.com/office/drawing/2014/main" id="{E8AEB27A-DD3B-5D53-14DD-1020D8FEFAA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4513" y="1096963"/>
            <a:ext cx="7607300" cy="4732338"/>
          </a:xfrm>
          <a:prstGeom prst="rect">
            <a:avLst/>
          </a:prstGeom>
        </p:spPr>
      </p:pic>
      <p:sp>
        <p:nvSpPr>
          <p:cNvPr id="9" name="TextBox 8">
            <a:extLst>
              <a:ext uri="{FF2B5EF4-FFF2-40B4-BE49-F238E27FC236}">
                <a16:creationId xmlns:a16="http://schemas.microsoft.com/office/drawing/2014/main" id="{2118B6CD-A368-87C8-B53E-291C813F9CA8}"/>
              </a:ext>
            </a:extLst>
          </p:cNvPr>
          <p:cNvSpPr txBox="1"/>
          <p:nvPr/>
        </p:nvSpPr>
        <p:spPr>
          <a:xfrm>
            <a:off x="544513" y="5529942"/>
            <a:ext cx="7607300" cy="300945"/>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a:solidFill>
                  <a:srgbClr val="FFFFFF"/>
                </a:solidFill>
                <a:hlinkClick r:id="rId4" tooltip="https://www.europeandissemination.eu/insights-into-the-forensic-treatment-of-teenagers-and-adolescents-at-pfalzklinikum/12033">
                  <a:extLst>
                    <a:ext uri="{A12FA001-AC4F-418D-AE19-62706E023703}">
                      <ahyp:hlinkClr xmlns:ahyp="http://schemas.microsoft.com/office/drawing/2018/hyperlinkcolor" val="tx"/>
                    </a:ext>
                  </a:extLst>
                </a:hlinkClick>
              </a:rPr>
              <a:t>This Photo</a:t>
            </a:r>
            <a:r>
              <a:rPr lang="en-US" sz="1300">
                <a:solidFill>
                  <a:srgbClr val="FFFFFF"/>
                </a:solidFill>
              </a:rPr>
              <a:t> by Unknown Author is licensed under </a:t>
            </a:r>
            <a:r>
              <a:rPr lang="en-US" sz="13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1300">
              <a:solidFill>
                <a:srgbClr val="FFFFFF"/>
              </a:solidFill>
            </a:endParaRPr>
          </a:p>
        </p:txBody>
      </p:sp>
      <p:sp>
        <p:nvSpPr>
          <p:cNvPr id="2" name="Title 1"/>
          <p:cNvSpPr>
            <a:spLocks noGrp="1"/>
          </p:cNvSpPr>
          <p:nvPr>
            <p:ph type="ctrTitle"/>
          </p:nvPr>
        </p:nvSpPr>
        <p:spPr>
          <a:xfrm>
            <a:off x="9267909" y="2023110"/>
            <a:ext cx="2469624" cy="2846070"/>
          </a:xfrm>
        </p:spPr>
        <p:txBody>
          <a:bodyPr anchor="ctr">
            <a:normAutofit/>
          </a:bodyPr>
          <a:lstStyle/>
          <a:p>
            <a:pPr algn="l"/>
            <a:r>
              <a:rPr lang="en-US" sz="3100"/>
              <a:t>Supporting Non-Resident Students with TEAP Involvement </a:t>
            </a:r>
          </a:p>
        </p:txBody>
      </p:sp>
      <p:sp>
        <p:nvSpPr>
          <p:cNvPr id="3" name="Subtitle 2"/>
          <p:cNvSpPr>
            <a:spLocks noGrp="1"/>
          </p:cNvSpPr>
          <p:nvPr>
            <p:ph type="subTitle" idx="1"/>
          </p:nvPr>
        </p:nvSpPr>
        <p:spPr>
          <a:xfrm>
            <a:off x="9267908" y="5086350"/>
            <a:ext cx="2446465" cy="1178298"/>
          </a:xfrm>
        </p:spPr>
        <p:txBody>
          <a:bodyPr>
            <a:normAutofit/>
          </a:bodyPr>
          <a:lstStyle/>
          <a:p>
            <a:pPr algn="l"/>
            <a:r>
              <a:rPr lang="en-US" sz="1500"/>
              <a:t>By Christy Hicks, LCADC/CSW</a:t>
            </a:r>
          </a:p>
          <a:p>
            <a:pPr algn="l"/>
            <a:r>
              <a:rPr lang="en-US" sz="1500"/>
              <a:t>Regional TEAP Specialist</a:t>
            </a:r>
          </a:p>
          <a:p>
            <a:pPr algn="l"/>
            <a:r>
              <a:rPr lang="en-US" sz="1500"/>
              <a:t>Chicago, Dallas, and Atlanta Regions</a:t>
            </a:r>
          </a:p>
        </p:txBody>
      </p:sp>
    </p:spTree>
    <p:extLst>
      <p:ext uri="{BB962C8B-B14F-4D97-AF65-F5344CB8AC3E}">
        <p14:creationId xmlns:p14="http://schemas.microsoft.com/office/powerpoint/2010/main" val="235412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3700">
                <a:solidFill>
                  <a:srgbClr val="FFFFFF"/>
                </a:solidFill>
              </a:rPr>
              <a:t>Assessment for identification of students at risk for substance use problems to include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a:bodyPr>
          <a:lstStyle/>
          <a:p>
            <a:r>
              <a:rPr lang="en-US"/>
              <a:t>Review of Social Intake Form (SIF) or intake assessment of all students performed by counseling staff within one week of arrival</a:t>
            </a:r>
          </a:p>
          <a:p>
            <a:r>
              <a:rPr lang="en-US"/>
              <a:t>Formalized assessment measures (e.g., SASSI3 or SASSIA2), and clinical judgment to determine students’ level of risk for substance use, even if it is on the phone</a:t>
            </a:r>
          </a:p>
          <a:p>
            <a:r>
              <a:rPr lang="en-US"/>
              <a:t>Collaboration with the Center Mental-Health Consultant to determine when a MSWR or medical separation is appropriate and should be recommended for a student with substance use conditions</a:t>
            </a:r>
          </a:p>
        </p:txBody>
      </p:sp>
    </p:spTree>
    <p:extLst>
      <p:ext uri="{BB962C8B-B14F-4D97-AF65-F5344CB8AC3E}">
        <p14:creationId xmlns:p14="http://schemas.microsoft.com/office/powerpoint/2010/main" val="374816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3400">
                <a:solidFill>
                  <a:srgbClr val="FFFFFF"/>
                </a:solidFill>
              </a:rPr>
              <a:t>Intervention services for students identified at an elevated risk for substance use, to include:</a:t>
            </a:r>
          </a:p>
        </p:txBody>
      </p:sp>
      <p:sp>
        <p:nvSpPr>
          <p:cNvPr id="3" name="Content Placeholder 2"/>
          <p:cNvSpPr>
            <a:spLocks noGrp="1"/>
          </p:cNvSpPr>
          <p:nvPr>
            <p:ph idx="1"/>
          </p:nvPr>
        </p:nvSpPr>
        <p:spPr>
          <a:xfrm>
            <a:off x="4810259" y="649480"/>
            <a:ext cx="6555347" cy="5546047"/>
          </a:xfrm>
        </p:spPr>
        <p:txBody>
          <a:bodyPr anchor="ctr">
            <a:normAutofit/>
          </a:bodyPr>
          <a:lstStyle/>
          <a:p>
            <a:r>
              <a:rPr lang="en-US" sz="2000"/>
              <a:t>Individual and group intervention services with a focus on behaviors that represent employability barriers </a:t>
            </a:r>
          </a:p>
          <a:p>
            <a:pPr lvl="1"/>
            <a:r>
              <a:rPr lang="en-US" sz="2000"/>
              <a:t>May have individuals with them, special groups with just nonresident students</a:t>
            </a:r>
          </a:p>
          <a:p>
            <a:r>
              <a:rPr lang="en-US" sz="2000"/>
              <a:t>Collaboration with the Center Mental-Health Consultant for students with co-occurring conditions of mental health issues and substance use</a:t>
            </a:r>
          </a:p>
          <a:p>
            <a:pPr lvl="1"/>
            <a:r>
              <a:rPr lang="en-US" sz="2000"/>
              <a:t>Partner for center education events, let them see you together</a:t>
            </a:r>
          </a:p>
          <a:p>
            <a:r>
              <a:rPr lang="en-US" sz="2000"/>
              <a:t>Referral to off-center substance abuse professionals or agencies for ongoing treatment and/or specialized services. </a:t>
            </a:r>
          </a:p>
          <a:p>
            <a:pPr lvl="1"/>
            <a:r>
              <a:rPr lang="en-US" sz="2000"/>
              <a:t>Use your community resources to refer students to, if you don’t know what they are then get out and find them</a:t>
            </a:r>
          </a:p>
        </p:txBody>
      </p:sp>
    </p:spTree>
    <p:extLst>
      <p:ext uri="{BB962C8B-B14F-4D97-AF65-F5344CB8AC3E}">
        <p14:creationId xmlns:p14="http://schemas.microsoft.com/office/powerpoint/2010/main" val="27690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a:solidFill>
                  <a:srgbClr val="FFFFFF"/>
                </a:solidFill>
              </a:rPr>
              <a:t>Drug Testing Procedures</a:t>
            </a:r>
          </a:p>
        </p:txBody>
      </p:sp>
      <p:sp>
        <p:nvSpPr>
          <p:cNvPr id="3" name="Content Placeholder 2"/>
          <p:cNvSpPr>
            <a:spLocks noGrp="1"/>
          </p:cNvSpPr>
          <p:nvPr>
            <p:ph idx="1"/>
          </p:nvPr>
        </p:nvSpPr>
        <p:spPr>
          <a:xfrm>
            <a:off x="1367624" y="2490436"/>
            <a:ext cx="9708995" cy="3567173"/>
          </a:xfrm>
        </p:spPr>
        <p:txBody>
          <a:bodyPr anchor="ctr">
            <a:normAutofit/>
          </a:bodyPr>
          <a:lstStyle/>
          <a:p>
            <a:pPr marL="514350" indent="-514350">
              <a:buFont typeface="+mj-lt"/>
              <a:buAutoNum type="alphaLcPeriod"/>
            </a:pPr>
            <a:r>
              <a:rPr lang="en-US" sz="2400"/>
              <a:t>Students in the following categories must be tested for drug use:</a:t>
            </a:r>
          </a:p>
          <a:p>
            <a:pPr marL="971550" lvl="1" indent="-514350">
              <a:buFont typeface="+mj-lt"/>
              <a:buAutoNum type="arabicParenR"/>
            </a:pPr>
            <a:r>
              <a:rPr lang="en-US"/>
              <a:t>New and readmitted students must be tested within 48 hours of arrival on center. </a:t>
            </a:r>
          </a:p>
          <a:p>
            <a:pPr marL="971550" lvl="1" indent="-514350">
              <a:buFont typeface="+mj-lt"/>
              <a:buAutoNum type="arabicParenR"/>
            </a:pPr>
            <a:r>
              <a:rPr lang="en-US"/>
              <a:t>Students who tested positive on entrance must be retested between the 37th and 40th day after arrival on center. </a:t>
            </a:r>
          </a:p>
          <a:p>
            <a:pPr marL="971550" lvl="1" indent="-514350">
              <a:buFont typeface="+mj-lt"/>
              <a:buAutoNum type="arabicParenR"/>
            </a:pPr>
            <a:r>
              <a:rPr lang="en-US"/>
              <a:t>Students who are reasonably suspected of using drugs at any point after arrival on center must be tested; this testing must take place as soon as possible after staff suspects use. </a:t>
            </a:r>
          </a:p>
        </p:txBody>
      </p:sp>
    </p:spTree>
    <p:extLst>
      <p:ext uri="{BB962C8B-B14F-4D97-AF65-F5344CB8AC3E}">
        <p14:creationId xmlns:p14="http://schemas.microsoft.com/office/powerpoint/2010/main" val="244403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188069" y="381935"/>
            <a:ext cx="4008583" cy="5974414"/>
          </a:xfrm>
        </p:spPr>
        <p:txBody>
          <a:bodyPr anchor="ctr">
            <a:normAutofit/>
          </a:bodyPr>
          <a:lstStyle/>
          <a:p>
            <a:r>
              <a:rPr lang="en-US" sz="6200">
                <a:solidFill>
                  <a:srgbClr val="FFFFFF"/>
                </a:solidFill>
              </a:rPr>
              <a:t>Drug Testing Procedures (Cont’d)</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Biochemical testing is never permissible on a random basis</a:t>
            </a:r>
          </a:p>
          <a:p>
            <a:r>
              <a:rPr lang="en-US" sz="2000">
                <a:solidFill>
                  <a:schemeClr val="tx1">
                    <a:alpha val="80000"/>
                  </a:schemeClr>
                </a:solidFill>
              </a:rPr>
              <a:t>If a student refuses to provide a specimen or has an unexcused absence from his or her follow-up drug test, he or she shall be presumed guilty of the Level I infraction Drugs: Use of drugs as evidenced by a positive drug test</a:t>
            </a:r>
          </a:p>
          <a:p>
            <a:r>
              <a:rPr lang="en-US" sz="2000">
                <a:solidFill>
                  <a:schemeClr val="tx1">
                    <a:alpha val="80000"/>
                  </a:schemeClr>
                </a:solidFill>
              </a:rPr>
              <a:t>Collection of urine for drug testing must be in accord with chain-of-custody principles and conducted by health and wellness staff or a staff member trained</a:t>
            </a:r>
          </a:p>
          <a:p>
            <a:r>
              <a:rPr lang="en-US" sz="2000">
                <a:solidFill>
                  <a:schemeClr val="tx1">
                    <a:alpha val="80000"/>
                  </a:schemeClr>
                </a:solidFill>
              </a:rPr>
              <a:t>The Job Corps nationally contracted laboratory must be used for all required drug testing. On-center urine drug testing is prohibited</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77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window">
            <a:extLst>
              <a:ext uri="{FF2B5EF4-FFF2-40B4-BE49-F238E27FC236}">
                <a16:creationId xmlns:a16="http://schemas.microsoft.com/office/drawing/2014/main" id="{AEE0F566-A375-726E-BD24-839DFB5D85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514" r="18515" b="1"/>
          <a:stretch/>
        </p:blipFill>
        <p:spPr>
          <a:xfrm>
            <a:off x="5511589" y="523804"/>
            <a:ext cx="6680411"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p:spPr>
      </p:pic>
      <p:sp>
        <p:nvSpPr>
          <p:cNvPr id="13" name="Freeform: Shape 12">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p:cNvSpPr>
            <a:spLocks noGrp="1"/>
          </p:cNvSpPr>
          <p:nvPr>
            <p:ph type="title"/>
          </p:nvPr>
        </p:nvSpPr>
        <p:spPr>
          <a:xfrm>
            <a:off x="841247" y="914400"/>
            <a:ext cx="5111877" cy="1095375"/>
          </a:xfrm>
        </p:spPr>
        <p:txBody>
          <a:bodyPr anchor="ctr">
            <a:normAutofit/>
          </a:bodyPr>
          <a:lstStyle/>
          <a:p>
            <a:r>
              <a:rPr lang="en-US" sz="3400">
                <a:solidFill>
                  <a:srgbClr val="FFFFFF"/>
                </a:solidFill>
              </a:rPr>
              <a:t>Drug Testing Procedures (Cont’d)</a:t>
            </a:r>
          </a:p>
        </p:txBody>
      </p:sp>
      <p:sp>
        <p:nvSpPr>
          <p:cNvPr id="3" name="Content Placeholder 2"/>
          <p:cNvSpPr>
            <a:spLocks noGrp="1"/>
          </p:cNvSpPr>
          <p:nvPr>
            <p:ph idx="1"/>
          </p:nvPr>
        </p:nvSpPr>
        <p:spPr>
          <a:xfrm>
            <a:off x="841248" y="2333625"/>
            <a:ext cx="4378452" cy="3543300"/>
          </a:xfrm>
        </p:spPr>
        <p:txBody>
          <a:bodyPr anchor="t">
            <a:normAutofit/>
          </a:bodyPr>
          <a:lstStyle/>
          <a:p>
            <a:r>
              <a:rPr lang="en-US" sz="1900">
                <a:solidFill>
                  <a:srgbClr val="FFFFFF"/>
                </a:solidFill>
              </a:rPr>
              <a:t>Student notification of drug or alcohol test results should happen timely (within 24 hours).</a:t>
            </a:r>
          </a:p>
          <a:p>
            <a:r>
              <a:rPr lang="en-US" sz="1900">
                <a:solidFill>
                  <a:srgbClr val="FFFFFF"/>
                </a:solidFill>
              </a:rPr>
              <a:t>Drug and alcohol test results must be shared only with center personnel who have a need to know for purposes of discipline, counseling, administration, and delivery of services.</a:t>
            </a:r>
          </a:p>
          <a:p>
            <a:r>
              <a:rPr lang="en-US" sz="1900">
                <a:solidFill>
                  <a:srgbClr val="FFFFFF"/>
                </a:solidFill>
              </a:rPr>
              <a:t>If a student questions the validity of a confirmed positive drug test, he or she must be referred to the Center Physician or designee for counseling.</a:t>
            </a:r>
          </a:p>
        </p:txBody>
      </p:sp>
      <p:sp>
        <p:nvSpPr>
          <p:cNvPr id="6" name="TextBox 5">
            <a:extLst>
              <a:ext uri="{FF2B5EF4-FFF2-40B4-BE49-F238E27FC236}">
                <a16:creationId xmlns:a16="http://schemas.microsoft.com/office/drawing/2014/main" id="{D8DF6440-40A3-2B00-A959-C7FF270A95C8}"/>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mynextmove.org/profile/summary/21-1012.0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2151209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a:t>Medical Separations with Reinstatement Rights (MSWR) for substance use conditions: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a:t>Students may be given a MSWR for a diagnosed substance use condition, allowing the student to return to Job Corps to complete his or her training within 180 days. To return to Job Corps, proof of treatment completion from a qualified provider must be received.</a:t>
            </a:r>
          </a:p>
          <a:p>
            <a:r>
              <a:rPr lang="en-US" sz="2200"/>
              <a:t>A MSWR for substance use conditions can only be given if the following conditions are met: </a:t>
            </a:r>
          </a:p>
          <a:p>
            <a:pPr marL="514350" indent="-514350">
              <a:buFont typeface="+mj-lt"/>
              <a:buAutoNum type="arabicPeriod"/>
            </a:pPr>
            <a:r>
              <a:rPr lang="en-US" sz="2200"/>
              <a:t>The TEAP specialist and Center Director agree that the student has a diagnosed substance use condition. </a:t>
            </a:r>
          </a:p>
          <a:p>
            <a:pPr marL="514350" indent="-514350">
              <a:buFont typeface="+mj-lt"/>
              <a:buAutoNum type="arabicPeriod"/>
            </a:pPr>
            <a:r>
              <a:rPr lang="en-US" sz="2200"/>
              <a:t>There is a documented assessment of the student’s diagnosed substance use condition by the TEAP specialist in collaboration with the center mental health consultant.</a:t>
            </a:r>
          </a:p>
        </p:txBody>
      </p:sp>
    </p:spTree>
    <p:extLst>
      <p:ext uri="{BB962C8B-B14F-4D97-AF65-F5344CB8AC3E}">
        <p14:creationId xmlns:p14="http://schemas.microsoft.com/office/powerpoint/2010/main" val="2258463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r>
              <a:rPr lang="en-US"/>
              <a:t>MSWR (Cont’d)</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FD19BCF-87D1-D309-BFCA-9ED9DADB8E1E}"/>
              </a:ext>
            </a:extLst>
          </p:cNvPr>
          <p:cNvGraphicFramePr>
            <a:graphicFrameLocks noGrp="1"/>
          </p:cNvGraphicFramePr>
          <p:nvPr>
            <p:ph idx="1"/>
            <p:extLst>
              <p:ext uri="{D42A27DB-BD31-4B8C-83A1-F6EECF244321}">
                <p14:modId xmlns:p14="http://schemas.microsoft.com/office/powerpoint/2010/main" val="234921898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219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000"/>
              <a:t>Tobacco Use Prevention Program (TUPP)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US" sz="2000"/>
              <a:t>Educational materials and activities that support delay and/or cessation of tobacco use</a:t>
            </a:r>
          </a:p>
          <a:p>
            <a:pPr lvl="1"/>
            <a:r>
              <a:rPr lang="en-US" sz="2000"/>
              <a:t>Put educational materials on your Facebook/YouTube pages, have your nonresident students assist in developing things for resident and vice versa </a:t>
            </a:r>
          </a:p>
          <a:p>
            <a:r>
              <a:rPr lang="en-US" sz="2000"/>
              <a:t>Adherence to federal and state laws regarding the use of tobacco products by minors</a:t>
            </a:r>
          </a:p>
          <a:p>
            <a:pPr lvl="1"/>
            <a:r>
              <a:rPr lang="en-US" sz="2000"/>
              <a:t>Know your state laws</a:t>
            </a:r>
          </a:p>
          <a:p>
            <a:r>
              <a:rPr lang="en-US" sz="2000"/>
              <a:t>Minors who use tobacco products must be referred to the TUPP</a:t>
            </a:r>
          </a:p>
          <a:p>
            <a:r>
              <a:rPr lang="en-US" sz="2000"/>
              <a:t>All services provided should be documented in the student health record </a:t>
            </a:r>
          </a:p>
        </p:txBody>
      </p:sp>
      <p:pic>
        <p:nvPicPr>
          <p:cNvPr id="5" name="Picture 4" descr="A picture containing tool&#10;&#10;Description automatically generated">
            <a:extLst>
              <a:ext uri="{FF2B5EF4-FFF2-40B4-BE49-F238E27FC236}">
                <a16:creationId xmlns:a16="http://schemas.microsoft.com/office/drawing/2014/main" id="{ACC83FAC-83AF-4022-D3D9-2BAF8569E91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388" r="-3" b="-3"/>
          <a:stretch/>
        </p:blipFill>
        <p:spPr>
          <a:xfrm>
            <a:off x="7675658" y="2093976"/>
            <a:ext cx="3941064" cy="4096512"/>
          </a:xfrm>
          <a:prstGeom prst="rect">
            <a:avLst/>
          </a:prstGeom>
        </p:spPr>
      </p:pic>
    </p:spTree>
    <p:extLst>
      <p:ext uri="{BB962C8B-B14F-4D97-AF65-F5344CB8AC3E}">
        <p14:creationId xmlns:p14="http://schemas.microsoft.com/office/powerpoint/2010/main" val="110040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Why is what we do so important?</a:t>
            </a:r>
          </a:p>
        </p:txBody>
      </p:sp>
      <p:graphicFrame>
        <p:nvGraphicFramePr>
          <p:cNvPr id="5" name="Content Placeholder 2">
            <a:extLst>
              <a:ext uri="{FF2B5EF4-FFF2-40B4-BE49-F238E27FC236}">
                <a16:creationId xmlns:a16="http://schemas.microsoft.com/office/drawing/2014/main" id="{195FB702-448D-E1D9-9C84-D98BB96E6D8C}"/>
              </a:ext>
            </a:extLst>
          </p:cNvPr>
          <p:cNvGraphicFramePr>
            <a:graphicFrameLocks noGrp="1"/>
          </p:cNvGraphicFramePr>
          <p:nvPr>
            <p:ph idx="1"/>
            <p:extLst>
              <p:ext uri="{D42A27DB-BD31-4B8C-83A1-F6EECF244321}">
                <p14:modId xmlns:p14="http://schemas.microsoft.com/office/powerpoint/2010/main" val="188412276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88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2D75755-A530-8CA7-D099-07EA44E2B7F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110" r="1499" b="1"/>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31610" y="365125"/>
            <a:ext cx="3822189" cy="1899912"/>
          </a:xfrm>
        </p:spPr>
        <p:txBody>
          <a:bodyPr>
            <a:normAutofit/>
          </a:bodyPr>
          <a:lstStyle/>
          <a:p>
            <a:r>
              <a:rPr lang="en-US" sz="4000"/>
              <a:t>Best Practices</a:t>
            </a:r>
          </a:p>
        </p:txBody>
      </p:sp>
      <p:sp>
        <p:nvSpPr>
          <p:cNvPr id="3" name="Content Placeholder 2"/>
          <p:cNvSpPr>
            <a:spLocks noGrp="1"/>
          </p:cNvSpPr>
          <p:nvPr>
            <p:ph idx="1"/>
          </p:nvPr>
        </p:nvSpPr>
        <p:spPr>
          <a:xfrm>
            <a:off x="7531610" y="2434201"/>
            <a:ext cx="3822189" cy="3742762"/>
          </a:xfrm>
        </p:spPr>
        <p:txBody>
          <a:bodyPr>
            <a:normAutofit/>
          </a:bodyPr>
          <a:lstStyle/>
          <a:p>
            <a:r>
              <a:rPr lang="en-US" sz="1700"/>
              <a:t>Individual-level interventions target students, including those in higher risk groups.  (TEAP Program)</a:t>
            </a:r>
          </a:p>
          <a:p>
            <a:pPr lvl="1"/>
            <a:r>
              <a:rPr lang="en-US" sz="1700"/>
              <a:t>Education and Awareness programs</a:t>
            </a:r>
          </a:p>
          <a:p>
            <a:pPr lvl="1"/>
            <a:r>
              <a:rPr lang="en-US" sz="1700"/>
              <a:t>CBT skills groups and approaches</a:t>
            </a:r>
          </a:p>
          <a:p>
            <a:pPr lvl="1"/>
            <a:r>
              <a:rPr lang="en-US" sz="1700"/>
              <a:t>Motivation and feedback-related approaches</a:t>
            </a:r>
          </a:p>
          <a:p>
            <a:r>
              <a:rPr lang="en-US" sz="1700"/>
              <a:t>Campus level-interventions target attitudes and behaviors and increase drug- and alcohol-related knowledge.  Drink less, take fewer risks, and experience fewer harmful effects.   </a:t>
            </a:r>
          </a:p>
          <a:p>
            <a:pPr marL="0" indent="0">
              <a:buNone/>
            </a:pPr>
            <a:endParaRPr lang="en-US" sz="1700"/>
          </a:p>
          <a:p>
            <a:pPr marL="0" indent="0">
              <a:buNone/>
            </a:pPr>
            <a:endParaRPr lang="en-US" sz="1700"/>
          </a:p>
        </p:txBody>
      </p:sp>
      <p:sp>
        <p:nvSpPr>
          <p:cNvPr id="6" name="TextBox 5">
            <a:extLst>
              <a:ext uri="{FF2B5EF4-FFF2-40B4-BE49-F238E27FC236}">
                <a16:creationId xmlns:a16="http://schemas.microsoft.com/office/drawing/2014/main" id="{7E0239A2-5E55-D7F1-CEA9-F283CD195945}"/>
              </a:ext>
            </a:extLst>
          </p:cNvPr>
          <p:cNvSpPr txBox="1"/>
          <p:nvPr/>
        </p:nvSpPr>
        <p:spPr>
          <a:xfrm>
            <a:off x="7210316"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news.pindula.co.zw/2017/08/29/man-dies-drinking-three-bottles-vodka/alcohol-w/">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96261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6043421-A15C-25F8-99B1-B25FB550A532}"/>
              </a:ext>
            </a:extLst>
          </p:cNvPr>
          <p:cNvPicPr>
            <a:picLocks noChangeAspect="1"/>
          </p:cNvPicPr>
          <p:nvPr/>
        </p:nvPicPr>
        <p:blipFill rotWithShape="1">
          <a:blip r:embed="rId2">
            <a:alphaModFix amt="35000"/>
          </a:blip>
          <a:srcRect t="6250"/>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a:solidFill>
                  <a:srgbClr val="FFFFFF"/>
                </a:solidFill>
              </a:rPr>
              <a:t>Objectives for Today</a:t>
            </a:r>
          </a:p>
        </p:txBody>
      </p:sp>
      <p:graphicFrame>
        <p:nvGraphicFramePr>
          <p:cNvPr id="5" name="Content Placeholder 2">
            <a:extLst>
              <a:ext uri="{FF2B5EF4-FFF2-40B4-BE49-F238E27FC236}">
                <a16:creationId xmlns:a16="http://schemas.microsoft.com/office/drawing/2014/main" id="{A43B6816-D27A-ABC9-7693-2B2D2F3F3FB8}"/>
              </a:ext>
            </a:extLst>
          </p:cNvPr>
          <p:cNvGraphicFramePr>
            <a:graphicFrameLocks noGrp="1"/>
          </p:cNvGraphicFramePr>
          <p:nvPr>
            <p:ph idx="1"/>
            <p:extLst>
              <p:ext uri="{D42A27DB-BD31-4B8C-83A1-F6EECF244321}">
                <p14:modId xmlns:p14="http://schemas.microsoft.com/office/powerpoint/2010/main" val="28557693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77041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Tips and Ways to Show Your Support</a:t>
            </a:r>
          </a:p>
        </p:txBody>
      </p:sp>
      <p:sp>
        <p:nvSpPr>
          <p:cNvPr id="44" name="Arc 4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ontent Placeholder 2"/>
          <p:cNvSpPr>
            <a:spLocks noGrp="1"/>
          </p:cNvSpPr>
          <p:nvPr>
            <p:ph idx="1"/>
          </p:nvPr>
        </p:nvSpPr>
        <p:spPr>
          <a:xfrm>
            <a:off x="838200" y="1825625"/>
            <a:ext cx="10515600" cy="4351338"/>
          </a:xfrm>
        </p:spPr>
        <p:txBody>
          <a:bodyPr>
            <a:normAutofit/>
          </a:bodyPr>
          <a:lstStyle/>
          <a:p>
            <a:r>
              <a:rPr lang="en-US"/>
              <a:t>Stay connected. Communicate via phone, email, IM, cell phone, and even snail mail.  Students love to get real mail, especially care packages. Expect that students won’t respond to all your contact but know that they appreciate hearing from you. </a:t>
            </a:r>
          </a:p>
          <a:p>
            <a:r>
              <a:rPr lang="en-US"/>
              <a:t>Ask questions/check in. Give students the opportunity to share feelings and ideas with you. They are experiencing new viewpoints and perspectives that may challenge prior belief systems.  Don’t be judgmental.</a:t>
            </a:r>
          </a:p>
          <a:p>
            <a:r>
              <a:rPr lang="en-US"/>
              <a:t>Expect change</a:t>
            </a:r>
          </a:p>
        </p:txBody>
      </p:sp>
    </p:spTree>
    <p:extLst>
      <p:ext uri="{BB962C8B-B14F-4D97-AF65-F5344CB8AC3E}">
        <p14:creationId xmlns:p14="http://schemas.microsoft.com/office/powerpoint/2010/main" val="248488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C9588C7-F202-B443-3D22-FE9B0F2A269E}"/>
              </a:ext>
            </a:extLst>
          </p:cNvPr>
          <p:cNvPicPr>
            <a:picLocks noChangeAspect="1"/>
          </p:cNvPicPr>
          <p:nvPr/>
        </p:nvPicPr>
        <p:blipFill rotWithShape="1">
          <a:blip r:embed="rId2"/>
          <a:srcRect l="42337" r="1783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27048" y="407987"/>
            <a:ext cx="5721484" cy="1325563"/>
          </a:xfrm>
        </p:spPr>
        <p:txBody>
          <a:bodyPr>
            <a:normAutofit/>
          </a:bodyPr>
          <a:lstStyle/>
          <a:p>
            <a:r>
              <a:rPr lang="en-US"/>
              <a:t>Tips (Cont’d)</a:t>
            </a:r>
          </a:p>
        </p:txBody>
      </p:sp>
      <p:sp>
        <p:nvSpPr>
          <p:cNvPr id="3" name="Content Placeholder 2"/>
          <p:cNvSpPr>
            <a:spLocks noGrp="1"/>
          </p:cNvSpPr>
          <p:nvPr>
            <p:ph idx="1"/>
          </p:nvPr>
        </p:nvSpPr>
        <p:spPr>
          <a:xfrm>
            <a:off x="5827048" y="1868487"/>
            <a:ext cx="5721484" cy="4351338"/>
          </a:xfrm>
        </p:spPr>
        <p:txBody>
          <a:bodyPr>
            <a:normAutofit/>
          </a:bodyPr>
          <a:lstStyle/>
          <a:p>
            <a:r>
              <a:rPr lang="en-US"/>
              <a:t>Do not tell your students “These are the best years of your life.” These years are full of indecision, insecurities, disappointments, and (most of all) mistakes. This time is also full of discovery, inspiration, good times, and exciting people.  </a:t>
            </a:r>
          </a:p>
          <a:p>
            <a:r>
              <a:rPr lang="en-US"/>
              <a:t>Use motivational language, e.g., “</a:t>
            </a:r>
            <a:r>
              <a:rPr lang="en-US" u="sng"/>
              <a:t>When</a:t>
            </a:r>
            <a:r>
              <a:rPr lang="en-US"/>
              <a:t> you come back to my office!”</a:t>
            </a:r>
          </a:p>
          <a:p>
            <a:endParaRPr lang="en-US"/>
          </a:p>
        </p:txBody>
      </p:sp>
    </p:spTree>
    <p:extLst>
      <p:ext uri="{BB962C8B-B14F-4D97-AF65-F5344CB8AC3E}">
        <p14:creationId xmlns:p14="http://schemas.microsoft.com/office/powerpoint/2010/main" val="235604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en-US" sz="4100"/>
              <a:t>Why do some students need that extra support?</a:t>
            </a:r>
          </a:p>
        </p:txBody>
      </p:sp>
      <p:pic>
        <p:nvPicPr>
          <p:cNvPr id="6" name="Picture 5">
            <a:extLst>
              <a:ext uri="{FF2B5EF4-FFF2-40B4-BE49-F238E27FC236}">
                <a16:creationId xmlns:a16="http://schemas.microsoft.com/office/drawing/2014/main" id="{F33F01D5-BD97-9D4D-D909-E37567E7F9CC}"/>
              </a:ext>
            </a:extLst>
          </p:cNvPr>
          <p:cNvPicPr>
            <a:picLocks noChangeAspect="1"/>
          </p:cNvPicPr>
          <p:nvPr/>
        </p:nvPicPr>
        <p:blipFill rotWithShape="1">
          <a:blip r:embed="rId2"/>
          <a:srcRect l="11153" r="20598"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99C90F6-7A0F-07C3-7B1B-8CA55F3EC75B}"/>
              </a:ext>
            </a:extLst>
          </p:cNvPr>
          <p:cNvGraphicFramePr>
            <a:graphicFrameLocks noGrp="1"/>
          </p:cNvGraphicFramePr>
          <p:nvPr>
            <p:ph idx="1"/>
            <p:extLst>
              <p:ext uri="{D42A27DB-BD31-4B8C-83A1-F6EECF244321}">
                <p14:modId xmlns:p14="http://schemas.microsoft.com/office/powerpoint/2010/main" val="388163926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34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Resources:</a:t>
            </a:r>
          </a:p>
        </p:txBody>
      </p:sp>
      <p:sp>
        <p:nvSpPr>
          <p:cNvPr id="9"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a:bodyPr>
          <a:lstStyle/>
          <a:p>
            <a:r>
              <a:rPr lang="en-US"/>
              <a:t>National Institute of Health: </a:t>
            </a:r>
            <a:r>
              <a:rPr lang="en-US">
                <a:hlinkClick r:id="rId2"/>
              </a:rPr>
              <a:t>https://nida.nih.gov</a:t>
            </a:r>
            <a:endParaRPr lang="en-US"/>
          </a:p>
          <a:p>
            <a:r>
              <a:rPr lang="en-US"/>
              <a:t>Society for Adolescent Health and Medicine: </a:t>
            </a:r>
            <a:r>
              <a:rPr lang="en-US">
                <a:hlinkClick r:id="rId3"/>
              </a:rPr>
              <a:t>https://www.adolscenthealth.org</a:t>
            </a:r>
            <a:endParaRPr lang="en-US"/>
          </a:p>
          <a:p>
            <a:r>
              <a:rPr lang="en-US"/>
              <a:t>Health and Human Services: </a:t>
            </a:r>
            <a:r>
              <a:rPr lang="en-US">
                <a:hlinkClick r:id="rId4"/>
              </a:rPr>
              <a:t>https://opa.hhs.gov/adolescent-health/substance-use-adolscence</a:t>
            </a:r>
            <a:endParaRPr lang="en-US"/>
          </a:p>
          <a:p>
            <a:r>
              <a:rPr lang="en-US"/>
              <a:t>Center for Disease Control and Prevention: </a:t>
            </a:r>
            <a:r>
              <a:rPr lang="en-US">
                <a:hlinkClick r:id="rId5"/>
              </a:rPr>
              <a:t>https://www.cdc.gov/healthyyouth/substance-use</a:t>
            </a:r>
            <a:endParaRPr lang="en-US"/>
          </a:p>
          <a:p>
            <a:r>
              <a:rPr lang="en-US"/>
              <a:t>Type other resources in the chat!!!</a:t>
            </a:r>
          </a:p>
        </p:txBody>
      </p:sp>
    </p:spTree>
    <p:extLst>
      <p:ext uri="{BB962C8B-B14F-4D97-AF65-F5344CB8AC3E}">
        <p14:creationId xmlns:p14="http://schemas.microsoft.com/office/powerpoint/2010/main" val="238762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Questions?</a:t>
            </a:r>
          </a:p>
        </p:txBody>
      </p:sp>
      <p:pic>
        <p:nvPicPr>
          <p:cNvPr id="8" name="Graphic 7" descr="Questions">
            <a:extLst>
              <a:ext uri="{FF2B5EF4-FFF2-40B4-BE49-F238E27FC236}">
                <a16:creationId xmlns:a16="http://schemas.microsoft.com/office/drawing/2014/main" id="{B38C5D59-4AA2-349B-F7AB-F19245511B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27965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building, sky, house&#10;&#10;Description automatically generated">
            <a:extLst>
              <a:ext uri="{FF2B5EF4-FFF2-40B4-BE49-F238E27FC236}">
                <a16:creationId xmlns:a16="http://schemas.microsoft.com/office/drawing/2014/main" id="{DA74B34F-978A-CB64-1453-3110615134B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36"/>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3822189" cy="1899912"/>
          </a:xfrm>
        </p:spPr>
        <p:txBody>
          <a:bodyPr>
            <a:normAutofit/>
          </a:bodyPr>
          <a:lstStyle/>
          <a:p>
            <a:r>
              <a:rPr lang="en-US" sz="4000"/>
              <a:t>Non-resident students:</a:t>
            </a:r>
          </a:p>
        </p:txBody>
      </p:sp>
      <p:sp>
        <p:nvSpPr>
          <p:cNvPr id="3" name="Content Placeholder 2"/>
          <p:cNvSpPr>
            <a:spLocks noGrp="1"/>
          </p:cNvSpPr>
          <p:nvPr>
            <p:ph idx="1"/>
          </p:nvPr>
        </p:nvSpPr>
        <p:spPr>
          <a:xfrm>
            <a:off x="838200" y="2434201"/>
            <a:ext cx="3822189" cy="3742762"/>
          </a:xfrm>
        </p:spPr>
        <p:txBody>
          <a:bodyPr>
            <a:normAutofit/>
          </a:bodyPr>
          <a:lstStyle/>
          <a:p>
            <a:r>
              <a:rPr lang="en-US" sz="2000"/>
              <a:t>Job Corps students that live off campus may participate in all the employability services we have on center:</a:t>
            </a:r>
          </a:p>
          <a:p>
            <a:pPr lvl="1"/>
            <a:endParaRPr lang="en-US" sz="2000"/>
          </a:p>
          <a:p>
            <a:pPr lvl="1"/>
            <a:r>
              <a:rPr lang="en-US" sz="2000"/>
              <a:t>Education</a:t>
            </a:r>
          </a:p>
          <a:p>
            <a:pPr lvl="1"/>
            <a:r>
              <a:rPr lang="en-US" sz="2000"/>
              <a:t>Training</a:t>
            </a:r>
          </a:p>
          <a:p>
            <a:pPr lvl="1"/>
            <a:r>
              <a:rPr lang="en-US" sz="2000"/>
              <a:t>Recreation</a:t>
            </a:r>
          </a:p>
          <a:p>
            <a:pPr lvl="1"/>
            <a:r>
              <a:rPr lang="en-US" sz="2000"/>
              <a:t>Health and Wellness Services (TEAP, MH, Dental, etc.</a:t>
            </a:r>
          </a:p>
        </p:txBody>
      </p:sp>
    </p:spTree>
    <p:extLst>
      <p:ext uri="{BB962C8B-B14F-4D97-AF65-F5344CB8AC3E}">
        <p14:creationId xmlns:p14="http://schemas.microsoft.com/office/powerpoint/2010/main" val="427155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miling&#10;&#10;Description automatically generated with medium confidence">
            <a:extLst>
              <a:ext uri="{FF2B5EF4-FFF2-40B4-BE49-F238E27FC236}">
                <a16:creationId xmlns:a16="http://schemas.microsoft.com/office/drawing/2014/main" id="{6E3ACC7E-FA49-16CB-E18E-CEA912190D3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6328"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3822189" cy="1899912"/>
          </a:xfrm>
        </p:spPr>
        <p:txBody>
          <a:bodyPr>
            <a:normAutofit/>
          </a:bodyPr>
          <a:lstStyle/>
          <a:p>
            <a:r>
              <a:rPr lang="en-US" sz="4000"/>
              <a:t>Why are some students non-residential?</a:t>
            </a:r>
          </a:p>
        </p:txBody>
      </p:sp>
      <p:sp>
        <p:nvSpPr>
          <p:cNvPr id="3" name="Content Placeholder 2"/>
          <p:cNvSpPr>
            <a:spLocks noGrp="1"/>
          </p:cNvSpPr>
          <p:nvPr>
            <p:ph idx="1"/>
          </p:nvPr>
        </p:nvSpPr>
        <p:spPr>
          <a:xfrm>
            <a:off x="838200" y="2434201"/>
            <a:ext cx="3822189" cy="3742762"/>
          </a:xfrm>
        </p:spPr>
        <p:txBody>
          <a:bodyPr>
            <a:normAutofit/>
          </a:bodyPr>
          <a:lstStyle/>
          <a:p>
            <a:r>
              <a:rPr lang="en-US" sz="2000"/>
              <a:t>Family obligations</a:t>
            </a:r>
          </a:p>
          <a:p>
            <a:r>
              <a:rPr lang="en-US" sz="2000"/>
              <a:t>They have children</a:t>
            </a:r>
          </a:p>
          <a:p>
            <a:r>
              <a:rPr lang="en-US" sz="2000"/>
              <a:t>They must work to provide</a:t>
            </a:r>
          </a:p>
          <a:p>
            <a:r>
              <a:rPr lang="en-US" sz="2000"/>
              <a:t>They have mental health/substance use issues</a:t>
            </a:r>
          </a:p>
          <a:p>
            <a:r>
              <a:rPr lang="en-US" sz="2000"/>
              <a:t>They have fears of moving away from family</a:t>
            </a:r>
          </a:p>
          <a:p>
            <a:r>
              <a:rPr lang="en-US" sz="2000"/>
              <a:t>They just choose to live at home</a:t>
            </a:r>
          </a:p>
          <a:p>
            <a:r>
              <a:rPr lang="en-US" sz="2000"/>
              <a:t>Availability at center</a:t>
            </a:r>
          </a:p>
          <a:p>
            <a:r>
              <a:rPr lang="en-US" sz="2000"/>
              <a:t>What else?</a:t>
            </a:r>
          </a:p>
        </p:txBody>
      </p:sp>
    </p:spTree>
    <p:extLst>
      <p:ext uri="{BB962C8B-B14F-4D97-AF65-F5344CB8AC3E}">
        <p14:creationId xmlns:p14="http://schemas.microsoft.com/office/powerpoint/2010/main" val="170072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a:xfrm>
            <a:off x="8842248" y="1481328"/>
            <a:ext cx="2926080" cy="2468880"/>
          </a:xfrm>
        </p:spPr>
        <p:txBody>
          <a:bodyPr vert="horz" lIns="91440" tIns="45720" rIns="91440" bIns="45720" rtlCol="0" anchor="b">
            <a:normAutofit fontScale="90000"/>
          </a:bodyPr>
          <a:lstStyle/>
          <a:p>
            <a:r>
              <a:rPr lang="en-US" sz="3100"/>
              <a:t>Non-resident students still must participate in the mandatory PRH requirement, including TEAP.</a:t>
            </a:r>
            <a:br>
              <a:rPr lang="en-US" sz="1900"/>
            </a:br>
            <a:br>
              <a:rPr lang="en-US" sz="1900"/>
            </a:br>
            <a:endParaRPr lang="en-US" sz="1900"/>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green sign with white lettering&#10;&#10;Description automatically generated with low confidence">
            <a:extLst>
              <a:ext uri="{FF2B5EF4-FFF2-40B4-BE49-F238E27FC236}">
                <a16:creationId xmlns:a16="http://schemas.microsoft.com/office/drawing/2014/main" id="{D303C716-D535-AF61-A955-38F1A4BE18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32" r="-2"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F205617D-5DA6-DEFA-8CF8-6DB85EB7EF68}"/>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server.org/highway-signs2/r/requiremen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709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a:normAutofit/>
          </a:bodyPr>
          <a:lstStyle/>
          <a:p>
            <a:pPr algn="ctr"/>
            <a:r>
              <a:rPr lang="en-US" sz="4200">
                <a:solidFill>
                  <a:schemeClr val="bg1">
                    <a:lumMod val="95000"/>
                    <a:lumOff val="5000"/>
                  </a:schemeClr>
                </a:solidFill>
              </a:rPr>
              <a:t>Just because you do not work in the same office as your Human Resource Director/Department doesn’t mean you do not follow the rules. (Keep it employability focused.)</a:t>
            </a:r>
          </a:p>
        </p:txBody>
      </p:sp>
    </p:spTree>
    <p:extLst>
      <p:ext uri="{BB962C8B-B14F-4D97-AF65-F5344CB8AC3E}">
        <p14:creationId xmlns:p14="http://schemas.microsoft.com/office/powerpoint/2010/main" val="4063573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459863"/>
            <a:ext cx="10515600" cy="1004594"/>
          </a:xfrm>
        </p:spPr>
        <p:txBody>
          <a:bodyPr>
            <a:normAutofit/>
          </a:bodyPr>
          <a:lstStyle/>
          <a:p>
            <a:pPr algn="ctr"/>
            <a:r>
              <a:rPr lang="en-US">
                <a:solidFill>
                  <a:srgbClr val="FFFFFF"/>
                </a:solidFill>
              </a:rPr>
              <a:t>The general emphasis of TEAP must be on:</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1">
            <a:extLst>
              <a:ext uri="{FF2B5EF4-FFF2-40B4-BE49-F238E27FC236}">
                <a16:creationId xmlns:a16="http://schemas.microsoft.com/office/drawing/2014/main" id="{2CE6C673-9000-01A3-CBB2-3375BBFC34E6}"/>
              </a:ext>
            </a:extLst>
          </p:cNvPr>
          <p:cNvGraphicFramePr>
            <a:graphicFrameLocks noGrp="1"/>
          </p:cNvGraphicFramePr>
          <p:nvPr>
            <p:ph idx="1"/>
            <p:extLst>
              <p:ext uri="{D42A27DB-BD31-4B8C-83A1-F6EECF244321}">
                <p14:modId xmlns:p14="http://schemas.microsoft.com/office/powerpoint/2010/main" val="165404506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402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US" sz="3700">
                <a:solidFill>
                  <a:srgbClr val="FFFFFF"/>
                </a:solidFill>
              </a:rPr>
              <a:t>Substance use prevention and education, to include:</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1BC3751-81D6-0E03-9FAD-59883B9CFA1D}"/>
              </a:ext>
            </a:extLst>
          </p:cNvPr>
          <p:cNvGraphicFramePr>
            <a:graphicFrameLocks noGrp="1"/>
          </p:cNvGraphicFramePr>
          <p:nvPr>
            <p:ph idx="1"/>
            <p:extLst>
              <p:ext uri="{D42A27DB-BD31-4B8C-83A1-F6EECF244321}">
                <p14:modId xmlns:p14="http://schemas.microsoft.com/office/powerpoint/2010/main" val="280035190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438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59863"/>
            <a:ext cx="10515600" cy="1004594"/>
          </a:xfrm>
        </p:spPr>
        <p:txBody>
          <a:bodyPr>
            <a:normAutofit/>
          </a:bodyPr>
          <a:lstStyle/>
          <a:p>
            <a:pPr algn="ctr"/>
            <a:r>
              <a:rPr lang="en-US">
                <a:solidFill>
                  <a:srgbClr val="FFFFFF"/>
                </a:solidFill>
              </a:rPr>
              <a:t>Continued:</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04FF8BA-E483-A7C5-B333-7ED0F87736E4}"/>
              </a:ext>
            </a:extLst>
          </p:cNvPr>
          <p:cNvGraphicFramePr>
            <a:graphicFrameLocks noGrp="1"/>
          </p:cNvGraphicFramePr>
          <p:nvPr>
            <p:ph idx="1"/>
            <p:extLst>
              <p:ext uri="{D42A27DB-BD31-4B8C-83A1-F6EECF244321}">
                <p14:modId xmlns:p14="http://schemas.microsoft.com/office/powerpoint/2010/main" val="102365229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581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XRUYQT3274NZ-681238054-1851</_dlc_DocId>
    <_dlc_DocIdUrl xmlns="b22f8f74-215c-4154-9939-bd29e4e8980e">
      <Url>https://supportservices.jobcorps.gov/health/_layouts/15/DocIdRedir.aspx?ID=XRUYQT3274NZ-681238054-1851</Url>
      <Description>XRUYQT3274NZ-681238054-1851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472ADE7-338A-41C9-B58D-4B027E8F3E07}"/>
</file>

<file path=customXml/itemProps2.xml><?xml version="1.0" encoding="utf-8"?>
<ds:datastoreItem xmlns:ds="http://schemas.openxmlformats.org/officeDocument/2006/customXml" ds:itemID="{85698377-6220-4381-9905-906DF7648E83}"/>
</file>

<file path=customXml/itemProps3.xml><?xml version="1.0" encoding="utf-8"?>
<ds:datastoreItem xmlns:ds="http://schemas.openxmlformats.org/officeDocument/2006/customXml" ds:itemID="{4B40A3CF-7FBA-4CA9-89BA-85A6E57EB1B0}"/>
</file>

<file path=customXml/itemProps4.xml><?xml version="1.0" encoding="utf-8"?>
<ds:datastoreItem xmlns:ds="http://schemas.openxmlformats.org/officeDocument/2006/customXml" ds:itemID="{115871BD-7687-4BB0-9B07-B66D14689772}"/>
</file>

<file path=docProps/app.xml><?xml version="1.0" encoding="utf-8"?>
<Properties xmlns="http://schemas.openxmlformats.org/officeDocument/2006/extended-properties" xmlns:vt="http://schemas.openxmlformats.org/officeDocument/2006/docPropsVTypes">
  <TotalTime>0</TotalTime>
  <Words>1656</Words>
  <Application>Microsoft Office PowerPoint</Application>
  <PresentationFormat>Widescreen</PresentationFormat>
  <Paragraphs>121</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Rockwell</vt:lpstr>
      <vt:lpstr>Office Theme</vt:lpstr>
      <vt:lpstr>Supporting Non-Resident Students with TEAP Involvement </vt:lpstr>
      <vt:lpstr>Objectives for Today</vt:lpstr>
      <vt:lpstr>Non-resident students:</vt:lpstr>
      <vt:lpstr>Why are some students non-residential?</vt:lpstr>
      <vt:lpstr>Non-resident students still must participate in the mandatory PRH requirement, including TEAP.  </vt:lpstr>
      <vt:lpstr>Just because you do not work in the same office as your Human Resource Director/Department doesn’t mean you do not follow the rules. (Keep it employability focused.)</vt:lpstr>
      <vt:lpstr>The general emphasis of TEAP must be on:</vt:lpstr>
      <vt:lpstr>Substance use prevention and education, to include:</vt:lpstr>
      <vt:lpstr>Continued:</vt:lpstr>
      <vt:lpstr>Assessment for identification of students at risk for substance use problems to include</vt:lpstr>
      <vt:lpstr>Intervention services for students identified at an elevated risk for substance use, to include:</vt:lpstr>
      <vt:lpstr>Drug Testing Procedures</vt:lpstr>
      <vt:lpstr>Drug Testing Procedures (Cont’d)</vt:lpstr>
      <vt:lpstr>Drug Testing Procedures (Cont’d)</vt:lpstr>
      <vt:lpstr>Medical Separations with Reinstatement Rights (MSWR) for substance use conditions:</vt:lpstr>
      <vt:lpstr>MSWR (Cont’d)</vt:lpstr>
      <vt:lpstr>Tobacco Use Prevention Program (TUPP) </vt:lpstr>
      <vt:lpstr>Why is what we do so important?</vt:lpstr>
      <vt:lpstr>Best Practices</vt:lpstr>
      <vt:lpstr>Tips and Ways to Show Your Support</vt:lpstr>
      <vt:lpstr>Tips (Cont’d)</vt:lpstr>
      <vt:lpstr>Why do some students need that extra support?</vt:lpstr>
      <vt:lpstr>Resources:</vt:lpstr>
      <vt:lpstr>Questions?</vt:lpstr>
    </vt:vector>
  </TitlesOfParts>
  <Company>MCCC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Non-Resident Students with TEAP Involvement</dc:title>
  <dc:creator>Hicks, Christy</dc:creator>
  <cp:lastModifiedBy>Julie Luht</cp:lastModifiedBy>
  <cp:revision>1</cp:revision>
  <dcterms:created xsi:type="dcterms:W3CDTF">2022-07-26T15:10:09Z</dcterms:created>
  <dcterms:modified xsi:type="dcterms:W3CDTF">2022-08-30T14:32:47Z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11a44b0f-78ea-437e-80df-0058c485b27f</vt:lpwstr>
  </property>
</Properties>
</file>