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5.xml" ContentType="application/vnd.openxmlformats-officedocument.drawingml.diagramData+xml"/>
  <Override PartName="/ppt/presentation.xml" ContentType="application/vnd.openxmlformats-officedocument.presentationml.presentation.main+xml"/>
  <Override PartName="/ppt/diagrams/data4.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theme/theme1.xml" ContentType="application/vnd.openxmlformats-officedocument.theme+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57" r:id="rId3"/>
    <p:sldId id="535" r:id="rId4"/>
    <p:sldId id="534" r:id="rId5"/>
    <p:sldId id="498" r:id="rId6"/>
    <p:sldId id="472" r:id="rId7"/>
    <p:sldId id="480" r:id="rId8"/>
    <p:sldId id="474" r:id="rId9"/>
    <p:sldId id="473" r:id="rId10"/>
    <p:sldId id="475" r:id="rId11"/>
    <p:sldId id="476" r:id="rId12"/>
    <p:sldId id="481" r:id="rId13"/>
    <p:sldId id="477" r:id="rId14"/>
    <p:sldId id="479" r:id="rId15"/>
    <p:sldId id="478" r:id="rId16"/>
    <p:sldId id="537" r:id="rId17"/>
    <p:sldId id="490" r:id="rId18"/>
    <p:sldId id="492" r:id="rId19"/>
    <p:sldId id="491" r:id="rId20"/>
    <p:sldId id="497" r:id="rId21"/>
    <p:sldId id="493" r:id="rId22"/>
    <p:sldId id="494" r:id="rId23"/>
    <p:sldId id="499" r:id="rId24"/>
    <p:sldId id="536" r:id="rId25"/>
    <p:sldId id="381" r:id="rId26"/>
    <p:sldId id="378" r:id="rId27"/>
    <p:sldId id="496" r:id="rId28"/>
    <p:sldId id="300" r:id="rId29"/>
    <p:sldId id="533" r:id="rId30"/>
    <p:sldId id="263" r:id="rId31"/>
    <p:sldId id="264" r:id="rId32"/>
    <p:sldId id="501" r:id="rId33"/>
    <p:sldId id="502" r:id="rId34"/>
    <p:sldId id="47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varScale="1">
        <p:scale>
          <a:sx n="117" d="100"/>
          <a:sy n="117" d="100"/>
        </p:scale>
        <p:origin x="3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650234-2F1C-46B2-A7DA-B89F8C8CA2C9}"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DB351743-3687-4983-A561-43AD4D8B6CBF}">
      <dgm:prSet/>
      <dgm:spPr/>
      <dgm:t>
        <a:bodyPr/>
        <a:lstStyle/>
        <a:p>
          <a:r>
            <a:rPr lang="en-US"/>
            <a:t>Define</a:t>
          </a:r>
        </a:p>
      </dgm:t>
    </dgm:pt>
    <dgm:pt modelId="{81C0F87A-5033-4099-B81E-787AD9EF14A9}" type="parTrans" cxnId="{5A4C23FB-7E86-4FDF-ADD1-25B36314C79C}">
      <dgm:prSet/>
      <dgm:spPr/>
      <dgm:t>
        <a:bodyPr/>
        <a:lstStyle/>
        <a:p>
          <a:endParaRPr lang="en-US"/>
        </a:p>
      </dgm:t>
    </dgm:pt>
    <dgm:pt modelId="{100A19F3-3CA7-4666-B3C7-589C93868E71}" type="sibTrans" cxnId="{5A4C23FB-7E86-4FDF-ADD1-25B36314C79C}">
      <dgm:prSet/>
      <dgm:spPr/>
      <dgm:t>
        <a:bodyPr/>
        <a:lstStyle/>
        <a:p>
          <a:endParaRPr lang="en-US"/>
        </a:p>
      </dgm:t>
    </dgm:pt>
    <dgm:pt modelId="{C0710AA7-B7AD-4A2E-910A-9B3948F23941}">
      <dgm:prSet/>
      <dgm:spPr/>
      <dgm:t>
        <a:bodyPr/>
        <a:lstStyle/>
        <a:p>
          <a:r>
            <a:rPr lang="en-US" dirty="0">
              <a:latin typeface="Arial" panose="020B0604020202020204" pitchFamily="34" charset="0"/>
              <a:cs typeface="Arial" panose="020B0604020202020204" pitchFamily="34" charset="0"/>
            </a:rPr>
            <a:t>Define what is Collaboration as it applies to JC and TEAP.</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dgm:t>
    </dgm:pt>
    <dgm:pt modelId="{F7486173-F3BE-42FE-9D10-E71211BD898A}" type="parTrans" cxnId="{D38BBE5D-62B8-4525-AB38-C4E57F1F20FD}">
      <dgm:prSet/>
      <dgm:spPr/>
      <dgm:t>
        <a:bodyPr/>
        <a:lstStyle/>
        <a:p>
          <a:endParaRPr lang="en-US"/>
        </a:p>
      </dgm:t>
    </dgm:pt>
    <dgm:pt modelId="{A3116048-E3DD-4F76-B1ED-5564D1113E95}" type="sibTrans" cxnId="{D38BBE5D-62B8-4525-AB38-C4E57F1F20FD}">
      <dgm:prSet/>
      <dgm:spPr/>
      <dgm:t>
        <a:bodyPr/>
        <a:lstStyle/>
        <a:p>
          <a:endParaRPr lang="en-US"/>
        </a:p>
      </dgm:t>
    </dgm:pt>
    <dgm:pt modelId="{605F8465-D457-4054-BF98-5247501D41C5}">
      <dgm:prSet/>
      <dgm:spPr/>
      <dgm:t>
        <a:bodyPr/>
        <a:lstStyle/>
        <a:p>
          <a:r>
            <a:rPr lang="en-US"/>
            <a:t>Identify</a:t>
          </a:r>
        </a:p>
      </dgm:t>
    </dgm:pt>
    <dgm:pt modelId="{0F7B1FDE-613D-410C-ADAA-1A0BE246F73C}" type="parTrans" cxnId="{43E826C0-798C-4C83-895A-7EABD14D623E}">
      <dgm:prSet/>
      <dgm:spPr/>
      <dgm:t>
        <a:bodyPr/>
        <a:lstStyle/>
        <a:p>
          <a:endParaRPr lang="en-US"/>
        </a:p>
      </dgm:t>
    </dgm:pt>
    <dgm:pt modelId="{E85B73E7-07EF-44EB-B51D-494820705E1B}" type="sibTrans" cxnId="{43E826C0-798C-4C83-895A-7EABD14D623E}">
      <dgm:prSet/>
      <dgm:spPr/>
      <dgm:t>
        <a:bodyPr/>
        <a:lstStyle/>
        <a:p>
          <a:endParaRPr lang="en-US"/>
        </a:p>
      </dgm:t>
    </dgm:pt>
    <dgm:pt modelId="{6B43A88C-055E-4994-AA0C-A3844FA55B4D}">
      <dgm:prSet/>
      <dgm:spPr/>
      <dgm:t>
        <a:bodyPr/>
        <a:lstStyle/>
        <a:p>
          <a:r>
            <a:rPr lang="en-US" dirty="0">
              <a:latin typeface="Arial" panose="020B0604020202020204" pitchFamily="34" charset="0"/>
              <a:cs typeface="Arial" panose="020B0604020202020204" pitchFamily="34" charset="0"/>
            </a:rPr>
            <a:t>Identify three other programs that require TEAP collaboration.</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dgm:t>
    </dgm:pt>
    <dgm:pt modelId="{8E853BA3-10F0-4AFB-AB1F-4DE3D0654F5C}" type="parTrans" cxnId="{68210915-F628-4431-AA97-F41F5FF8F277}">
      <dgm:prSet/>
      <dgm:spPr/>
      <dgm:t>
        <a:bodyPr/>
        <a:lstStyle/>
        <a:p>
          <a:endParaRPr lang="en-US"/>
        </a:p>
      </dgm:t>
    </dgm:pt>
    <dgm:pt modelId="{9DD55A87-94E6-49FF-A48D-E45AA80DED5C}" type="sibTrans" cxnId="{68210915-F628-4431-AA97-F41F5FF8F277}">
      <dgm:prSet/>
      <dgm:spPr/>
      <dgm:t>
        <a:bodyPr/>
        <a:lstStyle/>
        <a:p>
          <a:endParaRPr lang="en-US"/>
        </a:p>
      </dgm:t>
    </dgm:pt>
    <dgm:pt modelId="{387036E4-40D4-4D27-94B2-C4270C7ECC11}">
      <dgm:prSet/>
      <dgm:spPr/>
      <dgm:t>
        <a:bodyPr/>
        <a:lstStyle/>
        <a:p>
          <a:r>
            <a:rPr lang="en-US"/>
            <a:t>Develop</a:t>
          </a:r>
        </a:p>
      </dgm:t>
    </dgm:pt>
    <dgm:pt modelId="{D9310302-7119-43AB-BCD6-D3A8920981BC}" type="parTrans" cxnId="{11E6E22B-C0E2-4A39-8DF3-EAA7998A7570}">
      <dgm:prSet/>
      <dgm:spPr/>
      <dgm:t>
        <a:bodyPr/>
        <a:lstStyle/>
        <a:p>
          <a:endParaRPr lang="en-US"/>
        </a:p>
      </dgm:t>
    </dgm:pt>
    <dgm:pt modelId="{80CEF71B-EEFA-4629-A467-3321DE498ABD}" type="sibTrans" cxnId="{11E6E22B-C0E2-4A39-8DF3-EAA7998A7570}">
      <dgm:prSet/>
      <dgm:spPr/>
      <dgm:t>
        <a:bodyPr/>
        <a:lstStyle/>
        <a:p>
          <a:endParaRPr lang="en-US"/>
        </a:p>
      </dgm:t>
    </dgm:pt>
    <dgm:pt modelId="{E78C0D62-F626-4FD3-BF6A-6F50CF0BFF1B}">
      <dgm:prSet/>
      <dgm:spPr/>
      <dgm:t>
        <a:bodyPr/>
        <a:lstStyle/>
        <a:p>
          <a:r>
            <a:rPr lang="en-US" dirty="0">
              <a:latin typeface="Arial" panose="020B0604020202020204" pitchFamily="34" charset="0"/>
              <a:cs typeface="Arial" panose="020B0604020202020204" pitchFamily="34" charset="0"/>
            </a:rPr>
            <a:t>Develop 5 strategies to enhance collaboration at JC.</a:t>
          </a:r>
        </a:p>
      </dgm:t>
    </dgm:pt>
    <dgm:pt modelId="{10728AE9-8C44-406F-8FC0-A7118184D12E}" type="parTrans" cxnId="{F637487E-B712-4AFB-B41D-CDFD53C4F1D3}">
      <dgm:prSet/>
      <dgm:spPr/>
      <dgm:t>
        <a:bodyPr/>
        <a:lstStyle/>
        <a:p>
          <a:endParaRPr lang="en-US"/>
        </a:p>
      </dgm:t>
    </dgm:pt>
    <dgm:pt modelId="{F391AAE6-ACBB-48DB-A154-42402EB6E117}" type="sibTrans" cxnId="{F637487E-B712-4AFB-B41D-CDFD53C4F1D3}">
      <dgm:prSet/>
      <dgm:spPr/>
      <dgm:t>
        <a:bodyPr/>
        <a:lstStyle/>
        <a:p>
          <a:endParaRPr lang="en-US"/>
        </a:p>
      </dgm:t>
    </dgm:pt>
    <dgm:pt modelId="{58F17344-D040-2649-8194-C2864E46D083}" type="pres">
      <dgm:prSet presAssocID="{94650234-2F1C-46B2-A7DA-B89F8C8CA2C9}" presName="Name0" presStyleCnt="0">
        <dgm:presLayoutVars>
          <dgm:dir/>
          <dgm:animLvl val="lvl"/>
          <dgm:resizeHandles val="exact"/>
        </dgm:presLayoutVars>
      </dgm:prSet>
      <dgm:spPr/>
    </dgm:pt>
    <dgm:pt modelId="{F96A176B-9DFA-1447-AB2B-8139DD10CDC4}" type="pres">
      <dgm:prSet presAssocID="{DB351743-3687-4983-A561-43AD4D8B6CBF}" presName="linNode" presStyleCnt="0"/>
      <dgm:spPr/>
    </dgm:pt>
    <dgm:pt modelId="{812BE321-EED6-584F-BFAF-DFF3C2F124F2}" type="pres">
      <dgm:prSet presAssocID="{DB351743-3687-4983-A561-43AD4D8B6CBF}" presName="parentText" presStyleLbl="alignNode1" presStyleIdx="0" presStyleCnt="3">
        <dgm:presLayoutVars>
          <dgm:chMax val="1"/>
          <dgm:bulletEnabled/>
        </dgm:presLayoutVars>
      </dgm:prSet>
      <dgm:spPr/>
    </dgm:pt>
    <dgm:pt modelId="{C2B5ED94-C18D-8546-A1EA-94205B7261C5}" type="pres">
      <dgm:prSet presAssocID="{DB351743-3687-4983-A561-43AD4D8B6CBF}" presName="descendantText" presStyleLbl="alignAccFollowNode1" presStyleIdx="0" presStyleCnt="3">
        <dgm:presLayoutVars>
          <dgm:bulletEnabled/>
        </dgm:presLayoutVars>
      </dgm:prSet>
      <dgm:spPr/>
    </dgm:pt>
    <dgm:pt modelId="{8ACCCA32-1991-1642-9CBE-29ACB6AB578E}" type="pres">
      <dgm:prSet presAssocID="{100A19F3-3CA7-4666-B3C7-589C93868E71}" presName="sp" presStyleCnt="0"/>
      <dgm:spPr/>
    </dgm:pt>
    <dgm:pt modelId="{FA691DB7-7F2B-1149-9DF5-B16F821B178F}" type="pres">
      <dgm:prSet presAssocID="{605F8465-D457-4054-BF98-5247501D41C5}" presName="linNode" presStyleCnt="0"/>
      <dgm:spPr/>
    </dgm:pt>
    <dgm:pt modelId="{6DFB06A7-3F4A-EA47-AF78-5C5DB5E1EAD6}" type="pres">
      <dgm:prSet presAssocID="{605F8465-D457-4054-BF98-5247501D41C5}" presName="parentText" presStyleLbl="alignNode1" presStyleIdx="1" presStyleCnt="3">
        <dgm:presLayoutVars>
          <dgm:chMax val="1"/>
          <dgm:bulletEnabled/>
        </dgm:presLayoutVars>
      </dgm:prSet>
      <dgm:spPr/>
    </dgm:pt>
    <dgm:pt modelId="{11C2E7FE-FE59-184A-9ECB-680EE6FC42D1}" type="pres">
      <dgm:prSet presAssocID="{605F8465-D457-4054-BF98-5247501D41C5}" presName="descendantText" presStyleLbl="alignAccFollowNode1" presStyleIdx="1" presStyleCnt="3">
        <dgm:presLayoutVars>
          <dgm:bulletEnabled/>
        </dgm:presLayoutVars>
      </dgm:prSet>
      <dgm:spPr/>
    </dgm:pt>
    <dgm:pt modelId="{69B9C917-6F0B-B242-9347-63A0462591BC}" type="pres">
      <dgm:prSet presAssocID="{E85B73E7-07EF-44EB-B51D-494820705E1B}" presName="sp" presStyleCnt="0"/>
      <dgm:spPr/>
    </dgm:pt>
    <dgm:pt modelId="{3E5797D7-CD4C-AC4B-915B-0A01056733CF}" type="pres">
      <dgm:prSet presAssocID="{387036E4-40D4-4D27-94B2-C4270C7ECC11}" presName="linNode" presStyleCnt="0"/>
      <dgm:spPr/>
    </dgm:pt>
    <dgm:pt modelId="{020EF7B9-B8C8-944A-A4F6-56BB86BD3BCD}" type="pres">
      <dgm:prSet presAssocID="{387036E4-40D4-4D27-94B2-C4270C7ECC11}" presName="parentText" presStyleLbl="alignNode1" presStyleIdx="2" presStyleCnt="3">
        <dgm:presLayoutVars>
          <dgm:chMax val="1"/>
          <dgm:bulletEnabled/>
        </dgm:presLayoutVars>
      </dgm:prSet>
      <dgm:spPr/>
    </dgm:pt>
    <dgm:pt modelId="{88BD1D78-4E65-0F49-A468-A96C19E4A285}" type="pres">
      <dgm:prSet presAssocID="{387036E4-40D4-4D27-94B2-C4270C7ECC11}" presName="descendantText" presStyleLbl="alignAccFollowNode1" presStyleIdx="2" presStyleCnt="3">
        <dgm:presLayoutVars>
          <dgm:bulletEnabled/>
        </dgm:presLayoutVars>
      </dgm:prSet>
      <dgm:spPr/>
    </dgm:pt>
  </dgm:ptLst>
  <dgm:cxnLst>
    <dgm:cxn modelId="{68210915-F628-4431-AA97-F41F5FF8F277}" srcId="{605F8465-D457-4054-BF98-5247501D41C5}" destId="{6B43A88C-055E-4994-AA0C-A3844FA55B4D}" srcOrd="0" destOrd="0" parTransId="{8E853BA3-10F0-4AFB-AB1F-4DE3D0654F5C}" sibTransId="{9DD55A87-94E6-49FF-A48D-E45AA80DED5C}"/>
    <dgm:cxn modelId="{B3A5EE16-1DE1-5645-9A81-BE58347113E8}" type="presOf" srcId="{E78C0D62-F626-4FD3-BF6A-6F50CF0BFF1B}" destId="{88BD1D78-4E65-0F49-A468-A96C19E4A285}" srcOrd="0" destOrd="0" presId="urn:microsoft.com/office/officeart/2016/7/layout/VerticalSolidActionList"/>
    <dgm:cxn modelId="{83FC2A1B-9129-0C42-AACA-2F2A516302ED}" type="presOf" srcId="{6B43A88C-055E-4994-AA0C-A3844FA55B4D}" destId="{11C2E7FE-FE59-184A-9ECB-680EE6FC42D1}" srcOrd="0" destOrd="0" presId="urn:microsoft.com/office/officeart/2016/7/layout/VerticalSolidActionList"/>
    <dgm:cxn modelId="{11E6E22B-C0E2-4A39-8DF3-EAA7998A7570}" srcId="{94650234-2F1C-46B2-A7DA-B89F8C8CA2C9}" destId="{387036E4-40D4-4D27-94B2-C4270C7ECC11}" srcOrd="2" destOrd="0" parTransId="{D9310302-7119-43AB-BCD6-D3A8920981BC}" sibTransId="{80CEF71B-EEFA-4629-A467-3321DE498ABD}"/>
    <dgm:cxn modelId="{D38BBE5D-62B8-4525-AB38-C4E57F1F20FD}" srcId="{DB351743-3687-4983-A561-43AD4D8B6CBF}" destId="{C0710AA7-B7AD-4A2E-910A-9B3948F23941}" srcOrd="0" destOrd="0" parTransId="{F7486173-F3BE-42FE-9D10-E71211BD898A}" sibTransId="{A3116048-E3DD-4F76-B1ED-5564D1113E95}"/>
    <dgm:cxn modelId="{97CD5262-75E9-E649-A152-5FABD481D60B}" type="presOf" srcId="{605F8465-D457-4054-BF98-5247501D41C5}" destId="{6DFB06A7-3F4A-EA47-AF78-5C5DB5E1EAD6}" srcOrd="0" destOrd="0" presId="urn:microsoft.com/office/officeart/2016/7/layout/VerticalSolidActionList"/>
    <dgm:cxn modelId="{61F21263-54EE-4C45-A102-13AEBFD7851F}" type="presOf" srcId="{C0710AA7-B7AD-4A2E-910A-9B3948F23941}" destId="{C2B5ED94-C18D-8546-A1EA-94205B7261C5}" srcOrd="0" destOrd="0" presId="urn:microsoft.com/office/officeart/2016/7/layout/VerticalSolidActionList"/>
    <dgm:cxn modelId="{F637487E-B712-4AFB-B41D-CDFD53C4F1D3}" srcId="{387036E4-40D4-4D27-94B2-C4270C7ECC11}" destId="{E78C0D62-F626-4FD3-BF6A-6F50CF0BFF1B}" srcOrd="0" destOrd="0" parTransId="{10728AE9-8C44-406F-8FC0-A7118184D12E}" sibTransId="{F391AAE6-ACBB-48DB-A154-42402EB6E117}"/>
    <dgm:cxn modelId="{5E578AB3-390F-A74A-84FD-87226B2BDC45}" type="presOf" srcId="{94650234-2F1C-46B2-A7DA-B89F8C8CA2C9}" destId="{58F17344-D040-2649-8194-C2864E46D083}" srcOrd="0" destOrd="0" presId="urn:microsoft.com/office/officeart/2016/7/layout/VerticalSolidActionList"/>
    <dgm:cxn modelId="{43E826C0-798C-4C83-895A-7EABD14D623E}" srcId="{94650234-2F1C-46B2-A7DA-B89F8C8CA2C9}" destId="{605F8465-D457-4054-BF98-5247501D41C5}" srcOrd="1" destOrd="0" parTransId="{0F7B1FDE-613D-410C-ADAA-1A0BE246F73C}" sibTransId="{E85B73E7-07EF-44EB-B51D-494820705E1B}"/>
    <dgm:cxn modelId="{A142FFD1-C2B2-0E44-BE4E-0779E128F863}" type="presOf" srcId="{DB351743-3687-4983-A561-43AD4D8B6CBF}" destId="{812BE321-EED6-584F-BFAF-DFF3C2F124F2}" srcOrd="0" destOrd="0" presId="urn:microsoft.com/office/officeart/2016/7/layout/VerticalSolidActionList"/>
    <dgm:cxn modelId="{33EE95F4-29A1-2E49-A367-CE7499509A5F}" type="presOf" srcId="{387036E4-40D4-4D27-94B2-C4270C7ECC11}" destId="{020EF7B9-B8C8-944A-A4F6-56BB86BD3BCD}" srcOrd="0" destOrd="0" presId="urn:microsoft.com/office/officeart/2016/7/layout/VerticalSolidActionList"/>
    <dgm:cxn modelId="{5A4C23FB-7E86-4FDF-ADD1-25B36314C79C}" srcId="{94650234-2F1C-46B2-A7DA-B89F8C8CA2C9}" destId="{DB351743-3687-4983-A561-43AD4D8B6CBF}" srcOrd="0" destOrd="0" parTransId="{81C0F87A-5033-4099-B81E-787AD9EF14A9}" sibTransId="{100A19F3-3CA7-4666-B3C7-589C93868E71}"/>
    <dgm:cxn modelId="{D0E61204-A556-314E-8514-E8DF629AEC9A}" type="presParOf" srcId="{58F17344-D040-2649-8194-C2864E46D083}" destId="{F96A176B-9DFA-1447-AB2B-8139DD10CDC4}" srcOrd="0" destOrd="0" presId="urn:microsoft.com/office/officeart/2016/7/layout/VerticalSolidActionList"/>
    <dgm:cxn modelId="{0D9517DF-65AD-2347-9C45-2607C1572DD3}" type="presParOf" srcId="{F96A176B-9DFA-1447-AB2B-8139DD10CDC4}" destId="{812BE321-EED6-584F-BFAF-DFF3C2F124F2}" srcOrd="0" destOrd="0" presId="urn:microsoft.com/office/officeart/2016/7/layout/VerticalSolidActionList"/>
    <dgm:cxn modelId="{6EA11509-D5F3-4C49-A67F-E5466E9AF134}" type="presParOf" srcId="{F96A176B-9DFA-1447-AB2B-8139DD10CDC4}" destId="{C2B5ED94-C18D-8546-A1EA-94205B7261C5}" srcOrd="1" destOrd="0" presId="urn:microsoft.com/office/officeart/2016/7/layout/VerticalSolidActionList"/>
    <dgm:cxn modelId="{5EE77774-73FA-B943-8231-920200ABFFD7}" type="presParOf" srcId="{58F17344-D040-2649-8194-C2864E46D083}" destId="{8ACCCA32-1991-1642-9CBE-29ACB6AB578E}" srcOrd="1" destOrd="0" presId="urn:microsoft.com/office/officeart/2016/7/layout/VerticalSolidActionList"/>
    <dgm:cxn modelId="{7DC50685-76DB-E247-8D7B-0569442525DE}" type="presParOf" srcId="{58F17344-D040-2649-8194-C2864E46D083}" destId="{FA691DB7-7F2B-1149-9DF5-B16F821B178F}" srcOrd="2" destOrd="0" presId="urn:microsoft.com/office/officeart/2016/7/layout/VerticalSolidActionList"/>
    <dgm:cxn modelId="{BA384249-20CC-8843-864C-324CA9A2934B}" type="presParOf" srcId="{FA691DB7-7F2B-1149-9DF5-B16F821B178F}" destId="{6DFB06A7-3F4A-EA47-AF78-5C5DB5E1EAD6}" srcOrd="0" destOrd="0" presId="urn:microsoft.com/office/officeart/2016/7/layout/VerticalSolidActionList"/>
    <dgm:cxn modelId="{D756B3B8-7EE8-2E4C-AC28-15AA270A0425}" type="presParOf" srcId="{FA691DB7-7F2B-1149-9DF5-B16F821B178F}" destId="{11C2E7FE-FE59-184A-9ECB-680EE6FC42D1}" srcOrd="1" destOrd="0" presId="urn:microsoft.com/office/officeart/2016/7/layout/VerticalSolidActionList"/>
    <dgm:cxn modelId="{692B30CE-FDB9-694F-8679-C5112007EF6F}" type="presParOf" srcId="{58F17344-D040-2649-8194-C2864E46D083}" destId="{69B9C917-6F0B-B242-9347-63A0462591BC}" srcOrd="3" destOrd="0" presId="urn:microsoft.com/office/officeart/2016/7/layout/VerticalSolidActionList"/>
    <dgm:cxn modelId="{DAE5E0D0-5C9E-1E4F-8E47-B304ACF1424B}" type="presParOf" srcId="{58F17344-D040-2649-8194-C2864E46D083}" destId="{3E5797D7-CD4C-AC4B-915B-0A01056733CF}" srcOrd="4" destOrd="0" presId="urn:microsoft.com/office/officeart/2016/7/layout/VerticalSolidActionList"/>
    <dgm:cxn modelId="{25B5082E-B019-2343-A2D7-163052DCAD47}" type="presParOf" srcId="{3E5797D7-CD4C-AC4B-915B-0A01056733CF}" destId="{020EF7B9-B8C8-944A-A4F6-56BB86BD3BCD}" srcOrd="0" destOrd="0" presId="urn:microsoft.com/office/officeart/2016/7/layout/VerticalSolidActionList"/>
    <dgm:cxn modelId="{7A668A58-084F-CB49-B425-97456EC19619}" type="presParOf" srcId="{3E5797D7-CD4C-AC4B-915B-0A01056733CF}" destId="{88BD1D78-4E65-0F49-A468-A96C19E4A285}"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97B76A-824F-4965-BAF0-FFD4FD5B8E6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303AEC1-B6E9-4877-BF38-1A77A8D9C16F}">
      <dgm:prSet/>
      <dgm:spPr/>
      <dgm:t>
        <a:bodyPr/>
        <a:lstStyle/>
        <a:p>
          <a:r>
            <a:rPr lang="en-US" dirty="0">
              <a:latin typeface="Arial" panose="020B0604020202020204" pitchFamily="34" charset="0"/>
              <a:cs typeface="Arial" panose="020B0604020202020204" pitchFamily="34" charset="0"/>
            </a:rPr>
            <a:t>HIPPA/42 CRF Part 2: What can you tell staff?</a:t>
          </a:r>
        </a:p>
      </dgm:t>
    </dgm:pt>
    <dgm:pt modelId="{B34C25E9-E11E-47C5-8607-4D4C94F3A25D}" type="parTrans" cxnId="{B41D3B29-1A3C-4DF0-9FD0-5A08F8C848D6}">
      <dgm:prSet/>
      <dgm:spPr/>
      <dgm:t>
        <a:bodyPr/>
        <a:lstStyle/>
        <a:p>
          <a:endParaRPr lang="en-US"/>
        </a:p>
      </dgm:t>
    </dgm:pt>
    <dgm:pt modelId="{2EEBFBEA-F40A-4C50-9D26-FB20B1A1405A}" type="sibTrans" cxnId="{B41D3B29-1A3C-4DF0-9FD0-5A08F8C848D6}">
      <dgm:prSet/>
      <dgm:spPr/>
      <dgm:t>
        <a:bodyPr/>
        <a:lstStyle/>
        <a:p>
          <a:endParaRPr lang="en-US"/>
        </a:p>
      </dgm:t>
    </dgm:pt>
    <dgm:pt modelId="{A0B941F5-8B1A-4D39-9DE0-4B710FD0681D}">
      <dgm:prSet/>
      <dgm:spPr/>
      <dgm:t>
        <a:bodyPr/>
        <a:lstStyle/>
        <a:p>
          <a:r>
            <a:rPr lang="en-US" dirty="0">
              <a:latin typeface="Arial" panose="020B0604020202020204" pitchFamily="34" charset="0"/>
              <a:cs typeface="Arial" panose="020B0604020202020204" pitchFamily="34" charset="0"/>
            </a:rPr>
            <a:t>Wellness staff vs management staff vs other staff</a:t>
          </a:r>
        </a:p>
      </dgm:t>
    </dgm:pt>
    <dgm:pt modelId="{BC419683-CE0F-432A-8443-07ABF47BA907}" type="parTrans" cxnId="{0F99876A-5481-47CF-8038-C1F4B003C2EE}">
      <dgm:prSet/>
      <dgm:spPr/>
      <dgm:t>
        <a:bodyPr/>
        <a:lstStyle/>
        <a:p>
          <a:endParaRPr lang="en-US"/>
        </a:p>
      </dgm:t>
    </dgm:pt>
    <dgm:pt modelId="{DD30CBAB-F56C-4B78-8841-BA6B83ABF313}" type="sibTrans" cxnId="{0F99876A-5481-47CF-8038-C1F4B003C2EE}">
      <dgm:prSet/>
      <dgm:spPr/>
      <dgm:t>
        <a:bodyPr/>
        <a:lstStyle/>
        <a:p>
          <a:endParaRPr lang="en-US"/>
        </a:p>
      </dgm:t>
    </dgm:pt>
    <dgm:pt modelId="{711529B4-E3C5-4D9C-B36E-70245719B861}">
      <dgm:prSet/>
      <dgm:spPr/>
      <dgm:t>
        <a:bodyPr/>
        <a:lstStyle/>
        <a:p>
          <a:r>
            <a:rPr lang="en-US" dirty="0">
              <a:latin typeface="Arial" panose="020B0604020202020204" pitchFamily="34" charset="0"/>
              <a:cs typeface="Arial" panose="020B0604020202020204" pitchFamily="34" charset="0"/>
            </a:rPr>
            <a:t>Certain information is protected</a:t>
          </a:r>
        </a:p>
      </dgm:t>
    </dgm:pt>
    <dgm:pt modelId="{CC218E93-EF34-47FB-82F6-4C24884A150B}" type="parTrans" cxnId="{A4B2ECA4-27C1-4D7E-94C5-5A9FDED7A062}">
      <dgm:prSet/>
      <dgm:spPr/>
      <dgm:t>
        <a:bodyPr/>
        <a:lstStyle/>
        <a:p>
          <a:endParaRPr lang="en-US"/>
        </a:p>
      </dgm:t>
    </dgm:pt>
    <dgm:pt modelId="{A817B99A-3826-490F-96CE-C9C33E40B7ED}" type="sibTrans" cxnId="{A4B2ECA4-27C1-4D7E-94C5-5A9FDED7A062}">
      <dgm:prSet/>
      <dgm:spPr/>
      <dgm:t>
        <a:bodyPr/>
        <a:lstStyle/>
        <a:p>
          <a:endParaRPr lang="en-US"/>
        </a:p>
      </dgm:t>
    </dgm:pt>
    <dgm:pt modelId="{AA2C8338-D9B6-47D7-BFF8-E630E8541342}">
      <dgm:prSet/>
      <dgm:spPr/>
      <dgm:t>
        <a:bodyPr/>
        <a:lstStyle/>
        <a:p>
          <a:r>
            <a:rPr lang="en-US" dirty="0">
              <a:latin typeface="Arial" panose="020B0604020202020204" pitchFamily="34" charset="0"/>
              <a:cs typeface="Arial" panose="020B0604020202020204" pitchFamily="34" charset="0"/>
            </a:rPr>
            <a:t>Think “need to know”</a:t>
          </a:r>
        </a:p>
      </dgm:t>
    </dgm:pt>
    <dgm:pt modelId="{B13169A6-AD5A-4EF7-996E-3218E29408A8}" type="parTrans" cxnId="{B5F64F5C-E752-431E-BB0C-1FEC2F91BDC1}">
      <dgm:prSet/>
      <dgm:spPr/>
      <dgm:t>
        <a:bodyPr/>
        <a:lstStyle/>
        <a:p>
          <a:endParaRPr lang="en-US"/>
        </a:p>
      </dgm:t>
    </dgm:pt>
    <dgm:pt modelId="{EC0FA127-8BC7-4AD8-89D6-AAB7691BFC30}" type="sibTrans" cxnId="{B5F64F5C-E752-431E-BB0C-1FEC2F91BDC1}">
      <dgm:prSet/>
      <dgm:spPr/>
      <dgm:t>
        <a:bodyPr/>
        <a:lstStyle/>
        <a:p>
          <a:endParaRPr lang="en-US"/>
        </a:p>
      </dgm:t>
    </dgm:pt>
    <dgm:pt modelId="{C1C9DB3A-DD8E-4523-AD4F-F695F0B4ABD4}">
      <dgm:prSet/>
      <dgm:spPr/>
      <dgm:t>
        <a:bodyPr/>
        <a:lstStyle/>
        <a:p>
          <a:r>
            <a:rPr lang="en-US" dirty="0">
              <a:latin typeface="Arial" panose="020B0604020202020204" pitchFamily="34" charset="0"/>
              <a:cs typeface="Arial" panose="020B0604020202020204" pitchFamily="34" charset="0"/>
            </a:rPr>
            <a:t>Collaboration vs Consulting vs Coordinating </a:t>
          </a:r>
        </a:p>
      </dgm:t>
    </dgm:pt>
    <dgm:pt modelId="{37DD00EB-D2C7-4772-A11A-7FDAB1705352}" type="parTrans" cxnId="{583B1B4B-6977-499B-8AB7-973D8C28A82C}">
      <dgm:prSet/>
      <dgm:spPr/>
      <dgm:t>
        <a:bodyPr/>
        <a:lstStyle/>
        <a:p>
          <a:endParaRPr lang="en-US"/>
        </a:p>
      </dgm:t>
    </dgm:pt>
    <dgm:pt modelId="{D817F16F-9A28-48D7-BAF8-DE35A52877DD}" type="sibTrans" cxnId="{583B1B4B-6977-499B-8AB7-973D8C28A82C}">
      <dgm:prSet/>
      <dgm:spPr/>
      <dgm:t>
        <a:bodyPr/>
        <a:lstStyle/>
        <a:p>
          <a:endParaRPr lang="en-US"/>
        </a:p>
      </dgm:t>
    </dgm:pt>
    <dgm:pt modelId="{04DBB13D-792B-1B4D-B487-14DF3431EB46}" type="pres">
      <dgm:prSet presAssocID="{3397B76A-824F-4965-BAF0-FFD4FD5B8E65}" presName="linear" presStyleCnt="0">
        <dgm:presLayoutVars>
          <dgm:animLvl val="lvl"/>
          <dgm:resizeHandles val="exact"/>
        </dgm:presLayoutVars>
      </dgm:prSet>
      <dgm:spPr/>
    </dgm:pt>
    <dgm:pt modelId="{9E9CE2E4-5DBB-B240-9BEC-96CB2F47D586}" type="pres">
      <dgm:prSet presAssocID="{7303AEC1-B6E9-4877-BF38-1A77A8D9C16F}" presName="parentText" presStyleLbl="node1" presStyleIdx="0" presStyleCnt="4">
        <dgm:presLayoutVars>
          <dgm:chMax val="0"/>
          <dgm:bulletEnabled val="1"/>
        </dgm:presLayoutVars>
      </dgm:prSet>
      <dgm:spPr/>
    </dgm:pt>
    <dgm:pt modelId="{C7508776-577F-944D-9A4D-873E25831413}" type="pres">
      <dgm:prSet presAssocID="{7303AEC1-B6E9-4877-BF38-1A77A8D9C16F}" presName="childText" presStyleLbl="revTx" presStyleIdx="0" presStyleCnt="1">
        <dgm:presLayoutVars>
          <dgm:bulletEnabled val="1"/>
        </dgm:presLayoutVars>
      </dgm:prSet>
      <dgm:spPr/>
    </dgm:pt>
    <dgm:pt modelId="{39033123-EE6F-5443-A136-D322A7568F1F}" type="pres">
      <dgm:prSet presAssocID="{711529B4-E3C5-4D9C-B36E-70245719B861}" presName="parentText" presStyleLbl="node1" presStyleIdx="1" presStyleCnt="4">
        <dgm:presLayoutVars>
          <dgm:chMax val="0"/>
          <dgm:bulletEnabled val="1"/>
        </dgm:presLayoutVars>
      </dgm:prSet>
      <dgm:spPr/>
    </dgm:pt>
    <dgm:pt modelId="{E1FB6EDE-617D-7045-968D-E80EDF19DE79}" type="pres">
      <dgm:prSet presAssocID="{A817B99A-3826-490F-96CE-C9C33E40B7ED}" presName="spacer" presStyleCnt="0"/>
      <dgm:spPr/>
    </dgm:pt>
    <dgm:pt modelId="{90221C64-E639-B343-B7A8-01C354D85730}" type="pres">
      <dgm:prSet presAssocID="{AA2C8338-D9B6-47D7-BFF8-E630E8541342}" presName="parentText" presStyleLbl="node1" presStyleIdx="2" presStyleCnt="4">
        <dgm:presLayoutVars>
          <dgm:chMax val="0"/>
          <dgm:bulletEnabled val="1"/>
        </dgm:presLayoutVars>
      </dgm:prSet>
      <dgm:spPr/>
    </dgm:pt>
    <dgm:pt modelId="{56F2BFC8-567A-C24D-A8A0-6CD5C574055E}" type="pres">
      <dgm:prSet presAssocID="{EC0FA127-8BC7-4AD8-89D6-AAB7691BFC30}" presName="spacer" presStyleCnt="0"/>
      <dgm:spPr/>
    </dgm:pt>
    <dgm:pt modelId="{64E8699C-F6AD-494D-9002-BAD2C5B1B864}" type="pres">
      <dgm:prSet presAssocID="{C1C9DB3A-DD8E-4523-AD4F-F695F0B4ABD4}" presName="parentText" presStyleLbl="node1" presStyleIdx="3" presStyleCnt="4">
        <dgm:presLayoutVars>
          <dgm:chMax val="0"/>
          <dgm:bulletEnabled val="1"/>
        </dgm:presLayoutVars>
      </dgm:prSet>
      <dgm:spPr/>
    </dgm:pt>
  </dgm:ptLst>
  <dgm:cxnLst>
    <dgm:cxn modelId="{B41D3B29-1A3C-4DF0-9FD0-5A08F8C848D6}" srcId="{3397B76A-824F-4965-BAF0-FFD4FD5B8E65}" destId="{7303AEC1-B6E9-4877-BF38-1A77A8D9C16F}" srcOrd="0" destOrd="0" parTransId="{B34C25E9-E11E-47C5-8607-4D4C94F3A25D}" sibTransId="{2EEBFBEA-F40A-4C50-9D26-FB20B1A1405A}"/>
    <dgm:cxn modelId="{0419CA2A-E666-D24D-B037-337C618320C9}" type="presOf" srcId="{A0B941F5-8B1A-4D39-9DE0-4B710FD0681D}" destId="{C7508776-577F-944D-9A4D-873E25831413}" srcOrd="0" destOrd="0" presId="urn:microsoft.com/office/officeart/2005/8/layout/vList2"/>
    <dgm:cxn modelId="{E1B8332F-9E21-AA40-8854-1BE0557FC5A8}" type="presOf" srcId="{7303AEC1-B6E9-4877-BF38-1A77A8D9C16F}" destId="{9E9CE2E4-5DBB-B240-9BEC-96CB2F47D586}" srcOrd="0" destOrd="0" presId="urn:microsoft.com/office/officeart/2005/8/layout/vList2"/>
    <dgm:cxn modelId="{75909646-0BCA-0B41-8C0D-3997FA02C25F}" type="presOf" srcId="{3397B76A-824F-4965-BAF0-FFD4FD5B8E65}" destId="{04DBB13D-792B-1B4D-B487-14DF3431EB46}" srcOrd="0" destOrd="0" presId="urn:microsoft.com/office/officeart/2005/8/layout/vList2"/>
    <dgm:cxn modelId="{583B1B4B-6977-499B-8AB7-973D8C28A82C}" srcId="{3397B76A-824F-4965-BAF0-FFD4FD5B8E65}" destId="{C1C9DB3A-DD8E-4523-AD4F-F695F0B4ABD4}" srcOrd="3" destOrd="0" parTransId="{37DD00EB-D2C7-4772-A11A-7FDAB1705352}" sibTransId="{D817F16F-9A28-48D7-BAF8-DE35A52877DD}"/>
    <dgm:cxn modelId="{B5F64F5C-E752-431E-BB0C-1FEC2F91BDC1}" srcId="{3397B76A-824F-4965-BAF0-FFD4FD5B8E65}" destId="{AA2C8338-D9B6-47D7-BFF8-E630E8541342}" srcOrd="2" destOrd="0" parTransId="{B13169A6-AD5A-4EF7-996E-3218E29408A8}" sibTransId="{EC0FA127-8BC7-4AD8-89D6-AAB7691BFC30}"/>
    <dgm:cxn modelId="{0F99876A-5481-47CF-8038-C1F4B003C2EE}" srcId="{7303AEC1-B6E9-4877-BF38-1A77A8D9C16F}" destId="{A0B941F5-8B1A-4D39-9DE0-4B710FD0681D}" srcOrd="0" destOrd="0" parTransId="{BC419683-CE0F-432A-8443-07ABF47BA907}" sibTransId="{DD30CBAB-F56C-4B78-8841-BA6B83ABF313}"/>
    <dgm:cxn modelId="{259334A4-525B-AE43-B6D2-CF1B1897DC63}" type="presOf" srcId="{C1C9DB3A-DD8E-4523-AD4F-F695F0B4ABD4}" destId="{64E8699C-F6AD-494D-9002-BAD2C5B1B864}" srcOrd="0" destOrd="0" presId="urn:microsoft.com/office/officeart/2005/8/layout/vList2"/>
    <dgm:cxn modelId="{A4B2ECA4-27C1-4D7E-94C5-5A9FDED7A062}" srcId="{3397B76A-824F-4965-BAF0-FFD4FD5B8E65}" destId="{711529B4-E3C5-4D9C-B36E-70245719B861}" srcOrd="1" destOrd="0" parTransId="{CC218E93-EF34-47FB-82F6-4C24884A150B}" sibTransId="{A817B99A-3826-490F-96CE-C9C33E40B7ED}"/>
    <dgm:cxn modelId="{BF66ECC6-801E-9A45-B97E-4623E1BD3FBA}" type="presOf" srcId="{711529B4-E3C5-4D9C-B36E-70245719B861}" destId="{39033123-EE6F-5443-A136-D322A7568F1F}" srcOrd="0" destOrd="0" presId="urn:microsoft.com/office/officeart/2005/8/layout/vList2"/>
    <dgm:cxn modelId="{DB336BEC-6D3D-424B-8A02-28226EA3CCD6}" type="presOf" srcId="{AA2C8338-D9B6-47D7-BFF8-E630E8541342}" destId="{90221C64-E639-B343-B7A8-01C354D85730}" srcOrd="0" destOrd="0" presId="urn:microsoft.com/office/officeart/2005/8/layout/vList2"/>
    <dgm:cxn modelId="{7984D047-BA3A-7349-BD1A-005C2A7AA7DC}" type="presParOf" srcId="{04DBB13D-792B-1B4D-B487-14DF3431EB46}" destId="{9E9CE2E4-5DBB-B240-9BEC-96CB2F47D586}" srcOrd="0" destOrd="0" presId="urn:microsoft.com/office/officeart/2005/8/layout/vList2"/>
    <dgm:cxn modelId="{72D4D4A2-CEE1-FF4B-A22B-5316CD1519FA}" type="presParOf" srcId="{04DBB13D-792B-1B4D-B487-14DF3431EB46}" destId="{C7508776-577F-944D-9A4D-873E25831413}" srcOrd="1" destOrd="0" presId="urn:microsoft.com/office/officeart/2005/8/layout/vList2"/>
    <dgm:cxn modelId="{7F77CFD4-205E-0147-8F45-1AA9F1C415C2}" type="presParOf" srcId="{04DBB13D-792B-1B4D-B487-14DF3431EB46}" destId="{39033123-EE6F-5443-A136-D322A7568F1F}" srcOrd="2" destOrd="0" presId="urn:microsoft.com/office/officeart/2005/8/layout/vList2"/>
    <dgm:cxn modelId="{69D1D1A2-0D69-C444-B2F8-E31A790BFAD7}" type="presParOf" srcId="{04DBB13D-792B-1B4D-B487-14DF3431EB46}" destId="{E1FB6EDE-617D-7045-968D-E80EDF19DE79}" srcOrd="3" destOrd="0" presId="urn:microsoft.com/office/officeart/2005/8/layout/vList2"/>
    <dgm:cxn modelId="{83BDD867-4613-C84E-BECD-39EADE08D7F0}" type="presParOf" srcId="{04DBB13D-792B-1B4D-B487-14DF3431EB46}" destId="{90221C64-E639-B343-B7A8-01C354D85730}" srcOrd="4" destOrd="0" presId="urn:microsoft.com/office/officeart/2005/8/layout/vList2"/>
    <dgm:cxn modelId="{A235A7E6-D2FB-9247-9C8F-D14659A8C758}" type="presParOf" srcId="{04DBB13D-792B-1B4D-B487-14DF3431EB46}" destId="{56F2BFC8-567A-C24D-A8A0-6CD5C574055E}" srcOrd="5" destOrd="0" presId="urn:microsoft.com/office/officeart/2005/8/layout/vList2"/>
    <dgm:cxn modelId="{6BAC2990-56A0-974B-A805-2311F571C4FB}" type="presParOf" srcId="{04DBB13D-792B-1B4D-B487-14DF3431EB46}" destId="{64E8699C-F6AD-494D-9002-BAD2C5B1B86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8E6EB2-F84A-4A8B-AF15-7A26F401D3FB}" type="doc">
      <dgm:prSet loTypeId="urn:microsoft.com/office/officeart/2005/8/layout/hierarchy1" loCatId="hierarchy" qsTypeId="urn:microsoft.com/office/officeart/2005/8/quickstyle/simple1" qsCatId="simple" csTypeId="urn:microsoft.com/office/officeart/2005/8/colors/accent4_2" csCatId="accent4"/>
      <dgm:spPr/>
      <dgm:t>
        <a:bodyPr/>
        <a:lstStyle/>
        <a:p>
          <a:endParaRPr lang="en-US"/>
        </a:p>
      </dgm:t>
    </dgm:pt>
    <dgm:pt modelId="{BB6573DC-6F73-4272-B57A-7E0425D3BCDE}">
      <dgm:prSet/>
      <dgm:spPr/>
      <dgm:t>
        <a:bodyPr/>
        <a:lstStyle/>
        <a:p>
          <a:r>
            <a:rPr lang="en-US" dirty="0">
              <a:latin typeface="Arial" panose="020B0604020202020204" pitchFamily="34" charset="0"/>
              <a:cs typeface="Arial" panose="020B0604020202020204" pitchFamily="34" charset="0"/>
            </a:rPr>
            <a:t>c. </a:t>
          </a:r>
          <a:r>
            <a:rPr lang="en-US" b="1" dirty="0">
              <a:latin typeface="Arial" panose="020B0604020202020204" pitchFamily="34" charset="0"/>
              <a:cs typeface="Arial" panose="020B0604020202020204" pitchFamily="34" charset="0"/>
            </a:rPr>
            <a:t>Assessment </a:t>
          </a:r>
          <a:r>
            <a:rPr lang="en-US" dirty="0">
              <a:latin typeface="Arial" panose="020B0604020202020204" pitchFamily="34" charset="0"/>
              <a:cs typeface="Arial" panose="020B0604020202020204" pitchFamily="34" charset="0"/>
            </a:rPr>
            <a:t>for identification of students at risk for substance use problems to include… </a:t>
          </a:r>
        </a:p>
      </dgm:t>
    </dgm:pt>
    <dgm:pt modelId="{61C8E72E-4670-4278-BAF9-22A458D943A4}" type="parTrans" cxnId="{7874D392-A689-4500-A4E3-2A5CC7FEB703}">
      <dgm:prSet/>
      <dgm:spPr/>
      <dgm:t>
        <a:bodyPr/>
        <a:lstStyle/>
        <a:p>
          <a:endParaRPr lang="en-US"/>
        </a:p>
      </dgm:t>
    </dgm:pt>
    <dgm:pt modelId="{3D4F15D5-7327-4D47-A0B0-51AB20FD93AE}" type="sibTrans" cxnId="{7874D392-A689-4500-A4E3-2A5CC7FEB703}">
      <dgm:prSet/>
      <dgm:spPr/>
      <dgm:t>
        <a:bodyPr/>
        <a:lstStyle/>
        <a:p>
          <a:endParaRPr lang="en-US"/>
        </a:p>
      </dgm:t>
    </dgm:pt>
    <dgm:pt modelId="{CE26D2CB-25EB-4D2A-B03B-2A0D8C425A8D}">
      <dgm:prSet/>
      <dgm:spPr/>
      <dgm:t>
        <a:bodyPr/>
        <a:lstStyle/>
        <a:p>
          <a:r>
            <a:rPr lang="en-US" dirty="0">
              <a:latin typeface="Arial" panose="020B0604020202020204" pitchFamily="34" charset="0"/>
              <a:cs typeface="Arial" panose="020B0604020202020204" pitchFamily="34" charset="0"/>
            </a:rPr>
            <a:t>3. Collaboration with the Center Mental-Health Consultant to determine when a MSWR or medical separation is appropriate and should be recommended for a student with substance use conditions (see Chapter 2, Section 2.3, R5, e.5)</a:t>
          </a:r>
        </a:p>
      </dgm:t>
    </dgm:pt>
    <dgm:pt modelId="{8BAB601D-B894-4286-82AF-8A99668E88B6}" type="parTrans" cxnId="{5CEFFB25-66B9-4DF2-94DA-B3D2CE0B72FC}">
      <dgm:prSet/>
      <dgm:spPr/>
      <dgm:t>
        <a:bodyPr/>
        <a:lstStyle/>
        <a:p>
          <a:endParaRPr lang="en-US"/>
        </a:p>
      </dgm:t>
    </dgm:pt>
    <dgm:pt modelId="{A7EB3B17-30ED-4C7B-B937-861F462BEFFA}" type="sibTrans" cxnId="{5CEFFB25-66B9-4DF2-94DA-B3D2CE0B72FC}">
      <dgm:prSet/>
      <dgm:spPr/>
      <dgm:t>
        <a:bodyPr/>
        <a:lstStyle/>
        <a:p>
          <a:endParaRPr lang="en-US"/>
        </a:p>
      </dgm:t>
    </dgm:pt>
    <dgm:pt modelId="{3BA545B0-FCE9-EC45-93BB-DC11CDCD7F40}" type="pres">
      <dgm:prSet presAssocID="{848E6EB2-F84A-4A8B-AF15-7A26F401D3FB}" presName="hierChild1" presStyleCnt="0">
        <dgm:presLayoutVars>
          <dgm:chPref val="1"/>
          <dgm:dir/>
          <dgm:animOne val="branch"/>
          <dgm:animLvl val="lvl"/>
          <dgm:resizeHandles/>
        </dgm:presLayoutVars>
      </dgm:prSet>
      <dgm:spPr/>
    </dgm:pt>
    <dgm:pt modelId="{CAA4966E-1418-624C-BA0A-1D99DDE49F2D}" type="pres">
      <dgm:prSet presAssocID="{BB6573DC-6F73-4272-B57A-7E0425D3BCDE}" presName="hierRoot1" presStyleCnt="0"/>
      <dgm:spPr/>
    </dgm:pt>
    <dgm:pt modelId="{399B43DA-AB0A-F94D-9F09-A0844D4C30FB}" type="pres">
      <dgm:prSet presAssocID="{BB6573DC-6F73-4272-B57A-7E0425D3BCDE}" presName="composite" presStyleCnt="0"/>
      <dgm:spPr/>
    </dgm:pt>
    <dgm:pt modelId="{4798CA00-02B5-934F-B75A-7327317B311A}" type="pres">
      <dgm:prSet presAssocID="{BB6573DC-6F73-4272-B57A-7E0425D3BCDE}" presName="background" presStyleLbl="node0" presStyleIdx="0" presStyleCnt="2"/>
      <dgm:spPr/>
    </dgm:pt>
    <dgm:pt modelId="{2C83A261-311A-8747-967D-7D9F697EEF6B}" type="pres">
      <dgm:prSet presAssocID="{BB6573DC-6F73-4272-B57A-7E0425D3BCDE}" presName="text" presStyleLbl="fgAcc0" presStyleIdx="0" presStyleCnt="2">
        <dgm:presLayoutVars>
          <dgm:chPref val="3"/>
        </dgm:presLayoutVars>
      </dgm:prSet>
      <dgm:spPr/>
    </dgm:pt>
    <dgm:pt modelId="{03553442-7A64-F840-8886-2F4039072CC0}" type="pres">
      <dgm:prSet presAssocID="{BB6573DC-6F73-4272-B57A-7E0425D3BCDE}" presName="hierChild2" presStyleCnt="0"/>
      <dgm:spPr/>
    </dgm:pt>
    <dgm:pt modelId="{B485E884-0D94-5B45-8197-839A489A7C54}" type="pres">
      <dgm:prSet presAssocID="{CE26D2CB-25EB-4D2A-B03B-2A0D8C425A8D}" presName="hierRoot1" presStyleCnt="0"/>
      <dgm:spPr/>
    </dgm:pt>
    <dgm:pt modelId="{E7954A35-8457-3E43-B6D2-3B8A40F8A2D6}" type="pres">
      <dgm:prSet presAssocID="{CE26D2CB-25EB-4D2A-B03B-2A0D8C425A8D}" presName="composite" presStyleCnt="0"/>
      <dgm:spPr/>
    </dgm:pt>
    <dgm:pt modelId="{E3DA730B-9F6D-AA46-9230-32B025F4D1E6}" type="pres">
      <dgm:prSet presAssocID="{CE26D2CB-25EB-4D2A-B03B-2A0D8C425A8D}" presName="background" presStyleLbl="node0" presStyleIdx="1" presStyleCnt="2"/>
      <dgm:spPr/>
    </dgm:pt>
    <dgm:pt modelId="{2C70D541-D010-6044-8F87-126F6EB0FBDB}" type="pres">
      <dgm:prSet presAssocID="{CE26D2CB-25EB-4D2A-B03B-2A0D8C425A8D}" presName="text" presStyleLbl="fgAcc0" presStyleIdx="1" presStyleCnt="2">
        <dgm:presLayoutVars>
          <dgm:chPref val="3"/>
        </dgm:presLayoutVars>
      </dgm:prSet>
      <dgm:spPr/>
    </dgm:pt>
    <dgm:pt modelId="{55E269DC-E409-FE42-9A3A-25CC22B5FBC7}" type="pres">
      <dgm:prSet presAssocID="{CE26D2CB-25EB-4D2A-B03B-2A0D8C425A8D}" presName="hierChild2" presStyleCnt="0"/>
      <dgm:spPr/>
    </dgm:pt>
  </dgm:ptLst>
  <dgm:cxnLst>
    <dgm:cxn modelId="{57A2B020-4048-3141-A16C-67190964643B}" type="presOf" srcId="{848E6EB2-F84A-4A8B-AF15-7A26F401D3FB}" destId="{3BA545B0-FCE9-EC45-93BB-DC11CDCD7F40}" srcOrd="0" destOrd="0" presId="urn:microsoft.com/office/officeart/2005/8/layout/hierarchy1"/>
    <dgm:cxn modelId="{5CEFFB25-66B9-4DF2-94DA-B3D2CE0B72FC}" srcId="{848E6EB2-F84A-4A8B-AF15-7A26F401D3FB}" destId="{CE26D2CB-25EB-4D2A-B03B-2A0D8C425A8D}" srcOrd="1" destOrd="0" parTransId="{8BAB601D-B894-4286-82AF-8A99668E88B6}" sibTransId="{A7EB3B17-30ED-4C7B-B937-861F462BEFFA}"/>
    <dgm:cxn modelId="{7874D392-A689-4500-A4E3-2A5CC7FEB703}" srcId="{848E6EB2-F84A-4A8B-AF15-7A26F401D3FB}" destId="{BB6573DC-6F73-4272-B57A-7E0425D3BCDE}" srcOrd="0" destOrd="0" parTransId="{61C8E72E-4670-4278-BAF9-22A458D943A4}" sibTransId="{3D4F15D5-7327-4D47-A0B0-51AB20FD93AE}"/>
    <dgm:cxn modelId="{04E74A9B-DED2-4D4E-9A69-38B11FDFFBBB}" type="presOf" srcId="{CE26D2CB-25EB-4D2A-B03B-2A0D8C425A8D}" destId="{2C70D541-D010-6044-8F87-126F6EB0FBDB}" srcOrd="0" destOrd="0" presId="urn:microsoft.com/office/officeart/2005/8/layout/hierarchy1"/>
    <dgm:cxn modelId="{C0370ECE-FA5B-D243-B528-03BC326A79EF}" type="presOf" srcId="{BB6573DC-6F73-4272-B57A-7E0425D3BCDE}" destId="{2C83A261-311A-8747-967D-7D9F697EEF6B}" srcOrd="0" destOrd="0" presId="urn:microsoft.com/office/officeart/2005/8/layout/hierarchy1"/>
    <dgm:cxn modelId="{149F542A-D3C4-2647-B942-FF51092A7A64}" type="presParOf" srcId="{3BA545B0-FCE9-EC45-93BB-DC11CDCD7F40}" destId="{CAA4966E-1418-624C-BA0A-1D99DDE49F2D}" srcOrd="0" destOrd="0" presId="urn:microsoft.com/office/officeart/2005/8/layout/hierarchy1"/>
    <dgm:cxn modelId="{E7196A16-457C-EA47-933D-778AB40E4C14}" type="presParOf" srcId="{CAA4966E-1418-624C-BA0A-1D99DDE49F2D}" destId="{399B43DA-AB0A-F94D-9F09-A0844D4C30FB}" srcOrd="0" destOrd="0" presId="urn:microsoft.com/office/officeart/2005/8/layout/hierarchy1"/>
    <dgm:cxn modelId="{2408D5D0-D664-944D-83EF-99A26D38BDF6}" type="presParOf" srcId="{399B43DA-AB0A-F94D-9F09-A0844D4C30FB}" destId="{4798CA00-02B5-934F-B75A-7327317B311A}" srcOrd="0" destOrd="0" presId="urn:microsoft.com/office/officeart/2005/8/layout/hierarchy1"/>
    <dgm:cxn modelId="{2288E938-9FFA-F742-9F1F-AE08A4CD07F2}" type="presParOf" srcId="{399B43DA-AB0A-F94D-9F09-A0844D4C30FB}" destId="{2C83A261-311A-8747-967D-7D9F697EEF6B}" srcOrd="1" destOrd="0" presId="urn:microsoft.com/office/officeart/2005/8/layout/hierarchy1"/>
    <dgm:cxn modelId="{58B89B98-C754-3D49-93DD-516BA26AA350}" type="presParOf" srcId="{CAA4966E-1418-624C-BA0A-1D99DDE49F2D}" destId="{03553442-7A64-F840-8886-2F4039072CC0}" srcOrd="1" destOrd="0" presId="urn:microsoft.com/office/officeart/2005/8/layout/hierarchy1"/>
    <dgm:cxn modelId="{13D4EA3D-CFF0-5A4B-A48D-6471DDE46524}" type="presParOf" srcId="{3BA545B0-FCE9-EC45-93BB-DC11CDCD7F40}" destId="{B485E884-0D94-5B45-8197-839A489A7C54}" srcOrd="1" destOrd="0" presId="urn:microsoft.com/office/officeart/2005/8/layout/hierarchy1"/>
    <dgm:cxn modelId="{4388458E-286D-A14E-868C-E761B4A59AD0}" type="presParOf" srcId="{B485E884-0D94-5B45-8197-839A489A7C54}" destId="{E7954A35-8457-3E43-B6D2-3B8A40F8A2D6}" srcOrd="0" destOrd="0" presId="urn:microsoft.com/office/officeart/2005/8/layout/hierarchy1"/>
    <dgm:cxn modelId="{53F69408-2AA3-654F-BA8A-90F2B611A06A}" type="presParOf" srcId="{E7954A35-8457-3E43-B6D2-3B8A40F8A2D6}" destId="{E3DA730B-9F6D-AA46-9230-32B025F4D1E6}" srcOrd="0" destOrd="0" presId="urn:microsoft.com/office/officeart/2005/8/layout/hierarchy1"/>
    <dgm:cxn modelId="{7DAF76C1-B264-D34A-8A4F-5B0DC048AE1E}" type="presParOf" srcId="{E7954A35-8457-3E43-B6D2-3B8A40F8A2D6}" destId="{2C70D541-D010-6044-8F87-126F6EB0FBDB}" srcOrd="1" destOrd="0" presId="urn:microsoft.com/office/officeart/2005/8/layout/hierarchy1"/>
    <dgm:cxn modelId="{EE64F638-F18C-D54F-9464-3287ABBA4854}" type="presParOf" srcId="{B485E884-0D94-5B45-8197-839A489A7C54}" destId="{55E269DC-E409-FE42-9A3A-25CC22B5FBC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33B11F-C1D3-4DA8-A532-889F5A0E42BB}"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5C9F1BDA-578C-446F-AE2D-55D022A7A2CE}">
      <dgm:prSet/>
      <dgm:spPr/>
      <dgm:t>
        <a:bodyPr/>
        <a:lstStyle/>
        <a:p>
          <a:r>
            <a:rPr lang="en-US"/>
            <a:t>Required training around suspicion screen process and reasonable suspicion</a:t>
          </a:r>
        </a:p>
      </dgm:t>
    </dgm:pt>
    <dgm:pt modelId="{FDE53C9E-BBB2-489E-8FB1-5F73BCDBF528}" type="parTrans" cxnId="{1B0F6DF4-11FB-4EC9-8AE5-640196959C28}">
      <dgm:prSet/>
      <dgm:spPr/>
      <dgm:t>
        <a:bodyPr/>
        <a:lstStyle/>
        <a:p>
          <a:endParaRPr lang="en-US"/>
        </a:p>
      </dgm:t>
    </dgm:pt>
    <dgm:pt modelId="{39FC74FD-E601-4595-BAFC-26752A1004E4}" type="sibTrans" cxnId="{1B0F6DF4-11FB-4EC9-8AE5-640196959C28}">
      <dgm:prSet/>
      <dgm:spPr/>
      <dgm:t>
        <a:bodyPr/>
        <a:lstStyle/>
        <a:p>
          <a:endParaRPr lang="en-US"/>
        </a:p>
      </dgm:t>
    </dgm:pt>
    <dgm:pt modelId="{B4BCD22D-49E9-4994-86D4-506D21608EC8}">
      <dgm:prSet/>
      <dgm:spPr/>
      <dgm:t>
        <a:bodyPr/>
        <a:lstStyle/>
        <a:p>
          <a:r>
            <a:rPr lang="en-US"/>
            <a:t>TGs and SMGs</a:t>
          </a:r>
        </a:p>
      </dgm:t>
    </dgm:pt>
    <dgm:pt modelId="{71A3A40D-1020-4195-B0CA-7FB9DB1F5AB3}" type="parTrans" cxnId="{1E065693-7573-45A3-9D98-58618280C6B6}">
      <dgm:prSet/>
      <dgm:spPr/>
      <dgm:t>
        <a:bodyPr/>
        <a:lstStyle/>
        <a:p>
          <a:endParaRPr lang="en-US"/>
        </a:p>
      </dgm:t>
    </dgm:pt>
    <dgm:pt modelId="{00C99E36-F139-46F1-9DA5-9B87BF937662}" type="sibTrans" cxnId="{1E065693-7573-45A3-9D98-58618280C6B6}">
      <dgm:prSet/>
      <dgm:spPr/>
      <dgm:t>
        <a:bodyPr/>
        <a:lstStyle/>
        <a:p>
          <a:endParaRPr lang="en-US"/>
        </a:p>
      </dgm:t>
    </dgm:pt>
    <dgm:pt modelId="{BB0C4BA7-1DEA-4019-8B56-EC486F35C7E7}">
      <dgm:prSet/>
      <dgm:spPr/>
      <dgm:t>
        <a:bodyPr/>
        <a:lstStyle/>
        <a:p>
          <a:r>
            <a:rPr lang="en-US"/>
            <a:t>TEAP referral form</a:t>
          </a:r>
        </a:p>
      </dgm:t>
    </dgm:pt>
    <dgm:pt modelId="{DA0A106B-C510-43CC-AC43-BAB5083A01C5}" type="parTrans" cxnId="{8B6139EA-4417-42BB-8535-ACFB043B8F09}">
      <dgm:prSet/>
      <dgm:spPr/>
      <dgm:t>
        <a:bodyPr/>
        <a:lstStyle/>
        <a:p>
          <a:endParaRPr lang="en-US"/>
        </a:p>
      </dgm:t>
    </dgm:pt>
    <dgm:pt modelId="{9AC5B6F6-3454-4F2F-8BBF-45020CFDAC5F}" type="sibTrans" cxnId="{8B6139EA-4417-42BB-8535-ACFB043B8F09}">
      <dgm:prSet/>
      <dgm:spPr/>
      <dgm:t>
        <a:bodyPr/>
        <a:lstStyle/>
        <a:p>
          <a:endParaRPr lang="en-US"/>
        </a:p>
      </dgm:t>
    </dgm:pt>
    <dgm:pt modelId="{C71A71C2-EAAF-4012-8FE2-DC06EEDDCC97}">
      <dgm:prSet/>
      <dgm:spPr/>
      <dgm:t>
        <a:bodyPr/>
        <a:lstStyle/>
        <a:p>
          <a:r>
            <a:rPr lang="en-US"/>
            <a:t>Emphasize TEAP referral as separate from suspicion screen referral</a:t>
          </a:r>
        </a:p>
      </dgm:t>
    </dgm:pt>
    <dgm:pt modelId="{B3514AFC-306A-4B8C-BEC9-CE5BE2B1A5B0}" type="parTrans" cxnId="{118656D6-511D-42E3-9708-9007E20DF6EC}">
      <dgm:prSet/>
      <dgm:spPr/>
      <dgm:t>
        <a:bodyPr/>
        <a:lstStyle/>
        <a:p>
          <a:endParaRPr lang="en-US"/>
        </a:p>
      </dgm:t>
    </dgm:pt>
    <dgm:pt modelId="{3944D53E-18C1-4845-9FF1-4177269095D7}" type="sibTrans" cxnId="{118656D6-511D-42E3-9708-9007E20DF6EC}">
      <dgm:prSet/>
      <dgm:spPr/>
      <dgm:t>
        <a:bodyPr/>
        <a:lstStyle/>
        <a:p>
          <a:endParaRPr lang="en-US"/>
        </a:p>
      </dgm:t>
    </dgm:pt>
    <dgm:pt modelId="{CB9364BD-29ED-4BFE-9EF4-2C408C5BCD95}">
      <dgm:prSet/>
      <dgm:spPr/>
      <dgm:t>
        <a:bodyPr/>
        <a:lstStyle/>
        <a:p>
          <a:r>
            <a:rPr lang="en-US"/>
            <a:t>Be visible and available</a:t>
          </a:r>
        </a:p>
      </dgm:t>
    </dgm:pt>
    <dgm:pt modelId="{92BAF6B6-24AA-4EA3-A571-B06B7C8FDB71}" type="parTrans" cxnId="{34687F77-6772-498D-B3AB-1750CAAF11D4}">
      <dgm:prSet/>
      <dgm:spPr/>
      <dgm:t>
        <a:bodyPr/>
        <a:lstStyle/>
        <a:p>
          <a:endParaRPr lang="en-US"/>
        </a:p>
      </dgm:t>
    </dgm:pt>
    <dgm:pt modelId="{3E5F3322-A8E3-4B02-BEDD-6F11E86C28BF}" type="sibTrans" cxnId="{34687F77-6772-498D-B3AB-1750CAAF11D4}">
      <dgm:prSet/>
      <dgm:spPr/>
      <dgm:t>
        <a:bodyPr/>
        <a:lstStyle/>
        <a:p>
          <a:endParaRPr lang="en-US"/>
        </a:p>
      </dgm:t>
    </dgm:pt>
    <dgm:pt modelId="{26FE1808-EA16-0340-9566-00B363A9D49F}" type="pres">
      <dgm:prSet presAssocID="{8F33B11F-C1D3-4DA8-A532-889F5A0E42BB}" presName="outerComposite" presStyleCnt="0">
        <dgm:presLayoutVars>
          <dgm:chMax val="5"/>
          <dgm:dir/>
          <dgm:resizeHandles val="exact"/>
        </dgm:presLayoutVars>
      </dgm:prSet>
      <dgm:spPr/>
    </dgm:pt>
    <dgm:pt modelId="{E4E2F9CD-0C9A-CF43-B93C-C49ADA429D3D}" type="pres">
      <dgm:prSet presAssocID="{8F33B11F-C1D3-4DA8-A532-889F5A0E42BB}" presName="dummyMaxCanvas" presStyleCnt="0">
        <dgm:presLayoutVars/>
      </dgm:prSet>
      <dgm:spPr/>
    </dgm:pt>
    <dgm:pt modelId="{68174463-25A2-BF40-AA0E-75E4EA713331}" type="pres">
      <dgm:prSet presAssocID="{8F33B11F-C1D3-4DA8-A532-889F5A0E42BB}" presName="FiveNodes_1" presStyleLbl="node1" presStyleIdx="0" presStyleCnt="5">
        <dgm:presLayoutVars>
          <dgm:bulletEnabled val="1"/>
        </dgm:presLayoutVars>
      </dgm:prSet>
      <dgm:spPr/>
    </dgm:pt>
    <dgm:pt modelId="{21D29EEF-7321-ED47-B9B4-B0A114F7EEB8}" type="pres">
      <dgm:prSet presAssocID="{8F33B11F-C1D3-4DA8-A532-889F5A0E42BB}" presName="FiveNodes_2" presStyleLbl="node1" presStyleIdx="1" presStyleCnt="5">
        <dgm:presLayoutVars>
          <dgm:bulletEnabled val="1"/>
        </dgm:presLayoutVars>
      </dgm:prSet>
      <dgm:spPr/>
    </dgm:pt>
    <dgm:pt modelId="{7F0E042D-F2C7-5B49-836C-331586E18367}" type="pres">
      <dgm:prSet presAssocID="{8F33B11F-C1D3-4DA8-A532-889F5A0E42BB}" presName="FiveNodes_3" presStyleLbl="node1" presStyleIdx="2" presStyleCnt="5">
        <dgm:presLayoutVars>
          <dgm:bulletEnabled val="1"/>
        </dgm:presLayoutVars>
      </dgm:prSet>
      <dgm:spPr/>
    </dgm:pt>
    <dgm:pt modelId="{0E3B6F9B-5014-FB46-906E-F31847304C39}" type="pres">
      <dgm:prSet presAssocID="{8F33B11F-C1D3-4DA8-A532-889F5A0E42BB}" presName="FiveNodes_4" presStyleLbl="node1" presStyleIdx="3" presStyleCnt="5">
        <dgm:presLayoutVars>
          <dgm:bulletEnabled val="1"/>
        </dgm:presLayoutVars>
      </dgm:prSet>
      <dgm:spPr/>
    </dgm:pt>
    <dgm:pt modelId="{4D2B6B39-A0C6-9B40-B55A-30C51D1EB027}" type="pres">
      <dgm:prSet presAssocID="{8F33B11F-C1D3-4DA8-A532-889F5A0E42BB}" presName="FiveNodes_5" presStyleLbl="node1" presStyleIdx="4" presStyleCnt="5">
        <dgm:presLayoutVars>
          <dgm:bulletEnabled val="1"/>
        </dgm:presLayoutVars>
      </dgm:prSet>
      <dgm:spPr/>
    </dgm:pt>
    <dgm:pt modelId="{29C4C2D1-ED59-FC42-B3C6-FDCDE6CC391B}" type="pres">
      <dgm:prSet presAssocID="{8F33B11F-C1D3-4DA8-A532-889F5A0E42BB}" presName="FiveConn_1-2" presStyleLbl="fgAccFollowNode1" presStyleIdx="0" presStyleCnt="4">
        <dgm:presLayoutVars>
          <dgm:bulletEnabled val="1"/>
        </dgm:presLayoutVars>
      </dgm:prSet>
      <dgm:spPr/>
    </dgm:pt>
    <dgm:pt modelId="{127C69E3-0BFB-5C46-8D3B-E3972E55DBA6}" type="pres">
      <dgm:prSet presAssocID="{8F33B11F-C1D3-4DA8-A532-889F5A0E42BB}" presName="FiveConn_2-3" presStyleLbl="fgAccFollowNode1" presStyleIdx="1" presStyleCnt="4">
        <dgm:presLayoutVars>
          <dgm:bulletEnabled val="1"/>
        </dgm:presLayoutVars>
      </dgm:prSet>
      <dgm:spPr/>
    </dgm:pt>
    <dgm:pt modelId="{292E3823-3FC1-EC42-A700-0B79C5F90919}" type="pres">
      <dgm:prSet presAssocID="{8F33B11F-C1D3-4DA8-A532-889F5A0E42BB}" presName="FiveConn_3-4" presStyleLbl="fgAccFollowNode1" presStyleIdx="2" presStyleCnt="4">
        <dgm:presLayoutVars>
          <dgm:bulletEnabled val="1"/>
        </dgm:presLayoutVars>
      </dgm:prSet>
      <dgm:spPr/>
    </dgm:pt>
    <dgm:pt modelId="{4ED2700B-9CF8-6248-8406-8A5638084B0B}" type="pres">
      <dgm:prSet presAssocID="{8F33B11F-C1D3-4DA8-A532-889F5A0E42BB}" presName="FiveConn_4-5" presStyleLbl="fgAccFollowNode1" presStyleIdx="3" presStyleCnt="4">
        <dgm:presLayoutVars>
          <dgm:bulletEnabled val="1"/>
        </dgm:presLayoutVars>
      </dgm:prSet>
      <dgm:spPr/>
    </dgm:pt>
    <dgm:pt modelId="{7E5D6F61-D628-F846-A62B-C3F1435183F7}" type="pres">
      <dgm:prSet presAssocID="{8F33B11F-C1D3-4DA8-A532-889F5A0E42BB}" presName="FiveNodes_1_text" presStyleLbl="node1" presStyleIdx="4" presStyleCnt="5">
        <dgm:presLayoutVars>
          <dgm:bulletEnabled val="1"/>
        </dgm:presLayoutVars>
      </dgm:prSet>
      <dgm:spPr/>
    </dgm:pt>
    <dgm:pt modelId="{2ABEB04B-0F98-F545-9DAA-9CE5E20A8823}" type="pres">
      <dgm:prSet presAssocID="{8F33B11F-C1D3-4DA8-A532-889F5A0E42BB}" presName="FiveNodes_2_text" presStyleLbl="node1" presStyleIdx="4" presStyleCnt="5">
        <dgm:presLayoutVars>
          <dgm:bulletEnabled val="1"/>
        </dgm:presLayoutVars>
      </dgm:prSet>
      <dgm:spPr/>
    </dgm:pt>
    <dgm:pt modelId="{327BCBDC-3D9B-F443-9BDA-27319C6DA083}" type="pres">
      <dgm:prSet presAssocID="{8F33B11F-C1D3-4DA8-A532-889F5A0E42BB}" presName="FiveNodes_3_text" presStyleLbl="node1" presStyleIdx="4" presStyleCnt="5">
        <dgm:presLayoutVars>
          <dgm:bulletEnabled val="1"/>
        </dgm:presLayoutVars>
      </dgm:prSet>
      <dgm:spPr/>
    </dgm:pt>
    <dgm:pt modelId="{24AB9094-FA1D-8146-8C45-7B86255246C0}" type="pres">
      <dgm:prSet presAssocID="{8F33B11F-C1D3-4DA8-A532-889F5A0E42BB}" presName="FiveNodes_4_text" presStyleLbl="node1" presStyleIdx="4" presStyleCnt="5">
        <dgm:presLayoutVars>
          <dgm:bulletEnabled val="1"/>
        </dgm:presLayoutVars>
      </dgm:prSet>
      <dgm:spPr/>
    </dgm:pt>
    <dgm:pt modelId="{37912AAF-9CE8-BD41-A22F-2523EA0647DE}" type="pres">
      <dgm:prSet presAssocID="{8F33B11F-C1D3-4DA8-A532-889F5A0E42BB}" presName="FiveNodes_5_text" presStyleLbl="node1" presStyleIdx="4" presStyleCnt="5">
        <dgm:presLayoutVars>
          <dgm:bulletEnabled val="1"/>
        </dgm:presLayoutVars>
      </dgm:prSet>
      <dgm:spPr/>
    </dgm:pt>
  </dgm:ptLst>
  <dgm:cxnLst>
    <dgm:cxn modelId="{FFAFC800-FC98-084B-A0A3-E3A1377193DA}" type="presOf" srcId="{C71A71C2-EAAF-4012-8FE2-DC06EEDDCC97}" destId="{24AB9094-FA1D-8146-8C45-7B86255246C0}" srcOrd="1" destOrd="0" presId="urn:microsoft.com/office/officeart/2005/8/layout/vProcess5"/>
    <dgm:cxn modelId="{7C627612-4C44-FA46-A9AA-F69345868632}" type="presOf" srcId="{CB9364BD-29ED-4BFE-9EF4-2C408C5BCD95}" destId="{37912AAF-9CE8-BD41-A22F-2523EA0647DE}" srcOrd="1" destOrd="0" presId="urn:microsoft.com/office/officeart/2005/8/layout/vProcess5"/>
    <dgm:cxn modelId="{D0AD9418-5128-B146-BE05-075253AA731F}" type="presOf" srcId="{5C9F1BDA-578C-446F-AE2D-55D022A7A2CE}" destId="{7E5D6F61-D628-F846-A62B-C3F1435183F7}" srcOrd="1" destOrd="0" presId="urn:microsoft.com/office/officeart/2005/8/layout/vProcess5"/>
    <dgm:cxn modelId="{4A6B4C1D-E6BF-404D-BAE4-5EEBC5041A2F}" type="presOf" srcId="{5C9F1BDA-578C-446F-AE2D-55D022A7A2CE}" destId="{68174463-25A2-BF40-AA0E-75E4EA713331}" srcOrd="0" destOrd="0" presId="urn:microsoft.com/office/officeart/2005/8/layout/vProcess5"/>
    <dgm:cxn modelId="{23607324-207C-5444-A035-7150F1D2EC45}" type="presOf" srcId="{CB9364BD-29ED-4BFE-9EF4-2C408C5BCD95}" destId="{4D2B6B39-A0C6-9B40-B55A-30C51D1EB027}" srcOrd="0" destOrd="0" presId="urn:microsoft.com/office/officeart/2005/8/layout/vProcess5"/>
    <dgm:cxn modelId="{34687F77-6772-498D-B3AB-1750CAAF11D4}" srcId="{8F33B11F-C1D3-4DA8-A532-889F5A0E42BB}" destId="{CB9364BD-29ED-4BFE-9EF4-2C408C5BCD95}" srcOrd="4" destOrd="0" parTransId="{92BAF6B6-24AA-4EA3-A571-B06B7C8FDB71}" sibTransId="{3E5F3322-A8E3-4B02-BEDD-6F11E86C28BF}"/>
    <dgm:cxn modelId="{9954E37F-1847-B846-920F-8A4498A0A0FF}" type="presOf" srcId="{B4BCD22D-49E9-4994-86D4-506D21608EC8}" destId="{21D29EEF-7321-ED47-B9B4-B0A114F7EEB8}" srcOrd="0" destOrd="0" presId="urn:microsoft.com/office/officeart/2005/8/layout/vProcess5"/>
    <dgm:cxn modelId="{2E18E689-9272-5348-9648-ECA4394D7779}" type="presOf" srcId="{BB0C4BA7-1DEA-4019-8B56-EC486F35C7E7}" destId="{7F0E042D-F2C7-5B49-836C-331586E18367}" srcOrd="0" destOrd="0" presId="urn:microsoft.com/office/officeart/2005/8/layout/vProcess5"/>
    <dgm:cxn modelId="{1E065693-7573-45A3-9D98-58618280C6B6}" srcId="{8F33B11F-C1D3-4DA8-A532-889F5A0E42BB}" destId="{B4BCD22D-49E9-4994-86D4-506D21608EC8}" srcOrd="1" destOrd="0" parTransId="{71A3A40D-1020-4195-B0CA-7FB9DB1F5AB3}" sibTransId="{00C99E36-F139-46F1-9DA5-9B87BF937662}"/>
    <dgm:cxn modelId="{C97B0AA5-20A5-494A-808B-0B7FA46B946E}" type="presOf" srcId="{39FC74FD-E601-4595-BAFC-26752A1004E4}" destId="{29C4C2D1-ED59-FC42-B3C6-FDCDE6CC391B}" srcOrd="0" destOrd="0" presId="urn:microsoft.com/office/officeart/2005/8/layout/vProcess5"/>
    <dgm:cxn modelId="{960FACB0-BA5E-1E4F-B449-EB468D611A6E}" type="presOf" srcId="{B4BCD22D-49E9-4994-86D4-506D21608EC8}" destId="{2ABEB04B-0F98-F545-9DAA-9CE5E20A8823}" srcOrd="1" destOrd="0" presId="urn:microsoft.com/office/officeart/2005/8/layout/vProcess5"/>
    <dgm:cxn modelId="{3212CBB8-E02A-D546-88C6-7B7AF0F264E8}" type="presOf" srcId="{9AC5B6F6-3454-4F2F-8BBF-45020CFDAC5F}" destId="{292E3823-3FC1-EC42-A700-0B79C5F90919}" srcOrd="0" destOrd="0" presId="urn:microsoft.com/office/officeart/2005/8/layout/vProcess5"/>
    <dgm:cxn modelId="{D40F2AC2-E222-F34A-9B6C-5704398BFA8B}" type="presOf" srcId="{3944D53E-18C1-4845-9FF1-4177269095D7}" destId="{4ED2700B-9CF8-6248-8406-8A5638084B0B}" srcOrd="0" destOrd="0" presId="urn:microsoft.com/office/officeart/2005/8/layout/vProcess5"/>
    <dgm:cxn modelId="{118656D6-511D-42E3-9708-9007E20DF6EC}" srcId="{8F33B11F-C1D3-4DA8-A532-889F5A0E42BB}" destId="{C71A71C2-EAAF-4012-8FE2-DC06EEDDCC97}" srcOrd="3" destOrd="0" parTransId="{B3514AFC-306A-4B8C-BEC9-CE5BE2B1A5B0}" sibTransId="{3944D53E-18C1-4845-9FF1-4177269095D7}"/>
    <dgm:cxn modelId="{9C6A4FDA-A8C0-8F40-BFD9-8005CDC6DA13}" type="presOf" srcId="{C71A71C2-EAAF-4012-8FE2-DC06EEDDCC97}" destId="{0E3B6F9B-5014-FB46-906E-F31847304C39}" srcOrd="0" destOrd="0" presId="urn:microsoft.com/office/officeart/2005/8/layout/vProcess5"/>
    <dgm:cxn modelId="{8B6139EA-4417-42BB-8535-ACFB043B8F09}" srcId="{8F33B11F-C1D3-4DA8-A532-889F5A0E42BB}" destId="{BB0C4BA7-1DEA-4019-8B56-EC486F35C7E7}" srcOrd="2" destOrd="0" parTransId="{DA0A106B-C510-43CC-AC43-BAB5083A01C5}" sibTransId="{9AC5B6F6-3454-4F2F-8BBF-45020CFDAC5F}"/>
    <dgm:cxn modelId="{082236F1-E589-BA4A-BD71-F0B8F9AA61F0}" type="presOf" srcId="{BB0C4BA7-1DEA-4019-8B56-EC486F35C7E7}" destId="{327BCBDC-3D9B-F443-9BDA-27319C6DA083}" srcOrd="1" destOrd="0" presId="urn:microsoft.com/office/officeart/2005/8/layout/vProcess5"/>
    <dgm:cxn modelId="{1B0F6DF4-11FB-4EC9-8AE5-640196959C28}" srcId="{8F33B11F-C1D3-4DA8-A532-889F5A0E42BB}" destId="{5C9F1BDA-578C-446F-AE2D-55D022A7A2CE}" srcOrd="0" destOrd="0" parTransId="{FDE53C9E-BBB2-489E-8FB1-5F73BCDBF528}" sibTransId="{39FC74FD-E601-4595-BAFC-26752A1004E4}"/>
    <dgm:cxn modelId="{8D56F8F7-EEFB-7D49-845A-40A7A39C31F5}" type="presOf" srcId="{00C99E36-F139-46F1-9DA5-9B87BF937662}" destId="{127C69E3-0BFB-5C46-8D3B-E3972E55DBA6}" srcOrd="0" destOrd="0" presId="urn:microsoft.com/office/officeart/2005/8/layout/vProcess5"/>
    <dgm:cxn modelId="{9960CDFF-4E5C-9741-A39F-B14237BA52BA}" type="presOf" srcId="{8F33B11F-C1D3-4DA8-A532-889F5A0E42BB}" destId="{26FE1808-EA16-0340-9566-00B363A9D49F}" srcOrd="0" destOrd="0" presId="urn:microsoft.com/office/officeart/2005/8/layout/vProcess5"/>
    <dgm:cxn modelId="{B4422828-864D-FA4F-ADF1-13C4EEDF2D92}" type="presParOf" srcId="{26FE1808-EA16-0340-9566-00B363A9D49F}" destId="{E4E2F9CD-0C9A-CF43-B93C-C49ADA429D3D}" srcOrd="0" destOrd="0" presId="urn:microsoft.com/office/officeart/2005/8/layout/vProcess5"/>
    <dgm:cxn modelId="{DED58A67-2E3E-B849-A05A-0A079B6F2A32}" type="presParOf" srcId="{26FE1808-EA16-0340-9566-00B363A9D49F}" destId="{68174463-25A2-BF40-AA0E-75E4EA713331}" srcOrd="1" destOrd="0" presId="urn:microsoft.com/office/officeart/2005/8/layout/vProcess5"/>
    <dgm:cxn modelId="{F6557678-A153-714A-9117-76466BB231EB}" type="presParOf" srcId="{26FE1808-EA16-0340-9566-00B363A9D49F}" destId="{21D29EEF-7321-ED47-B9B4-B0A114F7EEB8}" srcOrd="2" destOrd="0" presId="urn:microsoft.com/office/officeart/2005/8/layout/vProcess5"/>
    <dgm:cxn modelId="{CFDE0CB5-9C3C-A64E-9C8F-D49C001DD660}" type="presParOf" srcId="{26FE1808-EA16-0340-9566-00B363A9D49F}" destId="{7F0E042D-F2C7-5B49-836C-331586E18367}" srcOrd="3" destOrd="0" presId="urn:microsoft.com/office/officeart/2005/8/layout/vProcess5"/>
    <dgm:cxn modelId="{AC8C45E3-84B2-E444-9D4E-72F71AEFB6CA}" type="presParOf" srcId="{26FE1808-EA16-0340-9566-00B363A9D49F}" destId="{0E3B6F9B-5014-FB46-906E-F31847304C39}" srcOrd="4" destOrd="0" presId="urn:microsoft.com/office/officeart/2005/8/layout/vProcess5"/>
    <dgm:cxn modelId="{0B8BF7B4-6F86-914B-B3D7-25993B9255B1}" type="presParOf" srcId="{26FE1808-EA16-0340-9566-00B363A9D49F}" destId="{4D2B6B39-A0C6-9B40-B55A-30C51D1EB027}" srcOrd="5" destOrd="0" presId="urn:microsoft.com/office/officeart/2005/8/layout/vProcess5"/>
    <dgm:cxn modelId="{E2C81F6F-181B-AB47-9E59-E7A0D072D99B}" type="presParOf" srcId="{26FE1808-EA16-0340-9566-00B363A9D49F}" destId="{29C4C2D1-ED59-FC42-B3C6-FDCDE6CC391B}" srcOrd="6" destOrd="0" presId="urn:microsoft.com/office/officeart/2005/8/layout/vProcess5"/>
    <dgm:cxn modelId="{B8B84E61-BD52-8F4C-B777-A357209AF013}" type="presParOf" srcId="{26FE1808-EA16-0340-9566-00B363A9D49F}" destId="{127C69E3-0BFB-5C46-8D3B-E3972E55DBA6}" srcOrd="7" destOrd="0" presId="urn:microsoft.com/office/officeart/2005/8/layout/vProcess5"/>
    <dgm:cxn modelId="{591CB808-A74D-C046-A029-9DD62E38B327}" type="presParOf" srcId="{26FE1808-EA16-0340-9566-00B363A9D49F}" destId="{292E3823-3FC1-EC42-A700-0B79C5F90919}" srcOrd="8" destOrd="0" presId="urn:microsoft.com/office/officeart/2005/8/layout/vProcess5"/>
    <dgm:cxn modelId="{DFD36437-F1EF-D74E-B5A2-ACD40F3E65C9}" type="presParOf" srcId="{26FE1808-EA16-0340-9566-00B363A9D49F}" destId="{4ED2700B-9CF8-6248-8406-8A5638084B0B}" srcOrd="9" destOrd="0" presId="urn:microsoft.com/office/officeart/2005/8/layout/vProcess5"/>
    <dgm:cxn modelId="{1B6836FD-B3A0-5A4F-A00C-D7564125D835}" type="presParOf" srcId="{26FE1808-EA16-0340-9566-00B363A9D49F}" destId="{7E5D6F61-D628-F846-A62B-C3F1435183F7}" srcOrd="10" destOrd="0" presId="urn:microsoft.com/office/officeart/2005/8/layout/vProcess5"/>
    <dgm:cxn modelId="{01137DC3-1C26-5A41-86EB-1BD76F4E4ECA}" type="presParOf" srcId="{26FE1808-EA16-0340-9566-00B363A9D49F}" destId="{2ABEB04B-0F98-F545-9DAA-9CE5E20A8823}" srcOrd="11" destOrd="0" presId="urn:microsoft.com/office/officeart/2005/8/layout/vProcess5"/>
    <dgm:cxn modelId="{2F988809-6397-374E-9ED5-6A032BB59CF0}" type="presParOf" srcId="{26FE1808-EA16-0340-9566-00B363A9D49F}" destId="{327BCBDC-3D9B-F443-9BDA-27319C6DA083}" srcOrd="12" destOrd="0" presId="urn:microsoft.com/office/officeart/2005/8/layout/vProcess5"/>
    <dgm:cxn modelId="{7D3A97C8-4671-2742-BDBB-B5361EA43246}" type="presParOf" srcId="{26FE1808-EA16-0340-9566-00B363A9D49F}" destId="{24AB9094-FA1D-8146-8C45-7B86255246C0}" srcOrd="13" destOrd="0" presId="urn:microsoft.com/office/officeart/2005/8/layout/vProcess5"/>
    <dgm:cxn modelId="{70897738-9BC4-1947-A126-FB6CAA4BDBD1}" type="presParOf" srcId="{26FE1808-EA16-0340-9566-00B363A9D49F}" destId="{37912AAF-9CE8-BD41-A22F-2523EA0647D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C6F162-38CE-41C5-B136-D60A9AACAB27}"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0611C4F5-9FC9-47B4-97BB-A81564952416}">
      <dgm:prSet/>
      <dgm:spPr/>
      <dgm:t>
        <a:bodyPr/>
        <a:lstStyle/>
        <a:p>
          <a:r>
            <a:rPr lang="en-US"/>
            <a:t>Be visible on center </a:t>
          </a:r>
        </a:p>
      </dgm:t>
    </dgm:pt>
    <dgm:pt modelId="{B64CCDE7-9BA5-4E9E-9312-510EA4E5A8F7}" type="parTrans" cxnId="{92350F11-5AA8-4FD2-95C5-CF6A9EA58B98}">
      <dgm:prSet/>
      <dgm:spPr/>
      <dgm:t>
        <a:bodyPr/>
        <a:lstStyle/>
        <a:p>
          <a:endParaRPr lang="en-US"/>
        </a:p>
      </dgm:t>
    </dgm:pt>
    <dgm:pt modelId="{64F2BECD-34CB-493B-B997-231F74285793}" type="sibTrans" cxnId="{92350F11-5AA8-4FD2-95C5-CF6A9EA58B98}">
      <dgm:prSet/>
      <dgm:spPr/>
      <dgm:t>
        <a:bodyPr/>
        <a:lstStyle/>
        <a:p>
          <a:endParaRPr lang="en-US"/>
        </a:p>
      </dgm:t>
    </dgm:pt>
    <dgm:pt modelId="{17144C1A-20BD-4D8B-A84F-AC9BC9B228C8}">
      <dgm:prSet/>
      <dgm:spPr/>
      <dgm:t>
        <a:bodyPr/>
        <a:lstStyle/>
        <a:p>
          <a:r>
            <a:rPr lang="en-US"/>
            <a:t>Conduct trainings with staff</a:t>
          </a:r>
        </a:p>
      </dgm:t>
    </dgm:pt>
    <dgm:pt modelId="{FC73E5DC-A103-45E1-8620-4ED7CA416DA7}" type="parTrans" cxnId="{35812D07-EEA0-4E94-B44B-F229F3601D40}">
      <dgm:prSet/>
      <dgm:spPr/>
      <dgm:t>
        <a:bodyPr/>
        <a:lstStyle/>
        <a:p>
          <a:endParaRPr lang="en-US"/>
        </a:p>
      </dgm:t>
    </dgm:pt>
    <dgm:pt modelId="{E034C5AA-4A8D-42C7-B2C6-2275FA32CDC7}" type="sibTrans" cxnId="{35812D07-EEA0-4E94-B44B-F229F3601D40}">
      <dgm:prSet/>
      <dgm:spPr/>
      <dgm:t>
        <a:bodyPr/>
        <a:lstStyle/>
        <a:p>
          <a:endParaRPr lang="en-US"/>
        </a:p>
      </dgm:t>
    </dgm:pt>
    <dgm:pt modelId="{92873F11-A4CF-4A9D-AB8F-756A36383204}">
      <dgm:prSet/>
      <dgm:spPr/>
      <dgm:t>
        <a:bodyPr/>
        <a:lstStyle/>
        <a:p>
          <a:r>
            <a:rPr lang="en-US"/>
            <a:t>Case management with counselors</a:t>
          </a:r>
        </a:p>
      </dgm:t>
    </dgm:pt>
    <dgm:pt modelId="{32E61067-1574-4594-A792-3748B6EF83F5}" type="parTrans" cxnId="{31753444-6E24-46C1-87C3-4932D7AD0EE5}">
      <dgm:prSet/>
      <dgm:spPr/>
      <dgm:t>
        <a:bodyPr/>
        <a:lstStyle/>
        <a:p>
          <a:endParaRPr lang="en-US"/>
        </a:p>
      </dgm:t>
    </dgm:pt>
    <dgm:pt modelId="{E1586B02-2691-4EC2-9E14-A92268AE09DC}" type="sibTrans" cxnId="{31753444-6E24-46C1-87C3-4932D7AD0EE5}">
      <dgm:prSet/>
      <dgm:spPr/>
      <dgm:t>
        <a:bodyPr/>
        <a:lstStyle/>
        <a:p>
          <a:endParaRPr lang="en-US"/>
        </a:p>
      </dgm:t>
    </dgm:pt>
    <dgm:pt modelId="{2E822EB1-8B9F-444E-88EF-AA338D608613}">
      <dgm:prSet/>
      <dgm:spPr/>
      <dgm:t>
        <a:bodyPr/>
        <a:lstStyle/>
        <a:p>
          <a:r>
            <a:rPr lang="en-US"/>
            <a:t>Consultation with CMHC</a:t>
          </a:r>
        </a:p>
      </dgm:t>
    </dgm:pt>
    <dgm:pt modelId="{417CF4D9-F324-4F5A-A08B-0D8030BB6BF3}" type="parTrans" cxnId="{7E67AB54-049B-4289-9336-22E369CA2A71}">
      <dgm:prSet/>
      <dgm:spPr/>
      <dgm:t>
        <a:bodyPr/>
        <a:lstStyle/>
        <a:p>
          <a:endParaRPr lang="en-US"/>
        </a:p>
      </dgm:t>
    </dgm:pt>
    <dgm:pt modelId="{6ED3ACDC-E3B6-494C-9BD3-E4C4380B4837}" type="sibTrans" cxnId="{7E67AB54-049B-4289-9336-22E369CA2A71}">
      <dgm:prSet/>
      <dgm:spPr/>
      <dgm:t>
        <a:bodyPr/>
        <a:lstStyle/>
        <a:p>
          <a:endParaRPr lang="en-US"/>
        </a:p>
      </dgm:t>
    </dgm:pt>
    <dgm:pt modelId="{BCCE88F0-0D5E-4D3E-8107-99DC762515AB}">
      <dgm:prSet/>
      <dgm:spPr/>
      <dgm:t>
        <a:bodyPr/>
        <a:lstStyle/>
        <a:p>
          <a:r>
            <a:rPr lang="en-US"/>
            <a:t>Be active part of wellness team/Documentation is collaboration </a:t>
          </a:r>
        </a:p>
      </dgm:t>
    </dgm:pt>
    <dgm:pt modelId="{1DCC5151-5E49-4E67-9D43-8664293193A8}" type="parTrans" cxnId="{978BB0EC-4E89-40F3-B30A-364FC06FEF37}">
      <dgm:prSet/>
      <dgm:spPr/>
      <dgm:t>
        <a:bodyPr/>
        <a:lstStyle/>
        <a:p>
          <a:endParaRPr lang="en-US"/>
        </a:p>
      </dgm:t>
    </dgm:pt>
    <dgm:pt modelId="{DBA4D27E-D181-4326-92F8-E5D1E4F949AD}" type="sibTrans" cxnId="{978BB0EC-4E89-40F3-B30A-364FC06FEF37}">
      <dgm:prSet/>
      <dgm:spPr/>
      <dgm:t>
        <a:bodyPr/>
        <a:lstStyle/>
        <a:p>
          <a:endParaRPr lang="en-US"/>
        </a:p>
      </dgm:t>
    </dgm:pt>
    <dgm:pt modelId="{569F5208-8006-4116-8CC7-CE4FC0EFC6FE}">
      <dgm:prSet/>
      <dgm:spPr/>
      <dgm:t>
        <a:bodyPr/>
        <a:lstStyle/>
        <a:p>
          <a:r>
            <a:rPr lang="en-US"/>
            <a:t>Involved in other programs such as HEALs and Recreation </a:t>
          </a:r>
        </a:p>
      </dgm:t>
    </dgm:pt>
    <dgm:pt modelId="{2A8D674B-6DB3-4D56-8716-3F8C4656EC68}" type="parTrans" cxnId="{CB85146E-27EB-4A25-A9B2-9FF700762AE1}">
      <dgm:prSet/>
      <dgm:spPr/>
      <dgm:t>
        <a:bodyPr/>
        <a:lstStyle/>
        <a:p>
          <a:endParaRPr lang="en-US"/>
        </a:p>
      </dgm:t>
    </dgm:pt>
    <dgm:pt modelId="{1B844168-6ACB-40CF-8671-421CCA459E46}" type="sibTrans" cxnId="{CB85146E-27EB-4A25-A9B2-9FF700762AE1}">
      <dgm:prSet/>
      <dgm:spPr/>
      <dgm:t>
        <a:bodyPr/>
        <a:lstStyle/>
        <a:p>
          <a:endParaRPr lang="en-US"/>
        </a:p>
      </dgm:t>
    </dgm:pt>
    <dgm:pt modelId="{5DC146E0-D192-8446-9D79-5870690968E7}" type="pres">
      <dgm:prSet presAssocID="{D0C6F162-38CE-41C5-B136-D60A9AACAB27}" presName="diagram" presStyleCnt="0">
        <dgm:presLayoutVars>
          <dgm:dir/>
          <dgm:resizeHandles val="exact"/>
        </dgm:presLayoutVars>
      </dgm:prSet>
      <dgm:spPr/>
    </dgm:pt>
    <dgm:pt modelId="{8DDA3386-3C17-8448-8332-BF56FB7335D2}" type="pres">
      <dgm:prSet presAssocID="{0611C4F5-9FC9-47B4-97BB-A81564952416}" presName="node" presStyleLbl="node1" presStyleIdx="0" presStyleCnt="6">
        <dgm:presLayoutVars>
          <dgm:bulletEnabled val="1"/>
        </dgm:presLayoutVars>
      </dgm:prSet>
      <dgm:spPr/>
    </dgm:pt>
    <dgm:pt modelId="{1551EB9F-CB65-324D-82C2-8FD7E90CD175}" type="pres">
      <dgm:prSet presAssocID="{64F2BECD-34CB-493B-B997-231F74285793}" presName="sibTrans" presStyleCnt="0"/>
      <dgm:spPr/>
    </dgm:pt>
    <dgm:pt modelId="{EC94F5F3-1D87-BB48-8D9C-4EFCBC5B393C}" type="pres">
      <dgm:prSet presAssocID="{17144C1A-20BD-4D8B-A84F-AC9BC9B228C8}" presName="node" presStyleLbl="node1" presStyleIdx="1" presStyleCnt="6">
        <dgm:presLayoutVars>
          <dgm:bulletEnabled val="1"/>
        </dgm:presLayoutVars>
      </dgm:prSet>
      <dgm:spPr/>
    </dgm:pt>
    <dgm:pt modelId="{E3CE5637-7746-4046-8C07-B1B2DC61ACBC}" type="pres">
      <dgm:prSet presAssocID="{E034C5AA-4A8D-42C7-B2C6-2275FA32CDC7}" presName="sibTrans" presStyleCnt="0"/>
      <dgm:spPr/>
    </dgm:pt>
    <dgm:pt modelId="{A2A75D73-7487-9946-873E-8E4246F131BE}" type="pres">
      <dgm:prSet presAssocID="{92873F11-A4CF-4A9D-AB8F-756A36383204}" presName="node" presStyleLbl="node1" presStyleIdx="2" presStyleCnt="6">
        <dgm:presLayoutVars>
          <dgm:bulletEnabled val="1"/>
        </dgm:presLayoutVars>
      </dgm:prSet>
      <dgm:spPr/>
    </dgm:pt>
    <dgm:pt modelId="{1BCB4D99-534B-134F-9F9B-DBB9F6C078C2}" type="pres">
      <dgm:prSet presAssocID="{E1586B02-2691-4EC2-9E14-A92268AE09DC}" presName="sibTrans" presStyleCnt="0"/>
      <dgm:spPr/>
    </dgm:pt>
    <dgm:pt modelId="{80797641-E75D-3E45-B154-4DA398C732BA}" type="pres">
      <dgm:prSet presAssocID="{2E822EB1-8B9F-444E-88EF-AA338D608613}" presName="node" presStyleLbl="node1" presStyleIdx="3" presStyleCnt="6">
        <dgm:presLayoutVars>
          <dgm:bulletEnabled val="1"/>
        </dgm:presLayoutVars>
      </dgm:prSet>
      <dgm:spPr/>
    </dgm:pt>
    <dgm:pt modelId="{39F518BC-0A19-864B-A0A3-4B559F4FC332}" type="pres">
      <dgm:prSet presAssocID="{6ED3ACDC-E3B6-494C-9BD3-E4C4380B4837}" presName="sibTrans" presStyleCnt="0"/>
      <dgm:spPr/>
    </dgm:pt>
    <dgm:pt modelId="{F00BE421-3963-EE4E-9855-F9C3DC99BE34}" type="pres">
      <dgm:prSet presAssocID="{BCCE88F0-0D5E-4D3E-8107-99DC762515AB}" presName="node" presStyleLbl="node1" presStyleIdx="4" presStyleCnt="6">
        <dgm:presLayoutVars>
          <dgm:bulletEnabled val="1"/>
        </dgm:presLayoutVars>
      </dgm:prSet>
      <dgm:spPr/>
    </dgm:pt>
    <dgm:pt modelId="{682979B4-DC46-134D-840F-07DA63399904}" type="pres">
      <dgm:prSet presAssocID="{DBA4D27E-D181-4326-92F8-E5D1E4F949AD}" presName="sibTrans" presStyleCnt="0"/>
      <dgm:spPr/>
    </dgm:pt>
    <dgm:pt modelId="{00386F94-6BBC-3A49-873B-E68E17166DB7}" type="pres">
      <dgm:prSet presAssocID="{569F5208-8006-4116-8CC7-CE4FC0EFC6FE}" presName="node" presStyleLbl="node1" presStyleIdx="5" presStyleCnt="6">
        <dgm:presLayoutVars>
          <dgm:bulletEnabled val="1"/>
        </dgm:presLayoutVars>
      </dgm:prSet>
      <dgm:spPr/>
    </dgm:pt>
  </dgm:ptLst>
  <dgm:cxnLst>
    <dgm:cxn modelId="{35812D07-EEA0-4E94-B44B-F229F3601D40}" srcId="{D0C6F162-38CE-41C5-B136-D60A9AACAB27}" destId="{17144C1A-20BD-4D8B-A84F-AC9BC9B228C8}" srcOrd="1" destOrd="0" parTransId="{FC73E5DC-A103-45E1-8620-4ED7CA416DA7}" sibTransId="{E034C5AA-4A8D-42C7-B2C6-2275FA32CDC7}"/>
    <dgm:cxn modelId="{92350F11-5AA8-4FD2-95C5-CF6A9EA58B98}" srcId="{D0C6F162-38CE-41C5-B136-D60A9AACAB27}" destId="{0611C4F5-9FC9-47B4-97BB-A81564952416}" srcOrd="0" destOrd="0" parTransId="{B64CCDE7-9BA5-4E9E-9312-510EA4E5A8F7}" sibTransId="{64F2BECD-34CB-493B-B997-231F74285793}"/>
    <dgm:cxn modelId="{B2CFEE23-9999-354F-BD04-93DC15247D82}" type="presOf" srcId="{BCCE88F0-0D5E-4D3E-8107-99DC762515AB}" destId="{F00BE421-3963-EE4E-9855-F9C3DC99BE34}" srcOrd="0" destOrd="0" presId="urn:microsoft.com/office/officeart/2005/8/layout/default"/>
    <dgm:cxn modelId="{EB10B336-5E4E-B646-8D45-6E520BF8D18F}" type="presOf" srcId="{92873F11-A4CF-4A9D-AB8F-756A36383204}" destId="{A2A75D73-7487-9946-873E-8E4246F131BE}" srcOrd="0" destOrd="0" presId="urn:microsoft.com/office/officeart/2005/8/layout/default"/>
    <dgm:cxn modelId="{31753444-6E24-46C1-87C3-4932D7AD0EE5}" srcId="{D0C6F162-38CE-41C5-B136-D60A9AACAB27}" destId="{92873F11-A4CF-4A9D-AB8F-756A36383204}" srcOrd="2" destOrd="0" parTransId="{32E61067-1574-4594-A792-3748B6EF83F5}" sibTransId="{E1586B02-2691-4EC2-9E14-A92268AE09DC}"/>
    <dgm:cxn modelId="{61190950-1EFC-4646-BD6A-E479FAF0C3E8}" type="presOf" srcId="{17144C1A-20BD-4D8B-A84F-AC9BC9B228C8}" destId="{EC94F5F3-1D87-BB48-8D9C-4EFCBC5B393C}" srcOrd="0" destOrd="0" presId="urn:microsoft.com/office/officeart/2005/8/layout/default"/>
    <dgm:cxn modelId="{7E67AB54-049B-4289-9336-22E369CA2A71}" srcId="{D0C6F162-38CE-41C5-B136-D60A9AACAB27}" destId="{2E822EB1-8B9F-444E-88EF-AA338D608613}" srcOrd="3" destOrd="0" parTransId="{417CF4D9-F324-4F5A-A08B-0D8030BB6BF3}" sibTransId="{6ED3ACDC-E3B6-494C-9BD3-E4C4380B4837}"/>
    <dgm:cxn modelId="{B57B1355-FCDD-A84D-88BB-A5B69B55A5C4}" type="presOf" srcId="{2E822EB1-8B9F-444E-88EF-AA338D608613}" destId="{80797641-E75D-3E45-B154-4DA398C732BA}" srcOrd="0" destOrd="0" presId="urn:microsoft.com/office/officeart/2005/8/layout/default"/>
    <dgm:cxn modelId="{CB85146E-27EB-4A25-A9B2-9FF700762AE1}" srcId="{D0C6F162-38CE-41C5-B136-D60A9AACAB27}" destId="{569F5208-8006-4116-8CC7-CE4FC0EFC6FE}" srcOrd="5" destOrd="0" parTransId="{2A8D674B-6DB3-4D56-8716-3F8C4656EC68}" sibTransId="{1B844168-6ACB-40CF-8671-421CCA459E46}"/>
    <dgm:cxn modelId="{F8DFB886-9B47-9E40-8E15-B4F23B4DD40B}" type="presOf" srcId="{0611C4F5-9FC9-47B4-97BB-A81564952416}" destId="{8DDA3386-3C17-8448-8332-BF56FB7335D2}" srcOrd="0" destOrd="0" presId="urn:microsoft.com/office/officeart/2005/8/layout/default"/>
    <dgm:cxn modelId="{FFEAA9B8-E032-ED43-9908-3C5007AFBB1D}" type="presOf" srcId="{D0C6F162-38CE-41C5-B136-D60A9AACAB27}" destId="{5DC146E0-D192-8446-9D79-5870690968E7}" srcOrd="0" destOrd="0" presId="urn:microsoft.com/office/officeart/2005/8/layout/default"/>
    <dgm:cxn modelId="{F306B3EB-0057-8944-9681-C693C2FD0FA9}" type="presOf" srcId="{569F5208-8006-4116-8CC7-CE4FC0EFC6FE}" destId="{00386F94-6BBC-3A49-873B-E68E17166DB7}" srcOrd="0" destOrd="0" presId="urn:microsoft.com/office/officeart/2005/8/layout/default"/>
    <dgm:cxn modelId="{978BB0EC-4E89-40F3-B30A-364FC06FEF37}" srcId="{D0C6F162-38CE-41C5-B136-D60A9AACAB27}" destId="{BCCE88F0-0D5E-4D3E-8107-99DC762515AB}" srcOrd="4" destOrd="0" parTransId="{1DCC5151-5E49-4E67-9D43-8664293193A8}" sibTransId="{DBA4D27E-D181-4326-92F8-E5D1E4F949AD}"/>
    <dgm:cxn modelId="{5404099B-C2E5-F44F-ADAD-1A1BAF93301F}" type="presParOf" srcId="{5DC146E0-D192-8446-9D79-5870690968E7}" destId="{8DDA3386-3C17-8448-8332-BF56FB7335D2}" srcOrd="0" destOrd="0" presId="urn:microsoft.com/office/officeart/2005/8/layout/default"/>
    <dgm:cxn modelId="{5332076E-DD31-564F-B373-870C0F399E59}" type="presParOf" srcId="{5DC146E0-D192-8446-9D79-5870690968E7}" destId="{1551EB9F-CB65-324D-82C2-8FD7E90CD175}" srcOrd="1" destOrd="0" presId="urn:microsoft.com/office/officeart/2005/8/layout/default"/>
    <dgm:cxn modelId="{A636716D-9AEA-B34B-8540-0B534C4B89D8}" type="presParOf" srcId="{5DC146E0-D192-8446-9D79-5870690968E7}" destId="{EC94F5F3-1D87-BB48-8D9C-4EFCBC5B393C}" srcOrd="2" destOrd="0" presId="urn:microsoft.com/office/officeart/2005/8/layout/default"/>
    <dgm:cxn modelId="{EDC0567A-C905-0F4E-A75E-5D5A66140CF6}" type="presParOf" srcId="{5DC146E0-D192-8446-9D79-5870690968E7}" destId="{E3CE5637-7746-4046-8C07-B1B2DC61ACBC}" srcOrd="3" destOrd="0" presId="urn:microsoft.com/office/officeart/2005/8/layout/default"/>
    <dgm:cxn modelId="{20FBD42E-9D1C-3742-8972-CBB98FA0E4C3}" type="presParOf" srcId="{5DC146E0-D192-8446-9D79-5870690968E7}" destId="{A2A75D73-7487-9946-873E-8E4246F131BE}" srcOrd="4" destOrd="0" presId="urn:microsoft.com/office/officeart/2005/8/layout/default"/>
    <dgm:cxn modelId="{FBA613F7-89EE-4D45-9A58-CFCA82E21E71}" type="presParOf" srcId="{5DC146E0-D192-8446-9D79-5870690968E7}" destId="{1BCB4D99-534B-134F-9F9B-DBB9F6C078C2}" srcOrd="5" destOrd="0" presId="urn:microsoft.com/office/officeart/2005/8/layout/default"/>
    <dgm:cxn modelId="{CF853A08-D3E5-9A4E-AB9F-A0B528298B6B}" type="presParOf" srcId="{5DC146E0-D192-8446-9D79-5870690968E7}" destId="{80797641-E75D-3E45-B154-4DA398C732BA}" srcOrd="6" destOrd="0" presId="urn:microsoft.com/office/officeart/2005/8/layout/default"/>
    <dgm:cxn modelId="{27DDAA0F-7A29-0C49-98F2-560074708D48}" type="presParOf" srcId="{5DC146E0-D192-8446-9D79-5870690968E7}" destId="{39F518BC-0A19-864B-A0A3-4B559F4FC332}" srcOrd="7" destOrd="0" presId="urn:microsoft.com/office/officeart/2005/8/layout/default"/>
    <dgm:cxn modelId="{80DEBD8E-1615-BD45-A888-277B55CA6E0C}" type="presParOf" srcId="{5DC146E0-D192-8446-9D79-5870690968E7}" destId="{F00BE421-3963-EE4E-9855-F9C3DC99BE34}" srcOrd="8" destOrd="0" presId="urn:microsoft.com/office/officeart/2005/8/layout/default"/>
    <dgm:cxn modelId="{3A9EBD89-645A-6D42-8663-C533C21469A1}" type="presParOf" srcId="{5DC146E0-D192-8446-9D79-5870690968E7}" destId="{682979B4-DC46-134D-840F-07DA63399904}" srcOrd="9" destOrd="0" presId="urn:microsoft.com/office/officeart/2005/8/layout/default"/>
    <dgm:cxn modelId="{BDF012EA-5917-4C4E-8CF5-04CB3E5FF10B}" type="presParOf" srcId="{5DC146E0-D192-8446-9D79-5870690968E7}" destId="{00386F94-6BBC-3A49-873B-E68E17166DB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5ED94-C18D-8546-A1EA-94205B7261C5}">
      <dsp:nvSpPr>
        <dsp:cNvPr id="0" name=""/>
        <dsp:cNvSpPr/>
      </dsp:nvSpPr>
      <dsp:spPr>
        <a:xfrm>
          <a:off x="1204912" y="1537"/>
          <a:ext cx="4819648" cy="157582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515" tIns="400261" rIns="93515" bIns="400261"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Define what is Collaboration as it applies to JC and TEAP.</a:t>
          </a:r>
          <a:br>
            <a:rPr lang="en-US" sz="1900" kern="1200" dirty="0">
              <a:latin typeface="Arial" panose="020B0604020202020204" pitchFamily="34" charset="0"/>
              <a:cs typeface="Arial" panose="020B0604020202020204" pitchFamily="34" charset="0"/>
            </a:rPr>
          </a:br>
          <a:endParaRPr lang="en-US" sz="1900" kern="1200" dirty="0">
            <a:latin typeface="Arial" panose="020B0604020202020204" pitchFamily="34" charset="0"/>
            <a:cs typeface="Arial" panose="020B0604020202020204" pitchFamily="34" charset="0"/>
          </a:endParaRPr>
        </a:p>
      </dsp:txBody>
      <dsp:txXfrm>
        <a:off x="1204912" y="1537"/>
        <a:ext cx="4819648" cy="1575829"/>
      </dsp:txXfrm>
    </dsp:sp>
    <dsp:sp modelId="{812BE321-EED6-584F-BFAF-DFF3C2F124F2}">
      <dsp:nvSpPr>
        <dsp:cNvPr id="0" name=""/>
        <dsp:cNvSpPr/>
      </dsp:nvSpPr>
      <dsp:spPr>
        <a:xfrm>
          <a:off x="0" y="1537"/>
          <a:ext cx="1204912" cy="157582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60" tIns="155657" rIns="63760" bIns="155657" numCol="1" spcCol="1270" anchor="ctr" anchorCtr="0">
          <a:noAutofit/>
        </a:bodyPr>
        <a:lstStyle/>
        <a:p>
          <a:pPr marL="0" lvl="0" indent="0" algn="ctr" defTabSz="1066800">
            <a:lnSpc>
              <a:spcPct val="90000"/>
            </a:lnSpc>
            <a:spcBef>
              <a:spcPct val="0"/>
            </a:spcBef>
            <a:spcAft>
              <a:spcPct val="35000"/>
            </a:spcAft>
            <a:buNone/>
          </a:pPr>
          <a:r>
            <a:rPr lang="en-US" sz="2400" kern="1200"/>
            <a:t>Define</a:t>
          </a:r>
        </a:p>
      </dsp:txBody>
      <dsp:txXfrm>
        <a:off x="0" y="1537"/>
        <a:ext cx="1204912" cy="1575829"/>
      </dsp:txXfrm>
    </dsp:sp>
    <dsp:sp modelId="{11C2E7FE-FE59-184A-9ECB-680EE6FC42D1}">
      <dsp:nvSpPr>
        <dsp:cNvPr id="0" name=""/>
        <dsp:cNvSpPr/>
      </dsp:nvSpPr>
      <dsp:spPr>
        <a:xfrm>
          <a:off x="1204912" y="1671916"/>
          <a:ext cx="4819648" cy="157582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515" tIns="400261" rIns="93515" bIns="400261"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Identify three other programs that require TEAP collaboration.</a:t>
          </a:r>
          <a:br>
            <a:rPr lang="en-US" sz="1900" kern="1200" dirty="0">
              <a:latin typeface="Arial" panose="020B0604020202020204" pitchFamily="34" charset="0"/>
              <a:cs typeface="Arial" panose="020B0604020202020204" pitchFamily="34" charset="0"/>
            </a:rPr>
          </a:br>
          <a:endParaRPr lang="en-US" sz="1900" kern="1200" dirty="0">
            <a:latin typeface="Arial" panose="020B0604020202020204" pitchFamily="34" charset="0"/>
            <a:cs typeface="Arial" panose="020B0604020202020204" pitchFamily="34" charset="0"/>
          </a:endParaRPr>
        </a:p>
      </dsp:txBody>
      <dsp:txXfrm>
        <a:off x="1204912" y="1671916"/>
        <a:ext cx="4819648" cy="1575829"/>
      </dsp:txXfrm>
    </dsp:sp>
    <dsp:sp modelId="{6DFB06A7-3F4A-EA47-AF78-5C5DB5E1EAD6}">
      <dsp:nvSpPr>
        <dsp:cNvPr id="0" name=""/>
        <dsp:cNvSpPr/>
      </dsp:nvSpPr>
      <dsp:spPr>
        <a:xfrm>
          <a:off x="0" y="1671916"/>
          <a:ext cx="1204912" cy="157582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60" tIns="155657" rIns="63760" bIns="155657" numCol="1" spcCol="1270" anchor="ctr" anchorCtr="0">
          <a:noAutofit/>
        </a:bodyPr>
        <a:lstStyle/>
        <a:p>
          <a:pPr marL="0" lvl="0" indent="0" algn="ctr" defTabSz="1066800">
            <a:lnSpc>
              <a:spcPct val="90000"/>
            </a:lnSpc>
            <a:spcBef>
              <a:spcPct val="0"/>
            </a:spcBef>
            <a:spcAft>
              <a:spcPct val="35000"/>
            </a:spcAft>
            <a:buNone/>
          </a:pPr>
          <a:r>
            <a:rPr lang="en-US" sz="2400" kern="1200"/>
            <a:t>Identify</a:t>
          </a:r>
        </a:p>
      </dsp:txBody>
      <dsp:txXfrm>
        <a:off x="0" y="1671916"/>
        <a:ext cx="1204912" cy="1575829"/>
      </dsp:txXfrm>
    </dsp:sp>
    <dsp:sp modelId="{88BD1D78-4E65-0F49-A468-A96C19E4A285}">
      <dsp:nvSpPr>
        <dsp:cNvPr id="0" name=""/>
        <dsp:cNvSpPr/>
      </dsp:nvSpPr>
      <dsp:spPr>
        <a:xfrm>
          <a:off x="1204912" y="3342295"/>
          <a:ext cx="4819648" cy="157582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515" tIns="400261" rIns="93515" bIns="400261"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Develop 5 strategies to enhance collaboration at JC.</a:t>
          </a:r>
        </a:p>
      </dsp:txBody>
      <dsp:txXfrm>
        <a:off x="1204912" y="3342295"/>
        <a:ext cx="4819648" cy="1575829"/>
      </dsp:txXfrm>
    </dsp:sp>
    <dsp:sp modelId="{020EF7B9-B8C8-944A-A4F6-56BB86BD3BCD}">
      <dsp:nvSpPr>
        <dsp:cNvPr id="0" name=""/>
        <dsp:cNvSpPr/>
      </dsp:nvSpPr>
      <dsp:spPr>
        <a:xfrm>
          <a:off x="0" y="3342295"/>
          <a:ext cx="1204912" cy="157582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60" tIns="155657" rIns="63760" bIns="155657" numCol="1" spcCol="1270" anchor="ctr" anchorCtr="0">
          <a:noAutofit/>
        </a:bodyPr>
        <a:lstStyle/>
        <a:p>
          <a:pPr marL="0" lvl="0" indent="0" algn="ctr" defTabSz="1066800">
            <a:lnSpc>
              <a:spcPct val="90000"/>
            </a:lnSpc>
            <a:spcBef>
              <a:spcPct val="0"/>
            </a:spcBef>
            <a:spcAft>
              <a:spcPct val="35000"/>
            </a:spcAft>
            <a:buNone/>
          </a:pPr>
          <a:r>
            <a:rPr lang="en-US" sz="2400" kern="1200"/>
            <a:t>Develop</a:t>
          </a:r>
        </a:p>
      </dsp:txBody>
      <dsp:txXfrm>
        <a:off x="0" y="3342295"/>
        <a:ext cx="1204912" cy="15758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CE2E4-5DBB-B240-9BEC-96CB2F47D586}">
      <dsp:nvSpPr>
        <dsp:cNvPr id="0" name=""/>
        <dsp:cNvSpPr/>
      </dsp:nvSpPr>
      <dsp:spPr>
        <a:xfrm>
          <a:off x="0" y="81220"/>
          <a:ext cx="6024561" cy="10038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HIPPA/42 CRF Part 2: What can you tell staff?</a:t>
          </a:r>
        </a:p>
      </dsp:txBody>
      <dsp:txXfrm>
        <a:off x="49004" y="130224"/>
        <a:ext cx="5926553" cy="905852"/>
      </dsp:txXfrm>
    </dsp:sp>
    <dsp:sp modelId="{C7508776-577F-944D-9A4D-873E25831413}">
      <dsp:nvSpPr>
        <dsp:cNvPr id="0" name=""/>
        <dsp:cNvSpPr/>
      </dsp:nvSpPr>
      <dsp:spPr>
        <a:xfrm>
          <a:off x="0" y="1085081"/>
          <a:ext cx="6024561"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28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Wellness staff vs management staff vs other staff</a:t>
          </a:r>
        </a:p>
      </dsp:txBody>
      <dsp:txXfrm>
        <a:off x="0" y="1085081"/>
        <a:ext cx="6024561" cy="592020"/>
      </dsp:txXfrm>
    </dsp:sp>
    <dsp:sp modelId="{39033123-EE6F-5443-A136-D322A7568F1F}">
      <dsp:nvSpPr>
        <dsp:cNvPr id="0" name=""/>
        <dsp:cNvSpPr/>
      </dsp:nvSpPr>
      <dsp:spPr>
        <a:xfrm>
          <a:off x="0" y="1677101"/>
          <a:ext cx="6024561" cy="1003860"/>
        </a:xfrm>
        <a:prstGeom prst="roundRect">
          <a:avLst/>
        </a:prstGeom>
        <a:solidFill>
          <a:schemeClr val="accent2">
            <a:hueOff val="-511124"/>
            <a:satOff val="-2012"/>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Certain information is protected</a:t>
          </a:r>
        </a:p>
      </dsp:txBody>
      <dsp:txXfrm>
        <a:off x="49004" y="1726105"/>
        <a:ext cx="5926553" cy="905852"/>
      </dsp:txXfrm>
    </dsp:sp>
    <dsp:sp modelId="{90221C64-E639-B343-B7A8-01C354D85730}">
      <dsp:nvSpPr>
        <dsp:cNvPr id="0" name=""/>
        <dsp:cNvSpPr/>
      </dsp:nvSpPr>
      <dsp:spPr>
        <a:xfrm>
          <a:off x="0" y="2755841"/>
          <a:ext cx="6024561" cy="1003860"/>
        </a:xfrm>
        <a:prstGeom prst="roundRect">
          <a:avLst/>
        </a:prstGeom>
        <a:solidFill>
          <a:schemeClr val="accent2">
            <a:hueOff val="-1022248"/>
            <a:satOff val="-4025"/>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Think “need to know”</a:t>
          </a:r>
        </a:p>
      </dsp:txBody>
      <dsp:txXfrm>
        <a:off x="49004" y="2804845"/>
        <a:ext cx="5926553" cy="905852"/>
      </dsp:txXfrm>
    </dsp:sp>
    <dsp:sp modelId="{64E8699C-F6AD-494D-9002-BAD2C5B1B864}">
      <dsp:nvSpPr>
        <dsp:cNvPr id="0" name=""/>
        <dsp:cNvSpPr/>
      </dsp:nvSpPr>
      <dsp:spPr>
        <a:xfrm>
          <a:off x="0" y="3834581"/>
          <a:ext cx="6024561" cy="1003860"/>
        </a:xfrm>
        <a:prstGeom prst="roundRect">
          <a:avLst/>
        </a:prstGeom>
        <a:solidFill>
          <a:schemeClr val="accent2">
            <a:hueOff val="-1533372"/>
            <a:satOff val="-6037"/>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Collaboration vs Consulting vs Coordinating </a:t>
          </a:r>
        </a:p>
      </dsp:txBody>
      <dsp:txXfrm>
        <a:off x="49004" y="3883585"/>
        <a:ext cx="5926553" cy="905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8CA00-02B5-934F-B75A-7327317B311A}">
      <dsp:nvSpPr>
        <dsp:cNvPr id="0" name=""/>
        <dsp:cNvSpPr/>
      </dsp:nvSpPr>
      <dsp:spPr>
        <a:xfrm>
          <a:off x="1154" y="132960"/>
          <a:ext cx="4052779" cy="25735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83A261-311A-8747-967D-7D9F697EEF6B}">
      <dsp:nvSpPr>
        <dsp:cNvPr id="0" name=""/>
        <dsp:cNvSpPr/>
      </dsp:nvSpPr>
      <dsp:spPr>
        <a:xfrm>
          <a:off x="451463" y="560754"/>
          <a:ext cx="4052779" cy="257351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c. </a:t>
          </a:r>
          <a:r>
            <a:rPr lang="en-US" sz="2000" b="1" kern="1200" dirty="0">
              <a:latin typeface="Arial" panose="020B0604020202020204" pitchFamily="34" charset="0"/>
              <a:cs typeface="Arial" panose="020B0604020202020204" pitchFamily="34" charset="0"/>
            </a:rPr>
            <a:t>Assessment </a:t>
          </a:r>
          <a:r>
            <a:rPr lang="en-US" sz="2000" kern="1200" dirty="0">
              <a:latin typeface="Arial" panose="020B0604020202020204" pitchFamily="34" charset="0"/>
              <a:cs typeface="Arial" panose="020B0604020202020204" pitchFamily="34" charset="0"/>
            </a:rPr>
            <a:t>for identification of students at risk for substance use problems to include… </a:t>
          </a:r>
        </a:p>
      </dsp:txBody>
      <dsp:txXfrm>
        <a:off x="526839" y="636130"/>
        <a:ext cx="3902027" cy="2422762"/>
      </dsp:txXfrm>
    </dsp:sp>
    <dsp:sp modelId="{E3DA730B-9F6D-AA46-9230-32B025F4D1E6}">
      <dsp:nvSpPr>
        <dsp:cNvPr id="0" name=""/>
        <dsp:cNvSpPr/>
      </dsp:nvSpPr>
      <dsp:spPr>
        <a:xfrm>
          <a:off x="4954551" y="132960"/>
          <a:ext cx="4052779" cy="25735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70D541-D010-6044-8F87-126F6EB0FBDB}">
      <dsp:nvSpPr>
        <dsp:cNvPr id="0" name=""/>
        <dsp:cNvSpPr/>
      </dsp:nvSpPr>
      <dsp:spPr>
        <a:xfrm>
          <a:off x="5404860" y="560754"/>
          <a:ext cx="4052779" cy="257351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3. Collaboration with the Center Mental-Health Consultant to determine when a MSWR or medical separation is appropriate and should be recommended for a student with substance use conditions (see Chapter 2, Section 2.3, R5, e.5)</a:t>
          </a:r>
        </a:p>
      </dsp:txBody>
      <dsp:txXfrm>
        <a:off x="5480236" y="636130"/>
        <a:ext cx="3902027" cy="24227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74463-25A2-BF40-AA0E-75E4EA713331}">
      <dsp:nvSpPr>
        <dsp:cNvPr id="0" name=""/>
        <dsp:cNvSpPr/>
      </dsp:nvSpPr>
      <dsp:spPr>
        <a:xfrm>
          <a:off x="0" y="0"/>
          <a:ext cx="4250979" cy="90109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Required training around suspicion screen process and reasonable suspicion</a:t>
          </a:r>
        </a:p>
      </dsp:txBody>
      <dsp:txXfrm>
        <a:off x="26392" y="26392"/>
        <a:ext cx="3173198" cy="848312"/>
      </dsp:txXfrm>
    </dsp:sp>
    <dsp:sp modelId="{21D29EEF-7321-ED47-B9B4-B0A114F7EEB8}">
      <dsp:nvSpPr>
        <dsp:cNvPr id="0" name=""/>
        <dsp:cNvSpPr/>
      </dsp:nvSpPr>
      <dsp:spPr>
        <a:xfrm>
          <a:off x="317443" y="1026248"/>
          <a:ext cx="4250979" cy="901096"/>
        </a:xfrm>
        <a:prstGeom prst="roundRect">
          <a:avLst>
            <a:gd name="adj" fmla="val 10000"/>
          </a:avLst>
        </a:prstGeom>
        <a:solidFill>
          <a:schemeClr val="accent2">
            <a:hueOff val="-383343"/>
            <a:satOff val="-1509"/>
            <a:lumOff val="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TGs and SMGs</a:t>
          </a:r>
        </a:p>
      </dsp:txBody>
      <dsp:txXfrm>
        <a:off x="343835" y="1052640"/>
        <a:ext cx="3295039" cy="848312"/>
      </dsp:txXfrm>
    </dsp:sp>
    <dsp:sp modelId="{7F0E042D-F2C7-5B49-836C-331586E18367}">
      <dsp:nvSpPr>
        <dsp:cNvPr id="0" name=""/>
        <dsp:cNvSpPr/>
      </dsp:nvSpPr>
      <dsp:spPr>
        <a:xfrm>
          <a:off x="634886" y="2052496"/>
          <a:ext cx="4250979" cy="901096"/>
        </a:xfrm>
        <a:prstGeom prst="roundRect">
          <a:avLst>
            <a:gd name="adj" fmla="val 10000"/>
          </a:avLst>
        </a:prstGeom>
        <a:solidFill>
          <a:schemeClr val="accent2">
            <a:hueOff val="-766686"/>
            <a:satOff val="-3018"/>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TEAP referral form</a:t>
          </a:r>
        </a:p>
      </dsp:txBody>
      <dsp:txXfrm>
        <a:off x="661278" y="2078888"/>
        <a:ext cx="3295039" cy="848312"/>
      </dsp:txXfrm>
    </dsp:sp>
    <dsp:sp modelId="{0E3B6F9B-5014-FB46-906E-F31847304C39}">
      <dsp:nvSpPr>
        <dsp:cNvPr id="0" name=""/>
        <dsp:cNvSpPr/>
      </dsp:nvSpPr>
      <dsp:spPr>
        <a:xfrm>
          <a:off x="952329" y="3078744"/>
          <a:ext cx="4250979" cy="901096"/>
        </a:xfrm>
        <a:prstGeom prst="roundRect">
          <a:avLst>
            <a:gd name="adj" fmla="val 10000"/>
          </a:avLst>
        </a:prstGeom>
        <a:solidFill>
          <a:schemeClr val="accent2">
            <a:hueOff val="-1150029"/>
            <a:satOff val="-4528"/>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Emphasize TEAP referral as separate from suspicion screen referral</a:t>
          </a:r>
        </a:p>
      </dsp:txBody>
      <dsp:txXfrm>
        <a:off x="978721" y="3105136"/>
        <a:ext cx="3295039" cy="848312"/>
      </dsp:txXfrm>
    </dsp:sp>
    <dsp:sp modelId="{4D2B6B39-A0C6-9B40-B55A-30C51D1EB027}">
      <dsp:nvSpPr>
        <dsp:cNvPr id="0" name=""/>
        <dsp:cNvSpPr/>
      </dsp:nvSpPr>
      <dsp:spPr>
        <a:xfrm>
          <a:off x="1269772" y="4104992"/>
          <a:ext cx="4250979" cy="901096"/>
        </a:xfrm>
        <a:prstGeom prst="roundRect">
          <a:avLst>
            <a:gd name="adj" fmla="val 10000"/>
          </a:avLst>
        </a:prstGeom>
        <a:solidFill>
          <a:schemeClr val="accent2">
            <a:hueOff val="-1533372"/>
            <a:satOff val="-6037"/>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Be visible and available</a:t>
          </a:r>
        </a:p>
      </dsp:txBody>
      <dsp:txXfrm>
        <a:off x="1296164" y="4131384"/>
        <a:ext cx="3295039" cy="848312"/>
      </dsp:txXfrm>
    </dsp:sp>
    <dsp:sp modelId="{29C4C2D1-ED59-FC42-B3C6-FDCDE6CC391B}">
      <dsp:nvSpPr>
        <dsp:cNvPr id="0" name=""/>
        <dsp:cNvSpPr/>
      </dsp:nvSpPr>
      <dsp:spPr>
        <a:xfrm>
          <a:off x="3665266" y="658300"/>
          <a:ext cx="585712" cy="58571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3797051" y="658300"/>
        <a:ext cx="322142" cy="440748"/>
      </dsp:txXfrm>
    </dsp:sp>
    <dsp:sp modelId="{127C69E3-0BFB-5C46-8D3B-E3972E55DBA6}">
      <dsp:nvSpPr>
        <dsp:cNvPr id="0" name=""/>
        <dsp:cNvSpPr/>
      </dsp:nvSpPr>
      <dsp:spPr>
        <a:xfrm>
          <a:off x="3982709" y="1684548"/>
          <a:ext cx="585712" cy="585712"/>
        </a:xfrm>
        <a:prstGeom prst="downArrow">
          <a:avLst>
            <a:gd name="adj1" fmla="val 55000"/>
            <a:gd name="adj2" fmla="val 45000"/>
          </a:avLst>
        </a:prstGeom>
        <a:solidFill>
          <a:schemeClr val="accent2">
            <a:tint val="40000"/>
            <a:alpha val="90000"/>
            <a:hueOff val="-571119"/>
            <a:satOff val="-1475"/>
            <a:lumOff val="-7"/>
            <a:alphaOff val="0"/>
          </a:schemeClr>
        </a:solidFill>
        <a:ln w="12700" cap="flat" cmpd="sng" algn="ctr">
          <a:solidFill>
            <a:schemeClr val="accent2">
              <a:tint val="40000"/>
              <a:alpha val="90000"/>
              <a:hueOff val="-571119"/>
              <a:satOff val="-1475"/>
              <a:lumOff val="-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114494" y="1684548"/>
        <a:ext cx="322142" cy="440748"/>
      </dsp:txXfrm>
    </dsp:sp>
    <dsp:sp modelId="{292E3823-3FC1-EC42-A700-0B79C5F90919}">
      <dsp:nvSpPr>
        <dsp:cNvPr id="0" name=""/>
        <dsp:cNvSpPr/>
      </dsp:nvSpPr>
      <dsp:spPr>
        <a:xfrm>
          <a:off x="4300153" y="2695778"/>
          <a:ext cx="585712" cy="585712"/>
        </a:xfrm>
        <a:prstGeom prst="downArrow">
          <a:avLst>
            <a:gd name="adj1" fmla="val 55000"/>
            <a:gd name="adj2" fmla="val 45000"/>
          </a:avLst>
        </a:prstGeom>
        <a:solidFill>
          <a:schemeClr val="accent2">
            <a:tint val="40000"/>
            <a:alpha val="90000"/>
            <a:hueOff val="-1142239"/>
            <a:satOff val="-2949"/>
            <a:lumOff val="-15"/>
            <a:alphaOff val="0"/>
          </a:schemeClr>
        </a:solidFill>
        <a:ln w="12700" cap="flat" cmpd="sng" algn="ctr">
          <a:solidFill>
            <a:schemeClr val="accent2">
              <a:tint val="40000"/>
              <a:alpha val="90000"/>
              <a:hueOff val="-1142239"/>
              <a:satOff val="-2949"/>
              <a:lumOff val="-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431938" y="2695778"/>
        <a:ext cx="322142" cy="440748"/>
      </dsp:txXfrm>
    </dsp:sp>
    <dsp:sp modelId="{4ED2700B-9CF8-6248-8406-8A5638084B0B}">
      <dsp:nvSpPr>
        <dsp:cNvPr id="0" name=""/>
        <dsp:cNvSpPr/>
      </dsp:nvSpPr>
      <dsp:spPr>
        <a:xfrm>
          <a:off x="4617596" y="3732039"/>
          <a:ext cx="585712" cy="585712"/>
        </a:xfrm>
        <a:prstGeom prst="downArrow">
          <a:avLst>
            <a:gd name="adj1" fmla="val 55000"/>
            <a:gd name="adj2" fmla="val 45000"/>
          </a:avLst>
        </a:prstGeom>
        <a:solidFill>
          <a:schemeClr val="accent2">
            <a:tint val="40000"/>
            <a:alpha val="90000"/>
            <a:hueOff val="-1713358"/>
            <a:satOff val="-4424"/>
            <a:lumOff val="-22"/>
            <a:alphaOff val="0"/>
          </a:schemeClr>
        </a:solidFill>
        <a:ln w="12700" cap="flat" cmpd="sng" algn="ctr">
          <a:solidFill>
            <a:schemeClr val="accent2">
              <a:tint val="40000"/>
              <a:alpha val="90000"/>
              <a:hueOff val="-1713358"/>
              <a:satOff val="-4424"/>
              <a:lumOff val="-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749381" y="3732039"/>
        <a:ext cx="322142" cy="4407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A3386-3C17-8448-8332-BF56FB7335D2}">
      <dsp:nvSpPr>
        <dsp:cNvPr id="0" name=""/>
        <dsp:cNvSpPr/>
      </dsp:nvSpPr>
      <dsp:spPr>
        <a:xfrm>
          <a:off x="629" y="21010"/>
          <a:ext cx="2455489" cy="14732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Be visible on center </a:t>
          </a:r>
        </a:p>
      </dsp:txBody>
      <dsp:txXfrm>
        <a:off x="629" y="21010"/>
        <a:ext cx="2455489" cy="1473293"/>
      </dsp:txXfrm>
    </dsp:sp>
    <dsp:sp modelId="{EC94F5F3-1D87-BB48-8D9C-4EFCBC5B393C}">
      <dsp:nvSpPr>
        <dsp:cNvPr id="0" name=""/>
        <dsp:cNvSpPr/>
      </dsp:nvSpPr>
      <dsp:spPr>
        <a:xfrm>
          <a:off x="2701668" y="21010"/>
          <a:ext cx="2455489" cy="14732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Conduct trainings with staff</a:t>
          </a:r>
        </a:p>
      </dsp:txBody>
      <dsp:txXfrm>
        <a:off x="2701668" y="21010"/>
        <a:ext cx="2455489" cy="1473293"/>
      </dsp:txXfrm>
    </dsp:sp>
    <dsp:sp modelId="{A2A75D73-7487-9946-873E-8E4246F131BE}">
      <dsp:nvSpPr>
        <dsp:cNvPr id="0" name=""/>
        <dsp:cNvSpPr/>
      </dsp:nvSpPr>
      <dsp:spPr>
        <a:xfrm>
          <a:off x="629" y="1739853"/>
          <a:ext cx="2455489" cy="14732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Case management with counselors</a:t>
          </a:r>
        </a:p>
      </dsp:txBody>
      <dsp:txXfrm>
        <a:off x="629" y="1739853"/>
        <a:ext cx="2455489" cy="1473293"/>
      </dsp:txXfrm>
    </dsp:sp>
    <dsp:sp modelId="{80797641-E75D-3E45-B154-4DA398C732BA}">
      <dsp:nvSpPr>
        <dsp:cNvPr id="0" name=""/>
        <dsp:cNvSpPr/>
      </dsp:nvSpPr>
      <dsp:spPr>
        <a:xfrm>
          <a:off x="2701668" y="1739853"/>
          <a:ext cx="2455489" cy="14732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Consultation with CMHC</a:t>
          </a:r>
        </a:p>
      </dsp:txBody>
      <dsp:txXfrm>
        <a:off x="2701668" y="1739853"/>
        <a:ext cx="2455489" cy="1473293"/>
      </dsp:txXfrm>
    </dsp:sp>
    <dsp:sp modelId="{F00BE421-3963-EE4E-9855-F9C3DC99BE34}">
      <dsp:nvSpPr>
        <dsp:cNvPr id="0" name=""/>
        <dsp:cNvSpPr/>
      </dsp:nvSpPr>
      <dsp:spPr>
        <a:xfrm>
          <a:off x="629" y="3458695"/>
          <a:ext cx="2455489" cy="14732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Be active part of wellness team/Documentation is collaboration </a:t>
          </a:r>
        </a:p>
      </dsp:txBody>
      <dsp:txXfrm>
        <a:off x="629" y="3458695"/>
        <a:ext cx="2455489" cy="1473293"/>
      </dsp:txXfrm>
    </dsp:sp>
    <dsp:sp modelId="{00386F94-6BBC-3A49-873B-E68E17166DB7}">
      <dsp:nvSpPr>
        <dsp:cNvPr id="0" name=""/>
        <dsp:cNvSpPr/>
      </dsp:nvSpPr>
      <dsp:spPr>
        <a:xfrm>
          <a:off x="2701668" y="3458695"/>
          <a:ext cx="2455489" cy="14732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Involved in other programs such as HEALs and Recreation </a:t>
          </a:r>
        </a:p>
      </dsp:txBody>
      <dsp:txXfrm>
        <a:off x="2701668" y="3458695"/>
        <a:ext cx="2455489" cy="147329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C55-5864-427B-84CF-6441AA82BD0B}"/>
              </a:ext>
            </a:extLst>
          </p:cNvPr>
          <p:cNvSpPr>
            <a:spLocks noGrp="1"/>
          </p:cNvSpPr>
          <p:nvPr>
            <p:ph type="ctrTitle"/>
          </p:nvPr>
        </p:nvSpPr>
        <p:spPr>
          <a:xfrm>
            <a:off x="966745" y="1205037"/>
            <a:ext cx="7744993" cy="2541336"/>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EB52BDB-18E0-4991-A6F2-7AD5420153F2}"/>
              </a:ext>
            </a:extLst>
          </p:cNvPr>
          <p:cNvSpPr>
            <a:spLocks noGrp="1"/>
          </p:cNvSpPr>
          <p:nvPr>
            <p:ph type="subTitle" idx="1"/>
          </p:nvPr>
        </p:nvSpPr>
        <p:spPr>
          <a:xfrm>
            <a:off x="966745" y="3949332"/>
            <a:ext cx="7744993" cy="2006735"/>
          </a:xfrm>
        </p:spPr>
        <p:txBody>
          <a:bodyPr>
            <a:normAutofit/>
          </a:bodyPr>
          <a:lstStyle>
            <a:lvl1pPr marL="0" indent="0" algn="l">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F0ABC6-907E-47DE-8E40-61F2DD1B408B}"/>
              </a:ext>
            </a:extLst>
          </p:cNvPr>
          <p:cNvSpPr>
            <a:spLocks noGrp="1"/>
          </p:cNvSpPr>
          <p:nvPr>
            <p:ph type="dt" sz="half" idx="10"/>
          </p:nvPr>
        </p:nvSpPr>
        <p:spPr/>
        <p:txBody>
          <a:bodyPr/>
          <a:lstStyle/>
          <a:p>
            <a:fld id="{11008460-8B2F-4AAA-A4E2-10730069204C}" type="datetimeFigureOut">
              <a:rPr lang="en-US" smtClean="0"/>
              <a:t>11/8/22</a:t>
            </a:fld>
            <a:endParaRPr lang="en-US"/>
          </a:p>
        </p:txBody>
      </p:sp>
      <p:sp>
        <p:nvSpPr>
          <p:cNvPr id="5" name="Footer Placeholder 4">
            <a:extLst>
              <a:ext uri="{FF2B5EF4-FFF2-40B4-BE49-F238E27FC236}">
                <a16:creationId xmlns:a16="http://schemas.microsoft.com/office/drawing/2014/main" id="{158AB158-6097-43A1-90B6-406F93670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E077-FF20-4DD9-92B5-EE1C4D615C6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80937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71ABCB-C306-49F0-8D5D-0B890583C1CE}"/>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24A67F94-2250-4B3A-8424-1BC0A0BCB3FF}"/>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FB942D8-95BE-4CFD-BFCC-26209EC192CE}"/>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DF6499A-D398-4CBC-AA22-4277539430FC}"/>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0D91493C-6480-4A3F-8836-1727CBA3C849}"/>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546BFEE-D3D9-4B18-BA88-49F7C7D266E7}"/>
              </a:ext>
            </a:extLst>
          </p:cNvPr>
          <p:cNvSpPr>
            <a:spLocks noGrp="1"/>
          </p:cNvSpPr>
          <p:nvPr>
            <p:ph type="title"/>
          </p:nvPr>
        </p:nvSpPr>
        <p:spPr>
          <a:xfrm>
            <a:off x="2148186" y="959587"/>
            <a:ext cx="9076329" cy="106427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A5BD3-1A63-4F94-ADFA-5CA2A414DE16}"/>
              </a:ext>
            </a:extLst>
          </p:cNvPr>
          <p:cNvSpPr>
            <a:spLocks noGrp="1"/>
          </p:cNvSpPr>
          <p:nvPr>
            <p:ph type="body" orient="vert" idx="1"/>
          </p:nvPr>
        </p:nvSpPr>
        <p:spPr>
          <a:xfrm>
            <a:off x="2148186" y="2248257"/>
            <a:ext cx="9076329" cy="365015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21888E-6FA1-446E-A77C-7D26923F6BAA}"/>
              </a:ext>
            </a:extLst>
          </p:cNvPr>
          <p:cNvSpPr>
            <a:spLocks noGrp="1"/>
          </p:cNvSpPr>
          <p:nvPr>
            <p:ph type="dt" sz="half" idx="10"/>
          </p:nvPr>
        </p:nvSpPr>
        <p:spPr/>
        <p:txBody>
          <a:bodyPr/>
          <a:lstStyle/>
          <a:p>
            <a:fld id="{11008460-8B2F-4AAA-A4E2-10730069204C}" type="datetimeFigureOut">
              <a:rPr lang="en-US" smtClean="0"/>
              <a:t>11/8/22</a:t>
            </a:fld>
            <a:endParaRPr lang="en-US"/>
          </a:p>
        </p:txBody>
      </p:sp>
      <p:sp>
        <p:nvSpPr>
          <p:cNvPr id="5" name="Footer Placeholder 4">
            <a:extLst>
              <a:ext uri="{FF2B5EF4-FFF2-40B4-BE49-F238E27FC236}">
                <a16:creationId xmlns:a16="http://schemas.microsoft.com/office/drawing/2014/main" id="{5A33313F-58CA-4397-A3B4-71B068D1E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C6AB3-89E2-4B6A-A5F3-3FB781C1AA8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73254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BC2869-B8E0-44C7-801E-BA0C2C1B5E82}"/>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BA7CEB8F-94FA-4A87-AA80-066173AA5C5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4F9817E-A26F-4D7B-82A1-FA647EE4C86F}"/>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0E734839-B51C-4112-A4D8-DDFCB7F84A6F}"/>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1DFF651-C17F-4B2C-A962-32FA4958BCFA}"/>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DE9B263D-CDF8-431B-A5D1-9687649138B5}"/>
              </a:ext>
            </a:extLst>
          </p:cNvPr>
          <p:cNvSpPr>
            <a:spLocks noGrp="1"/>
          </p:cNvSpPr>
          <p:nvPr>
            <p:ph type="title" orient="vert"/>
          </p:nvPr>
        </p:nvSpPr>
        <p:spPr>
          <a:xfrm>
            <a:off x="9131030" y="866253"/>
            <a:ext cx="2222769" cy="5310710"/>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FB6B9BE-E660-4F3A-ABA1-86667DC133EB}"/>
              </a:ext>
            </a:extLst>
          </p:cNvPr>
          <p:cNvSpPr>
            <a:spLocks noGrp="1"/>
          </p:cNvSpPr>
          <p:nvPr>
            <p:ph type="body" orient="vert" idx="1"/>
          </p:nvPr>
        </p:nvSpPr>
        <p:spPr>
          <a:xfrm>
            <a:off x="838200" y="866253"/>
            <a:ext cx="8164286" cy="531071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82700-F509-4302-AE0E-6CC56401A40F}"/>
              </a:ext>
            </a:extLst>
          </p:cNvPr>
          <p:cNvSpPr>
            <a:spLocks noGrp="1"/>
          </p:cNvSpPr>
          <p:nvPr>
            <p:ph type="dt" sz="half" idx="10"/>
          </p:nvPr>
        </p:nvSpPr>
        <p:spPr/>
        <p:txBody>
          <a:bodyPr/>
          <a:lstStyle/>
          <a:p>
            <a:fld id="{11008460-8B2F-4AAA-A4E2-10730069204C}" type="datetimeFigureOut">
              <a:rPr lang="en-US" smtClean="0"/>
              <a:t>11/8/22</a:t>
            </a:fld>
            <a:endParaRPr lang="en-US"/>
          </a:p>
        </p:txBody>
      </p:sp>
      <p:sp>
        <p:nvSpPr>
          <p:cNvPr id="5" name="Footer Placeholder 4">
            <a:extLst>
              <a:ext uri="{FF2B5EF4-FFF2-40B4-BE49-F238E27FC236}">
                <a16:creationId xmlns:a16="http://schemas.microsoft.com/office/drawing/2014/main" id="{0303BD63-5B0C-4FB3-8434-8EA1A84F2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3E9EB-019B-4F03-8147-D6CBA6B1E67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65958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1C13-CF9D-4E82-A5B4-91008DCD2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06FD2-89E8-4415-ADF7-22F4A4C25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CBBFF-8889-497F-B4CA-A031E8DD3B95}"/>
              </a:ext>
            </a:extLst>
          </p:cNvPr>
          <p:cNvSpPr>
            <a:spLocks noGrp="1"/>
          </p:cNvSpPr>
          <p:nvPr>
            <p:ph type="dt" sz="half" idx="10"/>
          </p:nvPr>
        </p:nvSpPr>
        <p:spPr/>
        <p:txBody>
          <a:bodyPr/>
          <a:lstStyle/>
          <a:p>
            <a:fld id="{11008460-8B2F-4AAA-A4E2-10730069204C}" type="datetimeFigureOut">
              <a:rPr lang="en-US" smtClean="0"/>
              <a:t>11/8/22</a:t>
            </a:fld>
            <a:endParaRPr lang="en-US"/>
          </a:p>
        </p:txBody>
      </p:sp>
      <p:sp>
        <p:nvSpPr>
          <p:cNvPr id="5" name="Footer Placeholder 4">
            <a:extLst>
              <a:ext uri="{FF2B5EF4-FFF2-40B4-BE49-F238E27FC236}">
                <a16:creationId xmlns:a16="http://schemas.microsoft.com/office/drawing/2014/main" id="{FDE78DAF-985B-4BB4-ADA9-02EA979F1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10DBC-42B5-46AB-B36A-B39128E69CBF}"/>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40689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B6E7-01C8-4375-B7C7-596CD11993F3}"/>
              </a:ext>
            </a:extLst>
          </p:cNvPr>
          <p:cNvSpPr>
            <a:spLocks noGrp="1"/>
          </p:cNvSpPr>
          <p:nvPr>
            <p:ph type="title"/>
          </p:nvPr>
        </p:nvSpPr>
        <p:spPr>
          <a:xfrm>
            <a:off x="831850" y="1883229"/>
            <a:ext cx="8214179" cy="3303133"/>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C441675-8F3E-47CC-9573-D853C506D557}"/>
              </a:ext>
            </a:extLst>
          </p:cNvPr>
          <p:cNvSpPr>
            <a:spLocks noGrp="1"/>
          </p:cNvSpPr>
          <p:nvPr>
            <p:ph type="body" idx="1"/>
          </p:nvPr>
        </p:nvSpPr>
        <p:spPr>
          <a:xfrm>
            <a:off x="831850" y="5295900"/>
            <a:ext cx="8214179" cy="79375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5419F49-690E-49EC-BD41-75A18C9E37FC}"/>
              </a:ext>
            </a:extLst>
          </p:cNvPr>
          <p:cNvSpPr>
            <a:spLocks noGrp="1"/>
          </p:cNvSpPr>
          <p:nvPr>
            <p:ph type="dt" sz="half" idx="10"/>
          </p:nvPr>
        </p:nvSpPr>
        <p:spPr/>
        <p:txBody>
          <a:bodyPr/>
          <a:lstStyle/>
          <a:p>
            <a:fld id="{11008460-8B2F-4AAA-A4E2-10730069204C}" type="datetimeFigureOut">
              <a:rPr lang="en-US" smtClean="0"/>
              <a:t>11/8/22</a:t>
            </a:fld>
            <a:endParaRPr lang="en-US"/>
          </a:p>
        </p:txBody>
      </p:sp>
      <p:sp>
        <p:nvSpPr>
          <p:cNvPr id="5" name="Footer Placeholder 4">
            <a:extLst>
              <a:ext uri="{FF2B5EF4-FFF2-40B4-BE49-F238E27FC236}">
                <a16:creationId xmlns:a16="http://schemas.microsoft.com/office/drawing/2014/main" id="{9BBC9E70-1401-468E-97DE-4255CA222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BE14C-9127-4582-A006-2AEA93AF76BE}"/>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199712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4DF9-FA60-4E7B-BDE8-C0F9AFE63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F1133-890E-4E96-AEDD-0F921E26F51D}"/>
              </a:ext>
            </a:extLst>
          </p:cNvPr>
          <p:cNvSpPr>
            <a:spLocks noGrp="1"/>
          </p:cNvSpPr>
          <p:nvPr>
            <p:ph sz="half" idx="1"/>
          </p:nvPr>
        </p:nvSpPr>
        <p:spPr>
          <a:xfrm>
            <a:off x="966745"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14763B4-4987-4303-9640-54B67DD75E46}"/>
              </a:ext>
            </a:extLst>
          </p:cNvPr>
          <p:cNvSpPr>
            <a:spLocks noGrp="1"/>
          </p:cNvSpPr>
          <p:nvPr>
            <p:ph sz="half" idx="2"/>
          </p:nvPr>
        </p:nvSpPr>
        <p:spPr>
          <a:xfrm>
            <a:off x="5597174"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C94AAD8-D444-410E-98EC-47076908FA37}"/>
              </a:ext>
            </a:extLst>
          </p:cNvPr>
          <p:cNvSpPr>
            <a:spLocks noGrp="1"/>
          </p:cNvSpPr>
          <p:nvPr>
            <p:ph type="dt" sz="half" idx="10"/>
          </p:nvPr>
        </p:nvSpPr>
        <p:spPr/>
        <p:txBody>
          <a:bodyPr/>
          <a:lstStyle/>
          <a:p>
            <a:fld id="{11008460-8B2F-4AAA-A4E2-10730069204C}" type="datetimeFigureOut">
              <a:rPr lang="en-US" smtClean="0"/>
              <a:t>11/8/22</a:t>
            </a:fld>
            <a:endParaRPr lang="en-US"/>
          </a:p>
        </p:txBody>
      </p:sp>
      <p:sp>
        <p:nvSpPr>
          <p:cNvPr id="6" name="Footer Placeholder 5">
            <a:extLst>
              <a:ext uri="{FF2B5EF4-FFF2-40B4-BE49-F238E27FC236}">
                <a16:creationId xmlns:a16="http://schemas.microsoft.com/office/drawing/2014/main" id="{E072F01E-6867-4604-8B58-F65BCC820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43D87-0EC8-43C7-9D1B-46DB5212931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470419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05AE-70FD-4CEE-BDFB-D5C0A3D3595C}"/>
              </a:ext>
            </a:extLst>
          </p:cNvPr>
          <p:cNvSpPr>
            <a:spLocks noGrp="1"/>
          </p:cNvSpPr>
          <p:nvPr>
            <p:ph type="title"/>
          </p:nvPr>
        </p:nvSpPr>
        <p:spPr>
          <a:xfrm>
            <a:off x="966745" y="960120"/>
            <a:ext cx="9196928" cy="10607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F9091E2-4532-4D16-827E-4DB0688FD829}"/>
              </a:ext>
            </a:extLst>
          </p:cNvPr>
          <p:cNvSpPr>
            <a:spLocks noGrp="1"/>
          </p:cNvSpPr>
          <p:nvPr>
            <p:ph type="body" idx="1"/>
          </p:nvPr>
        </p:nvSpPr>
        <p:spPr>
          <a:xfrm>
            <a:off x="967153" y="2062842"/>
            <a:ext cx="4445899"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52B53BE-9EDA-4D07-A042-0D101FAB9A87}"/>
              </a:ext>
            </a:extLst>
          </p:cNvPr>
          <p:cNvSpPr>
            <a:spLocks noGrp="1"/>
          </p:cNvSpPr>
          <p:nvPr>
            <p:ph sz="half" idx="2"/>
          </p:nvPr>
        </p:nvSpPr>
        <p:spPr>
          <a:xfrm>
            <a:off x="966745" y="2882837"/>
            <a:ext cx="4446642"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1DFDFC1-7510-4F8E-A831-ABA33D977ACA}"/>
              </a:ext>
            </a:extLst>
          </p:cNvPr>
          <p:cNvSpPr>
            <a:spLocks noGrp="1"/>
          </p:cNvSpPr>
          <p:nvPr>
            <p:ph type="body" sz="quarter" idx="3"/>
          </p:nvPr>
        </p:nvSpPr>
        <p:spPr>
          <a:xfrm>
            <a:off x="5725280" y="2062842"/>
            <a:ext cx="4467794"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2A42F0-9A48-4946-8BA8-394CBF01A056}"/>
              </a:ext>
            </a:extLst>
          </p:cNvPr>
          <p:cNvSpPr>
            <a:spLocks noGrp="1"/>
          </p:cNvSpPr>
          <p:nvPr>
            <p:ph sz="quarter" idx="4"/>
          </p:nvPr>
        </p:nvSpPr>
        <p:spPr>
          <a:xfrm>
            <a:off x="5724868" y="2882837"/>
            <a:ext cx="4468541"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00FC563-D319-494F-AA63-0BDF1D25E5D4}"/>
              </a:ext>
            </a:extLst>
          </p:cNvPr>
          <p:cNvSpPr>
            <a:spLocks noGrp="1"/>
          </p:cNvSpPr>
          <p:nvPr>
            <p:ph type="dt" sz="half" idx="10"/>
          </p:nvPr>
        </p:nvSpPr>
        <p:spPr/>
        <p:txBody>
          <a:bodyPr/>
          <a:lstStyle/>
          <a:p>
            <a:fld id="{11008460-8B2F-4AAA-A4E2-10730069204C}" type="datetimeFigureOut">
              <a:rPr lang="en-US" smtClean="0"/>
              <a:t>11/8/22</a:t>
            </a:fld>
            <a:endParaRPr lang="en-US"/>
          </a:p>
        </p:txBody>
      </p:sp>
      <p:sp>
        <p:nvSpPr>
          <p:cNvPr id="8" name="Footer Placeholder 7">
            <a:extLst>
              <a:ext uri="{FF2B5EF4-FFF2-40B4-BE49-F238E27FC236}">
                <a16:creationId xmlns:a16="http://schemas.microsoft.com/office/drawing/2014/main" id="{DD42F4FE-433A-42F6-8A73-AD843352B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575352-FC7F-4BA8-940F-2F920C2801B7}"/>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913578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3FB5-4B13-4412-9F42-62450D6AA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C87ECA-0E5D-4DD2-B664-DF351875FE29}"/>
              </a:ext>
            </a:extLst>
          </p:cNvPr>
          <p:cNvSpPr>
            <a:spLocks noGrp="1"/>
          </p:cNvSpPr>
          <p:nvPr>
            <p:ph type="dt" sz="half" idx="10"/>
          </p:nvPr>
        </p:nvSpPr>
        <p:spPr/>
        <p:txBody>
          <a:bodyPr/>
          <a:lstStyle/>
          <a:p>
            <a:fld id="{11008460-8B2F-4AAA-A4E2-10730069204C}" type="datetimeFigureOut">
              <a:rPr lang="en-US" smtClean="0"/>
              <a:t>11/8/22</a:t>
            </a:fld>
            <a:endParaRPr lang="en-US"/>
          </a:p>
        </p:txBody>
      </p:sp>
      <p:sp>
        <p:nvSpPr>
          <p:cNvPr id="4" name="Footer Placeholder 3">
            <a:extLst>
              <a:ext uri="{FF2B5EF4-FFF2-40B4-BE49-F238E27FC236}">
                <a16:creationId xmlns:a16="http://schemas.microsoft.com/office/drawing/2014/main" id="{D4E2406B-A925-466A-AF79-D0A4E0EA4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61B050-D381-4E1A-88DD-361F0EE9DD96}"/>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658603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BF592-6A15-4999-ACFA-A535A113B25D}"/>
              </a:ext>
            </a:extLst>
          </p:cNvPr>
          <p:cNvSpPr>
            <a:spLocks noGrp="1"/>
          </p:cNvSpPr>
          <p:nvPr>
            <p:ph type="dt" sz="half" idx="10"/>
          </p:nvPr>
        </p:nvSpPr>
        <p:spPr/>
        <p:txBody>
          <a:bodyPr/>
          <a:lstStyle/>
          <a:p>
            <a:fld id="{11008460-8B2F-4AAA-A4E2-10730069204C}" type="datetimeFigureOut">
              <a:rPr lang="en-US" smtClean="0"/>
              <a:t>11/8/22</a:t>
            </a:fld>
            <a:endParaRPr lang="en-US"/>
          </a:p>
        </p:txBody>
      </p:sp>
      <p:sp>
        <p:nvSpPr>
          <p:cNvPr id="3" name="Footer Placeholder 2">
            <a:extLst>
              <a:ext uri="{FF2B5EF4-FFF2-40B4-BE49-F238E27FC236}">
                <a16:creationId xmlns:a16="http://schemas.microsoft.com/office/drawing/2014/main" id="{7819EFC1-AD45-4610-8FC6-2058F55E47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DF506-CFF9-4BD2-8D76-3377927798E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810804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7674-EAFF-4CAE-A685-8AEA617D0655}"/>
              </a:ext>
            </a:extLst>
          </p:cNvPr>
          <p:cNvSpPr>
            <a:spLocks noGrp="1"/>
          </p:cNvSpPr>
          <p:nvPr>
            <p:ph type="title"/>
          </p:nvPr>
        </p:nvSpPr>
        <p:spPr>
          <a:xfrm>
            <a:off x="839788" y="1094014"/>
            <a:ext cx="3932237" cy="1436914"/>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DB3A185-E15D-46FD-A4FB-709A8B5D0BE3}"/>
              </a:ext>
            </a:extLst>
          </p:cNvPr>
          <p:cNvSpPr>
            <a:spLocks noGrp="1"/>
          </p:cNvSpPr>
          <p:nvPr>
            <p:ph idx="1"/>
          </p:nvPr>
        </p:nvSpPr>
        <p:spPr>
          <a:xfrm>
            <a:off x="5183188" y="1094014"/>
            <a:ext cx="6172200" cy="47670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4086F7-5F48-40D6-B4E3-1347EA21B0A8}"/>
              </a:ext>
            </a:extLst>
          </p:cNvPr>
          <p:cNvSpPr>
            <a:spLocks noGrp="1"/>
          </p:cNvSpPr>
          <p:nvPr>
            <p:ph type="body" sz="half" idx="2"/>
          </p:nvPr>
        </p:nvSpPr>
        <p:spPr>
          <a:xfrm>
            <a:off x="839788" y="2618012"/>
            <a:ext cx="3932237" cy="325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EF4FC41-0A32-438D-9A47-F932AB492CBA}"/>
              </a:ext>
            </a:extLst>
          </p:cNvPr>
          <p:cNvSpPr>
            <a:spLocks noGrp="1"/>
          </p:cNvSpPr>
          <p:nvPr>
            <p:ph type="dt" sz="half" idx="10"/>
          </p:nvPr>
        </p:nvSpPr>
        <p:spPr/>
        <p:txBody>
          <a:bodyPr/>
          <a:lstStyle/>
          <a:p>
            <a:fld id="{11008460-8B2F-4AAA-A4E2-10730069204C}" type="datetimeFigureOut">
              <a:rPr lang="en-US" smtClean="0"/>
              <a:t>11/8/22</a:t>
            </a:fld>
            <a:endParaRPr lang="en-US"/>
          </a:p>
        </p:txBody>
      </p:sp>
      <p:sp>
        <p:nvSpPr>
          <p:cNvPr id="6" name="Footer Placeholder 5">
            <a:extLst>
              <a:ext uri="{FF2B5EF4-FFF2-40B4-BE49-F238E27FC236}">
                <a16:creationId xmlns:a16="http://schemas.microsoft.com/office/drawing/2014/main" id="{02F0F85D-CB6B-48E8-B56F-81472CE94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E120E-E239-4B93-AC67-210D23BD227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473396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F02C-5A08-45D4-AFE1-8EF0E6DECE4B}"/>
              </a:ext>
            </a:extLst>
          </p:cNvPr>
          <p:cNvSpPr>
            <a:spLocks noGrp="1"/>
          </p:cNvSpPr>
          <p:nvPr>
            <p:ph type="title"/>
          </p:nvPr>
        </p:nvSpPr>
        <p:spPr>
          <a:xfrm>
            <a:off x="839788" y="1065120"/>
            <a:ext cx="3932237" cy="1465806"/>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22EF863-20E6-4CF9-A179-0A2A52E5F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CFB1A-5B7E-45DA-9713-0CD8E3121F4B}"/>
              </a:ext>
            </a:extLst>
          </p:cNvPr>
          <p:cNvSpPr>
            <a:spLocks noGrp="1"/>
          </p:cNvSpPr>
          <p:nvPr>
            <p:ph type="body" sz="half" idx="2"/>
          </p:nvPr>
        </p:nvSpPr>
        <p:spPr>
          <a:xfrm>
            <a:off x="839788" y="2618014"/>
            <a:ext cx="3932237" cy="32509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EFD67F-901E-4423-A48F-41F00ECA520B}"/>
              </a:ext>
            </a:extLst>
          </p:cNvPr>
          <p:cNvSpPr>
            <a:spLocks noGrp="1"/>
          </p:cNvSpPr>
          <p:nvPr>
            <p:ph type="dt" sz="half" idx="10"/>
          </p:nvPr>
        </p:nvSpPr>
        <p:spPr/>
        <p:txBody>
          <a:bodyPr/>
          <a:lstStyle/>
          <a:p>
            <a:fld id="{11008460-8B2F-4AAA-A4E2-10730069204C}" type="datetimeFigureOut">
              <a:rPr lang="en-US" smtClean="0"/>
              <a:t>11/8/22</a:t>
            </a:fld>
            <a:endParaRPr lang="en-US"/>
          </a:p>
        </p:txBody>
      </p:sp>
      <p:sp>
        <p:nvSpPr>
          <p:cNvPr id="6" name="Footer Placeholder 5">
            <a:extLst>
              <a:ext uri="{FF2B5EF4-FFF2-40B4-BE49-F238E27FC236}">
                <a16:creationId xmlns:a16="http://schemas.microsoft.com/office/drawing/2014/main" id="{97B04982-0749-4F34-A4DB-DDC12BD4B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38447-AEAF-40D9-B3D3-94404C144AE9}"/>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804986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06359A-F1E3-49EE-BBC2-40888C4A3628}"/>
              </a:ext>
            </a:extLst>
          </p:cNvPr>
          <p:cNvGrpSpPr/>
          <p:nvPr/>
        </p:nvGrpSpPr>
        <p:grpSpPr>
          <a:xfrm>
            <a:off x="9265700" y="2026"/>
            <a:ext cx="2926300" cy="5030922"/>
            <a:chOff x="9265700" y="2026"/>
            <a:chExt cx="2926300" cy="5030922"/>
          </a:xfrm>
        </p:grpSpPr>
        <p:sp>
          <p:nvSpPr>
            <p:cNvPr id="8" name="Freeform: Shape 7">
              <a:extLst>
                <a:ext uri="{FF2B5EF4-FFF2-40B4-BE49-F238E27FC236}">
                  <a16:creationId xmlns:a16="http://schemas.microsoft.com/office/drawing/2014/main" id="{CED90C42-6A0F-48E8-BF96-7D3E2A395EC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DA0863A-55F7-4EB0-9451-F3EE4D65DBDB}"/>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FE7CFE2-40F6-44B2-8AAD-0C384EEFCF7E}"/>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F0D6A17-AA80-4608-8660-8D1587A17704}"/>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laceholder 1">
            <a:extLst>
              <a:ext uri="{FF2B5EF4-FFF2-40B4-BE49-F238E27FC236}">
                <a16:creationId xmlns:a16="http://schemas.microsoft.com/office/drawing/2014/main" id="{7E11B74D-DF90-4993-88AE-4D05C91F2A96}"/>
              </a:ext>
            </a:extLst>
          </p:cNvPr>
          <p:cNvSpPr>
            <a:spLocks noGrp="1"/>
          </p:cNvSpPr>
          <p:nvPr>
            <p:ph type="title"/>
          </p:nvPr>
        </p:nvSpPr>
        <p:spPr>
          <a:xfrm>
            <a:off x="966744" y="959587"/>
            <a:ext cx="9076329" cy="10642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9B3DE9-A495-4E75-819D-E0B2E5505072}"/>
              </a:ext>
            </a:extLst>
          </p:cNvPr>
          <p:cNvSpPr>
            <a:spLocks noGrp="1"/>
          </p:cNvSpPr>
          <p:nvPr>
            <p:ph type="body" idx="1"/>
          </p:nvPr>
        </p:nvSpPr>
        <p:spPr>
          <a:xfrm>
            <a:off x="966744" y="2248257"/>
            <a:ext cx="9076329" cy="36501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2430AC-DB07-423B-A52A-0065639AFE68}"/>
              </a:ext>
            </a:extLst>
          </p:cNvPr>
          <p:cNvSpPr>
            <a:spLocks noGrp="1"/>
          </p:cNvSpPr>
          <p:nvPr>
            <p:ph type="dt" sz="half" idx="2"/>
          </p:nvPr>
        </p:nvSpPr>
        <p:spPr>
          <a:xfrm>
            <a:off x="8266975" y="6356350"/>
            <a:ext cx="2960914"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11008460-8B2F-4AAA-A4E2-10730069204C}" type="datetimeFigureOut">
              <a:rPr lang="en-US" smtClean="0"/>
              <a:pPr/>
              <a:t>11/8/22</a:t>
            </a:fld>
            <a:endParaRPr lang="en-US" dirty="0"/>
          </a:p>
        </p:txBody>
      </p:sp>
      <p:sp>
        <p:nvSpPr>
          <p:cNvPr id="5" name="Footer Placeholder 4">
            <a:extLst>
              <a:ext uri="{FF2B5EF4-FFF2-40B4-BE49-F238E27FC236}">
                <a16:creationId xmlns:a16="http://schemas.microsoft.com/office/drawing/2014/main" id="{485FAFC9-FA18-4C55-8C92-B17603CAEEDC}"/>
              </a:ext>
            </a:extLst>
          </p:cNvPr>
          <p:cNvSpPr>
            <a:spLocks noGrp="1"/>
          </p:cNvSpPr>
          <p:nvPr>
            <p:ph type="ftr" sz="quarter" idx="3"/>
          </p:nvPr>
        </p:nvSpPr>
        <p:spPr>
          <a:xfrm>
            <a:off x="966745" y="501128"/>
            <a:ext cx="3311342" cy="365125"/>
          </a:xfrm>
          <a:prstGeom prst="rect">
            <a:avLst/>
          </a:prstGeom>
        </p:spPr>
        <p:txBody>
          <a:bodyPr vert="horz" lIns="91440" tIns="45720" rIns="91440" bIns="45720" rtlCol="0" anchor="ctr"/>
          <a:lstStyle>
            <a:lvl1pPr algn="l">
              <a:defRPr sz="1000" i="0">
                <a:solidFill>
                  <a:schemeClr val="tx2">
                    <a:alpha val="85000"/>
                  </a:schemeClr>
                </a:solidFill>
              </a:defRPr>
            </a:lvl1pPr>
          </a:lstStyle>
          <a:p>
            <a:endParaRPr lang="en-US" dirty="0"/>
          </a:p>
        </p:txBody>
      </p:sp>
      <p:sp>
        <p:nvSpPr>
          <p:cNvPr id="6" name="Slide Number Placeholder 5">
            <a:extLst>
              <a:ext uri="{FF2B5EF4-FFF2-40B4-BE49-F238E27FC236}">
                <a16:creationId xmlns:a16="http://schemas.microsoft.com/office/drawing/2014/main" id="{67D5A493-61FB-4764-90B6-8CC218A781C9}"/>
              </a:ext>
            </a:extLst>
          </p:cNvPr>
          <p:cNvSpPr>
            <a:spLocks noGrp="1"/>
          </p:cNvSpPr>
          <p:nvPr>
            <p:ph type="sldNum" sz="quarter" idx="4"/>
          </p:nvPr>
        </p:nvSpPr>
        <p:spPr>
          <a:xfrm>
            <a:off x="11239498" y="6356350"/>
            <a:ext cx="515479"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141066277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tiff"/></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D84B89-83B1-AA44-B9BE-C68A3A346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ands holding each other's wrists and interlinked to form a circle">
            <a:extLst>
              <a:ext uri="{FF2B5EF4-FFF2-40B4-BE49-F238E27FC236}">
                <a16:creationId xmlns:a16="http://schemas.microsoft.com/office/drawing/2014/main" id="{8A9726F2-CAA3-BE10-4348-2FCEF037E12A}"/>
              </a:ext>
            </a:extLst>
          </p:cNvPr>
          <p:cNvPicPr>
            <a:picLocks noChangeAspect="1"/>
          </p:cNvPicPr>
          <p:nvPr/>
        </p:nvPicPr>
        <p:blipFill rotWithShape="1">
          <a:blip r:embed="rId2"/>
          <a:srcRect b="15730"/>
          <a:stretch/>
        </p:blipFill>
        <p:spPr>
          <a:xfrm>
            <a:off x="20" y="10"/>
            <a:ext cx="12191979" cy="6857989"/>
          </a:xfrm>
          <a:prstGeom prst="rect">
            <a:avLst/>
          </a:prstGeom>
        </p:spPr>
      </p:pic>
      <p:sp useBgFill="1">
        <p:nvSpPr>
          <p:cNvPr id="11" name="Freeform: Shape 10">
            <a:extLst>
              <a:ext uri="{FF2B5EF4-FFF2-40B4-BE49-F238E27FC236}">
                <a16:creationId xmlns:a16="http://schemas.microsoft.com/office/drawing/2014/main" id="{DF3B9D9F-2555-4B2E-AD17-056B66596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5594" y="812056"/>
            <a:ext cx="3876811" cy="5127565"/>
          </a:xfrm>
          <a:custGeom>
            <a:avLst/>
            <a:gdLst>
              <a:gd name="connsiteX0" fmla="*/ 1941583 w 3876811"/>
              <a:gd name="connsiteY0" fmla="*/ 0 h 5127565"/>
              <a:gd name="connsiteX1" fmla="*/ 2111641 w 3876811"/>
              <a:gd name="connsiteY1" fmla="*/ 149098 h 5127565"/>
              <a:gd name="connsiteX2" fmla="*/ 3370494 w 3876811"/>
              <a:gd name="connsiteY2" fmla="*/ 774450 h 5127565"/>
              <a:gd name="connsiteX3" fmla="*/ 3876811 w 3876811"/>
              <a:gd name="connsiteY3" fmla="*/ 1854685 h 5127565"/>
              <a:gd name="connsiteX4" fmla="*/ 3876810 w 3876811"/>
              <a:gd name="connsiteY4" fmla="*/ 2507216 h 5127565"/>
              <a:gd name="connsiteX5" fmla="*/ 3872563 w 3876811"/>
              <a:gd name="connsiteY5" fmla="*/ 5127565 h 5127565"/>
              <a:gd name="connsiteX6" fmla="*/ 4248 w 3876811"/>
              <a:gd name="connsiteY6" fmla="*/ 5127565 h 5127565"/>
              <a:gd name="connsiteX7" fmla="*/ 0 w 3876811"/>
              <a:gd name="connsiteY7" fmla="*/ 2507216 h 5127565"/>
              <a:gd name="connsiteX8" fmla="*/ 1 w 3876811"/>
              <a:gd name="connsiteY8" fmla="*/ 1854685 h 5127565"/>
              <a:gd name="connsiteX9" fmla="*/ 506320 w 3876811"/>
              <a:gd name="connsiteY9" fmla="*/ 774450 h 5127565"/>
              <a:gd name="connsiteX10" fmla="*/ 1765173 w 3876811"/>
              <a:gd name="connsiteY10" fmla="*/ 149098 h 512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AF2D16F-347B-F88A-4D92-5310299CEEE9}"/>
              </a:ext>
            </a:extLst>
          </p:cNvPr>
          <p:cNvSpPr>
            <a:spLocks noGrp="1"/>
          </p:cNvSpPr>
          <p:nvPr>
            <p:ph type="ctrTitle"/>
          </p:nvPr>
        </p:nvSpPr>
        <p:spPr>
          <a:xfrm>
            <a:off x="7569389" y="1891412"/>
            <a:ext cx="3149221" cy="2149459"/>
          </a:xfrm>
        </p:spPr>
        <p:txBody>
          <a:bodyPr>
            <a:normAutofit/>
          </a:bodyPr>
          <a:lstStyle/>
          <a:p>
            <a:pPr algn="ctr">
              <a:lnSpc>
                <a:spcPct val="90000"/>
              </a:lnSpc>
            </a:pPr>
            <a:r>
              <a:rPr lang="en-US" sz="2800" b="0" i="0">
                <a:effectLst/>
                <a:latin typeface="Arial" panose="020B0604020202020204" pitchFamily="34" charset="0"/>
              </a:rPr>
              <a:t>TEAP Collaboration: </a:t>
            </a:r>
            <a:br>
              <a:rPr lang="en-US" sz="2800" b="0" i="0">
                <a:effectLst/>
                <a:latin typeface="Arial" panose="020B0604020202020204" pitchFamily="34" charset="0"/>
              </a:rPr>
            </a:br>
            <a:r>
              <a:rPr lang="en-US" sz="2800" b="0" i="0">
                <a:effectLst/>
                <a:latin typeface="Arial" panose="020B0604020202020204" pitchFamily="34" charset="0"/>
              </a:rPr>
              <a:t>TEAP is a Program Not a Person</a:t>
            </a:r>
            <a:endParaRPr lang="en-US" sz="2800"/>
          </a:p>
        </p:txBody>
      </p:sp>
      <p:sp>
        <p:nvSpPr>
          <p:cNvPr id="3" name="Subtitle 2">
            <a:extLst>
              <a:ext uri="{FF2B5EF4-FFF2-40B4-BE49-F238E27FC236}">
                <a16:creationId xmlns:a16="http://schemas.microsoft.com/office/drawing/2014/main" id="{DB8180EE-5916-4544-81B5-3492E72D4545}"/>
              </a:ext>
            </a:extLst>
          </p:cNvPr>
          <p:cNvSpPr>
            <a:spLocks noGrp="1"/>
          </p:cNvSpPr>
          <p:nvPr>
            <p:ph type="subTitle" idx="1"/>
          </p:nvPr>
        </p:nvSpPr>
        <p:spPr>
          <a:xfrm>
            <a:off x="7205593" y="4313467"/>
            <a:ext cx="3876812" cy="1241171"/>
          </a:xfrm>
        </p:spPr>
        <p:txBody>
          <a:bodyPr>
            <a:normAutofit/>
          </a:bodyPr>
          <a:lstStyle/>
          <a:p>
            <a:pPr algn="ctr">
              <a:lnSpc>
                <a:spcPct val="100000"/>
              </a:lnSpc>
            </a:pPr>
            <a:r>
              <a:rPr lang="en-US" sz="1300" dirty="0">
                <a:latin typeface="Arial" panose="020B0604020202020204" pitchFamily="34" charset="0"/>
                <a:cs typeface="Arial" panose="020B0604020202020204" pitchFamily="34" charset="0"/>
              </a:rPr>
              <a:t>Diane A. Tennies, PhD, LADC</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LEAD TEAP Regional Health Specialist </a:t>
            </a:r>
          </a:p>
          <a:p>
            <a:pPr algn="ctr">
              <a:lnSpc>
                <a:spcPct val="100000"/>
              </a:lnSpc>
            </a:pPr>
            <a:r>
              <a:rPr lang="en-US" sz="1300" dirty="0">
                <a:latin typeface="Arial" panose="020B0604020202020204" pitchFamily="34" charset="0"/>
                <a:cs typeface="Arial" panose="020B0604020202020204" pitchFamily="34" charset="0"/>
              </a:rPr>
              <a:t>11/10/2022</a:t>
            </a:r>
          </a:p>
        </p:txBody>
      </p:sp>
      <p:sp>
        <p:nvSpPr>
          <p:cNvPr id="13" name="Freeform: Shape 10">
            <a:extLst>
              <a:ext uri="{FF2B5EF4-FFF2-40B4-BE49-F238E27FC236}">
                <a16:creationId xmlns:a16="http://schemas.microsoft.com/office/drawing/2014/main" id="{98F816C8-664D-4D46-87AC-DD7054006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828" y="705180"/>
            <a:ext cx="4014345" cy="5316049"/>
          </a:xfrm>
          <a:custGeom>
            <a:avLst/>
            <a:gdLst>
              <a:gd name="connsiteX0" fmla="*/ 2010463 w 4014345"/>
              <a:gd name="connsiteY0" fmla="*/ 0 h 5302828"/>
              <a:gd name="connsiteX1" fmla="*/ 2186554 w 4014345"/>
              <a:gd name="connsiteY1" fmla="*/ 153908 h 5302828"/>
              <a:gd name="connsiteX2" fmla="*/ 3490066 w 4014345"/>
              <a:gd name="connsiteY2" fmla="*/ 799434 h 5302828"/>
              <a:gd name="connsiteX3" fmla="*/ 4014345 w 4014345"/>
              <a:gd name="connsiteY3" fmla="*/ 1914517 h 5302828"/>
              <a:gd name="connsiteX4" fmla="*/ 4014344 w 4014345"/>
              <a:gd name="connsiteY4" fmla="*/ 2588099 h 5302828"/>
              <a:gd name="connsiteX5" fmla="*/ 4009930 w 4014345"/>
              <a:gd name="connsiteY5" fmla="*/ 5302828 h 5302828"/>
              <a:gd name="connsiteX6" fmla="*/ 4415 w 4014345"/>
              <a:gd name="connsiteY6" fmla="*/ 5302828 h 5302828"/>
              <a:gd name="connsiteX7" fmla="*/ 0 w 4014345"/>
              <a:gd name="connsiteY7" fmla="*/ 2588099 h 5302828"/>
              <a:gd name="connsiteX8" fmla="*/ 1 w 4014345"/>
              <a:gd name="connsiteY8" fmla="*/ 1914517 h 5302828"/>
              <a:gd name="connsiteX9" fmla="*/ 524282 w 4014345"/>
              <a:gd name="connsiteY9" fmla="*/ 799434 h 5302828"/>
              <a:gd name="connsiteX10" fmla="*/ 1827794 w 4014345"/>
              <a:gd name="connsiteY10" fmla="*/ 153908 h 530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4345" h="5302828">
                <a:moveTo>
                  <a:pt x="2010463" y="0"/>
                </a:moveTo>
                <a:lnTo>
                  <a:pt x="2186554" y="153908"/>
                </a:lnTo>
                <a:cubicBezTo>
                  <a:pt x="2623188" y="490280"/>
                  <a:pt x="3115215" y="582934"/>
                  <a:pt x="3490066" y="799434"/>
                </a:cubicBezTo>
                <a:cubicBezTo>
                  <a:pt x="3850510" y="1050687"/>
                  <a:pt x="4014345" y="1338834"/>
                  <a:pt x="4014345" y="1914517"/>
                </a:cubicBezTo>
                <a:cubicBezTo>
                  <a:pt x="4014345" y="2139044"/>
                  <a:pt x="4014344" y="2363572"/>
                  <a:pt x="4014344" y="2588099"/>
                </a:cubicBezTo>
                <a:lnTo>
                  <a:pt x="4009930" y="5302828"/>
                </a:lnTo>
                <a:lnTo>
                  <a:pt x="4415" y="5302828"/>
                </a:lnTo>
                <a:lnTo>
                  <a:pt x="0" y="2588099"/>
                </a:lnTo>
                <a:cubicBezTo>
                  <a:pt x="0" y="2363572"/>
                  <a:pt x="1" y="2139044"/>
                  <a:pt x="1" y="1914517"/>
                </a:cubicBezTo>
                <a:cubicBezTo>
                  <a:pt x="1" y="1338834"/>
                  <a:pt x="163838" y="1050687"/>
                  <a:pt x="524282" y="799434"/>
                </a:cubicBezTo>
                <a:cubicBezTo>
                  <a:pt x="899134" y="582934"/>
                  <a:pt x="1391162" y="490280"/>
                  <a:pt x="1827794" y="153908"/>
                </a:cubicBezTo>
                <a:close/>
              </a:path>
            </a:pathLst>
          </a:custGeom>
          <a:noFill/>
          <a:ln w="25400" cap="rnd">
            <a:solidFill>
              <a:schemeClr val="bg2">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1093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82CE45-61C5-4799-9D0D-AC196F312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FF46929-7F95-46F3-B891-8310D4743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5" y="805231"/>
            <a:ext cx="3876811" cy="5245563"/>
          </a:xfrm>
          <a:custGeom>
            <a:avLst/>
            <a:gdLst>
              <a:gd name="connsiteX0" fmla="*/ 1941583 w 3876811"/>
              <a:gd name="connsiteY0" fmla="*/ 0 h 5245563"/>
              <a:gd name="connsiteX1" fmla="*/ 2111641 w 3876811"/>
              <a:gd name="connsiteY1" fmla="*/ 149097 h 5245563"/>
              <a:gd name="connsiteX2" fmla="*/ 3370493 w 3876811"/>
              <a:gd name="connsiteY2" fmla="*/ 774451 h 5245563"/>
              <a:gd name="connsiteX3" fmla="*/ 3876811 w 3876811"/>
              <a:gd name="connsiteY3" fmla="*/ 1854684 h 5245563"/>
              <a:gd name="connsiteX4" fmla="*/ 3876811 w 3876811"/>
              <a:gd name="connsiteY4" fmla="*/ 2019920 h 5245563"/>
              <a:gd name="connsiteX5" fmla="*/ 3876811 w 3876811"/>
              <a:gd name="connsiteY5" fmla="*/ 2491569 h 5245563"/>
              <a:gd name="connsiteX6" fmla="*/ 3876811 w 3876811"/>
              <a:gd name="connsiteY6" fmla="*/ 2753995 h 5245563"/>
              <a:gd name="connsiteX7" fmla="*/ 3876811 w 3876811"/>
              <a:gd name="connsiteY7" fmla="*/ 3115353 h 5245563"/>
              <a:gd name="connsiteX8" fmla="*/ 3876811 w 3876811"/>
              <a:gd name="connsiteY8" fmla="*/ 3390879 h 5245563"/>
              <a:gd name="connsiteX9" fmla="*/ 3370493 w 3876811"/>
              <a:gd name="connsiteY9" fmla="*/ 4471114 h 5245563"/>
              <a:gd name="connsiteX10" fmla="*/ 2111639 w 3876811"/>
              <a:gd name="connsiteY10" fmla="*/ 5096465 h 5245563"/>
              <a:gd name="connsiteX11" fmla="*/ 1935228 w 3876811"/>
              <a:gd name="connsiteY11" fmla="*/ 5245563 h 5245563"/>
              <a:gd name="connsiteX12" fmla="*/ 1765171 w 3876811"/>
              <a:gd name="connsiteY12" fmla="*/ 5096465 h 5245563"/>
              <a:gd name="connsiteX13" fmla="*/ 506317 w 3876811"/>
              <a:gd name="connsiteY13" fmla="*/ 4471114 h 5245563"/>
              <a:gd name="connsiteX14" fmla="*/ 0 w 3876811"/>
              <a:gd name="connsiteY14" fmla="*/ 3390879 h 5245563"/>
              <a:gd name="connsiteX15" fmla="*/ 0 w 3876811"/>
              <a:gd name="connsiteY15" fmla="*/ 3115353 h 5245563"/>
              <a:gd name="connsiteX16" fmla="*/ 0 w 3876811"/>
              <a:gd name="connsiteY16" fmla="*/ 2753995 h 5245563"/>
              <a:gd name="connsiteX17" fmla="*/ 0 w 3876811"/>
              <a:gd name="connsiteY17" fmla="*/ 2491569 h 5245563"/>
              <a:gd name="connsiteX18" fmla="*/ 0 w 3876811"/>
              <a:gd name="connsiteY18" fmla="*/ 2019920 h 5245563"/>
              <a:gd name="connsiteX19" fmla="*/ 0 w 3876811"/>
              <a:gd name="connsiteY19" fmla="*/ 1854684 h 5245563"/>
              <a:gd name="connsiteX20" fmla="*/ 506318 w 3876811"/>
              <a:gd name="connsiteY20" fmla="*/ 774451 h 5245563"/>
              <a:gd name="connsiteX21" fmla="*/ 1765173 w 3876811"/>
              <a:gd name="connsiteY21" fmla="*/ 149097 h 5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7A422482-9F2F-4692-885F-7B632C26E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8"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11E44AC-B594-026C-F581-6497735E3268}"/>
              </a:ext>
            </a:extLst>
          </p:cNvPr>
          <p:cNvSpPr>
            <a:spLocks noGrp="1"/>
          </p:cNvSpPr>
          <p:nvPr>
            <p:ph type="title"/>
          </p:nvPr>
        </p:nvSpPr>
        <p:spPr>
          <a:xfrm>
            <a:off x="1533525" y="1821657"/>
            <a:ext cx="3028950" cy="3200400"/>
          </a:xfrm>
        </p:spPr>
        <p:txBody>
          <a:bodyPr>
            <a:normAutofit/>
          </a:bodyPr>
          <a:lstStyle/>
          <a:p>
            <a:pPr algn="ctr"/>
            <a:r>
              <a:rPr lang="en-US" dirty="0">
                <a:latin typeface="Arial" panose="020B0604020202020204" pitchFamily="34" charset="0"/>
                <a:cs typeface="Arial" panose="020B0604020202020204" pitchFamily="34" charset="0"/>
              </a:rPr>
              <a:t>PRH Guidance: MSWR</a:t>
            </a:r>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6D2B378-B1D8-D1A1-9FD4-646C2E903D7D}"/>
              </a:ext>
            </a:extLst>
          </p:cNvPr>
          <p:cNvSpPr>
            <a:spLocks noGrp="1"/>
          </p:cNvSpPr>
          <p:nvPr>
            <p:ph idx="1"/>
          </p:nvPr>
        </p:nvSpPr>
        <p:spPr>
          <a:xfrm>
            <a:off x="6095999" y="876300"/>
            <a:ext cx="5143501" cy="5029201"/>
          </a:xfrm>
        </p:spPr>
        <p:txBody>
          <a:bodyPr anchor="ctr">
            <a:normAutofit/>
          </a:bodyPr>
          <a:lstStyle/>
          <a:p>
            <a:pPr marL="0" indent="0">
              <a:lnSpc>
                <a:spcPct val="100000"/>
              </a:lnSpc>
              <a:buNone/>
            </a:pPr>
            <a:r>
              <a:rPr lang="en-US" sz="1700">
                <a:latin typeface="Arial" panose="020B0604020202020204" pitchFamily="34" charset="0"/>
                <a:cs typeface="Arial" panose="020B0604020202020204" pitchFamily="34" charset="0"/>
              </a:rPr>
              <a:t>5. </a:t>
            </a:r>
            <a:r>
              <a:rPr lang="en-US" sz="1700" b="1">
                <a:latin typeface="Arial" panose="020B0604020202020204" pitchFamily="34" charset="0"/>
                <a:cs typeface="Arial" panose="020B0604020202020204" pitchFamily="34" charset="0"/>
              </a:rPr>
              <a:t>Medical Separations with Reinstatement Rights </a:t>
            </a:r>
            <a:r>
              <a:rPr lang="en-US" sz="1700">
                <a:latin typeface="Arial" panose="020B0604020202020204" pitchFamily="34" charset="0"/>
                <a:cs typeface="Arial" panose="020B0604020202020204" pitchFamily="34" charset="0"/>
              </a:rPr>
              <a:t>(MSWR) for substance use conditions: </a:t>
            </a:r>
          </a:p>
          <a:p>
            <a:pPr marL="0" indent="0">
              <a:lnSpc>
                <a:spcPct val="100000"/>
              </a:lnSpc>
              <a:buNone/>
            </a:pPr>
            <a:r>
              <a:rPr lang="en-US" sz="1700">
                <a:latin typeface="Arial" panose="020B0604020202020204" pitchFamily="34" charset="0"/>
                <a:cs typeface="Arial" panose="020B0604020202020204" pitchFamily="34" charset="0"/>
              </a:rPr>
              <a:t>(a) Students may be given a MSWR for a diagnosed substance use condition, allowing the student to return to Job Corps to complete his or her training within 180 days. To return to Job Corps, proof of treatment completion from a qualified provider must be received. </a:t>
            </a:r>
          </a:p>
          <a:p>
            <a:pPr marL="0" indent="0">
              <a:lnSpc>
                <a:spcPct val="100000"/>
              </a:lnSpc>
              <a:buNone/>
            </a:pPr>
            <a:r>
              <a:rPr lang="en-US" sz="1700">
                <a:latin typeface="Arial" panose="020B0604020202020204" pitchFamily="34" charset="0"/>
                <a:cs typeface="Arial" panose="020B0604020202020204" pitchFamily="34" charset="0"/>
              </a:rPr>
              <a:t>(b) A MSWR for substance use conditions can only be given if the following conditions are met: </a:t>
            </a:r>
          </a:p>
          <a:p>
            <a:pPr marL="0" indent="0">
              <a:lnSpc>
                <a:spcPct val="100000"/>
              </a:lnSpc>
              <a:buNone/>
            </a:pPr>
            <a:r>
              <a:rPr lang="en-US" sz="1700">
                <a:latin typeface="Arial" panose="020B0604020202020204" pitchFamily="34" charset="0"/>
                <a:cs typeface="Arial" panose="020B0604020202020204" pitchFamily="34" charset="0"/>
              </a:rPr>
              <a:t>	(1) The TEAP specialist and Center Director agree that the student has a diagnosed substance use condition. </a:t>
            </a:r>
          </a:p>
          <a:p>
            <a:pPr marL="0" indent="0">
              <a:lnSpc>
                <a:spcPct val="100000"/>
              </a:lnSpc>
              <a:buNone/>
            </a:pPr>
            <a:r>
              <a:rPr lang="en-US" sz="1700">
                <a:latin typeface="Arial" panose="020B0604020202020204" pitchFamily="34" charset="0"/>
                <a:cs typeface="Arial" panose="020B0604020202020204" pitchFamily="34" charset="0"/>
              </a:rPr>
              <a:t>	(2) There is a documented assessment of the student’s diagnosed substance use condition by the TEAP specialist </a:t>
            </a:r>
            <a:r>
              <a:rPr lang="en-US" sz="1700" b="1">
                <a:latin typeface="Arial" panose="020B0604020202020204" pitchFamily="34" charset="0"/>
                <a:cs typeface="Arial" panose="020B0604020202020204" pitchFamily="34" charset="0"/>
              </a:rPr>
              <a:t>in collaboration </a:t>
            </a:r>
            <a:r>
              <a:rPr lang="en-US" sz="1700">
                <a:latin typeface="Arial" panose="020B0604020202020204" pitchFamily="34" charset="0"/>
                <a:cs typeface="Arial" panose="020B0604020202020204" pitchFamily="34" charset="0"/>
              </a:rPr>
              <a:t>with the center mental health consultant.</a:t>
            </a:r>
          </a:p>
        </p:txBody>
      </p:sp>
    </p:spTree>
    <p:extLst>
      <p:ext uri="{BB962C8B-B14F-4D97-AF65-F5344CB8AC3E}">
        <p14:creationId xmlns:p14="http://schemas.microsoft.com/office/powerpoint/2010/main" val="3110061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82CE45-61C5-4799-9D0D-AC196F312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FF46929-7F95-46F3-B891-8310D4743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5" y="805231"/>
            <a:ext cx="3876811" cy="5245563"/>
          </a:xfrm>
          <a:custGeom>
            <a:avLst/>
            <a:gdLst>
              <a:gd name="connsiteX0" fmla="*/ 1941583 w 3876811"/>
              <a:gd name="connsiteY0" fmla="*/ 0 h 5245563"/>
              <a:gd name="connsiteX1" fmla="*/ 2111641 w 3876811"/>
              <a:gd name="connsiteY1" fmla="*/ 149097 h 5245563"/>
              <a:gd name="connsiteX2" fmla="*/ 3370493 w 3876811"/>
              <a:gd name="connsiteY2" fmla="*/ 774451 h 5245563"/>
              <a:gd name="connsiteX3" fmla="*/ 3876811 w 3876811"/>
              <a:gd name="connsiteY3" fmla="*/ 1854684 h 5245563"/>
              <a:gd name="connsiteX4" fmla="*/ 3876811 w 3876811"/>
              <a:gd name="connsiteY4" fmla="*/ 2019920 h 5245563"/>
              <a:gd name="connsiteX5" fmla="*/ 3876811 w 3876811"/>
              <a:gd name="connsiteY5" fmla="*/ 2491569 h 5245563"/>
              <a:gd name="connsiteX6" fmla="*/ 3876811 w 3876811"/>
              <a:gd name="connsiteY6" fmla="*/ 2753995 h 5245563"/>
              <a:gd name="connsiteX7" fmla="*/ 3876811 w 3876811"/>
              <a:gd name="connsiteY7" fmla="*/ 3115353 h 5245563"/>
              <a:gd name="connsiteX8" fmla="*/ 3876811 w 3876811"/>
              <a:gd name="connsiteY8" fmla="*/ 3390879 h 5245563"/>
              <a:gd name="connsiteX9" fmla="*/ 3370493 w 3876811"/>
              <a:gd name="connsiteY9" fmla="*/ 4471114 h 5245563"/>
              <a:gd name="connsiteX10" fmla="*/ 2111639 w 3876811"/>
              <a:gd name="connsiteY10" fmla="*/ 5096465 h 5245563"/>
              <a:gd name="connsiteX11" fmla="*/ 1935228 w 3876811"/>
              <a:gd name="connsiteY11" fmla="*/ 5245563 h 5245563"/>
              <a:gd name="connsiteX12" fmla="*/ 1765171 w 3876811"/>
              <a:gd name="connsiteY12" fmla="*/ 5096465 h 5245563"/>
              <a:gd name="connsiteX13" fmla="*/ 506317 w 3876811"/>
              <a:gd name="connsiteY13" fmla="*/ 4471114 h 5245563"/>
              <a:gd name="connsiteX14" fmla="*/ 0 w 3876811"/>
              <a:gd name="connsiteY14" fmla="*/ 3390879 h 5245563"/>
              <a:gd name="connsiteX15" fmla="*/ 0 w 3876811"/>
              <a:gd name="connsiteY15" fmla="*/ 3115353 h 5245563"/>
              <a:gd name="connsiteX16" fmla="*/ 0 w 3876811"/>
              <a:gd name="connsiteY16" fmla="*/ 2753995 h 5245563"/>
              <a:gd name="connsiteX17" fmla="*/ 0 w 3876811"/>
              <a:gd name="connsiteY17" fmla="*/ 2491569 h 5245563"/>
              <a:gd name="connsiteX18" fmla="*/ 0 w 3876811"/>
              <a:gd name="connsiteY18" fmla="*/ 2019920 h 5245563"/>
              <a:gd name="connsiteX19" fmla="*/ 0 w 3876811"/>
              <a:gd name="connsiteY19" fmla="*/ 1854684 h 5245563"/>
              <a:gd name="connsiteX20" fmla="*/ 506318 w 3876811"/>
              <a:gd name="connsiteY20" fmla="*/ 774451 h 5245563"/>
              <a:gd name="connsiteX21" fmla="*/ 1765173 w 3876811"/>
              <a:gd name="connsiteY21" fmla="*/ 149097 h 5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7A422482-9F2F-4692-885F-7B632C26E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8"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54FB028-66B5-EF1E-BFCD-F5687B1C8681}"/>
              </a:ext>
            </a:extLst>
          </p:cNvPr>
          <p:cNvSpPr>
            <a:spLocks noGrp="1"/>
          </p:cNvSpPr>
          <p:nvPr>
            <p:ph type="title"/>
          </p:nvPr>
        </p:nvSpPr>
        <p:spPr>
          <a:xfrm>
            <a:off x="1533525" y="1821657"/>
            <a:ext cx="3028950" cy="3200400"/>
          </a:xfrm>
        </p:spPr>
        <p:txBody>
          <a:bodyPr>
            <a:normAutofit/>
          </a:bodyPr>
          <a:lstStyle/>
          <a:p>
            <a:pPr algn="ctr"/>
            <a:r>
              <a:rPr lang="en-US" dirty="0">
                <a:latin typeface="Arial" panose="020B0604020202020204" pitchFamily="34" charset="0"/>
                <a:cs typeface="Arial" panose="020B0604020202020204" pitchFamily="34" charset="0"/>
              </a:rPr>
              <a:t>PRH Guidance: HEALs</a:t>
            </a:r>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8ADF7E8-938C-269F-D21B-165736C09C17}"/>
              </a:ext>
            </a:extLst>
          </p:cNvPr>
          <p:cNvSpPr>
            <a:spLocks noGrp="1"/>
          </p:cNvSpPr>
          <p:nvPr>
            <p:ph idx="1"/>
          </p:nvPr>
        </p:nvSpPr>
        <p:spPr>
          <a:xfrm>
            <a:off x="6095999" y="876300"/>
            <a:ext cx="5143501" cy="5029201"/>
          </a:xfrm>
        </p:spPr>
        <p:txBody>
          <a:bodyPr anchor="ctr">
            <a:normAutofit/>
          </a:bodyPr>
          <a:lstStyle/>
          <a:p>
            <a:pPr marL="0" indent="0">
              <a:lnSpc>
                <a:spcPct val="100000"/>
              </a:lnSpc>
              <a:buNone/>
            </a:pPr>
            <a:r>
              <a:rPr lang="en-US" sz="1400">
                <a:latin typeface="Arial" panose="020B0604020202020204" pitchFamily="34" charset="0"/>
                <a:cs typeface="Arial" panose="020B0604020202020204" pitchFamily="34" charset="0"/>
              </a:rPr>
              <a:t>R9. </a:t>
            </a:r>
            <a:r>
              <a:rPr lang="en-US" sz="1400" b="1">
                <a:latin typeface="Arial" panose="020B0604020202020204" pitchFamily="34" charset="0"/>
                <a:cs typeface="Arial" panose="020B0604020202020204" pitchFamily="34" charset="0"/>
              </a:rPr>
              <a:t>Healthy Eating and Active Lifestyles </a:t>
            </a:r>
          </a:p>
          <a:p>
            <a:pPr marL="0" indent="0">
              <a:lnSpc>
                <a:spcPct val="100000"/>
              </a:lnSpc>
              <a:buNone/>
            </a:pPr>
            <a:r>
              <a:rPr lang="en-US" sz="1400">
                <a:latin typeface="Arial" panose="020B0604020202020204" pitchFamily="34" charset="0"/>
                <a:cs typeface="Arial" panose="020B0604020202020204" pitchFamily="34" charset="0"/>
              </a:rPr>
              <a:t>Centers must provide students with an environment that supports healthy eating and active lifestyles and provide students with education and experiences that promote lifelong health and physical well-being. </a:t>
            </a:r>
          </a:p>
          <a:p>
            <a:pPr marL="0" indent="0">
              <a:lnSpc>
                <a:spcPct val="100000"/>
              </a:lnSpc>
              <a:buNone/>
            </a:pPr>
            <a:r>
              <a:rPr lang="en-US" sz="1400">
                <a:latin typeface="Arial" panose="020B0604020202020204" pitchFamily="34" charset="0"/>
                <a:cs typeface="Arial" panose="020B0604020202020204" pitchFamily="34" charset="0"/>
              </a:rPr>
              <a:t>At a minimum, this program must include the following components: </a:t>
            </a:r>
          </a:p>
          <a:p>
            <a:pPr marL="0" indent="0">
              <a:lnSpc>
                <a:spcPct val="100000"/>
              </a:lnSpc>
              <a:buNone/>
            </a:pPr>
            <a:r>
              <a:rPr lang="en-US" sz="1400">
                <a:latin typeface="Arial" panose="020B0604020202020204" pitchFamily="34" charset="0"/>
                <a:cs typeface="Arial" panose="020B0604020202020204" pitchFamily="34" charset="0"/>
              </a:rPr>
              <a:t>a. Planning </a:t>
            </a:r>
          </a:p>
          <a:p>
            <a:pPr marL="0" indent="0">
              <a:lnSpc>
                <a:spcPct val="100000"/>
              </a:lnSpc>
              <a:buNone/>
            </a:pPr>
            <a:r>
              <a:rPr lang="en-US" sz="1400">
                <a:latin typeface="Arial" panose="020B0604020202020204" pitchFamily="34" charset="0"/>
                <a:cs typeface="Arial" panose="020B0604020202020204" pitchFamily="34" charset="0"/>
              </a:rPr>
              <a:t>1. Establish a Healthy Eating and Active Lifestyles Committee to oversee and coordinate this program. At a minimum, this committee must include the Health and Wellness Director, Food Services Manager/Supervisor, Recreation Supervisor or Specialist</a:t>
            </a:r>
            <a:r>
              <a:rPr lang="en-US" sz="1400" b="1">
                <a:latin typeface="Arial" panose="020B0604020202020204" pitchFamily="34" charset="0"/>
                <a:cs typeface="Arial" panose="020B0604020202020204" pitchFamily="34" charset="0"/>
              </a:rPr>
              <a:t>, TEAP Specialist, </a:t>
            </a:r>
            <a:r>
              <a:rPr lang="en-US" sz="1400">
                <a:latin typeface="Arial" panose="020B0604020202020204" pitchFamily="34" charset="0"/>
                <a:cs typeface="Arial" panose="020B0604020202020204" pitchFamily="34" charset="0"/>
              </a:rPr>
              <a:t>Residential Manager/Counseling Manager, and student representative…</a:t>
            </a:r>
          </a:p>
          <a:p>
            <a:pPr marL="0" indent="0">
              <a:lnSpc>
                <a:spcPct val="100000"/>
              </a:lnSpc>
              <a:buNone/>
            </a:pPr>
            <a:r>
              <a:rPr lang="en-US" sz="1400">
                <a:latin typeface="Arial" panose="020B0604020202020204" pitchFamily="34" charset="0"/>
                <a:cs typeface="Arial" panose="020B0604020202020204" pitchFamily="34" charset="0"/>
              </a:rPr>
              <a:t>3. </a:t>
            </a:r>
            <a:r>
              <a:rPr lang="en-US" sz="1400" b="1">
                <a:latin typeface="Arial" panose="020B0604020202020204" pitchFamily="34" charset="0"/>
                <a:cs typeface="Arial" panose="020B0604020202020204" pitchFamily="34" charset="0"/>
              </a:rPr>
              <a:t>Demonstrate collaboration </a:t>
            </a:r>
            <a:r>
              <a:rPr lang="en-US" sz="1400">
                <a:latin typeface="Arial" panose="020B0604020202020204" pitchFamily="34" charset="0"/>
                <a:cs typeface="Arial" panose="020B0604020202020204" pitchFamily="34" charset="0"/>
              </a:rPr>
              <a:t>between various departments on center.</a:t>
            </a:r>
          </a:p>
        </p:txBody>
      </p:sp>
    </p:spTree>
    <p:extLst>
      <p:ext uri="{BB962C8B-B14F-4D97-AF65-F5344CB8AC3E}">
        <p14:creationId xmlns:p14="http://schemas.microsoft.com/office/powerpoint/2010/main" val="1109371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B49DDE3-D095-6B49-8468-C97AFBEC5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375540-4D00-1813-165B-4D9D091D43B4}"/>
              </a:ext>
            </a:extLst>
          </p:cNvPr>
          <p:cNvSpPr>
            <a:spLocks noGrp="1"/>
          </p:cNvSpPr>
          <p:nvPr>
            <p:ph type="title"/>
          </p:nvPr>
        </p:nvSpPr>
        <p:spPr>
          <a:xfrm>
            <a:off x="960120" y="959587"/>
            <a:ext cx="5280912" cy="1507397"/>
          </a:xfrm>
        </p:spPr>
        <p:txBody>
          <a:bodyPr anchor="ctr">
            <a:normAutofit/>
          </a:bodyPr>
          <a:lstStyle/>
          <a:p>
            <a:r>
              <a:rPr lang="en-US" dirty="0">
                <a:latin typeface="Arial" panose="020B0604020202020204" pitchFamily="34" charset="0"/>
                <a:cs typeface="Arial" panose="020B0604020202020204" pitchFamily="34" charset="0"/>
              </a:rPr>
              <a:t>Collaboration also means…</a:t>
            </a:r>
          </a:p>
        </p:txBody>
      </p:sp>
      <p:sp>
        <p:nvSpPr>
          <p:cNvPr id="3" name="Content Placeholder 2">
            <a:extLst>
              <a:ext uri="{FF2B5EF4-FFF2-40B4-BE49-F238E27FC236}">
                <a16:creationId xmlns:a16="http://schemas.microsoft.com/office/drawing/2014/main" id="{090CB09E-4709-231E-DC39-710399BF8597}"/>
              </a:ext>
            </a:extLst>
          </p:cNvPr>
          <p:cNvSpPr>
            <a:spLocks noGrp="1"/>
          </p:cNvSpPr>
          <p:nvPr>
            <p:ph idx="1"/>
          </p:nvPr>
        </p:nvSpPr>
        <p:spPr>
          <a:xfrm>
            <a:off x="967488" y="2844800"/>
            <a:ext cx="5280912" cy="3060701"/>
          </a:xfrm>
        </p:spPr>
        <p:txBody>
          <a:bodyPr anchor="t">
            <a:normAutofit/>
          </a:bodyPr>
          <a:lstStyle/>
          <a:p>
            <a:r>
              <a:rPr lang="en-US" sz="2800" dirty="0">
                <a:latin typeface="Arial" panose="020B0604020202020204" pitchFamily="34" charset="0"/>
                <a:cs typeface="Arial" panose="020B0604020202020204" pitchFamily="34" charset="0"/>
              </a:rPr>
              <a:t>Consulting</a:t>
            </a:r>
          </a:p>
          <a:p>
            <a:r>
              <a:rPr lang="en-US" sz="2800" dirty="0">
                <a:latin typeface="Arial" panose="020B0604020202020204" pitchFamily="34" charset="0"/>
                <a:cs typeface="Arial" panose="020B0604020202020204" pitchFamily="34" charset="0"/>
              </a:rPr>
              <a:t>Coordination </a:t>
            </a:r>
          </a:p>
          <a:p>
            <a:endParaRPr lang="en-US" dirty="0">
              <a:latin typeface="Arial" panose="020B0604020202020204" pitchFamily="34" charset="0"/>
              <a:cs typeface="Arial" panose="020B0604020202020204" pitchFamily="34" charset="0"/>
            </a:endParaRPr>
          </a:p>
          <a:p>
            <a:endParaRPr lang="en-US" dirty="0"/>
          </a:p>
        </p:txBody>
      </p:sp>
      <p:sp>
        <p:nvSpPr>
          <p:cNvPr id="3081" name="Freeform: Shape 8">
            <a:extLst>
              <a:ext uri="{FF2B5EF4-FFF2-40B4-BE49-F238E27FC236}">
                <a16:creationId xmlns:a16="http://schemas.microsoft.com/office/drawing/2014/main" id="{ABB01071-716F-6543-8D8D-69CC0A2AA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38834"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3" name="Freeform: Shape 9">
            <a:extLst>
              <a:ext uri="{FF2B5EF4-FFF2-40B4-BE49-F238E27FC236}">
                <a16:creationId xmlns:a16="http://schemas.microsoft.com/office/drawing/2014/main" id="{ADDA446B-9201-8E49-8BFA-DC886BA7B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7601" y="805231"/>
            <a:ext cx="3876811" cy="5245563"/>
          </a:xfrm>
          <a:custGeom>
            <a:avLst/>
            <a:gdLst>
              <a:gd name="connsiteX0" fmla="*/ 1941583 w 3876811"/>
              <a:gd name="connsiteY0" fmla="*/ 0 h 5245563"/>
              <a:gd name="connsiteX1" fmla="*/ 2111641 w 3876811"/>
              <a:gd name="connsiteY1" fmla="*/ 149097 h 5245563"/>
              <a:gd name="connsiteX2" fmla="*/ 3370493 w 3876811"/>
              <a:gd name="connsiteY2" fmla="*/ 774451 h 5245563"/>
              <a:gd name="connsiteX3" fmla="*/ 3876811 w 3876811"/>
              <a:gd name="connsiteY3" fmla="*/ 1854684 h 5245563"/>
              <a:gd name="connsiteX4" fmla="*/ 3876811 w 3876811"/>
              <a:gd name="connsiteY4" fmla="*/ 2019920 h 5245563"/>
              <a:gd name="connsiteX5" fmla="*/ 3876811 w 3876811"/>
              <a:gd name="connsiteY5" fmla="*/ 2491569 h 5245563"/>
              <a:gd name="connsiteX6" fmla="*/ 3876811 w 3876811"/>
              <a:gd name="connsiteY6" fmla="*/ 2753995 h 5245563"/>
              <a:gd name="connsiteX7" fmla="*/ 3876811 w 3876811"/>
              <a:gd name="connsiteY7" fmla="*/ 3115353 h 5245563"/>
              <a:gd name="connsiteX8" fmla="*/ 3876811 w 3876811"/>
              <a:gd name="connsiteY8" fmla="*/ 3390879 h 5245563"/>
              <a:gd name="connsiteX9" fmla="*/ 3370493 w 3876811"/>
              <a:gd name="connsiteY9" fmla="*/ 4471114 h 5245563"/>
              <a:gd name="connsiteX10" fmla="*/ 2111639 w 3876811"/>
              <a:gd name="connsiteY10" fmla="*/ 5096465 h 5245563"/>
              <a:gd name="connsiteX11" fmla="*/ 1935228 w 3876811"/>
              <a:gd name="connsiteY11" fmla="*/ 5245563 h 5245563"/>
              <a:gd name="connsiteX12" fmla="*/ 1765171 w 3876811"/>
              <a:gd name="connsiteY12" fmla="*/ 5096465 h 5245563"/>
              <a:gd name="connsiteX13" fmla="*/ 506317 w 3876811"/>
              <a:gd name="connsiteY13" fmla="*/ 4471114 h 5245563"/>
              <a:gd name="connsiteX14" fmla="*/ 0 w 3876811"/>
              <a:gd name="connsiteY14" fmla="*/ 3390879 h 5245563"/>
              <a:gd name="connsiteX15" fmla="*/ 0 w 3876811"/>
              <a:gd name="connsiteY15" fmla="*/ 3115353 h 5245563"/>
              <a:gd name="connsiteX16" fmla="*/ 0 w 3876811"/>
              <a:gd name="connsiteY16" fmla="*/ 2753995 h 5245563"/>
              <a:gd name="connsiteX17" fmla="*/ 0 w 3876811"/>
              <a:gd name="connsiteY17" fmla="*/ 2491569 h 5245563"/>
              <a:gd name="connsiteX18" fmla="*/ 0 w 3876811"/>
              <a:gd name="connsiteY18" fmla="*/ 2019920 h 5245563"/>
              <a:gd name="connsiteX19" fmla="*/ 0 w 3876811"/>
              <a:gd name="connsiteY19" fmla="*/ 1854684 h 5245563"/>
              <a:gd name="connsiteX20" fmla="*/ 506318 w 3876811"/>
              <a:gd name="connsiteY20" fmla="*/ 774451 h 5245563"/>
              <a:gd name="connsiteX21" fmla="*/ 1765173 w 3876811"/>
              <a:gd name="connsiteY21" fmla="*/ 149097 h 5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Pages - Welcome to the Job Corps Policy and Requirements Handbook">
            <a:extLst>
              <a:ext uri="{FF2B5EF4-FFF2-40B4-BE49-F238E27FC236}">
                <a16:creationId xmlns:a16="http://schemas.microsoft.com/office/drawing/2014/main" id="{388867A5-0823-9FA6-1B47-F35D953E98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83227" y="2879133"/>
            <a:ext cx="3125558" cy="10997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212074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82CE45-61C5-4799-9D0D-AC196F312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FF46929-7F95-46F3-B891-8310D4743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5" y="805231"/>
            <a:ext cx="3876811" cy="5245563"/>
          </a:xfrm>
          <a:custGeom>
            <a:avLst/>
            <a:gdLst>
              <a:gd name="connsiteX0" fmla="*/ 1941583 w 3876811"/>
              <a:gd name="connsiteY0" fmla="*/ 0 h 5245563"/>
              <a:gd name="connsiteX1" fmla="*/ 2111641 w 3876811"/>
              <a:gd name="connsiteY1" fmla="*/ 149097 h 5245563"/>
              <a:gd name="connsiteX2" fmla="*/ 3370493 w 3876811"/>
              <a:gd name="connsiteY2" fmla="*/ 774451 h 5245563"/>
              <a:gd name="connsiteX3" fmla="*/ 3876811 w 3876811"/>
              <a:gd name="connsiteY3" fmla="*/ 1854684 h 5245563"/>
              <a:gd name="connsiteX4" fmla="*/ 3876811 w 3876811"/>
              <a:gd name="connsiteY4" fmla="*/ 2019920 h 5245563"/>
              <a:gd name="connsiteX5" fmla="*/ 3876811 w 3876811"/>
              <a:gd name="connsiteY5" fmla="*/ 2491569 h 5245563"/>
              <a:gd name="connsiteX6" fmla="*/ 3876811 w 3876811"/>
              <a:gd name="connsiteY6" fmla="*/ 2753995 h 5245563"/>
              <a:gd name="connsiteX7" fmla="*/ 3876811 w 3876811"/>
              <a:gd name="connsiteY7" fmla="*/ 3115353 h 5245563"/>
              <a:gd name="connsiteX8" fmla="*/ 3876811 w 3876811"/>
              <a:gd name="connsiteY8" fmla="*/ 3390879 h 5245563"/>
              <a:gd name="connsiteX9" fmla="*/ 3370493 w 3876811"/>
              <a:gd name="connsiteY9" fmla="*/ 4471114 h 5245563"/>
              <a:gd name="connsiteX10" fmla="*/ 2111639 w 3876811"/>
              <a:gd name="connsiteY10" fmla="*/ 5096465 h 5245563"/>
              <a:gd name="connsiteX11" fmla="*/ 1935228 w 3876811"/>
              <a:gd name="connsiteY11" fmla="*/ 5245563 h 5245563"/>
              <a:gd name="connsiteX12" fmla="*/ 1765171 w 3876811"/>
              <a:gd name="connsiteY12" fmla="*/ 5096465 h 5245563"/>
              <a:gd name="connsiteX13" fmla="*/ 506317 w 3876811"/>
              <a:gd name="connsiteY13" fmla="*/ 4471114 h 5245563"/>
              <a:gd name="connsiteX14" fmla="*/ 0 w 3876811"/>
              <a:gd name="connsiteY14" fmla="*/ 3390879 h 5245563"/>
              <a:gd name="connsiteX15" fmla="*/ 0 w 3876811"/>
              <a:gd name="connsiteY15" fmla="*/ 3115353 h 5245563"/>
              <a:gd name="connsiteX16" fmla="*/ 0 w 3876811"/>
              <a:gd name="connsiteY16" fmla="*/ 2753995 h 5245563"/>
              <a:gd name="connsiteX17" fmla="*/ 0 w 3876811"/>
              <a:gd name="connsiteY17" fmla="*/ 2491569 h 5245563"/>
              <a:gd name="connsiteX18" fmla="*/ 0 w 3876811"/>
              <a:gd name="connsiteY18" fmla="*/ 2019920 h 5245563"/>
              <a:gd name="connsiteX19" fmla="*/ 0 w 3876811"/>
              <a:gd name="connsiteY19" fmla="*/ 1854684 h 5245563"/>
              <a:gd name="connsiteX20" fmla="*/ 506318 w 3876811"/>
              <a:gd name="connsiteY20" fmla="*/ 774451 h 5245563"/>
              <a:gd name="connsiteX21" fmla="*/ 1765173 w 3876811"/>
              <a:gd name="connsiteY21" fmla="*/ 149097 h 5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7A422482-9F2F-4692-885F-7B632C26E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8"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BB2211D-1755-478E-C06C-DC3002979CCF}"/>
              </a:ext>
            </a:extLst>
          </p:cNvPr>
          <p:cNvSpPr>
            <a:spLocks noGrp="1"/>
          </p:cNvSpPr>
          <p:nvPr>
            <p:ph type="title"/>
          </p:nvPr>
        </p:nvSpPr>
        <p:spPr>
          <a:xfrm>
            <a:off x="1533525" y="1821657"/>
            <a:ext cx="3028950" cy="3200400"/>
          </a:xfrm>
        </p:spPr>
        <p:txBody>
          <a:bodyPr>
            <a:normAutofit/>
          </a:bodyPr>
          <a:lstStyle/>
          <a:p>
            <a:pPr algn="ctr">
              <a:lnSpc>
                <a:spcPct val="90000"/>
              </a:lnSpc>
            </a:pPr>
            <a:r>
              <a:rPr lang="en-US" sz="2200">
                <a:latin typeface="Arial" panose="020B0604020202020204" pitchFamily="34" charset="0"/>
                <a:cs typeface="Arial" panose="020B0604020202020204" pitchFamily="34" charset="0"/>
              </a:rPr>
              <a:t>EXHIBIT 2-4 JOB CORPS BASIC HEALTH CARE RESPONSIBILITIES</a:t>
            </a:r>
          </a:p>
        </p:txBody>
      </p:sp>
      <p:sp>
        <p:nvSpPr>
          <p:cNvPr id="3" name="Content Placeholder 2">
            <a:extLst>
              <a:ext uri="{FF2B5EF4-FFF2-40B4-BE49-F238E27FC236}">
                <a16:creationId xmlns:a16="http://schemas.microsoft.com/office/drawing/2014/main" id="{62B9FC02-8789-F8D8-686A-1E0684344E42}"/>
              </a:ext>
            </a:extLst>
          </p:cNvPr>
          <p:cNvSpPr>
            <a:spLocks noGrp="1"/>
          </p:cNvSpPr>
          <p:nvPr>
            <p:ph idx="1"/>
          </p:nvPr>
        </p:nvSpPr>
        <p:spPr>
          <a:xfrm>
            <a:off x="6095999" y="876300"/>
            <a:ext cx="5143501" cy="5029201"/>
          </a:xfrm>
        </p:spPr>
        <p:txBody>
          <a:bodyPr anchor="ctr">
            <a:normAutofit/>
          </a:bodyPr>
          <a:lstStyle/>
          <a:p>
            <a:pPr marL="0" indent="0">
              <a:lnSpc>
                <a:spcPct val="100000"/>
              </a:lnSpc>
              <a:buNone/>
            </a:pPr>
            <a:r>
              <a:rPr lang="en-US" sz="1400">
                <a:latin typeface="Arial" panose="020B0604020202020204" pitchFamily="34" charset="0"/>
                <a:cs typeface="Arial" panose="020B0604020202020204" pitchFamily="34" charset="0"/>
              </a:rPr>
              <a:t>Trainee Employee Assistance Program (TEAP) </a:t>
            </a:r>
          </a:p>
          <a:p>
            <a:pPr marL="0" indent="0">
              <a:lnSpc>
                <a:spcPct val="100000"/>
              </a:lnSpc>
              <a:buNone/>
            </a:pPr>
            <a:r>
              <a:rPr lang="en-US" sz="1400">
                <a:latin typeface="Arial" panose="020B0604020202020204" pitchFamily="34" charset="0"/>
                <a:cs typeface="Arial" panose="020B0604020202020204" pitchFamily="34" charset="0"/>
              </a:rPr>
              <a:t>1. Substance use prevention and education, to include: </a:t>
            </a:r>
          </a:p>
          <a:p>
            <a:pPr marL="0" indent="0">
              <a:lnSpc>
                <a:spcPct val="100000"/>
              </a:lnSpc>
              <a:buNone/>
            </a:pPr>
            <a:r>
              <a:rPr lang="en-US" sz="1400">
                <a:latin typeface="Arial" panose="020B0604020202020204" pitchFamily="34" charset="0"/>
                <a:cs typeface="Arial" panose="020B0604020202020204" pitchFamily="34" charset="0"/>
              </a:rPr>
              <a:t>• Minimum of a 1-hour interactive presentation on substance use prevention for all new students during the Career Preparation Period. </a:t>
            </a:r>
          </a:p>
          <a:p>
            <a:pPr marL="0" indent="0">
              <a:lnSpc>
                <a:spcPct val="100000"/>
              </a:lnSpc>
              <a:buNone/>
            </a:pPr>
            <a:r>
              <a:rPr lang="en-US" sz="1400">
                <a:latin typeface="Arial" panose="020B0604020202020204" pitchFamily="34" charset="0"/>
                <a:cs typeface="Arial" panose="020B0604020202020204" pitchFamily="34" charset="0"/>
              </a:rPr>
              <a:t>• Presentation(s) on managing substance misuse, abuse and dependency conditions in the workplace students during the Career Development and Transition Periods. </a:t>
            </a:r>
          </a:p>
          <a:p>
            <a:pPr marL="0" indent="0">
              <a:lnSpc>
                <a:spcPct val="100000"/>
              </a:lnSpc>
              <a:buNone/>
            </a:pPr>
            <a:r>
              <a:rPr lang="en-US" sz="1400">
                <a:latin typeface="Arial" panose="020B0604020202020204" pitchFamily="34" charset="0"/>
                <a:cs typeface="Arial" panose="020B0604020202020204" pitchFamily="34" charset="0"/>
              </a:rPr>
              <a:t>• At least three annual center-wide substance use prevention and education activities. </a:t>
            </a:r>
          </a:p>
          <a:p>
            <a:pPr marL="0" indent="0">
              <a:lnSpc>
                <a:spcPct val="100000"/>
              </a:lnSpc>
              <a:buNone/>
            </a:pPr>
            <a:r>
              <a:rPr lang="en-US" sz="1400">
                <a:latin typeface="Arial" panose="020B0604020202020204" pitchFamily="34" charset="0"/>
                <a:cs typeface="Arial" panose="020B0604020202020204" pitchFamily="34" charset="0"/>
              </a:rPr>
              <a:t>• </a:t>
            </a:r>
            <a:r>
              <a:rPr lang="en-US" sz="1400" b="1">
                <a:latin typeface="Arial" panose="020B0604020202020204" pitchFamily="34" charset="0"/>
                <a:cs typeface="Arial" panose="020B0604020202020204" pitchFamily="34" charset="0"/>
              </a:rPr>
              <a:t>Clinical consultation </a:t>
            </a:r>
            <a:r>
              <a:rPr lang="en-US" sz="1400">
                <a:latin typeface="Arial" panose="020B0604020202020204" pitchFamily="34" charset="0"/>
                <a:cs typeface="Arial" panose="020B0604020202020204" pitchFamily="34" charset="0"/>
              </a:rPr>
              <a:t>with Center Director, management staff, Center Mental Health Consultant, and Health and Wellness Director regarding substance use related prevention and education efforts for students and staff. </a:t>
            </a:r>
          </a:p>
          <a:p>
            <a:pPr marL="0" indent="0">
              <a:lnSpc>
                <a:spcPct val="100000"/>
              </a:lnSpc>
              <a:buNone/>
            </a:pPr>
            <a:r>
              <a:rPr lang="en-US" sz="1400">
                <a:latin typeface="Arial" panose="020B0604020202020204" pitchFamily="34" charset="0"/>
                <a:cs typeface="Arial" panose="020B0604020202020204" pitchFamily="34" charset="0"/>
              </a:rPr>
              <a:t>• </a:t>
            </a:r>
            <a:r>
              <a:rPr lang="en-US" sz="1400" b="1">
                <a:latin typeface="Arial" panose="020B0604020202020204" pitchFamily="34" charset="0"/>
                <a:cs typeface="Arial" panose="020B0604020202020204" pitchFamily="34" charset="0"/>
              </a:rPr>
              <a:t>Coordination with </a:t>
            </a:r>
            <a:r>
              <a:rPr lang="en-US" sz="1400">
                <a:latin typeface="Arial" panose="020B0604020202020204" pitchFamily="34" charset="0"/>
                <a:cs typeface="Arial" panose="020B0604020202020204" pitchFamily="34" charset="0"/>
              </a:rPr>
              <a:t>other departments/programs on center to develop integrated prevention and education services. </a:t>
            </a:r>
          </a:p>
        </p:txBody>
      </p:sp>
    </p:spTree>
    <p:extLst>
      <p:ext uri="{BB962C8B-B14F-4D97-AF65-F5344CB8AC3E}">
        <p14:creationId xmlns:p14="http://schemas.microsoft.com/office/powerpoint/2010/main" val="2875617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82CE45-61C5-4799-9D0D-AC196F312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FF46929-7F95-46F3-B891-8310D4743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5" y="805231"/>
            <a:ext cx="3876811" cy="5245563"/>
          </a:xfrm>
          <a:custGeom>
            <a:avLst/>
            <a:gdLst>
              <a:gd name="connsiteX0" fmla="*/ 1941583 w 3876811"/>
              <a:gd name="connsiteY0" fmla="*/ 0 h 5245563"/>
              <a:gd name="connsiteX1" fmla="*/ 2111641 w 3876811"/>
              <a:gd name="connsiteY1" fmla="*/ 149097 h 5245563"/>
              <a:gd name="connsiteX2" fmla="*/ 3370493 w 3876811"/>
              <a:gd name="connsiteY2" fmla="*/ 774451 h 5245563"/>
              <a:gd name="connsiteX3" fmla="*/ 3876811 w 3876811"/>
              <a:gd name="connsiteY3" fmla="*/ 1854684 h 5245563"/>
              <a:gd name="connsiteX4" fmla="*/ 3876811 w 3876811"/>
              <a:gd name="connsiteY4" fmla="*/ 2019920 h 5245563"/>
              <a:gd name="connsiteX5" fmla="*/ 3876811 w 3876811"/>
              <a:gd name="connsiteY5" fmla="*/ 2491569 h 5245563"/>
              <a:gd name="connsiteX6" fmla="*/ 3876811 w 3876811"/>
              <a:gd name="connsiteY6" fmla="*/ 2753995 h 5245563"/>
              <a:gd name="connsiteX7" fmla="*/ 3876811 w 3876811"/>
              <a:gd name="connsiteY7" fmla="*/ 3115353 h 5245563"/>
              <a:gd name="connsiteX8" fmla="*/ 3876811 w 3876811"/>
              <a:gd name="connsiteY8" fmla="*/ 3390879 h 5245563"/>
              <a:gd name="connsiteX9" fmla="*/ 3370493 w 3876811"/>
              <a:gd name="connsiteY9" fmla="*/ 4471114 h 5245563"/>
              <a:gd name="connsiteX10" fmla="*/ 2111639 w 3876811"/>
              <a:gd name="connsiteY10" fmla="*/ 5096465 h 5245563"/>
              <a:gd name="connsiteX11" fmla="*/ 1935228 w 3876811"/>
              <a:gd name="connsiteY11" fmla="*/ 5245563 h 5245563"/>
              <a:gd name="connsiteX12" fmla="*/ 1765171 w 3876811"/>
              <a:gd name="connsiteY12" fmla="*/ 5096465 h 5245563"/>
              <a:gd name="connsiteX13" fmla="*/ 506317 w 3876811"/>
              <a:gd name="connsiteY13" fmla="*/ 4471114 h 5245563"/>
              <a:gd name="connsiteX14" fmla="*/ 0 w 3876811"/>
              <a:gd name="connsiteY14" fmla="*/ 3390879 h 5245563"/>
              <a:gd name="connsiteX15" fmla="*/ 0 w 3876811"/>
              <a:gd name="connsiteY15" fmla="*/ 3115353 h 5245563"/>
              <a:gd name="connsiteX16" fmla="*/ 0 w 3876811"/>
              <a:gd name="connsiteY16" fmla="*/ 2753995 h 5245563"/>
              <a:gd name="connsiteX17" fmla="*/ 0 w 3876811"/>
              <a:gd name="connsiteY17" fmla="*/ 2491569 h 5245563"/>
              <a:gd name="connsiteX18" fmla="*/ 0 w 3876811"/>
              <a:gd name="connsiteY18" fmla="*/ 2019920 h 5245563"/>
              <a:gd name="connsiteX19" fmla="*/ 0 w 3876811"/>
              <a:gd name="connsiteY19" fmla="*/ 1854684 h 5245563"/>
              <a:gd name="connsiteX20" fmla="*/ 506318 w 3876811"/>
              <a:gd name="connsiteY20" fmla="*/ 774451 h 5245563"/>
              <a:gd name="connsiteX21" fmla="*/ 1765173 w 3876811"/>
              <a:gd name="connsiteY21" fmla="*/ 149097 h 5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7A422482-9F2F-4692-885F-7B632C26E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8"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164EC9F-860D-A236-3C75-B411E89F542E}"/>
              </a:ext>
            </a:extLst>
          </p:cNvPr>
          <p:cNvSpPr>
            <a:spLocks noGrp="1"/>
          </p:cNvSpPr>
          <p:nvPr>
            <p:ph type="title"/>
          </p:nvPr>
        </p:nvSpPr>
        <p:spPr>
          <a:xfrm>
            <a:off x="1533525" y="1821657"/>
            <a:ext cx="3028950" cy="3200400"/>
          </a:xfrm>
        </p:spPr>
        <p:txBody>
          <a:bodyPr>
            <a:normAutofit/>
          </a:bodyPr>
          <a:lstStyle/>
          <a:p>
            <a:pPr algn="ctr"/>
            <a:r>
              <a:rPr lang="en-US" dirty="0">
                <a:latin typeface="Arial" panose="020B0604020202020204" pitchFamily="34" charset="0"/>
                <a:cs typeface="Arial" panose="020B0604020202020204" pitchFamily="34" charset="0"/>
              </a:rPr>
              <a:t>Exhibit 2.4 Continued</a:t>
            </a:r>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47E8376-11FC-4F5A-3377-D6DA7D9F7C42}"/>
              </a:ext>
            </a:extLst>
          </p:cNvPr>
          <p:cNvSpPr>
            <a:spLocks noGrp="1"/>
          </p:cNvSpPr>
          <p:nvPr>
            <p:ph idx="1"/>
          </p:nvPr>
        </p:nvSpPr>
        <p:spPr>
          <a:xfrm>
            <a:off x="6095999" y="876300"/>
            <a:ext cx="5143501" cy="5029201"/>
          </a:xfrm>
        </p:spPr>
        <p:txBody>
          <a:bodyPr anchor="ctr">
            <a:normAutofit/>
          </a:bodyPr>
          <a:lstStyle/>
          <a:p>
            <a:pPr marL="0" indent="0">
              <a:buNone/>
            </a:pPr>
            <a:r>
              <a:rPr lang="en-US" sz="1900">
                <a:latin typeface="Arial" panose="020B0604020202020204" pitchFamily="34" charset="0"/>
                <a:cs typeface="Arial" panose="020B0604020202020204" pitchFamily="34" charset="0"/>
              </a:rPr>
              <a:t>2. Assessment for identification of students at risk for substance use problems to include: </a:t>
            </a:r>
          </a:p>
          <a:p>
            <a:pPr marL="0" indent="0">
              <a:buNone/>
            </a:pPr>
            <a:r>
              <a:rPr lang="en-US" sz="1900">
                <a:latin typeface="Arial" panose="020B0604020202020204" pitchFamily="34" charset="0"/>
                <a:cs typeface="Arial" panose="020B0604020202020204" pitchFamily="34" charset="0"/>
              </a:rPr>
              <a:t>• Review of Social Intake Form (SIF) or intake assessment of all students performed by counseling staff within 1 week of arrival. </a:t>
            </a:r>
          </a:p>
          <a:p>
            <a:pPr marL="0" indent="0">
              <a:buNone/>
            </a:pPr>
            <a:r>
              <a:rPr lang="en-US" sz="1900">
                <a:latin typeface="Arial" panose="020B0604020202020204" pitchFamily="34" charset="0"/>
                <a:cs typeface="Arial" panose="020B0604020202020204" pitchFamily="34" charset="0"/>
              </a:rPr>
              <a:t>• Formalized assessment measures (e.g., SASSI3 or SASSIA2) and clinical judgment to determine students’ risk levels for substance use. </a:t>
            </a:r>
          </a:p>
          <a:p>
            <a:pPr marL="0" indent="0">
              <a:buNone/>
            </a:pPr>
            <a:r>
              <a:rPr lang="en-US" sz="1900" b="1">
                <a:latin typeface="Arial" panose="020B0604020202020204" pitchFamily="34" charset="0"/>
                <a:cs typeface="Arial" panose="020B0604020202020204" pitchFamily="34" charset="0"/>
              </a:rPr>
              <a:t>• Collaboration with the Center Mental Health </a:t>
            </a:r>
            <a:r>
              <a:rPr lang="en-US" sz="1900">
                <a:latin typeface="Arial" panose="020B0604020202020204" pitchFamily="34" charset="0"/>
                <a:cs typeface="Arial" panose="020B0604020202020204" pitchFamily="34" charset="0"/>
              </a:rPr>
              <a:t>Consultant to determine when a MSWR or medical separation is appropriate and should be recommended for a student with substance use conditions.</a:t>
            </a:r>
          </a:p>
        </p:txBody>
      </p:sp>
    </p:spTree>
    <p:extLst>
      <p:ext uri="{BB962C8B-B14F-4D97-AF65-F5344CB8AC3E}">
        <p14:creationId xmlns:p14="http://schemas.microsoft.com/office/powerpoint/2010/main" val="338378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82CE45-61C5-4799-9D0D-AC196F312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FF46929-7F95-46F3-B891-8310D4743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5" y="805231"/>
            <a:ext cx="3876811" cy="5245563"/>
          </a:xfrm>
          <a:custGeom>
            <a:avLst/>
            <a:gdLst>
              <a:gd name="connsiteX0" fmla="*/ 1941583 w 3876811"/>
              <a:gd name="connsiteY0" fmla="*/ 0 h 5245563"/>
              <a:gd name="connsiteX1" fmla="*/ 2111641 w 3876811"/>
              <a:gd name="connsiteY1" fmla="*/ 149097 h 5245563"/>
              <a:gd name="connsiteX2" fmla="*/ 3370493 w 3876811"/>
              <a:gd name="connsiteY2" fmla="*/ 774451 h 5245563"/>
              <a:gd name="connsiteX3" fmla="*/ 3876811 w 3876811"/>
              <a:gd name="connsiteY3" fmla="*/ 1854684 h 5245563"/>
              <a:gd name="connsiteX4" fmla="*/ 3876811 w 3876811"/>
              <a:gd name="connsiteY4" fmla="*/ 2019920 h 5245563"/>
              <a:gd name="connsiteX5" fmla="*/ 3876811 w 3876811"/>
              <a:gd name="connsiteY5" fmla="*/ 2491569 h 5245563"/>
              <a:gd name="connsiteX6" fmla="*/ 3876811 w 3876811"/>
              <a:gd name="connsiteY6" fmla="*/ 2753995 h 5245563"/>
              <a:gd name="connsiteX7" fmla="*/ 3876811 w 3876811"/>
              <a:gd name="connsiteY7" fmla="*/ 3115353 h 5245563"/>
              <a:gd name="connsiteX8" fmla="*/ 3876811 w 3876811"/>
              <a:gd name="connsiteY8" fmla="*/ 3390879 h 5245563"/>
              <a:gd name="connsiteX9" fmla="*/ 3370493 w 3876811"/>
              <a:gd name="connsiteY9" fmla="*/ 4471114 h 5245563"/>
              <a:gd name="connsiteX10" fmla="*/ 2111639 w 3876811"/>
              <a:gd name="connsiteY10" fmla="*/ 5096465 h 5245563"/>
              <a:gd name="connsiteX11" fmla="*/ 1935228 w 3876811"/>
              <a:gd name="connsiteY11" fmla="*/ 5245563 h 5245563"/>
              <a:gd name="connsiteX12" fmla="*/ 1765171 w 3876811"/>
              <a:gd name="connsiteY12" fmla="*/ 5096465 h 5245563"/>
              <a:gd name="connsiteX13" fmla="*/ 506317 w 3876811"/>
              <a:gd name="connsiteY13" fmla="*/ 4471114 h 5245563"/>
              <a:gd name="connsiteX14" fmla="*/ 0 w 3876811"/>
              <a:gd name="connsiteY14" fmla="*/ 3390879 h 5245563"/>
              <a:gd name="connsiteX15" fmla="*/ 0 w 3876811"/>
              <a:gd name="connsiteY15" fmla="*/ 3115353 h 5245563"/>
              <a:gd name="connsiteX16" fmla="*/ 0 w 3876811"/>
              <a:gd name="connsiteY16" fmla="*/ 2753995 h 5245563"/>
              <a:gd name="connsiteX17" fmla="*/ 0 w 3876811"/>
              <a:gd name="connsiteY17" fmla="*/ 2491569 h 5245563"/>
              <a:gd name="connsiteX18" fmla="*/ 0 w 3876811"/>
              <a:gd name="connsiteY18" fmla="*/ 2019920 h 5245563"/>
              <a:gd name="connsiteX19" fmla="*/ 0 w 3876811"/>
              <a:gd name="connsiteY19" fmla="*/ 1854684 h 5245563"/>
              <a:gd name="connsiteX20" fmla="*/ 506318 w 3876811"/>
              <a:gd name="connsiteY20" fmla="*/ 774451 h 5245563"/>
              <a:gd name="connsiteX21" fmla="*/ 1765173 w 3876811"/>
              <a:gd name="connsiteY21" fmla="*/ 149097 h 5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7A422482-9F2F-4692-885F-7B632C26E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8"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3111810-1786-1CA2-5078-795957304432}"/>
              </a:ext>
            </a:extLst>
          </p:cNvPr>
          <p:cNvSpPr>
            <a:spLocks noGrp="1"/>
          </p:cNvSpPr>
          <p:nvPr>
            <p:ph type="title"/>
          </p:nvPr>
        </p:nvSpPr>
        <p:spPr>
          <a:xfrm>
            <a:off x="1533525" y="1821657"/>
            <a:ext cx="3028950" cy="3200400"/>
          </a:xfrm>
        </p:spPr>
        <p:txBody>
          <a:bodyPr>
            <a:normAutofit/>
          </a:bodyPr>
          <a:lstStyle/>
          <a:p>
            <a:pPr algn="ctr"/>
            <a:r>
              <a:rPr lang="en-US" dirty="0">
                <a:latin typeface="Arial" panose="020B0604020202020204" pitchFamily="34" charset="0"/>
                <a:cs typeface="Arial" panose="020B0604020202020204" pitchFamily="34" charset="0"/>
              </a:rPr>
              <a:t>Exhibit 2.4 Continued</a:t>
            </a:r>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E756C59-547B-4995-64E5-243FD670F090}"/>
              </a:ext>
            </a:extLst>
          </p:cNvPr>
          <p:cNvSpPr>
            <a:spLocks noGrp="1"/>
          </p:cNvSpPr>
          <p:nvPr>
            <p:ph idx="1"/>
          </p:nvPr>
        </p:nvSpPr>
        <p:spPr>
          <a:xfrm>
            <a:off x="6095999" y="876300"/>
            <a:ext cx="5143501" cy="5029201"/>
          </a:xfrm>
        </p:spPr>
        <p:txBody>
          <a:bodyPr anchor="ctr">
            <a:normAutofit/>
          </a:bodyPr>
          <a:lstStyle/>
          <a:p>
            <a:pPr marL="0" indent="0">
              <a:lnSpc>
                <a:spcPct val="100000"/>
              </a:lnSpc>
              <a:buNone/>
            </a:pPr>
            <a:r>
              <a:rPr lang="en-US" sz="1700">
                <a:latin typeface="Arial" panose="020B0604020202020204" pitchFamily="34" charset="0"/>
                <a:cs typeface="Arial" panose="020B0604020202020204" pitchFamily="34" charset="0"/>
              </a:rPr>
              <a:t>3. Intervention services for students identified at an elevated risk for substance use, to include: </a:t>
            </a:r>
          </a:p>
          <a:p>
            <a:pPr marL="0" indent="0">
              <a:lnSpc>
                <a:spcPct val="100000"/>
              </a:lnSpc>
              <a:buNone/>
            </a:pPr>
            <a:r>
              <a:rPr lang="en-US" sz="1700">
                <a:latin typeface="Arial" panose="020B0604020202020204" pitchFamily="34" charset="0"/>
                <a:cs typeface="Arial" panose="020B0604020202020204" pitchFamily="34" charset="0"/>
              </a:rPr>
              <a:t>• Individual and group intervention services with a focus on behaviors that represent employability barriers. </a:t>
            </a:r>
          </a:p>
          <a:p>
            <a:pPr marL="0" indent="0">
              <a:lnSpc>
                <a:spcPct val="100000"/>
              </a:lnSpc>
              <a:buNone/>
            </a:pPr>
            <a:r>
              <a:rPr lang="en-US" sz="1700">
                <a:latin typeface="Arial" panose="020B0604020202020204" pitchFamily="34" charset="0"/>
                <a:cs typeface="Arial" panose="020B0604020202020204" pitchFamily="34" charset="0"/>
              </a:rPr>
              <a:t>• </a:t>
            </a:r>
            <a:r>
              <a:rPr lang="en-US" sz="1700" b="1">
                <a:latin typeface="Arial" panose="020B0604020202020204" pitchFamily="34" charset="0"/>
                <a:cs typeface="Arial" panose="020B0604020202020204" pitchFamily="34" charset="0"/>
              </a:rPr>
              <a:t>Collaboration with the Center Mental Health Consultant </a:t>
            </a:r>
            <a:r>
              <a:rPr lang="en-US" sz="1700">
                <a:latin typeface="Arial" panose="020B0604020202020204" pitchFamily="34" charset="0"/>
                <a:cs typeface="Arial" panose="020B0604020202020204" pitchFamily="34" charset="0"/>
              </a:rPr>
              <a:t>for students with co-occurring conditions of mental health and substance use. </a:t>
            </a:r>
          </a:p>
          <a:p>
            <a:pPr marL="0" indent="0">
              <a:lnSpc>
                <a:spcPct val="100000"/>
              </a:lnSpc>
              <a:buNone/>
            </a:pPr>
            <a:r>
              <a:rPr lang="en-US" sz="1700">
                <a:latin typeface="Arial" panose="020B0604020202020204" pitchFamily="34" charset="0"/>
                <a:cs typeface="Arial" panose="020B0604020202020204" pitchFamily="34" charset="0"/>
              </a:rPr>
              <a:t>• Referral to off-center substance abuse professionals or agencies for ongoing treatment and/or specialized services. </a:t>
            </a:r>
          </a:p>
          <a:p>
            <a:pPr marL="0" indent="0">
              <a:lnSpc>
                <a:spcPct val="100000"/>
              </a:lnSpc>
              <a:buNone/>
            </a:pPr>
            <a:r>
              <a:rPr lang="en-US" sz="1700">
                <a:latin typeface="Arial" panose="020B0604020202020204" pitchFamily="34" charset="0"/>
                <a:cs typeface="Arial" panose="020B0604020202020204" pitchFamily="34" charset="0"/>
              </a:rPr>
              <a:t>4. Drug and alcohol testing, to include: </a:t>
            </a:r>
          </a:p>
          <a:p>
            <a:pPr marL="0" indent="0">
              <a:lnSpc>
                <a:spcPct val="100000"/>
              </a:lnSpc>
              <a:buNone/>
            </a:pPr>
            <a:r>
              <a:rPr lang="en-US" sz="1700">
                <a:latin typeface="Arial" panose="020B0604020202020204" pitchFamily="34" charset="0"/>
                <a:cs typeface="Arial" panose="020B0604020202020204" pitchFamily="34" charset="0"/>
              </a:rPr>
              <a:t>• Drug and alcohol testing procedures </a:t>
            </a:r>
          </a:p>
          <a:p>
            <a:pPr marL="0" indent="0">
              <a:lnSpc>
                <a:spcPct val="100000"/>
              </a:lnSpc>
              <a:buNone/>
            </a:pPr>
            <a:r>
              <a:rPr lang="en-US" sz="1700">
                <a:latin typeface="Arial" panose="020B0604020202020204" pitchFamily="34" charset="0"/>
                <a:cs typeface="Arial" panose="020B0604020202020204" pitchFamily="34" charset="0"/>
              </a:rPr>
              <a:t>• Policies related to positive drug or alcohol tests </a:t>
            </a:r>
          </a:p>
          <a:p>
            <a:pPr marL="0" indent="0">
              <a:lnSpc>
                <a:spcPct val="100000"/>
              </a:lnSpc>
              <a:buNone/>
            </a:pPr>
            <a:r>
              <a:rPr lang="en-US" sz="1700">
                <a:latin typeface="Arial" panose="020B0604020202020204" pitchFamily="34" charset="0"/>
                <a:cs typeface="Arial" panose="020B0604020202020204" pitchFamily="34" charset="0"/>
              </a:rPr>
              <a:t>• Notification of drug or alcohol test results</a:t>
            </a:r>
          </a:p>
        </p:txBody>
      </p:sp>
    </p:spTree>
    <p:extLst>
      <p:ext uri="{BB962C8B-B14F-4D97-AF65-F5344CB8AC3E}">
        <p14:creationId xmlns:p14="http://schemas.microsoft.com/office/powerpoint/2010/main" val="1716037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206359A-F1E3-49EE-BBC2-40888C4A3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65700" y="2026"/>
            <a:ext cx="2926300" cy="5030922"/>
            <a:chOff x="9265700" y="2026"/>
            <a:chExt cx="2926300" cy="5030922"/>
          </a:xfrm>
        </p:grpSpPr>
        <p:sp>
          <p:nvSpPr>
            <p:cNvPr id="10" name="Freeform: Shape 9">
              <a:extLst>
                <a:ext uri="{FF2B5EF4-FFF2-40B4-BE49-F238E27FC236}">
                  <a16:creationId xmlns:a16="http://schemas.microsoft.com/office/drawing/2014/main" id="{CED90C42-6A0F-48E8-BF96-7D3E2A395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A0863A-55F7-4EB0-9451-F3EE4D65D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5FE7CFE2-40F6-44B2-8AAD-0C384EEFC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9F0D6A17-AA80-4608-8660-8D1587A1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useBgFill="1">
        <p:nvSpPr>
          <p:cNvPr id="15" name="Rectangle 14">
            <a:extLst>
              <a:ext uri="{FF2B5EF4-FFF2-40B4-BE49-F238E27FC236}">
                <a16:creationId xmlns:a16="http://schemas.microsoft.com/office/drawing/2014/main" id="{4958DF84-F5C6-794F-8945-485D6C107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AF0997A-7C0F-4AD2-BA90-5FE341A17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5" y="805231"/>
            <a:ext cx="3876811" cy="5245563"/>
          </a:xfrm>
          <a:custGeom>
            <a:avLst/>
            <a:gdLst>
              <a:gd name="connsiteX0" fmla="*/ 1941583 w 3876811"/>
              <a:gd name="connsiteY0" fmla="*/ 0 h 5245563"/>
              <a:gd name="connsiteX1" fmla="*/ 2111641 w 3876811"/>
              <a:gd name="connsiteY1" fmla="*/ 149097 h 5245563"/>
              <a:gd name="connsiteX2" fmla="*/ 3370493 w 3876811"/>
              <a:gd name="connsiteY2" fmla="*/ 774451 h 5245563"/>
              <a:gd name="connsiteX3" fmla="*/ 3876811 w 3876811"/>
              <a:gd name="connsiteY3" fmla="*/ 1854684 h 5245563"/>
              <a:gd name="connsiteX4" fmla="*/ 3876811 w 3876811"/>
              <a:gd name="connsiteY4" fmla="*/ 2019920 h 5245563"/>
              <a:gd name="connsiteX5" fmla="*/ 3876811 w 3876811"/>
              <a:gd name="connsiteY5" fmla="*/ 2491569 h 5245563"/>
              <a:gd name="connsiteX6" fmla="*/ 3876811 w 3876811"/>
              <a:gd name="connsiteY6" fmla="*/ 2753995 h 5245563"/>
              <a:gd name="connsiteX7" fmla="*/ 3876811 w 3876811"/>
              <a:gd name="connsiteY7" fmla="*/ 3115353 h 5245563"/>
              <a:gd name="connsiteX8" fmla="*/ 3876811 w 3876811"/>
              <a:gd name="connsiteY8" fmla="*/ 3390879 h 5245563"/>
              <a:gd name="connsiteX9" fmla="*/ 3370493 w 3876811"/>
              <a:gd name="connsiteY9" fmla="*/ 4471114 h 5245563"/>
              <a:gd name="connsiteX10" fmla="*/ 2111639 w 3876811"/>
              <a:gd name="connsiteY10" fmla="*/ 5096465 h 5245563"/>
              <a:gd name="connsiteX11" fmla="*/ 1935228 w 3876811"/>
              <a:gd name="connsiteY11" fmla="*/ 5245563 h 5245563"/>
              <a:gd name="connsiteX12" fmla="*/ 1765171 w 3876811"/>
              <a:gd name="connsiteY12" fmla="*/ 5096465 h 5245563"/>
              <a:gd name="connsiteX13" fmla="*/ 506317 w 3876811"/>
              <a:gd name="connsiteY13" fmla="*/ 4471114 h 5245563"/>
              <a:gd name="connsiteX14" fmla="*/ 0 w 3876811"/>
              <a:gd name="connsiteY14" fmla="*/ 3390879 h 5245563"/>
              <a:gd name="connsiteX15" fmla="*/ 0 w 3876811"/>
              <a:gd name="connsiteY15" fmla="*/ 3115353 h 5245563"/>
              <a:gd name="connsiteX16" fmla="*/ 0 w 3876811"/>
              <a:gd name="connsiteY16" fmla="*/ 2753995 h 5245563"/>
              <a:gd name="connsiteX17" fmla="*/ 0 w 3876811"/>
              <a:gd name="connsiteY17" fmla="*/ 2491569 h 5245563"/>
              <a:gd name="connsiteX18" fmla="*/ 0 w 3876811"/>
              <a:gd name="connsiteY18" fmla="*/ 2019920 h 5245563"/>
              <a:gd name="connsiteX19" fmla="*/ 0 w 3876811"/>
              <a:gd name="connsiteY19" fmla="*/ 1854684 h 5245563"/>
              <a:gd name="connsiteX20" fmla="*/ 506318 w 3876811"/>
              <a:gd name="connsiteY20" fmla="*/ 774451 h 5245563"/>
              <a:gd name="connsiteX21" fmla="*/ 1765173 w 3876811"/>
              <a:gd name="connsiteY21" fmla="*/ 149097 h 5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B21DC3F-D44E-63D8-E790-A4023D3590D8}"/>
              </a:ext>
            </a:extLst>
          </p:cNvPr>
          <p:cNvSpPr>
            <a:spLocks noGrp="1"/>
          </p:cNvSpPr>
          <p:nvPr>
            <p:ph type="title"/>
          </p:nvPr>
        </p:nvSpPr>
        <p:spPr>
          <a:xfrm>
            <a:off x="1473390" y="1826096"/>
            <a:ext cx="3370073" cy="2142699"/>
          </a:xfrm>
        </p:spPr>
        <p:txBody>
          <a:bodyPr vert="horz" lIns="91440" tIns="45720" rIns="91440" bIns="45720" rtlCol="0" anchor="b">
            <a:normAutofit/>
          </a:bodyPr>
          <a:lstStyle/>
          <a:p>
            <a:pPr algn="ctr"/>
            <a:r>
              <a:rPr lang="en-US" dirty="0">
                <a:latin typeface="Arial" panose="020B0604020202020204" pitchFamily="34" charset="0"/>
                <a:cs typeface="Arial" panose="020B0604020202020204" pitchFamily="34" charset="0"/>
              </a:rPr>
              <a:t>Enhancing Collaboration</a:t>
            </a:r>
          </a:p>
        </p:txBody>
      </p:sp>
      <p:sp>
        <p:nvSpPr>
          <p:cNvPr id="19" name="Freeform: Shape 18">
            <a:extLst>
              <a:ext uri="{FF2B5EF4-FFF2-40B4-BE49-F238E27FC236}">
                <a16:creationId xmlns:a16="http://schemas.microsoft.com/office/drawing/2014/main" id="{72E67446-732B-4F72-8560-6FABB6CB2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8"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Deep Dive | Vol. 3 | EDM Identity">
            <a:extLst>
              <a:ext uri="{FF2B5EF4-FFF2-40B4-BE49-F238E27FC236}">
                <a16:creationId xmlns:a16="http://schemas.microsoft.com/office/drawing/2014/main" id="{D79DE46E-8884-ED9D-F92D-90B2EBC954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75003" y="1352131"/>
            <a:ext cx="5571565" cy="415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890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6ED84-E347-8CE1-C50E-FE7880C214F0}"/>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Substance Use Prevention and Education</a:t>
            </a:r>
          </a:p>
        </p:txBody>
      </p:sp>
      <p:sp>
        <p:nvSpPr>
          <p:cNvPr id="3" name="Content Placeholder 2">
            <a:extLst>
              <a:ext uri="{FF2B5EF4-FFF2-40B4-BE49-F238E27FC236}">
                <a16:creationId xmlns:a16="http://schemas.microsoft.com/office/drawing/2014/main" id="{0D0FFE6C-CB16-ECA5-A8D2-2C6CD0A03C26}"/>
              </a:ext>
            </a:extLst>
          </p:cNvPr>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1. Minimum of a one-hour presentation on substance use prevention for all new students during the Career Preparation Period</a:t>
            </a:r>
          </a:p>
          <a:p>
            <a:pPr marL="605790" lvl="2" indent="-285750">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Done jointly with CMHC or others</a:t>
            </a:r>
            <a:r>
              <a:rPr lang="en-US" sz="2000"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2. Presentation(s) on managing substance misuse, abuse, and dependency symptoms and issues in the workplace for students during the Career Development and Transition Periods </a:t>
            </a:r>
          </a:p>
          <a:p>
            <a:pPr marL="560070" lvl="1" indent="-285750">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Coordinate with Trades to integrate vocational specific information </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206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A022-4D0A-5A76-70FD-3118DFF04A01}"/>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Substance Use Prevention and Education</a:t>
            </a:r>
            <a:endParaRPr lang="en-US" dirty="0"/>
          </a:p>
        </p:txBody>
      </p:sp>
      <p:sp>
        <p:nvSpPr>
          <p:cNvPr id="3" name="Content Placeholder 2">
            <a:extLst>
              <a:ext uri="{FF2B5EF4-FFF2-40B4-BE49-F238E27FC236}">
                <a16:creationId xmlns:a16="http://schemas.microsoft.com/office/drawing/2014/main" id="{7FDAA3E3-8D39-6E65-1F45-3A170D5D3262}"/>
              </a:ext>
            </a:extLst>
          </p:cNvPr>
          <p:cNvSpPr>
            <a:spLocks noGrp="1"/>
          </p:cNvSpPr>
          <p:nvPr>
            <p:ph idx="1"/>
          </p:nvPr>
        </p:nvSpPr>
        <p:spPr/>
        <p:txBody>
          <a:bodyPr>
            <a:normAutofit fontScale="85000" lnSpcReduction="20000"/>
          </a:bodyPr>
          <a:lstStyle/>
          <a:p>
            <a:pPr marL="0" indent="0">
              <a:buNone/>
            </a:pPr>
            <a:r>
              <a:rPr lang="en-US" dirty="0">
                <a:latin typeface="Arial" panose="020B0604020202020204" pitchFamily="34" charset="0"/>
                <a:cs typeface="Arial" panose="020B0604020202020204" pitchFamily="34" charset="0"/>
              </a:rPr>
              <a:t>3. At least three annual center-wide substance use prevention and education activities </a:t>
            </a:r>
          </a:p>
          <a:p>
            <a:r>
              <a:rPr lang="en-US" dirty="0">
                <a:solidFill>
                  <a:srgbClr val="FF0000"/>
                </a:solidFill>
                <a:latin typeface="Arial" panose="020B0604020202020204" pitchFamily="34" charset="0"/>
                <a:cs typeface="Arial" panose="020B0604020202020204" pitchFamily="34" charset="0"/>
              </a:rPr>
              <a:t>Present with other departments </a:t>
            </a:r>
          </a:p>
          <a:p>
            <a:r>
              <a:rPr lang="en-US" dirty="0">
                <a:solidFill>
                  <a:srgbClr val="FF0000"/>
                </a:solidFill>
                <a:latin typeface="Arial" panose="020B0604020202020204" pitchFamily="34" charset="0"/>
                <a:cs typeface="Arial" panose="020B0604020202020204" pitchFamily="34" charset="0"/>
              </a:rPr>
              <a:t>External Collaboration (Speakers such as local law enforcement, community agencies and self-help groups)</a:t>
            </a:r>
          </a:p>
          <a:p>
            <a:pPr marL="0" indent="0">
              <a:buNone/>
            </a:pPr>
            <a:r>
              <a:rPr lang="en-US" dirty="0">
                <a:latin typeface="Arial" panose="020B0604020202020204" pitchFamily="34" charset="0"/>
                <a:cs typeface="Arial" panose="020B0604020202020204" pitchFamily="34" charset="0"/>
              </a:rPr>
              <a:t>4. Clinical consultation with Center Director, management staff, Center Mental Health Consultant, and Health and Wellness Director regarding substance use prevention and education efforts for students and staff </a:t>
            </a:r>
          </a:p>
          <a:p>
            <a:r>
              <a:rPr lang="en-US" dirty="0">
                <a:solidFill>
                  <a:srgbClr val="FF0000"/>
                </a:solidFill>
                <a:latin typeface="Arial" panose="020B0604020202020204" pitchFamily="34" charset="0"/>
                <a:cs typeface="Arial" panose="020B0604020202020204" pitchFamily="34" charset="0"/>
              </a:rPr>
              <a:t>Attend monthly meeting with CD</a:t>
            </a:r>
          </a:p>
          <a:p>
            <a:r>
              <a:rPr lang="en-US" dirty="0">
                <a:solidFill>
                  <a:srgbClr val="FF0000"/>
                </a:solidFill>
                <a:latin typeface="Arial" panose="020B0604020202020204" pitchFamily="34" charset="0"/>
                <a:cs typeface="Arial" panose="020B0604020202020204" pitchFamily="34" charset="0"/>
              </a:rPr>
              <a:t>Attend case management meetings with counselors and CMHC</a:t>
            </a:r>
          </a:p>
          <a:p>
            <a:r>
              <a:rPr lang="en-US" dirty="0">
                <a:solidFill>
                  <a:srgbClr val="FF0000"/>
                </a:solidFill>
                <a:latin typeface="Arial" panose="020B0604020202020204" pitchFamily="34" charset="0"/>
                <a:cs typeface="Arial" panose="020B0604020202020204" pitchFamily="34" charset="0"/>
              </a:rPr>
              <a:t>Participate in Wellness Staff meetings</a:t>
            </a:r>
          </a:p>
          <a:p>
            <a:r>
              <a:rPr lang="en-US" dirty="0">
                <a:solidFill>
                  <a:srgbClr val="FF0000"/>
                </a:solidFill>
                <a:latin typeface="Arial" panose="020B0604020202020204" pitchFamily="34" charset="0"/>
                <a:cs typeface="Arial" panose="020B0604020202020204" pitchFamily="34" charset="0"/>
              </a:rPr>
              <a:t>Maintain high level of visibility (office in wellness)</a:t>
            </a:r>
          </a:p>
          <a:p>
            <a:endParaRPr lang="en-US" dirty="0"/>
          </a:p>
        </p:txBody>
      </p:sp>
    </p:spTree>
    <p:extLst>
      <p:ext uri="{BB962C8B-B14F-4D97-AF65-F5344CB8AC3E}">
        <p14:creationId xmlns:p14="http://schemas.microsoft.com/office/powerpoint/2010/main" val="2032254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F1C48-3669-57E3-CF59-981F46138D4A}"/>
              </a:ext>
            </a:extLst>
          </p:cNvPr>
          <p:cNvSpPr>
            <a:spLocks noGrp="1"/>
          </p:cNvSpPr>
          <p:nvPr>
            <p:ph type="title"/>
          </p:nvPr>
        </p:nvSpPr>
        <p:spPr>
          <a:xfrm>
            <a:off x="966744" y="959587"/>
            <a:ext cx="9076329" cy="651499"/>
          </a:xfrm>
        </p:spPr>
        <p:txBody>
          <a:bodyPr>
            <a:normAutofit/>
          </a:bodyPr>
          <a:lstStyle/>
          <a:p>
            <a:r>
              <a:rPr lang="en-US" sz="3600" dirty="0">
                <a:latin typeface="Arial" panose="020B0604020202020204" pitchFamily="34" charset="0"/>
                <a:cs typeface="Arial" panose="020B0604020202020204" pitchFamily="34" charset="0"/>
              </a:rPr>
              <a:t>Substance Use Prevention and Education</a:t>
            </a:r>
          </a:p>
        </p:txBody>
      </p:sp>
      <p:sp>
        <p:nvSpPr>
          <p:cNvPr id="3" name="Content Placeholder 2">
            <a:extLst>
              <a:ext uri="{FF2B5EF4-FFF2-40B4-BE49-F238E27FC236}">
                <a16:creationId xmlns:a16="http://schemas.microsoft.com/office/drawing/2014/main" id="{C56D41F8-B9AA-C9E1-DBCC-30AC5C92A013}"/>
              </a:ext>
            </a:extLst>
          </p:cNvPr>
          <p:cNvSpPr>
            <a:spLocks noGrp="1"/>
          </p:cNvSpPr>
          <p:nvPr>
            <p:ph idx="1"/>
          </p:nvPr>
        </p:nvSpPr>
        <p:spPr>
          <a:xfrm>
            <a:off x="966744" y="1894115"/>
            <a:ext cx="9076329" cy="4004298"/>
          </a:xfrm>
        </p:spPr>
        <p:txBody>
          <a:bodyPr>
            <a:normAutofit fontScale="77500" lnSpcReduction="20000"/>
          </a:bodyPr>
          <a:lstStyle/>
          <a:p>
            <a:pPr marL="0" indent="0">
              <a:buNone/>
            </a:pPr>
            <a:r>
              <a:rPr lang="en-US" dirty="0">
                <a:latin typeface="Arial" panose="020B0604020202020204" pitchFamily="34" charset="0"/>
                <a:cs typeface="Arial" panose="020B0604020202020204" pitchFamily="34" charset="0"/>
              </a:rPr>
              <a:t>5. Coordination with other departments/programs on center, to include, but not be limited to…</a:t>
            </a:r>
            <a:r>
              <a:rPr lang="en-US" b="1" dirty="0">
                <a:latin typeface="Arial" panose="020B0604020202020204" pitchFamily="34" charset="0"/>
                <a:cs typeface="Arial" panose="020B0604020202020204" pitchFamily="34" charset="0"/>
              </a:rPr>
              <a:t>to develop integrated prevention and education services</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Residential : </a:t>
            </a:r>
            <a:r>
              <a:rPr lang="en-US" dirty="0">
                <a:solidFill>
                  <a:srgbClr val="FF0000"/>
                </a:solidFill>
                <a:latin typeface="Arial" panose="020B0604020202020204" pitchFamily="34" charset="0"/>
                <a:cs typeface="Arial" panose="020B0604020202020204" pitchFamily="34" charset="0"/>
              </a:rPr>
              <a:t>Participate in meetings and activities</a:t>
            </a:r>
          </a:p>
          <a:p>
            <a:pPr marL="0" indent="0">
              <a:buNone/>
            </a:pPr>
            <a:r>
              <a:rPr lang="en-US" dirty="0">
                <a:latin typeface="Arial" panose="020B0604020202020204" pitchFamily="34" charset="0"/>
                <a:cs typeface="Arial" panose="020B0604020202020204" pitchFamily="34" charset="0"/>
              </a:rPr>
              <a:t>Recreation</a:t>
            </a:r>
          </a:p>
          <a:p>
            <a:pPr marL="560070" lvl="1" indent="-285750">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Develop specialized Exercise </a:t>
            </a:r>
          </a:p>
          <a:p>
            <a:pPr marL="560070" lvl="1" indent="-285750">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Plan specialized rec activities as part of relapse prevention </a:t>
            </a:r>
          </a:p>
          <a:p>
            <a:pPr marL="0" indent="0">
              <a:buNone/>
            </a:pPr>
            <a:r>
              <a:rPr lang="en-US" dirty="0">
                <a:latin typeface="Arial" panose="020B0604020202020204" pitchFamily="34" charset="0"/>
                <a:cs typeface="Arial" panose="020B0604020202020204" pitchFamily="34" charset="0"/>
              </a:rPr>
              <a:t>Student government association</a:t>
            </a:r>
          </a:p>
          <a:p>
            <a:pPr marL="560070" lvl="1" indent="-285750">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Partner with joint activities</a:t>
            </a:r>
          </a:p>
          <a:p>
            <a:pPr marL="560070" lvl="1" indent="-285750">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Attend SGA meetings</a:t>
            </a:r>
          </a:p>
          <a:p>
            <a:pPr marL="560070" lvl="1" indent="-285750">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Participate in SGA store</a:t>
            </a:r>
          </a:p>
          <a:p>
            <a:pPr marL="0" indent="0">
              <a:buNone/>
            </a:pPr>
            <a:r>
              <a:rPr lang="en-US" dirty="0">
                <a:latin typeface="Arial" panose="020B0604020202020204" pitchFamily="34" charset="0"/>
                <a:cs typeface="Arial" panose="020B0604020202020204" pitchFamily="34" charset="0"/>
              </a:rPr>
              <a:t>HEALs </a:t>
            </a:r>
          </a:p>
          <a:p>
            <a:pPr marL="560070" lvl="1" indent="-285750">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Required participant</a:t>
            </a:r>
          </a:p>
          <a:p>
            <a:pPr marL="560070" lvl="1" indent="-285750">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Attending meetings</a:t>
            </a:r>
          </a:p>
          <a:p>
            <a:pPr marL="560070" lvl="1" indent="-285750">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Participate in activities </a:t>
            </a:r>
          </a:p>
          <a:p>
            <a:endParaRPr lang="en-US" dirty="0"/>
          </a:p>
        </p:txBody>
      </p:sp>
    </p:spTree>
    <p:extLst>
      <p:ext uri="{BB962C8B-B14F-4D97-AF65-F5344CB8AC3E}">
        <p14:creationId xmlns:p14="http://schemas.microsoft.com/office/powerpoint/2010/main" val="1610987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EC5B12-9FF3-41FE-B789-2696F5195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8F475B-CDBE-11FF-49D2-56F251902941}"/>
              </a:ext>
            </a:extLst>
          </p:cNvPr>
          <p:cNvSpPr>
            <a:spLocks noGrp="1"/>
          </p:cNvSpPr>
          <p:nvPr>
            <p:ph type="title"/>
          </p:nvPr>
        </p:nvSpPr>
        <p:spPr>
          <a:xfrm>
            <a:off x="952500" y="1581462"/>
            <a:ext cx="2776531" cy="3687580"/>
          </a:xfrm>
        </p:spPr>
        <p:txBody>
          <a:bodyPr>
            <a:normAutofit/>
          </a:bodyPr>
          <a:lstStyle/>
          <a:p>
            <a:pPr algn="ctr"/>
            <a:r>
              <a:rPr lang="en-US" dirty="0">
                <a:latin typeface="Arial" panose="020B0604020202020204" pitchFamily="34" charset="0"/>
                <a:cs typeface="Arial" panose="020B0604020202020204" pitchFamily="34" charset="0"/>
              </a:rPr>
              <a:t>Learning Objectives</a:t>
            </a:r>
            <a:endParaRPr lang="en-US">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4FCEE13B-EFB1-46F2-BC11-110F05BFB6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9630" y="1852474"/>
            <a:ext cx="0" cy="3394558"/>
          </a:xfrm>
          <a:prstGeom prst="line">
            <a:avLst/>
          </a:prstGeom>
          <a:ln w="254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6A74CC1-91A3-C619-50C9-7C7E1044CC4D}"/>
              </a:ext>
            </a:extLst>
          </p:cNvPr>
          <p:cNvGraphicFramePr>
            <a:graphicFrameLocks noGrp="1"/>
          </p:cNvGraphicFramePr>
          <p:nvPr>
            <p:ph idx="1"/>
            <p:extLst>
              <p:ext uri="{D42A27DB-BD31-4B8C-83A1-F6EECF244321}">
                <p14:modId xmlns:p14="http://schemas.microsoft.com/office/powerpoint/2010/main" val="3337221562"/>
              </p:ext>
            </p:extLst>
          </p:nvPr>
        </p:nvGraphicFramePr>
        <p:xfrm>
          <a:off x="5214938" y="985838"/>
          <a:ext cx="6024561" cy="4919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1918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32C3-5825-6381-DDFC-DFDF77B641A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PRH Guidance: Assessment</a:t>
            </a:r>
            <a:endParaRPr lang="en-US" dirty="0"/>
          </a:p>
        </p:txBody>
      </p:sp>
      <p:sp>
        <p:nvSpPr>
          <p:cNvPr id="3" name="Content Placeholder 2">
            <a:extLst>
              <a:ext uri="{FF2B5EF4-FFF2-40B4-BE49-F238E27FC236}">
                <a16:creationId xmlns:a16="http://schemas.microsoft.com/office/drawing/2014/main" id="{39BB21B1-6032-15B2-824B-1011145FEBB5}"/>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2.3 R5 c: Review of Social Intake Form (SIF) or intake assessment of all students performed by counseling staff within one week of arrival.</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solidFill>
                  <a:srgbClr val="FF0000"/>
                </a:solidFill>
                <a:latin typeface="Arial" panose="020B0604020202020204" pitchFamily="34" charset="0"/>
                <a:cs typeface="Arial" panose="020B0604020202020204" pitchFamily="34" charset="0"/>
              </a:rPr>
              <a:t>What ways could TEAP collaborate with Counseling?</a:t>
            </a:r>
          </a:p>
          <a:p>
            <a:r>
              <a:rPr lang="en-US" dirty="0">
                <a:solidFill>
                  <a:schemeClr val="tx1"/>
                </a:solidFill>
                <a:latin typeface="Arial" panose="020B0604020202020204" pitchFamily="34" charset="0"/>
                <a:cs typeface="Arial" panose="020B0604020202020204" pitchFamily="34" charset="0"/>
              </a:rPr>
              <a:t>When a referral is made to TEAP after SIF completed</a:t>
            </a:r>
          </a:p>
          <a:p>
            <a:r>
              <a:rPr lang="en-US" dirty="0">
                <a:solidFill>
                  <a:schemeClr val="tx1"/>
                </a:solidFill>
                <a:latin typeface="Arial" panose="020B0604020202020204" pitchFamily="34" charset="0"/>
                <a:cs typeface="Arial" panose="020B0604020202020204" pitchFamily="34" charset="0"/>
              </a:rPr>
              <a:t>Offering feedback to counselors and follow-up on support plan</a:t>
            </a:r>
          </a:p>
          <a:p>
            <a:pPr marL="0" indent="0">
              <a:buNone/>
            </a:pPr>
            <a:endParaRPr lang="en-US" dirty="0"/>
          </a:p>
          <a:p>
            <a:endParaRPr lang="en-US" dirty="0"/>
          </a:p>
        </p:txBody>
      </p:sp>
    </p:spTree>
    <p:extLst>
      <p:ext uri="{BB962C8B-B14F-4D97-AF65-F5344CB8AC3E}">
        <p14:creationId xmlns:p14="http://schemas.microsoft.com/office/powerpoint/2010/main" val="233076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D2544-A1B7-9697-B981-928A4A9CA671}"/>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Intervention Services</a:t>
            </a:r>
          </a:p>
        </p:txBody>
      </p:sp>
      <p:sp>
        <p:nvSpPr>
          <p:cNvPr id="3" name="Content Placeholder 2">
            <a:extLst>
              <a:ext uri="{FF2B5EF4-FFF2-40B4-BE49-F238E27FC236}">
                <a16:creationId xmlns:a16="http://schemas.microsoft.com/office/drawing/2014/main" id="{59B2762A-AC16-C9B7-C39F-2F9E93D5EBBD}"/>
              </a:ext>
            </a:extLst>
          </p:cNvPr>
          <p:cNvSpPr>
            <a:spLocks noGrp="1"/>
          </p:cNvSpPr>
          <p:nvPr>
            <p:ph idx="1"/>
          </p:nvPr>
        </p:nvSpPr>
        <p:spPr/>
        <p:txBody>
          <a:bodyPr>
            <a:normAutofit lnSpcReduction="10000"/>
          </a:bodyPr>
          <a:lstStyle/>
          <a:p>
            <a:pPr marL="0" indent="0">
              <a:buNone/>
            </a:pPr>
            <a:r>
              <a:rPr lang="en-US" dirty="0">
                <a:latin typeface="Arial" panose="020B0604020202020204" pitchFamily="34" charset="0"/>
                <a:cs typeface="Arial" panose="020B0604020202020204" pitchFamily="34" charset="0"/>
              </a:rPr>
              <a:t>d. </a:t>
            </a:r>
            <a:r>
              <a:rPr lang="en-US" b="1" dirty="0">
                <a:latin typeface="Arial" panose="020B0604020202020204" pitchFamily="34" charset="0"/>
                <a:cs typeface="Arial" panose="020B0604020202020204" pitchFamily="34" charset="0"/>
              </a:rPr>
              <a:t>Intervention services </a:t>
            </a:r>
            <a:r>
              <a:rPr lang="en-US" dirty="0">
                <a:latin typeface="Arial" panose="020B0604020202020204" pitchFamily="34" charset="0"/>
                <a:cs typeface="Arial" panose="020B0604020202020204" pitchFamily="34" charset="0"/>
              </a:rPr>
              <a:t>for students identified at an elevated risk for substance use, to include…</a:t>
            </a:r>
          </a:p>
          <a:p>
            <a:pPr marL="0" indent="0">
              <a:buNone/>
            </a:pPr>
            <a:r>
              <a:rPr lang="en-US" dirty="0">
                <a:solidFill>
                  <a:srgbClr val="FF0000"/>
                </a:solidFill>
                <a:latin typeface="Arial" panose="020B0604020202020204" pitchFamily="34" charset="0"/>
                <a:cs typeface="Arial" panose="020B0604020202020204" pitchFamily="34" charset="0"/>
              </a:rPr>
              <a:t>Collaboration with the Center Mental-Health Consultant for students with co-occurring conditions of mental health issues and substance use</a:t>
            </a:r>
          </a:p>
          <a:p>
            <a:pPr marL="0" indent="0">
              <a:buNone/>
            </a:pPr>
            <a:r>
              <a:rPr lang="en-US" b="1" dirty="0">
                <a:latin typeface="Arial" panose="020B0604020202020204" pitchFamily="34" charset="0"/>
                <a:cs typeface="Arial" panose="020B0604020202020204" pitchFamily="34" charset="0"/>
              </a:rPr>
              <a:t>What does this look like?</a:t>
            </a:r>
          </a:p>
          <a:p>
            <a:r>
              <a:rPr lang="en-US" dirty="0">
                <a:latin typeface="Arial" panose="020B0604020202020204" pitchFamily="34" charset="0"/>
                <a:cs typeface="Arial" panose="020B0604020202020204" pitchFamily="34" charset="0"/>
              </a:rPr>
              <a:t>Attend medication management meetings</a:t>
            </a:r>
          </a:p>
          <a:p>
            <a:r>
              <a:rPr lang="en-US" dirty="0">
                <a:latin typeface="Arial" panose="020B0604020202020204" pitchFamily="34" charset="0"/>
                <a:cs typeface="Arial" panose="020B0604020202020204" pitchFamily="34" charset="0"/>
              </a:rPr>
              <a:t>Attend case management meetings</a:t>
            </a:r>
          </a:p>
          <a:p>
            <a:r>
              <a:rPr lang="en-US" dirty="0">
                <a:latin typeface="Arial" panose="020B0604020202020204" pitchFamily="34" charset="0"/>
                <a:cs typeface="Arial" panose="020B0604020202020204" pitchFamily="34" charset="0"/>
              </a:rPr>
              <a:t>Schedule regular consultation </a:t>
            </a:r>
          </a:p>
          <a:p>
            <a:r>
              <a:rPr lang="en-US" dirty="0">
                <a:latin typeface="Arial" panose="020B0604020202020204" pitchFamily="34" charset="0"/>
                <a:cs typeface="Arial" panose="020B0604020202020204" pitchFamily="34" charset="0"/>
              </a:rPr>
              <a:t>CMHC as guest speaker in intervention groups</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71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44AC-B594-026C-F581-6497735E3268}"/>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Assessment and MSWR</a:t>
            </a:r>
          </a:p>
        </p:txBody>
      </p:sp>
      <p:sp>
        <p:nvSpPr>
          <p:cNvPr id="3" name="Content Placeholder 2">
            <a:extLst>
              <a:ext uri="{FF2B5EF4-FFF2-40B4-BE49-F238E27FC236}">
                <a16:creationId xmlns:a16="http://schemas.microsoft.com/office/drawing/2014/main" id="{66D2B378-B1D8-D1A1-9FD4-646C2E903D7D}"/>
              </a:ext>
            </a:extLst>
          </p:cNvPr>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5. </a:t>
            </a:r>
            <a:r>
              <a:rPr lang="en-US" b="1" dirty="0">
                <a:latin typeface="Arial" panose="020B0604020202020204" pitchFamily="34" charset="0"/>
                <a:cs typeface="Arial" panose="020B0604020202020204" pitchFamily="34" charset="0"/>
              </a:rPr>
              <a:t>Medical Separations with Reinstatement Rights </a:t>
            </a:r>
            <a:r>
              <a:rPr lang="en-US" dirty="0">
                <a:latin typeface="Arial" panose="020B0604020202020204" pitchFamily="34" charset="0"/>
                <a:cs typeface="Arial" panose="020B0604020202020204" pitchFamily="34" charset="0"/>
              </a:rPr>
              <a:t>(MSWR) for substance use conditions: </a:t>
            </a:r>
          </a:p>
          <a:p>
            <a:pPr marL="0" indent="0">
              <a:buNone/>
            </a:pPr>
            <a:r>
              <a:rPr lang="en-US" dirty="0">
                <a:solidFill>
                  <a:srgbClr val="FF0000"/>
                </a:solidFill>
                <a:latin typeface="Arial" panose="020B0604020202020204" pitchFamily="34" charset="0"/>
                <a:cs typeface="Arial" panose="020B0604020202020204" pitchFamily="34" charset="0"/>
              </a:rPr>
              <a:t>(2) There is a documented assessment of the student’s diagnosed substance use condition by the TEAP specialist </a:t>
            </a:r>
            <a:r>
              <a:rPr lang="en-US" b="1" dirty="0">
                <a:solidFill>
                  <a:srgbClr val="FF0000"/>
                </a:solidFill>
                <a:latin typeface="Arial" panose="020B0604020202020204" pitchFamily="34" charset="0"/>
                <a:cs typeface="Arial" panose="020B0604020202020204" pitchFamily="34" charset="0"/>
              </a:rPr>
              <a:t>in collaboration </a:t>
            </a:r>
            <a:r>
              <a:rPr lang="en-US" dirty="0">
                <a:solidFill>
                  <a:srgbClr val="FF0000"/>
                </a:solidFill>
                <a:latin typeface="Arial" panose="020B0604020202020204" pitchFamily="34" charset="0"/>
                <a:cs typeface="Arial" panose="020B0604020202020204" pitchFamily="34" charset="0"/>
              </a:rPr>
              <a:t>with the center mental health consultant.</a:t>
            </a:r>
          </a:p>
          <a:p>
            <a:pPr marL="0" indent="0">
              <a:buNone/>
            </a:pPr>
            <a:r>
              <a:rPr lang="en-US" dirty="0">
                <a:solidFill>
                  <a:schemeClr val="tx1"/>
                </a:solidFill>
                <a:latin typeface="Arial" panose="020B0604020202020204" pitchFamily="34" charset="0"/>
                <a:cs typeface="Arial" panose="020B0604020202020204" pitchFamily="34" charset="0"/>
              </a:rPr>
              <a:t>How do you implement this?</a:t>
            </a:r>
          </a:p>
          <a:p>
            <a:pPr marL="0" indent="0">
              <a:buNone/>
            </a:pPr>
            <a:r>
              <a:rPr lang="en-US" dirty="0">
                <a:solidFill>
                  <a:schemeClr val="tx1"/>
                </a:solidFill>
                <a:latin typeface="Arial" panose="020B0604020202020204" pitchFamily="34" charset="0"/>
                <a:cs typeface="Arial" panose="020B0604020202020204" pitchFamily="34" charset="0"/>
              </a:rPr>
              <a:t>Key here is documentation to demonstrate collaboration </a:t>
            </a:r>
          </a:p>
        </p:txBody>
      </p:sp>
    </p:spTree>
    <p:extLst>
      <p:ext uri="{BB962C8B-B14F-4D97-AF65-F5344CB8AC3E}">
        <p14:creationId xmlns:p14="http://schemas.microsoft.com/office/powerpoint/2010/main" val="2544213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39" name="Rectangle 5138">
            <a:extLst>
              <a:ext uri="{FF2B5EF4-FFF2-40B4-BE49-F238E27FC236}">
                <a16:creationId xmlns:a16="http://schemas.microsoft.com/office/drawing/2014/main" id="{7B49DDE3-D095-6B49-8468-C97AFBEC5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2B4D43-BB94-91A5-3432-F700C8CDFA76}"/>
              </a:ext>
            </a:extLst>
          </p:cNvPr>
          <p:cNvSpPr>
            <a:spLocks noGrp="1"/>
          </p:cNvSpPr>
          <p:nvPr>
            <p:ph type="title"/>
          </p:nvPr>
        </p:nvSpPr>
        <p:spPr>
          <a:xfrm>
            <a:off x="6096001" y="960030"/>
            <a:ext cx="5143500" cy="1507398"/>
          </a:xfrm>
        </p:spPr>
        <p:txBody>
          <a:bodyPr anchor="ctr">
            <a:normAutofit/>
          </a:bodyPr>
          <a:lstStyle/>
          <a:p>
            <a:r>
              <a:rPr lang="en-US">
                <a:latin typeface="Arial" panose="020B0604020202020204" pitchFamily="34" charset="0"/>
                <a:cs typeface="Arial" panose="020B0604020202020204" pitchFamily="34" charset="0"/>
              </a:rPr>
              <a:t>Drug and alcohol testing</a:t>
            </a:r>
          </a:p>
        </p:txBody>
      </p:sp>
      <p:pic>
        <p:nvPicPr>
          <p:cNvPr id="5124" name="Picture 4" descr="10 Panel Drug Test CLIA Waived - DrugTestKitUSA">
            <a:extLst>
              <a:ext uri="{FF2B5EF4-FFF2-40B4-BE49-F238E27FC236}">
                <a16:creationId xmlns:a16="http://schemas.microsoft.com/office/drawing/2014/main" id="{C136528D-D453-EE73-42AF-AA3D6AF5BA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15" r="11679" b="2"/>
          <a:stretch/>
        </p:blipFill>
        <p:spPr bwMode="auto">
          <a:xfrm>
            <a:off x="1109595" y="805232"/>
            <a:ext cx="3876811" cy="5245563"/>
          </a:xfrm>
          <a:custGeom>
            <a:avLst/>
            <a:gdLst/>
            <a:ahLst/>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noFill/>
          <a:extLst>
            <a:ext uri="{909E8E84-426E-40DD-AFC4-6F175D3DCCD1}">
              <a14:hiddenFill xmlns:a14="http://schemas.microsoft.com/office/drawing/2010/main">
                <a:solidFill>
                  <a:srgbClr val="FFFFFF"/>
                </a:solidFill>
              </a14:hiddenFill>
            </a:ext>
          </a:extLst>
        </p:spPr>
      </p:pic>
      <p:sp>
        <p:nvSpPr>
          <p:cNvPr id="5141" name="Freeform: Shape 5140">
            <a:extLst>
              <a:ext uri="{FF2B5EF4-FFF2-40B4-BE49-F238E27FC236}">
                <a16:creationId xmlns:a16="http://schemas.microsoft.com/office/drawing/2014/main" id="{C3CA578B-5FA2-42B3-85A7-E78AFE06B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8"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83A01CE-898A-73AF-D500-B0B3E0E18C87}"/>
              </a:ext>
            </a:extLst>
          </p:cNvPr>
          <p:cNvSpPr>
            <a:spLocks noGrp="1"/>
          </p:cNvSpPr>
          <p:nvPr>
            <p:ph idx="1"/>
          </p:nvPr>
        </p:nvSpPr>
        <p:spPr>
          <a:xfrm>
            <a:off x="6096001" y="2844800"/>
            <a:ext cx="5143500" cy="3053170"/>
          </a:xfrm>
        </p:spPr>
        <p:txBody>
          <a:bodyPr anchor="t">
            <a:normAutofit/>
          </a:bodyPr>
          <a:lstStyle/>
          <a:p>
            <a:pPr>
              <a:lnSpc>
                <a:spcPct val="100000"/>
              </a:lnSpc>
            </a:pPr>
            <a:r>
              <a:rPr lang="en-US" b="1" dirty="0">
                <a:latin typeface="Arial" panose="020B0604020202020204" pitchFamily="34" charset="0"/>
                <a:cs typeface="Arial" panose="020B0604020202020204" pitchFamily="34" charset="0"/>
              </a:rPr>
              <a:t>New and readmitted students </a:t>
            </a:r>
            <a:r>
              <a:rPr lang="en-US" dirty="0">
                <a:latin typeface="Arial" panose="020B0604020202020204" pitchFamily="34" charset="0"/>
                <a:cs typeface="Arial" panose="020B0604020202020204" pitchFamily="34" charset="0"/>
              </a:rPr>
              <a:t>must be tested within 48 hours of arrival on center.</a:t>
            </a:r>
          </a:p>
          <a:p>
            <a:pPr marL="560070" lvl="1" indent="-285750">
              <a:lnSpc>
                <a:spcPct val="100000"/>
              </a:lnSpc>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Nursing staff</a:t>
            </a:r>
            <a:r>
              <a:rPr lang="en-US" dirty="0">
                <a:latin typeface="Arial" panose="020B0604020202020204" pitchFamily="34" charset="0"/>
                <a:cs typeface="Arial" panose="020B0604020202020204" pitchFamily="34" charset="0"/>
              </a:rPr>
              <a:t> </a:t>
            </a:r>
          </a:p>
          <a:p>
            <a:pPr>
              <a:lnSpc>
                <a:spcPct val="100000"/>
              </a:lnSpc>
            </a:pPr>
            <a:r>
              <a:rPr lang="en-US" dirty="0">
                <a:latin typeface="Arial" panose="020B0604020202020204" pitchFamily="34" charset="0"/>
                <a:cs typeface="Arial" panose="020B0604020202020204" pitchFamily="34" charset="0"/>
              </a:rPr>
              <a:t>Students who are </a:t>
            </a:r>
            <a:r>
              <a:rPr lang="en-US" b="1" dirty="0">
                <a:latin typeface="Arial" panose="020B0604020202020204" pitchFamily="34" charset="0"/>
                <a:cs typeface="Arial" panose="020B0604020202020204" pitchFamily="34" charset="0"/>
              </a:rPr>
              <a:t>reasonably suspected o</a:t>
            </a:r>
            <a:r>
              <a:rPr lang="en-US" dirty="0">
                <a:latin typeface="Arial" panose="020B0604020202020204" pitchFamily="34" charset="0"/>
                <a:cs typeface="Arial" panose="020B0604020202020204" pitchFamily="34" charset="0"/>
              </a:rPr>
              <a:t>f using drugs</a:t>
            </a:r>
          </a:p>
          <a:p>
            <a:pPr marL="560070" lvl="1" indent="-285750">
              <a:lnSpc>
                <a:spcPct val="100000"/>
              </a:lnSpc>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Security/safety and residential staff </a:t>
            </a:r>
          </a:p>
        </p:txBody>
      </p:sp>
    </p:spTree>
    <p:extLst>
      <p:ext uri="{BB962C8B-B14F-4D97-AF65-F5344CB8AC3E}">
        <p14:creationId xmlns:p14="http://schemas.microsoft.com/office/powerpoint/2010/main" val="3467426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49DDE3-D095-6B49-8468-C97AFBEC5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6AEFF9-D4FE-5CB9-CF20-7B4998D66422}"/>
              </a:ext>
            </a:extLst>
          </p:cNvPr>
          <p:cNvSpPr>
            <a:spLocks noGrp="1"/>
          </p:cNvSpPr>
          <p:nvPr>
            <p:ph type="title"/>
          </p:nvPr>
        </p:nvSpPr>
        <p:spPr>
          <a:xfrm>
            <a:off x="960120" y="959587"/>
            <a:ext cx="5280912" cy="1507397"/>
          </a:xfrm>
        </p:spPr>
        <p:txBody>
          <a:bodyPr anchor="ctr">
            <a:normAutofit/>
          </a:bodyPr>
          <a:lstStyle/>
          <a:p>
            <a:pPr>
              <a:lnSpc>
                <a:spcPct val="90000"/>
              </a:lnSpc>
            </a:pPr>
            <a:r>
              <a:rPr lang="en-US" sz="3400">
                <a:latin typeface="Arial" panose="020B0604020202020204" pitchFamily="34" charset="0"/>
                <a:cs typeface="Arial" panose="020B0604020202020204" pitchFamily="34" charset="0"/>
              </a:rPr>
              <a:t>Relapse Prevention – Collaboration Opportunity</a:t>
            </a:r>
            <a:endParaRPr lang="en-US" sz="3400"/>
          </a:p>
        </p:txBody>
      </p:sp>
      <p:sp>
        <p:nvSpPr>
          <p:cNvPr id="3" name="Content Placeholder 2">
            <a:extLst>
              <a:ext uri="{FF2B5EF4-FFF2-40B4-BE49-F238E27FC236}">
                <a16:creationId xmlns:a16="http://schemas.microsoft.com/office/drawing/2014/main" id="{5CD3396B-15AD-7910-F954-520B6311AFAD}"/>
              </a:ext>
            </a:extLst>
          </p:cNvPr>
          <p:cNvSpPr>
            <a:spLocks noGrp="1"/>
          </p:cNvSpPr>
          <p:nvPr>
            <p:ph idx="1"/>
          </p:nvPr>
        </p:nvSpPr>
        <p:spPr>
          <a:xfrm>
            <a:off x="967488" y="2844800"/>
            <a:ext cx="5280912" cy="3060701"/>
          </a:xfrm>
        </p:spPr>
        <p:txBody>
          <a:bodyPr anchor="t">
            <a:normAutofit/>
          </a:bodyPr>
          <a:lstStyle/>
          <a:p>
            <a:pPr lvl="1"/>
            <a:r>
              <a:rPr lang="en-US" sz="1900">
                <a:latin typeface="Arial" panose="020B0604020202020204" pitchFamily="34" charset="0"/>
                <a:cs typeface="Arial" panose="020B0604020202020204" pitchFamily="34" charset="0"/>
              </a:rPr>
              <a:t>Think Community – how to provide support</a:t>
            </a:r>
          </a:p>
          <a:p>
            <a:pPr lvl="1"/>
            <a:endParaRPr lang="en-US" sz="1900">
              <a:latin typeface="Arial" panose="020B0604020202020204" pitchFamily="34" charset="0"/>
              <a:cs typeface="Arial" panose="020B0604020202020204" pitchFamily="34" charset="0"/>
            </a:endParaRPr>
          </a:p>
          <a:p>
            <a:pPr lvl="1"/>
            <a:r>
              <a:rPr lang="en-US" sz="1900">
                <a:latin typeface="Arial" panose="020B0604020202020204" pitchFamily="34" charset="0"/>
                <a:cs typeface="Arial" panose="020B0604020202020204" pitchFamily="34" charset="0"/>
              </a:rPr>
              <a:t>What are goals of RP? </a:t>
            </a:r>
          </a:p>
          <a:p>
            <a:pPr lvl="1"/>
            <a:endParaRPr lang="en-US" sz="1900">
              <a:latin typeface="Arial" panose="020B0604020202020204" pitchFamily="34" charset="0"/>
              <a:cs typeface="Arial" panose="020B0604020202020204" pitchFamily="34" charset="0"/>
            </a:endParaRPr>
          </a:p>
          <a:p>
            <a:pPr marL="560070" lvl="1" indent="-285750">
              <a:buFont typeface="Arial" panose="020B0604020202020204" pitchFamily="34" charset="0"/>
              <a:buChar char="•"/>
            </a:pPr>
            <a:r>
              <a:rPr lang="en-US" sz="1900">
                <a:latin typeface="Roboto" panose="02000000000000000000" pitchFamily="2" charset="0"/>
              </a:rPr>
              <a:t>Identifying high-risk situations for relapse and developing appropriate solutions.</a:t>
            </a:r>
          </a:p>
          <a:p>
            <a:pPr marL="560070" lvl="1" indent="-285750">
              <a:buFont typeface="Arial" panose="020B0604020202020204" pitchFamily="34" charset="0"/>
              <a:buChar char="•"/>
            </a:pPr>
            <a:r>
              <a:rPr lang="en-US" sz="1900">
                <a:latin typeface="Roboto" panose="02000000000000000000" pitchFamily="2" charset="0"/>
              </a:rPr>
              <a:t>Model seeking assistance and support</a:t>
            </a:r>
            <a:endParaRPr lang="en-US" sz="1900"/>
          </a:p>
          <a:p>
            <a:endParaRPr lang="en-US" sz="1900">
              <a:latin typeface="Arial" panose="020B0604020202020204" pitchFamily="34" charset="0"/>
              <a:cs typeface="Arial" panose="020B0604020202020204" pitchFamily="34" charset="0"/>
            </a:endParaRPr>
          </a:p>
        </p:txBody>
      </p:sp>
      <p:pic>
        <p:nvPicPr>
          <p:cNvPr id="4" name="Picture 2" descr="The Three Stages Of Relapse - Alcohol Rehab Guide">
            <a:extLst>
              <a:ext uri="{FF2B5EF4-FFF2-40B4-BE49-F238E27FC236}">
                <a16:creationId xmlns:a16="http://schemas.microsoft.com/office/drawing/2014/main" id="{F552A58B-84B7-217D-247B-D19CF60CC4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98" r="11121" b="-1"/>
          <a:stretch/>
        </p:blipFill>
        <p:spPr bwMode="auto">
          <a:xfrm>
            <a:off x="7108215" y="805232"/>
            <a:ext cx="3876811" cy="5245563"/>
          </a:xfrm>
          <a:custGeom>
            <a:avLst/>
            <a:gdLst/>
            <a:ahLst/>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C3CA578B-5FA2-42B3-85A7-E78AFE06B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39448"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3354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609EBC-4965-6D4A-9431-745F79C0064F}"/>
              </a:ext>
            </a:extLst>
          </p:cNvPr>
          <p:cNvSpPr txBox="1"/>
          <p:nvPr/>
        </p:nvSpPr>
        <p:spPr>
          <a:xfrm>
            <a:off x="221016" y="554893"/>
            <a:ext cx="11260667" cy="1273907"/>
          </a:xfrm>
          <a:prstGeom prst="rect">
            <a:avLst/>
          </a:prstGeom>
        </p:spPr>
        <p:txBody>
          <a:bodyPr vert="horz" lIns="91440" tIns="45720" rIns="91440" bIns="45720" rtlCol="0" anchor="b">
            <a:normAutofit/>
          </a:bodyPr>
          <a:lstStyle/>
          <a:p>
            <a:pPr>
              <a:spcBef>
                <a:spcPct val="0"/>
              </a:spcBef>
              <a:spcAft>
                <a:spcPts val="600"/>
              </a:spcAft>
            </a:pPr>
            <a:r>
              <a:rPr lang="en-US" sz="4400" dirty="0">
                <a:latin typeface="Arial" panose="020B0604020202020204" pitchFamily="34" charset="0"/>
                <a:ea typeface="+mj-ea"/>
                <a:cs typeface="Arial" panose="020B0604020202020204" pitchFamily="34" charset="0"/>
              </a:rPr>
              <a:t>Documentation </a:t>
            </a:r>
          </a:p>
        </p:txBody>
      </p:sp>
      <p:pic>
        <p:nvPicPr>
          <p:cNvPr id="2050" name="Picture 2" descr="What is Technical Documentation? Examples and Tips | CleverTap">
            <a:extLst>
              <a:ext uri="{FF2B5EF4-FFF2-40B4-BE49-F238E27FC236}">
                <a16:creationId xmlns:a16="http://schemas.microsoft.com/office/drawing/2014/main" id="{1F4EA321-7978-8340-A82C-70D1035CD4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10" r="40693" b="-1"/>
          <a:stretch/>
        </p:blipFill>
        <p:spPr bwMode="auto">
          <a:xfrm>
            <a:off x="3111843" y="3429000"/>
            <a:ext cx="3030846"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16A9488-6C0D-8448-90AB-2FB0C6B47E3C}"/>
              </a:ext>
            </a:extLst>
          </p:cNvPr>
          <p:cNvPicPr>
            <a:picLocks noChangeAspect="1"/>
          </p:cNvPicPr>
          <p:nvPr/>
        </p:nvPicPr>
        <p:blipFill rotWithShape="1">
          <a:blip r:embed="rId3"/>
          <a:srcRect l="31585" r="9597" b="2"/>
          <a:stretch/>
        </p:blipFill>
        <p:spPr>
          <a:xfrm>
            <a:off x="6136499" y="3429000"/>
            <a:ext cx="3030846" cy="3429000"/>
          </a:xfrm>
          <a:prstGeom prst="rect">
            <a:avLst/>
          </a:prstGeom>
        </p:spPr>
      </p:pic>
      <p:pic>
        <p:nvPicPr>
          <p:cNvPr id="3" name="Picture 2">
            <a:extLst>
              <a:ext uri="{FF2B5EF4-FFF2-40B4-BE49-F238E27FC236}">
                <a16:creationId xmlns:a16="http://schemas.microsoft.com/office/drawing/2014/main" id="{67293772-271A-374F-B427-B3FAA2CA4D76}"/>
              </a:ext>
            </a:extLst>
          </p:cNvPr>
          <p:cNvPicPr>
            <a:picLocks noChangeAspect="1"/>
          </p:cNvPicPr>
          <p:nvPr/>
        </p:nvPicPr>
        <p:blipFill rotWithShape="1">
          <a:blip r:embed="rId4"/>
          <a:srcRect l="16938" r="33565" b="1"/>
          <a:stretch/>
        </p:blipFill>
        <p:spPr>
          <a:xfrm>
            <a:off x="9161154" y="3429000"/>
            <a:ext cx="3030846" cy="3429000"/>
          </a:xfrm>
          <a:prstGeom prst="rect">
            <a:avLst/>
          </a:prstGeom>
        </p:spPr>
      </p:pic>
    </p:spTree>
    <p:extLst>
      <p:ext uri="{BB962C8B-B14F-4D97-AF65-F5344CB8AC3E}">
        <p14:creationId xmlns:p14="http://schemas.microsoft.com/office/powerpoint/2010/main" val="3166198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206359A-F1E3-49EE-BBC2-40888C4A3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65700" y="2026"/>
            <a:ext cx="2926300" cy="5030922"/>
            <a:chOff x="9265700" y="2026"/>
            <a:chExt cx="2926300" cy="5030922"/>
          </a:xfrm>
        </p:grpSpPr>
        <p:sp>
          <p:nvSpPr>
            <p:cNvPr id="10" name="Freeform: Shape 9">
              <a:extLst>
                <a:ext uri="{FF2B5EF4-FFF2-40B4-BE49-F238E27FC236}">
                  <a16:creationId xmlns:a16="http://schemas.microsoft.com/office/drawing/2014/main" id="{CED90C42-6A0F-48E8-BF96-7D3E2A395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A0863A-55F7-4EB0-9451-F3EE4D65D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5FE7CFE2-40F6-44B2-8AAD-0C384EEFC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9F0D6A17-AA80-4608-8660-8D1587A1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useBgFill="1">
        <p:nvSpPr>
          <p:cNvPr id="15" name="Rectangle 14">
            <a:extLst>
              <a:ext uri="{FF2B5EF4-FFF2-40B4-BE49-F238E27FC236}">
                <a16:creationId xmlns:a16="http://schemas.microsoft.com/office/drawing/2014/main" id="{4958DF84-F5C6-794F-8945-485D6C107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AF0997A-7C0F-4AD2-BA90-5FE341A17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5" y="805231"/>
            <a:ext cx="3876811" cy="5245563"/>
          </a:xfrm>
          <a:custGeom>
            <a:avLst/>
            <a:gdLst>
              <a:gd name="connsiteX0" fmla="*/ 1941583 w 3876811"/>
              <a:gd name="connsiteY0" fmla="*/ 0 h 5245563"/>
              <a:gd name="connsiteX1" fmla="*/ 2111641 w 3876811"/>
              <a:gd name="connsiteY1" fmla="*/ 149097 h 5245563"/>
              <a:gd name="connsiteX2" fmla="*/ 3370493 w 3876811"/>
              <a:gd name="connsiteY2" fmla="*/ 774451 h 5245563"/>
              <a:gd name="connsiteX3" fmla="*/ 3876811 w 3876811"/>
              <a:gd name="connsiteY3" fmla="*/ 1854684 h 5245563"/>
              <a:gd name="connsiteX4" fmla="*/ 3876811 w 3876811"/>
              <a:gd name="connsiteY4" fmla="*/ 2019920 h 5245563"/>
              <a:gd name="connsiteX5" fmla="*/ 3876811 w 3876811"/>
              <a:gd name="connsiteY5" fmla="*/ 2491569 h 5245563"/>
              <a:gd name="connsiteX6" fmla="*/ 3876811 w 3876811"/>
              <a:gd name="connsiteY6" fmla="*/ 2753995 h 5245563"/>
              <a:gd name="connsiteX7" fmla="*/ 3876811 w 3876811"/>
              <a:gd name="connsiteY7" fmla="*/ 3115353 h 5245563"/>
              <a:gd name="connsiteX8" fmla="*/ 3876811 w 3876811"/>
              <a:gd name="connsiteY8" fmla="*/ 3390879 h 5245563"/>
              <a:gd name="connsiteX9" fmla="*/ 3370493 w 3876811"/>
              <a:gd name="connsiteY9" fmla="*/ 4471114 h 5245563"/>
              <a:gd name="connsiteX10" fmla="*/ 2111639 w 3876811"/>
              <a:gd name="connsiteY10" fmla="*/ 5096465 h 5245563"/>
              <a:gd name="connsiteX11" fmla="*/ 1935228 w 3876811"/>
              <a:gd name="connsiteY11" fmla="*/ 5245563 h 5245563"/>
              <a:gd name="connsiteX12" fmla="*/ 1765171 w 3876811"/>
              <a:gd name="connsiteY12" fmla="*/ 5096465 h 5245563"/>
              <a:gd name="connsiteX13" fmla="*/ 506317 w 3876811"/>
              <a:gd name="connsiteY13" fmla="*/ 4471114 h 5245563"/>
              <a:gd name="connsiteX14" fmla="*/ 0 w 3876811"/>
              <a:gd name="connsiteY14" fmla="*/ 3390879 h 5245563"/>
              <a:gd name="connsiteX15" fmla="*/ 0 w 3876811"/>
              <a:gd name="connsiteY15" fmla="*/ 3115353 h 5245563"/>
              <a:gd name="connsiteX16" fmla="*/ 0 w 3876811"/>
              <a:gd name="connsiteY16" fmla="*/ 2753995 h 5245563"/>
              <a:gd name="connsiteX17" fmla="*/ 0 w 3876811"/>
              <a:gd name="connsiteY17" fmla="*/ 2491569 h 5245563"/>
              <a:gd name="connsiteX18" fmla="*/ 0 w 3876811"/>
              <a:gd name="connsiteY18" fmla="*/ 2019920 h 5245563"/>
              <a:gd name="connsiteX19" fmla="*/ 0 w 3876811"/>
              <a:gd name="connsiteY19" fmla="*/ 1854684 h 5245563"/>
              <a:gd name="connsiteX20" fmla="*/ 506318 w 3876811"/>
              <a:gd name="connsiteY20" fmla="*/ 774451 h 5245563"/>
              <a:gd name="connsiteX21" fmla="*/ 1765173 w 3876811"/>
              <a:gd name="connsiteY21" fmla="*/ 149097 h 5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8162079B-17D4-F547-B327-3383C3203199}"/>
              </a:ext>
            </a:extLst>
          </p:cNvPr>
          <p:cNvSpPr txBox="1"/>
          <p:nvPr/>
        </p:nvSpPr>
        <p:spPr>
          <a:xfrm>
            <a:off x="1108853" y="1823190"/>
            <a:ext cx="3713784" cy="2142699"/>
          </a:xfrm>
          <a:prstGeom prst="rect">
            <a:avLst/>
          </a:prstGeom>
        </p:spPr>
        <p:txBody>
          <a:bodyPr vert="horz" lIns="91440" tIns="45720" rIns="91440" bIns="45720" rtlCol="0" anchor="b">
            <a:normAutofit/>
          </a:bodyPr>
          <a:lstStyle/>
          <a:p>
            <a:pPr algn="ctr">
              <a:spcBef>
                <a:spcPct val="0"/>
              </a:spcBef>
              <a:spcAft>
                <a:spcPts val="600"/>
              </a:spcAft>
            </a:pPr>
            <a:r>
              <a:rPr lang="en-US" sz="4000" dirty="0">
                <a:solidFill>
                  <a:schemeClr val="tx2"/>
                </a:solidFill>
                <a:latin typeface="Arial" panose="020B0604020202020204" pitchFamily="34" charset="0"/>
                <a:ea typeface="+mj-ea"/>
                <a:cs typeface="Arial" panose="020B0604020202020204" pitchFamily="34" charset="0"/>
              </a:rPr>
              <a:t>Example for </a:t>
            </a:r>
          </a:p>
          <a:p>
            <a:pPr algn="ctr">
              <a:spcBef>
                <a:spcPct val="0"/>
              </a:spcBef>
              <a:spcAft>
                <a:spcPts val="600"/>
              </a:spcAft>
            </a:pPr>
            <a:r>
              <a:rPr lang="en-US" sz="4000" dirty="0">
                <a:solidFill>
                  <a:schemeClr val="tx2"/>
                </a:solidFill>
                <a:latin typeface="Arial" panose="020B0604020202020204" pitchFamily="34" charset="0"/>
                <a:ea typeface="+mj-ea"/>
                <a:cs typeface="Arial" panose="020B0604020202020204" pitchFamily="34" charset="0"/>
              </a:rPr>
              <a:t>Chronological</a:t>
            </a:r>
          </a:p>
        </p:txBody>
      </p:sp>
      <p:sp>
        <p:nvSpPr>
          <p:cNvPr id="19" name="Freeform: Shape 18">
            <a:extLst>
              <a:ext uri="{FF2B5EF4-FFF2-40B4-BE49-F238E27FC236}">
                <a16:creationId xmlns:a16="http://schemas.microsoft.com/office/drawing/2014/main" id="{72E67446-732B-4F72-8560-6FABB6CB2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8"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2D9A6FC6-916B-E147-85F0-0B2F62E4867D}"/>
              </a:ext>
            </a:extLst>
          </p:cNvPr>
          <p:cNvPicPr>
            <a:picLocks noChangeAspect="1"/>
          </p:cNvPicPr>
          <p:nvPr/>
        </p:nvPicPr>
        <p:blipFill rotWithShape="1">
          <a:blip r:embed="rId2"/>
          <a:srcRect l="6918" r="15943" b="-2"/>
          <a:stretch/>
        </p:blipFill>
        <p:spPr>
          <a:xfrm>
            <a:off x="6075003" y="947881"/>
            <a:ext cx="5571565" cy="4965745"/>
          </a:xfrm>
          <a:prstGeom prst="rect">
            <a:avLst/>
          </a:prstGeom>
        </p:spPr>
      </p:pic>
    </p:spTree>
    <p:extLst>
      <p:ext uri="{BB962C8B-B14F-4D97-AF65-F5344CB8AC3E}">
        <p14:creationId xmlns:p14="http://schemas.microsoft.com/office/powerpoint/2010/main" val="3204702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A1F1C-7A0E-9D43-EEAF-C7BD30DCBDA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Staff Training and Reporting </a:t>
            </a:r>
          </a:p>
        </p:txBody>
      </p:sp>
      <p:sp>
        <p:nvSpPr>
          <p:cNvPr id="3" name="Content Placeholder 2">
            <a:extLst>
              <a:ext uri="{FF2B5EF4-FFF2-40B4-BE49-F238E27FC236}">
                <a16:creationId xmlns:a16="http://schemas.microsoft.com/office/drawing/2014/main" id="{CB69C392-8311-015F-FB96-B3EEB11BF35E}"/>
              </a:ext>
            </a:extLst>
          </p:cNvPr>
          <p:cNvSpPr>
            <a:spLocks noGrp="1"/>
          </p:cNvSpPr>
          <p:nvPr>
            <p:ph idx="1"/>
          </p:nvPr>
        </p:nvSpPr>
        <p:spPr/>
        <p:txBody>
          <a:bodyPr/>
          <a:lstStyle/>
          <a:p>
            <a:pPr marL="342900" indent="-342900">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Staff Training Requirements for Alcohol Testing </a:t>
            </a:r>
            <a:r>
              <a:rPr lang="en-US" dirty="0">
                <a:latin typeface="Arial" panose="020B0604020202020204" pitchFamily="34" charset="0"/>
                <a:cs typeface="Arial" panose="020B0604020202020204" pitchFamily="34" charset="0"/>
              </a:rPr>
              <a:t>Health and Wellness staff is responsible for training designated center staff, including documentation procedures. This training should be provided based on manufacturer-supplied materials.</a:t>
            </a:r>
          </a:p>
          <a:p>
            <a:pPr marL="342900" indent="-342900">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Quarterly Alcohol Testing Reporting </a:t>
            </a:r>
            <a:r>
              <a:rPr lang="en-US" dirty="0">
                <a:latin typeface="Arial" panose="020B0604020202020204" pitchFamily="34" charset="0"/>
                <a:cs typeface="Arial" panose="020B0604020202020204" pitchFamily="34" charset="0"/>
              </a:rPr>
              <a:t>Procedures Centers must submit a quarterly report on center alcohol testing (PRH 5.1, R4). This report must be submitted by the tenth day following the end of each quarter (i.e., January 10, April 10, July 10, and October 10). The Alcohol Screening Report is available on the Data Submission webpage.</a:t>
            </a:r>
          </a:p>
          <a:p>
            <a:pPr marL="0" indent="0">
              <a:buNone/>
            </a:pPr>
            <a:endParaRPr lang="en-US" dirty="0"/>
          </a:p>
          <a:p>
            <a:endParaRPr lang="en-US" dirty="0"/>
          </a:p>
        </p:txBody>
      </p:sp>
    </p:spTree>
    <p:extLst>
      <p:ext uri="{BB962C8B-B14F-4D97-AF65-F5344CB8AC3E}">
        <p14:creationId xmlns:p14="http://schemas.microsoft.com/office/powerpoint/2010/main" val="78174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3B5305C3-9940-4541-9DEE-9AE9C3EA6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D41AC345-EF35-499A-B575-4837FEF46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4" y="841778"/>
            <a:ext cx="3876811" cy="5127565"/>
          </a:xfrm>
          <a:custGeom>
            <a:avLst/>
            <a:gdLst>
              <a:gd name="connsiteX0" fmla="*/ 1941583 w 3876811"/>
              <a:gd name="connsiteY0" fmla="*/ 0 h 5127565"/>
              <a:gd name="connsiteX1" fmla="*/ 2111641 w 3876811"/>
              <a:gd name="connsiteY1" fmla="*/ 149098 h 5127565"/>
              <a:gd name="connsiteX2" fmla="*/ 3370494 w 3876811"/>
              <a:gd name="connsiteY2" fmla="*/ 774450 h 5127565"/>
              <a:gd name="connsiteX3" fmla="*/ 3876811 w 3876811"/>
              <a:gd name="connsiteY3" fmla="*/ 1854685 h 5127565"/>
              <a:gd name="connsiteX4" fmla="*/ 3876810 w 3876811"/>
              <a:gd name="connsiteY4" fmla="*/ 2507216 h 5127565"/>
              <a:gd name="connsiteX5" fmla="*/ 3872563 w 3876811"/>
              <a:gd name="connsiteY5" fmla="*/ 5127565 h 5127565"/>
              <a:gd name="connsiteX6" fmla="*/ 4248 w 3876811"/>
              <a:gd name="connsiteY6" fmla="*/ 5127565 h 5127565"/>
              <a:gd name="connsiteX7" fmla="*/ 0 w 3876811"/>
              <a:gd name="connsiteY7" fmla="*/ 2507216 h 5127565"/>
              <a:gd name="connsiteX8" fmla="*/ 1 w 3876811"/>
              <a:gd name="connsiteY8" fmla="*/ 1854685 h 5127565"/>
              <a:gd name="connsiteX9" fmla="*/ 506320 w 3876811"/>
              <a:gd name="connsiteY9" fmla="*/ 774450 h 5127565"/>
              <a:gd name="connsiteX10" fmla="*/ 1765173 w 3876811"/>
              <a:gd name="connsiteY10" fmla="*/ 149098 h 512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C071BDA1-F0B0-41DF-BC28-7DDA5D3CD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7" y="759617"/>
            <a:ext cx="4014345" cy="5291886"/>
          </a:xfrm>
          <a:custGeom>
            <a:avLst/>
            <a:gdLst>
              <a:gd name="connsiteX0" fmla="*/ 2010463 w 4014345"/>
              <a:gd name="connsiteY0" fmla="*/ 0 h 5302828"/>
              <a:gd name="connsiteX1" fmla="*/ 2186554 w 4014345"/>
              <a:gd name="connsiteY1" fmla="*/ 153908 h 5302828"/>
              <a:gd name="connsiteX2" fmla="*/ 3490066 w 4014345"/>
              <a:gd name="connsiteY2" fmla="*/ 799434 h 5302828"/>
              <a:gd name="connsiteX3" fmla="*/ 4014345 w 4014345"/>
              <a:gd name="connsiteY3" fmla="*/ 1914517 h 5302828"/>
              <a:gd name="connsiteX4" fmla="*/ 4014344 w 4014345"/>
              <a:gd name="connsiteY4" fmla="*/ 2588099 h 5302828"/>
              <a:gd name="connsiteX5" fmla="*/ 4009930 w 4014345"/>
              <a:gd name="connsiteY5" fmla="*/ 5302828 h 5302828"/>
              <a:gd name="connsiteX6" fmla="*/ 4415 w 4014345"/>
              <a:gd name="connsiteY6" fmla="*/ 5302828 h 5302828"/>
              <a:gd name="connsiteX7" fmla="*/ 0 w 4014345"/>
              <a:gd name="connsiteY7" fmla="*/ 2588099 h 5302828"/>
              <a:gd name="connsiteX8" fmla="*/ 1 w 4014345"/>
              <a:gd name="connsiteY8" fmla="*/ 1914517 h 5302828"/>
              <a:gd name="connsiteX9" fmla="*/ 524282 w 4014345"/>
              <a:gd name="connsiteY9" fmla="*/ 799434 h 5302828"/>
              <a:gd name="connsiteX10" fmla="*/ 1827794 w 4014345"/>
              <a:gd name="connsiteY10" fmla="*/ 153908 h 530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4345" h="5302828">
                <a:moveTo>
                  <a:pt x="2010463" y="0"/>
                </a:moveTo>
                <a:lnTo>
                  <a:pt x="2186554" y="153908"/>
                </a:lnTo>
                <a:cubicBezTo>
                  <a:pt x="2623188" y="490280"/>
                  <a:pt x="3115215" y="582934"/>
                  <a:pt x="3490066" y="799434"/>
                </a:cubicBezTo>
                <a:cubicBezTo>
                  <a:pt x="3850510" y="1050687"/>
                  <a:pt x="4014345" y="1338834"/>
                  <a:pt x="4014345" y="1914517"/>
                </a:cubicBezTo>
                <a:cubicBezTo>
                  <a:pt x="4014345" y="2139044"/>
                  <a:pt x="4014344" y="2363572"/>
                  <a:pt x="4014344" y="2588099"/>
                </a:cubicBezTo>
                <a:lnTo>
                  <a:pt x="4009930" y="5302828"/>
                </a:lnTo>
                <a:lnTo>
                  <a:pt x="4415" y="5302828"/>
                </a:lnTo>
                <a:lnTo>
                  <a:pt x="0" y="2588099"/>
                </a:lnTo>
                <a:cubicBezTo>
                  <a:pt x="0" y="2363572"/>
                  <a:pt x="1" y="2139044"/>
                  <a:pt x="1" y="1914517"/>
                </a:cubicBezTo>
                <a:cubicBezTo>
                  <a:pt x="1" y="1338834"/>
                  <a:pt x="163838" y="1050687"/>
                  <a:pt x="524282" y="799434"/>
                </a:cubicBezTo>
                <a:cubicBezTo>
                  <a:pt x="899134" y="582934"/>
                  <a:pt x="1391162" y="490280"/>
                  <a:pt x="1827794" y="153908"/>
                </a:cubicBezTo>
                <a:close/>
              </a:path>
            </a:pathLst>
          </a:custGeom>
          <a:noFill/>
          <a:ln w="25400" cap="rnd">
            <a:solidFill>
              <a:schemeClr val="bg2">
                <a:lumMod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B099EBA-0AF8-9B49-A75D-368764BDC777}"/>
              </a:ext>
            </a:extLst>
          </p:cNvPr>
          <p:cNvSpPr>
            <a:spLocks noGrp="1"/>
          </p:cNvSpPr>
          <p:nvPr>
            <p:ph type="title"/>
          </p:nvPr>
        </p:nvSpPr>
        <p:spPr>
          <a:xfrm>
            <a:off x="1476531" y="2300991"/>
            <a:ext cx="3117954" cy="2878111"/>
          </a:xfrm>
        </p:spPr>
        <p:txBody>
          <a:bodyPr>
            <a:normAutofit/>
          </a:bodyPr>
          <a:lstStyle/>
          <a:p>
            <a:pPr algn="ctr"/>
            <a:r>
              <a:rPr lang="en-US">
                <a:latin typeface="Arial" panose="020B0604020202020204" pitchFamily="34" charset="0"/>
                <a:cs typeface="Arial" panose="020B0604020202020204" pitchFamily="34" charset="0"/>
              </a:rPr>
              <a:t>Training of Staff</a:t>
            </a:r>
          </a:p>
        </p:txBody>
      </p:sp>
      <p:graphicFrame>
        <p:nvGraphicFramePr>
          <p:cNvPr id="16" name="Content Placeholder 2">
            <a:extLst>
              <a:ext uri="{FF2B5EF4-FFF2-40B4-BE49-F238E27FC236}">
                <a16:creationId xmlns:a16="http://schemas.microsoft.com/office/drawing/2014/main" id="{F44A6E2E-C0EB-BBFA-D25F-A21EB0A971B9}"/>
              </a:ext>
            </a:extLst>
          </p:cNvPr>
          <p:cNvGraphicFramePr>
            <a:graphicFrameLocks noGrp="1"/>
          </p:cNvGraphicFramePr>
          <p:nvPr>
            <p:ph idx="1"/>
            <p:extLst>
              <p:ext uri="{D42A27DB-BD31-4B8C-83A1-F6EECF244321}">
                <p14:modId xmlns:p14="http://schemas.microsoft.com/office/powerpoint/2010/main" val="3681124288"/>
              </p:ext>
            </p:extLst>
          </p:nvPr>
        </p:nvGraphicFramePr>
        <p:xfrm>
          <a:off x="5718748" y="952500"/>
          <a:ext cx="5520752" cy="5006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9762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What Are Dabs &amp; Dabbing | Yellowstone Recovery">
            <a:extLst>
              <a:ext uri="{FF2B5EF4-FFF2-40B4-BE49-F238E27FC236}">
                <a16:creationId xmlns:a16="http://schemas.microsoft.com/office/drawing/2014/main" id="{C929A2AB-5496-4B6A-24F9-FE6B619D2F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22" r="16080" b="1"/>
          <a:stretch/>
        </p:blipFill>
        <p:spPr bwMode="auto">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12AB3B1-3748-C794-222F-1C9F1DD9A1EF}"/>
              </a:ext>
            </a:extLst>
          </p:cNvPr>
          <p:cNvPicPr>
            <a:picLocks noChangeAspect="1"/>
          </p:cNvPicPr>
          <p:nvPr/>
        </p:nvPicPr>
        <p:blipFill rotWithShape="1">
          <a:blip r:embed="rId3"/>
          <a:srcRect l="12431" r="8316" b="-1"/>
          <a:stretch/>
        </p:blipFill>
        <p:spPr>
          <a:xfrm>
            <a:off x="20" y="4069976"/>
            <a:ext cx="3535311" cy="2788023"/>
          </a:xfrm>
          <a:prstGeom prst="rect">
            <a:avLst/>
          </a:prstGeom>
        </p:spPr>
      </p:pic>
      <p:pic>
        <p:nvPicPr>
          <p:cNvPr id="10248" name="Picture 8" descr="What is Shatter? | Cannabis Glossary | Leafly">
            <a:extLst>
              <a:ext uri="{FF2B5EF4-FFF2-40B4-BE49-F238E27FC236}">
                <a16:creationId xmlns:a16="http://schemas.microsoft.com/office/drawing/2014/main" id="{926EE9DE-563F-7D7D-156E-FBC1459605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837" r="6274" b="2"/>
          <a:stretch/>
        </p:blipFill>
        <p:spPr bwMode="auto">
          <a:xfrm>
            <a:off x="3696199" y="3257176"/>
            <a:ext cx="4789093" cy="360082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What is Dabbing? | Types of Dabs | Leafly">
            <a:extLst>
              <a:ext uri="{FF2B5EF4-FFF2-40B4-BE49-F238E27FC236}">
                <a16:creationId xmlns:a16="http://schemas.microsoft.com/office/drawing/2014/main" id="{1C46750E-E459-80DA-F7D4-23BC9D4B04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4066" b="2"/>
          <a:stretch/>
        </p:blipFill>
        <p:spPr bwMode="auto">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pic>
        <p:nvPicPr>
          <p:cNvPr id="10246" name="Picture 6" descr="Should You Dab? A Beginner's Guide to Marijuana Dabs - Green Rush Packaging">
            <a:extLst>
              <a:ext uri="{FF2B5EF4-FFF2-40B4-BE49-F238E27FC236}">
                <a16:creationId xmlns:a16="http://schemas.microsoft.com/office/drawing/2014/main" id="{B4B8AA36-692E-3F00-9790-38181A4182C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018" r="12392" b="1"/>
          <a:stretch/>
        </p:blipFill>
        <p:spPr bwMode="auto">
          <a:xfrm>
            <a:off x="8646161" y="4069976"/>
            <a:ext cx="3545840" cy="27880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3DFAFF7-9A9C-8F52-9F74-643D5C761FAF}"/>
              </a:ext>
            </a:extLst>
          </p:cNvPr>
          <p:cNvSpPr txBox="1"/>
          <p:nvPr/>
        </p:nvSpPr>
        <p:spPr>
          <a:xfrm>
            <a:off x="9278911" y="3672590"/>
            <a:ext cx="1113132" cy="369332"/>
          </a:xfrm>
          <a:prstGeom prst="rect">
            <a:avLst/>
          </a:prstGeom>
          <a:noFill/>
        </p:spPr>
        <p:txBody>
          <a:bodyPr wrap="square" lIns="91440" tIns="45720" rIns="91440" bIns="45720" rtlCol="0" anchor="t">
            <a:spAutoFit/>
          </a:bodyPr>
          <a:lstStyle/>
          <a:p>
            <a:endParaRPr lang="en-US" dirty="0">
              <a:ea typeface="Calibri"/>
              <a:cs typeface="Calibri"/>
            </a:endParaRPr>
          </a:p>
        </p:txBody>
      </p:sp>
    </p:spTree>
    <p:extLst>
      <p:ext uri="{BB962C8B-B14F-4D97-AF65-F5344CB8AC3E}">
        <p14:creationId xmlns:p14="http://schemas.microsoft.com/office/powerpoint/2010/main" val="3442935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F72CB4B-A086-E546-83B0-DD8F40789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800575-09E8-6855-5C55-B3FEDBA2FE7C}"/>
              </a:ext>
            </a:extLst>
          </p:cNvPr>
          <p:cNvSpPr>
            <a:spLocks noGrp="1"/>
          </p:cNvSpPr>
          <p:nvPr>
            <p:ph type="title"/>
          </p:nvPr>
        </p:nvSpPr>
        <p:spPr>
          <a:xfrm>
            <a:off x="960120" y="960030"/>
            <a:ext cx="5145313" cy="1507398"/>
          </a:xfrm>
        </p:spPr>
        <p:txBody>
          <a:bodyPr anchor="ctr">
            <a:normAutofit/>
          </a:bodyPr>
          <a:lstStyle/>
          <a:p>
            <a:r>
              <a:rPr lang="en-US" dirty="0">
                <a:latin typeface="Arial" panose="020B0604020202020204" pitchFamily="34" charset="0"/>
                <a:cs typeface="Arial" panose="020B0604020202020204" pitchFamily="34" charset="0"/>
              </a:rPr>
              <a:t>Why Collaborate?</a:t>
            </a:r>
          </a:p>
        </p:txBody>
      </p:sp>
      <p:sp>
        <p:nvSpPr>
          <p:cNvPr id="8" name="Content Placeholder 7">
            <a:extLst>
              <a:ext uri="{FF2B5EF4-FFF2-40B4-BE49-F238E27FC236}">
                <a16:creationId xmlns:a16="http://schemas.microsoft.com/office/drawing/2014/main" id="{2F0DF6CC-62A1-9C7F-4138-87D245353F22}"/>
              </a:ext>
            </a:extLst>
          </p:cNvPr>
          <p:cNvSpPr>
            <a:spLocks noGrp="1"/>
          </p:cNvSpPr>
          <p:nvPr>
            <p:ph idx="1"/>
          </p:nvPr>
        </p:nvSpPr>
        <p:spPr>
          <a:xfrm>
            <a:off x="952501" y="2844800"/>
            <a:ext cx="5143500" cy="3053170"/>
          </a:xfrm>
        </p:spPr>
        <p:txBody>
          <a:bodyPr anchor="b">
            <a:normAutofit/>
          </a:bodyPr>
          <a:lstStyle/>
          <a:p>
            <a:endParaRPr lang="en-US" dirty="0"/>
          </a:p>
          <a:p>
            <a:r>
              <a:rPr lang="en-US" dirty="0">
                <a:latin typeface="Arial" panose="020B0604020202020204" pitchFamily="34" charset="0"/>
                <a:cs typeface="Arial" panose="020B0604020202020204" pitchFamily="34" charset="0"/>
              </a:rPr>
              <a:t>Shifts your perspective to TEAP as </a:t>
            </a:r>
            <a:r>
              <a:rPr lang="en-US" dirty="0">
                <a:solidFill>
                  <a:srgbClr val="FF0000"/>
                </a:solidFill>
                <a:latin typeface="Arial" panose="020B0604020202020204" pitchFamily="34" charset="0"/>
                <a:cs typeface="Arial" panose="020B0604020202020204" pitchFamily="34" charset="0"/>
              </a:rPr>
              <a:t>Program</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Model employment skills</a:t>
            </a:r>
          </a:p>
          <a:p>
            <a:r>
              <a:rPr lang="en-US" dirty="0">
                <a:latin typeface="Arial" panose="020B0604020202020204" pitchFamily="34" charset="0"/>
                <a:cs typeface="Arial" panose="020B0604020202020204" pitchFamily="34" charset="0"/>
              </a:rPr>
              <a:t>Organization memory</a:t>
            </a:r>
          </a:p>
          <a:p>
            <a:r>
              <a:rPr lang="en-US" dirty="0">
                <a:latin typeface="Arial" panose="020B0604020202020204" pitchFamily="34" charset="0"/>
                <a:cs typeface="Arial" panose="020B0604020202020204" pitchFamily="34" charset="0"/>
              </a:rPr>
              <a:t>Enhances program and student experience/success</a:t>
            </a:r>
          </a:p>
          <a:p>
            <a:endParaRPr lang="en-US" dirty="0"/>
          </a:p>
        </p:txBody>
      </p:sp>
      <p:pic>
        <p:nvPicPr>
          <p:cNvPr id="4" name="Picture 2" descr="How to Create the Right Purpose for Your Business | Inc.com">
            <a:extLst>
              <a:ext uri="{FF2B5EF4-FFF2-40B4-BE49-F238E27FC236}">
                <a16:creationId xmlns:a16="http://schemas.microsoft.com/office/drawing/2014/main" id="{FDC6AF28-F9D0-8149-292A-101540BCF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59" r="43801" b="-1"/>
          <a:stretch/>
        </p:blipFill>
        <p:spPr bwMode="auto">
          <a:xfrm>
            <a:off x="7205595" y="812056"/>
            <a:ext cx="3876811" cy="5127565"/>
          </a:xfrm>
          <a:custGeom>
            <a:avLst/>
            <a:gdLst/>
            <a:ahLst/>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noFill/>
          <a:extLst>
            <a:ext uri="{909E8E84-426E-40DD-AFC4-6F175D3DCCD1}">
              <a14:hiddenFill xmlns:a14="http://schemas.microsoft.com/office/drawing/2010/main">
                <a:solidFill>
                  <a:srgbClr val="FFFFFF"/>
                </a:solidFill>
              </a14:hiddenFill>
            </a:ext>
          </a:extLst>
        </p:spPr>
      </p:pic>
      <p:sp>
        <p:nvSpPr>
          <p:cNvPr id="13" name="Freeform: Shape 12">
            <a:extLst>
              <a:ext uri="{FF2B5EF4-FFF2-40B4-BE49-F238E27FC236}">
                <a16:creationId xmlns:a16="http://schemas.microsoft.com/office/drawing/2014/main" id="{BE9E86F5-3804-4993-9353-B93A62BA6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828" y="722659"/>
            <a:ext cx="4014345" cy="5291886"/>
          </a:xfrm>
          <a:custGeom>
            <a:avLst/>
            <a:gdLst>
              <a:gd name="connsiteX0" fmla="*/ 2010463 w 4014345"/>
              <a:gd name="connsiteY0" fmla="*/ 0 h 5302828"/>
              <a:gd name="connsiteX1" fmla="*/ 2186554 w 4014345"/>
              <a:gd name="connsiteY1" fmla="*/ 153908 h 5302828"/>
              <a:gd name="connsiteX2" fmla="*/ 3490066 w 4014345"/>
              <a:gd name="connsiteY2" fmla="*/ 799434 h 5302828"/>
              <a:gd name="connsiteX3" fmla="*/ 4014345 w 4014345"/>
              <a:gd name="connsiteY3" fmla="*/ 1914517 h 5302828"/>
              <a:gd name="connsiteX4" fmla="*/ 4014344 w 4014345"/>
              <a:gd name="connsiteY4" fmla="*/ 2588099 h 5302828"/>
              <a:gd name="connsiteX5" fmla="*/ 4009930 w 4014345"/>
              <a:gd name="connsiteY5" fmla="*/ 5302828 h 5302828"/>
              <a:gd name="connsiteX6" fmla="*/ 4415 w 4014345"/>
              <a:gd name="connsiteY6" fmla="*/ 5302828 h 5302828"/>
              <a:gd name="connsiteX7" fmla="*/ 0 w 4014345"/>
              <a:gd name="connsiteY7" fmla="*/ 2588099 h 5302828"/>
              <a:gd name="connsiteX8" fmla="*/ 1 w 4014345"/>
              <a:gd name="connsiteY8" fmla="*/ 1914517 h 5302828"/>
              <a:gd name="connsiteX9" fmla="*/ 524282 w 4014345"/>
              <a:gd name="connsiteY9" fmla="*/ 799434 h 5302828"/>
              <a:gd name="connsiteX10" fmla="*/ 1827794 w 4014345"/>
              <a:gd name="connsiteY10" fmla="*/ 153908 h 530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4345" h="5302828">
                <a:moveTo>
                  <a:pt x="2010463" y="0"/>
                </a:moveTo>
                <a:lnTo>
                  <a:pt x="2186554" y="153908"/>
                </a:lnTo>
                <a:cubicBezTo>
                  <a:pt x="2623188" y="490280"/>
                  <a:pt x="3115215" y="582934"/>
                  <a:pt x="3490066" y="799434"/>
                </a:cubicBezTo>
                <a:cubicBezTo>
                  <a:pt x="3850510" y="1050687"/>
                  <a:pt x="4014345" y="1338834"/>
                  <a:pt x="4014345" y="1914517"/>
                </a:cubicBezTo>
                <a:cubicBezTo>
                  <a:pt x="4014345" y="2139044"/>
                  <a:pt x="4014344" y="2363572"/>
                  <a:pt x="4014344" y="2588099"/>
                </a:cubicBezTo>
                <a:lnTo>
                  <a:pt x="4009930" y="5302828"/>
                </a:lnTo>
                <a:lnTo>
                  <a:pt x="4415" y="5302828"/>
                </a:lnTo>
                <a:lnTo>
                  <a:pt x="0" y="2588099"/>
                </a:lnTo>
                <a:cubicBezTo>
                  <a:pt x="0" y="2363572"/>
                  <a:pt x="1" y="2139044"/>
                  <a:pt x="1" y="1914517"/>
                </a:cubicBezTo>
                <a:cubicBezTo>
                  <a:pt x="1" y="1338834"/>
                  <a:pt x="163838" y="1050687"/>
                  <a:pt x="524282" y="799434"/>
                </a:cubicBezTo>
                <a:cubicBezTo>
                  <a:pt x="899134" y="582934"/>
                  <a:pt x="1391162" y="490280"/>
                  <a:pt x="1827794" y="153908"/>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55880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82CE45-61C5-4799-9D0D-AC196F312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FF46929-7F95-46F3-B891-8310D4743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5" y="805231"/>
            <a:ext cx="3876811" cy="5245563"/>
          </a:xfrm>
          <a:custGeom>
            <a:avLst/>
            <a:gdLst>
              <a:gd name="connsiteX0" fmla="*/ 1941583 w 3876811"/>
              <a:gd name="connsiteY0" fmla="*/ 0 h 5245563"/>
              <a:gd name="connsiteX1" fmla="*/ 2111641 w 3876811"/>
              <a:gd name="connsiteY1" fmla="*/ 149097 h 5245563"/>
              <a:gd name="connsiteX2" fmla="*/ 3370493 w 3876811"/>
              <a:gd name="connsiteY2" fmla="*/ 774451 h 5245563"/>
              <a:gd name="connsiteX3" fmla="*/ 3876811 w 3876811"/>
              <a:gd name="connsiteY3" fmla="*/ 1854684 h 5245563"/>
              <a:gd name="connsiteX4" fmla="*/ 3876811 w 3876811"/>
              <a:gd name="connsiteY4" fmla="*/ 2019920 h 5245563"/>
              <a:gd name="connsiteX5" fmla="*/ 3876811 w 3876811"/>
              <a:gd name="connsiteY5" fmla="*/ 2491569 h 5245563"/>
              <a:gd name="connsiteX6" fmla="*/ 3876811 w 3876811"/>
              <a:gd name="connsiteY6" fmla="*/ 2753995 h 5245563"/>
              <a:gd name="connsiteX7" fmla="*/ 3876811 w 3876811"/>
              <a:gd name="connsiteY7" fmla="*/ 3115353 h 5245563"/>
              <a:gd name="connsiteX8" fmla="*/ 3876811 w 3876811"/>
              <a:gd name="connsiteY8" fmla="*/ 3390879 h 5245563"/>
              <a:gd name="connsiteX9" fmla="*/ 3370493 w 3876811"/>
              <a:gd name="connsiteY9" fmla="*/ 4471114 h 5245563"/>
              <a:gd name="connsiteX10" fmla="*/ 2111639 w 3876811"/>
              <a:gd name="connsiteY10" fmla="*/ 5096465 h 5245563"/>
              <a:gd name="connsiteX11" fmla="*/ 1935228 w 3876811"/>
              <a:gd name="connsiteY11" fmla="*/ 5245563 h 5245563"/>
              <a:gd name="connsiteX12" fmla="*/ 1765171 w 3876811"/>
              <a:gd name="connsiteY12" fmla="*/ 5096465 h 5245563"/>
              <a:gd name="connsiteX13" fmla="*/ 506317 w 3876811"/>
              <a:gd name="connsiteY13" fmla="*/ 4471114 h 5245563"/>
              <a:gd name="connsiteX14" fmla="*/ 0 w 3876811"/>
              <a:gd name="connsiteY14" fmla="*/ 3390879 h 5245563"/>
              <a:gd name="connsiteX15" fmla="*/ 0 w 3876811"/>
              <a:gd name="connsiteY15" fmla="*/ 3115353 h 5245563"/>
              <a:gd name="connsiteX16" fmla="*/ 0 w 3876811"/>
              <a:gd name="connsiteY16" fmla="*/ 2753995 h 5245563"/>
              <a:gd name="connsiteX17" fmla="*/ 0 w 3876811"/>
              <a:gd name="connsiteY17" fmla="*/ 2491569 h 5245563"/>
              <a:gd name="connsiteX18" fmla="*/ 0 w 3876811"/>
              <a:gd name="connsiteY18" fmla="*/ 2019920 h 5245563"/>
              <a:gd name="connsiteX19" fmla="*/ 0 w 3876811"/>
              <a:gd name="connsiteY19" fmla="*/ 1854684 h 5245563"/>
              <a:gd name="connsiteX20" fmla="*/ 506318 w 3876811"/>
              <a:gd name="connsiteY20" fmla="*/ 774451 h 5245563"/>
              <a:gd name="connsiteX21" fmla="*/ 1765173 w 3876811"/>
              <a:gd name="connsiteY21" fmla="*/ 149097 h 5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7A422482-9F2F-4692-885F-7B632C26E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8"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66C721-AC94-6316-910C-6E33BDAE66D8}"/>
              </a:ext>
            </a:extLst>
          </p:cNvPr>
          <p:cNvSpPr>
            <a:spLocks noGrp="1"/>
          </p:cNvSpPr>
          <p:nvPr>
            <p:ph type="title"/>
          </p:nvPr>
        </p:nvSpPr>
        <p:spPr>
          <a:xfrm>
            <a:off x="1533525" y="1821657"/>
            <a:ext cx="3028950" cy="3200400"/>
          </a:xfrm>
        </p:spPr>
        <p:txBody>
          <a:bodyPr>
            <a:normAutofit/>
          </a:bodyPr>
          <a:lstStyle/>
          <a:p>
            <a:pPr algn="ctr"/>
            <a:r>
              <a:rPr lang="en-US" dirty="0">
                <a:latin typeface="Arial" panose="020B0604020202020204" pitchFamily="34" charset="0"/>
                <a:cs typeface="Arial" panose="020B0604020202020204" pitchFamily="34" charset="0"/>
              </a:rPr>
              <a:t>Applicant File Review</a:t>
            </a:r>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1898EA1-E0AB-03C0-301B-2179340DF55A}"/>
              </a:ext>
            </a:extLst>
          </p:cNvPr>
          <p:cNvSpPr>
            <a:spLocks noGrp="1"/>
          </p:cNvSpPr>
          <p:nvPr>
            <p:ph idx="1"/>
          </p:nvPr>
        </p:nvSpPr>
        <p:spPr>
          <a:xfrm>
            <a:off x="6095999" y="876300"/>
            <a:ext cx="5143501" cy="5029201"/>
          </a:xfrm>
        </p:spPr>
        <p:txBody>
          <a:bodyPr anchor="ctr">
            <a:normAutofit/>
          </a:bodyPr>
          <a:lstStyle/>
          <a:p>
            <a:pPr marL="0" indent="0">
              <a:buNone/>
            </a:pPr>
            <a:r>
              <a:rPr lang="en-US" dirty="0">
                <a:latin typeface="Arial" panose="020B0604020202020204" pitchFamily="34" charset="0"/>
                <a:cs typeface="Arial" panose="020B0604020202020204" pitchFamily="34" charset="0"/>
              </a:rPr>
              <a:t>Where is the collaboration opportunity?</a:t>
            </a:r>
          </a:p>
          <a:p>
            <a:pPr marL="0" indent="0">
              <a:buNone/>
            </a:pPr>
            <a:endParaRPr lang="en-US" dirty="0">
              <a:latin typeface="Arial" panose="020B0604020202020204" pitchFamily="34" charset="0"/>
              <a:cs typeface="Arial" panose="020B0604020202020204" pitchFamily="34" charset="0"/>
            </a:endParaRPr>
          </a:p>
          <a:p>
            <a:pPr marL="560070" lvl="1" indent="-285750">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HWD</a:t>
            </a:r>
          </a:p>
          <a:p>
            <a:pPr marL="560070" lvl="1" indent="-285750">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Disability coordinator</a:t>
            </a:r>
          </a:p>
          <a:p>
            <a:pPr marL="560070" lvl="1" indent="-285750">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If dual review – then with CMHC</a:t>
            </a:r>
          </a:p>
          <a:p>
            <a:pPr marL="560070" lvl="1" indent="-285750">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Outside providers/CCMP</a:t>
            </a:r>
          </a:p>
        </p:txBody>
      </p:sp>
    </p:spTree>
    <p:extLst>
      <p:ext uri="{BB962C8B-B14F-4D97-AF65-F5344CB8AC3E}">
        <p14:creationId xmlns:p14="http://schemas.microsoft.com/office/powerpoint/2010/main" val="369886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C5173-F6FF-F931-460A-378E75579E1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TUPP Collaboration Opportunities </a:t>
            </a:r>
          </a:p>
        </p:txBody>
      </p:sp>
      <p:sp>
        <p:nvSpPr>
          <p:cNvPr id="3" name="Content Placeholder 2">
            <a:extLst>
              <a:ext uri="{FF2B5EF4-FFF2-40B4-BE49-F238E27FC236}">
                <a16:creationId xmlns:a16="http://schemas.microsoft.com/office/drawing/2014/main" id="{46836ACF-F1FB-BED9-AF79-E5F98034F23B}"/>
              </a:ext>
            </a:extLst>
          </p:cNvPr>
          <p:cNvSpPr>
            <a:spLocks noGrp="1"/>
          </p:cNvSpPr>
          <p:nvPr>
            <p:ph idx="1"/>
          </p:nvPr>
        </p:nvSpPr>
        <p:spPr/>
        <p:txBody>
          <a:bodyPr>
            <a:normAutofit fontScale="92500" lnSpcReduction="20000"/>
          </a:bodyPr>
          <a:lstStyle/>
          <a:p>
            <a:pPr marL="0" indent="0">
              <a:buNone/>
            </a:pPr>
            <a:r>
              <a:rPr lang="en-US" dirty="0">
                <a:latin typeface="Arial" panose="020B0604020202020204" pitchFamily="34" charset="0"/>
                <a:cs typeface="Arial" panose="020B0604020202020204" pitchFamily="34" charset="0"/>
              </a:rPr>
              <a:t>Implement a program to prevent the onset of tobacco use and to promote tobacco-free environments and individuals. </a:t>
            </a:r>
          </a:p>
          <a:p>
            <a:pPr marL="0" indent="0">
              <a:buNone/>
            </a:pPr>
            <a:r>
              <a:rPr lang="en-US" dirty="0">
                <a:latin typeface="Arial" panose="020B0604020202020204" pitchFamily="34" charset="0"/>
                <a:cs typeface="Arial" panose="020B0604020202020204" pitchFamily="34" charset="0"/>
              </a:rPr>
              <a:t>To support this program, a TUPP Coordinator must be appointed (he or she need not be a health services staff member). </a:t>
            </a:r>
          </a:p>
          <a:p>
            <a:pPr marL="0" indent="0">
              <a:buNone/>
            </a:pPr>
            <a:r>
              <a:rPr lang="en-US" dirty="0">
                <a:latin typeface="Arial" panose="020B0604020202020204" pitchFamily="34" charset="0"/>
                <a:cs typeface="Arial" panose="020B0604020202020204" pitchFamily="34" charset="0"/>
              </a:rPr>
              <a:t>Educational materials and activities that support delay and/or cessation of tobacco use </a:t>
            </a:r>
          </a:p>
          <a:p>
            <a:r>
              <a:rPr lang="en-US" dirty="0">
                <a:solidFill>
                  <a:srgbClr val="FF0000"/>
                </a:solidFill>
                <a:latin typeface="Arial" panose="020B0604020202020204" pitchFamily="34" charset="0"/>
                <a:cs typeface="Arial" panose="020B0604020202020204" pitchFamily="34" charset="0"/>
              </a:rPr>
              <a:t>Where would these be located? </a:t>
            </a:r>
          </a:p>
          <a:p>
            <a:pPr marL="0" indent="0">
              <a:buNone/>
            </a:pPr>
            <a:r>
              <a:rPr lang="en-US" dirty="0">
                <a:latin typeface="Arial" panose="020B0604020202020204" pitchFamily="34" charset="0"/>
                <a:cs typeface="Arial" panose="020B0604020202020204" pitchFamily="34" charset="0"/>
              </a:rPr>
              <a:t>Minors who use tobacco products must be referred to the TUPP </a:t>
            </a:r>
          </a:p>
          <a:p>
            <a:r>
              <a:rPr lang="en-US" dirty="0">
                <a:solidFill>
                  <a:srgbClr val="FF0000"/>
                </a:solidFill>
                <a:latin typeface="Arial" panose="020B0604020202020204" pitchFamily="34" charset="0"/>
                <a:cs typeface="Arial" panose="020B0604020202020204" pitchFamily="34" charset="0"/>
              </a:rPr>
              <a:t>Nursing staff (who completed HHQ)</a:t>
            </a:r>
          </a:p>
          <a:p>
            <a:r>
              <a:rPr lang="en-US" dirty="0">
                <a:solidFill>
                  <a:srgbClr val="FF0000"/>
                </a:solidFill>
                <a:latin typeface="Arial" panose="020B0604020202020204" pitchFamily="34" charset="0"/>
                <a:cs typeface="Arial" panose="020B0604020202020204" pitchFamily="34" charset="0"/>
              </a:rPr>
              <a:t>Security who may observe students using tobacco/nicotine </a:t>
            </a:r>
          </a:p>
        </p:txBody>
      </p:sp>
    </p:spTree>
    <p:extLst>
      <p:ext uri="{BB962C8B-B14F-4D97-AF65-F5344CB8AC3E}">
        <p14:creationId xmlns:p14="http://schemas.microsoft.com/office/powerpoint/2010/main" val="924784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E32F-9D6A-F0AC-7A69-BFA00168F31A}"/>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TEAP Components – Avenues for Collaboration  </a:t>
            </a:r>
          </a:p>
        </p:txBody>
      </p:sp>
      <p:sp>
        <p:nvSpPr>
          <p:cNvPr id="3" name="Content Placeholder 2">
            <a:extLst>
              <a:ext uri="{FF2B5EF4-FFF2-40B4-BE49-F238E27FC236}">
                <a16:creationId xmlns:a16="http://schemas.microsoft.com/office/drawing/2014/main" id="{BB8D06EF-13F4-95DC-51B4-179EEB7998FB}"/>
              </a:ext>
            </a:extLst>
          </p:cNvPr>
          <p:cNvSpPr>
            <a:spLocks noGrp="1"/>
          </p:cNvSpPr>
          <p:nvPr>
            <p:ph idx="1"/>
          </p:nvPr>
        </p:nvSpPr>
        <p:spPr/>
        <p:txBody>
          <a:bodyPr>
            <a:normAutofit/>
          </a:bodyPr>
          <a:lstStyle/>
          <a:p>
            <a:r>
              <a:rPr lang="en-US" sz="2800" dirty="0">
                <a:solidFill>
                  <a:schemeClr val="tx1"/>
                </a:solidFill>
                <a:latin typeface="Arial" panose="020B0604020202020204" pitchFamily="34" charset="0"/>
                <a:cs typeface="Arial" panose="020B0604020202020204" pitchFamily="34" charset="0"/>
              </a:rPr>
              <a:t>Prevention/education</a:t>
            </a:r>
          </a:p>
          <a:p>
            <a:r>
              <a:rPr lang="en-US" sz="2800" dirty="0">
                <a:solidFill>
                  <a:schemeClr val="tx1"/>
                </a:solidFill>
                <a:latin typeface="Arial" panose="020B0604020202020204" pitchFamily="34" charset="0"/>
                <a:cs typeface="Arial" panose="020B0604020202020204" pitchFamily="34" charset="0"/>
              </a:rPr>
              <a:t>Assessment</a:t>
            </a:r>
          </a:p>
          <a:p>
            <a:r>
              <a:rPr lang="en-US" sz="2800" dirty="0">
                <a:solidFill>
                  <a:schemeClr val="tx1"/>
                </a:solidFill>
                <a:latin typeface="Arial" panose="020B0604020202020204" pitchFamily="34" charset="0"/>
                <a:cs typeface="Arial" panose="020B0604020202020204" pitchFamily="34" charset="0"/>
              </a:rPr>
              <a:t>Overcoming barriers aka drug testing</a:t>
            </a:r>
          </a:p>
          <a:p>
            <a:r>
              <a:rPr lang="en-US" sz="2800" dirty="0">
                <a:solidFill>
                  <a:schemeClr val="tx1"/>
                </a:solidFill>
                <a:latin typeface="Arial" panose="020B0604020202020204" pitchFamily="34" charset="0"/>
                <a:cs typeface="Arial" panose="020B0604020202020204" pitchFamily="34" charset="0"/>
              </a:rPr>
              <a:t>Documentation </a:t>
            </a:r>
          </a:p>
          <a:p>
            <a:r>
              <a:rPr lang="en-US" sz="2800" dirty="0">
                <a:solidFill>
                  <a:schemeClr val="tx1"/>
                </a:solidFill>
                <a:latin typeface="Arial" panose="020B0604020202020204" pitchFamily="34" charset="0"/>
                <a:cs typeface="Arial" panose="020B0604020202020204" pitchFamily="34" charset="0"/>
              </a:rPr>
              <a:t>Training</a:t>
            </a:r>
          </a:p>
          <a:p>
            <a:r>
              <a:rPr lang="en-US" sz="2800" dirty="0">
                <a:solidFill>
                  <a:schemeClr val="tx1"/>
                </a:solidFill>
                <a:latin typeface="Arial" panose="020B0604020202020204" pitchFamily="34" charset="0"/>
                <a:cs typeface="Arial" panose="020B0604020202020204" pitchFamily="34" charset="0"/>
              </a:rPr>
              <a:t>TUPP </a:t>
            </a:r>
          </a:p>
        </p:txBody>
      </p:sp>
    </p:spTree>
    <p:extLst>
      <p:ext uri="{BB962C8B-B14F-4D97-AF65-F5344CB8AC3E}">
        <p14:creationId xmlns:p14="http://schemas.microsoft.com/office/powerpoint/2010/main" val="2755789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5305C3-9940-4541-9DEE-9AE9C3EA6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BE71EE8-0B30-4222-9B93-921A1530B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5" y="805231"/>
            <a:ext cx="3876810" cy="5245563"/>
          </a:xfrm>
          <a:custGeom>
            <a:avLst/>
            <a:gdLst>
              <a:gd name="connsiteX0" fmla="*/ 1941583 w 3876811"/>
              <a:gd name="connsiteY0" fmla="*/ 0 h 5245563"/>
              <a:gd name="connsiteX1" fmla="*/ 2111641 w 3876811"/>
              <a:gd name="connsiteY1" fmla="*/ 149097 h 5245563"/>
              <a:gd name="connsiteX2" fmla="*/ 3370493 w 3876811"/>
              <a:gd name="connsiteY2" fmla="*/ 774451 h 5245563"/>
              <a:gd name="connsiteX3" fmla="*/ 3876811 w 3876811"/>
              <a:gd name="connsiteY3" fmla="*/ 1854684 h 5245563"/>
              <a:gd name="connsiteX4" fmla="*/ 3876811 w 3876811"/>
              <a:gd name="connsiteY4" fmla="*/ 2019920 h 5245563"/>
              <a:gd name="connsiteX5" fmla="*/ 3876811 w 3876811"/>
              <a:gd name="connsiteY5" fmla="*/ 2491569 h 5245563"/>
              <a:gd name="connsiteX6" fmla="*/ 3876811 w 3876811"/>
              <a:gd name="connsiteY6" fmla="*/ 2753995 h 5245563"/>
              <a:gd name="connsiteX7" fmla="*/ 3876811 w 3876811"/>
              <a:gd name="connsiteY7" fmla="*/ 3115353 h 5245563"/>
              <a:gd name="connsiteX8" fmla="*/ 3876811 w 3876811"/>
              <a:gd name="connsiteY8" fmla="*/ 3390879 h 5245563"/>
              <a:gd name="connsiteX9" fmla="*/ 3370493 w 3876811"/>
              <a:gd name="connsiteY9" fmla="*/ 4471114 h 5245563"/>
              <a:gd name="connsiteX10" fmla="*/ 2111639 w 3876811"/>
              <a:gd name="connsiteY10" fmla="*/ 5096465 h 5245563"/>
              <a:gd name="connsiteX11" fmla="*/ 1935228 w 3876811"/>
              <a:gd name="connsiteY11" fmla="*/ 5245563 h 5245563"/>
              <a:gd name="connsiteX12" fmla="*/ 1765171 w 3876811"/>
              <a:gd name="connsiteY12" fmla="*/ 5096465 h 5245563"/>
              <a:gd name="connsiteX13" fmla="*/ 506317 w 3876811"/>
              <a:gd name="connsiteY13" fmla="*/ 4471114 h 5245563"/>
              <a:gd name="connsiteX14" fmla="*/ 0 w 3876811"/>
              <a:gd name="connsiteY14" fmla="*/ 3390879 h 5245563"/>
              <a:gd name="connsiteX15" fmla="*/ 0 w 3876811"/>
              <a:gd name="connsiteY15" fmla="*/ 3115353 h 5245563"/>
              <a:gd name="connsiteX16" fmla="*/ 0 w 3876811"/>
              <a:gd name="connsiteY16" fmla="*/ 2753995 h 5245563"/>
              <a:gd name="connsiteX17" fmla="*/ 0 w 3876811"/>
              <a:gd name="connsiteY17" fmla="*/ 2491569 h 5245563"/>
              <a:gd name="connsiteX18" fmla="*/ 0 w 3876811"/>
              <a:gd name="connsiteY18" fmla="*/ 2019920 h 5245563"/>
              <a:gd name="connsiteX19" fmla="*/ 0 w 3876811"/>
              <a:gd name="connsiteY19" fmla="*/ 1854684 h 5245563"/>
              <a:gd name="connsiteX20" fmla="*/ 506318 w 3876811"/>
              <a:gd name="connsiteY20" fmla="*/ 774451 h 5245563"/>
              <a:gd name="connsiteX21" fmla="*/ 1765173 w 3876811"/>
              <a:gd name="connsiteY21" fmla="*/ 149097 h 5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7A577E7F-985C-4F15-99FB-3ABFA635A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8"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32C1B72-73FF-48C2-FCCD-636EF0D889D7}"/>
              </a:ext>
            </a:extLst>
          </p:cNvPr>
          <p:cNvSpPr>
            <a:spLocks noGrp="1"/>
          </p:cNvSpPr>
          <p:nvPr>
            <p:ph type="title"/>
          </p:nvPr>
        </p:nvSpPr>
        <p:spPr>
          <a:xfrm>
            <a:off x="1459043" y="1926236"/>
            <a:ext cx="3177915" cy="2983043"/>
          </a:xfrm>
        </p:spPr>
        <p:txBody>
          <a:bodyPr>
            <a:normAutofit/>
          </a:bodyPr>
          <a:lstStyle/>
          <a:p>
            <a:pPr algn="ctr"/>
            <a:r>
              <a:rPr lang="en-US" dirty="0">
                <a:latin typeface="Arial" panose="020B0604020202020204" pitchFamily="34" charset="0"/>
                <a:cs typeface="Arial" panose="020B0604020202020204" pitchFamily="34" charset="0"/>
              </a:rPr>
              <a:t>5 (</a:t>
            </a:r>
            <a:r>
              <a:rPr lang="en-US" dirty="0" err="1">
                <a:latin typeface="Arial" panose="020B0604020202020204" pitchFamily="34" charset="0"/>
                <a:cs typeface="Arial" panose="020B0604020202020204" pitchFamily="34" charset="0"/>
              </a:rPr>
              <a:t>ish</a:t>
            </a:r>
            <a:r>
              <a:rPr lang="en-US" dirty="0">
                <a:latin typeface="Arial" panose="020B0604020202020204" pitchFamily="34" charset="0"/>
                <a:cs typeface="Arial" panose="020B0604020202020204" pitchFamily="34" charset="0"/>
              </a:rPr>
              <a:t>) Strategies to Enhance Collaboration </a:t>
            </a:r>
            <a:endParaRPr lang="en-US">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E7201D56-9EAD-56FF-3D67-446E892EC1C7}"/>
              </a:ext>
            </a:extLst>
          </p:cNvPr>
          <p:cNvGraphicFramePr>
            <a:graphicFrameLocks noGrp="1"/>
          </p:cNvGraphicFramePr>
          <p:nvPr>
            <p:ph idx="1"/>
            <p:extLst>
              <p:ext uri="{D42A27DB-BD31-4B8C-83A1-F6EECF244321}">
                <p14:modId xmlns:p14="http://schemas.microsoft.com/office/powerpoint/2010/main" val="151768043"/>
              </p:ext>
            </p:extLst>
          </p:nvPr>
        </p:nvGraphicFramePr>
        <p:xfrm>
          <a:off x="6081712" y="952501"/>
          <a:ext cx="5157788"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1406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206359A-F1E3-49EE-BBC2-40888C4A3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65700" y="2026"/>
            <a:ext cx="2926300" cy="5030922"/>
            <a:chOff x="9265700" y="2026"/>
            <a:chExt cx="2926300" cy="5030922"/>
          </a:xfrm>
        </p:grpSpPr>
        <p:sp>
          <p:nvSpPr>
            <p:cNvPr id="13" name="Freeform: Shape 12">
              <a:extLst>
                <a:ext uri="{FF2B5EF4-FFF2-40B4-BE49-F238E27FC236}">
                  <a16:creationId xmlns:a16="http://schemas.microsoft.com/office/drawing/2014/main" id="{CED90C42-6A0F-48E8-BF96-7D3E2A395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A0863A-55F7-4EB0-9451-F3EE4D65D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FE7CFE2-40F6-44B2-8AAD-0C384EEFC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F0D6A17-AA80-4608-8660-8D1587A1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useBgFill="1">
        <p:nvSpPr>
          <p:cNvPr id="18" name="Rectangle 17">
            <a:extLst>
              <a:ext uri="{FF2B5EF4-FFF2-40B4-BE49-F238E27FC236}">
                <a16:creationId xmlns:a16="http://schemas.microsoft.com/office/drawing/2014/main" id="{1E3D4529-D645-BF43-B23D-0DACD8702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srcRect l="12389" r="39052"/>
          <a:stretch/>
        </p:blipFill>
        <p:spPr>
          <a:xfrm>
            <a:off x="1821967" y="3234890"/>
            <a:ext cx="2249810" cy="3044131"/>
          </a:xfrm>
          <a:custGeom>
            <a:avLst/>
            <a:gdLst/>
            <a:ahLst/>
            <a:cxnLst/>
            <a:rect l="l" t="t" r="r" b="b"/>
            <a:pathLst>
              <a:path w="2249810" h="3044131">
                <a:moveTo>
                  <a:pt x="1126749" y="0"/>
                </a:moveTo>
                <a:lnTo>
                  <a:pt x="1225438" y="86525"/>
                </a:lnTo>
                <a:cubicBezTo>
                  <a:pt x="1470146" y="275630"/>
                  <a:pt x="1745900" y="327719"/>
                  <a:pt x="1955981" y="449433"/>
                </a:cubicBezTo>
                <a:cubicBezTo>
                  <a:pt x="2157990" y="590684"/>
                  <a:pt x="2249810" y="752678"/>
                  <a:pt x="2249810" y="1076320"/>
                </a:cubicBezTo>
                <a:lnTo>
                  <a:pt x="2249810" y="1172210"/>
                </a:lnTo>
                <a:lnTo>
                  <a:pt x="2249810" y="1445920"/>
                </a:lnTo>
                <a:lnTo>
                  <a:pt x="2249810" y="1598212"/>
                </a:lnTo>
                <a:lnTo>
                  <a:pt x="2249810" y="1807917"/>
                </a:lnTo>
                <a:lnTo>
                  <a:pt x="2249810" y="1967812"/>
                </a:lnTo>
                <a:cubicBezTo>
                  <a:pt x="2249810" y="2291454"/>
                  <a:pt x="2157989" y="2453447"/>
                  <a:pt x="1955981" y="2594699"/>
                </a:cubicBezTo>
                <a:cubicBezTo>
                  <a:pt x="1745898" y="2716412"/>
                  <a:pt x="1470144" y="2768501"/>
                  <a:pt x="1225437" y="2957606"/>
                </a:cubicBezTo>
                <a:lnTo>
                  <a:pt x="1123061" y="3044131"/>
                </a:lnTo>
                <a:lnTo>
                  <a:pt x="1024373" y="2957606"/>
                </a:lnTo>
                <a:cubicBezTo>
                  <a:pt x="779664" y="2768501"/>
                  <a:pt x="503911" y="2716412"/>
                  <a:pt x="293829" y="2594699"/>
                </a:cubicBezTo>
                <a:cubicBezTo>
                  <a:pt x="91821"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6" y="275630"/>
                  <a:pt x="1024374" y="86525"/>
                </a:cubicBezTo>
                <a:close/>
              </a:path>
            </a:pathLst>
          </a:custGeom>
        </p:spPr>
      </p:pic>
      <p:sp>
        <p:nvSpPr>
          <p:cNvPr id="20" name="Freeform: Shape 19">
            <a:extLst>
              <a:ext uri="{FF2B5EF4-FFF2-40B4-BE49-F238E27FC236}">
                <a16:creationId xmlns:a16="http://schemas.microsoft.com/office/drawing/2014/main" id="{7B23A65C-61BF-4E7C-A070-E79BADF30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763" y="3152076"/>
            <a:ext cx="2372219"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rotWithShape="1">
          <a:blip r:embed="rId3"/>
          <a:srcRect t="4221" r="2" b="2"/>
          <a:stretch/>
        </p:blipFill>
        <p:spPr>
          <a:xfrm>
            <a:off x="5570738" y="578981"/>
            <a:ext cx="2249810" cy="3044131"/>
          </a:xfrm>
          <a:custGeom>
            <a:avLst/>
            <a:gdLst/>
            <a:ahLst/>
            <a:cxnLst/>
            <a:rect l="l" t="t" r="r" b="b"/>
            <a:pathLst>
              <a:path w="2249810" h="3044131">
                <a:moveTo>
                  <a:pt x="1126749" y="0"/>
                </a:moveTo>
                <a:lnTo>
                  <a:pt x="1225438" y="86525"/>
                </a:lnTo>
                <a:cubicBezTo>
                  <a:pt x="1470146" y="275630"/>
                  <a:pt x="1745900" y="327719"/>
                  <a:pt x="1955981" y="449433"/>
                </a:cubicBezTo>
                <a:cubicBezTo>
                  <a:pt x="2157990" y="590684"/>
                  <a:pt x="2249810" y="752678"/>
                  <a:pt x="2249810" y="1076319"/>
                </a:cubicBezTo>
                <a:lnTo>
                  <a:pt x="2249810" y="1172210"/>
                </a:lnTo>
                <a:lnTo>
                  <a:pt x="2249810" y="1445920"/>
                </a:lnTo>
                <a:lnTo>
                  <a:pt x="2249810" y="1598212"/>
                </a:lnTo>
                <a:lnTo>
                  <a:pt x="2249810" y="1807917"/>
                </a:lnTo>
                <a:lnTo>
                  <a:pt x="2249810" y="1967812"/>
                </a:lnTo>
                <a:cubicBezTo>
                  <a:pt x="2249810" y="2291454"/>
                  <a:pt x="2157989" y="2453447"/>
                  <a:pt x="1955981" y="2594699"/>
                </a:cubicBezTo>
                <a:cubicBezTo>
                  <a:pt x="1745898" y="2716412"/>
                  <a:pt x="1470144" y="2768501"/>
                  <a:pt x="1225437" y="2957606"/>
                </a:cubicBezTo>
                <a:lnTo>
                  <a:pt x="1123061" y="3044131"/>
                </a:lnTo>
                <a:lnTo>
                  <a:pt x="1024373" y="2957606"/>
                </a:lnTo>
                <a:cubicBezTo>
                  <a:pt x="779665" y="2768501"/>
                  <a:pt x="503911" y="2716412"/>
                  <a:pt x="293829" y="2594699"/>
                </a:cubicBezTo>
                <a:cubicBezTo>
                  <a:pt x="91821" y="2453447"/>
                  <a:pt x="0" y="2291454"/>
                  <a:pt x="0" y="1967812"/>
                </a:cubicBezTo>
                <a:lnTo>
                  <a:pt x="0" y="1807917"/>
                </a:lnTo>
                <a:lnTo>
                  <a:pt x="0" y="1598212"/>
                </a:lnTo>
                <a:lnTo>
                  <a:pt x="0" y="1445920"/>
                </a:lnTo>
                <a:lnTo>
                  <a:pt x="0" y="1172210"/>
                </a:lnTo>
                <a:lnTo>
                  <a:pt x="0" y="1076319"/>
                </a:lnTo>
                <a:cubicBezTo>
                  <a:pt x="0" y="752678"/>
                  <a:pt x="91821" y="590684"/>
                  <a:pt x="293829" y="449433"/>
                </a:cubicBezTo>
                <a:cubicBezTo>
                  <a:pt x="503912" y="327719"/>
                  <a:pt x="779666" y="275630"/>
                  <a:pt x="1024374" y="86525"/>
                </a:cubicBezTo>
                <a:close/>
              </a:path>
            </a:pathLst>
          </a:custGeom>
        </p:spPr>
      </p:pic>
      <p:pic>
        <p:nvPicPr>
          <p:cNvPr id="2" name="Picture 1"/>
          <p:cNvPicPr>
            <a:picLocks noChangeAspect="1"/>
          </p:cNvPicPr>
          <p:nvPr/>
        </p:nvPicPr>
        <p:blipFill rotWithShape="1">
          <a:blip r:embed="rId4"/>
          <a:srcRect l="28504" r="30108" b="1"/>
          <a:stretch/>
        </p:blipFill>
        <p:spPr>
          <a:xfrm>
            <a:off x="4321656" y="3234890"/>
            <a:ext cx="2249810" cy="3044131"/>
          </a:xfrm>
          <a:custGeom>
            <a:avLst/>
            <a:gdLst/>
            <a:ahLst/>
            <a:cxnLst/>
            <a:rect l="l" t="t" r="r" b="b"/>
            <a:pathLst>
              <a:path w="2249810" h="3044131">
                <a:moveTo>
                  <a:pt x="1126749" y="0"/>
                </a:moveTo>
                <a:lnTo>
                  <a:pt x="1225438" y="86525"/>
                </a:lnTo>
                <a:cubicBezTo>
                  <a:pt x="1470146" y="275630"/>
                  <a:pt x="1745900" y="327719"/>
                  <a:pt x="1955981" y="449433"/>
                </a:cubicBezTo>
                <a:cubicBezTo>
                  <a:pt x="2157990" y="590684"/>
                  <a:pt x="2249810" y="752678"/>
                  <a:pt x="2249810" y="1076320"/>
                </a:cubicBezTo>
                <a:lnTo>
                  <a:pt x="2249810" y="1172210"/>
                </a:lnTo>
                <a:lnTo>
                  <a:pt x="2249810" y="1445920"/>
                </a:lnTo>
                <a:lnTo>
                  <a:pt x="2249810" y="1598212"/>
                </a:lnTo>
                <a:lnTo>
                  <a:pt x="2249810" y="1807917"/>
                </a:lnTo>
                <a:lnTo>
                  <a:pt x="2249810" y="1967812"/>
                </a:lnTo>
                <a:cubicBezTo>
                  <a:pt x="2249810" y="2291454"/>
                  <a:pt x="2157989" y="2453447"/>
                  <a:pt x="1955981" y="2594699"/>
                </a:cubicBezTo>
                <a:cubicBezTo>
                  <a:pt x="1745898" y="2716412"/>
                  <a:pt x="1470144" y="2768501"/>
                  <a:pt x="1225437" y="2957606"/>
                </a:cubicBezTo>
                <a:lnTo>
                  <a:pt x="1123061" y="3044131"/>
                </a:lnTo>
                <a:lnTo>
                  <a:pt x="1024373" y="2957606"/>
                </a:lnTo>
                <a:cubicBezTo>
                  <a:pt x="779665" y="2768501"/>
                  <a:pt x="503911" y="2716412"/>
                  <a:pt x="293829" y="2594699"/>
                </a:cubicBezTo>
                <a:cubicBezTo>
                  <a:pt x="91821"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6" y="275630"/>
                  <a:pt x="1024374" y="86525"/>
                </a:cubicBezTo>
                <a:close/>
              </a:path>
            </a:pathLst>
          </a:custGeom>
        </p:spPr>
      </p:pic>
      <p:sp>
        <p:nvSpPr>
          <p:cNvPr id="22" name="Freeform: Shape 21">
            <a:extLst>
              <a:ext uri="{FF2B5EF4-FFF2-40B4-BE49-F238E27FC236}">
                <a16:creationId xmlns:a16="http://schemas.microsoft.com/office/drawing/2014/main" id="{1F651072-245F-4E4E-817A-81E2DAB40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452" y="3152076"/>
            <a:ext cx="2372219"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06F9EAA7-C67A-40D9-AED4-5D7070080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9534" y="496167"/>
            <a:ext cx="2372219"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p:cNvPicPr>
            <a:picLocks noChangeAspect="1"/>
          </p:cNvPicPr>
          <p:nvPr/>
        </p:nvPicPr>
        <p:blipFill rotWithShape="1">
          <a:blip r:embed="rId5"/>
          <a:srcRect l="29573" r="15067" b="-3"/>
          <a:stretch/>
        </p:blipFill>
        <p:spPr>
          <a:xfrm>
            <a:off x="8089062" y="578981"/>
            <a:ext cx="2249810" cy="3044131"/>
          </a:xfrm>
          <a:custGeom>
            <a:avLst/>
            <a:gdLst/>
            <a:ahLst/>
            <a:cxnLst/>
            <a:rect l="l" t="t" r="r" b="b"/>
            <a:pathLst>
              <a:path w="2249810" h="3044131">
                <a:moveTo>
                  <a:pt x="1126749" y="0"/>
                </a:moveTo>
                <a:lnTo>
                  <a:pt x="1225438" y="86525"/>
                </a:lnTo>
                <a:cubicBezTo>
                  <a:pt x="1470146" y="275630"/>
                  <a:pt x="1745900" y="327719"/>
                  <a:pt x="1955981" y="449433"/>
                </a:cubicBezTo>
                <a:cubicBezTo>
                  <a:pt x="2157990" y="590684"/>
                  <a:pt x="2249810" y="752678"/>
                  <a:pt x="2249810" y="1076319"/>
                </a:cubicBezTo>
                <a:lnTo>
                  <a:pt x="2249810" y="1172210"/>
                </a:lnTo>
                <a:lnTo>
                  <a:pt x="2249810" y="1445920"/>
                </a:lnTo>
                <a:lnTo>
                  <a:pt x="2249810" y="1598212"/>
                </a:lnTo>
                <a:lnTo>
                  <a:pt x="2249810" y="1807917"/>
                </a:lnTo>
                <a:lnTo>
                  <a:pt x="2249810" y="1967812"/>
                </a:lnTo>
                <a:cubicBezTo>
                  <a:pt x="2249810" y="2291454"/>
                  <a:pt x="2157989" y="2453447"/>
                  <a:pt x="1955981" y="2594699"/>
                </a:cubicBezTo>
                <a:cubicBezTo>
                  <a:pt x="1745898" y="2716412"/>
                  <a:pt x="1470144" y="2768501"/>
                  <a:pt x="1225436" y="2957606"/>
                </a:cubicBezTo>
                <a:lnTo>
                  <a:pt x="1123061" y="3044131"/>
                </a:lnTo>
                <a:lnTo>
                  <a:pt x="1024372" y="2957606"/>
                </a:lnTo>
                <a:cubicBezTo>
                  <a:pt x="779664" y="2768501"/>
                  <a:pt x="503910" y="2716412"/>
                  <a:pt x="293829" y="2594699"/>
                </a:cubicBezTo>
                <a:cubicBezTo>
                  <a:pt x="91821" y="2453447"/>
                  <a:pt x="0" y="2291454"/>
                  <a:pt x="0" y="1967812"/>
                </a:cubicBezTo>
                <a:lnTo>
                  <a:pt x="0" y="1807917"/>
                </a:lnTo>
                <a:lnTo>
                  <a:pt x="0" y="1598212"/>
                </a:lnTo>
                <a:lnTo>
                  <a:pt x="0" y="1445920"/>
                </a:lnTo>
                <a:lnTo>
                  <a:pt x="0" y="1172210"/>
                </a:lnTo>
                <a:lnTo>
                  <a:pt x="0" y="1076319"/>
                </a:lnTo>
                <a:cubicBezTo>
                  <a:pt x="0" y="752678"/>
                  <a:pt x="91821" y="590684"/>
                  <a:pt x="293829" y="449433"/>
                </a:cubicBezTo>
                <a:cubicBezTo>
                  <a:pt x="503912" y="327719"/>
                  <a:pt x="779665" y="275630"/>
                  <a:pt x="1024374" y="86525"/>
                </a:cubicBezTo>
                <a:close/>
              </a:path>
            </a:pathLst>
          </a:custGeom>
        </p:spPr>
      </p:pic>
      <p:sp>
        <p:nvSpPr>
          <p:cNvPr id="26" name="Freeform: Shape 25">
            <a:extLst>
              <a:ext uri="{FF2B5EF4-FFF2-40B4-BE49-F238E27FC236}">
                <a16:creationId xmlns:a16="http://schemas.microsoft.com/office/drawing/2014/main" id="{A12432CB-795E-4DBF-BDB2-EA272BBB5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7857" y="496167"/>
            <a:ext cx="2372219"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B7C7EB6D-2DDC-A74E-A89B-B5C99F62FE83}"/>
              </a:ext>
            </a:extLst>
          </p:cNvPr>
          <p:cNvSpPr txBox="1"/>
          <p:nvPr/>
        </p:nvSpPr>
        <p:spPr>
          <a:xfrm>
            <a:off x="7881753" y="3905287"/>
            <a:ext cx="4019993" cy="2013984"/>
          </a:xfrm>
          <a:prstGeom prst="rect">
            <a:avLst/>
          </a:prstGeom>
        </p:spPr>
        <p:txBody>
          <a:bodyPr vert="horz" lIns="91440" tIns="45720" rIns="91440" bIns="45720" rtlCol="0">
            <a:normAutofit/>
          </a:bodyPr>
          <a:lstStyle/>
          <a:p>
            <a:pPr>
              <a:lnSpc>
                <a:spcPct val="110000"/>
              </a:lnSpc>
              <a:spcAft>
                <a:spcPts val="600"/>
              </a:spcAft>
            </a:pPr>
            <a:r>
              <a:rPr lang="en-US" sz="2800" dirty="0">
                <a:solidFill>
                  <a:schemeClr val="tx2"/>
                </a:solidFill>
                <a:latin typeface="Arial" panose="020B0604020202020204" pitchFamily="34" charset="0"/>
                <a:cs typeface="Arial" panose="020B0604020202020204" pitchFamily="34" charset="0"/>
              </a:rPr>
              <a:t>QUESTIONS?</a:t>
            </a:r>
          </a:p>
        </p:txBody>
      </p:sp>
      <p:sp>
        <p:nvSpPr>
          <p:cNvPr id="6" name="Slide Number Placeholder 5"/>
          <p:cNvSpPr>
            <a:spLocks noGrp="1"/>
          </p:cNvSpPr>
          <p:nvPr>
            <p:ph type="sldNum" sz="quarter" idx="12"/>
          </p:nvPr>
        </p:nvSpPr>
        <p:spPr>
          <a:xfrm>
            <a:off x="11239498" y="6356350"/>
            <a:ext cx="515479" cy="365125"/>
          </a:xfrm>
        </p:spPr>
        <p:txBody>
          <a:bodyPr vert="horz" lIns="91440" tIns="45720" rIns="91440" bIns="45720" rtlCol="0" anchor="ctr">
            <a:normAutofit/>
          </a:bodyPr>
          <a:lstStyle/>
          <a:p>
            <a:pPr>
              <a:spcAft>
                <a:spcPts val="600"/>
              </a:spcAft>
              <a:defRPr/>
            </a:pPr>
            <a:fld id="{8757868B-9620-40F3-A4B3-F9E59E8A5822}" type="slidenum">
              <a:rPr lang="en-US" smtClean="0"/>
              <a:pPr>
                <a:spcAft>
                  <a:spcPts val="600"/>
                </a:spcAft>
                <a:defRPr/>
              </a:pPr>
              <a:t>34</a:t>
            </a:fld>
            <a:endParaRPr lang="en-US"/>
          </a:p>
        </p:txBody>
      </p:sp>
    </p:spTree>
    <p:extLst>
      <p:ext uri="{BB962C8B-B14F-4D97-AF65-F5344CB8AC3E}">
        <p14:creationId xmlns:p14="http://schemas.microsoft.com/office/powerpoint/2010/main" val="3585386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19EC5B12-9FF3-41FE-B789-2696F5195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00EB6B-9936-88B1-032B-6B62AFC7105D}"/>
              </a:ext>
            </a:extLst>
          </p:cNvPr>
          <p:cNvSpPr>
            <a:spLocks noGrp="1"/>
          </p:cNvSpPr>
          <p:nvPr>
            <p:ph type="title"/>
          </p:nvPr>
        </p:nvSpPr>
        <p:spPr>
          <a:xfrm>
            <a:off x="952500" y="1581462"/>
            <a:ext cx="2776531" cy="3687580"/>
          </a:xfrm>
        </p:spPr>
        <p:txBody>
          <a:bodyPr>
            <a:normAutofit/>
          </a:bodyPr>
          <a:lstStyle/>
          <a:p>
            <a:pPr algn="ctr"/>
            <a:r>
              <a:rPr lang="en-US" sz="3100">
                <a:latin typeface="Arial" panose="020B0604020202020204" pitchFamily="34" charset="0"/>
                <a:cs typeface="Arial" panose="020B0604020202020204" pitchFamily="34" charset="0"/>
              </a:rPr>
              <a:t>A Word about Confidentiality</a:t>
            </a:r>
          </a:p>
        </p:txBody>
      </p:sp>
      <p:cxnSp>
        <p:nvCxnSpPr>
          <p:cNvPr id="14" name="Straight Connector 10">
            <a:extLst>
              <a:ext uri="{FF2B5EF4-FFF2-40B4-BE49-F238E27FC236}">
                <a16:creationId xmlns:a16="http://schemas.microsoft.com/office/drawing/2014/main" id="{4FCEE13B-EFB1-46F2-BC11-110F05BFB6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9630" y="1852474"/>
            <a:ext cx="0" cy="3394558"/>
          </a:xfrm>
          <a:prstGeom prst="line">
            <a:avLst/>
          </a:prstGeom>
          <a:ln w="254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0B6A4508-21F0-5BB4-42A7-DC0024105A2F}"/>
              </a:ext>
            </a:extLst>
          </p:cNvPr>
          <p:cNvGraphicFramePr>
            <a:graphicFrameLocks noGrp="1"/>
          </p:cNvGraphicFramePr>
          <p:nvPr>
            <p:ph idx="1"/>
            <p:extLst>
              <p:ext uri="{D42A27DB-BD31-4B8C-83A1-F6EECF244321}">
                <p14:modId xmlns:p14="http://schemas.microsoft.com/office/powerpoint/2010/main" val="1005906721"/>
              </p:ext>
            </p:extLst>
          </p:nvPr>
        </p:nvGraphicFramePr>
        <p:xfrm>
          <a:off x="5214938" y="985838"/>
          <a:ext cx="6024561" cy="4919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5732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7B49DDE3-D095-6B49-8468-C97AFBEC5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76E32F-9D6A-F0AC-7A69-BFA00168F31A}"/>
              </a:ext>
            </a:extLst>
          </p:cNvPr>
          <p:cNvSpPr>
            <a:spLocks noGrp="1"/>
          </p:cNvSpPr>
          <p:nvPr>
            <p:ph type="title"/>
          </p:nvPr>
        </p:nvSpPr>
        <p:spPr>
          <a:xfrm>
            <a:off x="6096001" y="960030"/>
            <a:ext cx="5143500" cy="1507398"/>
          </a:xfrm>
        </p:spPr>
        <p:txBody>
          <a:bodyPr anchor="ctr">
            <a:normAutofit/>
          </a:bodyPr>
          <a:lstStyle/>
          <a:p>
            <a:pPr>
              <a:lnSpc>
                <a:spcPct val="90000"/>
              </a:lnSpc>
            </a:pPr>
            <a:r>
              <a:rPr lang="en-US" sz="3400">
                <a:latin typeface="Arial" panose="020B0604020202020204" pitchFamily="34" charset="0"/>
                <a:cs typeface="Arial" panose="020B0604020202020204" pitchFamily="34" charset="0"/>
              </a:rPr>
              <a:t>TEAP Components – Avenues for Collaboration  </a:t>
            </a:r>
          </a:p>
        </p:txBody>
      </p:sp>
      <p:pic>
        <p:nvPicPr>
          <p:cNvPr id="10242" name="Picture 2" descr="Regulation's Four Core Components | The Regulatory Review">
            <a:extLst>
              <a:ext uri="{FF2B5EF4-FFF2-40B4-BE49-F238E27FC236}">
                <a16:creationId xmlns:a16="http://schemas.microsoft.com/office/drawing/2014/main" id="{EA16B1A4-CA58-12D7-3C76-3C4FD3F449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412" r="30469"/>
          <a:stretch/>
        </p:blipFill>
        <p:spPr bwMode="auto">
          <a:xfrm>
            <a:off x="1109595" y="805232"/>
            <a:ext cx="3876811" cy="5245563"/>
          </a:xfrm>
          <a:custGeom>
            <a:avLst/>
            <a:gdLst/>
            <a:ahLst/>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noFill/>
          <a:extLst>
            <a:ext uri="{909E8E84-426E-40DD-AFC4-6F175D3DCCD1}">
              <a14:hiddenFill xmlns:a14="http://schemas.microsoft.com/office/drawing/2010/main">
                <a:solidFill>
                  <a:srgbClr val="FFFFFF"/>
                </a:solidFill>
              </a14:hiddenFill>
            </a:ext>
          </a:extLst>
        </p:spPr>
      </p:pic>
      <p:sp>
        <p:nvSpPr>
          <p:cNvPr id="10249" name="Freeform: Shape 10248">
            <a:extLst>
              <a:ext uri="{FF2B5EF4-FFF2-40B4-BE49-F238E27FC236}">
                <a16:creationId xmlns:a16="http://schemas.microsoft.com/office/drawing/2014/main" id="{C3CA578B-5FA2-42B3-85A7-E78AFE06B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8"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B8D06EF-13F4-95DC-51B4-179EEB7998FB}"/>
              </a:ext>
            </a:extLst>
          </p:cNvPr>
          <p:cNvSpPr>
            <a:spLocks noGrp="1"/>
          </p:cNvSpPr>
          <p:nvPr>
            <p:ph idx="1"/>
          </p:nvPr>
        </p:nvSpPr>
        <p:spPr>
          <a:xfrm>
            <a:off x="6096001" y="2844800"/>
            <a:ext cx="5143500" cy="3053170"/>
          </a:xfrm>
        </p:spPr>
        <p:txBody>
          <a:bodyPr anchor="t">
            <a:normAutofit/>
          </a:bodyPr>
          <a:lstStyle/>
          <a:p>
            <a:r>
              <a:rPr lang="en-US" dirty="0">
                <a:latin typeface="Arial" panose="020B0604020202020204" pitchFamily="34" charset="0"/>
                <a:cs typeface="Arial" panose="020B0604020202020204" pitchFamily="34" charset="0"/>
              </a:rPr>
              <a:t>Prevention/education</a:t>
            </a:r>
          </a:p>
          <a:p>
            <a:r>
              <a:rPr lang="en-US" dirty="0">
                <a:latin typeface="Arial" panose="020B0604020202020204" pitchFamily="34" charset="0"/>
                <a:cs typeface="Arial" panose="020B0604020202020204" pitchFamily="34" charset="0"/>
              </a:rPr>
              <a:t>Assessment</a:t>
            </a:r>
          </a:p>
          <a:p>
            <a:r>
              <a:rPr lang="en-US" dirty="0">
                <a:latin typeface="Arial" panose="020B0604020202020204" pitchFamily="34" charset="0"/>
                <a:cs typeface="Arial" panose="020B0604020202020204" pitchFamily="34" charset="0"/>
              </a:rPr>
              <a:t>Overcoming barriers aka drug testing</a:t>
            </a:r>
          </a:p>
          <a:p>
            <a:r>
              <a:rPr lang="en-US" dirty="0">
                <a:latin typeface="Arial" panose="020B0604020202020204" pitchFamily="34" charset="0"/>
                <a:cs typeface="Arial" panose="020B0604020202020204" pitchFamily="34" charset="0"/>
              </a:rPr>
              <a:t>Documentation </a:t>
            </a:r>
          </a:p>
          <a:p>
            <a:r>
              <a:rPr lang="en-US" dirty="0">
                <a:latin typeface="Arial" panose="020B0604020202020204" pitchFamily="34" charset="0"/>
                <a:cs typeface="Arial" panose="020B0604020202020204" pitchFamily="34" charset="0"/>
              </a:rPr>
              <a:t>Training</a:t>
            </a:r>
          </a:p>
          <a:p>
            <a:r>
              <a:rPr lang="en-US" dirty="0">
                <a:latin typeface="Arial" panose="020B0604020202020204" pitchFamily="34" charset="0"/>
                <a:cs typeface="Arial" panose="020B0604020202020204" pitchFamily="34" charset="0"/>
              </a:rPr>
              <a:t>TUPP </a:t>
            </a:r>
          </a:p>
        </p:txBody>
      </p:sp>
    </p:spTree>
    <p:extLst>
      <p:ext uri="{BB962C8B-B14F-4D97-AF65-F5344CB8AC3E}">
        <p14:creationId xmlns:p14="http://schemas.microsoft.com/office/powerpoint/2010/main" val="242835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D206359A-F1E3-49EE-BBC2-40888C4A3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65700" y="2026"/>
            <a:ext cx="2926300" cy="5030922"/>
            <a:chOff x="9265700" y="2026"/>
            <a:chExt cx="2926300" cy="5030922"/>
          </a:xfrm>
        </p:grpSpPr>
        <p:sp>
          <p:nvSpPr>
            <p:cNvPr id="1032" name="Freeform: Shape 1031">
              <a:extLst>
                <a:ext uri="{FF2B5EF4-FFF2-40B4-BE49-F238E27FC236}">
                  <a16:creationId xmlns:a16="http://schemas.microsoft.com/office/drawing/2014/main" id="{CED90C42-6A0F-48E8-BF96-7D3E2A395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5DA0863A-55F7-4EB0-9451-F3EE4D65D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4" name="Freeform: Shape 1033">
              <a:extLst>
                <a:ext uri="{FF2B5EF4-FFF2-40B4-BE49-F238E27FC236}">
                  <a16:creationId xmlns:a16="http://schemas.microsoft.com/office/drawing/2014/main" id="{5FE7CFE2-40F6-44B2-8AAD-0C384EEFC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9F0D6A17-AA80-4608-8660-8D1587A1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useBgFill="1">
        <p:nvSpPr>
          <p:cNvPr id="1037" name="Rectangle 1036">
            <a:extLst>
              <a:ext uri="{FF2B5EF4-FFF2-40B4-BE49-F238E27FC236}">
                <a16:creationId xmlns:a16="http://schemas.microsoft.com/office/drawing/2014/main" id="{ECD84B89-83B1-AA44-B9BE-C68A3A346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Freeform: Shape 1038">
            <a:extLst>
              <a:ext uri="{FF2B5EF4-FFF2-40B4-BE49-F238E27FC236}">
                <a16:creationId xmlns:a16="http://schemas.microsoft.com/office/drawing/2014/main" id="{DF3B9D9F-2555-4B2E-AD17-056B66596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4" y="812056"/>
            <a:ext cx="3876811" cy="5127565"/>
          </a:xfrm>
          <a:custGeom>
            <a:avLst/>
            <a:gdLst>
              <a:gd name="connsiteX0" fmla="*/ 1941583 w 3876811"/>
              <a:gd name="connsiteY0" fmla="*/ 0 h 5127565"/>
              <a:gd name="connsiteX1" fmla="*/ 2111641 w 3876811"/>
              <a:gd name="connsiteY1" fmla="*/ 149098 h 5127565"/>
              <a:gd name="connsiteX2" fmla="*/ 3370494 w 3876811"/>
              <a:gd name="connsiteY2" fmla="*/ 774450 h 5127565"/>
              <a:gd name="connsiteX3" fmla="*/ 3876811 w 3876811"/>
              <a:gd name="connsiteY3" fmla="*/ 1854685 h 5127565"/>
              <a:gd name="connsiteX4" fmla="*/ 3876810 w 3876811"/>
              <a:gd name="connsiteY4" fmla="*/ 2507216 h 5127565"/>
              <a:gd name="connsiteX5" fmla="*/ 3872563 w 3876811"/>
              <a:gd name="connsiteY5" fmla="*/ 5127565 h 5127565"/>
              <a:gd name="connsiteX6" fmla="*/ 4248 w 3876811"/>
              <a:gd name="connsiteY6" fmla="*/ 5127565 h 5127565"/>
              <a:gd name="connsiteX7" fmla="*/ 0 w 3876811"/>
              <a:gd name="connsiteY7" fmla="*/ 2507216 h 5127565"/>
              <a:gd name="connsiteX8" fmla="*/ 1 w 3876811"/>
              <a:gd name="connsiteY8" fmla="*/ 1854685 h 5127565"/>
              <a:gd name="connsiteX9" fmla="*/ 506320 w 3876811"/>
              <a:gd name="connsiteY9" fmla="*/ 774450 h 5127565"/>
              <a:gd name="connsiteX10" fmla="*/ 1765173 w 3876811"/>
              <a:gd name="connsiteY10" fmla="*/ 149098 h 512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33D2426-9BF2-3AFC-8138-58A3BBF09DA0}"/>
              </a:ext>
            </a:extLst>
          </p:cNvPr>
          <p:cNvSpPr>
            <a:spLocks noGrp="1"/>
          </p:cNvSpPr>
          <p:nvPr>
            <p:ph type="title"/>
          </p:nvPr>
        </p:nvSpPr>
        <p:spPr>
          <a:xfrm>
            <a:off x="1473389" y="1826096"/>
            <a:ext cx="3149221" cy="2149459"/>
          </a:xfrm>
        </p:spPr>
        <p:txBody>
          <a:bodyPr vert="horz" lIns="91440" tIns="45720" rIns="91440" bIns="45720" rtlCol="0" anchor="b">
            <a:normAutofit/>
          </a:bodyPr>
          <a:lstStyle/>
          <a:p>
            <a:pPr algn="ctr"/>
            <a:r>
              <a:rPr lang="en-US" dirty="0">
                <a:latin typeface="Arial" panose="020B0604020202020204" pitchFamily="34" charset="0"/>
                <a:cs typeface="Arial" panose="020B0604020202020204" pitchFamily="34" charset="0"/>
              </a:rPr>
              <a:t>What does this mean?</a:t>
            </a:r>
          </a:p>
        </p:txBody>
      </p:sp>
      <p:sp>
        <p:nvSpPr>
          <p:cNvPr id="1041" name="Freeform: Shape 10">
            <a:extLst>
              <a:ext uri="{FF2B5EF4-FFF2-40B4-BE49-F238E27FC236}">
                <a16:creationId xmlns:a16="http://schemas.microsoft.com/office/drawing/2014/main" id="{98F816C8-664D-4D46-87AC-DD7054006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8" y="705180"/>
            <a:ext cx="4014345" cy="5316049"/>
          </a:xfrm>
          <a:custGeom>
            <a:avLst/>
            <a:gdLst>
              <a:gd name="connsiteX0" fmla="*/ 2010463 w 4014345"/>
              <a:gd name="connsiteY0" fmla="*/ 0 h 5302828"/>
              <a:gd name="connsiteX1" fmla="*/ 2186554 w 4014345"/>
              <a:gd name="connsiteY1" fmla="*/ 153908 h 5302828"/>
              <a:gd name="connsiteX2" fmla="*/ 3490066 w 4014345"/>
              <a:gd name="connsiteY2" fmla="*/ 799434 h 5302828"/>
              <a:gd name="connsiteX3" fmla="*/ 4014345 w 4014345"/>
              <a:gd name="connsiteY3" fmla="*/ 1914517 h 5302828"/>
              <a:gd name="connsiteX4" fmla="*/ 4014344 w 4014345"/>
              <a:gd name="connsiteY4" fmla="*/ 2588099 h 5302828"/>
              <a:gd name="connsiteX5" fmla="*/ 4009930 w 4014345"/>
              <a:gd name="connsiteY5" fmla="*/ 5302828 h 5302828"/>
              <a:gd name="connsiteX6" fmla="*/ 4415 w 4014345"/>
              <a:gd name="connsiteY6" fmla="*/ 5302828 h 5302828"/>
              <a:gd name="connsiteX7" fmla="*/ 0 w 4014345"/>
              <a:gd name="connsiteY7" fmla="*/ 2588099 h 5302828"/>
              <a:gd name="connsiteX8" fmla="*/ 1 w 4014345"/>
              <a:gd name="connsiteY8" fmla="*/ 1914517 h 5302828"/>
              <a:gd name="connsiteX9" fmla="*/ 524282 w 4014345"/>
              <a:gd name="connsiteY9" fmla="*/ 799434 h 5302828"/>
              <a:gd name="connsiteX10" fmla="*/ 1827794 w 4014345"/>
              <a:gd name="connsiteY10" fmla="*/ 153908 h 530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4345" h="5302828">
                <a:moveTo>
                  <a:pt x="2010463" y="0"/>
                </a:moveTo>
                <a:lnTo>
                  <a:pt x="2186554" y="153908"/>
                </a:lnTo>
                <a:cubicBezTo>
                  <a:pt x="2623188" y="490280"/>
                  <a:pt x="3115215" y="582934"/>
                  <a:pt x="3490066" y="799434"/>
                </a:cubicBezTo>
                <a:cubicBezTo>
                  <a:pt x="3850510" y="1050687"/>
                  <a:pt x="4014345" y="1338834"/>
                  <a:pt x="4014345" y="1914517"/>
                </a:cubicBezTo>
                <a:cubicBezTo>
                  <a:pt x="4014345" y="2139044"/>
                  <a:pt x="4014344" y="2363572"/>
                  <a:pt x="4014344" y="2588099"/>
                </a:cubicBezTo>
                <a:lnTo>
                  <a:pt x="4009930" y="5302828"/>
                </a:lnTo>
                <a:lnTo>
                  <a:pt x="4415" y="5302828"/>
                </a:lnTo>
                <a:lnTo>
                  <a:pt x="0" y="2588099"/>
                </a:lnTo>
                <a:cubicBezTo>
                  <a:pt x="0" y="2363572"/>
                  <a:pt x="1" y="2139044"/>
                  <a:pt x="1" y="1914517"/>
                </a:cubicBezTo>
                <a:cubicBezTo>
                  <a:pt x="1" y="1338834"/>
                  <a:pt x="163838" y="1050687"/>
                  <a:pt x="524282" y="799434"/>
                </a:cubicBezTo>
                <a:cubicBezTo>
                  <a:pt x="899134" y="582934"/>
                  <a:pt x="1391162" y="490280"/>
                  <a:pt x="1827794" y="153908"/>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Non-Technical Solutions for Team Collaboration - BEI Blog | Independence,  OH | BizEdge">
            <a:extLst>
              <a:ext uri="{FF2B5EF4-FFF2-40B4-BE49-F238E27FC236}">
                <a16:creationId xmlns:a16="http://schemas.microsoft.com/office/drawing/2014/main" id="{F1847BA0-9988-353F-0459-FE602479FC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75003" y="638995"/>
            <a:ext cx="5571565" cy="5571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450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9" name="Rectangle 2058">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rgbClr val="87A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Job Corps - Employ Eastern NM">
            <a:extLst>
              <a:ext uri="{FF2B5EF4-FFF2-40B4-BE49-F238E27FC236}">
                <a16:creationId xmlns:a16="http://schemas.microsoft.com/office/drawing/2014/main" id="{76A29BEF-BA9C-4AD6-5A30-1AE23E547C1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8437" y="1677862"/>
            <a:ext cx="6253058" cy="3501712"/>
          </a:xfrm>
          <a:prstGeom prst="rect">
            <a:avLst/>
          </a:prstGeom>
          <a:noFill/>
          <a:extLst>
            <a:ext uri="{909E8E84-426E-40DD-AFC4-6F175D3DCCD1}">
              <a14:hiddenFill xmlns:a14="http://schemas.microsoft.com/office/drawing/2010/main">
                <a:solidFill>
                  <a:srgbClr val="FFFFFF"/>
                </a:solidFill>
              </a14:hiddenFill>
            </a:ext>
          </a:extLst>
        </p:spPr>
      </p:pic>
      <p:sp>
        <p:nvSpPr>
          <p:cNvPr id="2063" name="Rectangle 2062">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ages - Welcome to the Job Corps Policy and Requirements Handbook">
            <a:extLst>
              <a:ext uri="{FF2B5EF4-FFF2-40B4-BE49-F238E27FC236}">
                <a16:creationId xmlns:a16="http://schemas.microsoft.com/office/drawing/2014/main" id="{3A7974EC-0C38-7623-0535-749A5E5AC39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83059" y="1617812"/>
            <a:ext cx="3502643" cy="1232411"/>
          </a:xfrm>
          <a:prstGeom prst="rect">
            <a:avLst/>
          </a:prstGeom>
          <a:noFill/>
          <a:extLst>
            <a:ext uri="{909E8E84-426E-40DD-AFC4-6F175D3DCCD1}">
              <a14:hiddenFill xmlns:a14="http://schemas.microsoft.com/office/drawing/2010/main">
                <a:solidFill>
                  <a:srgbClr val="FFFFFF"/>
                </a:solidFill>
              </a14:hiddenFill>
            </a:ext>
          </a:extLst>
        </p:spPr>
      </p:pic>
      <p:sp>
        <p:nvSpPr>
          <p:cNvPr id="2065" name="Rectangle 2064">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Home">
            <a:extLst>
              <a:ext uri="{FF2B5EF4-FFF2-40B4-BE49-F238E27FC236}">
                <a16:creationId xmlns:a16="http://schemas.microsoft.com/office/drawing/2014/main" id="{87ED3CDE-573D-4553-63CF-9CC2B30E73E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83059" y="4838294"/>
            <a:ext cx="3502643" cy="82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535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5305C3-9940-4541-9DEE-9AE9C3EA6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1714A8-BB6C-A449-D10E-EC244ADDA9E3}"/>
              </a:ext>
            </a:extLst>
          </p:cNvPr>
          <p:cNvSpPr>
            <a:spLocks noGrp="1"/>
          </p:cNvSpPr>
          <p:nvPr>
            <p:ph type="title"/>
          </p:nvPr>
        </p:nvSpPr>
        <p:spPr>
          <a:xfrm>
            <a:off x="959994" y="5014210"/>
            <a:ext cx="10287000" cy="1049309"/>
          </a:xfrm>
        </p:spPr>
        <p:txBody>
          <a:bodyPr>
            <a:normAutofit/>
          </a:bodyPr>
          <a:lstStyle/>
          <a:p>
            <a:pPr algn="ctr"/>
            <a:r>
              <a:rPr lang="en-US" dirty="0">
                <a:latin typeface="Arial" panose="020B0604020202020204" pitchFamily="34" charset="0"/>
                <a:cs typeface="Arial" panose="020B0604020202020204" pitchFamily="34" charset="0"/>
              </a:rPr>
              <a:t>PRH Guidance: Assessment</a:t>
            </a:r>
            <a:endParaRPr lang="en-US">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AB882E83-38EA-4A57-928E-B07CFAFB7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3574" y="4661227"/>
            <a:ext cx="7217448" cy="0"/>
          </a:xfrm>
          <a:prstGeom prst="line">
            <a:avLst/>
          </a:prstGeom>
          <a:ln w="254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56C77AC-5255-2C4F-7846-A51B2B7228FD}"/>
              </a:ext>
            </a:extLst>
          </p:cNvPr>
          <p:cNvGraphicFramePr>
            <a:graphicFrameLocks noGrp="1"/>
          </p:cNvGraphicFramePr>
          <p:nvPr>
            <p:ph idx="1"/>
            <p:extLst>
              <p:ext uri="{D42A27DB-BD31-4B8C-83A1-F6EECF244321}">
                <p14:modId xmlns:p14="http://schemas.microsoft.com/office/powerpoint/2010/main" val="3689915317"/>
              </p:ext>
            </p:extLst>
          </p:nvPr>
        </p:nvGraphicFramePr>
        <p:xfrm>
          <a:off x="1386590" y="952500"/>
          <a:ext cx="9458794" cy="3267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5840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82CE45-61C5-4799-9D0D-AC196F312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FF46929-7F95-46F3-B891-8310D4743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5" y="805231"/>
            <a:ext cx="3876811" cy="5245563"/>
          </a:xfrm>
          <a:custGeom>
            <a:avLst/>
            <a:gdLst>
              <a:gd name="connsiteX0" fmla="*/ 1941583 w 3876811"/>
              <a:gd name="connsiteY0" fmla="*/ 0 h 5245563"/>
              <a:gd name="connsiteX1" fmla="*/ 2111641 w 3876811"/>
              <a:gd name="connsiteY1" fmla="*/ 149097 h 5245563"/>
              <a:gd name="connsiteX2" fmla="*/ 3370493 w 3876811"/>
              <a:gd name="connsiteY2" fmla="*/ 774451 h 5245563"/>
              <a:gd name="connsiteX3" fmla="*/ 3876811 w 3876811"/>
              <a:gd name="connsiteY3" fmla="*/ 1854684 h 5245563"/>
              <a:gd name="connsiteX4" fmla="*/ 3876811 w 3876811"/>
              <a:gd name="connsiteY4" fmla="*/ 2019920 h 5245563"/>
              <a:gd name="connsiteX5" fmla="*/ 3876811 w 3876811"/>
              <a:gd name="connsiteY5" fmla="*/ 2491569 h 5245563"/>
              <a:gd name="connsiteX6" fmla="*/ 3876811 w 3876811"/>
              <a:gd name="connsiteY6" fmla="*/ 2753995 h 5245563"/>
              <a:gd name="connsiteX7" fmla="*/ 3876811 w 3876811"/>
              <a:gd name="connsiteY7" fmla="*/ 3115353 h 5245563"/>
              <a:gd name="connsiteX8" fmla="*/ 3876811 w 3876811"/>
              <a:gd name="connsiteY8" fmla="*/ 3390879 h 5245563"/>
              <a:gd name="connsiteX9" fmla="*/ 3370493 w 3876811"/>
              <a:gd name="connsiteY9" fmla="*/ 4471114 h 5245563"/>
              <a:gd name="connsiteX10" fmla="*/ 2111639 w 3876811"/>
              <a:gd name="connsiteY10" fmla="*/ 5096465 h 5245563"/>
              <a:gd name="connsiteX11" fmla="*/ 1935228 w 3876811"/>
              <a:gd name="connsiteY11" fmla="*/ 5245563 h 5245563"/>
              <a:gd name="connsiteX12" fmla="*/ 1765171 w 3876811"/>
              <a:gd name="connsiteY12" fmla="*/ 5096465 h 5245563"/>
              <a:gd name="connsiteX13" fmla="*/ 506317 w 3876811"/>
              <a:gd name="connsiteY13" fmla="*/ 4471114 h 5245563"/>
              <a:gd name="connsiteX14" fmla="*/ 0 w 3876811"/>
              <a:gd name="connsiteY14" fmla="*/ 3390879 h 5245563"/>
              <a:gd name="connsiteX15" fmla="*/ 0 w 3876811"/>
              <a:gd name="connsiteY15" fmla="*/ 3115353 h 5245563"/>
              <a:gd name="connsiteX16" fmla="*/ 0 w 3876811"/>
              <a:gd name="connsiteY16" fmla="*/ 2753995 h 5245563"/>
              <a:gd name="connsiteX17" fmla="*/ 0 w 3876811"/>
              <a:gd name="connsiteY17" fmla="*/ 2491569 h 5245563"/>
              <a:gd name="connsiteX18" fmla="*/ 0 w 3876811"/>
              <a:gd name="connsiteY18" fmla="*/ 2019920 h 5245563"/>
              <a:gd name="connsiteX19" fmla="*/ 0 w 3876811"/>
              <a:gd name="connsiteY19" fmla="*/ 1854684 h 5245563"/>
              <a:gd name="connsiteX20" fmla="*/ 506318 w 3876811"/>
              <a:gd name="connsiteY20" fmla="*/ 774451 h 5245563"/>
              <a:gd name="connsiteX21" fmla="*/ 1765173 w 3876811"/>
              <a:gd name="connsiteY21" fmla="*/ 149097 h 5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7A422482-9F2F-4692-885F-7B632C26E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8"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5BD2544-A1B7-9697-B981-928A4A9CA671}"/>
              </a:ext>
            </a:extLst>
          </p:cNvPr>
          <p:cNvSpPr>
            <a:spLocks noGrp="1"/>
          </p:cNvSpPr>
          <p:nvPr>
            <p:ph type="title"/>
          </p:nvPr>
        </p:nvSpPr>
        <p:spPr>
          <a:xfrm>
            <a:off x="1533525" y="1821657"/>
            <a:ext cx="3028950" cy="3200400"/>
          </a:xfrm>
        </p:spPr>
        <p:txBody>
          <a:bodyPr>
            <a:normAutofit/>
          </a:bodyPr>
          <a:lstStyle/>
          <a:p>
            <a:pPr algn="ctr"/>
            <a:r>
              <a:rPr lang="en-US" dirty="0">
                <a:latin typeface="Arial" panose="020B0604020202020204" pitchFamily="34" charset="0"/>
                <a:cs typeface="Arial" panose="020B0604020202020204" pitchFamily="34" charset="0"/>
              </a:rPr>
              <a:t>PRH Guidance: Intervention Services</a:t>
            </a:r>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9B2762A-AC16-C9B7-C39F-2F9E93D5EBBD}"/>
              </a:ext>
            </a:extLst>
          </p:cNvPr>
          <p:cNvSpPr>
            <a:spLocks noGrp="1"/>
          </p:cNvSpPr>
          <p:nvPr>
            <p:ph idx="1"/>
          </p:nvPr>
        </p:nvSpPr>
        <p:spPr>
          <a:xfrm>
            <a:off x="6095999" y="876300"/>
            <a:ext cx="5143501" cy="5029201"/>
          </a:xfrm>
        </p:spPr>
        <p:txBody>
          <a:bodyPr anchor="ctr">
            <a:normAutofit/>
          </a:bodyPr>
          <a:lstStyle/>
          <a:p>
            <a:pPr marL="0" indent="0">
              <a:buNone/>
            </a:pPr>
            <a:r>
              <a:rPr lang="en-US" dirty="0">
                <a:latin typeface="Arial" panose="020B0604020202020204" pitchFamily="34" charset="0"/>
                <a:cs typeface="Arial" panose="020B0604020202020204" pitchFamily="34" charset="0"/>
              </a:rPr>
              <a:t>d. </a:t>
            </a:r>
            <a:r>
              <a:rPr lang="en-US" b="1" dirty="0">
                <a:latin typeface="Arial" panose="020B0604020202020204" pitchFamily="34" charset="0"/>
                <a:cs typeface="Arial" panose="020B0604020202020204" pitchFamily="34" charset="0"/>
              </a:rPr>
              <a:t>Intervention services </a:t>
            </a:r>
            <a:r>
              <a:rPr lang="en-US" dirty="0">
                <a:latin typeface="Arial" panose="020B0604020202020204" pitchFamily="34" charset="0"/>
                <a:cs typeface="Arial" panose="020B0604020202020204" pitchFamily="34" charset="0"/>
              </a:rPr>
              <a:t>for students identified at an elevated risk for substance use, to include…</a:t>
            </a:r>
          </a:p>
          <a:p>
            <a:pPr marL="0" indent="0">
              <a:buNone/>
            </a:pPr>
            <a:r>
              <a:rPr lang="en-US" dirty="0">
                <a:latin typeface="Arial" panose="020B0604020202020204" pitchFamily="34" charset="0"/>
                <a:cs typeface="Arial" panose="020B0604020202020204" pitchFamily="34" charset="0"/>
              </a:rPr>
              <a:t>Collaboration with the Center Mental-Health Consultant for students with cooccurring conditions of mental health issues and substance use</a:t>
            </a:r>
          </a:p>
          <a:p>
            <a:pPr marL="0" indent="0">
              <a:buNone/>
            </a:pPr>
            <a:r>
              <a:rPr lang="en-US" dirty="0">
                <a:latin typeface="Arial" panose="020B0604020202020204" pitchFamily="34" charset="0"/>
                <a:cs typeface="Arial" panose="020B0604020202020204" pitchFamily="34" charset="0"/>
              </a:rPr>
              <a:t>[Parallels in MHWP section (2.3 R4)</a:t>
            </a:r>
          </a:p>
          <a:p>
            <a:pPr marL="0" indent="0">
              <a:buNone/>
            </a:pPr>
            <a:r>
              <a:rPr lang="en-US" dirty="0">
                <a:latin typeface="Arial" panose="020B0604020202020204" pitchFamily="34" charset="0"/>
                <a:cs typeface="Arial" panose="020B0604020202020204" pitchFamily="34" charset="0"/>
              </a:rPr>
              <a:t>d. Treatment, to include… </a:t>
            </a:r>
          </a:p>
          <a:p>
            <a:pPr marL="0" indent="0">
              <a:buNone/>
            </a:pPr>
            <a:r>
              <a:rPr lang="en-US" dirty="0">
                <a:latin typeface="Arial" panose="020B0604020202020204" pitchFamily="34" charset="0"/>
                <a:cs typeface="Arial" panose="020B0604020202020204" pitchFamily="34" charset="0"/>
              </a:rPr>
              <a:t>2. Collaboration with TEAP specialist for short-term counseling of students with cooccurring conditions of mental-health issues and substance use]</a:t>
            </a:r>
          </a:p>
          <a:p>
            <a:pPr marL="0" indent="0">
              <a:buNone/>
            </a:pPr>
            <a:endParaRPr lang="en-US" dirty="0"/>
          </a:p>
        </p:txBody>
      </p:sp>
    </p:spTree>
    <p:extLst>
      <p:ext uri="{BB962C8B-B14F-4D97-AF65-F5344CB8AC3E}">
        <p14:creationId xmlns:p14="http://schemas.microsoft.com/office/powerpoint/2010/main" val="1548302746"/>
      </p:ext>
    </p:extLst>
  </p:cSld>
  <p:clrMapOvr>
    <a:masterClrMapping/>
  </p:clrMapOvr>
</p:sld>
</file>

<file path=ppt/theme/theme1.xml><?xml version="1.0" encoding="utf-8"?>
<a:theme xmlns:a="http://schemas.openxmlformats.org/drawingml/2006/main" name="MarrakeshVTI">
  <a:themeElements>
    <a:clrScheme name="AnalogousFromLightSeedLeftStep">
      <a:dk1>
        <a:srgbClr val="000000"/>
      </a:dk1>
      <a:lt1>
        <a:srgbClr val="FFFFFF"/>
      </a:lt1>
      <a:dk2>
        <a:srgbClr val="41243C"/>
      </a:dk2>
      <a:lt2>
        <a:srgbClr val="E7E2E8"/>
      </a:lt2>
      <a:accent1>
        <a:srgbClr val="87AB81"/>
      </a:accent1>
      <a:accent2>
        <a:srgbClr val="92A973"/>
      </a:accent2>
      <a:accent3>
        <a:srgbClr val="A3A37B"/>
      </a:accent3>
      <a:accent4>
        <a:srgbClr val="B59E7A"/>
      </a:accent4>
      <a:accent5>
        <a:srgbClr val="C2988E"/>
      </a:accent5>
      <a:accent6>
        <a:srgbClr val="BA7F8D"/>
      </a:accent6>
      <a:hlink>
        <a:srgbClr val="A469AE"/>
      </a:hlink>
      <a:folHlink>
        <a:srgbClr val="7F7F7F"/>
      </a:folHlink>
    </a:clrScheme>
    <a:fontScheme name="Goudy">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rakeshVTI" id="{DCD97A9B-DAE4-42FA-B2F9-0A5C34F43D6C}" vid="{A7163F41-974B-4A88-831F-D9DFFFE40CE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XRUYQT3274NZ-681238054-1878</_dlc_DocId>
    <_dlc_DocIdUrl xmlns="b22f8f74-215c-4154-9939-bd29e4e8980e">
      <Url>https://supportservices.jobcorps.gov/health/_layouts/15/DocIdRedir.aspx?ID=XRUYQT3274NZ-681238054-1878</Url>
      <Description>XRUYQT3274NZ-681238054-1878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2D83897-BF25-419A-886B-2B55D90AC7D4}"/>
</file>

<file path=customXml/itemProps2.xml><?xml version="1.0" encoding="utf-8"?>
<ds:datastoreItem xmlns:ds="http://schemas.openxmlformats.org/officeDocument/2006/customXml" ds:itemID="{6E5F39EC-CAA9-465B-8F64-260421CBABC2}"/>
</file>

<file path=customXml/itemProps3.xml><?xml version="1.0" encoding="utf-8"?>
<ds:datastoreItem xmlns:ds="http://schemas.openxmlformats.org/officeDocument/2006/customXml" ds:itemID="{5F9E567D-B612-44CB-BD30-27BD6AAE3B74}"/>
</file>

<file path=customXml/itemProps4.xml><?xml version="1.0" encoding="utf-8"?>
<ds:datastoreItem xmlns:ds="http://schemas.openxmlformats.org/officeDocument/2006/customXml" ds:itemID="{F8CEDED1-5F25-4448-B79A-14A71D3132E2}"/>
</file>

<file path=docProps/app.xml><?xml version="1.0" encoding="utf-8"?>
<Properties xmlns="http://schemas.openxmlformats.org/officeDocument/2006/extended-properties" xmlns:vt="http://schemas.openxmlformats.org/officeDocument/2006/docPropsVTypes">
  <TotalTime>4795</TotalTime>
  <Words>1706</Words>
  <Application>Microsoft Macintosh PowerPoint</Application>
  <PresentationFormat>Widescreen</PresentationFormat>
  <Paragraphs>180</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Goudy Old Style</vt:lpstr>
      <vt:lpstr>Roboto</vt:lpstr>
      <vt:lpstr>MarrakeshVTI</vt:lpstr>
      <vt:lpstr>TEAP Collaboration:  TEAP is a Program Not a Person</vt:lpstr>
      <vt:lpstr>Learning Objectives</vt:lpstr>
      <vt:lpstr>Why Collaborate?</vt:lpstr>
      <vt:lpstr>A Word about Confidentiality</vt:lpstr>
      <vt:lpstr>TEAP Components – Avenues for Collaboration  </vt:lpstr>
      <vt:lpstr>What does this mean?</vt:lpstr>
      <vt:lpstr>PowerPoint Presentation</vt:lpstr>
      <vt:lpstr>PRH Guidance: Assessment</vt:lpstr>
      <vt:lpstr>PRH Guidance: Intervention Services</vt:lpstr>
      <vt:lpstr>PRH Guidance: MSWR</vt:lpstr>
      <vt:lpstr>PRH Guidance: HEALs</vt:lpstr>
      <vt:lpstr>Collaboration also means…</vt:lpstr>
      <vt:lpstr>EXHIBIT 2-4 JOB CORPS BASIC HEALTH CARE RESPONSIBILITIES</vt:lpstr>
      <vt:lpstr>Exhibit 2.4 Continued</vt:lpstr>
      <vt:lpstr>Exhibit 2.4 Continued</vt:lpstr>
      <vt:lpstr>Enhancing Collaboration</vt:lpstr>
      <vt:lpstr>Substance Use Prevention and Education</vt:lpstr>
      <vt:lpstr>Substance Use Prevention and Education</vt:lpstr>
      <vt:lpstr>Substance Use Prevention and Education</vt:lpstr>
      <vt:lpstr>PRH Guidance: Assessment</vt:lpstr>
      <vt:lpstr>Intervention Services</vt:lpstr>
      <vt:lpstr>Assessment and MSWR</vt:lpstr>
      <vt:lpstr>Drug and alcohol testing</vt:lpstr>
      <vt:lpstr>Relapse Prevention – Collaboration Opportunity</vt:lpstr>
      <vt:lpstr>PowerPoint Presentation</vt:lpstr>
      <vt:lpstr>PowerPoint Presentation</vt:lpstr>
      <vt:lpstr>Staff Training and Reporting </vt:lpstr>
      <vt:lpstr>Training of Staff</vt:lpstr>
      <vt:lpstr>PowerPoint Presentation</vt:lpstr>
      <vt:lpstr>Applicant File Review</vt:lpstr>
      <vt:lpstr>TUPP Collaboration Opportunities </vt:lpstr>
      <vt:lpstr>TEAP Components – Avenues for Collaboration  </vt:lpstr>
      <vt:lpstr>5 (ish) Strategies to Enhance Collaboration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TEAP Collaboration:  TEAP is a Program Not a Person</dc:title>
  <dc:creator>Diane Tennies</dc:creator>
  <cp:lastModifiedBy>Diane Tennies</cp:lastModifiedBy>
  <cp:revision>11</cp:revision>
  <dcterms:created xsi:type="dcterms:W3CDTF">2022-10-15T13:40:41Z</dcterms:created>
  <dcterms:modified xsi:type="dcterms:W3CDTF">2022-11-10T14:37:22Z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dd9cfb5a-aa6a-4371-9778-64655891e335</vt:lpwstr>
  </property>
</Properties>
</file>