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8" r:id="rId4"/>
    <p:sldId id="288" r:id="rId5"/>
    <p:sldId id="289" r:id="rId6"/>
    <p:sldId id="290" r:id="rId7"/>
    <p:sldId id="291" r:id="rId8"/>
    <p:sldId id="292" r:id="rId9"/>
    <p:sldId id="293" r:id="rId10"/>
    <p:sldId id="317" r:id="rId11"/>
    <p:sldId id="307" r:id="rId12"/>
    <p:sldId id="306" r:id="rId13"/>
    <p:sldId id="338" r:id="rId14"/>
    <p:sldId id="311" r:id="rId15"/>
    <p:sldId id="310" r:id="rId16"/>
    <p:sldId id="312" r:id="rId17"/>
    <p:sldId id="324" r:id="rId18"/>
    <p:sldId id="325" r:id="rId19"/>
    <p:sldId id="326" r:id="rId20"/>
    <p:sldId id="327" r:id="rId21"/>
    <p:sldId id="334" r:id="rId22"/>
    <p:sldId id="335" r:id="rId23"/>
    <p:sldId id="329" r:id="rId24"/>
    <p:sldId id="319" r:id="rId25"/>
    <p:sldId id="322" r:id="rId26"/>
    <p:sldId id="323" r:id="rId27"/>
    <p:sldId id="328" r:id="rId28"/>
    <p:sldId id="330" r:id="rId29"/>
    <p:sldId id="333" r:id="rId30"/>
    <p:sldId id="331" r:id="rId31"/>
    <p:sldId id="339" r:id="rId32"/>
    <p:sldId id="340" r:id="rId33"/>
    <p:sldId id="264" r:id="rId34"/>
    <p:sldId id="261" r:id="rId35"/>
    <p:sldId id="262" r:id="rId36"/>
    <p:sldId id="318" r:id="rId37"/>
    <p:sldId id="303" r:id="rId38"/>
    <p:sldId id="304" r:id="rId39"/>
    <p:sldId id="336" r:id="rId40"/>
    <p:sldId id="337" r:id="rId41"/>
    <p:sldId id="30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191D4-9C5B-49E3-BA0F-FECE9AD41AA3}" v="19" dt="2022-06-28T10:16:39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CB5FD-43BF-424D-A698-582A9154524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DD4E7A-5161-4679-92DC-BAFDA8B13439}">
      <dgm:prSet/>
      <dgm:spPr/>
      <dgm:t>
        <a:bodyPr/>
        <a:lstStyle/>
        <a:p>
          <a:r>
            <a:rPr lang="en-US"/>
            <a:t>The tobacco industry considered using synthetic nicotine in the 1960s, but efforts were abandoned due to high costs and insufficient purity.</a:t>
          </a:r>
        </a:p>
      </dgm:t>
    </dgm:pt>
    <dgm:pt modelId="{FD8198EF-E967-4385-8A9C-7F8EF97A6ADA}" type="parTrans" cxnId="{F9665DC6-FD6B-4C8A-911B-4A9ADDA9C85B}">
      <dgm:prSet/>
      <dgm:spPr/>
      <dgm:t>
        <a:bodyPr/>
        <a:lstStyle/>
        <a:p>
          <a:endParaRPr lang="en-US"/>
        </a:p>
      </dgm:t>
    </dgm:pt>
    <dgm:pt modelId="{24657E6E-A3EF-4520-BD30-D2251852F979}" type="sibTrans" cxnId="{F9665DC6-FD6B-4C8A-911B-4A9ADDA9C85B}">
      <dgm:prSet/>
      <dgm:spPr/>
      <dgm:t>
        <a:bodyPr/>
        <a:lstStyle/>
        <a:p>
          <a:endParaRPr lang="en-US"/>
        </a:p>
      </dgm:t>
    </dgm:pt>
    <dgm:pt modelId="{FFD94DA6-A853-4F99-9095-DB206C0C838A}">
      <dgm:prSet/>
      <dgm:spPr/>
      <dgm:t>
        <a:bodyPr/>
        <a:lstStyle/>
        <a:p>
          <a:r>
            <a:rPr lang="en-US"/>
            <a:t>Nicotine exists as </a:t>
          </a:r>
          <a:r>
            <a:rPr lang="en-US" u="sng"/>
            <a:t>two stereoisomers, S-nicotine and R-nicotine</a:t>
          </a:r>
          <a:r>
            <a:rPr lang="en-US"/>
            <a:t>. S-nicotine is the prevalent (&gt;99%) form found in tobacco.  Of note, R-nicotine is a 10-fold less potent agonist of nicotine receptors than S-nicotine.</a:t>
          </a:r>
        </a:p>
      </dgm:t>
    </dgm:pt>
    <dgm:pt modelId="{EB6C2805-0284-4257-B1A1-076FB14EA2D1}" type="parTrans" cxnId="{A5962591-2CE6-403B-88BE-6B8C9E81C52C}">
      <dgm:prSet/>
      <dgm:spPr/>
      <dgm:t>
        <a:bodyPr/>
        <a:lstStyle/>
        <a:p>
          <a:endParaRPr lang="en-US"/>
        </a:p>
      </dgm:t>
    </dgm:pt>
    <dgm:pt modelId="{B2251A0A-4F59-4A44-9402-ECC2D903E5F4}" type="sibTrans" cxnId="{A5962591-2CE6-403B-88BE-6B8C9E81C52C}">
      <dgm:prSet/>
      <dgm:spPr/>
      <dgm:t>
        <a:bodyPr/>
        <a:lstStyle/>
        <a:p>
          <a:endParaRPr lang="en-US"/>
        </a:p>
      </dgm:t>
    </dgm:pt>
    <dgm:pt modelId="{AF460DCD-DCA8-44BF-B3E5-57C2816ADD34}">
      <dgm:prSet/>
      <dgm:spPr/>
      <dgm:t>
        <a:bodyPr/>
        <a:lstStyle/>
        <a:p>
          <a:r>
            <a:rPr lang="en-US"/>
            <a:t>One market product with synthetic nicotine contains </a:t>
          </a:r>
          <a:r>
            <a:rPr lang="en-US" u="sng"/>
            <a:t>both stereoisomers in equal amounts</a:t>
          </a:r>
          <a:r>
            <a:rPr lang="en-US"/>
            <a:t>, raising concerns about inaccurate labelling and the poorly understood health effects of none-tobacco R-nicotine. </a:t>
          </a:r>
        </a:p>
      </dgm:t>
    </dgm:pt>
    <dgm:pt modelId="{D37EF5EF-C642-454F-8DEB-335FB71CF2EB}" type="parTrans" cxnId="{7FFCC360-3DC3-4187-934D-8810CE506C24}">
      <dgm:prSet/>
      <dgm:spPr/>
      <dgm:t>
        <a:bodyPr/>
        <a:lstStyle/>
        <a:p>
          <a:endParaRPr lang="en-US"/>
        </a:p>
      </dgm:t>
    </dgm:pt>
    <dgm:pt modelId="{33150972-14AB-4AF2-9E41-323A2A89D22D}" type="sibTrans" cxnId="{7FFCC360-3DC3-4187-934D-8810CE506C24}">
      <dgm:prSet/>
      <dgm:spPr/>
      <dgm:t>
        <a:bodyPr/>
        <a:lstStyle/>
        <a:p>
          <a:endParaRPr lang="en-US"/>
        </a:p>
      </dgm:t>
    </dgm:pt>
    <dgm:pt modelId="{1AC868CE-6D7D-4451-AF0A-5A1F4BC30B76}">
      <dgm:prSet/>
      <dgm:spPr/>
      <dgm:t>
        <a:bodyPr/>
        <a:lstStyle/>
        <a:p>
          <a:r>
            <a:rPr lang="en-US"/>
            <a:t>Other manufacturers, including a leading vendor of pharmaceutical grade nicotine, developed stereospecific strategies to synthesize </a:t>
          </a:r>
          <a:r>
            <a:rPr lang="en-US" u="sng"/>
            <a:t>pure S-nicotine</a:t>
          </a:r>
          <a:r>
            <a:rPr lang="en-US"/>
            <a:t>, now added to electronic cigarette products marketed in the USA and UK.</a:t>
          </a:r>
        </a:p>
      </dgm:t>
    </dgm:pt>
    <dgm:pt modelId="{429557EA-2C68-418A-B54D-CE82576590CF}" type="parTrans" cxnId="{37510238-556B-48A9-83AC-2038A1E8D0AC}">
      <dgm:prSet/>
      <dgm:spPr/>
      <dgm:t>
        <a:bodyPr/>
        <a:lstStyle/>
        <a:p>
          <a:endParaRPr lang="en-US"/>
        </a:p>
      </dgm:t>
    </dgm:pt>
    <dgm:pt modelId="{EDD05ED3-5CFA-4C86-89E6-CFE85A590315}" type="sibTrans" cxnId="{37510238-556B-48A9-83AC-2038A1E8D0AC}">
      <dgm:prSet/>
      <dgm:spPr/>
      <dgm:t>
        <a:bodyPr/>
        <a:lstStyle/>
        <a:p>
          <a:endParaRPr lang="en-US"/>
        </a:p>
      </dgm:t>
    </dgm:pt>
    <dgm:pt modelId="{474169E5-C1DD-B14C-9E4F-5E4AC3593AB5}" type="pres">
      <dgm:prSet presAssocID="{B86CB5FD-43BF-424D-A698-582A91545246}" presName="vert0" presStyleCnt="0">
        <dgm:presLayoutVars>
          <dgm:dir/>
          <dgm:animOne val="branch"/>
          <dgm:animLvl val="lvl"/>
        </dgm:presLayoutVars>
      </dgm:prSet>
      <dgm:spPr/>
    </dgm:pt>
    <dgm:pt modelId="{C9C139E4-0EAA-C94E-B7DB-ED839D7E6F4A}" type="pres">
      <dgm:prSet presAssocID="{67DD4E7A-5161-4679-92DC-BAFDA8B13439}" presName="thickLine" presStyleLbl="alignNode1" presStyleIdx="0" presStyleCnt="4"/>
      <dgm:spPr/>
    </dgm:pt>
    <dgm:pt modelId="{CD2E4BFF-5493-B048-88DA-5C325DA131DA}" type="pres">
      <dgm:prSet presAssocID="{67DD4E7A-5161-4679-92DC-BAFDA8B13439}" presName="horz1" presStyleCnt="0"/>
      <dgm:spPr/>
    </dgm:pt>
    <dgm:pt modelId="{E5C3B50F-46C2-4B41-8910-A40AFCFAA45C}" type="pres">
      <dgm:prSet presAssocID="{67DD4E7A-5161-4679-92DC-BAFDA8B13439}" presName="tx1" presStyleLbl="revTx" presStyleIdx="0" presStyleCnt="4"/>
      <dgm:spPr/>
    </dgm:pt>
    <dgm:pt modelId="{2FCA3B21-1E36-144F-A182-00B792E97F6B}" type="pres">
      <dgm:prSet presAssocID="{67DD4E7A-5161-4679-92DC-BAFDA8B13439}" presName="vert1" presStyleCnt="0"/>
      <dgm:spPr/>
    </dgm:pt>
    <dgm:pt modelId="{16318D6A-AC33-6C4F-81FA-329D9F3FD81A}" type="pres">
      <dgm:prSet presAssocID="{FFD94DA6-A853-4F99-9095-DB206C0C838A}" presName="thickLine" presStyleLbl="alignNode1" presStyleIdx="1" presStyleCnt="4"/>
      <dgm:spPr/>
    </dgm:pt>
    <dgm:pt modelId="{99329F37-343E-3D46-8C7E-1588D4DC358F}" type="pres">
      <dgm:prSet presAssocID="{FFD94DA6-A853-4F99-9095-DB206C0C838A}" presName="horz1" presStyleCnt="0"/>
      <dgm:spPr/>
    </dgm:pt>
    <dgm:pt modelId="{4C76121E-84AA-8340-AB01-9E43CA04D681}" type="pres">
      <dgm:prSet presAssocID="{FFD94DA6-A853-4F99-9095-DB206C0C838A}" presName="tx1" presStyleLbl="revTx" presStyleIdx="1" presStyleCnt="4"/>
      <dgm:spPr/>
    </dgm:pt>
    <dgm:pt modelId="{90DA4D86-D266-9F41-8C08-BDAD2084345D}" type="pres">
      <dgm:prSet presAssocID="{FFD94DA6-A853-4F99-9095-DB206C0C838A}" presName="vert1" presStyleCnt="0"/>
      <dgm:spPr/>
    </dgm:pt>
    <dgm:pt modelId="{499CA797-9E9D-334A-9882-4F06F56A686A}" type="pres">
      <dgm:prSet presAssocID="{AF460DCD-DCA8-44BF-B3E5-57C2816ADD34}" presName="thickLine" presStyleLbl="alignNode1" presStyleIdx="2" presStyleCnt="4"/>
      <dgm:spPr/>
    </dgm:pt>
    <dgm:pt modelId="{224B7AA6-1BE6-5640-AB66-1762EFB5E21C}" type="pres">
      <dgm:prSet presAssocID="{AF460DCD-DCA8-44BF-B3E5-57C2816ADD34}" presName="horz1" presStyleCnt="0"/>
      <dgm:spPr/>
    </dgm:pt>
    <dgm:pt modelId="{7D1360E1-4E0C-4C47-B993-6B1222223630}" type="pres">
      <dgm:prSet presAssocID="{AF460DCD-DCA8-44BF-B3E5-57C2816ADD34}" presName="tx1" presStyleLbl="revTx" presStyleIdx="2" presStyleCnt="4"/>
      <dgm:spPr/>
    </dgm:pt>
    <dgm:pt modelId="{3D9A3BFF-E8AF-4B46-8043-5904027F0CE7}" type="pres">
      <dgm:prSet presAssocID="{AF460DCD-DCA8-44BF-B3E5-57C2816ADD34}" presName="vert1" presStyleCnt="0"/>
      <dgm:spPr/>
    </dgm:pt>
    <dgm:pt modelId="{1D1D715C-2844-0C46-BE12-C931274D7927}" type="pres">
      <dgm:prSet presAssocID="{1AC868CE-6D7D-4451-AF0A-5A1F4BC30B76}" presName="thickLine" presStyleLbl="alignNode1" presStyleIdx="3" presStyleCnt="4"/>
      <dgm:spPr/>
    </dgm:pt>
    <dgm:pt modelId="{8F0551D5-E3AA-7D4D-83A2-87C94F6ACDEC}" type="pres">
      <dgm:prSet presAssocID="{1AC868CE-6D7D-4451-AF0A-5A1F4BC30B76}" presName="horz1" presStyleCnt="0"/>
      <dgm:spPr/>
    </dgm:pt>
    <dgm:pt modelId="{E9528A31-82B1-A948-ABD9-48CE5B243208}" type="pres">
      <dgm:prSet presAssocID="{1AC868CE-6D7D-4451-AF0A-5A1F4BC30B76}" presName="tx1" presStyleLbl="revTx" presStyleIdx="3" presStyleCnt="4"/>
      <dgm:spPr/>
    </dgm:pt>
    <dgm:pt modelId="{6D5FD955-28AC-4845-9B42-60302A5AB979}" type="pres">
      <dgm:prSet presAssocID="{1AC868CE-6D7D-4451-AF0A-5A1F4BC30B76}" presName="vert1" presStyleCnt="0"/>
      <dgm:spPr/>
    </dgm:pt>
  </dgm:ptLst>
  <dgm:cxnLst>
    <dgm:cxn modelId="{9A74F818-DD02-3F49-9187-D5E35E2A4320}" type="presOf" srcId="{AF460DCD-DCA8-44BF-B3E5-57C2816ADD34}" destId="{7D1360E1-4E0C-4C47-B993-6B1222223630}" srcOrd="0" destOrd="0" presId="urn:microsoft.com/office/officeart/2008/layout/LinedList"/>
    <dgm:cxn modelId="{1E92E023-8191-F94B-8A7B-38722D8B4391}" type="presOf" srcId="{1AC868CE-6D7D-4451-AF0A-5A1F4BC30B76}" destId="{E9528A31-82B1-A948-ABD9-48CE5B243208}" srcOrd="0" destOrd="0" presId="urn:microsoft.com/office/officeart/2008/layout/LinedList"/>
    <dgm:cxn modelId="{37510238-556B-48A9-83AC-2038A1E8D0AC}" srcId="{B86CB5FD-43BF-424D-A698-582A91545246}" destId="{1AC868CE-6D7D-4451-AF0A-5A1F4BC30B76}" srcOrd="3" destOrd="0" parTransId="{429557EA-2C68-418A-B54D-CE82576590CF}" sibTransId="{EDD05ED3-5CFA-4C86-89E6-CFE85A590315}"/>
    <dgm:cxn modelId="{F34F2A49-6410-6943-97AF-8E56A3964736}" type="presOf" srcId="{FFD94DA6-A853-4F99-9095-DB206C0C838A}" destId="{4C76121E-84AA-8340-AB01-9E43CA04D681}" srcOrd="0" destOrd="0" presId="urn:microsoft.com/office/officeart/2008/layout/LinedList"/>
    <dgm:cxn modelId="{13EF335A-228A-EE40-A460-EF17FCAF1B4B}" type="presOf" srcId="{B86CB5FD-43BF-424D-A698-582A91545246}" destId="{474169E5-C1DD-B14C-9E4F-5E4AC3593AB5}" srcOrd="0" destOrd="0" presId="urn:microsoft.com/office/officeart/2008/layout/LinedList"/>
    <dgm:cxn modelId="{7FFCC360-3DC3-4187-934D-8810CE506C24}" srcId="{B86CB5FD-43BF-424D-A698-582A91545246}" destId="{AF460DCD-DCA8-44BF-B3E5-57C2816ADD34}" srcOrd="2" destOrd="0" parTransId="{D37EF5EF-C642-454F-8DEB-335FB71CF2EB}" sibTransId="{33150972-14AB-4AF2-9E41-323A2A89D22D}"/>
    <dgm:cxn modelId="{A5962591-2CE6-403B-88BE-6B8C9E81C52C}" srcId="{B86CB5FD-43BF-424D-A698-582A91545246}" destId="{FFD94DA6-A853-4F99-9095-DB206C0C838A}" srcOrd="1" destOrd="0" parTransId="{EB6C2805-0284-4257-B1A1-076FB14EA2D1}" sibTransId="{B2251A0A-4F59-4A44-9402-ECC2D903E5F4}"/>
    <dgm:cxn modelId="{E058B89A-5AB1-D443-B914-BDE5A58F0811}" type="presOf" srcId="{67DD4E7A-5161-4679-92DC-BAFDA8B13439}" destId="{E5C3B50F-46C2-4B41-8910-A40AFCFAA45C}" srcOrd="0" destOrd="0" presId="urn:microsoft.com/office/officeart/2008/layout/LinedList"/>
    <dgm:cxn modelId="{F9665DC6-FD6B-4C8A-911B-4A9ADDA9C85B}" srcId="{B86CB5FD-43BF-424D-A698-582A91545246}" destId="{67DD4E7A-5161-4679-92DC-BAFDA8B13439}" srcOrd="0" destOrd="0" parTransId="{FD8198EF-E967-4385-8A9C-7F8EF97A6ADA}" sibTransId="{24657E6E-A3EF-4520-BD30-D2251852F979}"/>
    <dgm:cxn modelId="{A6F98D35-2008-6047-9F31-FA9CC0ECDA5A}" type="presParOf" srcId="{474169E5-C1DD-B14C-9E4F-5E4AC3593AB5}" destId="{C9C139E4-0EAA-C94E-B7DB-ED839D7E6F4A}" srcOrd="0" destOrd="0" presId="urn:microsoft.com/office/officeart/2008/layout/LinedList"/>
    <dgm:cxn modelId="{7E264357-8E2E-8B44-8088-76328E94BE25}" type="presParOf" srcId="{474169E5-C1DD-B14C-9E4F-5E4AC3593AB5}" destId="{CD2E4BFF-5493-B048-88DA-5C325DA131DA}" srcOrd="1" destOrd="0" presId="urn:microsoft.com/office/officeart/2008/layout/LinedList"/>
    <dgm:cxn modelId="{7B04A4CA-2714-8D48-9A67-3BB810CF3CAF}" type="presParOf" srcId="{CD2E4BFF-5493-B048-88DA-5C325DA131DA}" destId="{E5C3B50F-46C2-4B41-8910-A40AFCFAA45C}" srcOrd="0" destOrd="0" presId="urn:microsoft.com/office/officeart/2008/layout/LinedList"/>
    <dgm:cxn modelId="{807F8911-CD0C-C14E-8D4A-F7039CDD2232}" type="presParOf" srcId="{CD2E4BFF-5493-B048-88DA-5C325DA131DA}" destId="{2FCA3B21-1E36-144F-A182-00B792E97F6B}" srcOrd="1" destOrd="0" presId="urn:microsoft.com/office/officeart/2008/layout/LinedList"/>
    <dgm:cxn modelId="{9638D6DF-D126-BA47-98FF-F6C9812AAAF4}" type="presParOf" srcId="{474169E5-C1DD-B14C-9E4F-5E4AC3593AB5}" destId="{16318D6A-AC33-6C4F-81FA-329D9F3FD81A}" srcOrd="2" destOrd="0" presId="urn:microsoft.com/office/officeart/2008/layout/LinedList"/>
    <dgm:cxn modelId="{9D49A7FF-0E3E-0D48-B2E0-EE4DC9EFD48F}" type="presParOf" srcId="{474169E5-C1DD-B14C-9E4F-5E4AC3593AB5}" destId="{99329F37-343E-3D46-8C7E-1588D4DC358F}" srcOrd="3" destOrd="0" presId="urn:microsoft.com/office/officeart/2008/layout/LinedList"/>
    <dgm:cxn modelId="{1AC4705C-031E-4945-A762-7D044A8BCF34}" type="presParOf" srcId="{99329F37-343E-3D46-8C7E-1588D4DC358F}" destId="{4C76121E-84AA-8340-AB01-9E43CA04D681}" srcOrd="0" destOrd="0" presId="urn:microsoft.com/office/officeart/2008/layout/LinedList"/>
    <dgm:cxn modelId="{62FAD5B5-19D5-144F-B996-3C4B5DBEEECC}" type="presParOf" srcId="{99329F37-343E-3D46-8C7E-1588D4DC358F}" destId="{90DA4D86-D266-9F41-8C08-BDAD2084345D}" srcOrd="1" destOrd="0" presId="urn:microsoft.com/office/officeart/2008/layout/LinedList"/>
    <dgm:cxn modelId="{877B2A39-C254-F040-8B21-5F2E379569B1}" type="presParOf" srcId="{474169E5-C1DD-B14C-9E4F-5E4AC3593AB5}" destId="{499CA797-9E9D-334A-9882-4F06F56A686A}" srcOrd="4" destOrd="0" presId="urn:microsoft.com/office/officeart/2008/layout/LinedList"/>
    <dgm:cxn modelId="{3A67BDCE-C4F0-2B4D-A51A-2C9F2F28596A}" type="presParOf" srcId="{474169E5-C1DD-B14C-9E4F-5E4AC3593AB5}" destId="{224B7AA6-1BE6-5640-AB66-1762EFB5E21C}" srcOrd="5" destOrd="0" presId="urn:microsoft.com/office/officeart/2008/layout/LinedList"/>
    <dgm:cxn modelId="{A8404112-865E-934F-9315-7552405EEEB3}" type="presParOf" srcId="{224B7AA6-1BE6-5640-AB66-1762EFB5E21C}" destId="{7D1360E1-4E0C-4C47-B993-6B1222223630}" srcOrd="0" destOrd="0" presId="urn:microsoft.com/office/officeart/2008/layout/LinedList"/>
    <dgm:cxn modelId="{445697BA-2FCB-414F-8BA9-4AD7BAA0626F}" type="presParOf" srcId="{224B7AA6-1BE6-5640-AB66-1762EFB5E21C}" destId="{3D9A3BFF-E8AF-4B46-8043-5904027F0CE7}" srcOrd="1" destOrd="0" presId="urn:microsoft.com/office/officeart/2008/layout/LinedList"/>
    <dgm:cxn modelId="{0590127B-C81A-2A43-90B8-2D9940FEFFCE}" type="presParOf" srcId="{474169E5-C1DD-B14C-9E4F-5E4AC3593AB5}" destId="{1D1D715C-2844-0C46-BE12-C931274D7927}" srcOrd="6" destOrd="0" presId="urn:microsoft.com/office/officeart/2008/layout/LinedList"/>
    <dgm:cxn modelId="{506D3FDB-3B22-3242-9A29-8C9130E50476}" type="presParOf" srcId="{474169E5-C1DD-B14C-9E4F-5E4AC3593AB5}" destId="{8F0551D5-E3AA-7D4D-83A2-87C94F6ACDEC}" srcOrd="7" destOrd="0" presId="urn:microsoft.com/office/officeart/2008/layout/LinedList"/>
    <dgm:cxn modelId="{EC5280F9-05BF-B244-8395-5CB8D21406BE}" type="presParOf" srcId="{8F0551D5-E3AA-7D4D-83A2-87C94F6ACDEC}" destId="{E9528A31-82B1-A948-ABD9-48CE5B243208}" srcOrd="0" destOrd="0" presId="urn:microsoft.com/office/officeart/2008/layout/LinedList"/>
    <dgm:cxn modelId="{73E2C2BF-254D-A24A-9C71-FB978FBA0203}" type="presParOf" srcId="{8F0551D5-E3AA-7D4D-83A2-87C94F6ACDEC}" destId="{6D5FD955-28AC-4845-9B42-60302A5AB9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526D5-447C-43FC-BAB6-6028B11CD6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00D047-A75A-4B48-BED7-A6E00423FA2C}">
      <dgm:prSet/>
      <dgm:spPr/>
      <dgm:t>
        <a:bodyPr/>
        <a:lstStyle/>
        <a:p>
          <a:r>
            <a:rPr lang="en-US"/>
            <a:t>For thousands of years, people have enjoyed the effects of smoking tobacco leaves (and ingesting </a:t>
          </a:r>
          <a:r>
            <a:rPr lang="en-US" b="1"/>
            <a:t>nicotine</a:t>
          </a:r>
          <a:r>
            <a:rPr lang="en-US"/>
            <a:t>).</a:t>
          </a:r>
        </a:p>
      </dgm:t>
    </dgm:pt>
    <dgm:pt modelId="{8A6B3D4F-5AC9-4A91-981A-16431C8CF519}" type="parTrans" cxnId="{0DD98022-16E1-40F5-B5FA-AFDA78556E96}">
      <dgm:prSet/>
      <dgm:spPr/>
      <dgm:t>
        <a:bodyPr/>
        <a:lstStyle/>
        <a:p>
          <a:endParaRPr lang="en-US"/>
        </a:p>
      </dgm:t>
    </dgm:pt>
    <dgm:pt modelId="{C043336B-AE04-47B3-9073-5E70005CA35F}" type="sibTrans" cxnId="{0DD98022-16E1-40F5-B5FA-AFDA78556E96}">
      <dgm:prSet/>
      <dgm:spPr/>
      <dgm:t>
        <a:bodyPr/>
        <a:lstStyle/>
        <a:p>
          <a:endParaRPr lang="en-US"/>
        </a:p>
      </dgm:t>
    </dgm:pt>
    <dgm:pt modelId="{72431399-9415-4D55-A0FA-34E812D32371}">
      <dgm:prSet/>
      <dgm:spPr/>
      <dgm:t>
        <a:bodyPr/>
        <a:lstStyle/>
        <a:p>
          <a:r>
            <a:rPr lang="en-US"/>
            <a:t>In 1798 </a:t>
          </a:r>
          <a:r>
            <a:rPr lang="en-US" b="1"/>
            <a:t>Dr. Benjamin Rush</a:t>
          </a:r>
          <a:r>
            <a:rPr lang="en-US"/>
            <a:t> was one of the first to label tobacco smoking "offensive" and correctly pointed out it caused “incurable diseases" and cancers.</a:t>
          </a:r>
        </a:p>
      </dgm:t>
    </dgm:pt>
    <dgm:pt modelId="{CC2E32DA-DE1E-4A25-BDB1-8DE89F88902F}" type="parTrans" cxnId="{D0955A3D-A356-4FEA-80F2-2CE52136375A}">
      <dgm:prSet/>
      <dgm:spPr/>
      <dgm:t>
        <a:bodyPr/>
        <a:lstStyle/>
        <a:p>
          <a:endParaRPr lang="en-US"/>
        </a:p>
      </dgm:t>
    </dgm:pt>
    <dgm:pt modelId="{8E679BE2-B79F-4349-ABA4-E014868A955E}" type="sibTrans" cxnId="{D0955A3D-A356-4FEA-80F2-2CE52136375A}">
      <dgm:prSet/>
      <dgm:spPr/>
      <dgm:t>
        <a:bodyPr/>
        <a:lstStyle/>
        <a:p>
          <a:endParaRPr lang="en-US"/>
        </a:p>
      </dgm:t>
    </dgm:pt>
    <dgm:pt modelId="{D1CED56B-3D71-4F8B-A3E3-24A7AF241DDA}">
      <dgm:prSet/>
      <dgm:spPr/>
      <dgm:t>
        <a:bodyPr/>
        <a:lstStyle/>
        <a:p>
          <a:r>
            <a:rPr lang="en-US"/>
            <a:t>1800’s – lip cancer cases reported</a:t>
          </a:r>
        </a:p>
      </dgm:t>
    </dgm:pt>
    <dgm:pt modelId="{A4ACFA02-9791-4EC1-81F8-F6A691C3FFAD}" type="parTrans" cxnId="{DD6821AD-2DF3-47FD-A2E9-5C07B4AF82D7}">
      <dgm:prSet/>
      <dgm:spPr/>
      <dgm:t>
        <a:bodyPr/>
        <a:lstStyle/>
        <a:p>
          <a:endParaRPr lang="en-US"/>
        </a:p>
      </dgm:t>
    </dgm:pt>
    <dgm:pt modelId="{DDEAE332-A9E2-4B9E-8F74-1576EE276F53}" type="sibTrans" cxnId="{DD6821AD-2DF3-47FD-A2E9-5C07B4AF82D7}">
      <dgm:prSet/>
      <dgm:spPr/>
      <dgm:t>
        <a:bodyPr/>
        <a:lstStyle/>
        <a:p>
          <a:endParaRPr lang="en-US"/>
        </a:p>
      </dgm:t>
    </dgm:pt>
    <dgm:pt modelId="{6C2F2218-C6EC-487A-B3E9-6E0ED6C94CDF}">
      <dgm:prSet/>
      <dgm:spPr/>
      <dgm:t>
        <a:bodyPr/>
        <a:lstStyle/>
        <a:p>
          <a:r>
            <a:rPr lang="en-US"/>
            <a:t>Photograph from 2022  → → → → →</a:t>
          </a:r>
        </a:p>
      </dgm:t>
    </dgm:pt>
    <dgm:pt modelId="{F6DB327E-5729-430D-9652-E85FE41C7164}" type="parTrans" cxnId="{DB4B25DB-7068-49AC-BCF6-CB2CC116DABD}">
      <dgm:prSet/>
      <dgm:spPr/>
      <dgm:t>
        <a:bodyPr/>
        <a:lstStyle/>
        <a:p>
          <a:endParaRPr lang="en-US"/>
        </a:p>
      </dgm:t>
    </dgm:pt>
    <dgm:pt modelId="{BF422AF8-F595-4B30-BE67-6DA72AB93E8B}" type="sibTrans" cxnId="{DB4B25DB-7068-49AC-BCF6-CB2CC116DABD}">
      <dgm:prSet/>
      <dgm:spPr/>
      <dgm:t>
        <a:bodyPr/>
        <a:lstStyle/>
        <a:p>
          <a:endParaRPr lang="en-US"/>
        </a:p>
      </dgm:t>
    </dgm:pt>
    <dgm:pt modelId="{2A4F1A77-94EC-4808-81F1-8F5671A9B129}">
      <dgm:prSet/>
      <dgm:spPr/>
      <dgm:t>
        <a:bodyPr/>
        <a:lstStyle/>
        <a:p>
          <a:r>
            <a:rPr lang="en-US"/>
            <a:t>1950’s saw increase in health concerns </a:t>
          </a:r>
        </a:p>
      </dgm:t>
    </dgm:pt>
    <dgm:pt modelId="{AF565969-046B-43DE-A34B-F751621000F5}" type="parTrans" cxnId="{1D99A039-E10D-46A4-AFF3-8BDF0ACF0665}">
      <dgm:prSet/>
      <dgm:spPr/>
      <dgm:t>
        <a:bodyPr/>
        <a:lstStyle/>
        <a:p>
          <a:endParaRPr lang="en-US"/>
        </a:p>
      </dgm:t>
    </dgm:pt>
    <dgm:pt modelId="{7F191BC3-594F-475E-B4D9-E5D9D964BED8}" type="sibTrans" cxnId="{1D99A039-E10D-46A4-AFF3-8BDF0ACF0665}">
      <dgm:prSet/>
      <dgm:spPr/>
      <dgm:t>
        <a:bodyPr/>
        <a:lstStyle/>
        <a:p>
          <a:endParaRPr lang="en-US"/>
        </a:p>
      </dgm:t>
    </dgm:pt>
    <dgm:pt modelId="{0E81EDD6-C25E-A347-96BF-DA8FD700D7ED}" type="pres">
      <dgm:prSet presAssocID="{1D5526D5-447C-43FC-BAB6-6028B11CD6DB}" presName="vert0" presStyleCnt="0">
        <dgm:presLayoutVars>
          <dgm:dir/>
          <dgm:animOne val="branch"/>
          <dgm:animLvl val="lvl"/>
        </dgm:presLayoutVars>
      </dgm:prSet>
      <dgm:spPr/>
    </dgm:pt>
    <dgm:pt modelId="{14F11511-B4C4-0442-BC9B-C8EE5C250BAB}" type="pres">
      <dgm:prSet presAssocID="{D600D047-A75A-4B48-BED7-A6E00423FA2C}" presName="thickLine" presStyleLbl="alignNode1" presStyleIdx="0" presStyleCnt="5"/>
      <dgm:spPr/>
    </dgm:pt>
    <dgm:pt modelId="{E29257F1-9DD7-144E-A617-C100E6796709}" type="pres">
      <dgm:prSet presAssocID="{D600D047-A75A-4B48-BED7-A6E00423FA2C}" presName="horz1" presStyleCnt="0"/>
      <dgm:spPr/>
    </dgm:pt>
    <dgm:pt modelId="{F3E7874B-BAD7-B244-84E6-85A823618EED}" type="pres">
      <dgm:prSet presAssocID="{D600D047-A75A-4B48-BED7-A6E00423FA2C}" presName="tx1" presStyleLbl="revTx" presStyleIdx="0" presStyleCnt="5"/>
      <dgm:spPr/>
    </dgm:pt>
    <dgm:pt modelId="{0C7435B4-A472-7D46-AEF1-4AA1179D27C0}" type="pres">
      <dgm:prSet presAssocID="{D600D047-A75A-4B48-BED7-A6E00423FA2C}" presName="vert1" presStyleCnt="0"/>
      <dgm:spPr/>
    </dgm:pt>
    <dgm:pt modelId="{ECF446DB-E450-2E48-818F-E30929EBE4D3}" type="pres">
      <dgm:prSet presAssocID="{72431399-9415-4D55-A0FA-34E812D32371}" presName="thickLine" presStyleLbl="alignNode1" presStyleIdx="1" presStyleCnt="5"/>
      <dgm:spPr/>
    </dgm:pt>
    <dgm:pt modelId="{BA68B05C-F80E-744E-B566-219DA585A0CF}" type="pres">
      <dgm:prSet presAssocID="{72431399-9415-4D55-A0FA-34E812D32371}" presName="horz1" presStyleCnt="0"/>
      <dgm:spPr/>
    </dgm:pt>
    <dgm:pt modelId="{6B66ACEF-DF5D-9142-A486-83422B12CFDC}" type="pres">
      <dgm:prSet presAssocID="{72431399-9415-4D55-A0FA-34E812D32371}" presName="tx1" presStyleLbl="revTx" presStyleIdx="1" presStyleCnt="5"/>
      <dgm:spPr/>
    </dgm:pt>
    <dgm:pt modelId="{10C34C95-441F-C049-9AD6-F8B7242F38C6}" type="pres">
      <dgm:prSet presAssocID="{72431399-9415-4D55-A0FA-34E812D32371}" presName="vert1" presStyleCnt="0"/>
      <dgm:spPr/>
    </dgm:pt>
    <dgm:pt modelId="{78FD8C88-72AC-AD42-85DA-89D49F105F66}" type="pres">
      <dgm:prSet presAssocID="{D1CED56B-3D71-4F8B-A3E3-24A7AF241DDA}" presName="thickLine" presStyleLbl="alignNode1" presStyleIdx="2" presStyleCnt="5"/>
      <dgm:spPr/>
    </dgm:pt>
    <dgm:pt modelId="{51461566-3728-394F-81D2-74B88A2A3E4A}" type="pres">
      <dgm:prSet presAssocID="{D1CED56B-3D71-4F8B-A3E3-24A7AF241DDA}" presName="horz1" presStyleCnt="0"/>
      <dgm:spPr/>
    </dgm:pt>
    <dgm:pt modelId="{86C6A8B3-03E0-5B48-8AD0-9D61A6351310}" type="pres">
      <dgm:prSet presAssocID="{D1CED56B-3D71-4F8B-A3E3-24A7AF241DDA}" presName="tx1" presStyleLbl="revTx" presStyleIdx="2" presStyleCnt="5"/>
      <dgm:spPr/>
    </dgm:pt>
    <dgm:pt modelId="{74864707-7B82-284E-8F4B-3CD1307CF593}" type="pres">
      <dgm:prSet presAssocID="{D1CED56B-3D71-4F8B-A3E3-24A7AF241DDA}" presName="vert1" presStyleCnt="0"/>
      <dgm:spPr/>
    </dgm:pt>
    <dgm:pt modelId="{2A6646D4-6B82-A344-82C5-14407F1C7286}" type="pres">
      <dgm:prSet presAssocID="{6C2F2218-C6EC-487A-B3E9-6E0ED6C94CDF}" presName="thickLine" presStyleLbl="alignNode1" presStyleIdx="3" presStyleCnt="5"/>
      <dgm:spPr/>
    </dgm:pt>
    <dgm:pt modelId="{6D915083-7E5E-964C-9494-7356D56352DF}" type="pres">
      <dgm:prSet presAssocID="{6C2F2218-C6EC-487A-B3E9-6E0ED6C94CDF}" presName="horz1" presStyleCnt="0"/>
      <dgm:spPr/>
    </dgm:pt>
    <dgm:pt modelId="{E591EBEC-6B0C-4743-B5A6-D6491EB35D61}" type="pres">
      <dgm:prSet presAssocID="{6C2F2218-C6EC-487A-B3E9-6E0ED6C94CDF}" presName="tx1" presStyleLbl="revTx" presStyleIdx="3" presStyleCnt="5"/>
      <dgm:spPr/>
    </dgm:pt>
    <dgm:pt modelId="{92BB40E8-5D74-DE47-A15F-9E6199273155}" type="pres">
      <dgm:prSet presAssocID="{6C2F2218-C6EC-487A-B3E9-6E0ED6C94CDF}" presName="vert1" presStyleCnt="0"/>
      <dgm:spPr/>
    </dgm:pt>
    <dgm:pt modelId="{D9BC5ECE-0663-F44A-85DB-7B905DB9B1D6}" type="pres">
      <dgm:prSet presAssocID="{2A4F1A77-94EC-4808-81F1-8F5671A9B129}" presName="thickLine" presStyleLbl="alignNode1" presStyleIdx="4" presStyleCnt="5"/>
      <dgm:spPr/>
    </dgm:pt>
    <dgm:pt modelId="{8DED85DE-141A-0D4B-A879-459719C3A6EA}" type="pres">
      <dgm:prSet presAssocID="{2A4F1A77-94EC-4808-81F1-8F5671A9B129}" presName="horz1" presStyleCnt="0"/>
      <dgm:spPr/>
    </dgm:pt>
    <dgm:pt modelId="{A3415982-1AE8-FC48-A293-4C4A763EA7CB}" type="pres">
      <dgm:prSet presAssocID="{2A4F1A77-94EC-4808-81F1-8F5671A9B129}" presName="tx1" presStyleLbl="revTx" presStyleIdx="4" presStyleCnt="5"/>
      <dgm:spPr/>
    </dgm:pt>
    <dgm:pt modelId="{01FB2B70-D5A5-2E41-9812-65808C060C64}" type="pres">
      <dgm:prSet presAssocID="{2A4F1A77-94EC-4808-81F1-8F5671A9B129}" presName="vert1" presStyleCnt="0"/>
      <dgm:spPr/>
    </dgm:pt>
  </dgm:ptLst>
  <dgm:cxnLst>
    <dgm:cxn modelId="{0DD98022-16E1-40F5-B5FA-AFDA78556E96}" srcId="{1D5526D5-447C-43FC-BAB6-6028B11CD6DB}" destId="{D600D047-A75A-4B48-BED7-A6E00423FA2C}" srcOrd="0" destOrd="0" parTransId="{8A6B3D4F-5AC9-4A91-981A-16431C8CF519}" sibTransId="{C043336B-AE04-47B3-9073-5E70005CA35F}"/>
    <dgm:cxn modelId="{3B043732-A6C6-DE45-AB90-1825BBE2888A}" type="presOf" srcId="{6C2F2218-C6EC-487A-B3E9-6E0ED6C94CDF}" destId="{E591EBEC-6B0C-4743-B5A6-D6491EB35D61}" srcOrd="0" destOrd="0" presId="urn:microsoft.com/office/officeart/2008/layout/LinedList"/>
    <dgm:cxn modelId="{1D99A039-E10D-46A4-AFF3-8BDF0ACF0665}" srcId="{1D5526D5-447C-43FC-BAB6-6028B11CD6DB}" destId="{2A4F1A77-94EC-4808-81F1-8F5671A9B129}" srcOrd="4" destOrd="0" parTransId="{AF565969-046B-43DE-A34B-F751621000F5}" sibTransId="{7F191BC3-594F-475E-B4D9-E5D9D964BED8}"/>
    <dgm:cxn modelId="{D0955A3D-A356-4FEA-80F2-2CE52136375A}" srcId="{1D5526D5-447C-43FC-BAB6-6028B11CD6DB}" destId="{72431399-9415-4D55-A0FA-34E812D32371}" srcOrd="1" destOrd="0" parTransId="{CC2E32DA-DE1E-4A25-BDB1-8DE89F88902F}" sibTransId="{8E679BE2-B79F-4349-ABA4-E014868A955E}"/>
    <dgm:cxn modelId="{DBF05A68-6A66-5D4C-B97A-0192301E4D3F}" type="presOf" srcId="{D1CED56B-3D71-4F8B-A3E3-24A7AF241DDA}" destId="{86C6A8B3-03E0-5B48-8AD0-9D61A6351310}" srcOrd="0" destOrd="0" presId="urn:microsoft.com/office/officeart/2008/layout/LinedList"/>
    <dgm:cxn modelId="{BCE1B96E-8B41-8A4A-A3EC-75BC301A0775}" type="presOf" srcId="{D600D047-A75A-4B48-BED7-A6E00423FA2C}" destId="{F3E7874B-BAD7-B244-84E6-85A823618EED}" srcOrd="0" destOrd="0" presId="urn:microsoft.com/office/officeart/2008/layout/LinedList"/>
    <dgm:cxn modelId="{D950EB96-6DDA-0F40-80AB-94A38CFF661D}" type="presOf" srcId="{2A4F1A77-94EC-4808-81F1-8F5671A9B129}" destId="{A3415982-1AE8-FC48-A293-4C4A763EA7CB}" srcOrd="0" destOrd="0" presId="urn:microsoft.com/office/officeart/2008/layout/LinedList"/>
    <dgm:cxn modelId="{DD6821AD-2DF3-47FD-A2E9-5C07B4AF82D7}" srcId="{1D5526D5-447C-43FC-BAB6-6028B11CD6DB}" destId="{D1CED56B-3D71-4F8B-A3E3-24A7AF241DDA}" srcOrd="2" destOrd="0" parTransId="{A4ACFA02-9791-4EC1-81F8-F6A691C3FFAD}" sibTransId="{DDEAE332-A9E2-4B9E-8F74-1576EE276F53}"/>
    <dgm:cxn modelId="{B068C1D2-4B01-0C41-81B3-6BF45C600D2F}" type="presOf" srcId="{1D5526D5-447C-43FC-BAB6-6028B11CD6DB}" destId="{0E81EDD6-C25E-A347-96BF-DA8FD700D7ED}" srcOrd="0" destOrd="0" presId="urn:microsoft.com/office/officeart/2008/layout/LinedList"/>
    <dgm:cxn modelId="{DB4B25DB-7068-49AC-BCF6-CB2CC116DABD}" srcId="{1D5526D5-447C-43FC-BAB6-6028B11CD6DB}" destId="{6C2F2218-C6EC-487A-B3E9-6E0ED6C94CDF}" srcOrd="3" destOrd="0" parTransId="{F6DB327E-5729-430D-9652-E85FE41C7164}" sibTransId="{BF422AF8-F595-4B30-BE67-6DA72AB93E8B}"/>
    <dgm:cxn modelId="{28DEF7DE-1590-7D4F-95BA-A8F00D89CE32}" type="presOf" srcId="{72431399-9415-4D55-A0FA-34E812D32371}" destId="{6B66ACEF-DF5D-9142-A486-83422B12CFDC}" srcOrd="0" destOrd="0" presId="urn:microsoft.com/office/officeart/2008/layout/LinedList"/>
    <dgm:cxn modelId="{301EB081-A0B7-EF4D-94F1-1AE6FB998F63}" type="presParOf" srcId="{0E81EDD6-C25E-A347-96BF-DA8FD700D7ED}" destId="{14F11511-B4C4-0442-BC9B-C8EE5C250BAB}" srcOrd="0" destOrd="0" presId="urn:microsoft.com/office/officeart/2008/layout/LinedList"/>
    <dgm:cxn modelId="{EDF391DB-A898-A545-9AE3-A869BC795405}" type="presParOf" srcId="{0E81EDD6-C25E-A347-96BF-DA8FD700D7ED}" destId="{E29257F1-9DD7-144E-A617-C100E6796709}" srcOrd="1" destOrd="0" presId="urn:microsoft.com/office/officeart/2008/layout/LinedList"/>
    <dgm:cxn modelId="{A04B5829-DDC9-0348-85DB-5F49BF45481D}" type="presParOf" srcId="{E29257F1-9DD7-144E-A617-C100E6796709}" destId="{F3E7874B-BAD7-B244-84E6-85A823618EED}" srcOrd="0" destOrd="0" presId="urn:microsoft.com/office/officeart/2008/layout/LinedList"/>
    <dgm:cxn modelId="{097A54B3-5AF1-DE4A-AAA9-667C566E2A90}" type="presParOf" srcId="{E29257F1-9DD7-144E-A617-C100E6796709}" destId="{0C7435B4-A472-7D46-AEF1-4AA1179D27C0}" srcOrd="1" destOrd="0" presId="urn:microsoft.com/office/officeart/2008/layout/LinedList"/>
    <dgm:cxn modelId="{F33C8CAE-12CC-9B4C-9C26-D864384172A7}" type="presParOf" srcId="{0E81EDD6-C25E-A347-96BF-DA8FD700D7ED}" destId="{ECF446DB-E450-2E48-818F-E30929EBE4D3}" srcOrd="2" destOrd="0" presId="urn:microsoft.com/office/officeart/2008/layout/LinedList"/>
    <dgm:cxn modelId="{21CBA9FF-E40F-FA42-BF6C-6291BE760EA2}" type="presParOf" srcId="{0E81EDD6-C25E-A347-96BF-DA8FD700D7ED}" destId="{BA68B05C-F80E-744E-B566-219DA585A0CF}" srcOrd="3" destOrd="0" presId="urn:microsoft.com/office/officeart/2008/layout/LinedList"/>
    <dgm:cxn modelId="{5145F515-92BD-914C-A75A-D7F59711CA54}" type="presParOf" srcId="{BA68B05C-F80E-744E-B566-219DA585A0CF}" destId="{6B66ACEF-DF5D-9142-A486-83422B12CFDC}" srcOrd="0" destOrd="0" presId="urn:microsoft.com/office/officeart/2008/layout/LinedList"/>
    <dgm:cxn modelId="{7F743615-B72A-8C4D-A039-15847A515436}" type="presParOf" srcId="{BA68B05C-F80E-744E-B566-219DA585A0CF}" destId="{10C34C95-441F-C049-9AD6-F8B7242F38C6}" srcOrd="1" destOrd="0" presId="urn:microsoft.com/office/officeart/2008/layout/LinedList"/>
    <dgm:cxn modelId="{019757FD-0EAB-6E4F-A593-3FA2646563A3}" type="presParOf" srcId="{0E81EDD6-C25E-A347-96BF-DA8FD700D7ED}" destId="{78FD8C88-72AC-AD42-85DA-89D49F105F66}" srcOrd="4" destOrd="0" presId="urn:microsoft.com/office/officeart/2008/layout/LinedList"/>
    <dgm:cxn modelId="{3D5E2B30-DBE9-B84E-9C85-EA3DF8F0109B}" type="presParOf" srcId="{0E81EDD6-C25E-A347-96BF-DA8FD700D7ED}" destId="{51461566-3728-394F-81D2-74B88A2A3E4A}" srcOrd="5" destOrd="0" presId="urn:microsoft.com/office/officeart/2008/layout/LinedList"/>
    <dgm:cxn modelId="{7DBF2883-6564-7645-AB8D-5CD1B2116577}" type="presParOf" srcId="{51461566-3728-394F-81D2-74B88A2A3E4A}" destId="{86C6A8B3-03E0-5B48-8AD0-9D61A6351310}" srcOrd="0" destOrd="0" presId="urn:microsoft.com/office/officeart/2008/layout/LinedList"/>
    <dgm:cxn modelId="{8ACFEB83-D5D7-8949-A671-050667C8D974}" type="presParOf" srcId="{51461566-3728-394F-81D2-74B88A2A3E4A}" destId="{74864707-7B82-284E-8F4B-3CD1307CF593}" srcOrd="1" destOrd="0" presId="urn:microsoft.com/office/officeart/2008/layout/LinedList"/>
    <dgm:cxn modelId="{CD2D649C-F4A6-044C-978A-6D844B4EF8CD}" type="presParOf" srcId="{0E81EDD6-C25E-A347-96BF-DA8FD700D7ED}" destId="{2A6646D4-6B82-A344-82C5-14407F1C7286}" srcOrd="6" destOrd="0" presId="urn:microsoft.com/office/officeart/2008/layout/LinedList"/>
    <dgm:cxn modelId="{397811D0-5C25-B045-A288-25C818BB75AB}" type="presParOf" srcId="{0E81EDD6-C25E-A347-96BF-DA8FD700D7ED}" destId="{6D915083-7E5E-964C-9494-7356D56352DF}" srcOrd="7" destOrd="0" presId="urn:microsoft.com/office/officeart/2008/layout/LinedList"/>
    <dgm:cxn modelId="{E83F63C8-6B92-5242-88B2-67E8D7E6B5B1}" type="presParOf" srcId="{6D915083-7E5E-964C-9494-7356D56352DF}" destId="{E591EBEC-6B0C-4743-B5A6-D6491EB35D61}" srcOrd="0" destOrd="0" presId="urn:microsoft.com/office/officeart/2008/layout/LinedList"/>
    <dgm:cxn modelId="{A4E52462-6311-964E-9BDF-3242047CFF92}" type="presParOf" srcId="{6D915083-7E5E-964C-9494-7356D56352DF}" destId="{92BB40E8-5D74-DE47-A15F-9E6199273155}" srcOrd="1" destOrd="0" presId="urn:microsoft.com/office/officeart/2008/layout/LinedList"/>
    <dgm:cxn modelId="{42722C37-877B-614A-94E3-25E6939245DE}" type="presParOf" srcId="{0E81EDD6-C25E-A347-96BF-DA8FD700D7ED}" destId="{D9BC5ECE-0663-F44A-85DB-7B905DB9B1D6}" srcOrd="8" destOrd="0" presId="urn:microsoft.com/office/officeart/2008/layout/LinedList"/>
    <dgm:cxn modelId="{556D622F-0C6D-F646-A41F-C30C119CF895}" type="presParOf" srcId="{0E81EDD6-C25E-A347-96BF-DA8FD700D7ED}" destId="{8DED85DE-141A-0D4B-A879-459719C3A6EA}" srcOrd="9" destOrd="0" presId="urn:microsoft.com/office/officeart/2008/layout/LinedList"/>
    <dgm:cxn modelId="{2E4B38A4-9A2C-0441-934E-E56CF6C832F8}" type="presParOf" srcId="{8DED85DE-141A-0D4B-A879-459719C3A6EA}" destId="{A3415982-1AE8-FC48-A293-4C4A763EA7CB}" srcOrd="0" destOrd="0" presId="urn:microsoft.com/office/officeart/2008/layout/LinedList"/>
    <dgm:cxn modelId="{5C1560E4-4749-5D4F-B4B6-ADB2BAADFCC1}" type="presParOf" srcId="{8DED85DE-141A-0D4B-A879-459719C3A6EA}" destId="{01FB2B70-D5A5-2E41-9812-65808C060C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139E4-0EAA-C94E-B7DB-ED839D7E6F4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3B50F-46C2-4B41-8910-A40AFCFAA45C}">
      <dsp:nvSpPr>
        <dsp:cNvPr id="0" name=""/>
        <dsp:cNvSpPr/>
      </dsp:nvSpPr>
      <dsp:spPr>
        <a:xfrm>
          <a:off x="0" y="0"/>
          <a:ext cx="10515600" cy="124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tobacco industry considered using synthetic nicotine in the 1960s, but efforts were abandoned due to high costs and insufficient purity.</a:t>
          </a:r>
        </a:p>
      </dsp:txBody>
      <dsp:txXfrm>
        <a:off x="0" y="0"/>
        <a:ext cx="10515600" cy="1240445"/>
      </dsp:txXfrm>
    </dsp:sp>
    <dsp:sp modelId="{16318D6A-AC33-6C4F-81FA-329D9F3FD81A}">
      <dsp:nvSpPr>
        <dsp:cNvPr id="0" name=""/>
        <dsp:cNvSpPr/>
      </dsp:nvSpPr>
      <dsp:spPr>
        <a:xfrm>
          <a:off x="0" y="124044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6121E-84AA-8340-AB01-9E43CA04D681}">
      <dsp:nvSpPr>
        <dsp:cNvPr id="0" name=""/>
        <dsp:cNvSpPr/>
      </dsp:nvSpPr>
      <dsp:spPr>
        <a:xfrm>
          <a:off x="0" y="1240445"/>
          <a:ext cx="10515600" cy="124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Nicotine exists as </a:t>
          </a:r>
          <a:r>
            <a:rPr lang="en-US" sz="2500" u="sng" kern="1200"/>
            <a:t>two stereoisomers, S-nicotine and R-nicotine</a:t>
          </a:r>
          <a:r>
            <a:rPr lang="en-US" sz="2500" kern="1200"/>
            <a:t>. S-nicotine is the prevalent (&gt;99%) form found in tobacco.  Of note, R-nicotine is a 10-fold less potent agonist of nicotine receptors than S-nicotine.</a:t>
          </a:r>
        </a:p>
      </dsp:txBody>
      <dsp:txXfrm>
        <a:off x="0" y="1240445"/>
        <a:ext cx="10515600" cy="1240445"/>
      </dsp:txXfrm>
    </dsp:sp>
    <dsp:sp modelId="{499CA797-9E9D-334A-9882-4F06F56A686A}">
      <dsp:nvSpPr>
        <dsp:cNvPr id="0" name=""/>
        <dsp:cNvSpPr/>
      </dsp:nvSpPr>
      <dsp:spPr>
        <a:xfrm>
          <a:off x="0" y="248089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360E1-4E0C-4C47-B993-6B1222223630}">
      <dsp:nvSpPr>
        <dsp:cNvPr id="0" name=""/>
        <dsp:cNvSpPr/>
      </dsp:nvSpPr>
      <dsp:spPr>
        <a:xfrm>
          <a:off x="0" y="2480890"/>
          <a:ext cx="10515600" cy="124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One market product with synthetic nicotine contains </a:t>
          </a:r>
          <a:r>
            <a:rPr lang="en-US" sz="2500" u="sng" kern="1200"/>
            <a:t>both stereoisomers in equal amounts</a:t>
          </a:r>
          <a:r>
            <a:rPr lang="en-US" sz="2500" kern="1200"/>
            <a:t>, raising concerns about inaccurate labelling and the poorly understood health effects of none-tobacco R-nicotine. </a:t>
          </a:r>
        </a:p>
      </dsp:txBody>
      <dsp:txXfrm>
        <a:off x="0" y="2480890"/>
        <a:ext cx="10515600" cy="1240445"/>
      </dsp:txXfrm>
    </dsp:sp>
    <dsp:sp modelId="{1D1D715C-2844-0C46-BE12-C931274D7927}">
      <dsp:nvSpPr>
        <dsp:cNvPr id="0" name=""/>
        <dsp:cNvSpPr/>
      </dsp:nvSpPr>
      <dsp:spPr>
        <a:xfrm>
          <a:off x="0" y="372133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28A31-82B1-A948-ABD9-48CE5B243208}">
      <dsp:nvSpPr>
        <dsp:cNvPr id="0" name=""/>
        <dsp:cNvSpPr/>
      </dsp:nvSpPr>
      <dsp:spPr>
        <a:xfrm>
          <a:off x="0" y="3721336"/>
          <a:ext cx="10515600" cy="124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Other manufacturers, including a leading vendor of pharmaceutical grade nicotine, developed stereospecific strategies to synthesize </a:t>
          </a:r>
          <a:r>
            <a:rPr lang="en-US" sz="2500" u="sng" kern="1200"/>
            <a:t>pure S-nicotine</a:t>
          </a:r>
          <a:r>
            <a:rPr lang="en-US" sz="2500" kern="1200"/>
            <a:t>, now added to electronic cigarette products marketed in the USA and UK.</a:t>
          </a:r>
        </a:p>
      </dsp:txBody>
      <dsp:txXfrm>
        <a:off x="0" y="3721336"/>
        <a:ext cx="10515600" cy="1240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1511-B4C4-0442-BC9B-C8EE5C250BA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7874B-BAD7-B244-84E6-85A823618EED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For thousands of years, people have enjoyed the effects of smoking tobacco leaves (and ingesting </a:t>
          </a:r>
          <a:r>
            <a:rPr lang="en-US" sz="2400" b="1" kern="1200"/>
            <a:t>nicotine</a:t>
          </a:r>
          <a:r>
            <a:rPr lang="en-US" sz="2400" kern="1200"/>
            <a:t>).</a:t>
          </a:r>
        </a:p>
      </dsp:txBody>
      <dsp:txXfrm>
        <a:off x="0" y="531"/>
        <a:ext cx="10515600" cy="870055"/>
      </dsp:txXfrm>
    </dsp:sp>
    <dsp:sp modelId="{ECF446DB-E450-2E48-818F-E30929EBE4D3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6ACEF-DF5D-9142-A486-83422B12CFDC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1798 </a:t>
          </a:r>
          <a:r>
            <a:rPr lang="en-US" sz="2400" b="1" kern="1200"/>
            <a:t>Dr. Benjamin Rush</a:t>
          </a:r>
          <a:r>
            <a:rPr lang="en-US" sz="2400" kern="1200"/>
            <a:t> was one of the first to label tobacco smoking "offensive" and correctly pointed out it caused “incurable diseases" and cancers.</a:t>
          </a:r>
        </a:p>
      </dsp:txBody>
      <dsp:txXfrm>
        <a:off x="0" y="870586"/>
        <a:ext cx="10515600" cy="870055"/>
      </dsp:txXfrm>
    </dsp:sp>
    <dsp:sp modelId="{78FD8C88-72AC-AD42-85DA-89D49F105F66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6A8B3-03E0-5B48-8AD0-9D61A635131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1800’s – lip cancer cases reported</a:t>
          </a:r>
        </a:p>
      </dsp:txBody>
      <dsp:txXfrm>
        <a:off x="0" y="1740641"/>
        <a:ext cx="10515600" cy="870055"/>
      </dsp:txXfrm>
    </dsp:sp>
    <dsp:sp modelId="{2A6646D4-6B82-A344-82C5-14407F1C7286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1EBEC-6B0C-4743-B5A6-D6491EB35D61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Photograph from 2022  → → → → →</a:t>
          </a:r>
        </a:p>
      </dsp:txBody>
      <dsp:txXfrm>
        <a:off x="0" y="2610696"/>
        <a:ext cx="10515600" cy="870055"/>
      </dsp:txXfrm>
    </dsp:sp>
    <dsp:sp modelId="{D9BC5ECE-0663-F44A-85DB-7B905DB9B1D6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15982-1AE8-FC48-A293-4C4A763EA7CB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1950’s saw increase in health concerns </a:t>
          </a:r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C50D-C317-4214-A09D-27322AC58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D70D9-15A4-4563-9DF8-C36AA82D6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39266-DB3F-4F0F-ACE1-141E1DBA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6615-1E7A-4049-A309-725065B8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9F08-70C2-4AEE-9314-CADEDEE5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DC0B-5C91-4D1D-B7FA-89B7B65C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154AF-77CF-4389-8584-C8E4D46F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97A5E-FB10-4370-9A40-F6ABE90F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C71C-B1D2-4059-8849-C1A0B165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40BF7-5391-477F-ABFF-08D7F28D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6100C-4CA6-4053-B1E1-5BBE93616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427F-629E-4935-9185-264D2D7C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6B56E-A6B9-44A2-8813-3B0DB5B4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01BC-13C7-4320-AEFB-E335C862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208A8-C8BF-4732-A136-59920363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0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F047-FF8A-4519-9A3C-44C1DEDB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78F7-9DC6-4887-AFF2-E1C71498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549B9-806A-4D62-A044-2EA961EE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747AD-850F-4373-B35E-EFDB02FB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5014-7340-42EA-A6EF-83C2FB91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1752-7C24-4716-BE31-A0859EAD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94D29-3F70-4C16-B425-86218192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7964A-627E-46EF-A42A-248A4BF1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ECEA-0261-4CBC-9AFF-C75DAA0A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CB2E-8D0F-48FF-A3A8-155EDCEA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4876-564E-4F31-8B73-3D93D61B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7AD7-8914-41D0-BFBC-AA9509E18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03B2A-AA55-4553-8849-0D02C4FAE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A87F0-7083-4050-B2AB-B2735E86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95858-1288-439D-82C2-75B52C63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44CB3-9F21-481E-9506-3BBCC4CF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B564-59B5-495F-98AD-4A8BEF8D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9340F-62FE-4E81-ABFF-B3BFFE17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9CA0D-B8ED-46BF-B2B8-3D96251F4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E6F30-2E49-41B8-B2F3-8C1BD7B21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84BEC-A4A3-4EA0-98B3-D0570E261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C4882-0081-44C6-B793-71E3057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53D75-BD9F-455F-9A08-1271DE0E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21637-EB21-496D-9311-16B3B62E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37E8-8C79-46CC-A2E0-9272CD9C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B2AB9-B02B-4D52-A2AA-945C85BC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BE98F-449C-45A6-8B7E-594B8BCA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CA2A2-412B-4D9D-970B-CDDF1E37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49C8D-CF01-404F-8899-973E3357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A2D19-1352-4A19-8392-50BAEE6A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45C6B-4AE5-494C-A64A-854212BB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11D6-C50A-4FCB-84B1-1C412389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2579-4321-485F-A829-2D08D404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7AE6F-24C6-4A1F-A44E-746BA0807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77F00-8CAB-46DA-AD1F-42E171BA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07885-0F15-4A28-A337-AC281E93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0ABFD-5D93-4535-A780-F0869AFA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6B96-6072-418D-ACBA-6D45C029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6578D-223A-4440-AA18-5C30B37C4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67972-6859-44A9-A6A4-41159D5F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86057-F487-450C-82B2-979F3006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AAD60-98DA-4BCA-A9C0-46ED85A0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B7D0-C942-4377-A7A1-8F1773EF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4A1C2-E139-4DAE-930D-A42F631D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F8AE6-1E5C-4566-B36C-B1E42985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319F-D1BC-4B24-9B4E-32844FDDE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2E3F-6C96-433D-92E7-BC1B05E90F6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0490E-BB90-43E9-8783-C7B35E6BD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491F7-8055-4F65-88F4-50AABDDE8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7407-855C-4C7E-A19E-BB4A3665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2.heart.org/site/DocServer/Tobacco-Free_School_District_Policy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B4207-39A7-4539-8EB5-B6856ED7E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Vaping and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eCigarettes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7FF96-1CA8-42C1-969E-8D36E5552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sz="2000" b="1"/>
              <a:t>Gary </a:t>
            </a:r>
            <a:r>
              <a:rPr lang="en-US" sz="2000" b="1" err="1"/>
              <a:t>Strokosch</a:t>
            </a:r>
            <a:r>
              <a:rPr lang="en-US" sz="2000" b="1"/>
              <a:t>, MD, Regional Medical Specialist </a:t>
            </a:r>
          </a:p>
          <a:p>
            <a:r>
              <a:rPr lang="en-US" sz="2000" b="1"/>
              <a:t>Diane Tennies PhD, LADC, Lead TEAP Specialist</a:t>
            </a:r>
          </a:p>
          <a:p>
            <a:r>
              <a:rPr lang="en-US" sz="2000" b="1"/>
              <a:t>Office of Job Corps</a:t>
            </a:r>
          </a:p>
          <a:p>
            <a:r>
              <a:rPr lang="en-US" sz="2000" b="1"/>
              <a:t>Tuesday 06/28/2022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Vaping: why e-cigarettes may be more dangerous than we realized - Vox">
            <a:extLst>
              <a:ext uri="{FF2B5EF4-FFF2-40B4-BE49-F238E27FC236}">
                <a16:creationId xmlns:a16="http://schemas.microsoft.com/office/drawing/2014/main" id="{2EEDFE3E-2385-82AC-7E1D-3C4509A16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8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st Vape 2022 (right now) - Chosen by vapers and our experts - vaping.com  blog">
            <a:extLst>
              <a:ext uri="{FF2B5EF4-FFF2-40B4-BE49-F238E27FC236}">
                <a16:creationId xmlns:a16="http://schemas.microsoft.com/office/drawing/2014/main" id="{B2D1ABBF-4763-92A0-4337-57A5C9E30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17" y="1436913"/>
            <a:ext cx="5584341" cy="25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9100D-F23F-03C9-E576-A162EBDCF826}"/>
              </a:ext>
            </a:extLst>
          </p:cNvPr>
          <p:cNvSpPr txBox="1"/>
          <p:nvPr/>
        </p:nvSpPr>
        <p:spPr>
          <a:xfrm>
            <a:off x="2656114" y="537029"/>
            <a:ext cx="419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Examples of Vaping Devices</a:t>
            </a:r>
          </a:p>
        </p:txBody>
      </p:sp>
      <p:pic>
        <p:nvPicPr>
          <p:cNvPr id="7172" name="Picture 4" descr="Images of a E-pipe, E-cigar, large-size tank devices, medium-size tank devices, rechargeable e-cigarette, and a disposable e-cigarette.">
            <a:extLst>
              <a:ext uri="{FF2B5EF4-FFF2-40B4-BE49-F238E27FC236}">
                <a16:creationId xmlns:a16="http://schemas.microsoft.com/office/drawing/2014/main" id="{78FCCD6D-0F0A-B02B-A5CD-EF22B04E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38" y="4454525"/>
            <a:ext cx="5584341" cy="19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sposable Vape Devices – the Pros and Cons">
            <a:extLst>
              <a:ext uri="{FF2B5EF4-FFF2-40B4-BE49-F238E27FC236}">
                <a16:creationId xmlns:a16="http://schemas.microsoft.com/office/drawing/2014/main" id="{53872208-9E55-9DA8-6309-260B61A3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79" y="1123461"/>
            <a:ext cx="4760321" cy="316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aping, e-Cigarettes, JUUL: Information for Families (Available in  English/Spanish) - Ohio's Statewide Family Engagement Center">
            <a:extLst>
              <a:ext uri="{FF2B5EF4-FFF2-40B4-BE49-F238E27FC236}">
                <a16:creationId xmlns:a16="http://schemas.microsoft.com/office/drawing/2014/main" id="{0E024410-8F84-236D-548E-C104B84B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21" y="4189187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1A615-9DA1-F741-CE51-584A351F1685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Epidemiology of Vaping Among Youth</a:t>
            </a:r>
          </a:p>
        </p:txBody>
      </p:sp>
      <p:pic>
        <p:nvPicPr>
          <p:cNvPr id="2050" name="Picture 2" descr="More than 2.5 million US students reported use of a tobacco product in 2021  - Finnoexpert">
            <a:extLst>
              <a:ext uri="{FF2B5EF4-FFF2-40B4-BE49-F238E27FC236}">
                <a16:creationId xmlns:a16="http://schemas.microsoft.com/office/drawing/2014/main" id="{E480963F-DB8C-4F17-2415-8D0CBD2A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596" y="1966293"/>
            <a:ext cx="7810807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1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ore than 2.5 million US students reported use of a tobacco product in 2021  - Finnoexpert">
            <a:extLst>
              <a:ext uri="{FF2B5EF4-FFF2-40B4-BE49-F238E27FC236}">
                <a16:creationId xmlns:a16="http://schemas.microsoft.com/office/drawing/2014/main" id="{562CC3B0-3288-6552-5B7F-0739714E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478" y="457200"/>
            <a:ext cx="887104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1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Juul Or Flash Drive? It's Harder Than You Think">
            <a:extLst>
              <a:ext uri="{FF2B5EF4-FFF2-40B4-BE49-F238E27FC236}">
                <a16:creationId xmlns:a16="http://schemas.microsoft.com/office/drawing/2014/main" id="{48F6AEF8-31E8-2A84-8F79-89877984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908" y="1112293"/>
            <a:ext cx="4633414" cy="4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25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122" name="Picture 2" descr="Federal appeals court puts FDA ban on Juul e-cigarette sales on hold">
            <a:extLst>
              <a:ext uri="{FF2B5EF4-FFF2-40B4-BE49-F238E27FC236}">
                <a16:creationId xmlns:a16="http://schemas.microsoft.com/office/drawing/2014/main" id="{266BD70D-DCEC-67D2-5B08-9F861525E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7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EB68D-B47A-46A9-2731-DB7DC25E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about JUUL?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A104-96E3-049B-D6FC-2FB77DBD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JUUL is shaped like a USB flash drive.</a:t>
            </a:r>
          </a:p>
          <a:p>
            <a:pPr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Battery-powered device that heats a nicotine-containing liquid to produce an aerosol that is inhaled.</a:t>
            </a:r>
          </a:p>
          <a:p>
            <a:pPr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According to the manufacturer, a single JUUL pod contains as much nicotine as a pack of 20 regular cigarettes.</a:t>
            </a:r>
          </a:p>
          <a:p>
            <a:pPr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JUUL is one of a few e-cigarettes that use nicotine salts, which allow particularly high levels of nicotine to be inhaled more easily and with less irritation than the free-base nicotine that has traditionally been used in tobacco products, including e-cigarettes.</a:t>
            </a:r>
          </a:p>
          <a:p>
            <a:pPr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News outlets and social media sites report widespread use of JUUL by students in schools, including classrooms and bathrooms.</a:t>
            </a:r>
          </a:p>
          <a:p>
            <a:pPr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Approximately two-thirds of JUUL users aged 15 – 24 do not know that JUUL always contains nicotine.</a:t>
            </a:r>
          </a:p>
          <a:p>
            <a:pPr>
              <a:spcBef>
                <a:spcPts val="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Although JUUL is currently the top-selling e-cigarette brand in the United States, other companies sell e-cigarettes that look like USB flash drives. Examples include the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MarkTen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Elite, a nicotine delivery device, and the PAX Era, a marijuana delivery device that looks like JUUL.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305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E3B01-1FCB-D562-5862-401E37FD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Timeline of FDA Ban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627D2-0970-4AC9-6935-7F157DAF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2004: At Stanford, two graduate students create the idea for Ploom, Juul’s precursor</a:t>
            </a:r>
          </a:p>
          <a:p>
            <a:r>
              <a:rPr lang="en-US" sz="2200"/>
              <a:t>2016: Juul sales skyrocket 700%</a:t>
            </a:r>
          </a:p>
          <a:p>
            <a:r>
              <a:rPr lang="en-US" sz="2200"/>
              <a:t>On 06/23/2022 The Food and Drug Administration ordered Juul Labs to pull its e-cigarettes off the American market.</a:t>
            </a:r>
          </a:p>
          <a:p>
            <a:r>
              <a:rPr lang="en-US" sz="2200"/>
              <a:t>On 06/24/2022 - Federal court temporary blocks FDA ban on Juul e-cigarette sales in US after the e-cigarette maker had asked the court to pause what it called an “extraordinary and unlawful action” by the FDA that would have required it to immediately halt its business.</a:t>
            </a:r>
          </a:p>
          <a:p>
            <a:endParaRPr lang="en-US" sz="2200" b="1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26760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BFCCB-1D45-78EC-E880-2774C4F4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n-US" sz="5000" b="1">
                <a:solidFill>
                  <a:srgbClr val="FFFFFF"/>
                </a:solidFill>
              </a:rPr>
              <a:t>WHY and WHAT is SYNTHETIC NICOTINE?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AC5C-1E1C-C8D9-1E9A-8608E230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000"/>
              <a:t>In February 2021, the disposable electronic cigarette brand, Puffbar, started selling a new product line in the United States, advertised as containing “synthetic nicotine.”</a:t>
            </a:r>
          </a:p>
          <a:p>
            <a:endParaRPr lang="en-US" sz="2000"/>
          </a:p>
          <a:p>
            <a:r>
              <a:rPr lang="en-US" sz="2000"/>
              <a:t>Manufacturers claimed that Food and Drug Administration (FDA) could not regulate synthetic nicotine as a tobacco product, allowing them to skirt the costly premarket authorization process. This just recently changed.  </a:t>
            </a:r>
            <a:endParaRPr lang="en-US" sz="20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Synthetic nicotine, also known as tobacco-free nicotine (TFN), is exactly what it sounds like: nicotine created using synthetic means, which contains zero traces of the tobacco plant, and is not derived from tobacco in any way.</a:t>
            </a:r>
          </a:p>
          <a:p>
            <a:endParaRPr lang="en-US" sz="20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88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B175-9991-E98F-65A3-CC01B015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THE NEW SOURCE OF TWO NICOTINES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14BA4A-EBED-4816-8B11-9F0BA42796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96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07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E020-0428-C4AE-FD2B-D0A2DEF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SYNTHETIC NICOTINE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C4E6A-F539-5344-B15C-3EDCE9E0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447"/>
            <a:ext cx="10515600" cy="22267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Synthetic nicotine is a mimic of tobacco plant nicotine and is created in the laboratory.  Molecular technology allows chemists to rearrange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molecules in order to create 100% pure nicotine, identical to tobacco plant nicotine.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FC2BD-4188-A75A-3112-4FAED4DB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523" y="3530672"/>
            <a:ext cx="5739277" cy="2837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DB3C8-B695-9D45-DAC4-B167D592C8DB}"/>
              </a:ext>
            </a:extLst>
          </p:cNvPr>
          <p:cNvSpPr txBox="1"/>
          <p:nvPr/>
        </p:nvSpPr>
        <p:spPr>
          <a:xfrm>
            <a:off x="720842" y="3826120"/>
            <a:ext cx="4186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8288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unflavored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it is free of any other compounds, and completely odorless and flavorless, unlike tobacco source nicotine.</a:t>
            </a:r>
          </a:p>
        </p:txBody>
      </p:sp>
    </p:spTree>
    <p:extLst>
      <p:ext uri="{BB962C8B-B14F-4D97-AF65-F5344CB8AC3E}">
        <p14:creationId xmlns:p14="http://schemas.microsoft.com/office/powerpoint/2010/main" val="61749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8D36C-E7BC-2343-9613-F5503A58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Learning Objectives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C8D14-89A4-9F42-BDF7-83DE5F85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500" dirty="0"/>
            </a:br>
            <a:r>
              <a:rPr lang="en-US" sz="1500" dirty="0"/>
              <a:t>•       Describe the History and epidemiology of vaping among youth</a:t>
            </a:r>
          </a:p>
          <a:p>
            <a:pPr marL="0" indent="0">
              <a:buNone/>
            </a:pPr>
            <a:r>
              <a:rPr lang="en-US" sz="1500" dirty="0"/>
              <a:t>•       Educate about synthetic nicotine</a:t>
            </a:r>
          </a:p>
          <a:p>
            <a:r>
              <a:rPr lang="en-US" sz="1500" dirty="0"/>
              <a:t>    Explain the consequences of vaping, both short-term and long-  </a:t>
            </a:r>
          </a:p>
          <a:p>
            <a:pPr marL="0" indent="0">
              <a:buNone/>
            </a:pPr>
            <a:r>
              <a:rPr lang="en-US" sz="1500" dirty="0"/>
              <a:t>          term</a:t>
            </a:r>
          </a:p>
          <a:p>
            <a:pPr marL="0" indent="0">
              <a:buNone/>
            </a:pPr>
            <a:r>
              <a:rPr lang="en-US" sz="1500" dirty="0"/>
              <a:t>•       Articulate the current CDC advice on vape usage for adolescent</a:t>
            </a:r>
          </a:p>
          <a:p>
            <a:pPr marL="0" indent="0">
              <a:buNone/>
            </a:pPr>
            <a:r>
              <a:rPr lang="en-US" sz="1500" dirty="0"/>
              <a:t>         and young adults</a:t>
            </a:r>
          </a:p>
          <a:p>
            <a:pPr marL="0" indent="0">
              <a:buNone/>
            </a:pPr>
            <a:r>
              <a:rPr lang="en-US" sz="1500" dirty="0"/>
              <a:t>•       Recommendations on what each Job Corps Center can do to  </a:t>
            </a:r>
          </a:p>
          <a:p>
            <a:pPr marL="0" indent="0">
              <a:buNone/>
            </a:pPr>
            <a:r>
              <a:rPr lang="en-US" sz="1500" dirty="0"/>
              <a:t>          assist our youth to either cease using or not start vaping</a:t>
            </a:r>
          </a:p>
          <a:p>
            <a:pPr marL="0" indent="0">
              <a:buNone/>
            </a:pPr>
            <a:br>
              <a:rPr lang="en-US" sz="1500" dirty="0"/>
            </a:br>
            <a:endParaRPr lang="en-US" sz="15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1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02DDF-90F9-8DBF-213C-CBFB6971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“SYNTHETIC NICOTINE HAS ARRIVED”</a:t>
            </a:r>
            <a:br>
              <a:rPr lang="en-US" sz="25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16 August 2021  by  Sven-Eric </a:t>
            </a:r>
            <a:r>
              <a:rPr lang="en-US" sz="25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Jordt</a:t>
            </a:r>
            <a:endParaRPr lang="en-US" sz="25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9CDAA6-FF92-D33A-1465-8697A5AC4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732" y="2354239"/>
            <a:ext cx="8822536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5EDB3-DD35-A576-CFA7-745E24A62FD8}"/>
              </a:ext>
            </a:extLst>
          </p:cNvPr>
          <p:cNvSpPr txBox="1"/>
          <p:nvPr/>
        </p:nvSpPr>
        <p:spPr>
          <a:xfrm>
            <a:off x="8153400" y="818457"/>
            <a:ext cx="3322317" cy="2975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WITH A FEW THINGS ADDED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F2B55-5F66-F0FB-121D-D5C9FE9A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007249"/>
            <a:ext cx="6436548" cy="48435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9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F8141-7EE2-7810-66EF-3ACB9F26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02" y="1713760"/>
            <a:ext cx="8075596" cy="4251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45851-06D4-EE47-AE3C-B326F2CFB518}"/>
              </a:ext>
            </a:extLst>
          </p:cNvPr>
          <p:cNvSpPr txBox="1"/>
          <p:nvPr/>
        </p:nvSpPr>
        <p:spPr>
          <a:xfrm>
            <a:off x="2015412" y="550506"/>
            <a:ext cx="816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AND A FEW MORE THINGS ADDED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4A396-EAAB-9C22-7AFC-330CB19709A4}"/>
              </a:ext>
            </a:extLst>
          </p:cNvPr>
          <p:cNvSpPr txBox="1"/>
          <p:nvPr/>
        </p:nvSpPr>
        <p:spPr>
          <a:xfrm>
            <a:off x="1856792" y="6288833"/>
            <a:ext cx="827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E-CIGARETTE, OR VAPING, PRODUCTS VISUAL DICTIONARY - CDC</a:t>
            </a:r>
          </a:p>
        </p:txBody>
      </p:sp>
    </p:spTree>
    <p:extLst>
      <p:ext uri="{BB962C8B-B14F-4D97-AF65-F5344CB8AC3E}">
        <p14:creationId xmlns:p14="http://schemas.microsoft.com/office/powerpoint/2010/main" val="4197582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7065-0008-1C01-1A4C-A9E3F5CB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504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EXAMPLE OF EXTENT OF LABELING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AA6343-CC3D-2AA9-4AD1-587C363C9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178" y="1237376"/>
            <a:ext cx="5521643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E842B8-EB3B-1391-EF74-B72EF154F8B1}"/>
              </a:ext>
            </a:extLst>
          </p:cNvPr>
          <p:cNvSpPr/>
          <p:nvPr/>
        </p:nvSpPr>
        <p:spPr>
          <a:xfrm>
            <a:off x="3576434" y="3768180"/>
            <a:ext cx="1702965" cy="1300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9CAA6-6DBD-010D-AC2B-8580F005753A}"/>
              </a:ext>
            </a:extLst>
          </p:cNvPr>
          <p:cNvSpPr txBox="1"/>
          <p:nvPr/>
        </p:nvSpPr>
        <p:spPr>
          <a:xfrm>
            <a:off x="396658" y="1690688"/>
            <a:ext cx="2782770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353639"/>
                </a:solidFill>
                <a:effectLst/>
                <a:latin typeface="Noto Serif" panose="020B0604020202020204" pitchFamily="18" charset="0"/>
              </a:rPr>
              <a:t>2One is a 100% nontobacco nicotine pouch made with patented TFN nontobacco nicotine manufactured by San Diego-based Next Generation Labs.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84BB7-B477-FA88-FF95-876473F45F10}"/>
              </a:ext>
            </a:extLst>
          </p:cNvPr>
          <p:cNvSpPr txBox="1"/>
          <p:nvPr/>
        </p:nvSpPr>
        <p:spPr>
          <a:xfrm>
            <a:off x="9086965" y="1690688"/>
            <a:ext cx="2701255" cy="489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353639"/>
                </a:solidFill>
                <a:effectLst/>
                <a:latin typeface="Noto Serif" panose="020B0604020202020204" pitchFamily="18" charset="0"/>
              </a:rPr>
              <a:t>The pouch comes in nine flavors: very berry, eucalyptus rush, glacier mint, chocolate dream, ginger mint, strawberry lemonade, citrus chill, mocha java and pineapple mango.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55DFD-8DC0-D49C-3544-DE2AC81ADEE3}"/>
              </a:ext>
            </a:extLst>
          </p:cNvPr>
          <p:cNvSpPr txBox="1"/>
          <p:nvPr/>
        </p:nvSpPr>
        <p:spPr>
          <a:xfrm>
            <a:off x="2259012" y="6095748"/>
            <a:ext cx="671288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353639"/>
                </a:solidFill>
                <a:effectLst/>
                <a:latin typeface="Noto Serif" panose="020B0604020202020204" pitchFamily="18" charset="0"/>
              </a:rPr>
              <a:t>It comes in strengths of 3 and 6 milligrams.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794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548D-E30E-D4C9-35DB-82B4EAC4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TOBACCO CONSEQUENCES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9FE2884-9D81-F60F-215E-67B2E13EAA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7F7938E-FA9F-AA73-CA6A-69DACFE30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15" y="3605296"/>
            <a:ext cx="2103907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6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078F0-F191-0D99-B99E-9C20A237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C00000"/>
                </a:solidFill>
                <a:latin typeface="+mn-lt"/>
              </a:rPr>
              <a:t>NON-NICOTINE-CAUSED</a:t>
            </a:r>
            <a:r>
              <a:rPr lang="en-US" sz="3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400" dirty="0">
                <a:solidFill>
                  <a:srgbClr val="C00000"/>
                </a:solidFill>
                <a:latin typeface="+mn-lt"/>
              </a:rPr>
              <a:t>MORBIDITY AND MORTALITY</a:t>
            </a:r>
            <a:br>
              <a:rPr lang="en-US" sz="3400" b="1" dirty="0">
                <a:solidFill>
                  <a:srgbClr val="C00000"/>
                </a:solidFill>
                <a:latin typeface="+mn-lt"/>
              </a:rPr>
            </a:br>
            <a:r>
              <a:rPr lang="en-US" sz="3400" dirty="0">
                <a:solidFill>
                  <a:srgbClr val="C00000"/>
                </a:solidFill>
                <a:latin typeface="+mn-lt"/>
              </a:rPr>
              <a:t>- Cancer and Pulmonary Disease -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B5E2-967A-1B36-0B10-27A7505D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0" i="0">
                <a:effectLst/>
              </a:rPr>
              <a:t>Tobacco use causes many types of cancer, including cancer of the lung, larynx, mouth, esophagus, throat, bladder, kidney, liver, stomach, pancreas, colon, rectum, cervix, as well as acute myeloid leukemia.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b="0" i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0" i="0">
                <a:effectLst/>
              </a:rPr>
              <a:t>People who use smokeless tobacco (snuff or chewing tobacco) have increased risks of cancers of the mouth, esophagus, and pancreas.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b="0" i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0" i="0">
                <a:effectLst/>
              </a:rPr>
              <a:t>Cigarettes can harm the tissue of the lungs, increasing the risk for conditions such as </a:t>
            </a:r>
            <a:r>
              <a:rPr lang="en-US" sz="2200" i="0">
                <a:effectLst/>
              </a:rPr>
              <a:t>emphysema, lung cancer, and chronic obstructive pulmonary disease (COPD).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13855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1AEA-5748-8CDC-E646-3764A5E1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+mn-lt"/>
              </a:rPr>
              <a:t>NON-NICOTINE CAUSED MORBIDITY AND MORTALITY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126B-EECD-617D-30D9-47B45D3F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="0" i="0">
                <a:effectLst/>
                <a:latin typeface="Source Sans Pro" panose="020B0503030403020204" pitchFamily="34" charset="0"/>
              </a:rPr>
              <a:t>Cigarettes, cigars, and pipe tobacco are made from dried tobacco leaves. Other substances are often added for flavor and to make smoking more pleasant. </a:t>
            </a:r>
            <a:r>
              <a:rPr lang="en-US" sz="2200" b="1">
                <a:latin typeface="Source Sans Pro" panose="020B0503030403020204" pitchFamily="34" charset="0"/>
              </a:rPr>
              <a:t>T</a:t>
            </a:r>
            <a:r>
              <a:rPr lang="en-US" sz="2200" b="1" i="0">
                <a:effectLst/>
                <a:latin typeface="Source Sans Pro" panose="020B0503030403020204" pitchFamily="34" charset="0"/>
              </a:rPr>
              <a:t>obacco smoke </a:t>
            </a:r>
            <a:r>
              <a:rPr lang="en-US" sz="2200" b="0" i="0">
                <a:effectLst/>
                <a:latin typeface="Source Sans Pro" panose="020B0503030403020204" pitchFamily="34" charset="0"/>
              </a:rPr>
              <a:t>is made up of thousands of chemicals, including at least 70 known to cause cancer.  Most of the substances come from the burning tobacco leaves themselves, not from additives.</a:t>
            </a:r>
          </a:p>
          <a:p>
            <a:pPr>
              <a:spcBef>
                <a:spcPts val="0"/>
              </a:spcBef>
            </a:pPr>
            <a:endParaRPr lang="en-US" sz="2200" b="0" i="0">
              <a:effectLst/>
              <a:latin typeface="Source Sans Pro" panose="020B0503030403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0" i="0">
                <a:effectLst/>
                <a:latin typeface="Source Sans Pro" panose="020B0503030403020204" pitchFamily="34" charset="0"/>
              </a:rPr>
              <a:t>Radioactive materials are in the </a:t>
            </a:r>
            <a:r>
              <a:rPr lang="en-US" sz="2200" b="1" i="0">
                <a:effectLst/>
                <a:latin typeface="Source Sans Pro" panose="020B0503030403020204" pitchFamily="34" charset="0"/>
              </a:rPr>
              <a:t>tobacco leaves</a:t>
            </a:r>
            <a:r>
              <a:rPr lang="en-US" sz="2200" b="0" i="0">
                <a:effectLst/>
                <a:latin typeface="Source Sans Pro" panose="020B0503030403020204" pitchFamily="34" charset="0"/>
              </a:rPr>
              <a:t>. These materials come from the fertilizer and soil used to grow the tobacco leaves</a:t>
            </a:r>
            <a:r>
              <a:rPr lang="en-US" sz="2200">
                <a:latin typeface="Source Sans Pro" panose="020B0503030403020204" pitchFamily="34" charset="0"/>
              </a:rPr>
              <a:t>.</a:t>
            </a:r>
            <a:endParaRPr lang="en-US" sz="2200" b="0" i="0">
              <a:effectLst/>
              <a:latin typeface="Source Sans Pro" panose="020B0503030403020204" pitchFamily="34" charset="0"/>
            </a:endParaRP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1121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DF0EE-127F-9383-AB3E-D2422F20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 b="1">
                <a:solidFill>
                  <a:srgbClr val="FFFFFF"/>
                </a:solidFill>
              </a:rPr>
              <a:t>NON-NICOTINE CAUSED MORBIDITY AND MORTALITY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F5F4-25A5-1384-470E-FA799AB6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200" b="1" i="0">
                <a:effectLst/>
              </a:rPr>
              <a:t>Smokeless tobacco products</a:t>
            </a:r>
            <a:r>
              <a:rPr lang="en-US" sz="2200" b="0" i="0">
                <a:effectLst/>
              </a:rPr>
              <a:t> (most </a:t>
            </a:r>
            <a:r>
              <a:rPr lang="en-US" sz="2200"/>
              <a:t>are </a:t>
            </a:r>
            <a:r>
              <a:rPr lang="en-US" sz="2200" b="0" i="0">
                <a:effectLst/>
              </a:rPr>
              <a:t>finely ground tobacco) contain a variety of potentially harmful chemicals, including high levels of tobacco-specific nitrosamines. Carcinogens are absorbed through the mouth and may be why several types of cancer are linked to the use of smokeless tobacco.</a:t>
            </a: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26021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0C0EE-C075-43A0-43A8-9AA583C3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IS SYNTHETIC NICOTINE 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</a:rPr>
              <a:t>BETTER THAN TOBACCO NICOTINE?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053A8-6AA6-4B48-8B44-E2030D26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No one can make the claim without proper research - those studies have not been conducted.</a:t>
            </a:r>
          </a:p>
          <a:p>
            <a:endParaRPr lang="en-US" sz="2200"/>
          </a:p>
          <a:p>
            <a:r>
              <a:rPr lang="en-US" sz="2200"/>
              <a:t>Pure synthetic nicotine is preferable to nicotine from tobacco leaves.</a:t>
            </a:r>
          </a:p>
          <a:p>
            <a:endParaRPr lang="en-US" sz="2200"/>
          </a:p>
          <a:p>
            <a:r>
              <a:rPr lang="en-US" sz="2200"/>
              <a:t>The quantity of nicotine in each vape may be equivalent to as much 1-2 packs of cigarettes!  The use of nicotine salts also lowers the pH of e-liquids, which allows higher concentrations of nicotine to be delivered with less irritation.  The “nicotine arms race” is on with vape products ranging between 3% and 7% nicotine.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21663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692F-F719-5493-FDEC-4FFE11A109B6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NICOTINE ARMS RACE IS 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07CE16-04A1-9185-CD7F-35DFE0FA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02426"/>
            <a:ext cx="5455917" cy="384642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9AF7139-208C-1C04-72E3-E3C252F00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654989"/>
            <a:ext cx="5455917" cy="15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6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7D39CE-3296-1945-9D36-FAF1A5A7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83" y="753230"/>
            <a:ext cx="4296373" cy="241401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8717BE-BBFD-8F47-A295-F8140ED62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6" y="3753108"/>
            <a:ext cx="2322576" cy="23225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657127-E03E-664B-A1B3-64BE316DB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42" y="873430"/>
            <a:ext cx="5120640" cy="5120640"/>
          </a:xfrm>
          <a:prstGeom prst="rect">
            <a:avLst/>
          </a:prstGeom>
        </p:spPr>
      </p:pic>
      <p:pic>
        <p:nvPicPr>
          <p:cNvPr id="3074" name="Picture 2" descr="Side effects of vaping without nicotine">
            <a:extLst>
              <a:ext uri="{FF2B5EF4-FFF2-40B4-BE49-F238E27FC236}">
                <a16:creationId xmlns:a16="http://schemas.microsoft.com/office/drawing/2014/main" id="{66F07264-0F81-9000-CB84-8234FDD9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11" y="3920476"/>
            <a:ext cx="2609013" cy="1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B77EB-4B21-C59E-B1B0-2FD5D032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IS SYNTHETIC NICOTINE SAFE?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5A21-26E6-B6FB-3EF2-5011ECD8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It is too early to know whether the health effects of synthetic nicotine are different from those of tobacco-derived nicotine.</a:t>
            </a:r>
          </a:p>
          <a:p>
            <a:endParaRPr lang="en-US" sz="2200"/>
          </a:p>
          <a:p>
            <a:r>
              <a:rPr lang="en-US" sz="2200"/>
              <a:t>Nicotine from any source is </a:t>
            </a:r>
            <a:r>
              <a:rPr lang="en-US" sz="2200" u="sng"/>
              <a:t>addictive</a:t>
            </a:r>
            <a:r>
              <a:rPr lang="en-US" sz="2200"/>
              <a:t>.  Research has shown that early age of smoking and pleasurable initial experiences are correlated with daily use and lifetime nicotine dependence.</a:t>
            </a:r>
          </a:p>
          <a:p>
            <a:endParaRPr lang="en-US" sz="2200"/>
          </a:p>
          <a:p>
            <a:r>
              <a:rPr lang="en-US" sz="2200"/>
              <a:t>Nicotine use during adolescence (&lt;25 years of age) can </a:t>
            </a:r>
            <a:r>
              <a:rPr lang="en-US" sz="2200" u="sng"/>
              <a:t>disrupt the formation of brain circuits</a:t>
            </a:r>
            <a:r>
              <a:rPr lang="en-US" sz="2200"/>
              <a:t> that control attention and learning.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48103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8 Best Weed Oil Pens [2022] - Vaping360">
            <a:extLst>
              <a:ext uri="{FF2B5EF4-FFF2-40B4-BE49-F238E27FC236}">
                <a16:creationId xmlns:a16="http://schemas.microsoft.com/office/drawing/2014/main" id="{54064010-7BE2-F7D5-926B-3A972B454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471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mazon quietly pulls marijuana vape materials from site amid illnesses,  deaths | MPR News">
            <a:extLst>
              <a:ext uri="{FF2B5EF4-FFF2-40B4-BE49-F238E27FC236}">
                <a16:creationId xmlns:a16="http://schemas.microsoft.com/office/drawing/2014/main" id="{A43BF044-19C1-2649-B8FE-E460710C3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2" b="2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rijuana legalization: Vaping THC illnesses are strengthening the case for  it - Vox">
            <a:extLst>
              <a:ext uri="{FF2B5EF4-FFF2-40B4-BE49-F238E27FC236}">
                <a16:creationId xmlns:a16="http://schemas.microsoft.com/office/drawing/2014/main" id="{1A77441F-D492-DA10-FC09-E678D6171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r="-1" b="4058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udy looks at lung injury and vaping THC and vitamin E acetate">
            <a:extLst>
              <a:ext uri="{FF2B5EF4-FFF2-40B4-BE49-F238E27FC236}">
                <a16:creationId xmlns:a16="http://schemas.microsoft.com/office/drawing/2014/main" id="{4E7D681E-04D1-8D6E-85C9-D558B7E7A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r="-1" b="-1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Frame 513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2522A-9689-390D-C4A4-EE472986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But….It is More Complicated</a:t>
            </a:r>
          </a:p>
        </p:txBody>
      </p:sp>
    </p:spTree>
    <p:extLst>
      <p:ext uri="{BB962C8B-B14F-4D97-AF65-F5344CB8AC3E}">
        <p14:creationId xmlns:p14="http://schemas.microsoft.com/office/powerpoint/2010/main" val="3701330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615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63" name="Group 6154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4" name="Isosceles Triangle 6156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ED9916-68B6-F124-3747-20F053E2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THC and Vaping</a:t>
            </a:r>
          </a:p>
        </p:txBody>
      </p:sp>
      <p:pic>
        <p:nvPicPr>
          <p:cNvPr id="6146" name="Picture 2" descr="Weed Map: Status of Pot Legalization Across America - Rolling Stone">
            <a:extLst>
              <a:ext uri="{FF2B5EF4-FFF2-40B4-BE49-F238E27FC236}">
                <a16:creationId xmlns:a16="http://schemas.microsoft.com/office/drawing/2014/main" id="{B8B3467F-FA68-88DF-EC74-AF6FEDF2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82981"/>
            <a:ext cx="6253214" cy="41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5" name="Content Placeholder 6149">
            <a:extLst>
              <a:ext uri="{FF2B5EF4-FFF2-40B4-BE49-F238E27FC236}">
                <a16:creationId xmlns:a16="http://schemas.microsoft.com/office/drawing/2014/main" id="{C57884B4-6EFA-B6EB-B91F-C4342324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>
            <a:normAutofit/>
          </a:bodyPr>
          <a:lstStyle/>
          <a:p>
            <a:r>
              <a:rPr lang="en-US" sz="2000" dirty="0"/>
              <a:t>That means that THC is available in cartridges for vape pens as well.</a:t>
            </a:r>
          </a:p>
          <a:p>
            <a:r>
              <a:rPr lang="en-US" sz="2000" dirty="0"/>
              <a:t>How do you determine if THC and/or nicotine in cartridge? </a:t>
            </a:r>
          </a:p>
          <a:p>
            <a:r>
              <a:rPr lang="en-US" sz="2000" dirty="0"/>
              <a:t>Increased health risk associated with THC Vaping</a:t>
            </a:r>
          </a:p>
          <a:p>
            <a:endParaRPr lang="en-US" sz="2000" dirty="0"/>
          </a:p>
        </p:txBody>
      </p:sp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6160" name="Isosceles Triangle 6159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1" name="Rectangle 6160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159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71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85" name="Group 7176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6" name="Isosceles Triangle 7178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F390D4-0B2C-461A-89E3-8B24B4B1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E-cigarette or vaping associated lung injury (EVALI)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3C662-9BAB-48F5-931C-0360E295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842935" cy="4393982"/>
          </a:xfrm>
        </p:spPr>
        <p:txBody>
          <a:bodyPr>
            <a:normAutofit/>
          </a:bodyPr>
          <a:lstStyle/>
          <a:p>
            <a:pPr lvl="1"/>
            <a:r>
              <a:rPr lang="en-US" sz="2000"/>
              <a:t>All EVALI patients report a history of using e-cigarette or vaping products. </a:t>
            </a:r>
          </a:p>
          <a:p>
            <a:pPr lvl="1"/>
            <a:r>
              <a:rPr lang="en-US" sz="2000"/>
              <a:t>THC is present in most of the samples tested by FDA to date, and most patients report a history of using THC-containing e-cigarette or vaping products.</a:t>
            </a:r>
          </a:p>
          <a:p>
            <a:pPr lvl="1"/>
            <a:r>
              <a:rPr lang="en-US" sz="2000"/>
              <a:t>The latest national and state findings suggest THC-containing e-cigarette or vaping products, particularly from informal sources like friends, or family, or in-person or online dealers, are linked to most of the cases and play a major role in the outbreak.</a:t>
            </a:r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182" name="Isosceles Triangle 718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3" name="Rectangle 718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Marijuana Leaf Images | Free Vectors, Stock Photos &amp; PSD">
            <a:extLst>
              <a:ext uri="{FF2B5EF4-FFF2-40B4-BE49-F238E27FC236}">
                <a16:creationId xmlns:a16="http://schemas.microsoft.com/office/drawing/2014/main" id="{452699F0-73E1-6754-D70D-9087FD8B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2318" y="1782981"/>
            <a:ext cx="3416214" cy="34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41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10561-1981-4113-A2C7-2558546F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Possible Etiology of EVALI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27BC-D06D-41A4-939A-08C37EE3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en-US" sz="2000"/>
              <a:t>CDC has identified vitamin E acetate as a chemical of concern among people with e-cigarette or vaping product use associated lung injury (EVALI). </a:t>
            </a:r>
          </a:p>
          <a:p>
            <a:r>
              <a:rPr lang="en-US" sz="2000"/>
              <a:t>Recent CDC laboratory testing of bronchoalveolar lavage (BAL) fluid samples (fluid samples collected from the lungs) from 29 patients with EVALI submitted to CDC from 10 states found vitamin E acetate in all of the samples. </a:t>
            </a:r>
          </a:p>
          <a:p>
            <a:r>
              <a:rPr lang="en-US" sz="2000"/>
              <a:t>Vitamin E acetate is used as an additive, most notably as a honey-like thickening agent in THC-containing e-cigarette or vaping products.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Imaging experts give insight on vaping-related lung injury">
            <a:extLst>
              <a:ext uri="{FF2B5EF4-FFF2-40B4-BE49-F238E27FC236}">
                <a16:creationId xmlns:a16="http://schemas.microsoft.com/office/drawing/2014/main" id="{303FAA5D-8B83-0262-853F-42381D60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7" y="3268889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27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390D4-0B2C-461A-89E3-8B24B4B1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+mn-lt"/>
              </a:rPr>
              <a:t>CDC Recommendations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3C662-9BAB-48F5-931C-0360E295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CDC recommends that people should not use THC-containing e-cigarette or vaping products, particularly from informal sources like friends, or family, or in-person or online dealers. </a:t>
            </a:r>
          </a:p>
          <a:p>
            <a:r>
              <a:rPr lang="en-US"/>
              <a:t>Vitamin E acetate should not be added to e-cigarette or vaping products.</a:t>
            </a:r>
          </a:p>
          <a:p>
            <a:r>
              <a:rPr lang="en-US"/>
              <a:t>People should not add any substances to e-cigarette or vaping products that are not intended by the manufacturer, including products purchased through retail establishments.</a:t>
            </a:r>
          </a:p>
        </p:txBody>
      </p:sp>
    </p:spTree>
    <p:extLst>
      <p:ext uri="{BB962C8B-B14F-4D97-AF65-F5344CB8AC3E}">
        <p14:creationId xmlns:p14="http://schemas.microsoft.com/office/powerpoint/2010/main" val="2919111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7A376-B9EE-08E4-FD59-74E49FE9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Specific to Youth: </a:t>
            </a:r>
            <a:r>
              <a:rPr lang="en-US" b="1">
                <a:solidFill>
                  <a:srgbClr val="C00000"/>
                </a:solidFill>
              </a:rPr>
              <a:t>Direct from CDC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434A-D393-1A0C-941E-1D468E835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use of e-cigarettes is unsafe for kids, teens, and young adults.</a:t>
            </a:r>
          </a:p>
          <a:p>
            <a:r>
              <a:rPr lang="en-US" sz="2400" dirty="0"/>
              <a:t>Because e-cigarettes contain nicotine, it is highly addictive and harms adolescent brain development, which continues into the early to mid-20s.</a:t>
            </a:r>
          </a:p>
          <a:p>
            <a:r>
              <a:rPr lang="en-US" sz="2400" dirty="0"/>
              <a:t>E-cigarettes can contain other harmful substances besides nicotine.</a:t>
            </a:r>
          </a:p>
          <a:p>
            <a:r>
              <a:rPr lang="en-US" sz="2400" dirty="0"/>
              <a:t>Young people who use e-cigarettes are more likely to use tobacco in the future.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0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2F813-B4BF-9D40-947E-F938E0B56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" r="-1" b="658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DE053-B656-2E4B-B259-D48BC027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about Vaping for tobacco Cessation?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6D2DD-0692-2C47-B98D-AB083263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2019 article in New England Journal of Medicine found that while E-cigarettes are commonly used in attempts to stop smoking, evidence is limited regarding their effectiveness as compared with that of nicotine products approved as smoking-cessation treatments 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Hajek, P., Phillips-Waller, A., </a:t>
            </a:r>
            <a:r>
              <a:rPr lang="en-US" sz="1800" err="1"/>
              <a:t>Przulj</a:t>
            </a:r>
            <a:r>
              <a:rPr lang="en-US" sz="1800"/>
              <a:t>, D., Pesola, F., Myers Smith, K., </a:t>
            </a:r>
            <a:r>
              <a:rPr lang="en-US" sz="1800" err="1"/>
              <a:t>Bisal</a:t>
            </a:r>
            <a:r>
              <a:rPr lang="en-US" sz="1800"/>
              <a:t>, N., ... &amp; Ross, L. </a:t>
            </a:r>
          </a:p>
          <a:p>
            <a:pPr marL="0" indent="0">
              <a:buNone/>
            </a:pPr>
            <a:r>
              <a:rPr lang="en-US" sz="1800"/>
              <a:t>(2019). A randomized trial of e-cigarettes versus nicotine-replacement therapy. </a:t>
            </a:r>
          </a:p>
          <a:p>
            <a:pPr marL="0" indent="0">
              <a:buNone/>
            </a:pPr>
            <a:r>
              <a:rPr lang="en-US" sz="1800" i="1"/>
              <a:t>New England Journal of Medicine</a:t>
            </a:r>
            <a:r>
              <a:rPr lang="en-US" sz="1800"/>
              <a:t>, </a:t>
            </a:r>
            <a:r>
              <a:rPr lang="en-US" sz="1800" i="1"/>
              <a:t>380</a:t>
            </a:r>
            <a:r>
              <a:rPr lang="en-US" sz="1800"/>
              <a:t>(7), 629-637.</a:t>
            </a:r>
          </a:p>
        </p:txBody>
      </p:sp>
    </p:spTree>
    <p:extLst>
      <p:ext uri="{BB962C8B-B14F-4D97-AF65-F5344CB8AC3E}">
        <p14:creationId xmlns:p14="http://schemas.microsoft.com/office/powerpoint/2010/main" val="1828154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196E6-4A72-5246-B856-90455B6F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Job Corps can do to Support our Youth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084E-D1DF-CF4B-8C76-42C8A958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2000"/>
              <a:t>Wellness staff provide education on vaping and the dangers during encounters with students. Many current resources available online.</a:t>
            </a:r>
          </a:p>
          <a:p>
            <a:r>
              <a:rPr lang="en-US" sz="2000"/>
              <a:t>TEAP specialist include this material in the CPP presentation as well as other classes. </a:t>
            </a:r>
          </a:p>
          <a:p>
            <a:r>
              <a:rPr lang="en-US" sz="2000"/>
              <a:t>Ban E-cigarettes/vaping items at Job Corps as contraband so not allowed on center.</a:t>
            </a:r>
          </a:p>
          <a:p>
            <a:r>
              <a:rPr lang="en-US" sz="2000"/>
              <a:t>Train security staff to recognize vaping products.</a:t>
            </a:r>
          </a:p>
          <a:p>
            <a:r>
              <a:rPr lang="en-US" sz="2000"/>
              <a:t>Ensure that students found in possession of vaping items or who report use are referred to the TUPP for intervention.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5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02787-F615-9423-BB69-3102A3A9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https://www2.heart.org/site/DocServer/Tobacco-Free_School_District_Policy.pdf</a:t>
            </a:r>
            <a:b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3E7A3-7256-B840-F9D4-20580CDC9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3986" y="643469"/>
            <a:ext cx="6155870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882F-D34B-3647-9A23-DE5691F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n-US" b="1"/>
              <a:t>Brief Intro to Tobacco and Nicotine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6E8CC-EE13-0947-B964-C563A771F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3" y="598677"/>
            <a:ext cx="3862619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80ACC-E7AF-0F43-8AD2-AFB337A3D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3" y="3526029"/>
            <a:ext cx="364091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65F3D-77F5-E145-8E6E-DECC16BA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n-US" sz="2400"/>
              <a:t>For thousands of years, people have enjoyed the effects of smoking tobacco leaves (ingesting nicotine) provides.</a:t>
            </a:r>
          </a:p>
          <a:p>
            <a:r>
              <a:rPr lang="en-US" sz="2400"/>
              <a:t>In 1798 - Dr. Benjamin Rush one of the first to label tobacco smoking "offensive" and correctly pointed out it caused “incurable diseases" and cancers.</a:t>
            </a:r>
          </a:p>
          <a:p>
            <a:r>
              <a:rPr lang="en-US" sz="2400"/>
              <a:t>1800’s – lip cancer cases reported</a:t>
            </a:r>
          </a:p>
          <a:p>
            <a:r>
              <a:rPr lang="en-US" sz="2400"/>
              <a:t>Photograph from 1865</a:t>
            </a:r>
          </a:p>
          <a:p>
            <a:r>
              <a:rPr lang="en-US" sz="2400"/>
              <a:t>1950’s saw increase in health concerns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4B070-44A5-04FD-3C1A-9B66D600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e.g., TOBACCO-FREE SCHOOL POLICY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464B9-A244-D0AF-DDD4-425B8B5F0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2000"/>
              <a:t>The policy applies to ALL tobacco products</a:t>
            </a:r>
          </a:p>
          <a:p>
            <a:r>
              <a:rPr lang="en-US" sz="2000"/>
              <a:t>The policy prohibits use of ALL tobacco products by students, staff and ALL visitors while on school property and at ALL school sponsored events</a:t>
            </a:r>
          </a:p>
          <a:p>
            <a:r>
              <a:rPr lang="en-US" sz="2000"/>
              <a:t>The policy prohibits tobacco industry promotional activities, including industry-supported prevention and cessation programs</a:t>
            </a:r>
          </a:p>
          <a:p>
            <a:r>
              <a:rPr lang="en-US" sz="2000"/>
              <a:t>The policy reflects a supportive approach to discipline for students</a:t>
            </a:r>
          </a:p>
          <a:p>
            <a:r>
              <a:rPr lang="en-US" sz="2000"/>
              <a:t>The policy ensures students interested in quitting will be referred to a cessation program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FA79B6-FE24-D84B-B244-9244605E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91" y="543152"/>
            <a:ext cx="6828065" cy="1147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DE1DD-E9A5-2944-82D0-9DDEF718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DE34-01FA-1244-9E61-8A5B2F36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Use available local and federal materials  for education efforts.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30555-8778-9241-9CB2-E874BD8AB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87171"/>
            <a:ext cx="42672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F96B8-AFD7-3B47-AC24-9433E5BC5D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2809649"/>
            <a:ext cx="1574800" cy="317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03594D-1919-A64D-BF8F-D5A26AE47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961" y="2963018"/>
            <a:ext cx="4621678" cy="22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C259-83F2-B741-B774-5C3D81A4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en-US" b="1"/>
              <a:t>Earliest Vaping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38FAA-5A8A-3F4A-AC28-251A5493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rmAutofit/>
          </a:bodyPr>
          <a:lstStyle/>
          <a:p>
            <a:r>
              <a:rPr lang="en-US" dirty="0"/>
              <a:t>James Robinson obtained patent on “electronic vaporizer” in 1927.</a:t>
            </a:r>
          </a:p>
          <a:p>
            <a:r>
              <a:rPr lang="en-US" dirty="0"/>
              <a:t>He dreamed the device made it  easier to inhale vapors "without any possibility of being burned.”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E9D5F-597F-CC49-B933-80375DA0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397" y="533712"/>
            <a:ext cx="1802396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BD328-DA5F-3B48-ACC3-090D9C4C5C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85" y="2930036"/>
            <a:ext cx="233527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7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05D2A-374A-304E-86BD-C8514209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/>
              <a:t>Vaping: Another Attempt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08311-09EA-464C-951E-CD76AD97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1963 Herbert Gilbert proposed the “smokeless non-tobacco cigarette” – filed for a patent in April 1963.</a:t>
            </a:r>
          </a:p>
          <a:p>
            <a:r>
              <a:rPr lang="en-US" dirty="0"/>
              <a:t>But he could not find any manufactures interested.</a:t>
            </a:r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42ACF-E7F7-C84D-93FB-BC75627B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1690942"/>
            <a:ext cx="3781051" cy="28321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A8B68-BBFD-E64D-AFCE-EBAAE66D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/>
              <a:t>Modern Vaping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8C2-69DD-C64A-912F-BD9AA530E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400"/>
              <a:t>In 2003 Chinese smoker and pharmacist Hon </a:t>
            </a:r>
            <a:r>
              <a:rPr lang="en-US" sz="2400" err="1"/>
              <a:t>Lik</a:t>
            </a:r>
            <a:r>
              <a:rPr lang="en-US" sz="2400"/>
              <a:t> introduced the modern e-cigarette and is credited with being the “inventor.”</a:t>
            </a:r>
          </a:p>
          <a:p>
            <a:r>
              <a:rPr lang="en-US" sz="2400"/>
              <a:t>He smoked three packs per day and said he was motivated to find a ”safer” alternative to cigarettes after his father died of lung cancer.</a:t>
            </a:r>
          </a:p>
          <a:p>
            <a:r>
              <a:rPr lang="en-US" sz="2400"/>
              <a:t>He had the idea to use a high frequency ultrasound-emitting element to vaporize a forced stream of liquid containing nicotine into a vapor.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CF5EB-75C8-D947-B338-F5D666C52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184" y="1848373"/>
            <a:ext cx="3781051" cy="251727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E9FC4-9113-694C-8FCE-6E32784A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Modern Vaping Evolution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6DA0A-C932-394A-8B28-E71960E3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en-US" sz="2600"/>
          </a:p>
          <a:p>
            <a:r>
              <a:rPr lang="en-US" sz="2600"/>
              <a:t>Around 2006, vaping was introduced in Europe and quickly spread to United States.</a:t>
            </a:r>
          </a:p>
          <a:p>
            <a:r>
              <a:rPr lang="en-US" sz="2600"/>
              <a:t>In 2008 the World Health Organization (WHO) wrote: “As far as WHO is aware, no rigorous, peer-reviewed studies have been conducted showing that the electronic cigarette is a safe and effective nicotine replacement therapy".</a:t>
            </a:r>
          </a:p>
          <a:p>
            <a:endParaRPr lang="en-US" sz="2600"/>
          </a:p>
          <a:p>
            <a:endParaRPr lang="en-US" sz="2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418252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5A4E5-D333-F248-A33E-892A5BC5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595973" cy="301843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Into the United States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836" y="450221"/>
            <a:ext cx="4899923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59366-3775-E748-8EF3-3446BA52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592" y="909143"/>
            <a:ext cx="4007581" cy="5029586"/>
          </a:xfrm>
        </p:spPr>
        <p:txBody>
          <a:bodyPr anchor="ctr">
            <a:normAutofit/>
          </a:bodyPr>
          <a:lstStyle/>
          <a:p>
            <a:r>
              <a:rPr lang="en-US" sz="2400"/>
              <a:t>N’Joy was an early manufacturer and introduced the product in the United States.</a:t>
            </a:r>
          </a:p>
          <a:p>
            <a:r>
              <a:rPr lang="en-US" sz="2400"/>
              <a:t>They went bankrupt in 2016 as they struggled to find a strong consumer base as adult smokers were not interested.</a:t>
            </a:r>
          </a:p>
          <a:p>
            <a:r>
              <a:rPr lang="en-US" sz="2400"/>
              <a:t>Early e-cigarettes were cost-prohibitive for most.</a:t>
            </a:r>
          </a:p>
          <a:p>
            <a:r>
              <a:rPr lang="en-US" sz="2400"/>
              <a:t>But then…what about youth??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5866" y="450221"/>
            <a:ext cx="1868033" cy="3603165"/>
          </a:xfrm>
          <a:prstGeom prst="rect">
            <a:avLst/>
          </a:prstGeom>
          <a:solidFill>
            <a:srgbClr val="618E5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E212B-ED3C-D747-BB80-68A8316C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94" y="4214253"/>
            <a:ext cx="3881871" cy="21738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3746" y="4214253"/>
            <a:ext cx="1868033" cy="2173848"/>
          </a:xfrm>
          <a:prstGeom prst="rect">
            <a:avLst/>
          </a:prstGeom>
          <a:solidFill>
            <a:srgbClr val="6DACF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XRUYQT3274NZ-681238054-1831</_dlc_DocId>
    <_dlc_DocIdUrl xmlns="b22f8f74-215c-4154-9939-bd29e4e8980e">
      <Url>https://supportservices.jobcorps.gov/health/_layouts/15/DocIdRedir.aspx?ID=XRUYQT3274NZ-681238054-1831</Url>
      <Description>XRUYQT3274NZ-681238054-1831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209264-5B7B-495C-8301-A8D4EB888E3F}"/>
</file>

<file path=customXml/itemProps2.xml><?xml version="1.0" encoding="utf-8"?>
<ds:datastoreItem xmlns:ds="http://schemas.openxmlformats.org/officeDocument/2006/customXml" ds:itemID="{375F09C8-2C79-4ED5-AD18-B9ED2C021C61}"/>
</file>

<file path=customXml/itemProps3.xml><?xml version="1.0" encoding="utf-8"?>
<ds:datastoreItem xmlns:ds="http://schemas.openxmlformats.org/officeDocument/2006/customXml" ds:itemID="{B1F3F389-B1D0-43DD-B8FE-F754F79C2AB4}"/>
</file>

<file path=customXml/itemProps4.xml><?xml version="1.0" encoding="utf-8"?>
<ds:datastoreItem xmlns:ds="http://schemas.openxmlformats.org/officeDocument/2006/customXml" ds:itemID="{15784C64-0508-46F2-9A63-48D84A8E78B3}"/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2295</Words>
  <Application>Microsoft Macintosh PowerPoint</Application>
  <PresentationFormat>Widescreen</PresentationFormat>
  <Paragraphs>154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Noto Serif</vt:lpstr>
      <vt:lpstr>Rockwell</vt:lpstr>
      <vt:lpstr>Source Sans Pro</vt:lpstr>
      <vt:lpstr>Tw Cen MT</vt:lpstr>
      <vt:lpstr>Office Theme</vt:lpstr>
      <vt:lpstr>Vaping and eCigarettes</vt:lpstr>
      <vt:lpstr>Learning Objectives</vt:lpstr>
      <vt:lpstr>PowerPoint Presentation</vt:lpstr>
      <vt:lpstr>Brief Intro to Tobacco and Nicotine Use</vt:lpstr>
      <vt:lpstr>Earliest Vaping</vt:lpstr>
      <vt:lpstr>Vaping: Another Attempt</vt:lpstr>
      <vt:lpstr>Modern Vaping</vt:lpstr>
      <vt:lpstr>Modern Vaping Evolution </vt:lpstr>
      <vt:lpstr>Into the United States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JUUL?</vt:lpstr>
      <vt:lpstr>Timeline of FDA Ban</vt:lpstr>
      <vt:lpstr>WHY and WHAT is SYNTHETIC NICOTINE?</vt:lpstr>
      <vt:lpstr>THE NEW SOURCE OF TWO NICOTINES</vt:lpstr>
      <vt:lpstr>SYNTHETIC NICOTINE MANUFACTURING</vt:lpstr>
      <vt:lpstr>“SYNTHETIC NICOTINE HAS ARRIVED” 16 August 2021  by  Sven-Eric Jordt</vt:lpstr>
      <vt:lpstr>PowerPoint Presentation</vt:lpstr>
      <vt:lpstr>PowerPoint Presentation</vt:lpstr>
      <vt:lpstr>EXAMPLE OF EXTENT OF LABELING</vt:lpstr>
      <vt:lpstr>TOBACCO CONSEQUENCES</vt:lpstr>
      <vt:lpstr>NON-NICOTINE-CAUSED MORBIDITY AND MORTALITY - Cancer and Pulmonary Disease -</vt:lpstr>
      <vt:lpstr>NON-NICOTINE CAUSED MORBIDITY AND MORTALITY</vt:lpstr>
      <vt:lpstr>NON-NICOTINE CAUSED MORBIDITY AND MORTALITY</vt:lpstr>
      <vt:lpstr>IS SYNTHETIC NICOTINE  BETTER THAN TOBACCO NICOTINE?</vt:lpstr>
      <vt:lpstr>PowerPoint Presentation</vt:lpstr>
      <vt:lpstr>IS SYNTHETIC NICOTINE SAFE?</vt:lpstr>
      <vt:lpstr>But….It is More Complicated</vt:lpstr>
      <vt:lpstr>THC and Vaping</vt:lpstr>
      <vt:lpstr>E-cigarette or vaping associated lung injury (EVALI)</vt:lpstr>
      <vt:lpstr>Possible Etiology of EVALI</vt:lpstr>
      <vt:lpstr>CDC Recommendations</vt:lpstr>
      <vt:lpstr>Specific to Youth: Direct from CDC</vt:lpstr>
      <vt:lpstr>What about Vaping for tobacco Cessation? </vt:lpstr>
      <vt:lpstr>What Job Corps can do to Support our Youth</vt:lpstr>
      <vt:lpstr>https://www2.heart.org/site/DocServer/Tobacco-Free_School_District_Policy.pdf </vt:lpstr>
      <vt:lpstr>e.g., TOBACCO-FREE SCHOOL POLICY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 and eCigarettes</dc:title>
  <dc:subject/>
  <dc:creator>John Kulig Diane Tennies</dc:creator>
  <cp:keywords/>
  <dc:description/>
  <cp:lastModifiedBy>Diane Tennies</cp:lastModifiedBy>
  <cp:revision>52</cp:revision>
  <dcterms:created xsi:type="dcterms:W3CDTF">2019-11-24T17:46:48Z</dcterms:created>
  <dcterms:modified xsi:type="dcterms:W3CDTF">2022-06-28T13:40:47Z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6dfa5aba-e534-419b-b023-27ae86b9f170</vt:lpwstr>
  </property>
</Properties>
</file>