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diagrams/colors1.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7" r:id="rId3"/>
    <p:sldId id="268" r:id="rId4"/>
    <p:sldId id="269" r:id="rId5"/>
    <p:sldId id="270" r:id="rId6"/>
    <p:sldId id="260" r:id="rId7"/>
    <p:sldId id="285" r:id="rId8"/>
    <p:sldId id="279" r:id="rId9"/>
    <p:sldId id="274" r:id="rId10"/>
    <p:sldId id="271" r:id="rId11"/>
    <p:sldId id="276" r:id="rId12"/>
    <p:sldId id="257" r:id="rId13"/>
    <p:sldId id="275" r:id="rId14"/>
    <p:sldId id="287" r:id="rId15"/>
    <p:sldId id="286" r:id="rId16"/>
    <p:sldId id="292" r:id="rId17"/>
    <p:sldId id="293" r:id="rId18"/>
    <p:sldId id="294" r:id="rId19"/>
    <p:sldId id="283" r:id="rId20"/>
    <p:sldId id="288" r:id="rId21"/>
    <p:sldId id="264" r:id="rId22"/>
    <p:sldId id="289" r:id="rId23"/>
    <p:sldId id="280" r:id="rId24"/>
    <p:sldId id="281" r:id="rId25"/>
    <p:sldId id="295" r:id="rId26"/>
    <p:sldId id="282" r:id="rId27"/>
    <p:sldId id="296"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B5B1C7-D086-413B-A6E5-75B6ED2A01F6}" v="3" dt="2023-08-08T13:55:41.394"/>
    <p1510:client id="{99109053-22C6-AB33-5C86-38B3E9EA6BF9}" v="5" dt="2023-08-08T13:37:21.521"/>
    <p1510:client id="{CFFA10C3-FE84-48E4-B602-6B53B8DAE0AA}" v="2" dt="2023-08-08T05:02:25.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9" autoAdjust="0"/>
    <p:restoredTop sz="93447" autoAdjust="0"/>
  </p:normalViewPr>
  <p:slideViewPr>
    <p:cSldViewPr snapToGrid="0">
      <p:cViewPr varScale="1">
        <p:scale>
          <a:sx n="100" d="100"/>
          <a:sy n="100" d="100"/>
        </p:scale>
        <p:origin x="912" y="78"/>
      </p:cViewPr>
      <p:guideLst/>
    </p:cSldViewPr>
  </p:slideViewPr>
  <p:notesTextViewPr>
    <p:cViewPr>
      <p:scale>
        <a:sx n="1" d="1"/>
        <a:sy n="1" d="1"/>
      </p:scale>
      <p:origin x="0" y="0"/>
    </p:cViewPr>
  </p:notesTextViewPr>
  <p:notesViewPr>
    <p:cSldViewPr snapToGrid="0">
      <p:cViewPr varScale="1">
        <p:scale>
          <a:sx n="47" d="100"/>
          <a:sy n="47" d="100"/>
        </p:scale>
        <p:origin x="2760"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ACA6E1-D557-4114-AAA1-288ADF85E7E3}"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68ADB8F1-17C7-4DA5-AA59-3257BC5F92F1}">
      <dgm:prSet/>
      <dgm:spPr/>
      <dgm:t>
        <a:bodyPr/>
        <a:lstStyle/>
        <a:p>
          <a:r>
            <a:rPr lang="en-US" dirty="0"/>
            <a:t>Shock</a:t>
          </a:r>
        </a:p>
      </dgm:t>
    </dgm:pt>
    <dgm:pt modelId="{E9DE8031-E9E9-4918-AEC6-4466FEE85041}" type="parTrans" cxnId="{DFF70F8A-32E0-408D-884F-4084C7F88AFA}">
      <dgm:prSet/>
      <dgm:spPr/>
      <dgm:t>
        <a:bodyPr/>
        <a:lstStyle/>
        <a:p>
          <a:endParaRPr lang="en-US"/>
        </a:p>
      </dgm:t>
    </dgm:pt>
    <dgm:pt modelId="{9512724D-B9C1-48B3-8AC1-198619E90308}" type="sibTrans" cxnId="{DFF70F8A-32E0-408D-884F-4084C7F88AFA}">
      <dgm:prSet/>
      <dgm:spPr/>
      <dgm:t>
        <a:bodyPr/>
        <a:lstStyle/>
        <a:p>
          <a:endParaRPr lang="en-US"/>
        </a:p>
      </dgm:t>
    </dgm:pt>
    <dgm:pt modelId="{D1BFA16E-4E38-4922-AEEE-70264A9433B6}">
      <dgm:prSet/>
      <dgm:spPr/>
      <dgm:t>
        <a:bodyPr/>
        <a:lstStyle/>
        <a:p>
          <a:r>
            <a:rPr lang="en-US" dirty="0"/>
            <a:t>Shock the DUWLs</a:t>
          </a:r>
        </a:p>
      </dgm:t>
    </dgm:pt>
    <dgm:pt modelId="{8652D6A4-C38F-4BB2-8409-14EB440CDB4C}" type="parTrans" cxnId="{16AA3053-0CB4-4D14-97E5-B874E38BA315}">
      <dgm:prSet/>
      <dgm:spPr/>
      <dgm:t>
        <a:bodyPr/>
        <a:lstStyle/>
        <a:p>
          <a:endParaRPr lang="en-US"/>
        </a:p>
      </dgm:t>
    </dgm:pt>
    <dgm:pt modelId="{1BC42F98-8A36-406A-8D66-2AABB504BAA9}" type="sibTrans" cxnId="{16AA3053-0CB4-4D14-97E5-B874E38BA315}">
      <dgm:prSet/>
      <dgm:spPr/>
      <dgm:t>
        <a:bodyPr/>
        <a:lstStyle/>
        <a:p>
          <a:endParaRPr lang="en-US"/>
        </a:p>
      </dgm:t>
    </dgm:pt>
    <dgm:pt modelId="{6115C393-5950-4894-AD28-C4A0D90423F1}">
      <dgm:prSet/>
      <dgm:spPr/>
      <dgm:t>
        <a:bodyPr/>
        <a:lstStyle/>
        <a:p>
          <a:r>
            <a:rPr lang="en-US" dirty="0"/>
            <a:t>Treat</a:t>
          </a:r>
        </a:p>
      </dgm:t>
    </dgm:pt>
    <dgm:pt modelId="{B61BDCB0-0C06-484D-8635-D1FD1533A064}" type="parTrans" cxnId="{D3E63FEC-98F1-4525-AC49-AEA7991741D6}">
      <dgm:prSet/>
      <dgm:spPr/>
      <dgm:t>
        <a:bodyPr/>
        <a:lstStyle/>
        <a:p>
          <a:endParaRPr lang="en-US"/>
        </a:p>
      </dgm:t>
    </dgm:pt>
    <dgm:pt modelId="{29BBD9D3-CE9A-45B8-862B-6767BCA62D3B}" type="sibTrans" cxnId="{D3E63FEC-98F1-4525-AC49-AEA7991741D6}">
      <dgm:prSet/>
      <dgm:spPr/>
      <dgm:t>
        <a:bodyPr/>
        <a:lstStyle/>
        <a:p>
          <a:endParaRPr lang="en-US"/>
        </a:p>
      </dgm:t>
    </dgm:pt>
    <dgm:pt modelId="{A485D24E-0850-4C72-B531-4173D5D148A8}">
      <dgm:prSet/>
      <dgm:spPr/>
      <dgm:t>
        <a:bodyPr/>
        <a:lstStyle/>
        <a:p>
          <a:r>
            <a:rPr lang="en-US" dirty="0"/>
            <a:t>Treat the DUWLs daily</a:t>
          </a:r>
        </a:p>
      </dgm:t>
    </dgm:pt>
    <dgm:pt modelId="{E2AB8074-D27A-43F6-B891-959EAAC403E7}" type="parTrans" cxnId="{9668EB95-F887-476F-924F-19C085DE43D4}">
      <dgm:prSet/>
      <dgm:spPr/>
      <dgm:t>
        <a:bodyPr/>
        <a:lstStyle/>
        <a:p>
          <a:endParaRPr lang="en-US"/>
        </a:p>
      </dgm:t>
    </dgm:pt>
    <dgm:pt modelId="{79F9D755-3487-45FB-937E-86095D7ABEE7}" type="sibTrans" cxnId="{9668EB95-F887-476F-924F-19C085DE43D4}">
      <dgm:prSet/>
      <dgm:spPr/>
      <dgm:t>
        <a:bodyPr/>
        <a:lstStyle/>
        <a:p>
          <a:endParaRPr lang="en-US"/>
        </a:p>
      </dgm:t>
    </dgm:pt>
    <dgm:pt modelId="{A0189919-60A2-487C-867E-35636FD78772}">
      <dgm:prSet/>
      <dgm:spPr/>
      <dgm:t>
        <a:bodyPr/>
        <a:lstStyle/>
        <a:p>
          <a:r>
            <a:rPr lang="en-US"/>
            <a:t>Test</a:t>
          </a:r>
        </a:p>
      </dgm:t>
    </dgm:pt>
    <dgm:pt modelId="{5789E41A-549B-47DA-AF46-1891EF459543}" type="parTrans" cxnId="{FAB16525-C30E-4B5A-92DF-C37706014C2A}">
      <dgm:prSet/>
      <dgm:spPr/>
      <dgm:t>
        <a:bodyPr/>
        <a:lstStyle/>
        <a:p>
          <a:endParaRPr lang="en-US"/>
        </a:p>
      </dgm:t>
    </dgm:pt>
    <dgm:pt modelId="{A1D392B8-F3F5-4827-8AEA-66CE6DC2059E}" type="sibTrans" cxnId="{FAB16525-C30E-4B5A-92DF-C37706014C2A}">
      <dgm:prSet/>
      <dgm:spPr/>
      <dgm:t>
        <a:bodyPr/>
        <a:lstStyle/>
        <a:p>
          <a:endParaRPr lang="en-US"/>
        </a:p>
      </dgm:t>
    </dgm:pt>
    <dgm:pt modelId="{DED8FBB1-D0BE-44A4-96A0-BDEAE3F89C26}">
      <dgm:prSet/>
      <dgm:spPr/>
      <dgm:t>
        <a:bodyPr/>
        <a:lstStyle/>
        <a:p>
          <a:r>
            <a:rPr lang="en-US"/>
            <a:t>Test DUWLs</a:t>
          </a:r>
        </a:p>
      </dgm:t>
    </dgm:pt>
    <dgm:pt modelId="{782E752C-9FDE-427D-8C7C-206C36543642}" type="parTrans" cxnId="{79D28708-0303-4DE0-981D-E22EA34E7BEA}">
      <dgm:prSet/>
      <dgm:spPr/>
      <dgm:t>
        <a:bodyPr/>
        <a:lstStyle/>
        <a:p>
          <a:endParaRPr lang="en-US"/>
        </a:p>
      </dgm:t>
    </dgm:pt>
    <dgm:pt modelId="{6D5B275B-59EA-4329-AB10-F2DA5D807271}" type="sibTrans" cxnId="{79D28708-0303-4DE0-981D-E22EA34E7BEA}">
      <dgm:prSet/>
      <dgm:spPr/>
      <dgm:t>
        <a:bodyPr/>
        <a:lstStyle/>
        <a:p>
          <a:endParaRPr lang="en-US"/>
        </a:p>
      </dgm:t>
    </dgm:pt>
    <dgm:pt modelId="{363F6687-D7C2-4ED2-B53C-198113D36064}" type="pres">
      <dgm:prSet presAssocID="{19ACA6E1-D557-4114-AAA1-288ADF85E7E3}" presName="Name0" presStyleCnt="0">
        <dgm:presLayoutVars>
          <dgm:dir/>
          <dgm:animLvl val="lvl"/>
          <dgm:resizeHandles val="exact"/>
        </dgm:presLayoutVars>
      </dgm:prSet>
      <dgm:spPr/>
    </dgm:pt>
    <dgm:pt modelId="{CFD59018-A114-48BF-B0CF-7A640233935F}" type="pres">
      <dgm:prSet presAssocID="{A0189919-60A2-487C-867E-35636FD78772}" presName="boxAndChildren" presStyleCnt="0"/>
      <dgm:spPr/>
    </dgm:pt>
    <dgm:pt modelId="{99EE2463-9B89-4480-80DE-B5083C21C1CB}" type="pres">
      <dgm:prSet presAssocID="{A0189919-60A2-487C-867E-35636FD78772}" presName="parentTextBox" presStyleLbl="alignNode1" presStyleIdx="0" presStyleCnt="3"/>
      <dgm:spPr/>
    </dgm:pt>
    <dgm:pt modelId="{1CC1FA25-FE09-48DA-8645-B59431A3BDC5}" type="pres">
      <dgm:prSet presAssocID="{A0189919-60A2-487C-867E-35636FD78772}" presName="descendantBox" presStyleLbl="bgAccFollowNode1" presStyleIdx="0" presStyleCnt="3"/>
      <dgm:spPr/>
    </dgm:pt>
    <dgm:pt modelId="{5E2445E0-42A6-45A1-A911-71E619E93B00}" type="pres">
      <dgm:prSet presAssocID="{29BBD9D3-CE9A-45B8-862B-6767BCA62D3B}" presName="sp" presStyleCnt="0"/>
      <dgm:spPr/>
    </dgm:pt>
    <dgm:pt modelId="{10BF9D2B-FA65-45EA-BA1A-CB3F576A6226}" type="pres">
      <dgm:prSet presAssocID="{6115C393-5950-4894-AD28-C4A0D90423F1}" presName="arrowAndChildren" presStyleCnt="0"/>
      <dgm:spPr/>
    </dgm:pt>
    <dgm:pt modelId="{84988851-8CF3-4F12-9232-79B7FDC0AF21}" type="pres">
      <dgm:prSet presAssocID="{6115C393-5950-4894-AD28-C4A0D90423F1}" presName="parentTextArrow" presStyleLbl="node1" presStyleIdx="0" presStyleCnt="0"/>
      <dgm:spPr/>
    </dgm:pt>
    <dgm:pt modelId="{1E2EB592-00DE-4C01-B29C-A572E0B5FB5A}" type="pres">
      <dgm:prSet presAssocID="{6115C393-5950-4894-AD28-C4A0D90423F1}" presName="arrow" presStyleLbl="alignNode1" presStyleIdx="1" presStyleCnt="3"/>
      <dgm:spPr/>
    </dgm:pt>
    <dgm:pt modelId="{FBDC79D1-386A-4728-A5F9-1CE9CD6D4130}" type="pres">
      <dgm:prSet presAssocID="{6115C393-5950-4894-AD28-C4A0D90423F1}" presName="descendantArrow" presStyleLbl="bgAccFollowNode1" presStyleIdx="1" presStyleCnt="3"/>
      <dgm:spPr/>
    </dgm:pt>
    <dgm:pt modelId="{ECDF01BB-FB06-489B-881C-FC12222D0E4F}" type="pres">
      <dgm:prSet presAssocID="{9512724D-B9C1-48B3-8AC1-198619E90308}" presName="sp" presStyleCnt="0"/>
      <dgm:spPr/>
    </dgm:pt>
    <dgm:pt modelId="{0BE09AC1-513F-4DE9-BED8-38E3452B8343}" type="pres">
      <dgm:prSet presAssocID="{68ADB8F1-17C7-4DA5-AA59-3257BC5F92F1}" presName="arrowAndChildren" presStyleCnt="0"/>
      <dgm:spPr/>
    </dgm:pt>
    <dgm:pt modelId="{6C40B917-4306-4672-9261-306285CEADC2}" type="pres">
      <dgm:prSet presAssocID="{68ADB8F1-17C7-4DA5-AA59-3257BC5F92F1}" presName="parentTextArrow" presStyleLbl="node1" presStyleIdx="0" presStyleCnt="0"/>
      <dgm:spPr/>
    </dgm:pt>
    <dgm:pt modelId="{FD18658C-12F0-4018-8AD8-494B024DE659}" type="pres">
      <dgm:prSet presAssocID="{68ADB8F1-17C7-4DA5-AA59-3257BC5F92F1}" presName="arrow" presStyleLbl="alignNode1" presStyleIdx="2" presStyleCnt="3"/>
      <dgm:spPr/>
    </dgm:pt>
    <dgm:pt modelId="{19D5311B-09E2-4948-8F3A-C598D90D977D}" type="pres">
      <dgm:prSet presAssocID="{68ADB8F1-17C7-4DA5-AA59-3257BC5F92F1}" presName="descendantArrow" presStyleLbl="bgAccFollowNode1" presStyleIdx="2" presStyleCnt="3"/>
      <dgm:spPr/>
    </dgm:pt>
  </dgm:ptLst>
  <dgm:cxnLst>
    <dgm:cxn modelId="{79D28708-0303-4DE0-981D-E22EA34E7BEA}" srcId="{A0189919-60A2-487C-867E-35636FD78772}" destId="{DED8FBB1-D0BE-44A4-96A0-BDEAE3F89C26}" srcOrd="0" destOrd="0" parTransId="{782E752C-9FDE-427D-8C7C-206C36543642}" sibTransId="{6D5B275B-59EA-4329-AB10-F2DA5D807271}"/>
    <dgm:cxn modelId="{FAB16525-C30E-4B5A-92DF-C37706014C2A}" srcId="{19ACA6E1-D557-4114-AAA1-288ADF85E7E3}" destId="{A0189919-60A2-487C-867E-35636FD78772}" srcOrd="2" destOrd="0" parTransId="{5789E41A-549B-47DA-AF46-1891EF459543}" sibTransId="{A1D392B8-F3F5-4827-8AEA-66CE6DC2059E}"/>
    <dgm:cxn modelId="{B2830D2F-4ACB-4F6D-94EA-13425959881A}" type="presOf" srcId="{68ADB8F1-17C7-4DA5-AA59-3257BC5F92F1}" destId="{FD18658C-12F0-4018-8AD8-494B024DE659}" srcOrd="1" destOrd="0" presId="urn:microsoft.com/office/officeart/2016/7/layout/VerticalDownArrowProcess"/>
    <dgm:cxn modelId="{A8B7252F-825E-4A32-B7C8-331FD65EF3E8}" type="presOf" srcId="{A485D24E-0850-4C72-B531-4173D5D148A8}" destId="{FBDC79D1-386A-4728-A5F9-1CE9CD6D4130}" srcOrd="0" destOrd="0" presId="urn:microsoft.com/office/officeart/2016/7/layout/VerticalDownArrowProcess"/>
    <dgm:cxn modelId="{47C72E35-1DC5-4A44-8B0E-27D856D62A2A}" type="presOf" srcId="{6115C393-5950-4894-AD28-C4A0D90423F1}" destId="{84988851-8CF3-4F12-9232-79B7FDC0AF21}" srcOrd="0" destOrd="0" presId="urn:microsoft.com/office/officeart/2016/7/layout/VerticalDownArrowProcess"/>
    <dgm:cxn modelId="{16AA3053-0CB4-4D14-97E5-B874E38BA315}" srcId="{68ADB8F1-17C7-4DA5-AA59-3257BC5F92F1}" destId="{D1BFA16E-4E38-4922-AEEE-70264A9433B6}" srcOrd="0" destOrd="0" parTransId="{8652D6A4-C38F-4BB2-8409-14EB440CDB4C}" sibTransId="{1BC42F98-8A36-406A-8D66-2AABB504BAA9}"/>
    <dgm:cxn modelId="{DFF70F8A-32E0-408D-884F-4084C7F88AFA}" srcId="{19ACA6E1-D557-4114-AAA1-288ADF85E7E3}" destId="{68ADB8F1-17C7-4DA5-AA59-3257BC5F92F1}" srcOrd="0" destOrd="0" parTransId="{E9DE8031-E9E9-4918-AEC6-4466FEE85041}" sibTransId="{9512724D-B9C1-48B3-8AC1-198619E90308}"/>
    <dgm:cxn modelId="{9749DC90-5FCB-47B3-8864-4AE634B6858E}" type="presOf" srcId="{68ADB8F1-17C7-4DA5-AA59-3257BC5F92F1}" destId="{6C40B917-4306-4672-9261-306285CEADC2}" srcOrd="0" destOrd="0" presId="urn:microsoft.com/office/officeart/2016/7/layout/VerticalDownArrowProcess"/>
    <dgm:cxn modelId="{9668EB95-F887-476F-924F-19C085DE43D4}" srcId="{6115C393-5950-4894-AD28-C4A0D90423F1}" destId="{A485D24E-0850-4C72-B531-4173D5D148A8}" srcOrd="0" destOrd="0" parTransId="{E2AB8074-D27A-43F6-B891-959EAAC403E7}" sibTransId="{79F9D755-3487-45FB-937E-86095D7ABEE7}"/>
    <dgm:cxn modelId="{8F9F809D-19BD-4FDE-B4EA-DC85CE186135}" type="presOf" srcId="{A0189919-60A2-487C-867E-35636FD78772}" destId="{99EE2463-9B89-4480-80DE-B5083C21C1CB}" srcOrd="0" destOrd="0" presId="urn:microsoft.com/office/officeart/2016/7/layout/VerticalDownArrowProcess"/>
    <dgm:cxn modelId="{1130F1AC-97C3-4A6F-9C0F-DFE912BF12E0}" type="presOf" srcId="{DED8FBB1-D0BE-44A4-96A0-BDEAE3F89C26}" destId="{1CC1FA25-FE09-48DA-8645-B59431A3BDC5}" srcOrd="0" destOrd="0" presId="urn:microsoft.com/office/officeart/2016/7/layout/VerticalDownArrowProcess"/>
    <dgm:cxn modelId="{8EE012CA-BA8A-4776-B08B-0A200C3579A1}" type="presOf" srcId="{6115C393-5950-4894-AD28-C4A0D90423F1}" destId="{1E2EB592-00DE-4C01-B29C-A572E0B5FB5A}" srcOrd="1" destOrd="0" presId="urn:microsoft.com/office/officeart/2016/7/layout/VerticalDownArrowProcess"/>
    <dgm:cxn modelId="{0E0757CA-18DE-4ED6-9A7E-E095E2E4CF16}" type="presOf" srcId="{D1BFA16E-4E38-4922-AEEE-70264A9433B6}" destId="{19D5311B-09E2-4948-8F3A-C598D90D977D}" srcOrd="0" destOrd="0" presId="urn:microsoft.com/office/officeart/2016/7/layout/VerticalDownArrowProcess"/>
    <dgm:cxn modelId="{328956E9-477B-4D3C-96DF-B4BBEA0360E4}" type="presOf" srcId="{19ACA6E1-D557-4114-AAA1-288ADF85E7E3}" destId="{363F6687-D7C2-4ED2-B53C-198113D36064}" srcOrd="0" destOrd="0" presId="urn:microsoft.com/office/officeart/2016/7/layout/VerticalDownArrowProcess"/>
    <dgm:cxn modelId="{D3E63FEC-98F1-4525-AC49-AEA7991741D6}" srcId="{19ACA6E1-D557-4114-AAA1-288ADF85E7E3}" destId="{6115C393-5950-4894-AD28-C4A0D90423F1}" srcOrd="1" destOrd="0" parTransId="{B61BDCB0-0C06-484D-8635-D1FD1533A064}" sibTransId="{29BBD9D3-CE9A-45B8-862B-6767BCA62D3B}"/>
    <dgm:cxn modelId="{AF245841-23B0-4A10-8A1F-43850FEDDCBC}" type="presParOf" srcId="{363F6687-D7C2-4ED2-B53C-198113D36064}" destId="{CFD59018-A114-48BF-B0CF-7A640233935F}" srcOrd="0" destOrd="0" presId="urn:microsoft.com/office/officeart/2016/7/layout/VerticalDownArrowProcess"/>
    <dgm:cxn modelId="{604F128F-A426-4C3F-B7A5-992E5F0FA1F4}" type="presParOf" srcId="{CFD59018-A114-48BF-B0CF-7A640233935F}" destId="{99EE2463-9B89-4480-80DE-B5083C21C1CB}" srcOrd="0" destOrd="0" presId="urn:microsoft.com/office/officeart/2016/7/layout/VerticalDownArrowProcess"/>
    <dgm:cxn modelId="{2A5E89A3-7C51-4843-B09B-255331DA026C}" type="presParOf" srcId="{CFD59018-A114-48BF-B0CF-7A640233935F}" destId="{1CC1FA25-FE09-48DA-8645-B59431A3BDC5}" srcOrd="1" destOrd="0" presId="urn:microsoft.com/office/officeart/2016/7/layout/VerticalDownArrowProcess"/>
    <dgm:cxn modelId="{1E571FA7-6B68-43A4-BA02-07BF6ADA3545}" type="presParOf" srcId="{363F6687-D7C2-4ED2-B53C-198113D36064}" destId="{5E2445E0-42A6-45A1-A911-71E619E93B00}" srcOrd="1" destOrd="0" presId="urn:microsoft.com/office/officeart/2016/7/layout/VerticalDownArrowProcess"/>
    <dgm:cxn modelId="{4A1C9614-881F-4EE0-A298-2803C4BC1580}" type="presParOf" srcId="{363F6687-D7C2-4ED2-B53C-198113D36064}" destId="{10BF9D2B-FA65-45EA-BA1A-CB3F576A6226}" srcOrd="2" destOrd="0" presId="urn:microsoft.com/office/officeart/2016/7/layout/VerticalDownArrowProcess"/>
    <dgm:cxn modelId="{3AAA3B71-D299-447B-AC3E-5DB69F6407AF}" type="presParOf" srcId="{10BF9D2B-FA65-45EA-BA1A-CB3F576A6226}" destId="{84988851-8CF3-4F12-9232-79B7FDC0AF21}" srcOrd="0" destOrd="0" presId="urn:microsoft.com/office/officeart/2016/7/layout/VerticalDownArrowProcess"/>
    <dgm:cxn modelId="{084A381F-3C36-46BF-8559-2FDD7E442664}" type="presParOf" srcId="{10BF9D2B-FA65-45EA-BA1A-CB3F576A6226}" destId="{1E2EB592-00DE-4C01-B29C-A572E0B5FB5A}" srcOrd="1" destOrd="0" presId="urn:microsoft.com/office/officeart/2016/7/layout/VerticalDownArrowProcess"/>
    <dgm:cxn modelId="{C5BFF9D0-C901-4FDB-B7FD-82626644103E}" type="presParOf" srcId="{10BF9D2B-FA65-45EA-BA1A-CB3F576A6226}" destId="{FBDC79D1-386A-4728-A5F9-1CE9CD6D4130}" srcOrd="2" destOrd="0" presId="urn:microsoft.com/office/officeart/2016/7/layout/VerticalDownArrowProcess"/>
    <dgm:cxn modelId="{A24D4AF8-EA84-466E-A7F9-B91964DFC88B}" type="presParOf" srcId="{363F6687-D7C2-4ED2-B53C-198113D36064}" destId="{ECDF01BB-FB06-489B-881C-FC12222D0E4F}" srcOrd="3" destOrd="0" presId="urn:microsoft.com/office/officeart/2016/7/layout/VerticalDownArrowProcess"/>
    <dgm:cxn modelId="{404D0C23-35D6-4CF3-80A2-321A359A3DA4}" type="presParOf" srcId="{363F6687-D7C2-4ED2-B53C-198113D36064}" destId="{0BE09AC1-513F-4DE9-BED8-38E3452B8343}" srcOrd="4" destOrd="0" presId="urn:microsoft.com/office/officeart/2016/7/layout/VerticalDownArrowProcess"/>
    <dgm:cxn modelId="{B1262BC6-4AF3-407E-95C0-4074CB492EF0}" type="presParOf" srcId="{0BE09AC1-513F-4DE9-BED8-38E3452B8343}" destId="{6C40B917-4306-4672-9261-306285CEADC2}" srcOrd="0" destOrd="0" presId="urn:microsoft.com/office/officeart/2016/7/layout/VerticalDownArrowProcess"/>
    <dgm:cxn modelId="{1785C075-7733-4C16-9E5A-981219ED82D1}" type="presParOf" srcId="{0BE09AC1-513F-4DE9-BED8-38E3452B8343}" destId="{FD18658C-12F0-4018-8AD8-494B024DE659}" srcOrd="1" destOrd="0" presId="urn:microsoft.com/office/officeart/2016/7/layout/VerticalDownArrowProcess"/>
    <dgm:cxn modelId="{9637F61E-BFAB-484F-909C-6B447BB0DD4F}" type="presParOf" srcId="{0BE09AC1-513F-4DE9-BED8-38E3452B8343}" destId="{19D5311B-09E2-4948-8F3A-C598D90D977D}"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E2463-9B89-4480-80DE-B5083C21C1CB}">
      <dsp:nvSpPr>
        <dsp:cNvPr id="0" name=""/>
        <dsp:cNvSpPr/>
      </dsp:nvSpPr>
      <dsp:spPr>
        <a:xfrm>
          <a:off x="0" y="3275482"/>
          <a:ext cx="2628900" cy="107508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kern="1200"/>
            <a:t>Test</a:t>
          </a:r>
        </a:p>
      </dsp:txBody>
      <dsp:txXfrm>
        <a:off x="0" y="3275482"/>
        <a:ext cx="2628900" cy="1075086"/>
      </dsp:txXfrm>
    </dsp:sp>
    <dsp:sp modelId="{1CC1FA25-FE09-48DA-8645-B59431A3BDC5}">
      <dsp:nvSpPr>
        <dsp:cNvPr id="0" name=""/>
        <dsp:cNvSpPr/>
      </dsp:nvSpPr>
      <dsp:spPr>
        <a:xfrm>
          <a:off x="2628900" y="3275482"/>
          <a:ext cx="7886700" cy="107508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304800" rIns="159980" bIns="304800" numCol="1" spcCol="1270" anchor="ctr" anchorCtr="0">
          <a:noAutofit/>
        </a:bodyPr>
        <a:lstStyle/>
        <a:p>
          <a:pPr marL="0" lvl="0" indent="0" algn="l" defTabSz="1066800">
            <a:lnSpc>
              <a:spcPct val="90000"/>
            </a:lnSpc>
            <a:spcBef>
              <a:spcPct val="0"/>
            </a:spcBef>
            <a:spcAft>
              <a:spcPct val="35000"/>
            </a:spcAft>
            <a:buNone/>
          </a:pPr>
          <a:r>
            <a:rPr lang="en-US" sz="2400" kern="1200"/>
            <a:t>Test DUWLs</a:t>
          </a:r>
        </a:p>
      </dsp:txBody>
      <dsp:txXfrm>
        <a:off x="2628900" y="3275482"/>
        <a:ext cx="7886700" cy="1075086"/>
      </dsp:txXfrm>
    </dsp:sp>
    <dsp:sp modelId="{1E2EB592-00DE-4C01-B29C-A572E0B5FB5A}">
      <dsp:nvSpPr>
        <dsp:cNvPr id="0" name=""/>
        <dsp:cNvSpPr/>
      </dsp:nvSpPr>
      <dsp:spPr>
        <a:xfrm rot="10800000">
          <a:off x="0" y="1638125"/>
          <a:ext cx="2628900" cy="1653482"/>
        </a:xfrm>
        <a:prstGeom prst="upArrowCallout">
          <a:avLst>
            <a:gd name="adj1" fmla="val 5000"/>
            <a:gd name="adj2" fmla="val 10000"/>
            <a:gd name="adj3" fmla="val 15000"/>
            <a:gd name="adj4" fmla="val 64977"/>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Treat</a:t>
          </a:r>
        </a:p>
      </dsp:txBody>
      <dsp:txXfrm rot="-10800000">
        <a:off x="0" y="1638125"/>
        <a:ext cx="2628900" cy="1074763"/>
      </dsp:txXfrm>
    </dsp:sp>
    <dsp:sp modelId="{FBDC79D1-386A-4728-A5F9-1CE9CD6D4130}">
      <dsp:nvSpPr>
        <dsp:cNvPr id="0" name=""/>
        <dsp:cNvSpPr/>
      </dsp:nvSpPr>
      <dsp:spPr>
        <a:xfrm>
          <a:off x="2628900" y="1638125"/>
          <a:ext cx="7886700" cy="1074763"/>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304800" rIns="159980" bIns="304800" numCol="1" spcCol="1270" anchor="ctr" anchorCtr="0">
          <a:noAutofit/>
        </a:bodyPr>
        <a:lstStyle/>
        <a:p>
          <a:pPr marL="0" lvl="0" indent="0" algn="l" defTabSz="1066800">
            <a:lnSpc>
              <a:spcPct val="90000"/>
            </a:lnSpc>
            <a:spcBef>
              <a:spcPct val="0"/>
            </a:spcBef>
            <a:spcAft>
              <a:spcPct val="35000"/>
            </a:spcAft>
            <a:buNone/>
          </a:pPr>
          <a:r>
            <a:rPr lang="en-US" sz="2400" kern="1200" dirty="0"/>
            <a:t>Treat the DUWLs daily</a:t>
          </a:r>
        </a:p>
      </dsp:txBody>
      <dsp:txXfrm>
        <a:off x="2628900" y="1638125"/>
        <a:ext cx="7886700" cy="1074763"/>
      </dsp:txXfrm>
    </dsp:sp>
    <dsp:sp modelId="{FD18658C-12F0-4018-8AD8-494B024DE659}">
      <dsp:nvSpPr>
        <dsp:cNvPr id="0" name=""/>
        <dsp:cNvSpPr/>
      </dsp:nvSpPr>
      <dsp:spPr>
        <a:xfrm rot="10800000">
          <a:off x="0" y="769"/>
          <a:ext cx="2628900" cy="1653482"/>
        </a:xfrm>
        <a:prstGeom prst="upArrowCallout">
          <a:avLst>
            <a:gd name="adj1" fmla="val 5000"/>
            <a:gd name="adj2" fmla="val 10000"/>
            <a:gd name="adj3" fmla="val 15000"/>
            <a:gd name="adj4" fmla="val 64977"/>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Shock</a:t>
          </a:r>
        </a:p>
      </dsp:txBody>
      <dsp:txXfrm rot="-10800000">
        <a:off x="0" y="769"/>
        <a:ext cx="2628900" cy="1074763"/>
      </dsp:txXfrm>
    </dsp:sp>
    <dsp:sp modelId="{19D5311B-09E2-4948-8F3A-C598D90D977D}">
      <dsp:nvSpPr>
        <dsp:cNvPr id="0" name=""/>
        <dsp:cNvSpPr/>
      </dsp:nvSpPr>
      <dsp:spPr>
        <a:xfrm>
          <a:off x="2628900" y="769"/>
          <a:ext cx="7886700" cy="107476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304800" rIns="159980" bIns="304800" numCol="1" spcCol="1270" anchor="ctr" anchorCtr="0">
          <a:noAutofit/>
        </a:bodyPr>
        <a:lstStyle/>
        <a:p>
          <a:pPr marL="0" lvl="0" indent="0" algn="l" defTabSz="1066800">
            <a:lnSpc>
              <a:spcPct val="90000"/>
            </a:lnSpc>
            <a:spcBef>
              <a:spcPct val="0"/>
            </a:spcBef>
            <a:spcAft>
              <a:spcPct val="35000"/>
            </a:spcAft>
            <a:buNone/>
          </a:pPr>
          <a:r>
            <a:rPr lang="en-US" sz="2400" kern="1200" dirty="0"/>
            <a:t>Shock the DUWLs</a:t>
          </a:r>
        </a:p>
      </dsp:txBody>
      <dsp:txXfrm>
        <a:off x="2628900" y="769"/>
        <a:ext cx="7886700" cy="107476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71B994C-F679-463D-B499-3F27F0F734B4}" type="datetimeFigureOut">
              <a:rPr lang="en-US" smtClean="0"/>
              <a:t>8/15/2023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968FA7-9377-473B-A3AA-802AF1A247B2}" type="slidenum">
              <a:rPr lang="en-US" smtClean="0"/>
              <a:t>‹#›</a:t>
            </a:fld>
            <a:endParaRPr lang="en-US"/>
          </a:p>
        </p:txBody>
      </p:sp>
    </p:spTree>
    <p:extLst>
      <p:ext uri="{BB962C8B-B14F-4D97-AF65-F5344CB8AC3E}">
        <p14:creationId xmlns:p14="http://schemas.microsoft.com/office/powerpoint/2010/main" val="3865553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1</a:t>
            </a:fld>
            <a:endParaRPr lang="en-US"/>
          </a:p>
        </p:txBody>
      </p:sp>
    </p:spTree>
    <p:extLst>
      <p:ext uri="{BB962C8B-B14F-4D97-AF65-F5344CB8AC3E}">
        <p14:creationId xmlns:p14="http://schemas.microsoft.com/office/powerpoint/2010/main" val="527354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95968FA7-9377-473B-A3AA-802AF1A247B2}" type="slidenum">
              <a:rPr lang="en-US" smtClean="0"/>
              <a:t>10</a:t>
            </a:fld>
            <a:endParaRPr lang="en-US"/>
          </a:p>
        </p:txBody>
      </p:sp>
    </p:spTree>
    <p:extLst>
      <p:ext uri="{BB962C8B-B14F-4D97-AF65-F5344CB8AC3E}">
        <p14:creationId xmlns:p14="http://schemas.microsoft.com/office/powerpoint/2010/main" val="315040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latin typeface="Times New Roman" panose="02020603050405020304" pitchFamily="18" charset="0"/>
                <a:ea typeface="Times New Roman" panose="02020603050405020304" pitchFamily="18" charset="0"/>
              </a:rPr>
              <a:t>. </a:t>
            </a:r>
            <a:endParaRPr lang="en-US" sz="1800" dirty="0"/>
          </a:p>
        </p:txBody>
      </p:sp>
      <p:sp>
        <p:nvSpPr>
          <p:cNvPr id="4" name="Slide Number Placeholder 3"/>
          <p:cNvSpPr>
            <a:spLocks noGrp="1"/>
          </p:cNvSpPr>
          <p:nvPr>
            <p:ph type="sldNum" sz="quarter" idx="5"/>
          </p:nvPr>
        </p:nvSpPr>
        <p:spPr/>
        <p:txBody>
          <a:bodyPr/>
          <a:lstStyle/>
          <a:p>
            <a:fld id="{95968FA7-9377-473B-A3AA-802AF1A247B2}" type="slidenum">
              <a:rPr lang="en-US" smtClean="0"/>
              <a:t>11</a:t>
            </a:fld>
            <a:endParaRPr lang="en-US"/>
          </a:p>
        </p:txBody>
      </p:sp>
    </p:spTree>
    <p:extLst>
      <p:ext uri="{BB962C8B-B14F-4D97-AF65-F5344CB8AC3E}">
        <p14:creationId xmlns:p14="http://schemas.microsoft.com/office/powerpoint/2010/main" val="66847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47808"/>
          </a:xfrm>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12</a:t>
            </a:fld>
            <a:endParaRPr lang="en-US"/>
          </a:p>
        </p:txBody>
      </p:sp>
    </p:spTree>
    <p:extLst>
      <p:ext uri="{BB962C8B-B14F-4D97-AF65-F5344CB8AC3E}">
        <p14:creationId xmlns:p14="http://schemas.microsoft.com/office/powerpoint/2010/main" val="220211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13</a:t>
            </a:fld>
            <a:endParaRPr lang="en-US"/>
          </a:p>
        </p:txBody>
      </p:sp>
    </p:spTree>
    <p:extLst>
      <p:ext uri="{BB962C8B-B14F-4D97-AF65-F5344CB8AC3E}">
        <p14:creationId xmlns:p14="http://schemas.microsoft.com/office/powerpoint/2010/main" val="1283879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14</a:t>
            </a:fld>
            <a:endParaRPr lang="en-US"/>
          </a:p>
        </p:txBody>
      </p:sp>
    </p:spTree>
    <p:extLst>
      <p:ext uri="{BB962C8B-B14F-4D97-AF65-F5344CB8AC3E}">
        <p14:creationId xmlns:p14="http://schemas.microsoft.com/office/powerpoint/2010/main" val="41936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95968FA7-9377-473B-A3AA-802AF1A247B2}" type="slidenum">
              <a:rPr lang="en-US" smtClean="0"/>
              <a:t>15</a:t>
            </a:fld>
            <a:endParaRPr lang="en-US"/>
          </a:p>
        </p:txBody>
      </p:sp>
    </p:spTree>
    <p:extLst>
      <p:ext uri="{BB962C8B-B14F-4D97-AF65-F5344CB8AC3E}">
        <p14:creationId xmlns:p14="http://schemas.microsoft.com/office/powerpoint/2010/main" val="1954683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16</a:t>
            </a:fld>
            <a:endParaRPr lang="en-US"/>
          </a:p>
        </p:txBody>
      </p:sp>
    </p:spTree>
    <p:extLst>
      <p:ext uri="{BB962C8B-B14F-4D97-AF65-F5344CB8AC3E}">
        <p14:creationId xmlns:p14="http://schemas.microsoft.com/office/powerpoint/2010/main" val="3785779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17</a:t>
            </a:fld>
            <a:endParaRPr lang="en-US"/>
          </a:p>
        </p:txBody>
      </p:sp>
    </p:spTree>
    <p:extLst>
      <p:ext uri="{BB962C8B-B14F-4D97-AF65-F5344CB8AC3E}">
        <p14:creationId xmlns:p14="http://schemas.microsoft.com/office/powerpoint/2010/main" val="3377828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0520" y="4473893"/>
            <a:ext cx="6581987" cy="4260850"/>
          </a:xfrm>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18</a:t>
            </a:fld>
            <a:endParaRPr lang="en-US"/>
          </a:p>
        </p:txBody>
      </p:sp>
    </p:spTree>
    <p:extLst>
      <p:ext uri="{BB962C8B-B14F-4D97-AF65-F5344CB8AC3E}">
        <p14:creationId xmlns:p14="http://schemas.microsoft.com/office/powerpoint/2010/main" val="1298563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19</a:t>
            </a:fld>
            <a:endParaRPr lang="en-US"/>
          </a:p>
        </p:txBody>
      </p:sp>
    </p:spTree>
    <p:extLst>
      <p:ext uri="{BB962C8B-B14F-4D97-AF65-F5344CB8AC3E}">
        <p14:creationId xmlns:p14="http://schemas.microsoft.com/office/powerpoint/2010/main" val="308264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2</a:t>
            </a:fld>
            <a:endParaRPr lang="en-US"/>
          </a:p>
        </p:txBody>
      </p:sp>
    </p:spTree>
    <p:extLst>
      <p:ext uri="{BB962C8B-B14F-4D97-AF65-F5344CB8AC3E}">
        <p14:creationId xmlns:p14="http://schemas.microsoft.com/office/powerpoint/2010/main" val="4248034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95968FA7-9377-473B-A3AA-802AF1A247B2}" type="slidenum">
              <a:rPr lang="en-US" smtClean="0"/>
              <a:t>20</a:t>
            </a:fld>
            <a:endParaRPr lang="en-US"/>
          </a:p>
        </p:txBody>
      </p:sp>
    </p:spTree>
    <p:extLst>
      <p:ext uri="{BB962C8B-B14F-4D97-AF65-F5344CB8AC3E}">
        <p14:creationId xmlns:p14="http://schemas.microsoft.com/office/powerpoint/2010/main" val="1091759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21</a:t>
            </a:fld>
            <a:endParaRPr lang="en-US"/>
          </a:p>
        </p:txBody>
      </p:sp>
    </p:spTree>
    <p:extLst>
      <p:ext uri="{BB962C8B-B14F-4D97-AF65-F5344CB8AC3E}">
        <p14:creationId xmlns:p14="http://schemas.microsoft.com/office/powerpoint/2010/main" val="1559759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22</a:t>
            </a:fld>
            <a:endParaRPr lang="en-US"/>
          </a:p>
        </p:txBody>
      </p:sp>
    </p:spTree>
    <p:extLst>
      <p:ext uri="{BB962C8B-B14F-4D97-AF65-F5344CB8AC3E}">
        <p14:creationId xmlns:p14="http://schemas.microsoft.com/office/powerpoint/2010/main" val="3255484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23</a:t>
            </a:fld>
            <a:endParaRPr lang="en-US"/>
          </a:p>
        </p:txBody>
      </p:sp>
    </p:spTree>
    <p:extLst>
      <p:ext uri="{BB962C8B-B14F-4D97-AF65-F5344CB8AC3E}">
        <p14:creationId xmlns:p14="http://schemas.microsoft.com/office/powerpoint/2010/main" val="4008918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24</a:t>
            </a:fld>
            <a:endParaRPr lang="en-US"/>
          </a:p>
        </p:txBody>
      </p:sp>
    </p:spTree>
    <p:extLst>
      <p:ext uri="{BB962C8B-B14F-4D97-AF65-F5344CB8AC3E}">
        <p14:creationId xmlns:p14="http://schemas.microsoft.com/office/powerpoint/2010/main" val="3081793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25</a:t>
            </a:fld>
            <a:endParaRPr lang="en-US"/>
          </a:p>
        </p:txBody>
      </p:sp>
    </p:spTree>
    <p:extLst>
      <p:ext uri="{BB962C8B-B14F-4D97-AF65-F5344CB8AC3E}">
        <p14:creationId xmlns:p14="http://schemas.microsoft.com/office/powerpoint/2010/main" val="2139396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26</a:t>
            </a:fld>
            <a:endParaRPr lang="en-US"/>
          </a:p>
        </p:txBody>
      </p:sp>
    </p:spTree>
    <p:extLst>
      <p:ext uri="{BB962C8B-B14F-4D97-AF65-F5344CB8AC3E}">
        <p14:creationId xmlns:p14="http://schemas.microsoft.com/office/powerpoint/2010/main" val="1003138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968FA7-9377-473B-A3AA-802AF1A247B2}" type="slidenum">
              <a:rPr lang="en-US" smtClean="0"/>
              <a:t>27</a:t>
            </a:fld>
            <a:endParaRPr lang="en-US"/>
          </a:p>
        </p:txBody>
      </p:sp>
    </p:spTree>
    <p:extLst>
      <p:ext uri="{BB962C8B-B14F-4D97-AF65-F5344CB8AC3E}">
        <p14:creationId xmlns:p14="http://schemas.microsoft.com/office/powerpoint/2010/main" val="260668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endParaRPr lang="en-US" sz="1600" dirty="0"/>
          </a:p>
        </p:txBody>
      </p:sp>
      <p:sp>
        <p:nvSpPr>
          <p:cNvPr id="4" name="Slide Number Placeholder 3"/>
          <p:cNvSpPr>
            <a:spLocks noGrp="1"/>
          </p:cNvSpPr>
          <p:nvPr>
            <p:ph type="sldNum" sz="quarter" idx="5"/>
          </p:nvPr>
        </p:nvSpPr>
        <p:spPr/>
        <p:txBody>
          <a:bodyPr/>
          <a:lstStyle/>
          <a:p>
            <a:fld id="{95968FA7-9377-473B-A3AA-802AF1A247B2}" type="slidenum">
              <a:rPr lang="en-US" smtClean="0"/>
              <a:t>3</a:t>
            </a:fld>
            <a:endParaRPr lang="en-US"/>
          </a:p>
        </p:txBody>
      </p:sp>
    </p:spTree>
    <p:extLst>
      <p:ext uri="{BB962C8B-B14F-4D97-AF65-F5344CB8AC3E}">
        <p14:creationId xmlns:p14="http://schemas.microsoft.com/office/powerpoint/2010/main" val="296073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4</a:t>
            </a:fld>
            <a:endParaRPr lang="en-US"/>
          </a:p>
        </p:txBody>
      </p:sp>
    </p:spTree>
    <p:extLst>
      <p:ext uri="{BB962C8B-B14F-4D97-AF65-F5344CB8AC3E}">
        <p14:creationId xmlns:p14="http://schemas.microsoft.com/office/powerpoint/2010/main" val="3748766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968FA7-9377-473B-A3AA-802AF1A247B2}" type="slidenum">
              <a:rPr lang="en-US" smtClean="0"/>
              <a:t>5</a:t>
            </a:fld>
            <a:endParaRPr lang="en-US"/>
          </a:p>
        </p:txBody>
      </p:sp>
    </p:spTree>
    <p:extLst>
      <p:ext uri="{BB962C8B-B14F-4D97-AF65-F5344CB8AC3E}">
        <p14:creationId xmlns:p14="http://schemas.microsoft.com/office/powerpoint/2010/main" val="134077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6</a:t>
            </a:fld>
            <a:endParaRPr lang="en-US"/>
          </a:p>
        </p:txBody>
      </p:sp>
    </p:spTree>
    <p:extLst>
      <p:ext uri="{BB962C8B-B14F-4D97-AF65-F5344CB8AC3E}">
        <p14:creationId xmlns:p14="http://schemas.microsoft.com/office/powerpoint/2010/main" val="3571975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7</a:t>
            </a:fld>
            <a:endParaRPr lang="en-US"/>
          </a:p>
        </p:txBody>
      </p:sp>
    </p:spTree>
    <p:extLst>
      <p:ext uri="{BB962C8B-B14F-4D97-AF65-F5344CB8AC3E}">
        <p14:creationId xmlns:p14="http://schemas.microsoft.com/office/powerpoint/2010/main" val="3598327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872" y="4473892"/>
            <a:ext cx="5608320" cy="4227656"/>
          </a:xfrm>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8</a:t>
            </a:fld>
            <a:endParaRPr lang="en-US"/>
          </a:p>
        </p:txBody>
      </p:sp>
    </p:spTree>
    <p:extLst>
      <p:ext uri="{BB962C8B-B14F-4D97-AF65-F5344CB8AC3E}">
        <p14:creationId xmlns:p14="http://schemas.microsoft.com/office/powerpoint/2010/main" val="73573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68FA7-9377-473B-A3AA-802AF1A247B2}" type="slidenum">
              <a:rPr lang="en-US" smtClean="0"/>
              <a:t>9</a:t>
            </a:fld>
            <a:endParaRPr lang="en-US"/>
          </a:p>
        </p:txBody>
      </p:sp>
    </p:spTree>
    <p:extLst>
      <p:ext uri="{BB962C8B-B14F-4D97-AF65-F5344CB8AC3E}">
        <p14:creationId xmlns:p14="http://schemas.microsoft.com/office/powerpoint/2010/main" val="3051617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FE26-B73D-BF52-1AED-8E5431F622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985A16-5CD1-B218-0C1D-AB3DDB183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E89612-2B8A-E35C-EEE5-3693BC425B64}"/>
              </a:ext>
            </a:extLst>
          </p:cNvPr>
          <p:cNvSpPr>
            <a:spLocks noGrp="1"/>
          </p:cNvSpPr>
          <p:nvPr>
            <p:ph type="dt" sz="half" idx="10"/>
          </p:nvPr>
        </p:nvSpPr>
        <p:spPr/>
        <p:txBody>
          <a:bodyPr/>
          <a:lstStyle/>
          <a:p>
            <a:fld id="{04463B6F-B17F-4E3F-8E64-78EDCCBCC424}" type="datetimeFigureOut">
              <a:rPr lang="en-US" smtClean="0"/>
              <a:t>8/15/2023</a:t>
            </a:fld>
            <a:endParaRPr lang="en-US"/>
          </a:p>
        </p:txBody>
      </p:sp>
      <p:sp>
        <p:nvSpPr>
          <p:cNvPr id="5" name="Footer Placeholder 4">
            <a:extLst>
              <a:ext uri="{FF2B5EF4-FFF2-40B4-BE49-F238E27FC236}">
                <a16:creationId xmlns:a16="http://schemas.microsoft.com/office/drawing/2014/main" id="{926E17E4-D322-5466-01A1-3126771EA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2BD568-0619-D450-FE4E-D63AD2558CAA}"/>
              </a:ext>
            </a:extLst>
          </p:cNvPr>
          <p:cNvSpPr>
            <a:spLocks noGrp="1"/>
          </p:cNvSpPr>
          <p:nvPr>
            <p:ph type="sldNum" sz="quarter" idx="12"/>
          </p:nvPr>
        </p:nvSpPr>
        <p:spPr/>
        <p:txBody>
          <a:bodyPr/>
          <a:lstStyle/>
          <a:p>
            <a:fld id="{1B836C66-B473-4271-BCBF-9D531BD02B7F}" type="slidenum">
              <a:rPr lang="en-US" smtClean="0"/>
              <a:t>‹#›</a:t>
            </a:fld>
            <a:endParaRPr lang="en-US"/>
          </a:p>
        </p:txBody>
      </p:sp>
    </p:spTree>
    <p:extLst>
      <p:ext uri="{BB962C8B-B14F-4D97-AF65-F5344CB8AC3E}">
        <p14:creationId xmlns:p14="http://schemas.microsoft.com/office/powerpoint/2010/main" val="125509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B3159-11AD-7E8D-6EFB-41BA603A61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7BD3D9-99C7-1A96-777E-6BB1029AF4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42EAD-013C-5012-6EC7-D0C21CB17F86}"/>
              </a:ext>
            </a:extLst>
          </p:cNvPr>
          <p:cNvSpPr>
            <a:spLocks noGrp="1"/>
          </p:cNvSpPr>
          <p:nvPr>
            <p:ph type="dt" sz="half" idx="10"/>
          </p:nvPr>
        </p:nvSpPr>
        <p:spPr/>
        <p:txBody>
          <a:bodyPr/>
          <a:lstStyle/>
          <a:p>
            <a:fld id="{04463B6F-B17F-4E3F-8E64-78EDCCBCC424}" type="datetimeFigureOut">
              <a:rPr lang="en-US" smtClean="0"/>
              <a:t>8/15/2023</a:t>
            </a:fld>
            <a:endParaRPr lang="en-US"/>
          </a:p>
        </p:txBody>
      </p:sp>
      <p:sp>
        <p:nvSpPr>
          <p:cNvPr id="5" name="Footer Placeholder 4">
            <a:extLst>
              <a:ext uri="{FF2B5EF4-FFF2-40B4-BE49-F238E27FC236}">
                <a16:creationId xmlns:a16="http://schemas.microsoft.com/office/drawing/2014/main" id="{876CAB25-29AD-F87F-CC20-C83BEDF37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2EEC5-91B4-5ECD-9A60-B8C54D8D6E6D}"/>
              </a:ext>
            </a:extLst>
          </p:cNvPr>
          <p:cNvSpPr>
            <a:spLocks noGrp="1"/>
          </p:cNvSpPr>
          <p:nvPr>
            <p:ph type="sldNum" sz="quarter" idx="12"/>
          </p:nvPr>
        </p:nvSpPr>
        <p:spPr/>
        <p:txBody>
          <a:bodyPr/>
          <a:lstStyle/>
          <a:p>
            <a:fld id="{1B836C66-B473-4271-BCBF-9D531BD02B7F}" type="slidenum">
              <a:rPr lang="en-US" smtClean="0"/>
              <a:t>‹#›</a:t>
            </a:fld>
            <a:endParaRPr lang="en-US"/>
          </a:p>
        </p:txBody>
      </p:sp>
    </p:spTree>
    <p:extLst>
      <p:ext uri="{BB962C8B-B14F-4D97-AF65-F5344CB8AC3E}">
        <p14:creationId xmlns:p14="http://schemas.microsoft.com/office/powerpoint/2010/main" val="2118862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DCAAF7-58B1-50C6-31B2-21C7725613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6C856A-622F-61AA-BCAD-7F421AE266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9BF53-48A5-27E9-54A9-AFF6D0B724C0}"/>
              </a:ext>
            </a:extLst>
          </p:cNvPr>
          <p:cNvSpPr>
            <a:spLocks noGrp="1"/>
          </p:cNvSpPr>
          <p:nvPr>
            <p:ph type="dt" sz="half" idx="10"/>
          </p:nvPr>
        </p:nvSpPr>
        <p:spPr/>
        <p:txBody>
          <a:bodyPr/>
          <a:lstStyle/>
          <a:p>
            <a:fld id="{04463B6F-B17F-4E3F-8E64-78EDCCBCC424}" type="datetimeFigureOut">
              <a:rPr lang="en-US" smtClean="0"/>
              <a:t>8/15/2023</a:t>
            </a:fld>
            <a:endParaRPr lang="en-US"/>
          </a:p>
        </p:txBody>
      </p:sp>
      <p:sp>
        <p:nvSpPr>
          <p:cNvPr id="5" name="Footer Placeholder 4">
            <a:extLst>
              <a:ext uri="{FF2B5EF4-FFF2-40B4-BE49-F238E27FC236}">
                <a16:creationId xmlns:a16="http://schemas.microsoft.com/office/drawing/2014/main" id="{CE259609-643C-C141-9CDF-9608EC889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C56A99-85B6-9F3D-DB6D-1F82AC576C1E}"/>
              </a:ext>
            </a:extLst>
          </p:cNvPr>
          <p:cNvSpPr>
            <a:spLocks noGrp="1"/>
          </p:cNvSpPr>
          <p:nvPr>
            <p:ph type="sldNum" sz="quarter" idx="12"/>
          </p:nvPr>
        </p:nvSpPr>
        <p:spPr/>
        <p:txBody>
          <a:bodyPr/>
          <a:lstStyle/>
          <a:p>
            <a:fld id="{1B836C66-B473-4271-BCBF-9D531BD02B7F}" type="slidenum">
              <a:rPr lang="en-US" smtClean="0"/>
              <a:t>‹#›</a:t>
            </a:fld>
            <a:endParaRPr lang="en-US"/>
          </a:p>
        </p:txBody>
      </p:sp>
    </p:spTree>
    <p:extLst>
      <p:ext uri="{BB962C8B-B14F-4D97-AF65-F5344CB8AC3E}">
        <p14:creationId xmlns:p14="http://schemas.microsoft.com/office/powerpoint/2010/main" val="366641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C395-068C-9260-10B5-C1C4DF9EC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503E7B-2C5F-FE06-606F-E13372DE90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0B711-12E8-22CE-7424-1039D49DE72C}"/>
              </a:ext>
            </a:extLst>
          </p:cNvPr>
          <p:cNvSpPr>
            <a:spLocks noGrp="1"/>
          </p:cNvSpPr>
          <p:nvPr>
            <p:ph type="dt" sz="half" idx="10"/>
          </p:nvPr>
        </p:nvSpPr>
        <p:spPr/>
        <p:txBody>
          <a:bodyPr/>
          <a:lstStyle/>
          <a:p>
            <a:fld id="{04463B6F-B17F-4E3F-8E64-78EDCCBCC424}" type="datetimeFigureOut">
              <a:rPr lang="en-US" smtClean="0"/>
              <a:t>8/15/2023</a:t>
            </a:fld>
            <a:endParaRPr lang="en-US"/>
          </a:p>
        </p:txBody>
      </p:sp>
      <p:sp>
        <p:nvSpPr>
          <p:cNvPr id="5" name="Footer Placeholder 4">
            <a:extLst>
              <a:ext uri="{FF2B5EF4-FFF2-40B4-BE49-F238E27FC236}">
                <a16:creationId xmlns:a16="http://schemas.microsoft.com/office/drawing/2014/main" id="{A1DF1477-A241-94C8-E269-DB7770FD5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03C1F-F305-EA02-E34F-4D6B83030AF9}"/>
              </a:ext>
            </a:extLst>
          </p:cNvPr>
          <p:cNvSpPr>
            <a:spLocks noGrp="1"/>
          </p:cNvSpPr>
          <p:nvPr>
            <p:ph type="sldNum" sz="quarter" idx="12"/>
          </p:nvPr>
        </p:nvSpPr>
        <p:spPr/>
        <p:txBody>
          <a:bodyPr/>
          <a:lstStyle/>
          <a:p>
            <a:fld id="{1B836C66-B473-4271-BCBF-9D531BD02B7F}" type="slidenum">
              <a:rPr lang="en-US" smtClean="0"/>
              <a:t>‹#›</a:t>
            </a:fld>
            <a:endParaRPr lang="en-US"/>
          </a:p>
        </p:txBody>
      </p:sp>
    </p:spTree>
    <p:extLst>
      <p:ext uri="{BB962C8B-B14F-4D97-AF65-F5344CB8AC3E}">
        <p14:creationId xmlns:p14="http://schemas.microsoft.com/office/powerpoint/2010/main" val="269683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41C4D-D99E-733F-4C30-380DA29EB3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7E391B-F382-1D4C-7774-152EEA2D36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5C5117-95CF-5FC8-965C-2A6C5B30DC7E}"/>
              </a:ext>
            </a:extLst>
          </p:cNvPr>
          <p:cNvSpPr>
            <a:spLocks noGrp="1"/>
          </p:cNvSpPr>
          <p:nvPr>
            <p:ph type="dt" sz="half" idx="10"/>
          </p:nvPr>
        </p:nvSpPr>
        <p:spPr/>
        <p:txBody>
          <a:bodyPr/>
          <a:lstStyle/>
          <a:p>
            <a:fld id="{04463B6F-B17F-4E3F-8E64-78EDCCBCC424}" type="datetimeFigureOut">
              <a:rPr lang="en-US" smtClean="0"/>
              <a:t>8/15/2023</a:t>
            </a:fld>
            <a:endParaRPr lang="en-US"/>
          </a:p>
        </p:txBody>
      </p:sp>
      <p:sp>
        <p:nvSpPr>
          <p:cNvPr id="5" name="Footer Placeholder 4">
            <a:extLst>
              <a:ext uri="{FF2B5EF4-FFF2-40B4-BE49-F238E27FC236}">
                <a16:creationId xmlns:a16="http://schemas.microsoft.com/office/drawing/2014/main" id="{9F60B723-48C5-718F-622B-FAD9B2299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C3719-1F5C-9716-1395-8932C44D026E}"/>
              </a:ext>
            </a:extLst>
          </p:cNvPr>
          <p:cNvSpPr>
            <a:spLocks noGrp="1"/>
          </p:cNvSpPr>
          <p:nvPr>
            <p:ph type="sldNum" sz="quarter" idx="12"/>
          </p:nvPr>
        </p:nvSpPr>
        <p:spPr/>
        <p:txBody>
          <a:bodyPr/>
          <a:lstStyle/>
          <a:p>
            <a:fld id="{1B836C66-B473-4271-BCBF-9D531BD02B7F}" type="slidenum">
              <a:rPr lang="en-US" smtClean="0"/>
              <a:t>‹#›</a:t>
            </a:fld>
            <a:endParaRPr lang="en-US"/>
          </a:p>
        </p:txBody>
      </p:sp>
    </p:spTree>
    <p:extLst>
      <p:ext uri="{BB962C8B-B14F-4D97-AF65-F5344CB8AC3E}">
        <p14:creationId xmlns:p14="http://schemas.microsoft.com/office/powerpoint/2010/main" val="161719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B469F-E63A-829F-6BDB-C43247474B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00097-E44A-C892-BAB1-EF4533AFB8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092225-BC2D-3E03-C0D7-D6A45ACC5C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3D1AB8-255C-B0B8-D7A5-E2A786A08196}"/>
              </a:ext>
            </a:extLst>
          </p:cNvPr>
          <p:cNvSpPr>
            <a:spLocks noGrp="1"/>
          </p:cNvSpPr>
          <p:nvPr>
            <p:ph type="dt" sz="half" idx="10"/>
          </p:nvPr>
        </p:nvSpPr>
        <p:spPr/>
        <p:txBody>
          <a:bodyPr/>
          <a:lstStyle/>
          <a:p>
            <a:fld id="{04463B6F-B17F-4E3F-8E64-78EDCCBCC424}" type="datetimeFigureOut">
              <a:rPr lang="en-US" smtClean="0"/>
              <a:t>8/15/2023</a:t>
            </a:fld>
            <a:endParaRPr lang="en-US"/>
          </a:p>
        </p:txBody>
      </p:sp>
      <p:sp>
        <p:nvSpPr>
          <p:cNvPr id="6" name="Footer Placeholder 5">
            <a:extLst>
              <a:ext uri="{FF2B5EF4-FFF2-40B4-BE49-F238E27FC236}">
                <a16:creationId xmlns:a16="http://schemas.microsoft.com/office/drawing/2014/main" id="{490C14E8-5082-BE48-CCA0-AD69285F0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0F6F6D-46CE-DAE8-A830-EA3465898D12}"/>
              </a:ext>
            </a:extLst>
          </p:cNvPr>
          <p:cNvSpPr>
            <a:spLocks noGrp="1"/>
          </p:cNvSpPr>
          <p:nvPr>
            <p:ph type="sldNum" sz="quarter" idx="12"/>
          </p:nvPr>
        </p:nvSpPr>
        <p:spPr/>
        <p:txBody>
          <a:bodyPr/>
          <a:lstStyle/>
          <a:p>
            <a:fld id="{1B836C66-B473-4271-BCBF-9D531BD02B7F}" type="slidenum">
              <a:rPr lang="en-US" smtClean="0"/>
              <a:t>‹#›</a:t>
            </a:fld>
            <a:endParaRPr lang="en-US"/>
          </a:p>
        </p:txBody>
      </p:sp>
    </p:spTree>
    <p:extLst>
      <p:ext uri="{BB962C8B-B14F-4D97-AF65-F5344CB8AC3E}">
        <p14:creationId xmlns:p14="http://schemas.microsoft.com/office/powerpoint/2010/main" val="21674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90351-DFA2-0E33-1147-3752E8728E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DE8E13-21DF-F523-38CE-FE0FCD1F25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4FF6D7-7F0B-734B-834B-F776FE783F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624EF9-05FD-1E3D-8D09-72020DC62C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6C1F66-FA8E-6594-0D20-26843BCDF9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C4A24A-F133-1D62-67DF-B08A34822802}"/>
              </a:ext>
            </a:extLst>
          </p:cNvPr>
          <p:cNvSpPr>
            <a:spLocks noGrp="1"/>
          </p:cNvSpPr>
          <p:nvPr>
            <p:ph type="dt" sz="half" idx="10"/>
          </p:nvPr>
        </p:nvSpPr>
        <p:spPr/>
        <p:txBody>
          <a:bodyPr/>
          <a:lstStyle/>
          <a:p>
            <a:fld id="{04463B6F-B17F-4E3F-8E64-78EDCCBCC424}" type="datetimeFigureOut">
              <a:rPr lang="en-US" smtClean="0"/>
              <a:t>8/15/2023</a:t>
            </a:fld>
            <a:endParaRPr lang="en-US"/>
          </a:p>
        </p:txBody>
      </p:sp>
      <p:sp>
        <p:nvSpPr>
          <p:cNvPr id="8" name="Footer Placeholder 7">
            <a:extLst>
              <a:ext uri="{FF2B5EF4-FFF2-40B4-BE49-F238E27FC236}">
                <a16:creationId xmlns:a16="http://schemas.microsoft.com/office/drawing/2014/main" id="{57BE8232-B1B5-D389-E856-EA1D490792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7FECA7-5724-0C96-FD18-27757ABE35AD}"/>
              </a:ext>
            </a:extLst>
          </p:cNvPr>
          <p:cNvSpPr>
            <a:spLocks noGrp="1"/>
          </p:cNvSpPr>
          <p:nvPr>
            <p:ph type="sldNum" sz="quarter" idx="12"/>
          </p:nvPr>
        </p:nvSpPr>
        <p:spPr/>
        <p:txBody>
          <a:bodyPr/>
          <a:lstStyle/>
          <a:p>
            <a:fld id="{1B836C66-B473-4271-BCBF-9D531BD02B7F}" type="slidenum">
              <a:rPr lang="en-US" smtClean="0"/>
              <a:t>‹#›</a:t>
            </a:fld>
            <a:endParaRPr lang="en-US"/>
          </a:p>
        </p:txBody>
      </p:sp>
    </p:spTree>
    <p:extLst>
      <p:ext uri="{BB962C8B-B14F-4D97-AF65-F5344CB8AC3E}">
        <p14:creationId xmlns:p14="http://schemas.microsoft.com/office/powerpoint/2010/main" val="1828581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8625-55F5-9310-5728-A292B95739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9BF6FA-C24A-2D83-3422-EDD2C354ACE9}"/>
              </a:ext>
            </a:extLst>
          </p:cNvPr>
          <p:cNvSpPr>
            <a:spLocks noGrp="1"/>
          </p:cNvSpPr>
          <p:nvPr>
            <p:ph type="dt" sz="half" idx="10"/>
          </p:nvPr>
        </p:nvSpPr>
        <p:spPr/>
        <p:txBody>
          <a:bodyPr/>
          <a:lstStyle/>
          <a:p>
            <a:fld id="{04463B6F-B17F-4E3F-8E64-78EDCCBCC424}" type="datetimeFigureOut">
              <a:rPr lang="en-US" smtClean="0"/>
              <a:t>8/15/2023</a:t>
            </a:fld>
            <a:endParaRPr lang="en-US"/>
          </a:p>
        </p:txBody>
      </p:sp>
      <p:sp>
        <p:nvSpPr>
          <p:cNvPr id="4" name="Footer Placeholder 3">
            <a:extLst>
              <a:ext uri="{FF2B5EF4-FFF2-40B4-BE49-F238E27FC236}">
                <a16:creationId xmlns:a16="http://schemas.microsoft.com/office/drawing/2014/main" id="{975808A5-4DED-8B2D-F0BA-4CFAA49205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96DEC0-F4D7-5F44-D7B6-180E35AF354C}"/>
              </a:ext>
            </a:extLst>
          </p:cNvPr>
          <p:cNvSpPr>
            <a:spLocks noGrp="1"/>
          </p:cNvSpPr>
          <p:nvPr>
            <p:ph type="sldNum" sz="quarter" idx="12"/>
          </p:nvPr>
        </p:nvSpPr>
        <p:spPr/>
        <p:txBody>
          <a:bodyPr/>
          <a:lstStyle/>
          <a:p>
            <a:fld id="{1B836C66-B473-4271-BCBF-9D531BD02B7F}" type="slidenum">
              <a:rPr lang="en-US" smtClean="0"/>
              <a:t>‹#›</a:t>
            </a:fld>
            <a:endParaRPr lang="en-US"/>
          </a:p>
        </p:txBody>
      </p:sp>
    </p:spTree>
    <p:extLst>
      <p:ext uri="{BB962C8B-B14F-4D97-AF65-F5344CB8AC3E}">
        <p14:creationId xmlns:p14="http://schemas.microsoft.com/office/powerpoint/2010/main" val="3006812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2EEA3B-EB07-5B1E-2A1B-CAECCF87D85A}"/>
              </a:ext>
            </a:extLst>
          </p:cNvPr>
          <p:cNvSpPr>
            <a:spLocks noGrp="1"/>
          </p:cNvSpPr>
          <p:nvPr>
            <p:ph type="dt" sz="half" idx="10"/>
          </p:nvPr>
        </p:nvSpPr>
        <p:spPr/>
        <p:txBody>
          <a:bodyPr/>
          <a:lstStyle/>
          <a:p>
            <a:fld id="{04463B6F-B17F-4E3F-8E64-78EDCCBCC424}" type="datetimeFigureOut">
              <a:rPr lang="en-US" smtClean="0"/>
              <a:t>8/15/2023</a:t>
            </a:fld>
            <a:endParaRPr lang="en-US"/>
          </a:p>
        </p:txBody>
      </p:sp>
      <p:sp>
        <p:nvSpPr>
          <p:cNvPr id="3" name="Footer Placeholder 2">
            <a:extLst>
              <a:ext uri="{FF2B5EF4-FFF2-40B4-BE49-F238E27FC236}">
                <a16:creationId xmlns:a16="http://schemas.microsoft.com/office/drawing/2014/main" id="{979879ED-245C-2757-A3D9-235AF36E49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D3EB80-5B1E-92E2-34AF-989A1E408EC1}"/>
              </a:ext>
            </a:extLst>
          </p:cNvPr>
          <p:cNvSpPr>
            <a:spLocks noGrp="1"/>
          </p:cNvSpPr>
          <p:nvPr>
            <p:ph type="sldNum" sz="quarter" idx="12"/>
          </p:nvPr>
        </p:nvSpPr>
        <p:spPr/>
        <p:txBody>
          <a:bodyPr/>
          <a:lstStyle/>
          <a:p>
            <a:fld id="{1B836C66-B473-4271-BCBF-9D531BD02B7F}" type="slidenum">
              <a:rPr lang="en-US" smtClean="0"/>
              <a:t>‹#›</a:t>
            </a:fld>
            <a:endParaRPr lang="en-US"/>
          </a:p>
        </p:txBody>
      </p:sp>
    </p:spTree>
    <p:extLst>
      <p:ext uri="{BB962C8B-B14F-4D97-AF65-F5344CB8AC3E}">
        <p14:creationId xmlns:p14="http://schemas.microsoft.com/office/powerpoint/2010/main" val="385752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A457-46E7-CEBB-DDE1-BE118F0FF5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73963F-0035-07AF-D4A6-287287CA1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15E7EF-36C8-F93F-AB5B-0FE2025B9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5BC7DF-B81D-C6FF-6278-E720ED4B7DF2}"/>
              </a:ext>
            </a:extLst>
          </p:cNvPr>
          <p:cNvSpPr>
            <a:spLocks noGrp="1"/>
          </p:cNvSpPr>
          <p:nvPr>
            <p:ph type="dt" sz="half" idx="10"/>
          </p:nvPr>
        </p:nvSpPr>
        <p:spPr/>
        <p:txBody>
          <a:bodyPr/>
          <a:lstStyle/>
          <a:p>
            <a:fld id="{04463B6F-B17F-4E3F-8E64-78EDCCBCC424}" type="datetimeFigureOut">
              <a:rPr lang="en-US" smtClean="0"/>
              <a:t>8/15/2023</a:t>
            </a:fld>
            <a:endParaRPr lang="en-US"/>
          </a:p>
        </p:txBody>
      </p:sp>
      <p:sp>
        <p:nvSpPr>
          <p:cNvPr id="6" name="Footer Placeholder 5">
            <a:extLst>
              <a:ext uri="{FF2B5EF4-FFF2-40B4-BE49-F238E27FC236}">
                <a16:creationId xmlns:a16="http://schemas.microsoft.com/office/drawing/2014/main" id="{0012782B-8BD6-743C-4166-AC7E110DC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8D68B1-760F-FC29-3BF5-11802BA183F3}"/>
              </a:ext>
            </a:extLst>
          </p:cNvPr>
          <p:cNvSpPr>
            <a:spLocks noGrp="1"/>
          </p:cNvSpPr>
          <p:nvPr>
            <p:ph type="sldNum" sz="quarter" idx="12"/>
          </p:nvPr>
        </p:nvSpPr>
        <p:spPr/>
        <p:txBody>
          <a:bodyPr/>
          <a:lstStyle/>
          <a:p>
            <a:fld id="{1B836C66-B473-4271-BCBF-9D531BD02B7F}" type="slidenum">
              <a:rPr lang="en-US" smtClean="0"/>
              <a:t>‹#›</a:t>
            </a:fld>
            <a:endParaRPr lang="en-US"/>
          </a:p>
        </p:txBody>
      </p:sp>
    </p:spTree>
    <p:extLst>
      <p:ext uri="{BB962C8B-B14F-4D97-AF65-F5344CB8AC3E}">
        <p14:creationId xmlns:p14="http://schemas.microsoft.com/office/powerpoint/2010/main" val="171329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5C52-092B-D80D-9E35-30FD5F1B2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569263-6D4E-AE31-850A-3565F124BF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C2E98C-2420-5618-E5E2-5F882CF75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DFF942-5857-FF69-8B9C-B11D85CE1906}"/>
              </a:ext>
            </a:extLst>
          </p:cNvPr>
          <p:cNvSpPr>
            <a:spLocks noGrp="1"/>
          </p:cNvSpPr>
          <p:nvPr>
            <p:ph type="dt" sz="half" idx="10"/>
          </p:nvPr>
        </p:nvSpPr>
        <p:spPr/>
        <p:txBody>
          <a:bodyPr/>
          <a:lstStyle/>
          <a:p>
            <a:fld id="{04463B6F-B17F-4E3F-8E64-78EDCCBCC424}" type="datetimeFigureOut">
              <a:rPr lang="en-US" smtClean="0"/>
              <a:t>8/15/2023</a:t>
            </a:fld>
            <a:endParaRPr lang="en-US"/>
          </a:p>
        </p:txBody>
      </p:sp>
      <p:sp>
        <p:nvSpPr>
          <p:cNvPr id="6" name="Footer Placeholder 5">
            <a:extLst>
              <a:ext uri="{FF2B5EF4-FFF2-40B4-BE49-F238E27FC236}">
                <a16:creationId xmlns:a16="http://schemas.microsoft.com/office/drawing/2014/main" id="{3CB7F912-7C5F-E29C-18D1-B33838EB31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5CC086-D4AE-04F7-A782-27EF2CB94AD3}"/>
              </a:ext>
            </a:extLst>
          </p:cNvPr>
          <p:cNvSpPr>
            <a:spLocks noGrp="1"/>
          </p:cNvSpPr>
          <p:nvPr>
            <p:ph type="sldNum" sz="quarter" idx="12"/>
          </p:nvPr>
        </p:nvSpPr>
        <p:spPr/>
        <p:txBody>
          <a:bodyPr/>
          <a:lstStyle/>
          <a:p>
            <a:fld id="{1B836C66-B473-4271-BCBF-9D531BD02B7F}" type="slidenum">
              <a:rPr lang="en-US" smtClean="0"/>
              <a:t>‹#›</a:t>
            </a:fld>
            <a:endParaRPr lang="en-US"/>
          </a:p>
        </p:txBody>
      </p:sp>
    </p:spTree>
    <p:extLst>
      <p:ext uri="{BB962C8B-B14F-4D97-AF65-F5344CB8AC3E}">
        <p14:creationId xmlns:p14="http://schemas.microsoft.com/office/powerpoint/2010/main" val="97867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117DD1-9C68-F4E4-DAE6-4641D77F83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C89257-8154-4BC8-2EEC-897EC90D1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DC805-64B3-9C08-7BFA-1D9684893B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63B6F-B17F-4E3F-8E64-78EDCCBCC424}" type="datetimeFigureOut">
              <a:rPr lang="en-US" smtClean="0"/>
              <a:t>8/15/2023</a:t>
            </a:fld>
            <a:endParaRPr lang="en-US"/>
          </a:p>
        </p:txBody>
      </p:sp>
      <p:sp>
        <p:nvSpPr>
          <p:cNvPr id="5" name="Footer Placeholder 4">
            <a:extLst>
              <a:ext uri="{FF2B5EF4-FFF2-40B4-BE49-F238E27FC236}">
                <a16:creationId xmlns:a16="http://schemas.microsoft.com/office/drawing/2014/main" id="{DEA53C92-E8BB-33FC-B14C-7E4FEC075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EC5937-7D5D-A98F-73F6-09240043B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36C66-B473-4271-BCBF-9D531BD02B7F}" type="slidenum">
              <a:rPr lang="en-US" smtClean="0"/>
              <a:t>‹#›</a:t>
            </a:fld>
            <a:endParaRPr lang="en-US"/>
          </a:p>
        </p:txBody>
      </p:sp>
    </p:spTree>
    <p:extLst>
      <p:ext uri="{BB962C8B-B14F-4D97-AF65-F5344CB8AC3E}">
        <p14:creationId xmlns:p14="http://schemas.microsoft.com/office/powerpoint/2010/main" val="2844021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eg"/><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h-4M71funSo"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tUfqBduil94"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9GYTrWtGI2k&amp;t=66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rdhmag.com/infection-control/article/16409030/dental-water-the-dirty-little-secret"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www.cdc.gov/OralHealth/infectioncontrol/guidelin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ada.org/resources/research/science-and-research-institute/oral-health-topics/dental-unit-waterlines" TargetMode="External"/><Relationship Id="rId4" Type="http://schemas.openxmlformats.org/officeDocument/2006/relationships/hyperlink" Target="http://www.osap.org/topics-duwl-dental-unit-waterline-fact-shee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2" name="Rectangle 104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A44BA3-5255-EEB9-1DAE-9B1CCA5DE1C5}"/>
              </a:ext>
            </a:extLst>
          </p:cNvPr>
          <p:cNvSpPr>
            <a:spLocks noGrp="1"/>
          </p:cNvSpPr>
          <p:nvPr>
            <p:ph type="ctrTitle"/>
          </p:nvPr>
        </p:nvSpPr>
        <p:spPr>
          <a:xfrm>
            <a:off x="638882" y="639193"/>
            <a:ext cx="3571810" cy="3573516"/>
          </a:xfrm>
        </p:spPr>
        <p:txBody>
          <a:bodyPr>
            <a:normAutofit/>
          </a:bodyPr>
          <a:lstStyle/>
          <a:p>
            <a:pPr algn="l"/>
            <a:r>
              <a:rPr lang="en-US" sz="6100" b="1"/>
              <a:t>Dental Unit Water Line Quality</a:t>
            </a:r>
          </a:p>
        </p:txBody>
      </p:sp>
      <p:sp>
        <p:nvSpPr>
          <p:cNvPr id="3" name="Subtitle 2">
            <a:extLst>
              <a:ext uri="{FF2B5EF4-FFF2-40B4-BE49-F238E27FC236}">
                <a16:creationId xmlns:a16="http://schemas.microsoft.com/office/drawing/2014/main" id="{A308FFC8-683B-8884-DD24-94B174B44582}"/>
              </a:ext>
            </a:extLst>
          </p:cNvPr>
          <p:cNvSpPr>
            <a:spLocks noGrp="1"/>
          </p:cNvSpPr>
          <p:nvPr>
            <p:ph type="subTitle" idx="1"/>
          </p:nvPr>
        </p:nvSpPr>
        <p:spPr>
          <a:xfrm>
            <a:off x="638882" y="4631161"/>
            <a:ext cx="3571810" cy="1559327"/>
          </a:xfrm>
        </p:spPr>
        <p:txBody>
          <a:bodyPr>
            <a:normAutofit/>
          </a:bodyPr>
          <a:lstStyle/>
          <a:p>
            <a:pPr algn="l"/>
            <a:r>
              <a:rPr lang="en-US" dirty="0"/>
              <a:t>Pamela Alston, DDS, MPP</a:t>
            </a:r>
          </a:p>
          <a:p>
            <a:pPr algn="l"/>
            <a:r>
              <a:rPr lang="en-US" dirty="0"/>
              <a:t>Lead Oral Health Specialist</a:t>
            </a:r>
          </a:p>
          <a:p>
            <a:pPr algn="l"/>
            <a:r>
              <a:rPr lang="en-US" dirty="0"/>
              <a:t>August, 2023</a:t>
            </a:r>
          </a:p>
        </p:txBody>
      </p:sp>
      <p:sp>
        <p:nvSpPr>
          <p:cNvPr id="105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close-up of a dental equipment&#10;&#10;Description automatically generated">
            <a:extLst>
              <a:ext uri="{FF2B5EF4-FFF2-40B4-BE49-F238E27FC236}">
                <a16:creationId xmlns:a16="http://schemas.microsoft.com/office/drawing/2014/main" id="{DF69D575-AD5D-6A0D-4FF5-1BEB0A2733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85" b="1"/>
          <a:stretch/>
        </p:blipFill>
        <p:spPr bwMode="auto">
          <a:xfrm>
            <a:off x="4753730" y="640080"/>
            <a:ext cx="7015748"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846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EB3B0A0-9646-D280-1DF2-36B2A7DF1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23825"/>
            <a:ext cx="7848600" cy="661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5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922BD040-5EF0-6514-478F-C07EAF680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7200"/>
            <a:ext cx="12192000" cy="39497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537FB6AF-6151-D3BE-E08F-4E447E941C09}"/>
              </a:ext>
            </a:extLst>
          </p:cNvPr>
          <p:cNvSpPr>
            <a:spLocks noGrp="1"/>
          </p:cNvSpPr>
          <p:nvPr>
            <p:ph type="title"/>
          </p:nvPr>
        </p:nvSpPr>
        <p:spPr>
          <a:xfrm>
            <a:off x="216000" y="365125"/>
            <a:ext cx="11692800" cy="1902875"/>
          </a:xfrm>
        </p:spPr>
        <p:txBody>
          <a:bodyPr>
            <a:normAutofit/>
          </a:bodyPr>
          <a:lstStyle/>
          <a:p>
            <a:r>
              <a:rPr lang="en-US" sz="2400" b="1" dirty="0">
                <a:solidFill>
                  <a:schemeClr val="accent6">
                    <a:lumMod val="50000"/>
                  </a:schemeClr>
                </a:solidFill>
              </a:rPr>
              <a:t>1. Bacteria attach to the inside of dental unit waterlines.</a:t>
            </a:r>
            <a:br>
              <a:rPr lang="en-US" sz="2400" b="1" dirty="0">
                <a:solidFill>
                  <a:schemeClr val="accent6">
                    <a:lumMod val="50000"/>
                  </a:schemeClr>
                </a:solidFill>
              </a:rPr>
            </a:br>
            <a:r>
              <a:rPr lang="en-US" sz="2400" b="1" dirty="0">
                <a:solidFill>
                  <a:schemeClr val="accent6">
                    <a:lumMod val="50000"/>
                  </a:schemeClr>
                </a:solidFill>
              </a:rPr>
              <a:t>2. The bacteria grow and multiply and form a slimy biofilm layer.</a:t>
            </a:r>
            <a:br>
              <a:rPr lang="en-US" sz="2400" b="1" dirty="0">
                <a:solidFill>
                  <a:schemeClr val="accent6">
                    <a:lumMod val="50000"/>
                  </a:schemeClr>
                </a:solidFill>
              </a:rPr>
            </a:br>
            <a:r>
              <a:rPr lang="en-US" sz="2400" b="1" dirty="0">
                <a:solidFill>
                  <a:schemeClr val="accent6">
                    <a:lumMod val="50000"/>
                  </a:schemeClr>
                </a:solidFill>
              </a:rPr>
              <a:t>3. The bacteria mature to form a microcolony and  the colonies form a mushroom structure.</a:t>
            </a:r>
            <a:br>
              <a:rPr lang="en-US" sz="2400" b="1" dirty="0">
                <a:solidFill>
                  <a:schemeClr val="accent6">
                    <a:lumMod val="50000"/>
                  </a:schemeClr>
                </a:solidFill>
              </a:rPr>
            </a:br>
            <a:r>
              <a:rPr lang="en-US" sz="2400" b="1" dirty="0">
                <a:solidFill>
                  <a:schemeClr val="accent6">
                    <a:lumMod val="50000"/>
                  </a:schemeClr>
                </a:solidFill>
              </a:rPr>
              <a:t>4. Bacteria detach and the biofilm disperses.  The detached bacteria attach to the DUWL and form new biofilm.</a:t>
            </a:r>
          </a:p>
        </p:txBody>
      </p:sp>
    </p:spTree>
    <p:extLst>
      <p:ext uri="{BB962C8B-B14F-4D97-AF65-F5344CB8AC3E}">
        <p14:creationId xmlns:p14="http://schemas.microsoft.com/office/powerpoint/2010/main" val="3510720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9F7F-8F5B-C5C2-9F2D-FB1E29DFFD77}"/>
              </a:ext>
            </a:extLst>
          </p:cNvPr>
          <p:cNvSpPr>
            <a:spLocks noGrp="1"/>
          </p:cNvSpPr>
          <p:nvPr>
            <p:ph type="title"/>
          </p:nvPr>
        </p:nvSpPr>
        <p:spPr/>
        <p:txBody>
          <a:bodyPr/>
          <a:lstStyle/>
          <a:p>
            <a:pPr algn="ctr"/>
            <a:r>
              <a:rPr lang="en-US" b="1" dirty="0">
                <a:solidFill>
                  <a:schemeClr val="accent4">
                    <a:lumMod val="75000"/>
                  </a:schemeClr>
                </a:solidFill>
              </a:rPr>
              <a:t>The potential of bacterial growth</a:t>
            </a:r>
          </a:p>
        </p:txBody>
      </p:sp>
      <p:sp>
        <p:nvSpPr>
          <p:cNvPr id="3" name="Content Placeholder 2">
            <a:extLst>
              <a:ext uri="{FF2B5EF4-FFF2-40B4-BE49-F238E27FC236}">
                <a16:creationId xmlns:a16="http://schemas.microsoft.com/office/drawing/2014/main" id="{0CAF20C3-F2A7-A6A4-027D-436FD3ECA3C1}"/>
              </a:ext>
            </a:extLst>
          </p:cNvPr>
          <p:cNvSpPr>
            <a:spLocks noGrp="1"/>
          </p:cNvSpPr>
          <p:nvPr>
            <p:ph sz="half" idx="1"/>
          </p:nvPr>
        </p:nvSpPr>
        <p:spPr/>
        <p:txBody>
          <a:bodyPr/>
          <a:lstStyle/>
          <a:p>
            <a:r>
              <a:rPr lang="en-US" dirty="0"/>
              <a:t>Bacteria counts can grow to 200,000 CFU/mL in 5 days</a:t>
            </a:r>
          </a:p>
          <a:p>
            <a:r>
              <a:rPr lang="en-US" dirty="0"/>
              <a:t>Colony = the number of bacteria or fungi growing in a milliliter</a:t>
            </a:r>
          </a:p>
          <a:p>
            <a:r>
              <a:rPr lang="en-US" dirty="0"/>
              <a:t>Heterotrophic bacteria not necessarily indicators of disease conditions</a:t>
            </a:r>
          </a:p>
        </p:txBody>
      </p:sp>
      <p:sp>
        <p:nvSpPr>
          <p:cNvPr id="4" name="TextBox 3">
            <a:extLst>
              <a:ext uri="{FF2B5EF4-FFF2-40B4-BE49-F238E27FC236}">
                <a16:creationId xmlns:a16="http://schemas.microsoft.com/office/drawing/2014/main" id="{99250B36-9E14-E5AD-E0C8-03F77C1980A9}"/>
              </a:ext>
            </a:extLst>
          </p:cNvPr>
          <p:cNvSpPr txBox="1"/>
          <p:nvPr/>
        </p:nvSpPr>
        <p:spPr>
          <a:xfrm>
            <a:off x="900000" y="5824800"/>
            <a:ext cx="11127726" cy="923330"/>
          </a:xfrm>
          <a:prstGeom prst="rect">
            <a:avLst/>
          </a:prstGeom>
          <a:noFill/>
        </p:spPr>
        <p:txBody>
          <a:bodyPr wrap="none" rtlCol="0">
            <a:spAutoFit/>
          </a:bodyPr>
          <a:lstStyle/>
          <a:p>
            <a:pPr algn="l"/>
            <a:r>
              <a:rPr lang="en-US" dirty="0" err="1"/>
              <a:t>Babeau</a:t>
            </a:r>
            <a:r>
              <a:rPr lang="en-US" dirty="0"/>
              <a:t> J, </a:t>
            </a:r>
            <a:r>
              <a:rPr lang="en-US" dirty="0" err="1"/>
              <a:t>Tanguay</a:t>
            </a:r>
            <a:r>
              <a:rPr lang="en-US" dirty="0"/>
              <a:t> R, </a:t>
            </a:r>
            <a:r>
              <a:rPr lang="en-US" dirty="0" err="1"/>
              <a:t>Faucher</a:t>
            </a:r>
            <a:r>
              <a:rPr lang="en-US" dirty="0"/>
              <a:t> E, </a:t>
            </a:r>
            <a:r>
              <a:rPr lang="en-US" dirty="0" err="1"/>
              <a:t>Avezard</a:t>
            </a:r>
            <a:r>
              <a:rPr lang="en-US" dirty="0"/>
              <a:t> C, </a:t>
            </a:r>
            <a:r>
              <a:rPr lang="en-US" b="0" i="0" dirty="0">
                <a:solidFill>
                  <a:srgbClr val="111111"/>
                </a:solidFill>
                <a:effectLst/>
                <a:latin typeface="Roboto" panose="02000000000000000000" pitchFamily="2" charset="0"/>
              </a:rPr>
              <a:t>Multiparametric analysis of waterline contamination in dental units</a:t>
            </a:r>
          </a:p>
          <a:p>
            <a:pPr algn="l"/>
            <a:r>
              <a:rPr lang="en-US" b="0" i="0" dirty="0">
                <a:solidFill>
                  <a:srgbClr val="111111"/>
                </a:solidFill>
                <a:effectLst/>
                <a:latin typeface="var(--nova-font-family-sans-serif)"/>
              </a:rPr>
              <a:t>Applied and Environmental Microbiology, 62(11): 3954-9, December 1996, DOI: 10.1128/AEM.62.11.3954-3959.1996</a:t>
            </a:r>
          </a:p>
          <a:p>
            <a:endParaRPr lang="en-US" dirty="0"/>
          </a:p>
        </p:txBody>
      </p:sp>
      <p:pic>
        <p:nvPicPr>
          <p:cNvPr id="11" name="Content Placeholder 10" descr="A diagram of a blood vessel&#10;&#10;Description automatically generated">
            <a:extLst>
              <a:ext uri="{FF2B5EF4-FFF2-40B4-BE49-F238E27FC236}">
                <a16:creationId xmlns:a16="http://schemas.microsoft.com/office/drawing/2014/main" id="{F5D88F38-7683-1954-922F-E8A72B019303}"/>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 r="-68" b="15328"/>
          <a:stretch/>
        </p:blipFill>
        <p:spPr>
          <a:xfrm>
            <a:off x="6096363" y="1690688"/>
            <a:ext cx="5430837" cy="3392512"/>
          </a:xfrm>
        </p:spPr>
      </p:pic>
    </p:spTree>
    <p:extLst>
      <p:ext uri="{BB962C8B-B14F-4D97-AF65-F5344CB8AC3E}">
        <p14:creationId xmlns:p14="http://schemas.microsoft.com/office/powerpoint/2010/main" val="203588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EB80BCAD-3774-79E1-D6E2-66EBAFB5AE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81955" y="643466"/>
            <a:ext cx="742808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073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20FA72-926A-430D-CABB-4E22AC120BB8}"/>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a:t>Self-Contained Water Bottles</a:t>
            </a:r>
          </a:p>
        </p:txBody>
      </p:sp>
      <p:grpSp>
        <p:nvGrpSpPr>
          <p:cNvPr id="13321" name="Group 133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322" name="Rectangle 133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3" name="Rectangle 133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25" name="Rectangle 133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147F06D-DD68-6523-7257-BF1176EBA0E1}"/>
              </a:ext>
            </a:extLst>
          </p:cNvPr>
          <p:cNvSpPr>
            <a:spLocks noGrp="1"/>
          </p:cNvSpPr>
          <p:nvPr>
            <p:ph sz="half" idx="2"/>
          </p:nvPr>
        </p:nvSpPr>
        <p:spPr>
          <a:xfrm>
            <a:off x="590719" y="2330505"/>
            <a:ext cx="4559425" cy="3979585"/>
          </a:xfrm>
        </p:spPr>
        <p:txBody>
          <a:bodyPr vert="horz" lIns="91440" tIns="45720" rIns="91440" bIns="45720" rtlCol="0" anchor="ctr">
            <a:normAutofit/>
          </a:bodyPr>
          <a:lstStyle/>
          <a:p>
            <a:r>
              <a:rPr lang="en-US" sz="2000"/>
              <a:t>Configured to feed water to the handpieces, syringes, and ultrasonic cleaner</a:t>
            </a:r>
          </a:p>
          <a:p>
            <a:pPr marL="0"/>
            <a:endParaRPr lang="en-US" sz="2000"/>
          </a:p>
          <a:p>
            <a:r>
              <a:rPr lang="en-US" sz="2000"/>
              <a:t>Useful to introduce chemicals</a:t>
            </a:r>
          </a:p>
          <a:p>
            <a:pPr marL="0"/>
            <a:endParaRPr lang="en-US" sz="2000"/>
          </a:p>
          <a:p>
            <a:r>
              <a:rPr lang="en-US" sz="2000"/>
              <a:t>Do not exclude the need for periodic waterline cleaning</a:t>
            </a:r>
          </a:p>
        </p:txBody>
      </p:sp>
      <p:sp>
        <p:nvSpPr>
          <p:cNvPr id="13327" name="Rectangle 133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9" name="Rectangle 133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a:extLst>
              <a:ext uri="{FF2B5EF4-FFF2-40B4-BE49-F238E27FC236}">
                <a16:creationId xmlns:a16="http://schemas.microsoft.com/office/drawing/2014/main" id="{D70FE207-ED3D-FD8F-7D0D-43715613AE1D}"/>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3062" r="2"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9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E49AB2C9-F07A-0119-4D91-C067B050B158}"/>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b="1" dirty="0"/>
              <a:t>Measures for safe water from DUWLs</a:t>
            </a:r>
          </a:p>
        </p:txBody>
      </p:sp>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spraying water on a black surface&#10;&#10;Description automatically generated">
            <a:extLst>
              <a:ext uri="{FF2B5EF4-FFF2-40B4-BE49-F238E27FC236}">
                <a16:creationId xmlns:a16="http://schemas.microsoft.com/office/drawing/2014/main" id="{86C5673F-F3D6-B656-D581-5B9D45CC628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3267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641AC3-E785-434A-EC28-90E9BC296E63}"/>
              </a:ext>
            </a:extLst>
          </p:cNvPr>
          <p:cNvSpPr>
            <a:spLocks noGrp="1"/>
          </p:cNvSpPr>
          <p:nvPr>
            <p:ph type="title"/>
          </p:nvPr>
        </p:nvSpPr>
        <p:spPr>
          <a:xfrm>
            <a:off x="808638" y="386930"/>
            <a:ext cx="9236700" cy="1188950"/>
          </a:xfrm>
        </p:spPr>
        <p:txBody>
          <a:bodyPr anchor="b">
            <a:normAutofit/>
          </a:bodyPr>
          <a:lstStyle/>
          <a:p>
            <a:r>
              <a:rPr lang="en-US" sz="3800" b="1"/>
              <a:t>Dental Unit Waterline Management Recommendations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7CF8E5-CE75-DFB8-885F-DD9900F45AA7}"/>
              </a:ext>
            </a:extLst>
          </p:cNvPr>
          <p:cNvSpPr>
            <a:spLocks noGrp="1"/>
          </p:cNvSpPr>
          <p:nvPr>
            <p:ph idx="1"/>
          </p:nvPr>
        </p:nvSpPr>
        <p:spPr>
          <a:xfrm>
            <a:off x="793660" y="2599509"/>
            <a:ext cx="10143668" cy="3435531"/>
          </a:xfrm>
        </p:spPr>
        <p:txBody>
          <a:bodyPr anchor="ctr">
            <a:normAutofit/>
          </a:bodyPr>
          <a:lstStyle/>
          <a:p>
            <a:pPr marL="514350" indent="-514350">
              <a:buFont typeface="+mj-lt"/>
              <a:buAutoNum type="arabicPeriod"/>
            </a:pPr>
            <a:r>
              <a:rPr lang="en-US" sz="2400"/>
              <a:t>Stay informed about best practices for managing treatment and controlling biofilm in dental waterlines.</a:t>
            </a:r>
          </a:p>
          <a:p>
            <a:pPr marL="514350" indent="-514350">
              <a:buFont typeface="+mj-lt"/>
              <a:buAutoNum type="arabicPeriod"/>
            </a:pPr>
            <a:r>
              <a:rPr lang="en-US" sz="2400"/>
              <a:t>Review instructions for use from the dental unit or manufacturer.</a:t>
            </a:r>
          </a:p>
          <a:p>
            <a:pPr marL="514350" indent="-514350">
              <a:buFont typeface="+mj-lt"/>
              <a:buAutoNum type="arabicPeriod"/>
            </a:pPr>
            <a:r>
              <a:rPr lang="en-US" sz="2400"/>
              <a:t>Review information on products’ infection control safety, effectiveness and compatibility with dental equipment.</a:t>
            </a:r>
          </a:p>
        </p:txBody>
      </p:sp>
    </p:spTree>
    <p:extLst>
      <p:ext uri="{BB962C8B-B14F-4D97-AF65-F5344CB8AC3E}">
        <p14:creationId xmlns:p14="http://schemas.microsoft.com/office/powerpoint/2010/main" val="3589020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58FCE-B02E-2563-D1CD-0EB62F153312}"/>
              </a:ext>
            </a:extLst>
          </p:cNvPr>
          <p:cNvSpPr>
            <a:spLocks noGrp="1"/>
          </p:cNvSpPr>
          <p:nvPr>
            <p:ph type="title"/>
          </p:nvPr>
        </p:nvSpPr>
        <p:spPr>
          <a:xfrm>
            <a:off x="808638" y="386930"/>
            <a:ext cx="9236700" cy="1188950"/>
          </a:xfrm>
        </p:spPr>
        <p:txBody>
          <a:bodyPr anchor="b">
            <a:normAutofit/>
          </a:bodyPr>
          <a:lstStyle/>
          <a:p>
            <a:r>
              <a:rPr lang="en-US" sz="3800" b="1"/>
              <a:t>Dental Unit Waterline Management Recommendations--continued</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F56BAA-CFAB-1E44-9B49-BCC06CDB1548}"/>
              </a:ext>
            </a:extLst>
          </p:cNvPr>
          <p:cNvSpPr>
            <a:spLocks noGrp="1"/>
          </p:cNvSpPr>
          <p:nvPr>
            <p:ph idx="1"/>
          </p:nvPr>
        </p:nvSpPr>
        <p:spPr>
          <a:xfrm>
            <a:off x="793660" y="2599509"/>
            <a:ext cx="10143668" cy="3435531"/>
          </a:xfrm>
        </p:spPr>
        <p:txBody>
          <a:bodyPr anchor="ctr">
            <a:normAutofit/>
          </a:bodyPr>
          <a:lstStyle/>
          <a:p>
            <a:pPr marL="0" indent="0">
              <a:buNone/>
            </a:pPr>
            <a:r>
              <a:rPr lang="en-US" sz="2400"/>
              <a:t>4. Flush lines for 20 seconds to 30 seconds.</a:t>
            </a:r>
          </a:p>
          <a:p>
            <a:pPr marL="0" indent="0">
              <a:buNone/>
            </a:pPr>
            <a:endParaRPr lang="en-US" sz="2400"/>
          </a:p>
          <a:p>
            <a:pPr marL="0" indent="0">
              <a:buNone/>
            </a:pPr>
            <a:r>
              <a:rPr lang="en-US" sz="2400"/>
              <a:t>5. Use only sterile solutions for coolant and irrigation for surgical procedures.</a:t>
            </a:r>
          </a:p>
          <a:p>
            <a:pPr marL="0" indent="0">
              <a:buNone/>
            </a:pPr>
            <a:endParaRPr lang="en-US" sz="2400"/>
          </a:p>
          <a:p>
            <a:pPr marL="0" indent="0">
              <a:buNone/>
            </a:pPr>
            <a:r>
              <a:rPr lang="en-US" sz="2400"/>
              <a:t>6. Monitor and document dental unit water quality regularly.</a:t>
            </a:r>
          </a:p>
          <a:p>
            <a:pPr marL="0" indent="0">
              <a:buNone/>
            </a:pPr>
            <a:endParaRPr lang="en-US" sz="2400"/>
          </a:p>
          <a:p>
            <a:pPr marL="0" indent="0">
              <a:buNone/>
            </a:pPr>
            <a:r>
              <a:rPr lang="en-US" sz="2400"/>
              <a:t>7. Develop and implement standard operating procedures.</a:t>
            </a:r>
          </a:p>
        </p:txBody>
      </p:sp>
    </p:spTree>
    <p:extLst>
      <p:ext uri="{BB962C8B-B14F-4D97-AF65-F5344CB8AC3E}">
        <p14:creationId xmlns:p14="http://schemas.microsoft.com/office/powerpoint/2010/main" val="1263326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43" name="Rectangle 18442">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 name="Title 1">
            <a:extLst>
              <a:ext uri="{FF2B5EF4-FFF2-40B4-BE49-F238E27FC236}">
                <a16:creationId xmlns:a16="http://schemas.microsoft.com/office/drawing/2014/main" id="{CEF7E3A2-031A-3183-41C5-3E9C0A52C8C9}"/>
              </a:ext>
            </a:extLst>
          </p:cNvPr>
          <p:cNvSpPr>
            <a:spLocks noGrp="1"/>
          </p:cNvSpPr>
          <p:nvPr>
            <p:ph type="title"/>
          </p:nvPr>
        </p:nvSpPr>
        <p:spPr>
          <a:xfrm>
            <a:off x="4763933" y="3827844"/>
            <a:ext cx="6766405" cy="1168188"/>
          </a:xfrm>
        </p:spPr>
        <p:txBody>
          <a:bodyPr vert="horz" lIns="91440" tIns="45720" rIns="91440" bIns="45720" rtlCol="0" anchor="b">
            <a:normAutofit/>
          </a:bodyPr>
          <a:lstStyle/>
          <a:p>
            <a:pPr algn="ctr"/>
            <a:r>
              <a:rPr lang="en-US" sz="6000" b="1">
                <a:solidFill>
                  <a:srgbClr val="FFFFFE"/>
                </a:solidFill>
              </a:rPr>
              <a:t>The “Maintainers”</a:t>
            </a:r>
          </a:p>
        </p:txBody>
      </p:sp>
      <p:sp>
        <p:nvSpPr>
          <p:cNvPr id="18445" name="Freeform: Shape 18444">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47" name="Freeform: Shape 18446">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49" name="Arc 18448">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8434" name="Picture 2" descr="A-dec ICX Waterline Treatment Tablets 2L (50) - Alldent">
            <a:extLst>
              <a:ext uri="{FF2B5EF4-FFF2-40B4-BE49-F238E27FC236}">
                <a16:creationId xmlns:a16="http://schemas.microsoft.com/office/drawing/2014/main" id="{96F18B95-9BCE-FB78-A975-8B2C8FAA237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1165" y="2086324"/>
            <a:ext cx="3146891" cy="2553624"/>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rgbClr val="FFFFFF"/>
                </a:solidFill>
              </a14:hiddenFill>
            </a:ext>
          </a:extLst>
        </p:spPr>
      </p:pic>
      <p:pic>
        <p:nvPicPr>
          <p:cNvPr id="18436" name="Picture 4" descr="Sterisil Straw 365 Day Water Line Disinfectant">
            <a:extLst>
              <a:ext uri="{FF2B5EF4-FFF2-40B4-BE49-F238E27FC236}">
                <a16:creationId xmlns:a16="http://schemas.microsoft.com/office/drawing/2014/main" id="{3DAC083D-2FF9-FBE7-84AE-58FB40E2320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51980" y="133707"/>
            <a:ext cx="2488039" cy="2488039"/>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a:noFill/>
          <a:extLst>
            <a:ext uri="{909E8E84-426E-40DD-AFC4-6F175D3DCCD1}">
              <a14:hiddenFill xmlns:a14="http://schemas.microsoft.com/office/drawing/2010/main">
                <a:solidFill>
                  <a:srgbClr val="FFFFFF"/>
                </a:solidFill>
              </a14:hiddenFill>
            </a:ext>
          </a:extLst>
        </p:spPr>
      </p:pic>
      <p:sp>
        <p:nvSpPr>
          <p:cNvPr id="18451" name="Freeform: Shape 18450">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438" name="Picture 6">
            <a:extLst>
              <a:ext uri="{FF2B5EF4-FFF2-40B4-BE49-F238E27FC236}">
                <a16:creationId xmlns:a16="http://schemas.microsoft.com/office/drawing/2014/main" id="{2BDACF71-AE10-22E6-3F0A-1A53E6C899B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42995" y="407063"/>
            <a:ext cx="2378947" cy="2378947"/>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4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8">
            <a:extLst>
              <a:ext uri="{FF2B5EF4-FFF2-40B4-BE49-F238E27FC236}">
                <a16:creationId xmlns:a16="http://schemas.microsoft.com/office/drawing/2014/main" id="{9AD081B0-8BEE-7D39-0EA2-53CCFEF024F0}"/>
              </a:ext>
            </a:extLst>
          </p:cNvPr>
          <p:cNvPicPr>
            <a:picLocks noChangeAspect="1"/>
          </p:cNvPicPr>
          <p:nvPr/>
        </p:nvPicPr>
        <p:blipFill rotWithShape="1">
          <a:blip r:embed="rId3">
            <a:duotone>
              <a:schemeClr val="bg2">
                <a:shade val="45000"/>
                <a:satMod val="135000"/>
              </a:schemeClr>
              <a:prstClr val="white"/>
            </a:duotone>
          </a:blip>
          <a:srcRect t="6250"/>
          <a:stretch/>
        </p:blipFill>
        <p:spPr>
          <a:xfrm>
            <a:off x="20" y="10"/>
            <a:ext cx="12191980" cy="6857990"/>
          </a:xfrm>
          <a:prstGeom prst="rect">
            <a:avLst/>
          </a:prstGeom>
        </p:spPr>
      </p:pic>
      <p:sp>
        <p:nvSpPr>
          <p:cNvPr id="11" name="Rectangle 1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A0383B3-1CCF-8458-8865-AC8EFAF4249E}"/>
              </a:ext>
            </a:extLst>
          </p:cNvPr>
          <p:cNvSpPr>
            <a:spLocks noGrp="1"/>
          </p:cNvSpPr>
          <p:nvPr>
            <p:ph type="title"/>
          </p:nvPr>
        </p:nvSpPr>
        <p:spPr>
          <a:xfrm>
            <a:off x="838200" y="365125"/>
            <a:ext cx="10515600" cy="1325563"/>
          </a:xfrm>
        </p:spPr>
        <p:txBody>
          <a:bodyPr>
            <a:normAutofit/>
          </a:bodyPr>
          <a:lstStyle/>
          <a:p>
            <a:r>
              <a:rPr lang="en-US" b="1"/>
              <a:t>3 Steps to Dental Unit Waterline Maintenance</a:t>
            </a:r>
          </a:p>
        </p:txBody>
      </p:sp>
      <p:graphicFrame>
        <p:nvGraphicFramePr>
          <p:cNvPr id="15" name="Content Placeholder 5">
            <a:extLst>
              <a:ext uri="{FF2B5EF4-FFF2-40B4-BE49-F238E27FC236}">
                <a16:creationId xmlns:a16="http://schemas.microsoft.com/office/drawing/2014/main" id="{565A8B14-FEE7-B18F-1C53-DA02ED5B2467}"/>
              </a:ext>
            </a:extLst>
          </p:cNvPr>
          <p:cNvGraphicFramePr>
            <a:graphicFrameLocks noGrp="1"/>
          </p:cNvGraphicFramePr>
          <p:nvPr>
            <p:ph idx="1"/>
            <p:extLst>
              <p:ext uri="{D42A27DB-BD31-4B8C-83A1-F6EECF244321}">
                <p14:modId xmlns:p14="http://schemas.microsoft.com/office/powerpoint/2010/main" val="5332082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44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A7E2C319-D08E-FB16-2770-268AE3B76318}"/>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t="442"/>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ACD968-AD0B-7905-A3A2-3A18446363ED}"/>
              </a:ext>
            </a:extLst>
          </p:cNvPr>
          <p:cNvSpPr>
            <a:spLocks noGrp="1"/>
          </p:cNvSpPr>
          <p:nvPr>
            <p:ph type="title"/>
          </p:nvPr>
        </p:nvSpPr>
        <p:spPr>
          <a:xfrm>
            <a:off x="841249" y="941832"/>
            <a:ext cx="10506456" cy="2057400"/>
          </a:xfrm>
        </p:spPr>
        <p:txBody>
          <a:bodyPr anchor="b">
            <a:normAutofit/>
          </a:bodyPr>
          <a:lstStyle/>
          <a:p>
            <a:r>
              <a:rPr lang="en-US" sz="5000" dirty="0">
                <a:solidFill>
                  <a:schemeClr val="bg1"/>
                </a:solidFill>
              </a:rPr>
              <a:t>Fatality due to Legionella in a dental unit water line</a:t>
            </a:r>
          </a:p>
        </p:txBody>
      </p:sp>
      <p:sp>
        <p:nvSpPr>
          <p:cNvPr id="2059" name="Rectangle 20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898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B8D5E9EC-AEA0-258E-4860-C75E169FB0AF}"/>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5100" b="1" kern="1200">
                <a:solidFill>
                  <a:schemeClr val="tx1"/>
                </a:solidFill>
                <a:latin typeface="+mj-lt"/>
                <a:ea typeface="+mj-ea"/>
                <a:cs typeface="+mj-cs"/>
              </a:rPr>
              <a:t>How to Shock Dental Unit Waterlines--ProEdge</a:t>
            </a:r>
          </a:p>
        </p:txBody>
      </p:sp>
      <p:sp>
        <p:nvSpPr>
          <p:cNvPr id="5" name="Text Placeholder 4">
            <a:extLst>
              <a:ext uri="{FF2B5EF4-FFF2-40B4-BE49-F238E27FC236}">
                <a16:creationId xmlns:a16="http://schemas.microsoft.com/office/drawing/2014/main" id="{BB46E465-DDFC-3635-96CE-A7CC55226340}"/>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r>
              <a:rPr lang="en-US" kern="1200">
                <a:solidFill>
                  <a:schemeClr val="tx1"/>
                </a:solidFill>
                <a:latin typeface="+mn-lt"/>
                <a:ea typeface="+mn-ea"/>
                <a:cs typeface="+mn-cs"/>
                <a:hlinkClick r:id="rId3"/>
              </a:rPr>
              <a:t>How to Shock Your Dental Unit Waterlines - YouTube</a:t>
            </a:r>
            <a:endParaRPr lang="en-US" kern="1200">
              <a:solidFill>
                <a:schemeClr val="tx1"/>
              </a:solidFill>
              <a:latin typeface="+mn-lt"/>
              <a:ea typeface="+mn-ea"/>
              <a:cs typeface="+mn-cs"/>
            </a:endParaRPr>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641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D734D3A9-83B2-3A4B-0BBC-9ED8FCDD8B08}"/>
              </a:ext>
            </a:extLst>
          </p:cNvPr>
          <p:cNvSpPr>
            <a:spLocks noGrp="1"/>
          </p:cNvSpPr>
          <p:nvPr>
            <p:ph type="ctrTitle"/>
          </p:nvPr>
        </p:nvSpPr>
        <p:spPr>
          <a:xfrm>
            <a:off x="3315031" y="1380754"/>
            <a:ext cx="5561938" cy="2513516"/>
          </a:xfrm>
        </p:spPr>
        <p:txBody>
          <a:bodyPr>
            <a:normAutofit/>
          </a:bodyPr>
          <a:lstStyle/>
          <a:p>
            <a:r>
              <a:rPr lang="en-US" sz="5600" b="1"/>
              <a:t>In-office dental waterline testing--</a:t>
            </a:r>
            <a:r>
              <a:rPr lang="en-US" sz="5600" b="1" err="1"/>
              <a:t>ProEdge</a:t>
            </a:r>
            <a:endParaRPr lang="en-US" sz="5600" b="1"/>
          </a:p>
        </p:txBody>
      </p:sp>
      <p:sp>
        <p:nvSpPr>
          <p:cNvPr id="5" name="Subtitle 4">
            <a:extLst>
              <a:ext uri="{FF2B5EF4-FFF2-40B4-BE49-F238E27FC236}">
                <a16:creationId xmlns:a16="http://schemas.microsoft.com/office/drawing/2014/main" id="{A2F05E4F-6590-582E-5464-8B92AA6944FF}"/>
              </a:ext>
            </a:extLst>
          </p:cNvPr>
          <p:cNvSpPr>
            <a:spLocks noGrp="1"/>
          </p:cNvSpPr>
          <p:nvPr>
            <p:ph type="subTitle" idx="1"/>
          </p:nvPr>
        </p:nvSpPr>
        <p:spPr>
          <a:xfrm>
            <a:off x="3315031" y="4076802"/>
            <a:ext cx="5561938" cy="1534587"/>
          </a:xfrm>
        </p:spPr>
        <p:txBody>
          <a:bodyPr>
            <a:normAutofit/>
          </a:bodyPr>
          <a:lstStyle/>
          <a:p>
            <a:r>
              <a:rPr lang="en-US" u="sng" dirty="0">
                <a:effectLst/>
                <a:ea typeface="Times New Roman" panose="02020603050405020304" pitchFamily="18" charset="0"/>
                <a:hlinkClick r:id="rId3"/>
              </a:rPr>
              <a:t>The </a:t>
            </a:r>
            <a:r>
              <a:rPr lang="en-US" u="sng" dirty="0" err="1">
                <a:effectLst/>
                <a:ea typeface="Times New Roman" panose="02020603050405020304" pitchFamily="18" charset="0"/>
                <a:hlinkClick r:id="rId3"/>
              </a:rPr>
              <a:t>QuickPass</a:t>
            </a:r>
            <a:r>
              <a:rPr lang="en-US" u="sng" dirty="0">
                <a:effectLst/>
                <a:ea typeface="Times New Roman" panose="02020603050405020304" pitchFamily="18" charset="0"/>
                <a:hlinkClick r:id="rId3"/>
              </a:rPr>
              <a:t>® In-Office Dental Water Test - YouTube</a:t>
            </a:r>
            <a:endParaRPr lang="en-US" dirty="0">
              <a:effectLst/>
              <a:ea typeface="Times New Roman" panose="02020603050405020304" pitchFamily="18" charset="0"/>
            </a:endParaRPr>
          </a:p>
          <a:p>
            <a:endParaRPr lang="en-US" dirty="0"/>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74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8AE046B-0405-8BC3-569D-CDCDBF415994}"/>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b="1" kern="1200">
                <a:solidFill>
                  <a:schemeClr val="tx1"/>
                </a:solidFill>
                <a:latin typeface="+mj-lt"/>
                <a:ea typeface="+mj-ea"/>
                <a:cs typeface="+mj-cs"/>
              </a:rPr>
              <a:t>Mail-in Water Test Kits--ProEdge</a:t>
            </a:r>
          </a:p>
        </p:txBody>
      </p:sp>
      <p:sp>
        <p:nvSpPr>
          <p:cNvPr id="3" name="Text Placeholder 2">
            <a:extLst>
              <a:ext uri="{FF2B5EF4-FFF2-40B4-BE49-F238E27FC236}">
                <a16:creationId xmlns:a16="http://schemas.microsoft.com/office/drawing/2014/main" id="{8834789E-14F7-6820-C5C3-33D3D150327A}"/>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r>
              <a:rPr lang="en-US" kern="1200" dirty="0">
                <a:solidFill>
                  <a:schemeClr val="tx1"/>
                </a:solidFill>
                <a:latin typeface="+mn-lt"/>
                <a:ea typeface="+mn-ea"/>
                <a:cs typeface="+mn-cs"/>
                <a:hlinkClick r:id="rId3"/>
              </a:rPr>
              <a:t>Dental Waterline Testing - How to test with a </a:t>
            </a:r>
            <a:r>
              <a:rPr lang="en-US" kern="1200" dirty="0" err="1">
                <a:solidFill>
                  <a:schemeClr val="tx1"/>
                </a:solidFill>
                <a:latin typeface="+mn-lt"/>
                <a:ea typeface="+mn-ea"/>
                <a:cs typeface="+mn-cs"/>
                <a:hlinkClick r:id="rId3"/>
              </a:rPr>
              <a:t>ProEdge</a:t>
            </a:r>
            <a:r>
              <a:rPr lang="en-US" kern="1200">
                <a:solidFill>
                  <a:schemeClr val="tx1"/>
                </a:solidFill>
                <a:latin typeface="+mn-lt"/>
                <a:ea typeface="+mn-ea"/>
                <a:cs typeface="+mn-cs"/>
                <a:hlinkClick r:id="rId3"/>
              </a:rPr>
              <a:t> Mail-In Water Test Kit - YouTube</a:t>
            </a:r>
            <a:endParaRPr lang="en-US" kern="120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683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C29EB-002A-0A11-0F71-2AA27DD736F5}"/>
              </a:ext>
            </a:extLst>
          </p:cNvPr>
          <p:cNvSpPr>
            <a:spLocks noGrp="1"/>
          </p:cNvSpPr>
          <p:nvPr>
            <p:ph type="title"/>
          </p:nvPr>
        </p:nvSpPr>
        <p:spPr>
          <a:xfrm>
            <a:off x="643467" y="1075863"/>
            <a:ext cx="10905066" cy="2958394"/>
          </a:xfrm>
        </p:spPr>
        <p:txBody>
          <a:bodyPr>
            <a:normAutofit/>
          </a:bodyPr>
          <a:lstStyle/>
          <a:p>
            <a:pPr defTabSz="941832"/>
            <a:r>
              <a:rPr lang="en-US" sz="3296" kern="1200">
                <a:solidFill>
                  <a:schemeClr val="tx1"/>
                </a:solidFill>
                <a:latin typeface="+mj-lt"/>
                <a:ea typeface="+mj-ea"/>
                <a:cs typeface="+mj-cs"/>
              </a:rPr>
              <a:t>“Regardless of whether or not your state mandates compliance with the CDC infection control guidelines, failure to keep patients’ treatment water at or below the EPA drinking water standard of 500 CFU/mL is a failure to meet the standard of care.”</a:t>
            </a:r>
            <a:endParaRPr lang="en-US" sz="3200"/>
          </a:p>
        </p:txBody>
      </p:sp>
      <p:sp>
        <p:nvSpPr>
          <p:cNvPr id="3" name="Text Placeholder 2">
            <a:extLst>
              <a:ext uri="{FF2B5EF4-FFF2-40B4-BE49-F238E27FC236}">
                <a16:creationId xmlns:a16="http://schemas.microsoft.com/office/drawing/2014/main" id="{D01D8AE3-375D-E888-9B74-4BB552BBBAF7}"/>
              </a:ext>
            </a:extLst>
          </p:cNvPr>
          <p:cNvSpPr>
            <a:spLocks noGrp="1"/>
          </p:cNvSpPr>
          <p:nvPr>
            <p:ph type="body" idx="1"/>
          </p:nvPr>
        </p:nvSpPr>
        <p:spPr>
          <a:xfrm>
            <a:off x="643467" y="4062244"/>
            <a:ext cx="10905066" cy="1049624"/>
          </a:xfrm>
        </p:spPr>
        <p:txBody>
          <a:bodyPr/>
          <a:lstStyle/>
          <a:p>
            <a:pPr defTabSz="941832">
              <a:spcBef>
                <a:spcPts val="1030"/>
              </a:spcBef>
            </a:pPr>
            <a:r>
              <a:rPr lang="en-US" sz="2472" kern="1200">
                <a:solidFill>
                  <a:schemeClr val="tx1"/>
                </a:solidFill>
                <a:hlinkClick r:id="rId3">
                  <a:extLst>
                    <a:ext uri="{A12FA001-AC4F-418D-AE19-62706E023703}">
                      <ahyp:hlinkClr xmlns:ahyp="http://schemas.microsoft.com/office/drawing/2018/hyperlinkcolor" val="tx"/>
                    </a:ext>
                  </a:extLst>
                </a:hlinkClick>
              </a:rPr>
              <a:t>Reference:  </a:t>
            </a:r>
          </a:p>
          <a:p>
            <a:pPr defTabSz="941832">
              <a:spcBef>
                <a:spcPts val="1030"/>
              </a:spcBef>
            </a:pPr>
            <a:r>
              <a:rPr lang="en-US" sz="2472" kern="1200">
                <a:solidFill>
                  <a:srgbClr val="0563C1"/>
                </a:solidFill>
                <a:latin typeface="+mn-lt"/>
                <a:ea typeface="+mn-ea"/>
                <a:cs typeface="+mn-cs"/>
                <a:hlinkClick r:id="rId3">
                  <a:extLst>
                    <a:ext uri="{A12FA001-AC4F-418D-AE19-62706E023703}">
                      <ahyp:hlinkClr xmlns:ahyp="http://schemas.microsoft.com/office/drawing/2018/hyperlinkcolor" val="tx"/>
                    </a:ext>
                  </a:extLst>
                </a:hlinkClick>
              </a:rPr>
              <a:t>Dental Water: The Dirty Little Secret | Registered Dental Hygienists (rdhmag.com)</a:t>
            </a:r>
            <a:endParaRPr lang="en-US"/>
          </a:p>
        </p:txBody>
      </p:sp>
      <p:sp>
        <p:nvSpPr>
          <p:cNvPr id="4" name="TextBox 3">
            <a:extLst>
              <a:ext uri="{FF2B5EF4-FFF2-40B4-BE49-F238E27FC236}">
                <a16:creationId xmlns:a16="http://schemas.microsoft.com/office/drawing/2014/main" id="{8FA6520D-9A40-E063-39B3-8615D5F6FEAF}"/>
              </a:ext>
            </a:extLst>
          </p:cNvPr>
          <p:cNvSpPr txBox="1"/>
          <p:nvPr/>
        </p:nvSpPr>
        <p:spPr>
          <a:xfrm>
            <a:off x="788808" y="5111868"/>
            <a:ext cx="9131089" cy="739946"/>
          </a:xfrm>
          <a:prstGeom prst="rect">
            <a:avLst/>
          </a:prstGeom>
          <a:noFill/>
        </p:spPr>
        <p:txBody>
          <a:bodyPr wrap="none" rtlCol="0">
            <a:spAutoFit/>
          </a:bodyPr>
          <a:lstStyle/>
          <a:p>
            <a:pPr defTabSz="941832">
              <a:spcAft>
                <a:spcPts val="600"/>
              </a:spcAft>
            </a:pPr>
            <a:endParaRPr lang="en-US" sz="1854" kern="1200">
              <a:solidFill>
                <a:schemeClr val="tx1"/>
              </a:solidFill>
              <a:latin typeface="+mn-lt"/>
              <a:ea typeface="+mn-ea"/>
              <a:cs typeface="+mn-cs"/>
            </a:endParaRPr>
          </a:p>
          <a:p>
            <a:pPr defTabSz="941832">
              <a:spcAft>
                <a:spcPts val="600"/>
              </a:spcAft>
            </a:pPr>
            <a:r>
              <a:rPr lang="en-US" sz="1854" kern="1200">
                <a:solidFill>
                  <a:schemeClr val="tx1"/>
                </a:solidFill>
                <a:latin typeface="+mn-lt"/>
                <a:ea typeface="+mn-ea"/>
                <a:cs typeface="+mn-cs"/>
              </a:rPr>
              <a:t>PRH-2.3,R17</a:t>
            </a:r>
            <a:r>
              <a:rPr lang="en-US" sz="1854" kern="1200">
                <a:solidFill>
                  <a:schemeClr val="tx1"/>
                </a:solidFill>
                <a:latin typeface="+mn-lt"/>
                <a:ea typeface="+mn-ea"/>
                <a:cs typeface="+mn-cs"/>
                <a:sym typeface="Wingdings" panose="05000000000000000000" pitchFamily="2" charset="2"/>
              </a:rPr>
              <a:t>(b)(d):  The Center must…use protective measures as recommended by the CDC.</a:t>
            </a:r>
            <a:endParaRPr lang="en-US"/>
          </a:p>
        </p:txBody>
      </p:sp>
    </p:spTree>
    <p:extLst>
      <p:ext uri="{BB962C8B-B14F-4D97-AF65-F5344CB8AC3E}">
        <p14:creationId xmlns:p14="http://schemas.microsoft.com/office/powerpoint/2010/main" val="3524673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6783F6-FC9C-3A1B-1BE5-29DCE91A1E32}"/>
              </a:ext>
            </a:extLst>
          </p:cNvPr>
          <p:cNvSpPr>
            <a:spLocks noGrp="1"/>
          </p:cNvSpPr>
          <p:nvPr>
            <p:ph type="title"/>
          </p:nvPr>
        </p:nvSpPr>
        <p:spPr>
          <a:xfrm>
            <a:off x="1331088" y="565739"/>
            <a:ext cx="9745883" cy="1124949"/>
          </a:xfrm>
        </p:spPr>
        <p:txBody>
          <a:bodyPr>
            <a:normAutofit/>
          </a:bodyPr>
          <a:lstStyle/>
          <a:p>
            <a:r>
              <a:rPr lang="en-US" sz="3700" b="1">
                <a:solidFill>
                  <a:schemeClr val="bg1"/>
                </a:solidFill>
              </a:rPr>
              <a:t>Recommendation by the Organization for Safety, Asepsis, and Prevention</a:t>
            </a:r>
          </a:p>
        </p:txBody>
      </p:sp>
      <p:sp>
        <p:nvSpPr>
          <p:cNvPr id="14" name="Freeform: Shape 13">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6" name="Freeform: Shape 15">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248251EE-900D-4A9D-03D9-2434C95CD6C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7724" b="10245"/>
          <a:stretch/>
        </p:blipFill>
        <p:spPr>
          <a:xfrm>
            <a:off x="1830825" y="2425605"/>
            <a:ext cx="4505084" cy="3146981"/>
          </a:xfrm>
        </p:spPr>
      </p:pic>
      <p:sp>
        <p:nvSpPr>
          <p:cNvPr id="6" name="Arrow: Left 5">
            <a:extLst>
              <a:ext uri="{FF2B5EF4-FFF2-40B4-BE49-F238E27FC236}">
                <a16:creationId xmlns:a16="http://schemas.microsoft.com/office/drawing/2014/main" id="{4C71B726-1CAC-4C34-0A2C-39B69E4C1EDE}"/>
              </a:ext>
            </a:extLst>
          </p:cNvPr>
          <p:cNvSpPr/>
          <p:nvPr/>
        </p:nvSpPr>
        <p:spPr>
          <a:xfrm>
            <a:off x="6376520" y="5182085"/>
            <a:ext cx="788368" cy="3905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DF19D24-A68F-5E81-5169-ECBF435E54CB}"/>
              </a:ext>
            </a:extLst>
          </p:cNvPr>
          <p:cNvSpPr txBox="1"/>
          <p:nvPr/>
        </p:nvSpPr>
        <p:spPr>
          <a:xfrm>
            <a:off x="7265622" y="4829991"/>
            <a:ext cx="3336747" cy="1209562"/>
          </a:xfrm>
          <a:prstGeom prst="rect">
            <a:avLst/>
          </a:prstGeom>
          <a:noFill/>
        </p:spPr>
        <p:txBody>
          <a:bodyPr wrap="none" rtlCol="0">
            <a:spAutoFit/>
          </a:bodyPr>
          <a:lstStyle/>
          <a:p>
            <a:pPr defTabSz="731520">
              <a:spcAft>
                <a:spcPts val="600"/>
              </a:spcAft>
            </a:pPr>
            <a:r>
              <a:rPr lang="en-US" sz="1440" kern="1200">
                <a:solidFill>
                  <a:schemeClr val="tx1"/>
                </a:solidFill>
                <a:latin typeface="+mn-lt"/>
                <a:ea typeface="+mn-ea"/>
                <a:cs typeface="+mn-cs"/>
              </a:rPr>
              <a:t>“Dental practices should have a standard</a:t>
            </a:r>
          </a:p>
          <a:p>
            <a:pPr defTabSz="731520">
              <a:spcAft>
                <a:spcPts val="600"/>
              </a:spcAft>
            </a:pPr>
            <a:r>
              <a:rPr lang="en-US" sz="1440" kern="1200">
                <a:solidFill>
                  <a:schemeClr val="tx1"/>
                </a:solidFill>
                <a:latin typeface="+mn-lt"/>
                <a:ea typeface="+mn-ea"/>
                <a:cs typeface="+mn-cs"/>
              </a:rPr>
              <a:t>operating procedure outlining the process</a:t>
            </a:r>
          </a:p>
          <a:p>
            <a:pPr defTabSz="731520">
              <a:spcAft>
                <a:spcPts val="600"/>
              </a:spcAft>
            </a:pPr>
            <a:r>
              <a:rPr lang="en-US" sz="1440" kern="1200">
                <a:solidFill>
                  <a:schemeClr val="tx1"/>
                </a:solidFill>
                <a:latin typeface="+mn-lt"/>
                <a:ea typeface="+mn-ea"/>
                <a:cs typeface="+mn-cs"/>
              </a:rPr>
              <a:t>of maintaining and monitoring dental unit</a:t>
            </a:r>
          </a:p>
          <a:p>
            <a:pPr defTabSz="731520">
              <a:spcAft>
                <a:spcPts val="600"/>
              </a:spcAft>
            </a:pPr>
            <a:r>
              <a:rPr lang="en-US" sz="1440" kern="1200">
                <a:solidFill>
                  <a:schemeClr val="tx1"/>
                </a:solidFill>
                <a:latin typeface="+mn-lt"/>
                <a:ea typeface="+mn-ea"/>
                <a:cs typeface="+mn-cs"/>
              </a:rPr>
              <a:t>waterline quality.”</a:t>
            </a:r>
            <a:endParaRPr lang="en-US"/>
          </a:p>
        </p:txBody>
      </p:sp>
    </p:spTree>
    <p:extLst>
      <p:ext uri="{BB962C8B-B14F-4D97-AF65-F5344CB8AC3E}">
        <p14:creationId xmlns:p14="http://schemas.microsoft.com/office/powerpoint/2010/main" val="294006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C980-7E12-A7B5-BEC0-C348E4296F10}"/>
              </a:ext>
            </a:extLst>
          </p:cNvPr>
          <p:cNvSpPr>
            <a:spLocks noGrp="1"/>
          </p:cNvSpPr>
          <p:nvPr>
            <p:ph type="title"/>
          </p:nvPr>
        </p:nvSpPr>
        <p:spPr/>
        <p:txBody>
          <a:bodyPr/>
          <a:lstStyle/>
          <a:p>
            <a:pPr algn="ctr"/>
            <a:r>
              <a:rPr lang="en-US" b="1" dirty="0"/>
              <a:t>Dental Unit Water Line SOP</a:t>
            </a:r>
            <a:br>
              <a:rPr lang="en-US" b="1" dirty="0"/>
            </a:br>
            <a:r>
              <a:rPr lang="en-US" sz="2800" b="1" dirty="0"/>
              <a:t>located on the Job Corps Health Support Services Website</a:t>
            </a:r>
          </a:p>
        </p:txBody>
      </p:sp>
      <p:pic>
        <p:nvPicPr>
          <p:cNvPr id="5" name="Content Placeholder 4" descr="A close-up of a paper&#10;&#10;Description automatically generated">
            <a:extLst>
              <a:ext uri="{FF2B5EF4-FFF2-40B4-BE49-F238E27FC236}">
                <a16:creationId xmlns:a16="http://schemas.microsoft.com/office/drawing/2014/main" id="{8E6F0499-5BEA-13BC-5B2E-17112CC1106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797" r="8119" b="1143"/>
          <a:stretch/>
        </p:blipFill>
        <p:spPr>
          <a:xfrm>
            <a:off x="8287200" y="1904825"/>
            <a:ext cx="3196800" cy="4922421"/>
          </a:xfrm>
        </p:spPr>
      </p:pic>
      <p:pic>
        <p:nvPicPr>
          <p:cNvPr id="7" name="Picture 6" descr="A close-up of a paper&#10;&#10;Description automatically generated">
            <a:extLst>
              <a:ext uri="{FF2B5EF4-FFF2-40B4-BE49-F238E27FC236}">
                <a16:creationId xmlns:a16="http://schemas.microsoft.com/office/drawing/2014/main" id="{323FEA93-8FAE-9001-0F45-F18A1EFB93CA}"/>
              </a:ext>
            </a:extLst>
          </p:cNvPr>
          <p:cNvPicPr>
            <a:picLocks noChangeAspect="1"/>
          </p:cNvPicPr>
          <p:nvPr/>
        </p:nvPicPr>
        <p:blipFill rotWithShape="1">
          <a:blip r:embed="rId4">
            <a:extLst>
              <a:ext uri="{28A0092B-C50C-407E-A947-70E740481C1C}">
                <a14:useLocalDpi xmlns:a14="http://schemas.microsoft.com/office/drawing/2010/main" val="0"/>
              </a:ext>
            </a:extLst>
          </a:blip>
          <a:srcRect l="6756" t="1668" r="6894" b="1270"/>
          <a:stretch/>
        </p:blipFill>
        <p:spPr>
          <a:xfrm>
            <a:off x="4586400" y="1904825"/>
            <a:ext cx="3405003" cy="4953176"/>
          </a:xfrm>
          <a:prstGeom prst="rect">
            <a:avLst/>
          </a:prstGeom>
        </p:spPr>
      </p:pic>
      <p:pic>
        <p:nvPicPr>
          <p:cNvPr id="9" name="Picture 8" descr="A close-up of a paper&#10;&#10;Description automatically generated">
            <a:extLst>
              <a:ext uri="{FF2B5EF4-FFF2-40B4-BE49-F238E27FC236}">
                <a16:creationId xmlns:a16="http://schemas.microsoft.com/office/drawing/2014/main" id="{29078814-AA2C-85BD-D298-03D0D257050C}"/>
              </a:ext>
            </a:extLst>
          </p:cNvPr>
          <p:cNvPicPr>
            <a:picLocks noChangeAspect="1"/>
          </p:cNvPicPr>
          <p:nvPr/>
        </p:nvPicPr>
        <p:blipFill rotWithShape="1">
          <a:blip r:embed="rId5">
            <a:extLst>
              <a:ext uri="{28A0092B-C50C-407E-A947-70E740481C1C}">
                <a14:useLocalDpi xmlns:a14="http://schemas.microsoft.com/office/drawing/2010/main" val="0"/>
              </a:ext>
            </a:extLst>
          </a:blip>
          <a:srcRect l="7532" t="2732" r="7683"/>
          <a:stretch/>
        </p:blipFill>
        <p:spPr>
          <a:xfrm>
            <a:off x="640801" y="1690688"/>
            <a:ext cx="3549600" cy="5269975"/>
          </a:xfrm>
          <a:prstGeom prst="rect">
            <a:avLst/>
          </a:prstGeom>
        </p:spPr>
      </p:pic>
    </p:spTree>
    <p:extLst>
      <p:ext uri="{BB962C8B-B14F-4D97-AF65-F5344CB8AC3E}">
        <p14:creationId xmlns:p14="http://schemas.microsoft.com/office/powerpoint/2010/main" val="31371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41F4C-4CF4-DEA9-FBB4-6C0D3F7C116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References:</a:t>
            </a:r>
            <a:br>
              <a:rPr lang="en-US" sz="4000">
                <a:solidFill>
                  <a:srgbClr val="FFFFFF"/>
                </a:solidFill>
              </a:rPr>
            </a:br>
            <a:endParaRPr lang="en-US" sz="4000">
              <a:solidFill>
                <a:srgbClr val="FFFFFF"/>
              </a:solidFill>
            </a:endParaRPr>
          </a:p>
        </p:txBody>
      </p:sp>
      <p:sp>
        <p:nvSpPr>
          <p:cNvPr id="3" name="Content Placeholder 2">
            <a:extLst>
              <a:ext uri="{FF2B5EF4-FFF2-40B4-BE49-F238E27FC236}">
                <a16:creationId xmlns:a16="http://schemas.microsoft.com/office/drawing/2014/main" id="{CD833CE9-2B2E-B1FF-0544-41EFD653A4A5}"/>
              </a:ext>
            </a:extLst>
          </p:cNvPr>
          <p:cNvSpPr>
            <a:spLocks noGrp="1"/>
          </p:cNvSpPr>
          <p:nvPr>
            <p:ph idx="1"/>
          </p:nvPr>
        </p:nvSpPr>
        <p:spPr>
          <a:xfrm>
            <a:off x="4810259" y="649480"/>
            <a:ext cx="6555347" cy="5546047"/>
          </a:xfrm>
        </p:spPr>
        <p:txBody>
          <a:bodyPr anchor="ctr">
            <a:normAutofit/>
          </a:bodyPr>
          <a:lstStyle/>
          <a:p>
            <a:r>
              <a:rPr lang="en-US" sz="2000" b="0" i="0">
                <a:effectLst/>
                <a:hlinkClick r:id="rId3"/>
              </a:rPr>
              <a:t>Infection Control Guidelines (CDC)</a:t>
            </a:r>
            <a:endParaRPr lang="en-US" sz="2000" b="0" i="0">
              <a:effectLst/>
            </a:endParaRPr>
          </a:p>
          <a:p>
            <a:r>
              <a:rPr lang="en-US" sz="2000" b="0" i="0">
                <a:effectLst/>
              </a:rPr>
              <a:t>Kohn WG, Collins AS, Cleveland JL, Harte JA, Eklund KJ, Malvitz DM; Centers for Disease Control and Prevention (CDC). Guidelines for infection control in dental health-care settings--2003. MMWR Recomm Rep. 2003 Dec 19;52(RR-17):1-61. PMID: 14685139.</a:t>
            </a:r>
            <a:endParaRPr lang="en-US" sz="2000"/>
          </a:p>
          <a:p>
            <a:r>
              <a:rPr lang="en-US" sz="2000" b="0" i="0">
                <a:effectLst/>
                <a:hlinkClick r:id="rId4"/>
              </a:rPr>
              <a:t>Dental Unit Waterline Fact Sheet (OSAP)</a:t>
            </a:r>
            <a:endParaRPr lang="en-US" sz="2000" b="0" i="0">
              <a:effectLst/>
            </a:endParaRPr>
          </a:p>
          <a:p>
            <a:r>
              <a:rPr lang="en-US" sz="2000">
                <a:hlinkClick r:id="rId5"/>
              </a:rPr>
              <a:t>Dental Unit Waterlines | American Dental Association (ada.org)</a:t>
            </a:r>
            <a:endParaRPr lang="en-US" sz="2000" b="0" i="0">
              <a:effectLst/>
            </a:endParaRPr>
          </a:p>
          <a:p>
            <a:endParaRPr lang="en-US" sz="2000"/>
          </a:p>
        </p:txBody>
      </p:sp>
    </p:spTree>
    <p:extLst>
      <p:ext uri="{BB962C8B-B14F-4D97-AF65-F5344CB8AC3E}">
        <p14:creationId xmlns:p14="http://schemas.microsoft.com/office/powerpoint/2010/main" val="2377408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s Clipart For Powerpoint | Free download on ClipArtMag">
            <a:extLst>
              <a:ext uri="{FF2B5EF4-FFF2-40B4-BE49-F238E27FC236}">
                <a16:creationId xmlns:a16="http://schemas.microsoft.com/office/drawing/2014/main" id="{6BAD1B02-2FA4-0F7C-3E57-29DF5D757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201" y="1504801"/>
            <a:ext cx="5636328" cy="410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762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93" name="Rectangle 309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DB5D3-6CBC-2E7E-DBAC-53F475E6E90F}"/>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2800"/>
              <a:t>The standard for drinking water is    </a:t>
            </a:r>
            <a:r>
              <a:rPr lang="en-US" sz="2800" u="sng"/>
              <a:t>&lt;</a:t>
            </a:r>
            <a:r>
              <a:rPr lang="en-US" sz="2800"/>
              <a:t> 500 CFU/mL of heterotrophic water bacteria</a:t>
            </a:r>
          </a:p>
        </p:txBody>
      </p:sp>
      <p:sp>
        <p:nvSpPr>
          <p:cNvPr id="3" name="Content Placeholder 2">
            <a:extLst>
              <a:ext uri="{FF2B5EF4-FFF2-40B4-BE49-F238E27FC236}">
                <a16:creationId xmlns:a16="http://schemas.microsoft.com/office/drawing/2014/main" id="{12AE767C-6216-DFCD-8C85-2F85A8409BC9}"/>
              </a:ext>
            </a:extLst>
          </p:cNvPr>
          <p:cNvSpPr>
            <a:spLocks noGrp="1"/>
          </p:cNvSpPr>
          <p:nvPr>
            <p:ph sz="half" idx="1"/>
          </p:nvPr>
        </p:nvSpPr>
        <p:spPr>
          <a:xfrm>
            <a:off x="761802" y="2743200"/>
            <a:ext cx="4646905" cy="3613149"/>
          </a:xfrm>
        </p:spPr>
        <p:txBody>
          <a:bodyPr vert="horz" lIns="91440" tIns="45720" rIns="91440" bIns="45720" rtlCol="0" anchor="ctr">
            <a:normAutofit/>
          </a:bodyPr>
          <a:lstStyle/>
          <a:p>
            <a:r>
              <a:rPr lang="en-US" sz="2000" dirty="0"/>
              <a:t>Environmental Protection Agency</a:t>
            </a:r>
          </a:p>
          <a:p>
            <a:r>
              <a:rPr lang="en-US" sz="2000" dirty="0"/>
              <a:t>CDC</a:t>
            </a:r>
          </a:p>
          <a:p>
            <a:r>
              <a:rPr lang="en-US" sz="2000" dirty="0"/>
              <a:t>American Public Health Association</a:t>
            </a:r>
          </a:p>
          <a:p>
            <a:r>
              <a:rPr lang="en-US" sz="2000" dirty="0"/>
              <a:t>American Water Works Association</a:t>
            </a:r>
          </a:p>
        </p:txBody>
      </p:sp>
      <p:pic>
        <p:nvPicPr>
          <p:cNvPr id="3074" name="Picture 2">
            <a:extLst>
              <a:ext uri="{FF2B5EF4-FFF2-40B4-BE49-F238E27FC236}">
                <a16:creationId xmlns:a16="http://schemas.microsoft.com/office/drawing/2014/main" id="{CC38657A-D199-FFA0-A204-36DD0426977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5569" r="14375"/>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30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F2B4DA3E-E56C-F660-FD8D-465C5BF65AC2}"/>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r="17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E54DB1-F563-DC6A-639F-66444BBC5732}"/>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b="1"/>
              <a:t>Dental Unit Waterlines</a:t>
            </a:r>
          </a:p>
        </p:txBody>
      </p:sp>
      <p:sp>
        <p:nvSpPr>
          <p:cNvPr id="4" name="Content Placeholder 3">
            <a:extLst>
              <a:ext uri="{FF2B5EF4-FFF2-40B4-BE49-F238E27FC236}">
                <a16:creationId xmlns:a16="http://schemas.microsoft.com/office/drawing/2014/main" id="{A658F856-1B8B-C7E7-AD1D-7A4DB0D6F049}"/>
              </a:ext>
            </a:extLst>
          </p:cNvPr>
          <p:cNvSpPr>
            <a:spLocks noGrp="1"/>
          </p:cNvSpPr>
          <p:nvPr>
            <p:ph sz="half" idx="2"/>
          </p:nvPr>
        </p:nvSpPr>
        <p:spPr>
          <a:xfrm>
            <a:off x="7531610" y="2434201"/>
            <a:ext cx="3822189" cy="3742762"/>
          </a:xfrm>
        </p:spPr>
        <p:txBody>
          <a:bodyPr vert="horz" lIns="91440" tIns="45720" rIns="91440" bIns="45720" rtlCol="0">
            <a:normAutofit/>
          </a:bodyPr>
          <a:lstStyle/>
          <a:p>
            <a:r>
              <a:rPr lang="en-US" sz="2000"/>
              <a:t>Defined as “narrow boare plastic tubing that carries water to the high-speed handpieces, air/water syringes and ultrasonic scalers with a water supply”</a:t>
            </a:r>
          </a:p>
        </p:txBody>
      </p:sp>
    </p:spTree>
    <p:extLst>
      <p:ext uri="{BB962C8B-B14F-4D97-AF65-F5344CB8AC3E}">
        <p14:creationId xmlns:p14="http://schemas.microsoft.com/office/powerpoint/2010/main" val="1981892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FC659E-DED0-9FBE-70FF-3854182FCFF4}"/>
              </a:ext>
            </a:extLst>
          </p:cNvPr>
          <p:cNvSpPr>
            <a:spLocks noGrp="1"/>
          </p:cNvSpPr>
          <p:nvPr>
            <p:ph type="title"/>
          </p:nvPr>
        </p:nvSpPr>
        <p:spPr/>
        <p:txBody>
          <a:bodyPr/>
          <a:lstStyle/>
          <a:p>
            <a:pPr algn="ctr"/>
            <a:r>
              <a:rPr lang="en-US" b="1" dirty="0">
                <a:solidFill>
                  <a:srgbClr val="FF0000"/>
                </a:solidFill>
              </a:rPr>
              <a:t>The objectives of today’s webinar are to:</a:t>
            </a:r>
          </a:p>
        </p:txBody>
      </p:sp>
      <p:sp>
        <p:nvSpPr>
          <p:cNvPr id="6" name="Content Placeholder 5">
            <a:extLst>
              <a:ext uri="{FF2B5EF4-FFF2-40B4-BE49-F238E27FC236}">
                <a16:creationId xmlns:a16="http://schemas.microsoft.com/office/drawing/2014/main" id="{F4C7C384-573A-797D-1CFC-6FFB5835B7CC}"/>
              </a:ext>
            </a:extLst>
          </p:cNvPr>
          <p:cNvSpPr>
            <a:spLocks noGrp="1"/>
          </p:cNvSpPr>
          <p:nvPr>
            <p:ph idx="1"/>
          </p:nvPr>
        </p:nvSpPr>
        <p:spPr/>
        <p:txBody>
          <a:bodyPr/>
          <a:lstStyle/>
          <a:p>
            <a:pPr marL="514350" indent="-514350">
              <a:buAutoNum type="arabicPeriod"/>
            </a:pPr>
            <a:r>
              <a:rPr lang="en-US" dirty="0"/>
              <a:t>describe the effective treatment measures to ensure that water from the dental unit waterlines entering patients’ mouths meets the safe drinking water standard</a:t>
            </a:r>
          </a:p>
          <a:p>
            <a:pPr marL="514350" indent="-514350">
              <a:buAutoNum type="arabicPeriod"/>
            </a:pPr>
            <a:endParaRPr lang="en-US" dirty="0"/>
          </a:p>
          <a:p>
            <a:pPr marL="514350" indent="-514350">
              <a:buAutoNum type="arabicPeriod"/>
            </a:pPr>
            <a:r>
              <a:rPr lang="en-US" dirty="0"/>
              <a:t>explain routine preventive measures to keep water flowing through dental unit waterlines safe throughout the day</a:t>
            </a:r>
          </a:p>
          <a:p>
            <a:pPr marL="0" indent="0">
              <a:buNone/>
            </a:pPr>
            <a:endParaRPr lang="en-US" dirty="0"/>
          </a:p>
          <a:p>
            <a:pPr marL="0" indent="0">
              <a:buNone/>
            </a:pPr>
            <a:r>
              <a:rPr lang="en-US" dirty="0"/>
              <a:t>3.   list the options for waterline testing</a:t>
            </a:r>
          </a:p>
        </p:txBody>
      </p:sp>
    </p:spTree>
    <p:extLst>
      <p:ext uri="{BB962C8B-B14F-4D97-AF65-F5344CB8AC3E}">
        <p14:creationId xmlns:p14="http://schemas.microsoft.com/office/powerpoint/2010/main" val="34320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0F7D31-2402-DB2B-2DA9-A6C60C8BA8C4}"/>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sz="2800" b="1" kern="1200">
                <a:solidFill>
                  <a:schemeClr val="tx1"/>
                </a:solidFill>
                <a:latin typeface="+mj-lt"/>
                <a:ea typeface="+mj-ea"/>
                <a:cs typeface="+mj-cs"/>
              </a:rPr>
              <a:t>Bacteria’s cycle of growing and multiplying in dental unit waterlines</a:t>
            </a:r>
          </a:p>
        </p:txBody>
      </p:sp>
      <p:sp>
        <p:nvSpPr>
          <p:cNvPr id="20" name="Content Placeholder 6">
            <a:extLst>
              <a:ext uri="{FF2B5EF4-FFF2-40B4-BE49-F238E27FC236}">
                <a16:creationId xmlns:a16="http://schemas.microsoft.com/office/drawing/2014/main" id="{3BA2697B-D0AB-23B3-DF7D-B52C3D95AA33}"/>
              </a:ext>
            </a:extLst>
          </p:cNvPr>
          <p:cNvSpPr>
            <a:spLocks noGrp="1"/>
          </p:cNvSpPr>
          <p:nvPr>
            <p:ph sz="half" idx="2"/>
          </p:nvPr>
        </p:nvSpPr>
        <p:spPr>
          <a:xfrm>
            <a:off x="862366" y="2194102"/>
            <a:ext cx="3427001" cy="3908586"/>
          </a:xfrm>
        </p:spPr>
        <p:txBody>
          <a:bodyPr vert="horz" lIns="91440" tIns="45720" rIns="91440" bIns="45720" rtlCol="0">
            <a:normAutofit/>
          </a:bodyPr>
          <a:lstStyle/>
          <a:p>
            <a:pPr marL="514350"/>
            <a:r>
              <a:rPr lang="en-US" sz="2000" dirty="0"/>
              <a:t>Bacteria attach to the moist surface.</a:t>
            </a:r>
          </a:p>
          <a:p>
            <a:pPr marL="514350"/>
            <a:r>
              <a:rPr lang="en-US" sz="2000" dirty="0"/>
              <a:t>Bacteria multiply and form a slimy biofilm layer.</a:t>
            </a:r>
          </a:p>
          <a:p>
            <a:pPr marL="514350"/>
            <a:r>
              <a:rPr lang="en-US" sz="2000" dirty="0"/>
              <a:t>A microcolony is formed.</a:t>
            </a:r>
          </a:p>
          <a:p>
            <a:pPr marL="514350"/>
            <a:r>
              <a:rPr lang="en-US" sz="2000" dirty="0"/>
              <a:t>Colonies form a mushroom structure</a:t>
            </a:r>
          </a:p>
          <a:p>
            <a:pPr marL="514350"/>
            <a:r>
              <a:rPr lang="en-US" sz="2000" dirty="0"/>
              <a:t>Bacteria detach and the biofilm disperses to form new colonies.</a:t>
            </a:r>
          </a:p>
          <a:p>
            <a:pPr marL="514350"/>
            <a:endParaRPr lang="en-US" sz="2000" dirty="0"/>
          </a:p>
        </p:txBody>
      </p:sp>
      <p:pic>
        <p:nvPicPr>
          <p:cNvPr id="5" name="Content Placeholder 4" descr="Biofilm growth cycle">
            <a:extLst>
              <a:ext uri="{FF2B5EF4-FFF2-40B4-BE49-F238E27FC236}">
                <a16:creationId xmlns:a16="http://schemas.microsoft.com/office/drawing/2014/main" id="{86F1A4C6-0C81-4934-8524-A3E19633810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5445457" y="1840534"/>
            <a:ext cx="6155141" cy="3200673"/>
          </a:xfrm>
          <a:prstGeom prst="rect">
            <a:avLst/>
          </a:prstGeom>
          <a:noFill/>
        </p:spPr>
      </p:pic>
    </p:spTree>
    <p:extLst>
      <p:ext uri="{BB962C8B-B14F-4D97-AF65-F5344CB8AC3E}">
        <p14:creationId xmlns:p14="http://schemas.microsoft.com/office/powerpoint/2010/main" val="93297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EFC829-D217-99F8-3C42-61DE9E78C4E1}"/>
              </a:ext>
            </a:extLst>
          </p:cNvPr>
          <p:cNvSpPr>
            <a:spLocks noGrp="1"/>
          </p:cNvSpPr>
          <p:nvPr>
            <p:ph type="title"/>
          </p:nvPr>
        </p:nvSpPr>
        <p:spPr/>
        <p:txBody>
          <a:bodyPr/>
          <a:lstStyle/>
          <a:p>
            <a:r>
              <a:rPr lang="en-US" dirty="0"/>
              <a:t>Why does bacteria grow so well in DUWLs?</a:t>
            </a:r>
          </a:p>
        </p:txBody>
      </p:sp>
      <p:sp>
        <p:nvSpPr>
          <p:cNvPr id="6" name="Text Placeholder 5">
            <a:extLst>
              <a:ext uri="{FF2B5EF4-FFF2-40B4-BE49-F238E27FC236}">
                <a16:creationId xmlns:a16="http://schemas.microsoft.com/office/drawing/2014/main" id="{2C412BB6-FF60-5B13-C3E5-AACA0140497C}"/>
              </a:ext>
            </a:extLst>
          </p:cNvPr>
          <p:cNvSpPr>
            <a:spLocks noGrp="1"/>
          </p:cNvSpPr>
          <p:nvPr>
            <p:ph type="body" idx="1"/>
          </p:nvPr>
        </p:nvSpPr>
        <p:spPr/>
        <p:txBody>
          <a:bodyPr/>
          <a:lstStyle/>
          <a:p>
            <a:pPr algn="ctr"/>
            <a:r>
              <a:rPr lang="en-US" dirty="0"/>
              <a:t>Dental Unit Waterlines</a:t>
            </a:r>
          </a:p>
        </p:txBody>
      </p:sp>
      <p:sp>
        <p:nvSpPr>
          <p:cNvPr id="7" name="Content Placeholder 6">
            <a:extLst>
              <a:ext uri="{FF2B5EF4-FFF2-40B4-BE49-F238E27FC236}">
                <a16:creationId xmlns:a16="http://schemas.microsoft.com/office/drawing/2014/main" id="{88350637-B114-8A45-2993-0280F0BAD6B4}"/>
              </a:ext>
            </a:extLst>
          </p:cNvPr>
          <p:cNvSpPr>
            <a:spLocks noGrp="1"/>
          </p:cNvSpPr>
          <p:nvPr>
            <p:ph sz="half" idx="2"/>
          </p:nvPr>
        </p:nvSpPr>
        <p:spPr/>
        <p:txBody>
          <a:bodyPr vert="horz" lIns="91440" tIns="45720" rIns="91440" bIns="45720" rtlCol="0" anchor="t">
            <a:normAutofit/>
          </a:bodyPr>
          <a:lstStyle/>
          <a:p>
            <a:r>
              <a:rPr lang="en-US" dirty="0"/>
              <a:t>Small Diameter (1/16” – 1/8”)</a:t>
            </a:r>
          </a:p>
          <a:p>
            <a:r>
              <a:rPr lang="en-US"/>
              <a:t>Very slow rate drips/second</a:t>
            </a:r>
            <a:endParaRPr lang="en-US">
              <a:cs typeface="Calibri"/>
            </a:endParaRPr>
          </a:p>
          <a:p>
            <a:r>
              <a:rPr lang="en-US" dirty="0"/>
              <a:t>Plastic tubing is hydrophobic making biofilm attachment easy</a:t>
            </a:r>
            <a:endParaRPr lang="en-US" dirty="0">
              <a:cs typeface="Calibri"/>
            </a:endParaRPr>
          </a:p>
          <a:p>
            <a:r>
              <a:rPr lang="en-US" dirty="0"/>
              <a:t>The tubing is also a source of carbon (food) for bacteria</a:t>
            </a:r>
          </a:p>
          <a:p>
            <a:endParaRPr lang="en-US" dirty="0"/>
          </a:p>
        </p:txBody>
      </p:sp>
      <p:sp>
        <p:nvSpPr>
          <p:cNvPr id="8" name="Text Placeholder 7">
            <a:extLst>
              <a:ext uri="{FF2B5EF4-FFF2-40B4-BE49-F238E27FC236}">
                <a16:creationId xmlns:a16="http://schemas.microsoft.com/office/drawing/2014/main" id="{3A414C33-19CC-1A07-F7F6-CFDBC2D96ACC}"/>
              </a:ext>
            </a:extLst>
          </p:cNvPr>
          <p:cNvSpPr>
            <a:spLocks noGrp="1"/>
          </p:cNvSpPr>
          <p:nvPr>
            <p:ph type="body" sz="quarter" idx="3"/>
          </p:nvPr>
        </p:nvSpPr>
        <p:spPr/>
        <p:txBody>
          <a:bodyPr/>
          <a:lstStyle/>
          <a:p>
            <a:pPr algn="ctr"/>
            <a:r>
              <a:rPr lang="en-US" dirty="0"/>
              <a:t>Tap Water Lines</a:t>
            </a:r>
          </a:p>
        </p:txBody>
      </p:sp>
      <p:sp>
        <p:nvSpPr>
          <p:cNvPr id="9" name="Content Placeholder 8">
            <a:extLst>
              <a:ext uri="{FF2B5EF4-FFF2-40B4-BE49-F238E27FC236}">
                <a16:creationId xmlns:a16="http://schemas.microsoft.com/office/drawing/2014/main" id="{1D53D5ED-C580-A205-F775-256E2687DBCB}"/>
              </a:ext>
            </a:extLst>
          </p:cNvPr>
          <p:cNvSpPr>
            <a:spLocks noGrp="1"/>
          </p:cNvSpPr>
          <p:nvPr>
            <p:ph sz="quarter" idx="4"/>
          </p:nvPr>
        </p:nvSpPr>
        <p:spPr/>
        <p:txBody>
          <a:bodyPr>
            <a:normAutofit/>
          </a:bodyPr>
          <a:lstStyle/>
          <a:p>
            <a:r>
              <a:rPr lang="en-US" dirty="0"/>
              <a:t>½” diameter</a:t>
            </a:r>
          </a:p>
          <a:p>
            <a:r>
              <a:rPr lang="en-US" dirty="0"/>
              <a:t>5L/minute flowrate (&gt;1000x dental</a:t>
            </a:r>
          </a:p>
          <a:p>
            <a:r>
              <a:rPr lang="en-US" dirty="0"/>
              <a:t>Copper as a metal and as a dissociated ion is antimicrobial/ bacteriostatic</a:t>
            </a:r>
          </a:p>
          <a:p>
            <a:r>
              <a:rPr lang="en-US" dirty="0"/>
              <a:t>Small surface are to water volume ration</a:t>
            </a:r>
          </a:p>
        </p:txBody>
      </p:sp>
      <p:sp>
        <p:nvSpPr>
          <p:cNvPr id="10" name="TextBox 9">
            <a:extLst>
              <a:ext uri="{FF2B5EF4-FFF2-40B4-BE49-F238E27FC236}">
                <a16:creationId xmlns:a16="http://schemas.microsoft.com/office/drawing/2014/main" id="{1D9300BB-A280-C57A-6695-4FE2ADE13696}"/>
              </a:ext>
            </a:extLst>
          </p:cNvPr>
          <p:cNvSpPr txBox="1"/>
          <p:nvPr/>
        </p:nvSpPr>
        <p:spPr>
          <a:xfrm>
            <a:off x="691200" y="6300000"/>
            <a:ext cx="3819444" cy="369332"/>
          </a:xfrm>
          <a:prstGeom prst="rect">
            <a:avLst/>
          </a:prstGeom>
          <a:noFill/>
        </p:spPr>
        <p:txBody>
          <a:bodyPr wrap="none" rtlCol="0">
            <a:spAutoFit/>
          </a:bodyPr>
          <a:lstStyle/>
          <a:p>
            <a:r>
              <a:rPr lang="en-US" dirty="0"/>
              <a:t>Source:  Mike </a:t>
            </a:r>
            <a:r>
              <a:rPr lang="en-US" dirty="0" err="1"/>
              <a:t>Willroul</a:t>
            </a:r>
            <a:r>
              <a:rPr lang="en-US" dirty="0"/>
              <a:t>, Tech Dental LLC</a:t>
            </a:r>
          </a:p>
        </p:txBody>
      </p:sp>
    </p:spTree>
    <p:extLst>
      <p:ext uri="{BB962C8B-B14F-4D97-AF65-F5344CB8AC3E}">
        <p14:creationId xmlns:p14="http://schemas.microsoft.com/office/powerpoint/2010/main" val="360070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EFC829-D217-99F8-3C42-61DE9E78C4E1}"/>
              </a:ext>
            </a:extLst>
          </p:cNvPr>
          <p:cNvSpPr>
            <a:spLocks noGrp="1"/>
          </p:cNvSpPr>
          <p:nvPr>
            <p:ph type="title"/>
          </p:nvPr>
        </p:nvSpPr>
        <p:spPr/>
        <p:txBody>
          <a:bodyPr/>
          <a:lstStyle/>
          <a:p>
            <a:r>
              <a:rPr lang="en-US" dirty="0"/>
              <a:t>Why does bacteria grow so well in DUWLs--continued</a:t>
            </a:r>
          </a:p>
        </p:txBody>
      </p:sp>
      <p:sp>
        <p:nvSpPr>
          <p:cNvPr id="6" name="Text Placeholder 5">
            <a:extLst>
              <a:ext uri="{FF2B5EF4-FFF2-40B4-BE49-F238E27FC236}">
                <a16:creationId xmlns:a16="http://schemas.microsoft.com/office/drawing/2014/main" id="{2C412BB6-FF60-5B13-C3E5-AACA0140497C}"/>
              </a:ext>
            </a:extLst>
          </p:cNvPr>
          <p:cNvSpPr>
            <a:spLocks noGrp="1"/>
          </p:cNvSpPr>
          <p:nvPr>
            <p:ph type="body" idx="1"/>
          </p:nvPr>
        </p:nvSpPr>
        <p:spPr/>
        <p:txBody>
          <a:bodyPr/>
          <a:lstStyle/>
          <a:p>
            <a:pPr algn="ctr"/>
            <a:r>
              <a:rPr lang="en-US" dirty="0"/>
              <a:t>Dental Unit Waterlines</a:t>
            </a:r>
          </a:p>
        </p:txBody>
      </p:sp>
      <p:sp>
        <p:nvSpPr>
          <p:cNvPr id="7" name="Content Placeholder 6">
            <a:extLst>
              <a:ext uri="{FF2B5EF4-FFF2-40B4-BE49-F238E27FC236}">
                <a16:creationId xmlns:a16="http://schemas.microsoft.com/office/drawing/2014/main" id="{88350637-B114-8A45-2993-0280F0BAD6B4}"/>
              </a:ext>
            </a:extLst>
          </p:cNvPr>
          <p:cNvSpPr>
            <a:spLocks noGrp="1"/>
          </p:cNvSpPr>
          <p:nvPr>
            <p:ph sz="half" idx="2"/>
          </p:nvPr>
        </p:nvSpPr>
        <p:spPr/>
        <p:txBody>
          <a:bodyPr>
            <a:normAutofit/>
          </a:bodyPr>
          <a:lstStyle/>
          <a:p>
            <a:r>
              <a:rPr lang="en-US" dirty="0"/>
              <a:t>Large surface area to volume ratio</a:t>
            </a:r>
          </a:p>
          <a:p>
            <a:r>
              <a:rPr lang="en-US" dirty="0"/>
              <a:t>Left stagnant for long periods of time</a:t>
            </a:r>
          </a:p>
          <a:p>
            <a:r>
              <a:rPr lang="en-US" dirty="0"/>
              <a:t>Chlorine rapidly dissipates over 24 hours and can even be absorbed by tubing</a:t>
            </a:r>
          </a:p>
          <a:p>
            <a:endParaRPr lang="en-US" dirty="0"/>
          </a:p>
        </p:txBody>
      </p:sp>
      <p:sp>
        <p:nvSpPr>
          <p:cNvPr id="8" name="Text Placeholder 7">
            <a:extLst>
              <a:ext uri="{FF2B5EF4-FFF2-40B4-BE49-F238E27FC236}">
                <a16:creationId xmlns:a16="http://schemas.microsoft.com/office/drawing/2014/main" id="{3A414C33-19CC-1A07-F7F6-CFDBC2D96ACC}"/>
              </a:ext>
            </a:extLst>
          </p:cNvPr>
          <p:cNvSpPr>
            <a:spLocks noGrp="1"/>
          </p:cNvSpPr>
          <p:nvPr>
            <p:ph type="body" sz="quarter" idx="3"/>
          </p:nvPr>
        </p:nvSpPr>
        <p:spPr/>
        <p:txBody>
          <a:bodyPr/>
          <a:lstStyle/>
          <a:p>
            <a:pPr algn="ctr"/>
            <a:r>
              <a:rPr lang="en-US" dirty="0"/>
              <a:t>Tap Water Lines</a:t>
            </a:r>
          </a:p>
        </p:txBody>
      </p:sp>
      <p:sp>
        <p:nvSpPr>
          <p:cNvPr id="9" name="Content Placeholder 8">
            <a:extLst>
              <a:ext uri="{FF2B5EF4-FFF2-40B4-BE49-F238E27FC236}">
                <a16:creationId xmlns:a16="http://schemas.microsoft.com/office/drawing/2014/main" id="{1D53D5ED-C580-A205-F775-256E2687DBCB}"/>
              </a:ext>
            </a:extLst>
          </p:cNvPr>
          <p:cNvSpPr>
            <a:spLocks noGrp="1"/>
          </p:cNvSpPr>
          <p:nvPr>
            <p:ph sz="quarter" idx="4"/>
          </p:nvPr>
        </p:nvSpPr>
        <p:spPr/>
        <p:txBody>
          <a:bodyPr>
            <a:normAutofit/>
          </a:bodyPr>
          <a:lstStyle/>
          <a:p>
            <a:r>
              <a:rPr lang="en-US" dirty="0"/>
              <a:t>Smooth interior</a:t>
            </a:r>
          </a:p>
          <a:p>
            <a:endParaRPr lang="en-US" dirty="0"/>
          </a:p>
          <a:p>
            <a:r>
              <a:rPr lang="en-US" dirty="0"/>
              <a:t>Fresh every time turned on</a:t>
            </a:r>
          </a:p>
          <a:p>
            <a:r>
              <a:rPr lang="en-US" dirty="0"/>
              <a:t>Chlorinated and replenished with every use</a:t>
            </a:r>
          </a:p>
        </p:txBody>
      </p:sp>
      <p:sp>
        <p:nvSpPr>
          <p:cNvPr id="10" name="TextBox 9">
            <a:extLst>
              <a:ext uri="{FF2B5EF4-FFF2-40B4-BE49-F238E27FC236}">
                <a16:creationId xmlns:a16="http://schemas.microsoft.com/office/drawing/2014/main" id="{1D9300BB-A280-C57A-6695-4FE2ADE13696}"/>
              </a:ext>
            </a:extLst>
          </p:cNvPr>
          <p:cNvSpPr txBox="1"/>
          <p:nvPr/>
        </p:nvSpPr>
        <p:spPr>
          <a:xfrm>
            <a:off x="691200" y="6300000"/>
            <a:ext cx="3819444" cy="369332"/>
          </a:xfrm>
          <a:prstGeom prst="rect">
            <a:avLst/>
          </a:prstGeom>
          <a:noFill/>
        </p:spPr>
        <p:txBody>
          <a:bodyPr wrap="none" rtlCol="0">
            <a:spAutoFit/>
          </a:bodyPr>
          <a:lstStyle/>
          <a:p>
            <a:r>
              <a:rPr lang="en-US" dirty="0"/>
              <a:t>Source:  Mike </a:t>
            </a:r>
            <a:r>
              <a:rPr lang="en-US" dirty="0" err="1"/>
              <a:t>Willroul</a:t>
            </a:r>
            <a:r>
              <a:rPr lang="en-US" dirty="0"/>
              <a:t>, Tech Dental LLC</a:t>
            </a:r>
          </a:p>
        </p:txBody>
      </p:sp>
    </p:spTree>
    <p:extLst>
      <p:ext uri="{BB962C8B-B14F-4D97-AF65-F5344CB8AC3E}">
        <p14:creationId xmlns:p14="http://schemas.microsoft.com/office/powerpoint/2010/main" val="99963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6F67E4C6-39F3-3500-7D53-E5F160DAC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48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XRUYQT3274NZ-681238054-2035</_dlc_DocId>
    <_dlc_DocIdUrl xmlns="b22f8f74-215c-4154-9939-bd29e4e8980e">
      <Url>https://supportservices.jobcorps.gov/health/_layouts/15/DocIdRedir.aspx?ID=XRUYQT3274NZ-681238054-2035</Url>
      <Description>XRUYQT3274NZ-681238054-2035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8E20CEC-7050-4D27-A519-5731B92BC3CB}"/>
</file>

<file path=customXml/itemProps2.xml><?xml version="1.0" encoding="utf-8"?>
<ds:datastoreItem xmlns:ds="http://schemas.openxmlformats.org/officeDocument/2006/customXml" ds:itemID="{B515A40F-D381-4333-869B-1E67615EA664}"/>
</file>

<file path=customXml/itemProps3.xml><?xml version="1.0" encoding="utf-8"?>
<ds:datastoreItem xmlns:ds="http://schemas.openxmlformats.org/officeDocument/2006/customXml" ds:itemID="{3131E52D-1918-42D1-80B1-506F13E2AEBB}"/>
</file>

<file path=customXml/itemProps4.xml><?xml version="1.0" encoding="utf-8"?>
<ds:datastoreItem xmlns:ds="http://schemas.openxmlformats.org/officeDocument/2006/customXml" ds:itemID="{4BEE1468-E942-4088-B944-EB8A1900F523}"/>
</file>

<file path=docProps/app.xml><?xml version="1.0" encoding="utf-8"?>
<Properties xmlns="http://schemas.openxmlformats.org/officeDocument/2006/extended-properties" xmlns:vt="http://schemas.openxmlformats.org/officeDocument/2006/docPropsVTypes">
  <TotalTime>1287</TotalTime>
  <Words>936</Words>
  <Application>Microsoft Office PowerPoint</Application>
  <PresentationFormat>Widescreen</PresentationFormat>
  <Paragraphs>131</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Roboto</vt:lpstr>
      <vt:lpstr>Times New Roman</vt:lpstr>
      <vt:lpstr>var(--nova-font-family-sans-serif)</vt:lpstr>
      <vt:lpstr>Office Theme</vt:lpstr>
      <vt:lpstr>Dental Unit Water Line Quality</vt:lpstr>
      <vt:lpstr>Fatality due to Legionella in a dental unit water line</vt:lpstr>
      <vt:lpstr>The standard for drinking water is    &lt; 500 CFU/mL of heterotrophic water bacteria</vt:lpstr>
      <vt:lpstr>Dental Unit Waterlines</vt:lpstr>
      <vt:lpstr>The objectives of today’s webinar are to:</vt:lpstr>
      <vt:lpstr>Bacteria’s cycle of growing and multiplying in dental unit waterlines</vt:lpstr>
      <vt:lpstr>Why does bacteria grow so well in DUWLs?</vt:lpstr>
      <vt:lpstr>Why does bacteria grow so well in DUWLs--continued</vt:lpstr>
      <vt:lpstr>PowerPoint Presentation</vt:lpstr>
      <vt:lpstr>PowerPoint Presentation</vt:lpstr>
      <vt:lpstr>1. Bacteria attach to the inside of dental unit waterlines. 2. The bacteria grow and multiply and form a slimy biofilm layer. 3. The bacteria mature to form a microcolony and  the colonies form a mushroom structure. 4. Bacteria detach and the biofilm disperses.  The detached bacteria attach to the DUWL and form new biofilm.</vt:lpstr>
      <vt:lpstr>The potential of bacterial growth</vt:lpstr>
      <vt:lpstr>PowerPoint Presentation</vt:lpstr>
      <vt:lpstr>Self-Contained Water Bottles</vt:lpstr>
      <vt:lpstr>Measures for safe water from DUWLs</vt:lpstr>
      <vt:lpstr>Dental Unit Waterline Management Recommendations</vt:lpstr>
      <vt:lpstr>Dental Unit Waterline Management Recommendations--continued</vt:lpstr>
      <vt:lpstr>The “Maintainers”</vt:lpstr>
      <vt:lpstr>3 Steps to Dental Unit Waterline Maintenance</vt:lpstr>
      <vt:lpstr>How to Shock Dental Unit Waterlines--ProEdge</vt:lpstr>
      <vt:lpstr>In-office dental waterline testing--ProEdge</vt:lpstr>
      <vt:lpstr>Mail-in Water Test Kits--ProEdge</vt:lpstr>
      <vt:lpstr>“Regardless of whether or not your state mandates compliance with the CDC infection control guidelines, failure to keep patients’ treatment water at or below the EPA drinking water standard of 500 CFU/mL is a failure to meet the standard of care.”</vt:lpstr>
      <vt:lpstr>Recommendation by the Organization for Safety, Asepsis, and Prevention</vt:lpstr>
      <vt:lpstr>Dental Unit Water Line SOP located on the Job Corps Health Support Services Website</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Alston</dc:creator>
  <cp:lastModifiedBy>Carolina Valdenegro</cp:lastModifiedBy>
  <cp:revision>5</cp:revision>
  <cp:lastPrinted>2023-08-08T04:08:21Z</cp:lastPrinted>
  <dcterms:created xsi:type="dcterms:W3CDTF">2023-08-06T03:51:10Z</dcterms:created>
  <dcterms:modified xsi:type="dcterms:W3CDTF">2023-08-15T16:05:30Z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7bfabb59-3e22-4266-b463-3c0703eb3913</vt:lpwstr>
  </property>
</Properties>
</file>