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7.xml" ContentType="application/vnd.openxmlformats-officedocument.drawingml.diagramData+xml"/>
  <Override PartName="/ppt/diagrams/data1.xml" ContentType="application/vnd.openxmlformats-officedocument.drawingml.diagramData+xml"/>
  <Override PartName="/ppt/diagrams/data3.xml" ContentType="application/vnd.openxmlformats-officedocument.drawingml.diagramData+xml"/>
  <Override PartName="/ppt/diagrams/data2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rawing1.xml" ContentType="application/vnd.ms-office.drawingml.diagramDrawing+xml"/>
  <Override PartName="/ppt/diagrams/layout4.xml" ContentType="application/vnd.openxmlformats-officedocument.drawingml.diagramLayout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85" r:id="rId3"/>
    <p:sldId id="272" r:id="rId4"/>
    <p:sldId id="261" r:id="rId5"/>
    <p:sldId id="295" r:id="rId6"/>
    <p:sldId id="288" r:id="rId7"/>
    <p:sldId id="262" r:id="rId8"/>
    <p:sldId id="263" r:id="rId9"/>
    <p:sldId id="266" r:id="rId10"/>
    <p:sldId id="271" r:id="rId11"/>
    <p:sldId id="265" r:id="rId12"/>
    <p:sldId id="269" r:id="rId13"/>
    <p:sldId id="267" r:id="rId14"/>
    <p:sldId id="268" r:id="rId15"/>
    <p:sldId id="264" r:id="rId16"/>
    <p:sldId id="289" r:id="rId17"/>
    <p:sldId id="273" r:id="rId18"/>
    <p:sldId id="270" r:id="rId19"/>
    <p:sldId id="368" r:id="rId20"/>
    <p:sldId id="370" r:id="rId21"/>
    <p:sldId id="299" r:id="rId22"/>
    <p:sldId id="274" r:id="rId23"/>
    <p:sldId id="277" r:id="rId24"/>
    <p:sldId id="278" r:id="rId25"/>
    <p:sldId id="291" r:id="rId26"/>
    <p:sldId id="275" r:id="rId27"/>
    <p:sldId id="282" r:id="rId28"/>
    <p:sldId id="284" r:id="rId29"/>
    <p:sldId id="283" r:id="rId30"/>
    <p:sldId id="279" r:id="rId31"/>
    <p:sldId id="280" r:id="rId32"/>
    <p:sldId id="292" r:id="rId33"/>
    <p:sldId id="296" r:id="rId34"/>
    <p:sldId id="297" r:id="rId35"/>
    <p:sldId id="293" r:id="rId36"/>
    <p:sldId id="290" r:id="rId37"/>
    <p:sldId id="294" r:id="rId38"/>
    <p:sldId id="373" r:id="rId39"/>
    <p:sldId id="371" r:id="rId40"/>
    <p:sldId id="29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3F2A9C-19FB-4ED8-A4A0-3EA39B7173F9}" v="592" dt="2023-05-18T13:39:17.5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060" autoAdjust="0"/>
  </p:normalViewPr>
  <p:slideViewPr>
    <p:cSldViewPr snapToGrid="0">
      <p:cViewPr varScale="1">
        <p:scale>
          <a:sx n="50" d="100"/>
          <a:sy n="50" d="100"/>
        </p:scale>
        <p:origin x="5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50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customXml" Target="../customXml/item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06AA66-45EA-4389-8536-4B2A4D9CF8FE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DAA97BE-7C54-4668-B526-C694BD9687D7}">
      <dgm:prSet/>
      <dgm:spPr/>
      <dgm:t>
        <a:bodyPr/>
        <a:lstStyle/>
        <a:p>
          <a:r>
            <a:rPr lang="en-US"/>
            <a:t>Describe multidisciplinary case management strategies</a:t>
          </a:r>
        </a:p>
      </dgm:t>
    </dgm:pt>
    <dgm:pt modelId="{6CD02FD9-43B6-40CB-9657-8D23FE534979}" type="parTrans" cxnId="{332A5D64-9764-4C71-8220-1C0B58C92AFA}">
      <dgm:prSet/>
      <dgm:spPr/>
      <dgm:t>
        <a:bodyPr/>
        <a:lstStyle/>
        <a:p>
          <a:endParaRPr lang="en-US"/>
        </a:p>
      </dgm:t>
    </dgm:pt>
    <dgm:pt modelId="{8A5B18CF-5DE7-4BA9-8D38-17C4FD6B511A}" type="sibTrans" cxnId="{332A5D64-9764-4C71-8220-1C0B58C92AFA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8FBE1760-04F0-4561-8906-7C8AAA9C127D}">
      <dgm:prSet/>
      <dgm:spPr/>
      <dgm:t>
        <a:bodyPr/>
        <a:lstStyle/>
        <a:p>
          <a:r>
            <a:rPr lang="en-US"/>
            <a:t>List strategies to enhance communication within the Health and Wellness Center</a:t>
          </a:r>
        </a:p>
      </dgm:t>
    </dgm:pt>
    <dgm:pt modelId="{641C2B69-83D1-448E-B6FE-B43D89253FF5}" type="parTrans" cxnId="{2544359E-04B6-4139-A03B-97359BADACCF}">
      <dgm:prSet/>
      <dgm:spPr/>
      <dgm:t>
        <a:bodyPr/>
        <a:lstStyle/>
        <a:p>
          <a:endParaRPr lang="en-US"/>
        </a:p>
      </dgm:t>
    </dgm:pt>
    <dgm:pt modelId="{01687EE3-D5D4-4965-BEE5-6CDC88257F51}" type="sibTrans" cxnId="{2544359E-04B6-4139-A03B-97359BADACCF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3300ACD7-BD75-412C-B446-BD9196834233}">
      <dgm:prSet/>
      <dgm:spPr/>
      <dgm:t>
        <a:bodyPr/>
        <a:lstStyle/>
        <a:p>
          <a:r>
            <a:rPr lang="en-US"/>
            <a:t>Articulate sources of health data on students, including the Health History Form, ETA-653, and Social Intake Form (SIF)</a:t>
          </a:r>
        </a:p>
      </dgm:t>
    </dgm:pt>
    <dgm:pt modelId="{31B7BAB6-EE7D-4C1F-A926-093C1BAFDC33}" type="parTrans" cxnId="{4010F252-7D1E-4F0E-8BA5-2AEE659ED8CD}">
      <dgm:prSet/>
      <dgm:spPr/>
      <dgm:t>
        <a:bodyPr/>
        <a:lstStyle/>
        <a:p>
          <a:endParaRPr lang="en-US"/>
        </a:p>
      </dgm:t>
    </dgm:pt>
    <dgm:pt modelId="{28F0D555-FFD1-43A9-AD2E-D205647EE399}" type="sibTrans" cxnId="{4010F252-7D1E-4F0E-8BA5-2AEE659ED8CD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BB8CD09F-78E2-4642-9B39-A77AD83A2E15}" type="pres">
      <dgm:prSet presAssocID="{1F06AA66-45EA-4389-8536-4B2A4D9CF8FE}" presName="Name0" presStyleCnt="0">
        <dgm:presLayoutVars>
          <dgm:animLvl val="lvl"/>
          <dgm:resizeHandles val="exact"/>
        </dgm:presLayoutVars>
      </dgm:prSet>
      <dgm:spPr/>
    </dgm:pt>
    <dgm:pt modelId="{4A79F2AB-8418-472A-8560-B5E1F084E624}" type="pres">
      <dgm:prSet presAssocID="{DDAA97BE-7C54-4668-B526-C694BD9687D7}" presName="compositeNode" presStyleCnt="0">
        <dgm:presLayoutVars>
          <dgm:bulletEnabled val="1"/>
        </dgm:presLayoutVars>
      </dgm:prSet>
      <dgm:spPr/>
    </dgm:pt>
    <dgm:pt modelId="{461D957A-8972-4AA7-BF32-20EB75A59E7A}" type="pres">
      <dgm:prSet presAssocID="{DDAA97BE-7C54-4668-B526-C694BD9687D7}" presName="bgRect" presStyleLbl="bgAccFollowNode1" presStyleIdx="0" presStyleCnt="3"/>
      <dgm:spPr/>
    </dgm:pt>
    <dgm:pt modelId="{3D0322A3-BCE1-4F0B-B0DE-92641F972D5F}" type="pres">
      <dgm:prSet presAssocID="{8A5B18CF-5DE7-4BA9-8D38-17C4FD6B511A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E961DD16-3D71-4D5B-BC10-7270D78ED1CC}" type="pres">
      <dgm:prSet presAssocID="{DDAA97BE-7C54-4668-B526-C694BD9687D7}" presName="bottomLine" presStyleLbl="alignNode1" presStyleIdx="1" presStyleCnt="6">
        <dgm:presLayoutVars/>
      </dgm:prSet>
      <dgm:spPr/>
    </dgm:pt>
    <dgm:pt modelId="{9ADE4F92-393B-4290-AF66-B40BBF2EE02D}" type="pres">
      <dgm:prSet presAssocID="{DDAA97BE-7C54-4668-B526-C694BD9687D7}" presName="nodeText" presStyleLbl="bgAccFollowNode1" presStyleIdx="0" presStyleCnt="3">
        <dgm:presLayoutVars>
          <dgm:bulletEnabled val="1"/>
        </dgm:presLayoutVars>
      </dgm:prSet>
      <dgm:spPr/>
    </dgm:pt>
    <dgm:pt modelId="{0E4DDC35-517B-4FB5-B45B-F8736C57FF6B}" type="pres">
      <dgm:prSet presAssocID="{8A5B18CF-5DE7-4BA9-8D38-17C4FD6B511A}" presName="sibTrans" presStyleCnt="0"/>
      <dgm:spPr/>
    </dgm:pt>
    <dgm:pt modelId="{991C2491-8118-43F7-B26B-DC8F15F96189}" type="pres">
      <dgm:prSet presAssocID="{8FBE1760-04F0-4561-8906-7C8AAA9C127D}" presName="compositeNode" presStyleCnt="0">
        <dgm:presLayoutVars>
          <dgm:bulletEnabled val="1"/>
        </dgm:presLayoutVars>
      </dgm:prSet>
      <dgm:spPr/>
    </dgm:pt>
    <dgm:pt modelId="{CAB0FEFD-6984-4EA2-8693-9C1D68CDF3AC}" type="pres">
      <dgm:prSet presAssocID="{8FBE1760-04F0-4561-8906-7C8AAA9C127D}" presName="bgRect" presStyleLbl="bgAccFollowNode1" presStyleIdx="1" presStyleCnt="3"/>
      <dgm:spPr/>
    </dgm:pt>
    <dgm:pt modelId="{56F1B05F-C187-4148-B10C-43A7D258A10E}" type="pres">
      <dgm:prSet presAssocID="{01687EE3-D5D4-4965-BEE5-6CDC88257F51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2B46EE6E-8B29-401D-B09F-64009481838B}" type="pres">
      <dgm:prSet presAssocID="{8FBE1760-04F0-4561-8906-7C8AAA9C127D}" presName="bottomLine" presStyleLbl="alignNode1" presStyleIdx="3" presStyleCnt="6">
        <dgm:presLayoutVars/>
      </dgm:prSet>
      <dgm:spPr/>
    </dgm:pt>
    <dgm:pt modelId="{C64346B0-7059-4F7F-858D-B9D345A96A42}" type="pres">
      <dgm:prSet presAssocID="{8FBE1760-04F0-4561-8906-7C8AAA9C127D}" presName="nodeText" presStyleLbl="bgAccFollowNode1" presStyleIdx="1" presStyleCnt="3">
        <dgm:presLayoutVars>
          <dgm:bulletEnabled val="1"/>
        </dgm:presLayoutVars>
      </dgm:prSet>
      <dgm:spPr/>
    </dgm:pt>
    <dgm:pt modelId="{E2DA4F0A-48BD-4AD0-9DF1-38FFA51D90C9}" type="pres">
      <dgm:prSet presAssocID="{01687EE3-D5D4-4965-BEE5-6CDC88257F51}" presName="sibTrans" presStyleCnt="0"/>
      <dgm:spPr/>
    </dgm:pt>
    <dgm:pt modelId="{47F687CE-5DBA-4DFD-B01E-07C08FB9A140}" type="pres">
      <dgm:prSet presAssocID="{3300ACD7-BD75-412C-B446-BD9196834233}" presName="compositeNode" presStyleCnt="0">
        <dgm:presLayoutVars>
          <dgm:bulletEnabled val="1"/>
        </dgm:presLayoutVars>
      </dgm:prSet>
      <dgm:spPr/>
    </dgm:pt>
    <dgm:pt modelId="{62DEAF54-700D-4FF5-BCF3-9F3FCF43303D}" type="pres">
      <dgm:prSet presAssocID="{3300ACD7-BD75-412C-B446-BD9196834233}" presName="bgRect" presStyleLbl="bgAccFollowNode1" presStyleIdx="2" presStyleCnt="3"/>
      <dgm:spPr/>
    </dgm:pt>
    <dgm:pt modelId="{0D7CF072-AC8F-4D83-B81F-6493821607F8}" type="pres">
      <dgm:prSet presAssocID="{28F0D555-FFD1-43A9-AD2E-D205647EE399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CB5D27CB-C30B-427E-88C3-9DAB2D91385C}" type="pres">
      <dgm:prSet presAssocID="{3300ACD7-BD75-412C-B446-BD9196834233}" presName="bottomLine" presStyleLbl="alignNode1" presStyleIdx="5" presStyleCnt="6">
        <dgm:presLayoutVars/>
      </dgm:prSet>
      <dgm:spPr/>
    </dgm:pt>
    <dgm:pt modelId="{02BD8CD7-767F-4430-9B6D-66D59085C415}" type="pres">
      <dgm:prSet presAssocID="{3300ACD7-BD75-412C-B446-BD9196834233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DCA48508-9AA0-40AC-9EC4-A66031351C8E}" type="presOf" srcId="{8A5B18CF-5DE7-4BA9-8D38-17C4FD6B511A}" destId="{3D0322A3-BCE1-4F0B-B0DE-92641F972D5F}" srcOrd="0" destOrd="0" presId="urn:microsoft.com/office/officeart/2016/7/layout/BasicLinearProcessNumbered"/>
    <dgm:cxn modelId="{4816A10E-FD0E-43B5-B342-B56D713B976C}" type="presOf" srcId="{DDAA97BE-7C54-4668-B526-C694BD9687D7}" destId="{9ADE4F92-393B-4290-AF66-B40BBF2EE02D}" srcOrd="1" destOrd="0" presId="urn:microsoft.com/office/officeart/2016/7/layout/BasicLinearProcessNumbered"/>
    <dgm:cxn modelId="{332A5D64-9764-4C71-8220-1C0B58C92AFA}" srcId="{1F06AA66-45EA-4389-8536-4B2A4D9CF8FE}" destId="{DDAA97BE-7C54-4668-B526-C694BD9687D7}" srcOrd="0" destOrd="0" parTransId="{6CD02FD9-43B6-40CB-9657-8D23FE534979}" sibTransId="{8A5B18CF-5DE7-4BA9-8D38-17C4FD6B511A}"/>
    <dgm:cxn modelId="{4010F252-7D1E-4F0E-8BA5-2AEE659ED8CD}" srcId="{1F06AA66-45EA-4389-8536-4B2A4D9CF8FE}" destId="{3300ACD7-BD75-412C-B446-BD9196834233}" srcOrd="2" destOrd="0" parTransId="{31B7BAB6-EE7D-4C1F-A926-093C1BAFDC33}" sibTransId="{28F0D555-FFD1-43A9-AD2E-D205647EE399}"/>
    <dgm:cxn modelId="{824EBE7D-FA74-49DA-9FDD-7D328F4B395D}" type="presOf" srcId="{28F0D555-FFD1-43A9-AD2E-D205647EE399}" destId="{0D7CF072-AC8F-4D83-B81F-6493821607F8}" srcOrd="0" destOrd="0" presId="urn:microsoft.com/office/officeart/2016/7/layout/BasicLinearProcessNumbered"/>
    <dgm:cxn modelId="{2544359E-04B6-4139-A03B-97359BADACCF}" srcId="{1F06AA66-45EA-4389-8536-4B2A4D9CF8FE}" destId="{8FBE1760-04F0-4561-8906-7C8AAA9C127D}" srcOrd="1" destOrd="0" parTransId="{641C2B69-83D1-448E-B6FE-B43D89253FF5}" sibTransId="{01687EE3-D5D4-4965-BEE5-6CDC88257F51}"/>
    <dgm:cxn modelId="{4754B79E-F215-4D8D-A4AD-769128325438}" type="presOf" srcId="{8FBE1760-04F0-4561-8906-7C8AAA9C127D}" destId="{CAB0FEFD-6984-4EA2-8693-9C1D68CDF3AC}" srcOrd="0" destOrd="0" presId="urn:microsoft.com/office/officeart/2016/7/layout/BasicLinearProcessNumbered"/>
    <dgm:cxn modelId="{F5C8D0A9-CE1D-4CAD-B450-50A0A114B550}" type="presOf" srcId="{1F06AA66-45EA-4389-8536-4B2A4D9CF8FE}" destId="{BB8CD09F-78E2-4642-9B39-A77AD83A2E15}" srcOrd="0" destOrd="0" presId="urn:microsoft.com/office/officeart/2016/7/layout/BasicLinearProcessNumbered"/>
    <dgm:cxn modelId="{06CDE2D1-E9D8-4121-B29D-1B88AD3740CC}" type="presOf" srcId="{01687EE3-D5D4-4965-BEE5-6CDC88257F51}" destId="{56F1B05F-C187-4148-B10C-43A7D258A10E}" srcOrd="0" destOrd="0" presId="urn:microsoft.com/office/officeart/2016/7/layout/BasicLinearProcessNumbered"/>
    <dgm:cxn modelId="{F1341EDF-8BA0-474D-ACEB-E5B2ED797BD1}" type="presOf" srcId="{3300ACD7-BD75-412C-B446-BD9196834233}" destId="{02BD8CD7-767F-4430-9B6D-66D59085C415}" srcOrd="1" destOrd="0" presId="urn:microsoft.com/office/officeart/2016/7/layout/BasicLinearProcessNumbered"/>
    <dgm:cxn modelId="{ACD816E1-DD8B-4E1B-8227-0CA0ED89DA2D}" type="presOf" srcId="{3300ACD7-BD75-412C-B446-BD9196834233}" destId="{62DEAF54-700D-4FF5-BCF3-9F3FCF43303D}" srcOrd="0" destOrd="0" presId="urn:microsoft.com/office/officeart/2016/7/layout/BasicLinearProcessNumbered"/>
    <dgm:cxn modelId="{276494EF-2B80-448D-9866-22FA6BA1B1AA}" type="presOf" srcId="{8FBE1760-04F0-4561-8906-7C8AAA9C127D}" destId="{C64346B0-7059-4F7F-858D-B9D345A96A42}" srcOrd="1" destOrd="0" presId="urn:microsoft.com/office/officeart/2016/7/layout/BasicLinearProcessNumbered"/>
    <dgm:cxn modelId="{D882B8F8-BDCB-4D32-A795-FEEF48203049}" type="presOf" srcId="{DDAA97BE-7C54-4668-B526-C694BD9687D7}" destId="{461D957A-8972-4AA7-BF32-20EB75A59E7A}" srcOrd="0" destOrd="0" presId="urn:microsoft.com/office/officeart/2016/7/layout/BasicLinearProcessNumbered"/>
    <dgm:cxn modelId="{A57463B1-A34A-4EEA-9858-C8C59763FC15}" type="presParOf" srcId="{BB8CD09F-78E2-4642-9B39-A77AD83A2E15}" destId="{4A79F2AB-8418-472A-8560-B5E1F084E624}" srcOrd="0" destOrd="0" presId="urn:microsoft.com/office/officeart/2016/7/layout/BasicLinearProcessNumbered"/>
    <dgm:cxn modelId="{915685B0-1BB5-4437-B52B-28F816792549}" type="presParOf" srcId="{4A79F2AB-8418-472A-8560-B5E1F084E624}" destId="{461D957A-8972-4AA7-BF32-20EB75A59E7A}" srcOrd="0" destOrd="0" presId="urn:microsoft.com/office/officeart/2016/7/layout/BasicLinearProcessNumbered"/>
    <dgm:cxn modelId="{CF7B3DBB-3169-47F2-9248-F5EEC4240E7C}" type="presParOf" srcId="{4A79F2AB-8418-472A-8560-B5E1F084E624}" destId="{3D0322A3-BCE1-4F0B-B0DE-92641F972D5F}" srcOrd="1" destOrd="0" presId="urn:microsoft.com/office/officeart/2016/7/layout/BasicLinearProcessNumbered"/>
    <dgm:cxn modelId="{E8270C7F-28C4-4954-B8FA-32AC51B0A411}" type="presParOf" srcId="{4A79F2AB-8418-472A-8560-B5E1F084E624}" destId="{E961DD16-3D71-4D5B-BC10-7270D78ED1CC}" srcOrd="2" destOrd="0" presId="urn:microsoft.com/office/officeart/2016/7/layout/BasicLinearProcessNumbered"/>
    <dgm:cxn modelId="{437735E6-D33F-42DE-A688-F81CFC8F9000}" type="presParOf" srcId="{4A79F2AB-8418-472A-8560-B5E1F084E624}" destId="{9ADE4F92-393B-4290-AF66-B40BBF2EE02D}" srcOrd="3" destOrd="0" presId="urn:microsoft.com/office/officeart/2016/7/layout/BasicLinearProcessNumbered"/>
    <dgm:cxn modelId="{B53A8420-E948-41F8-9B6E-7144FCC42406}" type="presParOf" srcId="{BB8CD09F-78E2-4642-9B39-A77AD83A2E15}" destId="{0E4DDC35-517B-4FB5-B45B-F8736C57FF6B}" srcOrd="1" destOrd="0" presId="urn:microsoft.com/office/officeart/2016/7/layout/BasicLinearProcessNumbered"/>
    <dgm:cxn modelId="{13E3720B-FE5C-4FC6-B32B-A83D0D1C1E7E}" type="presParOf" srcId="{BB8CD09F-78E2-4642-9B39-A77AD83A2E15}" destId="{991C2491-8118-43F7-B26B-DC8F15F96189}" srcOrd="2" destOrd="0" presId="urn:microsoft.com/office/officeart/2016/7/layout/BasicLinearProcessNumbered"/>
    <dgm:cxn modelId="{03686EEF-497F-48F7-B004-AAF784D8FB22}" type="presParOf" srcId="{991C2491-8118-43F7-B26B-DC8F15F96189}" destId="{CAB0FEFD-6984-4EA2-8693-9C1D68CDF3AC}" srcOrd="0" destOrd="0" presId="urn:microsoft.com/office/officeart/2016/7/layout/BasicLinearProcessNumbered"/>
    <dgm:cxn modelId="{47A77682-82F4-4FAB-A287-6DAD1C7C28AB}" type="presParOf" srcId="{991C2491-8118-43F7-B26B-DC8F15F96189}" destId="{56F1B05F-C187-4148-B10C-43A7D258A10E}" srcOrd="1" destOrd="0" presId="urn:microsoft.com/office/officeart/2016/7/layout/BasicLinearProcessNumbered"/>
    <dgm:cxn modelId="{0A8B9EE8-82E9-495E-A125-2A56C37AEE35}" type="presParOf" srcId="{991C2491-8118-43F7-B26B-DC8F15F96189}" destId="{2B46EE6E-8B29-401D-B09F-64009481838B}" srcOrd="2" destOrd="0" presId="urn:microsoft.com/office/officeart/2016/7/layout/BasicLinearProcessNumbered"/>
    <dgm:cxn modelId="{1881505D-88E7-458A-87A7-EC2E19EC1B49}" type="presParOf" srcId="{991C2491-8118-43F7-B26B-DC8F15F96189}" destId="{C64346B0-7059-4F7F-858D-B9D345A96A42}" srcOrd="3" destOrd="0" presId="urn:microsoft.com/office/officeart/2016/7/layout/BasicLinearProcessNumbered"/>
    <dgm:cxn modelId="{E8AF5390-A354-4343-B803-D69E37A2F67C}" type="presParOf" srcId="{BB8CD09F-78E2-4642-9B39-A77AD83A2E15}" destId="{E2DA4F0A-48BD-4AD0-9DF1-38FFA51D90C9}" srcOrd="3" destOrd="0" presId="urn:microsoft.com/office/officeart/2016/7/layout/BasicLinearProcessNumbered"/>
    <dgm:cxn modelId="{665842D5-383D-45FE-9D5B-D40D2CB83504}" type="presParOf" srcId="{BB8CD09F-78E2-4642-9B39-A77AD83A2E15}" destId="{47F687CE-5DBA-4DFD-B01E-07C08FB9A140}" srcOrd="4" destOrd="0" presId="urn:microsoft.com/office/officeart/2016/7/layout/BasicLinearProcessNumbered"/>
    <dgm:cxn modelId="{42EB1087-6B06-416E-97B6-E687760AD096}" type="presParOf" srcId="{47F687CE-5DBA-4DFD-B01E-07C08FB9A140}" destId="{62DEAF54-700D-4FF5-BCF3-9F3FCF43303D}" srcOrd="0" destOrd="0" presId="urn:microsoft.com/office/officeart/2016/7/layout/BasicLinearProcessNumbered"/>
    <dgm:cxn modelId="{EDAC41B3-2264-4F86-9AD3-9E88C10A1BB5}" type="presParOf" srcId="{47F687CE-5DBA-4DFD-B01E-07C08FB9A140}" destId="{0D7CF072-AC8F-4D83-B81F-6493821607F8}" srcOrd="1" destOrd="0" presId="urn:microsoft.com/office/officeart/2016/7/layout/BasicLinearProcessNumbered"/>
    <dgm:cxn modelId="{C5032C91-0C50-4FB2-A00B-06DC860D8E6B}" type="presParOf" srcId="{47F687CE-5DBA-4DFD-B01E-07C08FB9A140}" destId="{CB5D27CB-C30B-427E-88C3-9DAB2D91385C}" srcOrd="2" destOrd="0" presId="urn:microsoft.com/office/officeart/2016/7/layout/BasicLinearProcessNumbered"/>
    <dgm:cxn modelId="{EA71AAC3-F71B-4E56-82E9-7D3F239B3735}" type="presParOf" srcId="{47F687CE-5DBA-4DFD-B01E-07C08FB9A140}" destId="{02BD8CD7-767F-4430-9B6D-66D59085C415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0FB01E-A8B6-4450-9264-713586F392D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FBBBF61-6E81-4A00-81C2-04701389587A}">
      <dgm:prSet/>
      <dgm:spPr/>
      <dgm:t>
        <a:bodyPr/>
        <a:lstStyle/>
        <a:p>
          <a:r>
            <a:rPr lang="en-US"/>
            <a:t>Nothing remarkable</a:t>
          </a:r>
        </a:p>
      </dgm:t>
    </dgm:pt>
    <dgm:pt modelId="{9A82A3B0-A0D8-47CA-BB77-9A69AA7ACEB9}" type="parTrans" cxnId="{BFABF8ED-E10E-4B0D-A24E-9E6C37618AAF}">
      <dgm:prSet/>
      <dgm:spPr/>
      <dgm:t>
        <a:bodyPr/>
        <a:lstStyle/>
        <a:p>
          <a:endParaRPr lang="en-US"/>
        </a:p>
      </dgm:t>
    </dgm:pt>
    <dgm:pt modelId="{59AE313B-B0EB-4F55-99D3-9D384746D0AC}" type="sibTrans" cxnId="{BFABF8ED-E10E-4B0D-A24E-9E6C37618AAF}">
      <dgm:prSet/>
      <dgm:spPr/>
      <dgm:t>
        <a:bodyPr/>
        <a:lstStyle/>
        <a:p>
          <a:endParaRPr lang="en-US"/>
        </a:p>
      </dgm:t>
    </dgm:pt>
    <dgm:pt modelId="{631E926B-D87B-4DDA-A354-A7FA76527A2D}">
      <dgm:prSet/>
      <dgm:spPr/>
      <dgm:t>
        <a:bodyPr/>
        <a:lstStyle/>
        <a:p>
          <a:r>
            <a:rPr lang="en-US"/>
            <a:t>Doctor offered birth control; student declined</a:t>
          </a:r>
        </a:p>
      </dgm:t>
    </dgm:pt>
    <dgm:pt modelId="{D817323C-A555-470E-AB3F-572DF951A44E}" type="parTrans" cxnId="{43CDCA22-EA2B-4A52-AA3D-BD8CABAEF26A}">
      <dgm:prSet/>
      <dgm:spPr/>
      <dgm:t>
        <a:bodyPr/>
        <a:lstStyle/>
        <a:p>
          <a:endParaRPr lang="en-US"/>
        </a:p>
      </dgm:t>
    </dgm:pt>
    <dgm:pt modelId="{45FFC50C-F657-4F81-9D82-3EFD76AC930D}" type="sibTrans" cxnId="{43CDCA22-EA2B-4A52-AA3D-BD8CABAEF26A}">
      <dgm:prSet/>
      <dgm:spPr/>
      <dgm:t>
        <a:bodyPr/>
        <a:lstStyle/>
        <a:p>
          <a:endParaRPr lang="en-US"/>
        </a:p>
      </dgm:t>
    </dgm:pt>
    <dgm:pt modelId="{CD207B76-14C9-49F4-A65F-0065D422ABE9}" type="pres">
      <dgm:prSet presAssocID="{EB0FB01E-A8B6-4450-9264-713586F392DD}" presName="linear" presStyleCnt="0">
        <dgm:presLayoutVars>
          <dgm:animLvl val="lvl"/>
          <dgm:resizeHandles val="exact"/>
        </dgm:presLayoutVars>
      </dgm:prSet>
      <dgm:spPr/>
    </dgm:pt>
    <dgm:pt modelId="{FFB6BFA9-0B6E-485A-A2FF-B3C39B40D73D}" type="pres">
      <dgm:prSet presAssocID="{0FBBBF61-6E81-4A00-81C2-04701389587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1DF550E-5670-42EC-8762-71F921386F01}" type="pres">
      <dgm:prSet presAssocID="{59AE313B-B0EB-4F55-99D3-9D384746D0AC}" presName="spacer" presStyleCnt="0"/>
      <dgm:spPr/>
    </dgm:pt>
    <dgm:pt modelId="{352C0BC6-8D58-4A23-BE01-3096E4660072}" type="pres">
      <dgm:prSet presAssocID="{631E926B-D87B-4DDA-A354-A7FA76527A2D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43CDCA22-EA2B-4A52-AA3D-BD8CABAEF26A}" srcId="{EB0FB01E-A8B6-4450-9264-713586F392DD}" destId="{631E926B-D87B-4DDA-A354-A7FA76527A2D}" srcOrd="1" destOrd="0" parTransId="{D817323C-A555-470E-AB3F-572DF951A44E}" sibTransId="{45FFC50C-F657-4F81-9D82-3EFD76AC930D}"/>
    <dgm:cxn modelId="{570DE89D-09EB-40FC-9C60-DD25542BCEDA}" type="presOf" srcId="{631E926B-D87B-4DDA-A354-A7FA76527A2D}" destId="{352C0BC6-8D58-4A23-BE01-3096E4660072}" srcOrd="0" destOrd="0" presId="urn:microsoft.com/office/officeart/2005/8/layout/vList2"/>
    <dgm:cxn modelId="{A24ECFCD-55A7-4A93-A18A-7449F39E3E50}" type="presOf" srcId="{EB0FB01E-A8B6-4450-9264-713586F392DD}" destId="{CD207B76-14C9-49F4-A65F-0065D422ABE9}" srcOrd="0" destOrd="0" presId="urn:microsoft.com/office/officeart/2005/8/layout/vList2"/>
    <dgm:cxn modelId="{2AD048D4-0485-415E-A7B9-7A4C1B798869}" type="presOf" srcId="{0FBBBF61-6E81-4A00-81C2-04701389587A}" destId="{FFB6BFA9-0B6E-485A-A2FF-B3C39B40D73D}" srcOrd="0" destOrd="0" presId="urn:microsoft.com/office/officeart/2005/8/layout/vList2"/>
    <dgm:cxn modelId="{BFABF8ED-E10E-4B0D-A24E-9E6C37618AAF}" srcId="{EB0FB01E-A8B6-4450-9264-713586F392DD}" destId="{0FBBBF61-6E81-4A00-81C2-04701389587A}" srcOrd="0" destOrd="0" parTransId="{9A82A3B0-A0D8-47CA-BB77-9A69AA7ACEB9}" sibTransId="{59AE313B-B0EB-4F55-99D3-9D384746D0AC}"/>
    <dgm:cxn modelId="{3417EDAC-C50D-465B-B8C4-10493C982BDD}" type="presParOf" srcId="{CD207B76-14C9-49F4-A65F-0065D422ABE9}" destId="{FFB6BFA9-0B6E-485A-A2FF-B3C39B40D73D}" srcOrd="0" destOrd="0" presId="urn:microsoft.com/office/officeart/2005/8/layout/vList2"/>
    <dgm:cxn modelId="{301A7D99-9FCE-4C98-9E7F-DEBAF0CC1B14}" type="presParOf" srcId="{CD207B76-14C9-49F4-A65F-0065D422ABE9}" destId="{11DF550E-5670-42EC-8762-71F921386F01}" srcOrd="1" destOrd="0" presId="urn:microsoft.com/office/officeart/2005/8/layout/vList2"/>
    <dgm:cxn modelId="{3C0E60B5-4F28-449A-87B3-B616B085CED9}" type="presParOf" srcId="{CD207B76-14C9-49F4-A65F-0065D422ABE9}" destId="{352C0BC6-8D58-4A23-BE01-3096E466007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E71C9D-06B2-4684-A793-823762CD3F0E}" type="doc">
      <dgm:prSet loTypeId="urn:microsoft.com/office/officeart/2005/8/layout/vList2" loCatId="list" qsTypeId="urn:microsoft.com/office/officeart/2005/8/quickstyle/simple2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22FC47CC-CC0C-45ED-A76C-19AD6C418396}">
      <dgm:prSet/>
      <dgm:spPr/>
      <dgm:t>
        <a:bodyPr/>
        <a:lstStyle/>
        <a:p>
          <a:r>
            <a:rPr lang="en-US"/>
            <a:t>Most common oral disease during pregnancy</a:t>
          </a:r>
        </a:p>
      </dgm:t>
    </dgm:pt>
    <dgm:pt modelId="{8B04C2A6-1087-4CD8-9C5D-1E2383FFCC25}" type="parTrans" cxnId="{485F9056-12AC-4CB8-999F-FB13F3366B52}">
      <dgm:prSet/>
      <dgm:spPr/>
      <dgm:t>
        <a:bodyPr/>
        <a:lstStyle/>
        <a:p>
          <a:endParaRPr lang="en-US"/>
        </a:p>
      </dgm:t>
    </dgm:pt>
    <dgm:pt modelId="{33D35B5B-4CD7-40ED-854E-8C0AAB9E04CE}" type="sibTrans" cxnId="{485F9056-12AC-4CB8-999F-FB13F3366B52}">
      <dgm:prSet/>
      <dgm:spPr/>
      <dgm:t>
        <a:bodyPr/>
        <a:lstStyle/>
        <a:p>
          <a:endParaRPr lang="en-US"/>
        </a:p>
      </dgm:t>
    </dgm:pt>
    <dgm:pt modelId="{E779AA67-1B9E-476C-8F16-C93689EB87A9}">
      <dgm:prSet/>
      <dgm:spPr/>
      <dgm:t>
        <a:bodyPr/>
        <a:lstStyle/>
        <a:p>
          <a:r>
            <a:rPr lang="en-US"/>
            <a:t>Prevalence - 60-70%</a:t>
          </a:r>
        </a:p>
      </dgm:t>
    </dgm:pt>
    <dgm:pt modelId="{B7394364-3FDD-4227-90F3-EF6B936EFE43}" type="parTrans" cxnId="{A7564A6A-C011-4C91-AE19-2588E9D5DBC4}">
      <dgm:prSet/>
      <dgm:spPr/>
      <dgm:t>
        <a:bodyPr/>
        <a:lstStyle/>
        <a:p>
          <a:endParaRPr lang="en-US"/>
        </a:p>
      </dgm:t>
    </dgm:pt>
    <dgm:pt modelId="{28EDCCD5-F266-4BAB-9E05-BA8B3FC9087D}" type="sibTrans" cxnId="{A7564A6A-C011-4C91-AE19-2588E9D5DBC4}">
      <dgm:prSet/>
      <dgm:spPr/>
      <dgm:t>
        <a:bodyPr/>
        <a:lstStyle/>
        <a:p>
          <a:endParaRPr lang="en-US"/>
        </a:p>
      </dgm:t>
    </dgm:pt>
    <dgm:pt modelId="{B2B3ADB8-39A3-4B57-B740-B3F0CF9A580C}">
      <dgm:prSet/>
      <dgm:spPr/>
      <dgm:t>
        <a:bodyPr/>
        <a:lstStyle/>
        <a:p>
          <a:r>
            <a:rPr lang="en-US"/>
            <a:t>Pre-existing gingivitis is exacerbated</a:t>
          </a:r>
        </a:p>
      </dgm:t>
    </dgm:pt>
    <dgm:pt modelId="{5DA12732-571E-4E39-8225-C2F6CB964953}" type="parTrans" cxnId="{195E4AFD-5185-4D82-8A29-6FEEED70800E}">
      <dgm:prSet/>
      <dgm:spPr/>
      <dgm:t>
        <a:bodyPr/>
        <a:lstStyle/>
        <a:p>
          <a:endParaRPr lang="en-US"/>
        </a:p>
      </dgm:t>
    </dgm:pt>
    <dgm:pt modelId="{7CC0FB28-67CA-44D2-8F04-D5198673D5FE}" type="sibTrans" cxnId="{195E4AFD-5185-4D82-8A29-6FEEED70800E}">
      <dgm:prSet/>
      <dgm:spPr/>
      <dgm:t>
        <a:bodyPr/>
        <a:lstStyle/>
        <a:p>
          <a:endParaRPr lang="en-US"/>
        </a:p>
      </dgm:t>
    </dgm:pt>
    <dgm:pt modelId="{B8EF5769-FBA3-4BFD-8C30-B1DF97FD440C}">
      <dgm:prSet/>
      <dgm:spPr/>
      <dgm:t>
        <a:bodyPr/>
        <a:lstStyle/>
        <a:p>
          <a:r>
            <a:rPr lang="en-US"/>
            <a:t>Progesterone/estrogen changes and decreased immunity cause exacerbation of gingivitis</a:t>
          </a:r>
        </a:p>
      </dgm:t>
    </dgm:pt>
    <dgm:pt modelId="{59158015-1395-49C4-B0A6-8BEB88BE8047}" type="parTrans" cxnId="{EF0FC6B1-6B97-4084-A85E-8FBD5D8F212A}">
      <dgm:prSet/>
      <dgm:spPr/>
      <dgm:t>
        <a:bodyPr/>
        <a:lstStyle/>
        <a:p>
          <a:endParaRPr lang="en-US"/>
        </a:p>
      </dgm:t>
    </dgm:pt>
    <dgm:pt modelId="{1ED824D9-7D76-42D9-A5A4-75905638367E}" type="sibTrans" cxnId="{EF0FC6B1-6B97-4084-A85E-8FBD5D8F212A}">
      <dgm:prSet/>
      <dgm:spPr/>
      <dgm:t>
        <a:bodyPr/>
        <a:lstStyle/>
        <a:p>
          <a:endParaRPr lang="en-US"/>
        </a:p>
      </dgm:t>
    </dgm:pt>
    <dgm:pt modelId="{86912392-1CE5-42B7-87AA-AA90BFDEEB19}">
      <dgm:prSet/>
      <dgm:spPr/>
      <dgm:t>
        <a:bodyPr/>
        <a:lstStyle/>
        <a:p>
          <a:r>
            <a:rPr lang="en-US"/>
            <a:t>Severe conditions require professional cleaning and prescription mouth rinse</a:t>
          </a:r>
        </a:p>
      </dgm:t>
    </dgm:pt>
    <dgm:pt modelId="{9F342D23-F337-4AEB-A0E7-69CA2F9D12D8}" type="parTrans" cxnId="{8F83B0F6-B6A1-40EF-807D-0D8A016011F8}">
      <dgm:prSet/>
      <dgm:spPr/>
      <dgm:t>
        <a:bodyPr/>
        <a:lstStyle/>
        <a:p>
          <a:endParaRPr lang="en-US"/>
        </a:p>
      </dgm:t>
    </dgm:pt>
    <dgm:pt modelId="{8AFF4039-B11B-481B-B7A1-4D14A971979A}" type="sibTrans" cxnId="{8F83B0F6-B6A1-40EF-807D-0D8A016011F8}">
      <dgm:prSet/>
      <dgm:spPr/>
      <dgm:t>
        <a:bodyPr/>
        <a:lstStyle/>
        <a:p>
          <a:endParaRPr lang="en-US"/>
        </a:p>
      </dgm:t>
    </dgm:pt>
    <dgm:pt modelId="{8BB33FCD-9AB6-4706-BFDA-0497E68AFF37}" type="pres">
      <dgm:prSet presAssocID="{C9E71C9D-06B2-4684-A793-823762CD3F0E}" presName="linear" presStyleCnt="0">
        <dgm:presLayoutVars>
          <dgm:animLvl val="lvl"/>
          <dgm:resizeHandles val="exact"/>
        </dgm:presLayoutVars>
      </dgm:prSet>
      <dgm:spPr/>
    </dgm:pt>
    <dgm:pt modelId="{7470D0AE-3AA7-4FBE-A62A-F4BFD4237052}" type="pres">
      <dgm:prSet presAssocID="{22FC47CC-CC0C-45ED-A76C-19AD6C41839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F45188B0-87C1-4406-BED6-D9720E8430AE}" type="pres">
      <dgm:prSet presAssocID="{33D35B5B-4CD7-40ED-854E-8C0AAB9E04CE}" presName="spacer" presStyleCnt="0"/>
      <dgm:spPr/>
    </dgm:pt>
    <dgm:pt modelId="{332ED673-23C4-45E0-8A85-4CAC24057A1E}" type="pres">
      <dgm:prSet presAssocID="{E779AA67-1B9E-476C-8F16-C93689EB87A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C2239793-4A2E-4A35-83D4-A51832CC3E2C}" type="pres">
      <dgm:prSet presAssocID="{28EDCCD5-F266-4BAB-9E05-BA8B3FC9087D}" presName="spacer" presStyleCnt="0"/>
      <dgm:spPr/>
    </dgm:pt>
    <dgm:pt modelId="{DA44DE9F-A250-4E12-B3D9-031B2E0F9CF2}" type="pres">
      <dgm:prSet presAssocID="{B2B3ADB8-39A3-4B57-B740-B3F0CF9A580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2BC2085-D24D-4FFF-A219-8742AFE431B2}" type="pres">
      <dgm:prSet presAssocID="{7CC0FB28-67CA-44D2-8F04-D5198673D5FE}" presName="spacer" presStyleCnt="0"/>
      <dgm:spPr/>
    </dgm:pt>
    <dgm:pt modelId="{4A4BE0F8-AF6E-494B-B440-C5481F0CFB2F}" type="pres">
      <dgm:prSet presAssocID="{B8EF5769-FBA3-4BFD-8C30-B1DF97FD440C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E953B4E-DC7F-40EE-8A0B-8A72F4A28537}" type="pres">
      <dgm:prSet presAssocID="{1ED824D9-7D76-42D9-A5A4-75905638367E}" presName="spacer" presStyleCnt="0"/>
      <dgm:spPr/>
    </dgm:pt>
    <dgm:pt modelId="{0DD87745-4418-4729-842F-2536380A0AF1}" type="pres">
      <dgm:prSet presAssocID="{86912392-1CE5-42B7-87AA-AA90BFDEEB1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1D220C38-BCE6-418B-8581-343F845B17C4}" type="presOf" srcId="{86912392-1CE5-42B7-87AA-AA90BFDEEB19}" destId="{0DD87745-4418-4729-842F-2536380A0AF1}" srcOrd="0" destOrd="0" presId="urn:microsoft.com/office/officeart/2005/8/layout/vList2"/>
    <dgm:cxn modelId="{9E008367-5D83-4371-BF86-C7E23FE5DD93}" type="presOf" srcId="{22FC47CC-CC0C-45ED-A76C-19AD6C418396}" destId="{7470D0AE-3AA7-4FBE-A62A-F4BFD4237052}" srcOrd="0" destOrd="0" presId="urn:microsoft.com/office/officeart/2005/8/layout/vList2"/>
    <dgm:cxn modelId="{A7564A6A-C011-4C91-AE19-2588E9D5DBC4}" srcId="{C9E71C9D-06B2-4684-A793-823762CD3F0E}" destId="{E779AA67-1B9E-476C-8F16-C93689EB87A9}" srcOrd="1" destOrd="0" parTransId="{B7394364-3FDD-4227-90F3-EF6B936EFE43}" sibTransId="{28EDCCD5-F266-4BAB-9E05-BA8B3FC9087D}"/>
    <dgm:cxn modelId="{87A46B75-A796-4BAB-934D-29FB25CCA82B}" type="presOf" srcId="{C9E71C9D-06B2-4684-A793-823762CD3F0E}" destId="{8BB33FCD-9AB6-4706-BFDA-0497E68AFF37}" srcOrd="0" destOrd="0" presId="urn:microsoft.com/office/officeart/2005/8/layout/vList2"/>
    <dgm:cxn modelId="{485F9056-12AC-4CB8-999F-FB13F3366B52}" srcId="{C9E71C9D-06B2-4684-A793-823762CD3F0E}" destId="{22FC47CC-CC0C-45ED-A76C-19AD6C418396}" srcOrd="0" destOrd="0" parTransId="{8B04C2A6-1087-4CD8-9C5D-1E2383FFCC25}" sibTransId="{33D35B5B-4CD7-40ED-854E-8C0AAB9E04CE}"/>
    <dgm:cxn modelId="{3EEE948D-C81A-4AEE-B96F-E65BA5EECF0E}" type="presOf" srcId="{B8EF5769-FBA3-4BFD-8C30-B1DF97FD440C}" destId="{4A4BE0F8-AF6E-494B-B440-C5481F0CFB2F}" srcOrd="0" destOrd="0" presId="urn:microsoft.com/office/officeart/2005/8/layout/vList2"/>
    <dgm:cxn modelId="{4D16258F-CF76-4849-A83B-325BC2D8ABF1}" type="presOf" srcId="{E779AA67-1B9E-476C-8F16-C93689EB87A9}" destId="{332ED673-23C4-45E0-8A85-4CAC24057A1E}" srcOrd="0" destOrd="0" presId="urn:microsoft.com/office/officeart/2005/8/layout/vList2"/>
    <dgm:cxn modelId="{D96A62AD-7EBD-4B07-BAA2-4519A63A866C}" type="presOf" srcId="{B2B3ADB8-39A3-4B57-B740-B3F0CF9A580C}" destId="{DA44DE9F-A250-4E12-B3D9-031B2E0F9CF2}" srcOrd="0" destOrd="0" presId="urn:microsoft.com/office/officeart/2005/8/layout/vList2"/>
    <dgm:cxn modelId="{EF0FC6B1-6B97-4084-A85E-8FBD5D8F212A}" srcId="{C9E71C9D-06B2-4684-A793-823762CD3F0E}" destId="{B8EF5769-FBA3-4BFD-8C30-B1DF97FD440C}" srcOrd="3" destOrd="0" parTransId="{59158015-1395-49C4-B0A6-8BEB88BE8047}" sibTransId="{1ED824D9-7D76-42D9-A5A4-75905638367E}"/>
    <dgm:cxn modelId="{8F83B0F6-B6A1-40EF-807D-0D8A016011F8}" srcId="{C9E71C9D-06B2-4684-A793-823762CD3F0E}" destId="{86912392-1CE5-42B7-87AA-AA90BFDEEB19}" srcOrd="4" destOrd="0" parTransId="{9F342D23-F337-4AEB-A0E7-69CA2F9D12D8}" sibTransId="{8AFF4039-B11B-481B-B7A1-4D14A971979A}"/>
    <dgm:cxn modelId="{195E4AFD-5185-4D82-8A29-6FEEED70800E}" srcId="{C9E71C9D-06B2-4684-A793-823762CD3F0E}" destId="{B2B3ADB8-39A3-4B57-B740-B3F0CF9A580C}" srcOrd="2" destOrd="0" parTransId="{5DA12732-571E-4E39-8225-C2F6CB964953}" sibTransId="{7CC0FB28-67CA-44D2-8F04-D5198673D5FE}"/>
    <dgm:cxn modelId="{EADE0E6B-063B-420B-B6C3-32EF4A1D04E5}" type="presParOf" srcId="{8BB33FCD-9AB6-4706-BFDA-0497E68AFF37}" destId="{7470D0AE-3AA7-4FBE-A62A-F4BFD4237052}" srcOrd="0" destOrd="0" presId="urn:microsoft.com/office/officeart/2005/8/layout/vList2"/>
    <dgm:cxn modelId="{501D7481-665D-4C74-873D-2504CD733862}" type="presParOf" srcId="{8BB33FCD-9AB6-4706-BFDA-0497E68AFF37}" destId="{F45188B0-87C1-4406-BED6-D9720E8430AE}" srcOrd="1" destOrd="0" presId="urn:microsoft.com/office/officeart/2005/8/layout/vList2"/>
    <dgm:cxn modelId="{9BDE056C-295A-4687-8430-2F934E73DD96}" type="presParOf" srcId="{8BB33FCD-9AB6-4706-BFDA-0497E68AFF37}" destId="{332ED673-23C4-45E0-8A85-4CAC24057A1E}" srcOrd="2" destOrd="0" presId="urn:microsoft.com/office/officeart/2005/8/layout/vList2"/>
    <dgm:cxn modelId="{06D2C084-2572-4D07-9B14-F8163E7566EF}" type="presParOf" srcId="{8BB33FCD-9AB6-4706-BFDA-0497E68AFF37}" destId="{C2239793-4A2E-4A35-83D4-A51832CC3E2C}" srcOrd="3" destOrd="0" presId="urn:microsoft.com/office/officeart/2005/8/layout/vList2"/>
    <dgm:cxn modelId="{2B159421-3443-42C5-93C1-CC9BB5B0EDAC}" type="presParOf" srcId="{8BB33FCD-9AB6-4706-BFDA-0497E68AFF37}" destId="{DA44DE9F-A250-4E12-B3D9-031B2E0F9CF2}" srcOrd="4" destOrd="0" presId="urn:microsoft.com/office/officeart/2005/8/layout/vList2"/>
    <dgm:cxn modelId="{F614241B-6064-430C-B4BC-A18361075A4C}" type="presParOf" srcId="{8BB33FCD-9AB6-4706-BFDA-0497E68AFF37}" destId="{32BC2085-D24D-4FFF-A219-8742AFE431B2}" srcOrd="5" destOrd="0" presId="urn:microsoft.com/office/officeart/2005/8/layout/vList2"/>
    <dgm:cxn modelId="{76C8E48B-F1F9-4D8D-B929-9FD438AF2E1B}" type="presParOf" srcId="{8BB33FCD-9AB6-4706-BFDA-0497E68AFF37}" destId="{4A4BE0F8-AF6E-494B-B440-C5481F0CFB2F}" srcOrd="6" destOrd="0" presId="urn:microsoft.com/office/officeart/2005/8/layout/vList2"/>
    <dgm:cxn modelId="{7E2D7359-9681-4BE6-8092-A3AA6BCCD01A}" type="presParOf" srcId="{8BB33FCD-9AB6-4706-BFDA-0497E68AFF37}" destId="{4E953B4E-DC7F-40EE-8A0B-8A72F4A28537}" srcOrd="7" destOrd="0" presId="urn:microsoft.com/office/officeart/2005/8/layout/vList2"/>
    <dgm:cxn modelId="{67B04178-A859-414C-8FD6-7977CF714EB7}" type="presParOf" srcId="{8BB33FCD-9AB6-4706-BFDA-0497E68AFF37}" destId="{0DD87745-4418-4729-842F-2536380A0AF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BDBB293-0873-456D-BA9C-AF9C28C827AC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BBD6E81-BD6C-4DF8-A7A6-53D212A0D416}">
      <dgm:prSet/>
      <dgm:spPr/>
      <dgm:t>
        <a:bodyPr/>
        <a:lstStyle/>
        <a:p>
          <a:r>
            <a:rPr lang="en-US"/>
            <a:t>A safe and affirming healthcare environment in the Health &amp; Wellness Center</a:t>
          </a:r>
        </a:p>
      </dgm:t>
    </dgm:pt>
    <dgm:pt modelId="{5090BA98-4C2F-4F16-8C86-EE4C11113A49}" type="parTrans" cxnId="{4FEC5544-5E96-4417-9F3F-3E1077BE4FC8}">
      <dgm:prSet/>
      <dgm:spPr/>
      <dgm:t>
        <a:bodyPr/>
        <a:lstStyle/>
        <a:p>
          <a:endParaRPr lang="en-US"/>
        </a:p>
      </dgm:t>
    </dgm:pt>
    <dgm:pt modelId="{496FEF4F-F656-4EC7-80DB-461B345B6C82}" type="sibTrans" cxnId="{4FEC5544-5E96-4417-9F3F-3E1077BE4FC8}">
      <dgm:prSet/>
      <dgm:spPr/>
      <dgm:t>
        <a:bodyPr/>
        <a:lstStyle/>
        <a:p>
          <a:endParaRPr lang="en-US"/>
        </a:p>
      </dgm:t>
    </dgm:pt>
    <dgm:pt modelId="{054DEFCE-2964-4562-83C7-65F4A77D8BED}">
      <dgm:prSet/>
      <dgm:spPr/>
      <dgm:t>
        <a:bodyPr/>
        <a:lstStyle/>
        <a:p>
          <a:r>
            <a:rPr lang="en-US"/>
            <a:t>Judgment-free, individualized care oriented toward understanding and appreciating a person’s gender</a:t>
          </a:r>
        </a:p>
      </dgm:t>
    </dgm:pt>
    <dgm:pt modelId="{9A2B0739-FBDF-4D38-9BE5-046EEA42D16C}" type="parTrans" cxnId="{897A000E-7601-48A7-8036-32F69AEC4D18}">
      <dgm:prSet/>
      <dgm:spPr/>
      <dgm:t>
        <a:bodyPr/>
        <a:lstStyle/>
        <a:p>
          <a:endParaRPr lang="en-US"/>
        </a:p>
      </dgm:t>
    </dgm:pt>
    <dgm:pt modelId="{BA001616-E5F5-492D-8649-FA1243922F00}" type="sibTrans" cxnId="{897A000E-7601-48A7-8036-32F69AEC4D18}">
      <dgm:prSet/>
      <dgm:spPr/>
      <dgm:t>
        <a:bodyPr/>
        <a:lstStyle/>
        <a:p>
          <a:endParaRPr lang="en-US"/>
        </a:p>
      </dgm:t>
    </dgm:pt>
    <dgm:pt modelId="{B1815487-1D99-4CFC-BE51-67F50F2B2A8C}" type="pres">
      <dgm:prSet presAssocID="{DBDBB293-0873-456D-BA9C-AF9C28C827A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A05C557-85E4-434F-BB32-A1C011C625B7}" type="pres">
      <dgm:prSet presAssocID="{EBBD6E81-BD6C-4DF8-A7A6-53D212A0D416}" presName="hierRoot1" presStyleCnt="0"/>
      <dgm:spPr/>
    </dgm:pt>
    <dgm:pt modelId="{3EF34193-55CD-4C43-969C-F445F3F2EFD5}" type="pres">
      <dgm:prSet presAssocID="{EBBD6E81-BD6C-4DF8-A7A6-53D212A0D416}" presName="composite" presStyleCnt="0"/>
      <dgm:spPr/>
    </dgm:pt>
    <dgm:pt modelId="{F7D71570-D559-4F6D-A32D-8CABE21B46D1}" type="pres">
      <dgm:prSet presAssocID="{EBBD6E81-BD6C-4DF8-A7A6-53D212A0D416}" presName="background" presStyleLbl="node0" presStyleIdx="0" presStyleCnt="2"/>
      <dgm:spPr/>
    </dgm:pt>
    <dgm:pt modelId="{E3032522-FC89-4C38-801B-89BE67DA50BB}" type="pres">
      <dgm:prSet presAssocID="{EBBD6E81-BD6C-4DF8-A7A6-53D212A0D416}" presName="text" presStyleLbl="fgAcc0" presStyleIdx="0" presStyleCnt="2">
        <dgm:presLayoutVars>
          <dgm:chPref val="3"/>
        </dgm:presLayoutVars>
      </dgm:prSet>
      <dgm:spPr/>
    </dgm:pt>
    <dgm:pt modelId="{CD442395-6C46-4111-85D7-46F6D27B1619}" type="pres">
      <dgm:prSet presAssocID="{EBBD6E81-BD6C-4DF8-A7A6-53D212A0D416}" presName="hierChild2" presStyleCnt="0"/>
      <dgm:spPr/>
    </dgm:pt>
    <dgm:pt modelId="{477F5BAB-A1E8-49AD-8DCA-46807B0CB308}" type="pres">
      <dgm:prSet presAssocID="{054DEFCE-2964-4562-83C7-65F4A77D8BED}" presName="hierRoot1" presStyleCnt="0"/>
      <dgm:spPr/>
    </dgm:pt>
    <dgm:pt modelId="{002A26C7-2297-4A89-95F3-FEF8A18FE008}" type="pres">
      <dgm:prSet presAssocID="{054DEFCE-2964-4562-83C7-65F4A77D8BED}" presName="composite" presStyleCnt="0"/>
      <dgm:spPr/>
    </dgm:pt>
    <dgm:pt modelId="{1F640030-8618-4196-A109-58D22A346358}" type="pres">
      <dgm:prSet presAssocID="{054DEFCE-2964-4562-83C7-65F4A77D8BED}" presName="background" presStyleLbl="node0" presStyleIdx="1" presStyleCnt="2"/>
      <dgm:spPr/>
    </dgm:pt>
    <dgm:pt modelId="{3C47C336-683C-4367-BB71-1E1E9DC623D8}" type="pres">
      <dgm:prSet presAssocID="{054DEFCE-2964-4562-83C7-65F4A77D8BED}" presName="text" presStyleLbl="fgAcc0" presStyleIdx="1" presStyleCnt="2">
        <dgm:presLayoutVars>
          <dgm:chPref val="3"/>
        </dgm:presLayoutVars>
      </dgm:prSet>
      <dgm:spPr/>
    </dgm:pt>
    <dgm:pt modelId="{4DED0896-5B13-4C77-AFB3-36854BE42DB7}" type="pres">
      <dgm:prSet presAssocID="{054DEFCE-2964-4562-83C7-65F4A77D8BED}" presName="hierChild2" presStyleCnt="0"/>
      <dgm:spPr/>
    </dgm:pt>
  </dgm:ptLst>
  <dgm:cxnLst>
    <dgm:cxn modelId="{897A000E-7601-48A7-8036-32F69AEC4D18}" srcId="{DBDBB293-0873-456D-BA9C-AF9C28C827AC}" destId="{054DEFCE-2964-4562-83C7-65F4A77D8BED}" srcOrd="1" destOrd="0" parTransId="{9A2B0739-FBDF-4D38-9BE5-046EEA42D16C}" sibTransId="{BA001616-E5F5-492D-8649-FA1243922F00}"/>
    <dgm:cxn modelId="{07F79430-21F8-4D6E-AF6B-54C9E22A92EE}" type="presOf" srcId="{DBDBB293-0873-456D-BA9C-AF9C28C827AC}" destId="{B1815487-1D99-4CFC-BE51-67F50F2B2A8C}" srcOrd="0" destOrd="0" presId="urn:microsoft.com/office/officeart/2005/8/layout/hierarchy1"/>
    <dgm:cxn modelId="{AF05D142-50CB-4044-BF9C-6309D76FD6C2}" type="presOf" srcId="{EBBD6E81-BD6C-4DF8-A7A6-53D212A0D416}" destId="{E3032522-FC89-4C38-801B-89BE67DA50BB}" srcOrd="0" destOrd="0" presId="urn:microsoft.com/office/officeart/2005/8/layout/hierarchy1"/>
    <dgm:cxn modelId="{4FEC5544-5E96-4417-9F3F-3E1077BE4FC8}" srcId="{DBDBB293-0873-456D-BA9C-AF9C28C827AC}" destId="{EBBD6E81-BD6C-4DF8-A7A6-53D212A0D416}" srcOrd="0" destOrd="0" parTransId="{5090BA98-4C2F-4F16-8C86-EE4C11113A49}" sibTransId="{496FEF4F-F656-4EC7-80DB-461B345B6C82}"/>
    <dgm:cxn modelId="{DDF2DEA9-FFD1-482A-8DDA-0DCD509E3E06}" type="presOf" srcId="{054DEFCE-2964-4562-83C7-65F4A77D8BED}" destId="{3C47C336-683C-4367-BB71-1E1E9DC623D8}" srcOrd="0" destOrd="0" presId="urn:microsoft.com/office/officeart/2005/8/layout/hierarchy1"/>
    <dgm:cxn modelId="{E6BF0D88-6792-40AF-A9AE-A62FB9FBBEF8}" type="presParOf" srcId="{B1815487-1D99-4CFC-BE51-67F50F2B2A8C}" destId="{AA05C557-85E4-434F-BB32-A1C011C625B7}" srcOrd="0" destOrd="0" presId="urn:microsoft.com/office/officeart/2005/8/layout/hierarchy1"/>
    <dgm:cxn modelId="{E01B3E4F-7D2C-4366-AE59-F3ECA32EE1B5}" type="presParOf" srcId="{AA05C557-85E4-434F-BB32-A1C011C625B7}" destId="{3EF34193-55CD-4C43-969C-F445F3F2EFD5}" srcOrd="0" destOrd="0" presId="urn:microsoft.com/office/officeart/2005/8/layout/hierarchy1"/>
    <dgm:cxn modelId="{C1480BCD-2D70-404E-ACB2-3087301D4ED3}" type="presParOf" srcId="{3EF34193-55CD-4C43-969C-F445F3F2EFD5}" destId="{F7D71570-D559-4F6D-A32D-8CABE21B46D1}" srcOrd="0" destOrd="0" presId="urn:microsoft.com/office/officeart/2005/8/layout/hierarchy1"/>
    <dgm:cxn modelId="{6E582E4E-9F05-4E29-B1C8-E8AEBDDD1EAE}" type="presParOf" srcId="{3EF34193-55CD-4C43-969C-F445F3F2EFD5}" destId="{E3032522-FC89-4C38-801B-89BE67DA50BB}" srcOrd="1" destOrd="0" presId="urn:microsoft.com/office/officeart/2005/8/layout/hierarchy1"/>
    <dgm:cxn modelId="{911D9DC9-E43A-41C9-A10F-46CCC8B5B9AE}" type="presParOf" srcId="{AA05C557-85E4-434F-BB32-A1C011C625B7}" destId="{CD442395-6C46-4111-85D7-46F6D27B1619}" srcOrd="1" destOrd="0" presId="urn:microsoft.com/office/officeart/2005/8/layout/hierarchy1"/>
    <dgm:cxn modelId="{528F64E2-E952-4A83-8A2E-C79A00BBDBF0}" type="presParOf" srcId="{B1815487-1D99-4CFC-BE51-67F50F2B2A8C}" destId="{477F5BAB-A1E8-49AD-8DCA-46807B0CB308}" srcOrd="1" destOrd="0" presId="urn:microsoft.com/office/officeart/2005/8/layout/hierarchy1"/>
    <dgm:cxn modelId="{EF369366-0812-48AC-B044-953B093D50E9}" type="presParOf" srcId="{477F5BAB-A1E8-49AD-8DCA-46807B0CB308}" destId="{002A26C7-2297-4A89-95F3-FEF8A18FE008}" srcOrd="0" destOrd="0" presId="urn:microsoft.com/office/officeart/2005/8/layout/hierarchy1"/>
    <dgm:cxn modelId="{B4433E74-5962-49C7-A0FF-0213A48F26C3}" type="presParOf" srcId="{002A26C7-2297-4A89-95F3-FEF8A18FE008}" destId="{1F640030-8618-4196-A109-58D22A346358}" srcOrd="0" destOrd="0" presId="urn:microsoft.com/office/officeart/2005/8/layout/hierarchy1"/>
    <dgm:cxn modelId="{01AD0E51-55EE-45ED-A5CD-3ABD9165558F}" type="presParOf" srcId="{002A26C7-2297-4A89-95F3-FEF8A18FE008}" destId="{3C47C336-683C-4367-BB71-1E1E9DC623D8}" srcOrd="1" destOrd="0" presId="urn:microsoft.com/office/officeart/2005/8/layout/hierarchy1"/>
    <dgm:cxn modelId="{DF51FDDD-A887-4B4F-9EA1-62E421136059}" type="presParOf" srcId="{477F5BAB-A1E8-49AD-8DCA-46807B0CB308}" destId="{4DED0896-5B13-4C77-AFB3-36854BE42DB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263AF2C-D4D9-4A83-8151-3DA568458410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7D3D5EA-2DAA-4441-85C7-400F10A9CB22}">
      <dgm:prSet/>
      <dgm:spPr/>
      <dgm:t>
        <a:bodyPr/>
        <a:lstStyle/>
        <a:p>
          <a:r>
            <a:rPr lang="en-US"/>
            <a:t>Ensure provider and student collaboration by bringing the student into the treatment process and discussing mutually agreed upon goals for treatment</a:t>
          </a:r>
        </a:p>
      </dgm:t>
    </dgm:pt>
    <dgm:pt modelId="{3D0A7AFA-73B0-49B7-8101-11732FBE3256}" type="parTrans" cxnId="{B3C58520-B7DB-4D94-B4A9-0C5DD3A0A0F3}">
      <dgm:prSet/>
      <dgm:spPr/>
      <dgm:t>
        <a:bodyPr/>
        <a:lstStyle/>
        <a:p>
          <a:endParaRPr lang="en-US"/>
        </a:p>
      </dgm:t>
    </dgm:pt>
    <dgm:pt modelId="{9A0F171B-C4DA-446B-82FC-45FD094587B1}" type="sibTrans" cxnId="{B3C58520-B7DB-4D94-B4A9-0C5DD3A0A0F3}">
      <dgm:prSet/>
      <dgm:spPr/>
      <dgm:t>
        <a:bodyPr/>
        <a:lstStyle/>
        <a:p>
          <a:endParaRPr lang="en-US"/>
        </a:p>
      </dgm:t>
    </dgm:pt>
    <dgm:pt modelId="{02EA053D-3C2C-4F14-8EE1-4DABF128CEF0}">
      <dgm:prSet/>
      <dgm:spPr/>
      <dgm:t>
        <a:bodyPr/>
        <a:lstStyle/>
        <a:p>
          <a:r>
            <a:rPr lang="en-US"/>
            <a:t>Recognize, understand, &amp; empathize with the impact of trauma</a:t>
          </a:r>
        </a:p>
      </dgm:t>
    </dgm:pt>
    <dgm:pt modelId="{533C2BB7-BA15-4829-82E6-5BE223AA1B94}" type="parTrans" cxnId="{98B54947-D049-491C-A6C3-6D24F25806B0}">
      <dgm:prSet/>
      <dgm:spPr/>
      <dgm:t>
        <a:bodyPr/>
        <a:lstStyle/>
        <a:p>
          <a:endParaRPr lang="en-US"/>
        </a:p>
      </dgm:t>
    </dgm:pt>
    <dgm:pt modelId="{09F6B186-C7AF-47CB-890C-7195F8573A1C}" type="sibTrans" cxnId="{98B54947-D049-491C-A6C3-6D24F25806B0}">
      <dgm:prSet/>
      <dgm:spPr/>
      <dgm:t>
        <a:bodyPr/>
        <a:lstStyle/>
        <a:p>
          <a:endParaRPr lang="en-US"/>
        </a:p>
      </dgm:t>
    </dgm:pt>
    <dgm:pt modelId="{A95FDA55-BD7A-4AA4-BB37-A4B3647A7588}" type="pres">
      <dgm:prSet presAssocID="{0263AF2C-D4D9-4A83-8151-3DA56845841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DCCB025-D9AA-4223-B093-0FF56B92DBF0}" type="pres">
      <dgm:prSet presAssocID="{D7D3D5EA-2DAA-4441-85C7-400F10A9CB22}" presName="hierRoot1" presStyleCnt="0"/>
      <dgm:spPr/>
    </dgm:pt>
    <dgm:pt modelId="{968A76B6-9543-41DE-A597-30B8A2356595}" type="pres">
      <dgm:prSet presAssocID="{D7D3D5EA-2DAA-4441-85C7-400F10A9CB22}" presName="composite" presStyleCnt="0"/>
      <dgm:spPr/>
    </dgm:pt>
    <dgm:pt modelId="{25858372-DD6C-4C69-B424-9246A879EF57}" type="pres">
      <dgm:prSet presAssocID="{D7D3D5EA-2DAA-4441-85C7-400F10A9CB22}" presName="background" presStyleLbl="node0" presStyleIdx="0" presStyleCnt="2"/>
      <dgm:spPr/>
    </dgm:pt>
    <dgm:pt modelId="{6AEDB152-BB39-4735-AA7F-4AD549E3E991}" type="pres">
      <dgm:prSet presAssocID="{D7D3D5EA-2DAA-4441-85C7-400F10A9CB22}" presName="text" presStyleLbl="fgAcc0" presStyleIdx="0" presStyleCnt="2">
        <dgm:presLayoutVars>
          <dgm:chPref val="3"/>
        </dgm:presLayoutVars>
      </dgm:prSet>
      <dgm:spPr/>
    </dgm:pt>
    <dgm:pt modelId="{1F9E31D5-0A56-4717-AC29-165730A03D91}" type="pres">
      <dgm:prSet presAssocID="{D7D3D5EA-2DAA-4441-85C7-400F10A9CB22}" presName="hierChild2" presStyleCnt="0"/>
      <dgm:spPr/>
    </dgm:pt>
    <dgm:pt modelId="{EA513B72-508F-4601-8C1C-3C967E93B794}" type="pres">
      <dgm:prSet presAssocID="{02EA053D-3C2C-4F14-8EE1-4DABF128CEF0}" presName="hierRoot1" presStyleCnt="0"/>
      <dgm:spPr/>
    </dgm:pt>
    <dgm:pt modelId="{038CA11C-455A-4124-AE52-2DDF2EB2570A}" type="pres">
      <dgm:prSet presAssocID="{02EA053D-3C2C-4F14-8EE1-4DABF128CEF0}" presName="composite" presStyleCnt="0"/>
      <dgm:spPr/>
    </dgm:pt>
    <dgm:pt modelId="{859E4D0D-DDDE-4552-98BC-5724BFBD72F2}" type="pres">
      <dgm:prSet presAssocID="{02EA053D-3C2C-4F14-8EE1-4DABF128CEF0}" presName="background" presStyleLbl="node0" presStyleIdx="1" presStyleCnt="2"/>
      <dgm:spPr/>
    </dgm:pt>
    <dgm:pt modelId="{DA6D0744-EF06-421D-8DBD-77F22EA91185}" type="pres">
      <dgm:prSet presAssocID="{02EA053D-3C2C-4F14-8EE1-4DABF128CEF0}" presName="text" presStyleLbl="fgAcc0" presStyleIdx="1" presStyleCnt="2">
        <dgm:presLayoutVars>
          <dgm:chPref val="3"/>
        </dgm:presLayoutVars>
      </dgm:prSet>
      <dgm:spPr/>
    </dgm:pt>
    <dgm:pt modelId="{BF15FE3A-88B9-42B2-89BE-50FE0A916EF3}" type="pres">
      <dgm:prSet presAssocID="{02EA053D-3C2C-4F14-8EE1-4DABF128CEF0}" presName="hierChild2" presStyleCnt="0"/>
      <dgm:spPr/>
    </dgm:pt>
  </dgm:ptLst>
  <dgm:cxnLst>
    <dgm:cxn modelId="{B3C58520-B7DB-4D94-B4A9-0C5DD3A0A0F3}" srcId="{0263AF2C-D4D9-4A83-8151-3DA568458410}" destId="{D7D3D5EA-2DAA-4441-85C7-400F10A9CB22}" srcOrd="0" destOrd="0" parTransId="{3D0A7AFA-73B0-49B7-8101-11732FBE3256}" sibTransId="{9A0F171B-C4DA-446B-82FC-45FD094587B1}"/>
    <dgm:cxn modelId="{6154E12B-9A12-4A12-80DB-65C294BBC734}" type="presOf" srcId="{0263AF2C-D4D9-4A83-8151-3DA568458410}" destId="{A95FDA55-BD7A-4AA4-BB37-A4B3647A7588}" srcOrd="0" destOrd="0" presId="urn:microsoft.com/office/officeart/2005/8/layout/hierarchy1"/>
    <dgm:cxn modelId="{15E86367-8CEA-4058-B69B-89B8AC7EE060}" type="presOf" srcId="{D7D3D5EA-2DAA-4441-85C7-400F10A9CB22}" destId="{6AEDB152-BB39-4735-AA7F-4AD549E3E991}" srcOrd="0" destOrd="0" presId="urn:microsoft.com/office/officeart/2005/8/layout/hierarchy1"/>
    <dgm:cxn modelId="{98B54947-D049-491C-A6C3-6D24F25806B0}" srcId="{0263AF2C-D4D9-4A83-8151-3DA568458410}" destId="{02EA053D-3C2C-4F14-8EE1-4DABF128CEF0}" srcOrd="1" destOrd="0" parTransId="{533C2BB7-BA15-4829-82E6-5BE223AA1B94}" sibTransId="{09F6B186-C7AF-47CB-890C-7195F8573A1C}"/>
    <dgm:cxn modelId="{B2B92FCF-9A5F-423F-9106-FE821C4D479D}" type="presOf" srcId="{02EA053D-3C2C-4F14-8EE1-4DABF128CEF0}" destId="{DA6D0744-EF06-421D-8DBD-77F22EA91185}" srcOrd="0" destOrd="0" presId="urn:microsoft.com/office/officeart/2005/8/layout/hierarchy1"/>
    <dgm:cxn modelId="{8948B40A-7BDC-484A-B219-629A8391F262}" type="presParOf" srcId="{A95FDA55-BD7A-4AA4-BB37-A4B3647A7588}" destId="{CDCCB025-D9AA-4223-B093-0FF56B92DBF0}" srcOrd="0" destOrd="0" presId="urn:microsoft.com/office/officeart/2005/8/layout/hierarchy1"/>
    <dgm:cxn modelId="{A5874792-71C6-481F-A670-4D88E8299295}" type="presParOf" srcId="{CDCCB025-D9AA-4223-B093-0FF56B92DBF0}" destId="{968A76B6-9543-41DE-A597-30B8A2356595}" srcOrd="0" destOrd="0" presId="urn:microsoft.com/office/officeart/2005/8/layout/hierarchy1"/>
    <dgm:cxn modelId="{AEBEBA06-2376-4084-8758-6A431B6B7009}" type="presParOf" srcId="{968A76B6-9543-41DE-A597-30B8A2356595}" destId="{25858372-DD6C-4C69-B424-9246A879EF57}" srcOrd="0" destOrd="0" presId="urn:microsoft.com/office/officeart/2005/8/layout/hierarchy1"/>
    <dgm:cxn modelId="{79467967-9895-4396-8754-8F7110211A63}" type="presParOf" srcId="{968A76B6-9543-41DE-A597-30B8A2356595}" destId="{6AEDB152-BB39-4735-AA7F-4AD549E3E991}" srcOrd="1" destOrd="0" presId="urn:microsoft.com/office/officeart/2005/8/layout/hierarchy1"/>
    <dgm:cxn modelId="{9BDB0CF3-2DDD-4111-881E-5A8C9F21AF0D}" type="presParOf" srcId="{CDCCB025-D9AA-4223-B093-0FF56B92DBF0}" destId="{1F9E31D5-0A56-4717-AC29-165730A03D91}" srcOrd="1" destOrd="0" presId="urn:microsoft.com/office/officeart/2005/8/layout/hierarchy1"/>
    <dgm:cxn modelId="{07D1698D-7135-4303-A2C9-9FFF1D0E9FEA}" type="presParOf" srcId="{A95FDA55-BD7A-4AA4-BB37-A4B3647A7588}" destId="{EA513B72-508F-4601-8C1C-3C967E93B794}" srcOrd="1" destOrd="0" presId="urn:microsoft.com/office/officeart/2005/8/layout/hierarchy1"/>
    <dgm:cxn modelId="{791B52EE-AE56-49F9-B907-76BE05E78131}" type="presParOf" srcId="{EA513B72-508F-4601-8C1C-3C967E93B794}" destId="{038CA11C-455A-4124-AE52-2DDF2EB2570A}" srcOrd="0" destOrd="0" presId="urn:microsoft.com/office/officeart/2005/8/layout/hierarchy1"/>
    <dgm:cxn modelId="{F244AE17-6AC7-409C-9146-6C6CBAEEF8F1}" type="presParOf" srcId="{038CA11C-455A-4124-AE52-2DDF2EB2570A}" destId="{859E4D0D-DDDE-4552-98BC-5724BFBD72F2}" srcOrd="0" destOrd="0" presId="urn:microsoft.com/office/officeart/2005/8/layout/hierarchy1"/>
    <dgm:cxn modelId="{CE691F02-2BB8-44DA-AD80-7791718970FB}" type="presParOf" srcId="{038CA11C-455A-4124-AE52-2DDF2EB2570A}" destId="{DA6D0744-EF06-421D-8DBD-77F22EA91185}" srcOrd="1" destOrd="0" presId="urn:microsoft.com/office/officeart/2005/8/layout/hierarchy1"/>
    <dgm:cxn modelId="{8D2A68C5-DA13-4D89-A428-96E926DDEC6A}" type="presParOf" srcId="{EA513B72-508F-4601-8C1C-3C967E93B794}" destId="{BF15FE3A-88B9-42B2-89BE-50FE0A916EF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2A5BBE5-41D1-4968-8B16-FD5C5FB7FFD1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C45F582-72E7-422A-AD4D-7B5FAFBD1A7C}">
      <dgm:prSet/>
      <dgm:spPr/>
      <dgm:t>
        <a:bodyPr/>
        <a:lstStyle/>
        <a:p>
          <a:r>
            <a:rPr lang="en-US"/>
            <a:t>"I know you have concerns about dental care today. Are there things that worry you that I can try to avoid?”</a:t>
          </a:r>
        </a:p>
      </dgm:t>
    </dgm:pt>
    <dgm:pt modelId="{56830696-B8E2-4F84-977D-147835494E63}" type="parTrans" cxnId="{1DBAA25F-1FE2-423A-8BA3-8F1A5A246F49}">
      <dgm:prSet/>
      <dgm:spPr/>
      <dgm:t>
        <a:bodyPr/>
        <a:lstStyle/>
        <a:p>
          <a:endParaRPr lang="en-US"/>
        </a:p>
      </dgm:t>
    </dgm:pt>
    <dgm:pt modelId="{7C18E802-D6F8-4960-BBA4-6BDA47FAFE91}" type="sibTrans" cxnId="{1DBAA25F-1FE2-423A-8BA3-8F1A5A246F49}">
      <dgm:prSet/>
      <dgm:spPr/>
      <dgm:t>
        <a:bodyPr/>
        <a:lstStyle/>
        <a:p>
          <a:endParaRPr lang="en-US"/>
        </a:p>
      </dgm:t>
    </dgm:pt>
    <dgm:pt modelId="{FB7901DF-56CE-4A62-AE2F-C52708660424}">
      <dgm:prSet/>
      <dgm:spPr/>
      <dgm:t>
        <a:bodyPr/>
        <a:lstStyle/>
        <a:p>
          <a:r>
            <a:rPr lang="en-US"/>
            <a:t>Developing a sign system with the student so they can signal when they need to sit up or swallow.</a:t>
          </a:r>
        </a:p>
      </dgm:t>
    </dgm:pt>
    <dgm:pt modelId="{BF493F53-E8B1-41D5-BE58-9E56DFF310C8}" type="parTrans" cxnId="{C34C1D3E-AEE6-4509-A1C2-1F08C0A1AE6A}">
      <dgm:prSet/>
      <dgm:spPr/>
      <dgm:t>
        <a:bodyPr/>
        <a:lstStyle/>
        <a:p>
          <a:endParaRPr lang="en-US"/>
        </a:p>
      </dgm:t>
    </dgm:pt>
    <dgm:pt modelId="{AEC5B754-929B-42A2-A359-DAE6D21A28B4}" type="sibTrans" cxnId="{C34C1D3E-AEE6-4509-A1C2-1F08C0A1AE6A}">
      <dgm:prSet/>
      <dgm:spPr/>
      <dgm:t>
        <a:bodyPr/>
        <a:lstStyle/>
        <a:p>
          <a:endParaRPr lang="en-US"/>
        </a:p>
      </dgm:t>
    </dgm:pt>
    <dgm:pt modelId="{8513B81C-744B-4BA5-A2FB-76B283578B4D}">
      <dgm:prSet/>
      <dgm:spPr/>
      <dgm:t>
        <a:bodyPr/>
        <a:lstStyle/>
        <a:p>
          <a:r>
            <a:rPr lang="en-US"/>
            <a:t>Allow the student to be treated in an upright or semi-reclined position, with one foot on the floor. </a:t>
          </a:r>
        </a:p>
      </dgm:t>
    </dgm:pt>
    <dgm:pt modelId="{77E8D649-F7BC-4BD8-B8C3-13FD0A103107}" type="parTrans" cxnId="{42E28319-498D-40C3-A753-A42792B88961}">
      <dgm:prSet/>
      <dgm:spPr/>
      <dgm:t>
        <a:bodyPr/>
        <a:lstStyle/>
        <a:p>
          <a:endParaRPr lang="en-US"/>
        </a:p>
      </dgm:t>
    </dgm:pt>
    <dgm:pt modelId="{79ABCCCC-5ED1-4780-A197-6A7C8AD2C63A}" type="sibTrans" cxnId="{42E28319-498D-40C3-A753-A42792B88961}">
      <dgm:prSet/>
      <dgm:spPr/>
      <dgm:t>
        <a:bodyPr/>
        <a:lstStyle/>
        <a:p>
          <a:endParaRPr lang="en-US"/>
        </a:p>
      </dgm:t>
    </dgm:pt>
    <dgm:pt modelId="{A7E155E3-7285-46FE-9C14-26D59DCA8028}">
      <dgm:prSet/>
      <dgm:spPr/>
      <dgm:t>
        <a:bodyPr/>
        <a:lstStyle/>
        <a:p>
          <a:r>
            <a:rPr lang="en-US"/>
            <a:t>Allow student to be accompanied by a friend, to give them some power; or they may want to bring a blanket, to act as a barrier between them and the practitioner. </a:t>
          </a:r>
        </a:p>
      </dgm:t>
    </dgm:pt>
    <dgm:pt modelId="{C2F6B2BF-3520-4FD5-969E-629D523DAEF2}" type="parTrans" cxnId="{594E5177-20AA-4120-8095-B0D19C6EBB94}">
      <dgm:prSet/>
      <dgm:spPr/>
      <dgm:t>
        <a:bodyPr/>
        <a:lstStyle/>
        <a:p>
          <a:endParaRPr lang="en-US"/>
        </a:p>
      </dgm:t>
    </dgm:pt>
    <dgm:pt modelId="{D9895BCB-A304-4438-8BDE-A6BE322975AB}" type="sibTrans" cxnId="{594E5177-20AA-4120-8095-B0D19C6EBB94}">
      <dgm:prSet/>
      <dgm:spPr/>
      <dgm:t>
        <a:bodyPr/>
        <a:lstStyle/>
        <a:p>
          <a:endParaRPr lang="en-US"/>
        </a:p>
      </dgm:t>
    </dgm:pt>
    <dgm:pt modelId="{E74644CA-C9F1-4B35-AE85-87D1A0BAD0C5}">
      <dgm:prSet/>
      <dgm:spPr/>
      <dgm:t>
        <a:bodyPr/>
        <a:lstStyle/>
        <a:p>
          <a:r>
            <a:rPr lang="en-US"/>
            <a:t>Post-treatment instructions should always be written down, particularly for students who dissociate and shut down in the chair.</a:t>
          </a:r>
        </a:p>
      </dgm:t>
    </dgm:pt>
    <dgm:pt modelId="{E59EDF5C-12E4-41DB-8579-78F2CF237E0E}" type="parTrans" cxnId="{6E42D12D-2635-4EB4-8187-DC1E6B5AF603}">
      <dgm:prSet/>
      <dgm:spPr/>
      <dgm:t>
        <a:bodyPr/>
        <a:lstStyle/>
        <a:p>
          <a:endParaRPr lang="en-US"/>
        </a:p>
      </dgm:t>
    </dgm:pt>
    <dgm:pt modelId="{B8C0A772-B863-45CA-9E09-7C44424C9D7F}" type="sibTrans" cxnId="{6E42D12D-2635-4EB4-8187-DC1E6B5AF603}">
      <dgm:prSet/>
      <dgm:spPr/>
      <dgm:t>
        <a:bodyPr/>
        <a:lstStyle/>
        <a:p>
          <a:endParaRPr lang="en-US"/>
        </a:p>
      </dgm:t>
    </dgm:pt>
    <dgm:pt modelId="{FAE3F4BF-9017-4A73-B00B-8F9D47EF7B8C}" type="pres">
      <dgm:prSet presAssocID="{D2A5BBE5-41D1-4968-8B16-FD5C5FB7FFD1}" presName="linear" presStyleCnt="0">
        <dgm:presLayoutVars>
          <dgm:animLvl val="lvl"/>
          <dgm:resizeHandles val="exact"/>
        </dgm:presLayoutVars>
      </dgm:prSet>
      <dgm:spPr/>
    </dgm:pt>
    <dgm:pt modelId="{928AC556-546A-43D3-861E-FF3D68403DD1}" type="pres">
      <dgm:prSet presAssocID="{FC45F582-72E7-422A-AD4D-7B5FAFBD1A7C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6077B488-79EE-4199-9B67-48418DAF377B}" type="pres">
      <dgm:prSet presAssocID="{FC45F582-72E7-422A-AD4D-7B5FAFBD1A7C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B3639A01-FFD1-42BB-9068-F56AAFF034FC}" type="presOf" srcId="{8513B81C-744B-4BA5-A2FB-76B283578B4D}" destId="{6077B488-79EE-4199-9B67-48418DAF377B}" srcOrd="0" destOrd="1" presId="urn:microsoft.com/office/officeart/2005/8/layout/vList2"/>
    <dgm:cxn modelId="{455EBB16-380F-4318-9A5F-4E224F0A8074}" type="presOf" srcId="{D2A5BBE5-41D1-4968-8B16-FD5C5FB7FFD1}" destId="{FAE3F4BF-9017-4A73-B00B-8F9D47EF7B8C}" srcOrd="0" destOrd="0" presId="urn:microsoft.com/office/officeart/2005/8/layout/vList2"/>
    <dgm:cxn modelId="{42E28319-498D-40C3-A753-A42792B88961}" srcId="{FC45F582-72E7-422A-AD4D-7B5FAFBD1A7C}" destId="{8513B81C-744B-4BA5-A2FB-76B283578B4D}" srcOrd="1" destOrd="0" parTransId="{77E8D649-F7BC-4BD8-B8C3-13FD0A103107}" sibTransId="{79ABCCCC-5ED1-4780-A197-6A7C8AD2C63A}"/>
    <dgm:cxn modelId="{AA2B2525-25D7-46B3-B020-0F40DD0DFB14}" type="presOf" srcId="{E74644CA-C9F1-4B35-AE85-87D1A0BAD0C5}" destId="{6077B488-79EE-4199-9B67-48418DAF377B}" srcOrd="0" destOrd="3" presId="urn:microsoft.com/office/officeart/2005/8/layout/vList2"/>
    <dgm:cxn modelId="{6E42D12D-2635-4EB4-8187-DC1E6B5AF603}" srcId="{FC45F582-72E7-422A-AD4D-7B5FAFBD1A7C}" destId="{E74644CA-C9F1-4B35-AE85-87D1A0BAD0C5}" srcOrd="3" destOrd="0" parTransId="{E59EDF5C-12E4-41DB-8579-78F2CF237E0E}" sibTransId="{B8C0A772-B863-45CA-9E09-7C44424C9D7F}"/>
    <dgm:cxn modelId="{C34C1D3E-AEE6-4509-A1C2-1F08C0A1AE6A}" srcId="{FC45F582-72E7-422A-AD4D-7B5FAFBD1A7C}" destId="{FB7901DF-56CE-4A62-AE2F-C52708660424}" srcOrd="0" destOrd="0" parTransId="{BF493F53-E8B1-41D5-BE58-9E56DFF310C8}" sibTransId="{AEC5B754-929B-42A2-A359-DAE6D21A28B4}"/>
    <dgm:cxn modelId="{1DBAA25F-1FE2-423A-8BA3-8F1A5A246F49}" srcId="{D2A5BBE5-41D1-4968-8B16-FD5C5FB7FFD1}" destId="{FC45F582-72E7-422A-AD4D-7B5FAFBD1A7C}" srcOrd="0" destOrd="0" parTransId="{56830696-B8E2-4F84-977D-147835494E63}" sibTransId="{7C18E802-D6F8-4960-BBA4-6BDA47FAFE91}"/>
    <dgm:cxn modelId="{594E5177-20AA-4120-8095-B0D19C6EBB94}" srcId="{FC45F582-72E7-422A-AD4D-7B5FAFBD1A7C}" destId="{A7E155E3-7285-46FE-9C14-26D59DCA8028}" srcOrd="2" destOrd="0" parTransId="{C2F6B2BF-3520-4FD5-969E-629D523DAEF2}" sibTransId="{D9895BCB-A304-4438-8BDE-A6BE322975AB}"/>
    <dgm:cxn modelId="{48C3FCA5-249F-424C-8A96-9751A67AEFFA}" type="presOf" srcId="{FB7901DF-56CE-4A62-AE2F-C52708660424}" destId="{6077B488-79EE-4199-9B67-48418DAF377B}" srcOrd="0" destOrd="0" presId="urn:microsoft.com/office/officeart/2005/8/layout/vList2"/>
    <dgm:cxn modelId="{36BFBEAE-2D41-49A2-A511-E98E2AF17CE3}" type="presOf" srcId="{FC45F582-72E7-422A-AD4D-7B5FAFBD1A7C}" destId="{928AC556-546A-43D3-861E-FF3D68403DD1}" srcOrd="0" destOrd="0" presId="urn:microsoft.com/office/officeart/2005/8/layout/vList2"/>
    <dgm:cxn modelId="{566C8EB0-AEEC-4282-8D01-56E6C8204CBD}" type="presOf" srcId="{A7E155E3-7285-46FE-9C14-26D59DCA8028}" destId="{6077B488-79EE-4199-9B67-48418DAF377B}" srcOrd="0" destOrd="2" presId="urn:microsoft.com/office/officeart/2005/8/layout/vList2"/>
    <dgm:cxn modelId="{2E465FFC-8E85-4478-90ED-F48A2A962A10}" type="presParOf" srcId="{FAE3F4BF-9017-4A73-B00B-8F9D47EF7B8C}" destId="{928AC556-546A-43D3-861E-FF3D68403DD1}" srcOrd="0" destOrd="0" presId="urn:microsoft.com/office/officeart/2005/8/layout/vList2"/>
    <dgm:cxn modelId="{96C70CA3-D662-4D67-9C78-71ED1E77DEC2}" type="presParOf" srcId="{FAE3F4BF-9017-4A73-B00B-8F9D47EF7B8C}" destId="{6077B488-79EE-4199-9B67-48418DAF377B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12518E2-DD48-4FE7-9805-9644C769A3F8}" type="doc">
      <dgm:prSet loTypeId="urn:microsoft.com/office/officeart/2005/8/layout/vList5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8D5B7F3-C418-4C03-8F5F-62C200991F9F}">
      <dgm:prSet/>
      <dgm:spPr/>
      <dgm:t>
        <a:bodyPr/>
        <a:lstStyle/>
        <a:p>
          <a:r>
            <a:rPr lang="en-US"/>
            <a:t>Early periodontitis</a:t>
          </a:r>
        </a:p>
      </dgm:t>
    </dgm:pt>
    <dgm:pt modelId="{81147489-5EB9-4F33-9127-D3D859785C5E}" type="parTrans" cxnId="{6CE8D1A3-7964-4B5F-825C-F887E2D7164E}">
      <dgm:prSet/>
      <dgm:spPr/>
      <dgm:t>
        <a:bodyPr/>
        <a:lstStyle/>
        <a:p>
          <a:endParaRPr lang="en-US"/>
        </a:p>
      </dgm:t>
    </dgm:pt>
    <dgm:pt modelId="{FA8482B5-F08B-4BE1-B19E-7BE2CDA3B784}" type="sibTrans" cxnId="{6CE8D1A3-7964-4B5F-825C-F887E2D7164E}">
      <dgm:prSet/>
      <dgm:spPr/>
      <dgm:t>
        <a:bodyPr/>
        <a:lstStyle/>
        <a:p>
          <a:endParaRPr lang="en-US"/>
        </a:p>
      </dgm:t>
    </dgm:pt>
    <dgm:pt modelId="{1F4BB9C7-648B-43FF-8949-75DC82D9F2F8}">
      <dgm:prSet/>
      <dgm:spPr/>
      <dgm:t>
        <a:bodyPr/>
        <a:lstStyle/>
        <a:p>
          <a:r>
            <a:rPr lang="en-US"/>
            <a:t>Grinding/bruxism </a:t>
          </a:r>
        </a:p>
      </dgm:t>
    </dgm:pt>
    <dgm:pt modelId="{C979D5BE-536A-473A-AE1F-A91CDC7D8265}" type="parTrans" cxnId="{6DEA5920-DF2C-492E-96A7-1E771CC3E7E9}">
      <dgm:prSet/>
      <dgm:spPr/>
      <dgm:t>
        <a:bodyPr/>
        <a:lstStyle/>
        <a:p>
          <a:endParaRPr lang="en-US"/>
        </a:p>
      </dgm:t>
    </dgm:pt>
    <dgm:pt modelId="{C346B2C8-E63D-4B16-AB38-40327F3571C4}" type="sibTrans" cxnId="{6DEA5920-DF2C-492E-96A7-1E771CC3E7E9}">
      <dgm:prSet/>
      <dgm:spPr/>
      <dgm:t>
        <a:bodyPr/>
        <a:lstStyle/>
        <a:p>
          <a:endParaRPr lang="en-US"/>
        </a:p>
      </dgm:t>
    </dgm:pt>
    <dgm:pt modelId="{A41EF2D0-42D8-4032-AE32-B4672C31B4D7}">
      <dgm:prSet/>
      <dgm:spPr/>
      <dgm:t>
        <a:bodyPr/>
        <a:lstStyle/>
        <a:p>
          <a:r>
            <a:rPr lang="en-US"/>
            <a:t>Dry mouth/xerostomia</a:t>
          </a:r>
        </a:p>
      </dgm:t>
    </dgm:pt>
    <dgm:pt modelId="{279B0A71-6906-456E-B040-C0F9496C64DF}" type="parTrans" cxnId="{B1B1F700-FD7C-433F-B223-C5D2E88F5F56}">
      <dgm:prSet/>
      <dgm:spPr/>
      <dgm:t>
        <a:bodyPr/>
        <a:lstStyle/>
        <a:p>
          <a:endParaRPr lang="en-US"/>
        </a:p>
      </dgm:t>
    </dgm:pt>
    <dgm:pt modelId="{603280CB-254D-41E6-AF9B-9781EBB14734}" type="sibTrans" cxnId="{B1B1F700-FD7C-433F-B223-C5D2E88F5F56}">
      <dgm:prSet/>
      <dgm:spPr/>
      <dgm:t>
        <a:bodyPr/>
        <a:lstStyle/>
        <a:p>
          <a:endParaRPr lang="en-US"/>
        </a:p>
      </dgm:t>
    </dgm:pt>
    <dgm:pt modelId="{B8BAAAF6-1BD0-4790-A352-04A18174E3A6}">
      <dgm:prSet/>
      <dgm:spPr/>
      <dgm:t>
        <a:bodyPr/>
        <a:lstStyle/>
        <a:p>
          <a:r>
            <a:rPr lang="en-US"/>
            <a:t>Trismus/pain in jaw</a:t>
          </a:r>
        </a:p>
      </dgm:t>
    </dgm:pt>
    <dgm:pt modelId="{ADD5D357-1F8B-4AF6-BCA2-5C51E97E0970}" type="parTrans" cxnId="{6F045F99-7459-46D8-979B-D0A87EE590D2}">
      <dgm:prSet/>
      <dgm:spPr/>
      <dgm:t>
        <a:bodyPr/>
        <a:lstStyle/>
        <a:p>
          <a:endParaRPr lang="en-US"/>
        </a:p>
      </dgm:t>
    </dgm:pt>
    <dgm:pt modelId="{D010E194-270A-47E8-8936-E6AF0A858EBC}" type="sibTrans" cxnId="{6F045F99-7459-46D8-979B-D0A87EE590D2}">
      <dgm:prSet/>
      <dgm:spPr/>
      <dgm:t>
        <a:bodyPr/>
        <a:lstStyle/>
        <a:p>
          <a:endParaRPr lang="en-US"/>
        </a:p>
      </dgm:t>
    </dgm:pt>
    <dgm:pt modelId="{8B9C62BA-037B-4D7F-BB3D-52CA43680D4D}" type="pres">
      <dgm:prSet presAssocID="{912518E2-DD48-4FE7-9805-9644C769A3F8}" presName="Name0" presStyleCnt="0">
        <dgm:presLayoutVars>
          <dgm:dir/>
          <dgm:animLvl val="lvl"/>
          <dgm:resizeHandles val="exact"/>
        </dgm:presLayoutVars>
      </dgm:prSet>
      <dgm:spPr/>
    </dgm:pt>
    <dgm:pt modelId="{257F040A-1CBE-4AFB-915E-F93494C1C9E3}" type="pres">
      <dgm:prSet presAssocID="{28D5B7F3-C418-4C03-8F5F-62C200991F9F}" presName="linNode" presStyleCnt="0"/>
      <dgm:spPr/>
    </dgm:pt>
    <dgm:pt modelId="{F3F30D8C-9CFF-49A1-BA56-92B96D9FA001}" type="pres">
      <dgm:prSet presAssocID="{28D5B7F3-C418-4C03-8F5F-62C200991F9F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EA402B31-6DBA-4611-9A95-FFD01C2F7712}" type="pres">
      <dgm:prSet presAssocID="{FA8482B5-F08B-4BE1-B19E-7BE2CDA3B784}" presName="sp" presStyleCnt="0"/>
      <dgm:spPr/>
    </dgm:pt>
    <dgm:pt modelId="{5542E215-EA21-4E86-9F54-DD2122F0BDD7}" type="pres">
      <dgm:prSet presAssocID="{1F4BB9C7-648B-43FF-8949-75DC82D9F2F8}" presName="linNode" presStyleCnt="0"/>
      <dgm:spPr/>
    </dgm:pt>
    <dgm:pt modelId="{79F56DAA-D870-4003-A2F1-77960D2AE31B}" type="pres">
      <dgm:prSet presAssocID="{1F4BB9C7-648B-43FF-8949-75DC82D9F2F8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AA4AF2B7-4D6B-4C0D-BEF0-0AFA242FEA67}" type="pres">
      <dgm:prSet presAssocID="{C346B2C8-E63D-4B16-AB38-40327F3571C4}" presName="sp" presStyleCnt="0"/>
      <dgm:spPr/>
    </dgm:pt>
    <dgm:pt modelId="{300FD49F-EB47-4EC2-ACD1-72259C3A9FBD}" type="pres">
      <dgm:prSet presAssocID="{A41EF2D0-42D8-4032-AE32-B4672C31B4D7}" presName="linNode" presStyleCnt="0"/>
      <dgm:spPr/>
    </dgm:pt>
    <dgm:pt modelId="{7CFF7E83-01F0-435F-AE36-E516BECA85A3}" type="pres">
      <dgm:prSet presAssocID="{A41EF2D0-42D8-4032-AE32-B4672C31B4D7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C97A1927-509B-4927-B425-95EFDCAB1CDA}" type="pres">
      <dgm:prSet presAssocID="{603280CB-254D-41E6-AF9B-9781EBB14734}" presName="sp" presStyleCnt="0"/>
      <dgm:spPr/>
    </dgm:pt>
    <dgm:pt modelId="{C34E7F56-710D-4FA3-B2A5-063771972F07}" type="pres">
      <dgm:prSet presAssocID="{B8BAAAF6-1BD0-4790-A352-04A18174E3A6}" presName="linNode" presStyleCnt="0"/>
      <dgm:spPr/>
    </dgm:pt>
    <dgm:pt modelId="{2E1C22F4-75F5-4448-BABB-E475FE34538B}" type="pres">
      <dgm:prSet presAssocID="{B8BAAAF6-1BD0-4790-A352-04A18174E3A6}" presName="parentText" presStyleLbl="node1" presStyleIdx="3" presStyleCnt="4">
        <dgm:presLayoutVars>
          <dgm:chMax val="1"/>
          <dgm:bulletEnabled val="1"/>
        </dgm:presLayoutVars>
      </dgm:prSet>
      <dgm:spPr/>
    </dgm:pt>
  </dgm:ptLst>
  <dgm:cxnLst>
    <dgm:cxn modelId="{F5E43800-4446-4669-8A11-7952552D9670}" type="presOf" srcId="{A41EF2D0-42D8-4032-AE32-B4672C31B4D7}" destId="{7CFF7E83-01F0-435F-AE36-E516BECA85A3}" srcOrd="0" destOrd="0" presId="urn:microsoft.com/office/officeart/2005/8/layout/vList5"/>
    <dgm:cxn modelId="{B1B1F700-FD7C-433F-B223-C5D2E88F5F56}" srcId="{912518E2-DD48-4FE7-9805-9644C769A3F8}" destId="{A41EF2D0-42D8-4032-AE32-B4672C31B4D7}" srcOrd="2" destOrd="0" parTransId="{279B0A71-6906-456E-B040-C0F9496C64DF}" sibTransId="{603280CB-254D-41E6-AF9B-9781EBB14734}"/>
    <dgm:cxn modelId="{6DEA5920-DF2C-492E-96A7-1E771CC3E7E9}" srcId="{912518E2-DD48-4FE7-9805-9644C769A3F8}" destId="{1F4BB9C7-648B-43FF-8949-75DC82D9F2F8}" srcOrd="1" destOrd="0" parTransId="{C979D5BE-536A-473A-AE1F-A91CDC7D8265}" sibTransId="{C346B2C8-E63D-4B16-AB38-40327F3571C4}"/>
    <dgm:cxn modelId="{03062668-CFF5-4301-A680-EF596F192D4D}" type="presOf" srcId="{1F4BB9C7-648B-43FF-8949-75DC82D9F2F8}" destId="{79F56DAA-D870-4003-A2F1-77960D2AE31B}" srcOrd="0" destOrd="0" presId="urn:microsoft.com/office/officeart/2005/8/layout/vList5"/>
    <dgm:cxn modelId="{4C97CF91-174A-4526-A576-B26C09015EB2}" type="presOf" srcId="{912518E2-DD48-4FE7-9805-9644C769A3F8}" destId="{8B9C62BA-037B-4D7F-BB3D-52CA43680D4D}" srcOrd="0" destOrd="0" presId="urn:microsoft.com/office/officeart/2005/8/layout/vList5"/>
    <dgm:cxn modelId="{6F045F99-7459-46D8-979B-D0A87EE590D2}" srcId="{912518E2-DD48-4FE7-9805-9644C769A3F8}" destId="{B8BAAAF6-1BD0-4790-A352-04A18174E3A6}" srcOrd="3" destOrd="0" parTransId="{ADD5D357-1F8B-4AF6-BCA2-5C51E97E0970}" sibTransId="{D010E194-270A-47E8-8936-E6AF0A858EBC}"/>
    <dgm:cxn modelId="{6CE8D1A3-7964-4B5F-825C-F887E2D7164E}" srcId="{912518E2-DD48-4FE7-9805-9644C769A3F8}" destId="{28D5B7F3-C418-4C03-8F5F-62C200991F9F}" srcOrd="0" destOrd="0" parTransId="{81147489-5EB9-4F33-9127-D3D859785C5E}" sibTransId="{FA8482B5-F08B-4BE1-B19E-7BE2CDA3B784}"/>
    <dgm:cxn modelId="{36C12AA5-F89E-423D-AAA6-67AAEBE3C5BE}" type="presOf" srcId="{28D5B7F3-C418-4C03-8F5F-62C200991F9F}" destId="{F3F30D8C-9CFF-49A1-BA56-92B96D9FA001}" srcOrd="0" destOrd="0" presId="urn:microsoft.com/office/officeart/2005/8/layout/vList5"/>
    <dgm:cxn modelId="{A2599FE3-2710-485F-A0D8-384C620B2FB8}" type="presOf" srcId="{B8BAAAF6-1BD0-4790-A352-04A18174E3A6}" destId="{2E1C22F4-75F5-4448-BABB-E475FE34538B}" srcOrd="0" destOrd="0" presId="urn:microsoft.com/office/officeart/2005/8/layout/vList5"/>
    <dgm:cxn modelId="{77CA5734-AFAE-4257-9940-055E22D4C2DB}" type="presParOf" srcId="{8B9C62BA-037B-4D7F-BB3D-52CA43680D4D}" destId="{257F040A-1CBE-4AFB-915E-F93494C1C9E3}" srcOrd="0" destOrd="0" presId="urn:microsoft.com/office/officeart/2005/8/layout/vList5"/>
    <dgm:cxn modelId="{6E6855B0-A0FE-4355-AF08-BA10173B62A0}" type="presParOf" srcId="{257F040A-1CBE-4AFB-915E-F93494C1C9E3}" destId="{F3F30D8C-9CFF-49A1-BA56-92B96D9FA001}" srcOrd="0" destOrd="0" presId="urn:microsoft.com/office/officeart/2005/8/layout/vList5"/>
    <dgm:cxn modelId="{186BA8F6-CDB1-48DB-ADE3-DCB184907A4B}" type="presParOf" srcId="{8B9C62BA-037B-4D7F-BB3D-52CA43680D4D}" destId="{EA402B31-6DBA-4611-9A95-FFD01C2F7712}" srcOrd="1" destOrd="0" presId="urn:microsoft.com/office/officeart/2005/8/layout/vList5"/>
    <dgm:cxn modelId="{9BEB5E59-7A90-4F01-AFAB-DBD782718B85}" type="presParOf" srcId="{8B9C62BA-037B-4D7F-BB3D-52CA43680D4D}" destId="{5542E215-EA21-4E86-9F54-DD2122F0BDD7}" srcOrd="2" destOrd="0" presId="urn:microsoft.com/office/officeart/2005/8/layout/vList5"/>
    <dgm:cxn modelId="{FD890A9C-2359-4823-956F-4A44F13E28F1}" type="presParOf" srcId="{5542E215-EA21-4E86-9F54-DD2122F0BDD7}" destId="{79F56DAA-D870-4003-A2F1-77960D2AE31B}" srcOrd="0" destOrd="0" presId="urn:microsoft.com/office/officeart/2005/8/layout/vList5"/>
    <dgm:cxn modelId="{E7CE9701-79F3-444C-850B-BF828E78C9DC}" type="presParOf" srcId="{8B9C62BA-037B-4D7F-BB3D-52CA43680D4D}" destId="{AA4AF2B7-4D6B-4C0D-BEF0-0AFA242FEA67}" srcOrd="3" destOrd="0" presId="urn:microsoft.com/office/officeart/2005/8/layout/vList5"/>
    <dgm:cxn modelId="{196906D5-6B6E-4AA2-A0F3-803FD3720ED2}" type="presParOf" srcId="{8B9C62BA-037B-4D7F-BB3D-52CA43680D4D}" destId="{300FD49F-EB47-4EC2-ACD1-72259C3A9FBD}" srcOrd="4" destOrd="0" presId="urn:microsoft.com/office/officeart/2005/8/layout/vList5"/>
    <dgm:cxn modelId="{07798DB9-7658-481E-B83F-9D5F63D0C506}" type="presParOf" srcId="{300FD49F-EB47-4EC2-ACD1-72259C3A9FBD}" destId="{7CFF7E83-01F0-435F-AE36-E516BECA85A3}" srcOrd="0" destOrd="0" presId="urn:microsoft.com/office/officeart/2005/8/layout/vList5"/>
    <dgm:cxn modelId="{065DB8F7-6077-4DAA-9644-AC352CFD7D73}" type="presParOf" srcId="{8B9C62BA-037B-4D7F-BB3D-52CA43680D4D}" destId="{C97A1927-509B-4927-B425-95EFDCAB1CDA}" srcOrd="5" destOrd="0" presId="urn:microsoft.com/office/officeart/2005/8/layout/vList5"/>
    <dgm:cxn modelId="{B59430D4-90F8-433C-8CC1-0FB7DB031978}" type="presParOf" srcId="{8B9C62BA-037B-4D7F-BB3D-52CA43680D4D}" destId="{C34E7F56-710D-4FA3-B2A5-063771972F07}" srcOrd="6" destOrd="0" presId="urn:microsoft.com/office/officeart/2005/8/layout/vList5"/>
    <dgm:cxn modelId="{4C52F198-5EB8-4149-B30D-383AC2207EE2}" type="presParOf" srcId="{C34E7F56-710D-4FA3-B2A5-063771972F07}" destId="{2E1C22F4-75F5-4448-BABB-E475FE34538B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1D957A-8972-4AA7-BF32-20EB75A59E7A}">
      <dsp:nvSpPr>
        <dsp:cNvPr id="0" name=""/>
        <dsp:cNvSpPr/>
      </dsp:nvSpPr>
      <dsp:spPr>
        <a:xfrm>
          <a:off x="0" y="0"/>
          <a:ext cx="3414946" cy="4192805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243" tIns="330200" rIns="266243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Describe multidisciplinary case management strategies</a:t>
          </a:r>
        </a:p>
      </dsp:txBody>
      <dsp:txXfrm>
        <a:off x="0" y="1593265"/>
        <a:ext cx="3414946" cy="2515683"/>
      </dsp:txXfrm>
    </dsp:sp>
    <dsp:sp modelId="{3D0322A3-BCE1-4F0B-B0DE-92641F972D5F}">
      <dsp:nvSpPr>
        <dsp:cNvPr id="0" name=""/>
        <dsp:cNvSpPr/>
      </dsp:nvSpPr>
      <dsp:spPr>
        <a:xfrm>
          <a:off x="1078552" y="419280"/>
          <a:ext cx="1257841" cy="125784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066" tIns="12700" rIns="98066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1262759" y="603487"/>
        <a:ext cx="889427" cy="889427"/>
      </dsp:txXfrm>
    </dsp:sp>
    <dsp:sp modelId="{E961DD16-3D71-4D5B-BC10-7270D78ED1CC}">
      <dsp:nvSpPr>
        <dsp:cNvPr id="0" name=""/>
        <dsp:cNvSpPr/>
      </dsp:nvSpPr>
      <dsp:spPr>
        <a:xfrm>
          <a:off x="0" y="4192733"/>
          <a:ext cx="3414946" cy="72"/>
        </a:xfrm>
        <a:prstGeom prst="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accent5">
              <a:hueOff val="-1351709"/>
              <a:satOff val="-3484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B0FEFD-6984-4EA2-8693-9C1D68CDF3AC}">
      <dsp:nvSpPr>
        <dsp:cNvPr id="0" name=""/>
        <dsp:cNvSpPr/>
      </dsp:nvSpPr>
      <dsp:spPr>
        <a:xfrm>
          <a:off x="3756441" y="0"/>
          <a:ext cx="3414946" cy="4192805"/>
        </a:xfrm>
        <a:prstGeom prst="rect">
          <a:avLst/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369881"/>
              <a:satOff val="-11416"/>
              <a:lumOff val="-14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243" tIns="330200" rIns="266243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List strategies to enhance communication within the Health and Wellness Center</a:t>
          </a:r>
        </a:p>
      </dsp:txBody>
      <dsp:txXfrm>
        <a:off x="3756441" y="1593265"/>
        <a:ext cx="3414946" cy="2515683"/>
      </dsp:txXfrm>
    </dsp:sp>
    <dsp:sp modelId="{56F1B05F-C187-4148-B10C-43A7D258A10E}">
      <dsp:nvSpPr>
        <dsp:cNvPr id="0" name=""/>
        <dsp:cNvSpPr/>
      </dsp:nvSpPr>
      <dsp:spPr>
        <a:xfrm>
          <a:off x="4834993" y="419280"/>
          <a:ext cx="1257841" cy="1257841"/>
        </a:xfrm>
        <a:prstGeom prst="ellipse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accent5">
              <a:hueOff val="-2703417"/>
              <a:satOff val="-6968"/>
              <a:lumOff val="-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066" tIns="12700" rIns="98066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5019200" y="603487"/>
        <a:ext cx="889427" cy="889427"/>
      </dsp:txXfrm>
    </dsp:sp>
    <dsp:sp modelId="{2B46EE6E-8B29-401D-B09F-64009481838B}">
      <dsp:nvSpPr>
        <dsp:cNvPr id="0" name=""/>
        <dsp:cNvSpPr/>
      </dsp:nvSpPr>
      <dsp:spPr>
        <a:xfrm>
          <a:off x="3756441" y="4192733"/>
          <a:ext cx="3414946" cy="72"/>
        </a:xfrm>
        <a:prstGeom prst="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accent5">
              <a:hueOff val="-4055126"/>
              <a:satOff val="-10451"/>
              <a:lumOff val="-7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DEAF54-700D-4FF5-BCF3-9F3FCF43303D}">
      <dsp:nvSpPr>
        <dsp:cNvPr id="0" name=""/>
        <dsp:cNvSpPr/>
      </dsp:nvSpPr>
      <dsp:spPr>
        <a:xfrm>
          <a:off x="7512882" y="0"/>
          <a:ext cx="3414946" cy="4192805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243" tIns="330200" rIns="266243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Articulate sources of health data on students, including the Health History Form, ETA-653, and Social Intake Form (SIF)</a:t>
          </a:r>
        </a:p>
      </dsp:txBody>
      <dsp:txXfrm>
        <a:off x="7512882" y="1593265"/>
        <a:ext cx="3414946" cy="2515683"/>
      </dsp:txXfrm>
    </dsp:sp>
    <dsp:sp modelId="{0D7CF072-AC8F-4D83-B81F-6493821607F8}">
      <dsp:nvSpPr>
        <dsp:cNvPr id="0" name=""/>
        <dsp:cNvSpPr/>
      </dsp:nvSpPr>
      <dsp:spPr>
        <a:xfrm>
          <a:off x="8591434" y="419280"/>
          <a:ext cx="1257841" cy="1257841"/>
        </a:xfrm>
        <a:prstGeom prst="ellipse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accent5">
              <a:hueOff val="-5406834"/>
              <a:satOff val="-13935"/>
              <a:lumOff val="-9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066" tIns="12700" rIns="98066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8775641" y="603487"/>
        <a:ext cx="889427" cy="889427"/>
      </dsp:txXfrm>
    </dsp:sp>
    <dsp:sp modelId="{CB5D27CB-C30B-427E-88C3-9DAB2D91385C}">
      <dsp:nvSpPr>
        <dsp:cNvPr id="0" name=""/>
        <dsp:cNvSpPr/>
      </dsp:nvSpPr>
      <dsp:spPr>
        <a:xfrm>
          <a:off x="7512882" y="4192733"/>
          <a:ext cx="3414946" cy="72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B6BFA9-0B6E-485A-A2FF-B3C39B40D73D}">
      <dsp:nvSpPr>
        <dsp:cNvPr id="0" name=""/>
        <dsp:cNvSpPr/>
      </dsp:nvSpPr>
      <dsp:spPr>
        <a:xfrm>
          <a:off x="0" y="716818"/>
          <a:ext cx="6253721" cy="174790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Nothing remarkable</a:t>
          </a:r>
        </a:p>
      </dsp:txBody>
      <dsp:txXfrm>
        <a:off x="85326" y="802144"/>
        <a:ext cx="6083069" cy="1577254"/>
      </dsp:txXfrm>
    </dsp:sp>
    <dsp:sp modelId="{352C0BC6-8D58-4A23-BE01-3096E4660072}">
      <dsp:nvSpPr>
        <dsp:cNvPr id="0" name=""/>
        <dsp:cNvSpPr/>
      </dsp:nvSpPr>
      <dsp:spPr>
        <a:xfrm>
          <a:off x="0" y="2591445"/>
          <a:ext cx="6253721" cy="1747906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Doctor offered birth control; student declined</a:t>
          </a:r>
        </a:p>
      </dsp:txBody>
      <dsp:txXfrm>
        <a:off x="85326" y="2676771"/>
        <a:ext cx="6083069" cy="15772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70D0AE-3AA7-4FBE-A62A-F4BFD4237052}">
      <dsp:nvSpPr>
        <dsp:cNvPr id="0" name=""/>
        <dsp:cNvSpPr/>
      </dsp:nvSpPr>
      <dsp:spPr>
        <a:xfrm>
          <a:off x="0" y="74211"/>
          <a:ext cx="5217173" cy="79450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Most common oral disease during pregnancy</a:t>
          </a:r>
        </a:p>
      </dsp:txBody>
      <dsp:txXfrm>
        <a:off x="38784" y="112995"/>
        <a:ext cx="5139605" cy="716935"/>
      </dsp:txXfrm>
    </dsp:sp>
    <dsp:sp modelId="{332ED673-23C4-45E0-8A85-4CAC24057A1E}">
      <dsp:nvSpPr>
        <dsp:cNvPr id="0" name=""/>
        <dsp:cNvSpPr/>
      </dsp:nvSpPr>
      <dsp:spPr>
        <a:xfrm>
          <a:off x="0" y="926314"/>
          <a:ext cx="5217173" cy="79450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Prevalence - 60-70%</a:t>
          </a:r>
        </a:p>
      </dsp:txBody>
      <dsp:txXfrm>
        <a:off x="38784" y="965098"/>
        <a:ext cx="5139605" cy="716935"/>
      </dsp:txXfrm>
    </dsp:sp>
    <dsp:sp modelId="{DA44DE9F-A250-4E12-B3D9-031B2E0F9CF2}">
      <dsp:nvSpPr>
        <dsp:cNvPr id="0" name=""/>
        <dsp:cNvSpPr/>
      </dsp:nvSpPr>
      <dsp:spPr>
        <a:xfrm>
          <a:off x="0" y="1778417"/>
          <a:ext cx="5217173" cy="79450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Pre-existing gingivitis is exacerbated</a:t>
          </a:r>
        </a:p>
      </dsp:txBody>
      <dsp:txXfrm>
        <a:off x="38784" y="1817201"/>
        <a:ext cx="5139605" cy="716935"/>
      </dsp:txXfrm>
    </dsp:sp>
    <dsp:sp modelId="{4A4BE0F8-AF6E-494B-B440-C5481F0CFB2F}">
      <dsp:nvSpPr>
        <dsp:cNvPr id="0" name=""/>
        <dsp:cNvSpPr/>
      </dsp:nvSpPr>
      <dsp:spPr>
        <a:xfrm>
          <a:off x="0" y="2630520"/>
          <a:ext cx="5217173" cy="79450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Progesterone/estrogen changes and decreased immunity cause exacerbation of gingivitis</a:t>
          </a:r>
        </a:p>
      </dsp:txBody>
      <dsp:txXfrm>
        <a:off x="38784" y="2669304"/>
        <a:ext cx="5139605" cy="716935"/>
      </dsp:txXfrm>
    </dsp:sp>
    <dsp:sp modelId="{0DD87745-4418-4729-842F-2536380A0AF1}">
      <dsp:nvSpPr>
        <dsp:cNvPr id="0" name=""/>
        <dsp:cNvSpPr/>
      </dsp:nvSpPr>
      <dsp:spPr>
        <a:xfrm>
          <a:off x="0" y="3482623"/>
          <a:ext cx="5217173" cy="79450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Severe conditions require professional cleaning and prescription mouth rinse</a:t>
          </a:r>
        </a:p>
      </dsp:txBody>
      <dsp:txXfrm>
        <a:off x="38784" y="3521407"/>
        <a:ext cx="5139605" cy="7169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D71570-D559-4F6D-A32D-8CABE21B46D1}">
      <dsp:nvSpPr>
        <dsp:cNvPr id="0" name=""/>
        <dsp:cNvSpPr/>
      </dsp:nvSpPr>
      <dsp:spPr>
        <a:xfrm>
          <a:off x="134291" y="612"/>
          <a:ext cx="4332795" cy="275132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032522-FC89-4C38-801B-89BE67DA50BB}">
      <dsp:nvSpPr>
        <dsp:cNvPr id="0" name=""/>
        <dsp:cNvSpPr/>
      </dsp:nvSpPr>
      <dsp:spPr>
        <a:xfrm>
          <a:off x="615713" y="457963"/>
          <a:ext cx="4332795" cy="275132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A safe and affirming healthcare environment in the Health &amp; Wellness Center</a:t>
          </a:r>
        </a:p>
      </dsp:txBody>
      <dsp:txXfrm>
        <a:off x="696297" y="538547"/>
        <a:ext cx="4171627" cy="2590157"/>
      </dsp:txXfrm>
    </dsp:sp>
    <dsp:sp modelId="{1F640030-8618-4196-A109-58D22A346358}">
      <dsp:nvSpPr>
        <dsp:cNvPr id="0" name=""/>
        <dsp:cNvSpPr/>
      </dsp:nvSpPr>
      <dsp:spPr>
        <a:xfrm>
          <a:off x="5429930" y="612"/>
          <a:ext cx="4332795" cy="275132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47C336-683C-4367-BB71-1E1E9DC623D8}">
      <dsp:nvSpPr>
        <dsp:cNvPr id="0" name=""/>
        <dsp:cNvSpPr/>
      </dsp:nvSpPr>
      <dsp:spPr>
        <a:xfrm>
          <a:off x="5911352" y="457963"/>
          <a:ext cx="4332795" cy="275132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Judgment-free, individualized care oriented toward understanding and appreciating a person’s gender</a:t>
          </a:r>
        </a:p>
      </dsp:txBody>
      <dsp:txXfrm>
        <a:off x="5991936" y="538547"/>
        <a:ext cx="4171627" cy="259015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858372-DD6C-4C69-B424-9246A879EF57}">
      <dsp:nvSpPr>
        <dsp:cNvPr id="0" name=""/>
        <dsp:cNvSpPr/>
      </dsp:nvSpPr>
      <dsp:spPr>
        <a:xfrm>
          <a:off x="134291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EDB152-BB39-4735-AA7F-4AD549E3E991}">
      <dsp:nvSpPr>
        <dsp:cNvPr id="0" name=""/>
        <dsp:cNvSpPr/>
      </dsp:nvSpPr>
      <dsp:spPr>
        <a:xfrm>
          <a:off x="615713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Ensure provider and student collaboration by bringing the student into the treatment process and discussing mutually agreed upon goals for treatment</a:t>
          </a:r>
        </a:p>
      </dsp:txBody>
      <dsp:txXfrm>
        <a:off x="696297" y="538547"/>
        <a:ext cx="4171627" cy="2590157"/>
      </dsp:txXfrm>
    </dsp:sp>
    <dsp:sp modelId="{859E4D0D-DDDE-4552-98BC-5724BFBD72F2}">
      <dsp:nvSpPr>
        <dsp:cNvPr id="0" name=""/>
        <dsp:cNvSpPr/>
      </dsp:nvSpPr>
      <dsp:spPr>
        <a:xfrm>
          <a:off x="5429930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6D0744-EF06-421D-8DBD-77F22EA91185}">
      <dsp:nvSpPr>
        <dsp:cNvPr id="0" name=""/>
        <dsp:cNvSpPr/>
      </dsp:nvSpPr>
      <dsp:spPr>
        <a:xfrm>
          <a:off x="5911352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Recognize, understand, &amp; empathize with the impact of trauma</a:t>
          </a:r>
        </a:p>
      </dsp:txBody>
      <dsp:txXfrm>
        <a:off x="5991936" y="538547"/>
        <a:ext cx="4171627" cy="259015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8AC556-546A-43D3-861E-FF3D68403DD1}">
      <dsp:nvSpPr>
        <dsp:cNvPr id="0" name=""/>
        <dsp:cNvSpPr/>
      </dsp:nvSpPr>
      <dsp:spPr>
        <a:xfrm>
          <a:off x="0" y="132336"/>
          <a:ext cx="6364224" cy="153971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"I know you have concerns about dental care today. Are there things that worry you that I can try to avoid?”</a:t>
          </a:r>
        </a:p>
      </dsp:txBody>
      <dsp:txXfrm>
        <a:off x="75163" y="207499"/>
        <a:ext cx="6213898" cy="1389393"/>
      </dsp:txXfrm>
    </dsp:sp>
    <dsp:sp modelId="{6077B488-79EE-4199-9B67-48418DAF377B}">
      <dsp:nvSpPr>
        <dsp:cNvPr id="0" name=""/>
        <dsp:cNvSpPr/>
      </dsp:nvSpPr>
      <dsp:spPr>
        <a:xfrm>
          <a:off x="0" y="1672056"/>
          <a:ext cx="6364224" cy="3709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064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Developing a sign system with the student so they can signal when they need to sit up or swallow.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Allow the student to be treated in an upright or semi-reclined position, with one foot on the floor. 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Allow student to be accompanied by a friend, to give them some power; or they may want to bring a blanket, to act as a barrier between them and the practitioner. 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Post-treatment instructions should always be written down, particularly for students who dissociate and shut down in the chair.</a:t>
          </a:r>
        </a:p>
      </dsp:txBody>
      <dsp:txXfrm>
        <a:off x="0" y="1672056"/>
        <a:ext cx="6364224" cy="37094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F30D8C-9CFF-49A1-BA56-92B96D9FA001}">
      <dsp:nvSpPr>
        <dsp:cNvPr id="0" name=""/>
        <dsp:cNvSpPr/>
      </dsp:nvSpPr>
      <dsp:spPr>
        <a:xfrm>
          <a:off x="3364992" y="2177"/>
          <a:ext cx="3785616" cy="104746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Early periodontitis</a:t>
          </a:r>
        </a:p>
      </dsp:txBody>
      <dsp:txXfrm>
        <a:off x="3416125" y="53310"/>
        <a:ext cx="3683350" cy="945199"/>
      </dsp:txXfrm>
    </dsp:sp>
    <dsp:sp modelId="{79F56DAA-D870-4003-A2F1-77960D2AE31B}">
      <dsp:nvSpPr>
        <dsp:cNvPr id="0" name=""/>
        <dsp:cNvSpPr/>
      </dsp:nvSpPr>
      <dsp:spPr>
        <a:xfrm>
          <a:off x="3364992" y="1102016"/>
          <a:ext cx="3785616" cy="1047465"/>
        </a:xfrm>
        <a:prstGeom prst="roundRect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Grinding/bruxism </a:t>
          </a:r>
        </a:p>
      </dsp:txBody>
      <dsp:txXfrm>
        <a:off x="3416125" y="1153149"/>
        <a:ext cx="3683350" cy="945199"/>
      </dsp:txXfrm>
    </dsp:sp>
    <dsp:sp modelId="{7CFF7E83-01F0-435F-AE36-E516BECA85A3}">
      <dsp:nvSpPr>
        <dsp:cNvPr id="0" name=""/>
        <dsp:cNvSpPr/>
      </dsp:nvSpPr>
      <dsp:spPr>
        <a:xfrm>
          <a:off x="3364992" y="2201855"/>
          <a:ext cx="3785616" cy="1047465"/>
        </a:xfrm>
        <a:prstGeom prst="roundRect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Dry mouth/xerostomia</a:t>
          </a:r>
        </a:p>
      </dsp:txBody>
      <dsp:txXfrm>
        <a:off x="3416125" y="2252988"/>
        <a:ext cx="3683350" cy="945199"/>
      </dsp:txXfrm>
    </dsp:sp>
    <dsp:sp modelId="{2E1C22F4-75F5-4448-BABB-E475FE34538B}">
      <dsp:nvSpPr>
        <dsp:cNvPr id="0" name=""/>
        <dsp:cNvSpPr/>
      </dsp:nvSpPr>
      <dsp:spPr>
        <a:xfrm>
          <a:off x="3364992" y="3301694"/>
          <a:ext cx="3785616" cy="1047465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Trismus/pain in jaw</a:t>
          </a:r>
        </a:p>
      </dsp:txBody>
      <dsp:txXfrm>
        <a:off x="3416125" y="3352827"/>
        <a:ext cx="3683350" cy="9451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6T15:09:29.9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7 774 24575,'-1'-17'0,"-4"-73"0,10-153 0,-1 201 0,3-1 0,0 1 0,3 1 0,2 0 0,30-72 0,-33 93-682,24-33-1,-13 24-6143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6T15:10:04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6T15:09:32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770 117 24575,'0'0'0,"0"0"0,0 0 0,0 0 0,0 0 0,-2 0 0,-44-15 0,-47-21 0,56 20 0,0 1 0,-54-12 0,77 24 0,1 1 0,-1 1 0,1 0 0,-1 0 0,0 1 0,1 1 0,-1 0 0,1 1 0,-1 1 0,1 0 0,-13 5 0,2 1 0,0 1 0,-41 25 0,54-28 0,0 1 0,0 0 0,1 0 0,0 1 0,1 0 0,0 1 0,-12 15 0,21-24 0,0-1 0,0 0 0,-1 0 0,1 0 0,0 1 0,0-1 0,-1 0 0,1 0 0,0 1 0,0-1 0,-1 0 0,1 1 0,0-1 0,0 0 0,0 1 0,0-1 0,0 0 0,-1 1 0,1-1 0,0 0 0,0 1 0,0-1 0,0 0 0,0 1 0,0-1 0,0 0 0,0 1 0,0-1 0,0 1 0,1-1 0,-1 0 0,0 1 0,0-1 0,0 0 0,0 1 0,0-1 0,1 0 0,-1 0 0,0 1 0,0-1 0,0 0 0,1 0 0,-1 1 0,1-1 0,17 1 0,-10-2 0,158-12 0,-99 5 0,0 4 0,0 2 0,78 8 0,-133-5 0,-1 1 0,0 0 0,0 0 0,0 1 0,0 1 0,-1 0 0,1 0 0,-1 1 0,0 0 0,0 1 0,15 11 0,-22-14 0,-1-1 0,0 1 0,1 0 0,-1 0 0,0 0 0,0 0 0,-1 0 0,1 0 0,0 0 0,-1 1 0,0-1 0,0 1 0,0-1 0,0 1 0,-1-1 0,0 1 0,1-1 0,-1 1 0,0 0 0,-1-1 0,1 1 0,0-1 0,-1 1 0,0-1 0,-1 5 0,-3 5 0,0 0 0,-1-1 0,0 0 0,-1 0 0,-11 16 0,-3 0 34,0-2 1,-2-1-1,-1-1 0,-1-1 0,0 0 0,-2-3 0,-1 0 0,0-1 0,-53 24 1,58-31-157,-2-2 0,1-1 0,-1-1 0,-1-1 0,1-1 0,-1-1 0,0-2 0,0 0 0,0-2 1,-1 0-1,1-2 0,0-2 0,-28-5 0,2-5-6704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6T15:09:34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1 437 24575,'0'14'0,"2"-2"0,1 1 0,0-1 0,1 1 0,0-1 0,1 0 0,0 0 0,1-1 0,1 1 0,-1-1 0,11 11 0,-11-13 0,1-1 0,0 0 0,1 0 0,0-1 0,0 1 0,1-2 0,-1 0 0,1 0 0,1 0 0,-1-1 0,1 0 0,16 5 0,-25-10 0,-1 0 0,1 0 0,0-1 0,-1 1 0,1 0 0,-1 0 0,1 0 0,0 0 0,-1-1 0,1 1 0,-1 0 0,1-1 0,-1 1 0,1 0 0,-1-1 0,1 1 0,-1-1 0,1 1 0,-1 0 0,0-1 0,1 1 0,-1-1 0,0 1 0,1-1 0,-1 0 0,0 1 0,0-1 0,0 1 0,1-1 0,-1 1 0,0-1 0,0 0 0,0 1 0,0-1 0,0 0 0,5-33 0,-4 22 0,1-15 0,-1 19 0,-1 0 0,1 0 0,0 0 0,1 0 0,0 0 0,0 0 0,0 0 0,7-13 0,-8 21 0,0-1 0,-1 1 0,1-1 0,0 1 0,0 0 0,-1-1 0,1 1 0,0 0 0,0 0 0,-1 0 0,1-1 0,0 1 0,0 0 0,0 0 0,-1 0 0,1 0 0,0 0 0,0 0 0,0 1 0,-1-1 0,1 0 0,0 0 0,0 0 0,-1 1 0,1-1 0,0 0 0,1 2 0,3-1 0,55 19 0,-36-11 0,0-2 0,0 0 0,0-1 0,1-1 0,45 2 0,-68-7 0,1 0 0,0 0 0,-1 0 0,1-1 0,-1 1 0,1-1 0,-1 0 0,0 1 0,1-1 0,-1 0 0,0 0 0,1-1 0,-1 1 0,0 0 0,0-1 0,2-1 0,-2 1 0,-1 0 0,0 1 0,0-1 0,0 0 0,-1 0 0,1 0 0,0 0 0,-1 0 0,1 0 0,-1 0 0,1 0 0,-1 0 0,0 0 0,0 0 0,0 0 0,0 0 0,0 0 0,-1 0 0,1 0 0,0 0 0,-2-3 0,-12-35 0,-2 0 0,-1 1 0,-35-59 0,25 49 0,23 42 5,-95-187-1375,79 148-5456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6T15:09:34.9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117 374 24575,'0'0'0,"0"0"0,0 0 0,0 0 0,1-2 0,6-11 0,0 0 0,-1 0 0,0-1 0,-1 0 0,-1 0 0,5-26 0,-6 17 0,0-1 0,-1 1 0,-3-37 0,1 52 0,0 1 0,-1-1 0,0 0 0,-1 1 0,1-1 0,-1 1 0,-1 0 0,1 0 0,-2-1 0,1 2 0,0-1 0,-1 0 0,-10-11 0,14 17 0,-1 0 0,0 1 0,0-1 0,1 0 0,-1 1 0,0-1 0,0 1 0,0 0 0,1-1 0,-1 1 0,0 0 0,0-1 0,0 1 0,0 0 0,0 0 0,0 0 0,0 0 0,0 0 0,0 0 0,0 0 0,0 0 0,1 0 0,-1 0 0,-2 1 0,1 0 0,-1 0 0,0 0 0,1 1 0,-1-1 0,1 1 0,0-1 0,0 1 0,-3 3 0,-3 3 0,1 0 0,0 1 0,-8 13 0,9-11 0,0 0 0,0 0 0,1 1 0,0-1 0,1 1 0,1 0 0,0 1 0,1-1 0,0 1 0,1-1 0,0 25 0,1-29 0,1 0 0,0 0 0,1 0 0,0 0 0,0 0 0,1 0 0,0 0 0,0-1 0,1 1 0,0-1 0,0 0 0,1 0 0,-1-1 0,2 1 0,-1-1 0,1 0 0,0 0 0,0-1 0,9 7 0,-5-6 29,1 1-1,1-1 1,-1-1-1,1 0 0,0-1 1,0 0-1,0-1 1,1 0-1,-1-1 1,1 0-1,16 0 1,-13-2-200,-1-1 0,0 0 1,0-1-1,0-1 0,0 0 1,0-1-1,-1 0 0,1-2 1,13-6-1,16-12-6655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6T15:09:35.3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24575,'1'13'0,"6"23"0,1-2 0,2 1 0,19 45 0,52 95 0,-80-173 0,47 94 0,63 90 0,-80-141 0,1-2 0,3-1 0,76 73 0,-109-113 2,7 6 111,1 0 0,19 13 0,-26-20-208,-1 0 1,1 1-1,0-1 0,0 0 0,-1 0 0,1 0 1,0 0-1,0-1 0,0 1 0,0-1 1,0 0-1,0 0 0,0 0 0,0 0 0,0 0 1,-1-1-1,5 0 0,12-7-6731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6T15:09:35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24575,'0'0'0,"0"2"0,30 90 0,61 131 0,-44-115 0,-9-14 0,91 191 0,-124-275-273,1-1 0,0-1 0,0 1 0,9 9 0,-2-6-6553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6T15:09:36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24575,'0'0'0,"0"0"0,9 11 0,7 9 0,8 10 0,3 6 0,3 1 0,-1-3 0,-2-6 0,-3-7 0,0-9 0,-4-7-8191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6T15:09:36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11 508 24575,'0'0'0,"0"0"0,0 0 0,0 0 0,0-3 0,-2-1 0,0 0 0,1 0 0,-1 0 0,1 0 0,0-1 0,1 1 0,-1 0 0,1-1 0,0 1 0,0 0 0,0-1 0,0 1 0,1-1 0,2-7 0,-2 9 0,0 1 0,0 0 0,1 0 0,-1 0 0,0 0 0,1 0 0,0 0 0,-1 0 0,1 0 0,0 0 0,0 1 0,0-1 0,0 1 0,0 0 0,1-1 0,-1 1 0,0 0 0,1 0 0,-1 0 0,0 1 0,1-1 0,-1 1 0,1-1 0,-1 1 0,1 0 0,-1 0 0,1 0 0,3 0 0,19 2 0,0 1 0,0 2 0,-1 0 0,31 11 0,48 11 0,-90-25 0,1 0 0,-1-1 0,1-1 0,-1 0 0,1-1 0,13-2 0,-7-2 0,0 0 0,-1-2 0,1 0 0,-1-1 0,-1-1 0,1 0 0,-2-2 0,1 0 0,-2-1 0,1 0 0,14-16 0,13-16 0,-2-2 0,48-69 0,-86 110 0,12-15 0,-15 20 0,-1 0 0,0-1 0,1 1 0,-1 0 0,0-1 0,1 1 0,-1 0 0,1 0 0,-1 0 0,1-1 0,-1 1 0,1 0 0,-1 0 0,0 0 0,1 0 0,-1 0 0,1 0 0,-1 0 0,1 0 0,-1 0 0,1 0 0,-1 0 0,1 0 0,-1 0 0,1 0 0,-1 1 0,0-1 0,1 0 0,-1 0 0,1 0 0,-1 1 0,0-1 0,1 0 0,-1 1 0,0-1 0,1 0 0,-1 1 0,0-1 0,1 0 0,-1 1 0,0-1 0,0 0 0,1 2 0,15 26 0,-8-14 0,1 1 0,0-1 0,14 15 0,-21-26 0,1 0 0,0 0 0,0-1 0,0 1 0,0-1 0,0 0 0,0 0 0,0 0 0,1 0 0,-1 0 0,1-1 0,-1 0 0,1 1 0,0-1 0,0-1 0,-1 1 0,1 0 0,0-1 0,5 0 0,-5-1 0,-1 1 0,0-1 0,0 0 0,0 0 0,0-1 0,0 1 0,-1-1 0,1 1 0,0-1 0,-1 0 0,1 0 0,-1 0 0,0 0 0,1-1 0,-1 1 0,0-1 0,0 1 0,-1-1 0,1 1 0,0-1 0,-1 0 0,0 0 0,2-6 0,3-7 0,-1-1 0,-1 0 0,2-18 0,-4 26 0,1-15 0,-3 18 0,0 1 0,1-1 0,0 1 0,0-1 0,0 1 0,1-1 0,-1 1 0,1 0 0,5-10 0,-6 15 0,-1-1 0,0 1 0,1 0 0,-1 0 0,1-1 0,-1 1 0,1 0 0,-1 0 0,0-1 0,1 1 0,-1 0 0,1 0 0,-1 0 0,1 0 0,-1 0 0,1 0 0,-1 0 0,1 0 0,0 0 0,-1 0 0,1 0 0,-1 0 0,1 0 0,-1 0 0,1 0 0,-1 1 0,0-1 0,1 0 0,-1 0 0,1 0 0,-1 1 0,1-1 0,-1 0 0,0 1 0,1-1 0,0 1 0,17 17 0,-15-14 0,36 43 0,-1 3 0,-3 1 0,-2 2 0,-3 1 0,33 79 0,-53-108 0,-1 2 0,-1-1 0,-1 1 0,-2 0 0,5 51 0,-10-59 0,0 0 0,-1 0 0,-1 0 0,-1 0 0,-1 0 0,0 0 0,-1-1 0,-1 0 0,-12 24 0,5-17 43,-1-2 0,-1 1-1,-1-2 1,-1 0 0,-1-1-1,-1-1 1,-22 19 0,4-8-470,-2-2 0,0-2 1,-50 26-1,-45 14-6399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6T15:10:03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5E71F1-5F7D-45A2-A491-165F051BBA30}" type="datetimeFigureOut">
              <a:t>5/18/2023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0AACF-2B89-46A2-8F17-621C6E4EBC8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75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Brian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0AACF-2B89-46A2-8F17-621C6E4EBC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056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Brian</a:t>
            </a:r>
          </a:p>
          <a:p>
            <a:r>
              <a:rPr lang="en-US"/>
              <a:t>Counseling on the effect of vomiting, don’t do </a:t>
            </a:r>
            <a:r>
              <a:rPr lang="en-US" err="1"/>
              <a:t>xrays</a:t>
            </a:r>
            <a:endParaRPr lang="en-US"/>
          </a:p>
          <a:p>
            <a:endParaRPr lang="en-US"/>
          </a:p>
          <a:p>
            <a:r>
              <a:rPr lang="en-US"/>
              <a:t>swelling above a tooth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0AACF-2B89-46A2-8F17-621C6E4EBC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6047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Brian--</a:t>
            </a:r>
            <a:r>
              <a:rPr lang="en-US" err="1"/>
              <a:t>chatbox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0AACF-2B89-46A2-8F17-621C6E4EBC8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991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John/Jason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0AACF-2B89-46A2-8F17-621C6E4EBC8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560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John/Jason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0AACF-2B89-46A2-8F17-621C6E4EBC8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33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Valerie/Diane</a:t>
            </a:r>
          </a:p>
          <a:p>
            <a:r>
              <a:rPr lang="en-US"/>
              <a:t>Vote </a:t>
            </a:r>
          </a:p>
          <a:p>
            <a:r>
              <a:rPr lang="en-US"/>
              <a:t>E more than one thing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0AACF-2B89-46A2-8F17-621C6E4EBC8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7539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Valerie/Diane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0AACF-2B89-46A2-8F17-621C6E4EBC8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36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Valerie/Diane</a:t>
            </a:r>
          </a:p>
          <a:p>
            <a:r>
              <a:rPr lang="en-US"/>
              <a:t>Oral health might be forgotten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0AACF-2B89-46A2-8F17-621C6E4EBC8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5412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Brian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0AACF-2B89-46A2-8F17-621C6E4EBC8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313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701041" y="4387136"/>
            <a:ext cx="5608319" cy="4156234"/>
          </a:xfrm>
          <a:prstGeom prst="rect">
            <a:avLst/>
          </a:prstGeom>
        </p:spPr>
        <p:txBody>
          <a:bodyPr lIns="92815" tIns="92815" rIns="92815" bIns="9281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71974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701041" y="4387136"/>
            <a:ext cx="5608319" cy="4156234"/>
          </a:xfrm>
          <a:prstGeom prst="rect">
            <a:avLst/>
          </a:prstGeom>
        </p:spPr>
        <p:txBody>
          <a:bodyPr lIns="92815" tIns="92815" rIns="92815" bIns="9281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9428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John/Jason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0AACF-2B89-46A2-8F17-621C6E4EBC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4418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John/Jason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0AACF-2B89-46A2-8F17-621C6E4EBC8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7666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Valerie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0AACF-2B89-46A2-8F17-621C6E4EBC8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3263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John/Jason</a:t>
            </a:r>
          </a:p>
          <a:p>
            <a:r>
              <a:rPr lang="en-US"/>
              <a:t>Hormone treatment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0AACF-2B89-46A2-8F17-621C6E4EBC8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257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Valerie/</a:t>
            </a:r>
            <a:r>
              <a:rPr lang="en-US" err="1"/>
              <a:t>diane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0AACF-2B89-46A2-8F17-621C6E4EBC8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7532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Valerie/Diane</a:t>
            </a:r>
          </a:p>
          <a:p>
            <a:r>
              <a:rPr lang="en-US"/>
              <a:t>What would make this annotation better?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0AACF-2B89-46A2-8F17-621C6E4EBC8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1891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0AACF-2B89-46A2-8F17-621C6E4EBC8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751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Valerie/Diane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0AACF-2B89-46A2-8F17-621C6E4EBC8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5782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Valerie/Diane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0AACF-2B89-46A2-8F17-621C6E4EBC8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6407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0AACF-2B89-46A2-8F17-621C6E4EBC8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823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John/Jason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0AACF-2B89-46A2-8F17-621C6E4EBC8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13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John/Jason</a:t>
            </a:r>
          </a:p>
          <a:p>
            <a:r>
              <a:rPr lang="en-US"/>
              <a:t>What do you do with these answers?</a:t>
            </a:r>
          </a:p>
          <a:p>
            <a:r>
              <a:rPr lang="en-US"/>
              <a:t>What procedures do you have in place to ensure TEAP specialist and CMHC review Health History?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0AACF-2B89-46A2-8F17-621C6E4EBC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708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Valerie/Diane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0AACF-2B89-46A2-8F17-621C6E4EBC8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6634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Valerie/</a:t>
            </a:r>
            <a:r>
              <a:rPr lang="en-US" err="1"/>
              <a:t>diane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0AACF-2B89-46A2-8F17-621C6E4EBC8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1862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diane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0AACF-2B89-46A2-8F17-621C6E4EBC8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555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diane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0AACF-2B89-46A2-8F17-621C6E4EBC8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649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90000"/>
              </a:lnSpc>
              <a:spcBef>
                <a:spcPts val="500"/>
              </a:spcBef>
              <a:buNone/>
            </a:pPr>
            <a:r>
              <a:rPr lang="en-US"/>
              <a:t>Brian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None/>
            </a:pPr>
            <a:r>
              <a:rPr lang="en-US"/>
              <a:t>Recognizing the signs of a trauma victim and avoiding triggers will not only improve their oral health, but also may contribute to their overall recovery.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/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0AACF-2B89-46A2-8F17-621C6E4EBC8B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6406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Brian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0AACF-2B89-46A2-8F17-621C6E4EBC8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666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John/Jason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0AACF-2B89-46A2-8F17-621C6E4EBC8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227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0AACF-2B89-46A2-8F17-621C6E4EBC8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59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John/Jason</a:t>
            </a:r>
          </a:p>
          <a:p>
            <a:r>
              <a:rPr lang="en-US"/>
              <a:t>What do you do with these answers?</a:t>
            </a:r>
          </a:p>
          <a:p>
            <a:r>
              <a:rPr lang="en-US"/>
              <a:t>What procedures do you have in place to ensure TEAP specialist and CMHC review Health History?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0AACF-2B89-46A2-8F17-621C6E4EBC8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698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John/Jason</a:t>
            </a:r>
          </a:p>
          <a:p>
            <a:r>
              <a:rPr lang="en-US"/>
              <a:t>What would improve this annotation?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0AACF-2B89-46A2-8F17-621C6E4EBC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51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Discuss that this piece of info doesn’t trigger an assessment</a:t>
            </a:r>
          </a:p>
          <a:p>
            <a:r>
              <a:rPr lang="en-US" err="1"/>
              <a:t>diane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0AACF-2B89-46A2-8F17-621C6E4EBC8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506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diane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0AACF-2B89-46A2-8F17-621C6E4EBC8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169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John/Jason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0AACF-2B89-46A2-8F17-621C6E4EBC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620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John/Jason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Said on HH that she wants birth control. Great opportunity to discuss further.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0AACF-2B89-46A2-8F17-621C6E4EBC8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25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1C77F-E4E7-363E-ADA9-B91E647920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989AAB-555B-6A57-CB99-8017046D77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26A38-7813-FFDE-4BFF-9D1B43789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A9D1C-DA95-486E-A18B-4EF29424CF44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29731-2872-F68C-EFB2-2872E8607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49ACF0-AD0F-4862-BCDB-551925534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88EAF-8DFA-44A4-A35B-FD4D39341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66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7F1B8-195D-1DE0-3CA7-572AE80C8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DECC30-0E25-2918-AF52-B20DF4567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A05C6-7340-DEEC-9D4E-C305B08B4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A9D1C-DA95-486E-A18B-4EF29424CF44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E615EF-E96C-6828-15B5-3D35B86DC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3CA98-E8BA-4497-7504-950102FB1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88EAF-8DFA-44A4-A35B-FD4D39341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368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47A76A-450B-078C-1ADB-3351DFD2FF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E3E016-7862-7F55-893E-1813D9E2AD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8C4840-770B-DBA5-86FB-A6B133513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A9D1C-DA95-486E-A18B-4EF29424CF44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2FB09-922D-55BD-9A46-0803E0531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394D47-C57C-D067-EC0E-D64015956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88EAF-8DFA-44A4-A35B-FD4D39341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04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799" cy="763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415601" y="1536633"/>
            <a:ext cx="11360799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5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78725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C6DFA-E677-89F4-489D-32E5792BF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2DFEE-FF45-CE8E-241B-C2A5E1BF3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D0AA2-D33B-5249-DB8B-36DF1B332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A9D1C-DA95-486E-A18B-4EF29424CF44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D36F4-45A9-394A-0050-EDD22E2FD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82C7E-4517-0CF1-3655-871579EF6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88EAF-8DFA-44A4-A35B-FD4D39341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427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2068C-D853-294F-C835-E48D93E32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7CAA46-A3B8-7108-EEF8-240D40107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F6004-5157-1B10-D0EF-8AB1E8950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A9D1C-DA95-486E-A18B-4EF29424CF44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16C51-E762-1642-230F-A31E3932A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06E7B-7921-BFFA-7EF1-BC89664B1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88EAF-8DFA-44A4-A35B-FD4D39341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04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B86AF-399C-526F-F06A-04129A89D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1D258-B3FC-0BB7-2D51-E2927A9173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23BB7A-AC1A-0706-06BE-5221C4FC5C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EE7D4D-51F5-1D5D-346F-CDC684237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A9D1C-DA95-486E-A18B-4EF29424CF44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AC7341-FC6C-22BD-1EE8-3FDEBEA2A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43FF39-8238-886F-C65E-F23A438EC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88EAF-8DFA-44A4-A35B-FD4D39341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579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F8743-914C-B7D5-7986-B6660ABAD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6221E6-DFF5-AB58-7D19-26161E8ED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B011FE-8F35-4FB0-9132-E8C48F1551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07D977-62B0-4462-53F4-E8C7FD4B6F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10F583-F40D-CEB0-FD02-84145E0C11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C0F0D3-A71D-A59E-22E1-803471A43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A9D1C-DA95-486E-A18B-4EF29424CF44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18E1E6-B0FE-BF38-A4FD-B4D7BB7EF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896359-A380-C66E-BB0E-B3C82DDBC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88EAF-8DFA-44A4-A35B-FD4D39341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718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15763-31F4-AF31-BA4E-24324D9D2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1A25D4-139D-18CB-4ECF-48ECCC99D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A9D1C-DA95-486E-A18B-4EF29424CF44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6006D4-CB3E-9C59-4D90-17255FBC8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955D2-A1EA-F296-34C9-9B30BA294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88EAF-8DFA-44A4-A35B-FD4D39341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10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0A58F2-2549-0E8E-2020-31B4CAD33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A9D1C-DA95-486E-A18B-4EF29424CF44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89F5F2-425F-6E71-FAA3-444E2C9F3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41BAC-AE1C-D19E-A783-20C7CD738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88EAF-8DFA-44A4-A35B-FD4D39341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59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9E3CF-79D9-0012-A237-5F7D2021C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13DF4-2624-793B-540E-2BCD2705E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4EB670-A5B9-8A7F-71E0-2717A03B8B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F67C39-92D8-830C-06CD-A8C8E795D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A9D1C-DA95-486E-A18B-4EF29424CF44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C41F52-C094-1EF6-A1A5-D303CD7BC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8B87E-EA20-4F68-B408-5AF8F06A3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88EAF-8DFA-44A4-A35B-FD4D39341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999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AD8DC-E50D-6C2E-B609-938394238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0976C4-2953-9836-0251-49A1DDC31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E053D0-F6E0-6203-CB53-EA25EB37FF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577681-EE8F-BA97-640C-C991F8EC1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A9D1C-DA95-486E-A18B-4EF29424CF44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290D61-8871-C37A-DADD-6CC8DEDFD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69FA99-AFF2-9CD4-C176-413974A48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88EAF-8DFA-44A4-A35B-FD4D39341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167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B5211-260E-D32A-A011-7C8580255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36AF90-FA54-0C14-DB0E-ACD76C96C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C5CA46-9186-73C5-DA4D-B13488D36D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A9D1C-DA95-486E-A18B-4EF29424CF44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C8580-90EE-20F4-2F3E-B21636D7DA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95EC1-FAF5-02E4-43F8-1C07A15F96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88EAF-8DFA-44A4-A35B-FD4D39341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76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mythoto/1234638761/in/photolist-56BXeb-2T6R6c-5GVN1w-8Pud4h-dQuEdE-5L3M2k-euYoS-kD5kFL-e48qfj-rojLT-2tWPBt-9sanNx-mbdqmM-n6pup4-dSbNxt-2kF597-aNJGna-gWkBF1-cyC8GQ-6Fr8FA-48vnZf-dGc6iJ-5L2dif-eUWXUw-6iRL1e-5XaHTg-4rq53Z-a3XVbE-8ZDvoF-4yZfCK-cn5tm-fmJKpC-dJW7y6-dtNDpe-eT1kEB-eiCn1b-e3zTpx-iZFhtG-6i7qAL-e36Ppo-7Py9Vo-y2EXj-dH2VrW-ewhgEY-7e2qyE-6j65ci-hejwXo-dBhzUb-dLeQGH-gYDTAZ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13.png"/><Relationship Id="rId18" Type="http://schemas.openxmlformats.org/officeDocument/2006/relationships/customXml" Target="../ink/ink8.xml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customXml" Target="../ink/ink5.xml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6" Type="http://schemas.openxmlformats.org/officeDocument/2006/relationships/customXml" Target="../ink/ink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10" Type="http://schemas.openxmlformats.org/officeDocument/2006/relationships/customXml" Target="../ink/ink4.xml"/><Relationship Id="rId19" Type="http://schemas.openxmlformats.org/officeDocument/2006/relationships/image" Target="../media/image16.png"/><Relationship Id="rId4" Type="http://schemas.openxmlformats.org/officeDocument/2006/relationships/customXml" Target="../ink/ink1.xml"/><Relationship Id="rId9" Type="http://schemas.openxmlformats.org/officeDocument/2006/relationships/image" Target="../media/image11.png"/><Relationship Id="rId14" Type="http://schemas.openxmlformats.org/officeDocument/2006/relationships/customXml" Target="../ink/ink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customXml" Target="../ink/ink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customXml" Target="../ink/ink9.xml"/><Relationship Id="rId4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0.jpeg"/><Relationship Id="rId7" Type="http://schemas.openxmlformats.org/officeDocument/2006/relationships/hyperlink" Target="https://www.publicdomainpictures.net/view-image.php?image=53242&amp;picture=viru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11" Type="http://schemas.openxmlformats.org/officeDocument/2006/relationships/hyperlink" Target="https://creativecommons.org/licenses/by-nc/3.0/" TargetMode="External"/><Relationship Id="rId5" Type="http://schemas.openxmlformats.org/officeDocument/2006/relationships/image" Target="../media/image21.jpeg"/><Relationship Id="rId10" Type="http://schemas.openxmlformats.org/officeDocument/2006/relationships/hyperlink" Target="https://pxhere.com/en/photo/92564" TargetMode="External"/><Relationship Id="rId4" Type="http://schemas.openxmlformats.org/officeDocument/2006/relationships/hyperlink" Target="https://www.odhaberhaksehat.org/2015/menjaga-kebersihan-makanan/" TargetMode="External"/><Relationship Id="rId9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hyperlink" Target="http://www.pixnio.com/people/at-this-point-in-the-meeting-they-were-about-to-address-two-meeting-participants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wallpaperflare.com/woman-undergoing-dental-procedure-zahnreinigung-dental-repairs-wallpaper-zgrwd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8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ublicdomainpictures.net/view-image.php?image=209305&amp;picture=nurse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hyperlink" Target="http://www.pixnio.com/people/at-this-point-in-the-meeting-they-were-about-to-address-two-meeting-participants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38.jpe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learn.e-limu.org/topic/view/?c=236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-nd/3.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8B646C36-EEEC-4D52-8E8E-206F4CD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08C40F4-6A24-4867-B726-B552DB080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550" y="555675"/>
            <a:ext cx="4860256" cy="5696169"/>
            <a:chOff x="1481312" y="743744"/>
            <a:chExt cx="4860256" cy="458931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54BF10E-4559-4F28-91B0-3D0C2C4864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B0B5A20-FCFE-4AED-B5A3-91D3DE935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D6CA2F4C-8E9E-4BCD-B6E8-A68A311CA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967" y="460296"/>
            <a:ext cx="4860256" cy="5696169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D2085B-78BB-B387-1BAF-BBD803D510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119" y="810623"/>
            <a:ext cx="4429556" cy="3415728"/>
          </a:xfrm>
        </p:spPr>
        <p:txBody>
          <a:bodyPr anchor="b"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800" b="1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Calibri" panose="020F0502020204030204" pitchFamily="34" charset="0"/>
              </a:rPr>
              <a:t>We are Better Together:</a:t>
            </a:r>
            <a:br>
              <a:rPr lang="en-US" sz="3800" b="1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r>
              <a:rPr lang="en-US" sz="3800" b="1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Calibri" panose="020F0502020204030204" pitchFamily="34" charset="0"/>
              </a:rPr>
              <a:t>Interdisciplinary Health and Wellness Case Studies</a:t>
            </a:r>
            <a:endParaRPr lang="en-US" sz="3800" b="1" kern="0">
              <a:solidFill>
                <a:schemeClr val="bg1"/>
              </a:solidFill>
              <a:effectLst/>
              <a:latin typeface="Calibri" panose="020F050202020403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C435E3-99CD-A29F-8B57-C1E2F487C1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119" y="4686647"/>
            <a:ext cx="4429556" cy="114900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Brian Swann, DDS</a:t>
            </a:r>
            <a:endParaRPr lang="en-US" sz="1600" dirty="0">
              <a:solidFill>
                <a:schemeClr val="bg1"/>
              </a:solidFill>
              <a:ea typeface="Calibri"/>
              <a:cs typeface="Calibri"/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Jason Young, RN</a:t>
            </a:r>
            <a:endParaRPr lang="en-US" sz="1600" dirty="0">
              <a:solidFill>
                <a:schemeClr val="bg1"/>
              </a:solidFill>
              <a:ea typeface="Calibri"/>
              <a:cs typeface="Calibri"/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Valerie Cherry, PhD</a:t>
            </a:r>
            <a:endParaRPr lang="en-US" sz="1600" dirty="0">
              <a:solidFill>
                <a:schemeClr val="bg1"/>
              </a:solidFill>
              <a:ea typeface="Calibri"/>
              <a:cs typeface="Calibri"/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Diane Tennies, PhD, LADC</a:t>
            </a:r>
            <a:endParaRPr lang="en-US" sz="1600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5" name="Picture 4" descr="A group of people sitting on a bench&#10;&#10;Description automatically generated">
            <a:extLst>
              <a:ext uri="{FF2B5EF4-FFF2-40B4-BE49-F238E27FC236}">
                <a16:creationId xmlns:a16="http://schemas.microsoft.com/office/drawing/2014/main" id="{A4E55E74-EABB-6FFF-DC8F-ECBA34015C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7722" r="18631"/>
          <a:stretch/>
        </p:blipFill>
        <p:spPr>
          <a:xfrm>
            <a:off x="6359308" y="470930"/>
            <a:ext cx="4833901" cy="5696169"/>
          </a:xfrm>
          <a:prstGeom prst="rect">
            <a:avLst/>
          </a:prstGeom>
          <a:ln w="28575">
            <a:noFill/>
          </a:ln>
        </p:spPr>
      </p:pic>
      <p:sp>
        <p:nvSpPr>
          <p:cNvPr id="30" name="Graphic 212">
            <a:extLst>
              <a:ext uri="{FF2B5EF4-FFF2-40B4-BE49-F238E27FC236}">
                <a16:creationId xmlns:a16="http://schemas.microsoft.com/office/drawing/2014/main" id="{4FB204DF-284E-45F6-A017-79A4DF57B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62917" y="937735"/>
            <a:ext cx="891066" cy="891066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2" name="Graphic 212">
            <a:extLst>
              <a:ext uri="{FF2B5EF4-FFF2-40B4-BE49-F238E27FC236}">
                <a16:creationId xmlns:a16="http://schemas.microsoft.com/office/drawing/2014/main" id="{96FD6442-EB7D-4992-8D41-0B7FFDCB43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62917" y="937735"/>
            <a:ext cx="891066" cy="891066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58306" y="2360859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1" name="Oval 40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2610" y="5308473"/>
            <a:ext cx="445835" cy="44583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004781B-698F-46D5-AADD-8AE921171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2610" y="5308473"/>
            <a:ext cx="445835" cy="445835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963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3EFF7B1-6CB7-47D1-AD37-B870CA2B2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FA2962B-21B6-4689-A95D-A8FF6ADE4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745280D-ED36-41FE-8EB1-CE597C99C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117348" y="774914"/>
            <a:ext cx="304800" cy="429768"/>
            <a:chOff x="215328" y="-46937"/>
            <a:chExt cx="304800" cy="2773841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D26CEB3-5AE4-4088-AD63-396DB50F2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AA9279A-AD34-474C-834E-6BF658144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3589559-7D9A-4ECD-90BB-A5565E2DA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01B1A71-DCEA-4EB2-8133-98A2CD6F0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0E95A5C-1E97-41C3-9DEC-245FF6DEB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D3C3374-C720-4FCD-B6CD-AEF1D1A61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639E2EF-4D23-4EA3-B29E-D6362FF7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30820A4-6CEA-4BF7-8DE4-F5B2D2EB2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320E002-8AED-4D4F-A104-0585FFFB9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A0BF3F3-3A09-42CE-9483-114BD01DD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233BD5C-DFC7-4EB7-B348-7C9B5B8D0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A00D2CE1-35C1-46E6-BD59-CEE668BD9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58DCE86-9AE1-46D1-96D6-04B8B3EDF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9B74739-D423-4F25-A976-0A6CD86D1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018E700-FF08-42AA-9237-24E7A74AD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6B3488A-8A55-403E-B9C9-75AFA0CF5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5089B9D-BA8D-4A64-B95F-33940D9D6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E18403B7-F2C7-4C07-8522-21C319109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3B58CC6-A99E-43AF-A467-256F19287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FE97852-3A18-4317-B17E-8C45174F9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9D0BC6E-6D0B-4589-B1BF-372BAA383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30B892E-E062-4B0A-B79E-E55D36EC9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D1A4DF9-C28A-4C0A-B273-702F0C488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432B62C9-B406-AC91-D180-50278ECB6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95992"/>
            <a:ext cx="4195140" cy="5638831"/>
          </a:xfrm>
          <a:noFill/>
        </p:spPr>
        <p:txBody>
          <a:bodyPr anchor="ctr">
            <a:normAutofit/>
          </a:bodyPr>
          <a:lstStyle/>
          <a:p>
            <a:r>
              <a:rPr lang="en-US" sz="4800"/>
              <a:t>Physical Exam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A4509AFC-D0E9-FDB0-2051-8218877AED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3956657"/>
              </p:ext>
            </p:extLst>
          </p:nvPr>
        </p:nvGraphicFramePr>
        <p:xfrm>
          <a:off x="4915947" y="866585"/>
          <a:ext cx="6253722" cy="505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180752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5685DDA-2071-3B58-25DD-CE496B1A10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50" t="31238" r="28535" b="33714"/>
          <a:stretch/>
        </p:blipFill>
        <p:spPr>
          <a:xfrm>
            <a:off x="643467" y="1574927"/>
            <a:ext cx="10905066" cy="4917948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36EFB5E8-DA21-CDAC-4EBE-D55770A6E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Elective Oral Exam – 2 months after entry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DA32DBF-8FB4-FD0F-B459-9D18962DB146}"/>
                  </a:ext>
                </a:extLst>
              </p14:cNvPr>
              <p14:cNvContentPartPr/>
              <p14:nvPr/>
            </p14:nvContentPartPr>
            <p14:xfrm>
              <a:off x="2758200" y="4699680"/>
              <a:ext cx="54360" cy="279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DA32DBF-8FB4-FD0F-B459-9D18962DB14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49140" y="4690680"/>
                <a:ext cx="72118" cy="296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4F800734-0CFA-32F1-0E8C-5D2BF8A2E209}"/>
              </a:ext>
            </a:extLst>
          </p:cNvPr>
          <p:cNvGrpSpPr/>
          <p:nvPr/>
        </p:nvGrpSpPr>
        <p:grpSpPr>
          <a:xfrm>
            <a:off x="2316120" y="3889320"/>
            <a:ext cx="2057400" cy="658440"/>
            <a:chOff x="2316120" y="3889320"/>
            <a:chExt cx="2057400" cy="65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1CAE26B6-042D-A3D7-09A8-721DD1B39F7B}"/>
                    </a:ext>
                  </a:extLst>
                </p14:cNvPr>
                <p14:cNvContentPartPr/>
                <p14:nvPr/>
              </p14:nvContentPartPr>
              <p14:xfrm>
                <a:off x="2316120" y="4295760"/>
                <a:ext cx="285480" cy="2520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1CAE26B6-042D-A3D7-09A8-721DD1B39F7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307120" y="4286773"/>
                  <a:ext cx="303120" cy="26961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05C42EE5-6759-6DFC-ED38-2DBA1A8B09E5}"/>
                    </a:ext>
                  </a:extLst>
                </p14:cNvPr>
                <p14:cNvContentPartPr/>
                <p14:nvPr/>
              </p14:nvContentPartPr>
              <p14:xfrm>
                <a:off x="2717160" y="4166880"/>
                <a:ext cx="201960" cy="2466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05C42EE5-6759-6DFC-ED38-2DBA1A8B09E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708160" y="4157893"/>
                  <a:ext cx="219600" cy="26421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CFD75FA0-3A51-9EEA-17E6-E3675AC39F4B}"/>
                    </a:ext>
                  </a:extLst>
                </p14:cNvPr>
                <p14:cNvContentPartPr/>
                <p14:nvPr/>
              </p14:nvContentPartPr>
              <p14:xfrm>
                <a:off x="3046560" y="4117200"/>
                <a:ext cx="161640" cy="1544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CFD75FA0-3A51-9EEA-17E6-E3675AC39F4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037560" y="4108200"/>
                  <a:ext cx="17928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A6385FEF-0F62-F2BE-FFBD-8302D299B283}"/>
                    </a:ext>
                  </a:extLst>
                </p14:cNvPr>
                <p14:cNvContentPartPr/>
                <p14:nvPr/>
              </p14:nvContentPartPr>
              <p14:xfrm>
                <a:off x="3230520" y="3889320"/>
                <a:ext cx="226800" cy="3427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A6385FEF-0F62-F2BE-FFBD-8302D299B28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221520" y="3880320"/>
                  <a:ext cx="244440" cy="36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7A0C644-39E2-9545-BF4F-116ECB2691CC}"/>
                    </a:ext>
                  </a:extLst>
                </p14:cNvPr>
                <p14:cNvContentPartPr/>
                <p14:nvPr/>
              </p14:nvContentPartPr>
              <p14:xfrm>
                <a:off x="3397920" y="3903000"/>
                <a:ext cx="139680" cy="3135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7A0C644-39E2-9545-BF4F-116ECB2691C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388897" y="3894000"/>
                  <a:ext cx="157366" cy="33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603358AA-71AD-971C-1631-1605632561C1}"/>
                    </a:ext>
                  </a:extLst>
                </p14:cNvPr>
                <p14:cNvContentPartPr/>
                <p14:nvPr/>
              </p14:nvContentPartPr>
              <p14:xfrm>
                <a:off x="3699600" y="3999840"/>
                <a:ext cx="83160" cy="846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603358AA-71AD-971C-1631-1605632561C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690600" y="3990840"/>
                  <a:ext cx="10080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2FA18D39-2037-4E94-13E1-39FD0EDFE421}"/>
                    </a:ext>
                  </a:extLst>
                </p14:cNvPr>
                <p14:cNvContentPartPr/>
                <p14:nvPr/>
              </p14:nvContentPartPr>
              <p14:xfrm>
                <a:off x="3854040" y="3917040"/>
                <a:ext cx="519480" cy="4460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2FA18D39-2037-4E94-13E1-39FD0EDFE421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845040" y="3908040"/>
                  <a:ext cx="537120" cy="4636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474995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0F4F5A-8775-CB48-A7F0-DF4EF168D9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000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694E22-2158-7F87-C7BA-6359C2290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What should the dentist do?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742FB6-C3C4-172A-898A-86E4F9A90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Answer in </a:t>
            </a:r>
            <a:r>
              <a:rPr lang="en-US" err="1">
                <a:solidFill>
                  <a:schemeClr val="tx1"/>
                </a:solidFill>
              </a:rPr>
              <a:t>chatbox</a:t>
            </a:r>
            <a:r>
              <a:rPr lang="en-US"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0937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AED1919-54A1-41C9-B30B-A3FF3F58E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26220" y="98104"/>
            <a:ext cx="4288094" cy="4288094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Heart with Pulse">
            <a:extLst>
              <a:ext uri="{FF2B5EF4-FFF2-40B4-BE49-F238E27FC236}">
                <a16:creationId xmlns:a16="http://schemas.microsoft.com/office/drawing/2014/main" id="{38091457-EE40-6E10-ED38-69C90D594E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69471" y="941355"/>
            <a:ext cx="2601592" cy="260159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4751043-2EE3-4222-9979-8E61D93DA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1848" y="2813300"/>
            <a:ext cx="3757487" cy="3757487"/>
            <a:chOff x="1881974" y="1174396"/>
            <a:chExt cx="5290997" cy="5290997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3FD8213-DB67-4E29-9615-984DB59917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4EDB257-28CF-422F-AE6A-B99E3FE811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chemeClr val="accent2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FFFEB18F-F81F-4CED-BE64-EB888A77C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4350" y="2762501"/>
            <a:ext cx="3744592" cy="3744592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F0AE91-8598-90BA-E397-C3A9123B1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591" y="3404608"/>
            <a:ext cx="3520789" cy="2666087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SF-600 Nurse Note</a:t>
            </a:r>
          </a:p>
        </p:txBody>
      </p:sp>
      <p:grpSp>
        <p:nvGrpSpPr>
          <p:cNvPr id="33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3117" y="1193254"/>
            <a:ext cx="1291642" cy="429215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bg1"/>
          </a:solidFill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57C3E-69C1-C279-CF9C-45A86E3CB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270" y="1130846"/>
            <a:ext cx="4974771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2400">
                <a:solidFill>
                  <a:schemeClr val="bg1"/>
                </a:solidFill>
                <a:latin typeface="Arial"/>
                <a:cs typeface="Arial"/>
              </a:rPr>
              <a:t>Vital signs</a:t>
            </a:r>
          </a:p>
          <a:p>
            <a:pPr lvl="1"/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BP: 110/60</a:t>
            </a:r>
          </a:p>
          <a:p>
            <a:pPr lvl="1"/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Pulse: 66</a:t>
            </a:r>
          </a:p>
          <a:p>
            <a:pPr lvl="1"/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Respiratory rate:14 breaths/minute </a:t>
            </a:r>
          </a:p>
          <a:p>
            <a:pPr lvl="1"/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Temperature: 98.6°F</a:t>
            </a:r>
          </a:p>
          <a:p>
            <a:pPr lvl="1"/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O2 Sat: 97%</a:t>
            </a:r>
          </a:p>
          <a:p>
            <a:pPr lvl="1"/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BMI: 23</a:t>
            </a:r>
          </a:p>
          <a:p>
            <a:r>
              <a:rPr lang="en-US" sz="2400">
                <a:solidFill>
                  <a:schemeClr val="bg1"/>
                </a:solidFill>
                <a:latin typeface="Arial"/>
                <a:cs typeface="Arial"/>
              </a:rPr>
              <a:t>Maria says she only vomited today but has been nauseous for three days.</a:t>
            </a:r>
          </a:p>
          <a:p>
            <a:r>
              <a:rPr lang="en-US" sz="2400">
                <a:solidFill>
                  <a:schemeClr val="bg1"/>
                </a:solidFill>
                <a:latin typeface="Arial"/>
                <a:cs typeface="Arial"/>
              </a:rPr>
              <a:t>She does not know why she is vomiting.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71E8C56-64F1-D8FC-12C1-99791C6042B5}"/>
                  </a:ext>
                </a:extLst>
              </p14:cNvPr>
              <p14:cNvContentPartPr/>
              <p14:nvPr/>
            </p14:nvContentPartPr>
            <p14:xfrm>
              <a:off x="10557240" y="3643440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71E8C56-64F1-D8FC-12C1-99791C6042B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48240" y="36344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704DC07-5CAC-B947-C534-A3144BD1DE7F}"/>
                  </a:ext>
                </a:extLst>
              </p14:cNvPr>
              <p14:cNvContentPartPr/>
              <p14:nvPr/>
            </p14:nvContentPartPr>
            <p14:xfrm>
              <a:off x="10016520" y="3768360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704DC07-5CAC-B947-C534-A3144BD1DE7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007520" y="3759360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57766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Wood human figure">
            <a:extLst>
              <a:ext uri="{FF2B5EF4-FFF2-40B4-BE49-F238E27FC236}">
                <a16:creationId xmlns:a16="http://schemas.microsoft.com/office/drawing/2014/main" id="{001CD393-83BA-3304-0D2E-1820899688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99" b="10532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440F97A-54F2-C21F-12DF-6F6E8818C0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en-US" sz="6600"/>
              <a:t>What do you do next?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AAE8B26-2FAA-0B3E-9207-B593CE0194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r>
              <a:rPr lang="en-US"/>
              <a:t>Use the </a:t>
            </a:r>
            <a:r>
              <a:rPr lang="en-US" err="1"/>
              <a:t>chatbox</a:t>
            </a:r>
            <a:r>
              <a:rPr lang="en-US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3022479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8844373-2C10-4009-B7EA-3CF513401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692935-DA6A-199C-198C-4C87B150A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513" y="841375"/>
            <a:ext cx="3505200" cy="31146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What do you think is going on?</a:t>
            </a:r>
          </a:p>
        </p:txBody>
      </p:sp>
      <p:grpSp>
        <p:nvGrpSpPr>
          <p:cNvPr id="32" name="Group 18">
            <a:extLst>
              <a:ext uri="{FF2B5EF4-FFF2-40B4-BE49-F238E27FC236}">
                <a16:creationId xmlns:a16="http://schemas.microsoft.com/office/drawing/2014/main" id="{8A1086F5-290F-43BC-8A5F-AA48DA80D5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BFE62CD-B7BF-4E72-B3A4-EF70C3DAFD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20">
              <a:extLst>
                <a:ext uri="{FF2B5EF4-FFF2-40B4-BE49-F238E27FC236}">
                  <a16:creationId xmlns:a16="http://schemas.microsoft.com/office/drawing/2014/main" id="{EC58BB09-35C2-4EAD-A800-B39E4CA49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47EBFA4-03CA-C2AB-D2D0-5DC6753E95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5344" r="9462" b="3"/>
          <a:stretch/>
        </p:blipFill>
        <p:spPr>
          <a:xfrm>
            <a:off x="20" y="10"/>
            <a:ext cx="3690882" cy="3333740"/>
          </a:xfrm>
          <a:custGeom>
            <a:avLst/>
            <a:gdLst/>
            <a:ahLst/>
            <a:cxnLst/>
            <a:rect l="l" t="t" r="r" b="b"/>
            <a:pathLst>
              <a:path w="3690902" h="3333750">
                <a:moveTo>
                  <a:pt x="0" y="0"/>
                </a:moveTo>
                <a:lnTo>
                  <a:pt x="2996382" y="0"/>
                </a:lnTo>
                <a:lnTo>
                  <a:pt x="3563333" y="1750276"/>
                </a:lnTo>
                <a:lnTo>
                  <a:pt x="3690902" y="3333750"/>
                </a:lnTo>
                <a:lnTo>
                  <a:pt x="0" y="3333750"/>
                </a:lnTo>
                <a:close/>
              </a:path>
            </a:pathLst>
          </a:custGeom>
        </p:spPr>
      </p:pic>
      <p:pic>
        <p:nvPicPr>
          <p:cNvPr id="5" name="Picture 2" descr="Picture 1 of 1">
            <a:extLst>
              <a:ext uri="{FF2B5EF4-FFF2-40B4-BE49-F238E27FC236}">
                <a16:creationId xmlns:a16="http://schemas.microsoft.com/office/drawing/2014/main" id="{2E6F380C-089C-38EC-0BB5-491C4CB71E5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" r="18509"/>
          <a:stretch/>
        </p:blipFill>
        <p:spPr bwMode="auto">
          <a:xfrm>
            <a:off x="8281916" y="1"/>
            <a:ext cx="3910084" cy="3333747"/>
          </a:xfrm>
          <a:custGeom>
            <a:avLst/>
            <a:gdLst/>
            <a:ahLst/>
            <a:cxnLst/>
            <a:rect l="l" t="t" r="r" b="b"/>
            <a:pathLst>
              <a:path w="3910084" h="3333747">
                <a:moveTo>
                  <a:pt x="118775" y="0"/>
                </a:moveTo>
                <a:lnTo>
                  <a:pt x="3910084" y="0"/>
                </a:lnTo>
                <a:lnTo>
                  <a:pt x="3910084" y="3333747"/>
                </a:lnTo>
                <a:lnTo>
                  <a:pt x="203835" y="3333747"/>
                </a:lnTo>
                <a:lnTo>
                  <a:pt x="0" y="80361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72711B-E147-F429-8E72-813F1B6B79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5714" r="5146" b="-2"/>
          <a:stretch/>
        </p:blipFill>
        <p:spPr>
          <a:xfrm>
            <a:off x="20" y="3524255"/>
            <a:ext cx="3910064" cy="3333745"/>
          </a:xfrm>
          <a:custGeom>
            <a:avLst/>
            <a:gdLst/>
            <a:ahLst/>
            <a:cxnLst/>
            <a:rect l="l" t="t" r="r" b="b"/>
            <a:pathLst>
              <a:path w="3910084" h="3333745">
                <a:moveTo>
                  <a:pt x="0" y="0"/>
                </a:moveTo>
                <a:lnTo>
                  <a:pt x="3706250" y="0"/>
                </a:lnTo>
                <a:lnTo>
                  <a:pt x="3910084" y="2530130"/>
                </a:lnTo>
                <a:lnTo>
                  <a:pt x="3791309" y="3333745"/>
                </a:lnTo>
                <a:lnTo>
                  <a:pt x="0" y="3333745"/>
                </a:lnTo>
                <a:close/>
              </a:path>
            </a:pathLst>
          </a:custGeom>
        </p:spPr>
      </p:pic>
      <p:grpSp>
        <p:nvGrpSpPr>
          <p:cNvPr id="34" name="Group 22">
            <a:extLst>
              <a:ext uri="{FF2B5EF4-FFF2-40B4-BE49-F238E27FC236}">
                <a16:creationId xmlns:a16="http://schemas.microsoft.com/office/drawing/2014/main" id="{0220991A-5EB0-44E3-B615-BDCA59E66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9" y="0"/>
            <a:ext cx="1339053" cy="6858000"/>
            <a:chOff x="2661507" y="0"/>
            <a:chExt cx="1339053" cy="6858000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FBE570C-9796-4356-8D50-B25FFB05B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24">
              <a:extLst>
                <a:ext uri="{FF2B5EF4-FFF2-40B4-BE49-F238E27FC236}">
                  <a16:creationId xmlns:a16="http://schemas.microsoft.com/office/drawing/2014/main" id="{7D72FE4A-0FC7-4162-85F2-63D0FE67DF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8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7" name="Content Placeholder 6" descr="A glass of beer&#10;&#10;Description automatically generated with medium confidence">
            <a:extLst>
              <a:ext uri="{FF2B5EF4-FFF2-40B4-BE49-F238E27FC236}">
                <a16:creationId xmlns:a16="http://schemas.microsoft.com/office/drawing/2014/main" id="{40989BBD-15D4-D675-8D0A-533B0C2977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13864" r="11724" b="3"/>
          <a:stretch/>
        </p:blipFill>
        <p:spPr>
          <a:xfrm>
            <a:off x="8504168" y="3562350"/>
            <a:ext cx="3687832" cy="3295650"/>
          </a:xfrm>
          <a:custGeom>
            <a:avLst/>
            <a:gdLst/>
            <a:ahLst/>
            <a:cxnLst/>
            <a:rect l="l" t="t" r="r" b="b"/>
            <a:pathLst>
              <a:path w="3687832" h="3295650">
                <a:moveTo>
                  <a:pt x="3687832" y="0"/>
                </a:moveTo>
                <a:lnTo>
                  <a:pt x="3687832" y="3295650"/>
                </a:lnTo>
                <a:lnTo>
                  <a:pt x="691450" y="3295650"/>
                </a:lnTo>
                <a:lnTo>
                  <a:pt x="124499" y="1545374"/>
                </a:lnTo>
                <a:lnTo>
                  <a:pt x="0" y="1"/>
                </a:lnTo>
                <a:close/>
              </a:path>
            </a:pathLst>
          </a:custGeom>
        </p:spPr>
      </p:pic>
      <p:grpSp>
        <p:nvGrpSpPr>
          <p:cNvPr id="36" name="Group 26">
            <a:extLst>
              <a:ext uri="{FF2B5EF4-FFF2-40B4-BE49-F238E27FC236}">
                <a16:creationId xmlns:a16="http://schemas.microsoft.com/office/drawing/2014/main" id="{61D1A57D-77BC-4EEC-819E-6F5EEF34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59" y="-2"/>
            <a:ext cx="1339053" cy="6858000"/>
            <a:chOff x="2661507" y="0"/>
            <a:chExt cx="1339053" cy="6858000"/>
          </a:xfr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913AB8E-CB2A-4854-8A54-923C07FC74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Freeform: Shape 28">
              <a:extLst>
                <a:ext uri="{FF2B5EF4-FFF2-40B4-BE49-F238E27FC236}">
                  <a16:creationId xmlns:a16="http://schemas.microsoft.com/office/drawing/2014/main" id="{81F5CCDF-B355-4127-8062-39039B53D4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8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F32E3EF-9567-B00D-7F4F-5A6F60848B17}"/>
              </a:ext>
            </a:extLst>
          </p:cNvPr>
          <p:cNvSpPr txBox="1"/>
          <p:nvPr/>
        </p:nvSpPr>
        <p:spPr>
          <a:xfrm>
            <a:off x="9872134" y="6657945"/>
            <a:ext cx="231986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www.odhaberhaksehat.org/2015/menjaga-kebersihan-makanan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1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C50DFD-B161-DBAD-015C-A2CD13371596}"/>
              </a:ext>
            </a:extLst>
          </p:cNvPr>
          <p:cNvSpPr txBox="1"/>
          <p:nvPr/>
        </p:nvSpPr>
        <p:spPr>
          <a:xfrm>
            <a:off x="129092" y="193638"/>
            <a:ext cx="376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BDC3CE-2575-290B-C7A1-2F49485D7A1C}"/>
              </a:ext>
            </a:extLst>
          </p:cNvPr>
          <p:cNvSpPr txBox="1"/>
          <p:nvPr/>
        </p:nvSpPr>
        <p:spPr>
          <a:xfrm>
            <a:off x="71044" y="3586741"/>
            <a:ext cx="311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BA7AA0-C793-5F86-69A2-E32E5567F9C8}"/>
              </a:ext>
            </a:extLst>
          </p:cNvPr>
          <p:cNvSpPr txBox="1"/>
          <p:nvPr/>
        </p:nvSpPr>
        <p:spPr>
          <a:xfrm>
            <a:off x="11607002" y="193638"/>
            <a:ext cx="376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E17953-03D6-F01C-5C1F-FB5BDB6F8373}"/>
              </a:ext>
            </a:extLst>
          </p:cNvPr>
          <p:cNvSpPr txBox="1"/>
          <p:nvPr/>
        </p:nvSpPr>
        <p:spPr>
          <a:xfrm>
            <a:off x="11601513" y="3771407"/>
            <a:ext cx="376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95BD8E-1AE8-0CD9-9C3F-32FADCF2070B}"/>
              </a:ext>
            </a:extLst>
          </p:cNvPr>
          <p:cNvSpPr txBox="1"/>
          <p:nvPr/>
        </p:nvSpPr>
        <p:spPr>
          <a:xfrm>
            <a:off x="5030905" y="6291416"/>
            <a:ext cx="2789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E. More than one thing</a:t>
            </a:r>
          </a:p>
        </p:txBody>
      </p:sp>
    </p:spTree>
    <p:extLst>
      <p:ext uri="{BB962C8B-B14F-4D97-AF65-F5344CB8AC3E}">
        <p14:creationId xmlns:p14="http://schemas.microsoft.com/office/powerpoint/2010/main" val="2252703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1" name="Rectangle 1037">
            <a:extLst>
              <a:ext uri="{FF2B5EF4-FFF2-40B4-BE49-F238E27FC236}">
                <a16:creationId xmlns:a16="http://schemas.microsoft.com/office/drawing/2014/main" id="{B87C619C-EBAB-488E-96B9-153AA4C9B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0" name="Freeform: Shape 1039">
            <a:extLst>
              <a:ext uri="{FF2B5EF4-FFF2-40B4-BE49-F238E27FC236}">
                <a16:creationId xmlns:a16="http://schemas.microsoft.com/office/drawing/2014/main" id="{130DA1C1-36FD-41D8-9826-EE797BF39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53312" cy="6858000"/>
          </a:xfrm>
          <a:custGeom>
            <a:avLst/>
            <a:gdLst>
              <a:gd name="connsiteX0" fmla="*/ 0 w 7433452"/>
              <a:gd name="connsiteY0" fmla="*/ 0 h 6858000"/>
              <a:gd name="connsiteX1" fmla="*/ 1592736 w 7433452"/>
              <a:gd name="connsiteY1" fmla="*/ 0 h 6858000"/>
              <a:gd name="connsiteX2" fmla="*/ 2171700 w 7433452"/>
              <a:gd name="connsiteY2" fmla="*/ 0 h 6858000"/>
              <a:gd name="connsiteX3" fmla="*/ 2762696 w 7433452"/>
              <a:gd name="connsiteY3" fmla="*/ 0 h 6858000"/>
              <a:gd name="connsiteX4" fmla="*/ 2829254 w 7433452"/>
              <a:gd name="connsiteY4" fmla="*/ 0 h 6858000"/>
              <a:gd name="connsiteX5" fmla="*/ 7415310 w 7433452"/>
              <a:gd name="connsiteY5" fmla="*/ 0 h 6858000"/>
              <a:gd name="connsiteX6" fmla="*/ 7405703 w 7433452"/>
              <a:gd name="connsiteY6" fmla="*/ 94814 h 6858000"/>
              <a:gd name="connsiteX7" fmla="*/ 7410754 w 7433452"/>
              <a:gd name="connsiteY7" fmla="*/ 421796 h 6858000"/>
              <a:gd name="connsiteX8" fmla="*/ 7414688 w 7433452"/>
              <a:gd name="connsiteY8" fmla="*/ 812192 h 6858000"/>
              <a:gd name="connsiteX9" fmla="*/ 7395017 w 7433452"/>
              <a:gd name="connsiteY9" fmla="*/ 1113642 h 6858000"/>
              <a:gd name="connsiteX10" fmla="*/ 7422810 w 7433452"/>
              <a:gd name="connsiteY10" fmla="*/ 1796708 h 6858000"/>
              <a:gd name="connsiteX11" fmla="*/ 7421161 w 7433452"/>
              <a:gd name="connsiteY11" fmla="*/ 2327333 h 6858000"/>
              <a:gd name="connsiteX12" fmla="*/ 7412023 w 7433452"/>
              <a:gd name="connsiteY12" fmla="*/ 2784280 h 6858000"/>
              <a:gd name="connsiteX13" fmla="*/ 7417480 w 7433452"/>
              <a:gd name="connsiteY13" fmla="*/ 2985458 h 6858000"/>
              <a:gd name="connsiteX14" fmla="*/ 7403774 w 7433452"/>
              <a:gd name="connsiteY14" fmla="*/ 3531096 h 6858000"/>
              <a:gd name="connsiteX15" fmla="*/ 7414307 w 7433452"/>
              <a:gd name="connsiteY15" fmla="*/ 4336830 h 6858000"/>
              <a:gd name="connsiteX16" fmla="*/ 7413419 w 7433452"/>
              <a:gd name="connsiteY16" fmla="*/ 5026893 h 6858000"/>
              <a:gd name="connsiteX17" fmla="*/ 7417734 w 7433452"/>
              <a:gd name="connsiteY17" fmla="*/ 5252632 h 6858000"/>
              <a:gd name="connsiteX18" fmla="*/ 7417734 w 7433452"/>
              <a:gd name="connsiteY18" fmla="*/ 5466282 h 6858000"/>
              <a:gd name="connsiteX19" fmla="*/ 7379659 w 7433452"/>
              <a:gd name="connsiteY19" fmla="*/ 6121225 h 6858000"/>
              <a:gd name="connsiteX20" fmla="*/ 7395115 w 7433452"/>
              <a:gd name="connsiteY20" fmla="*/ 6708907 h 6858000"/>
              <a:gd name="connsiteX21" fmla="*/ 7412408 w 7433452"/>
              <a:gd name="connsiteY21" fmla="*/ 6858000 h 6858000"/>
              <a:gd name="connsiteX22" fmla="*/ 2829254 w 7433452"/>
              <a:gd name="connsiteY22" fmla="*/ 6858000 h 6858000"/>
              <a:gd name="connsiteX23" fmla="*/ 2762696 w 7433452"/>
              <a:gd name="connsiteY23" fmla="*/ 6858000 h 6858000"/>
              <a:gd name="connsiteX24" fmla="*/ 2171700 w 7433452"/>
              <a:gd name="connsiteY24" fmla="*/ 6858000 h 6858000"/>
              <a:gd name="connsiteX25" fmla="*/ 1592736 w 7433452"/>
              <a:gd name="connsiteY25" fmla="*/ 6858000 h 6858000"/>
              <a:gd name="connsiteX26" fmla="*/ 0 w 7433452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433452" h="6858000">
                <a:moveTo>
                  <a:pt x="0" y="0"/>
                </a:moveTo>
                <a:lnTo>
                  <a:pt x="1592736" y="0"/>
                </a:lnTo>
                <a:lnTo>
                  <a:pt x="2171700" y="0"/>
                </a:lnTo>
                <a:lnTo>
                  <a:pt x="2762696" y="0"/>
                </a:lnTo>
                <a:lnTo>
                  <a:pt x="2829254" y="0"/>
                </a:lnTo>
                <a:lnTo>
                  <a:pt x="7415310" y="0"/>
                </a:lnTo>
                <a:lnTo>
                  <a:pt x="7405703" y="94814"/>
                </a:lnTo>
                <a:cubicBezTo>
                  <a:pt x="7398856" y="203629"/>
                  <a:pt x="7403520" y="312712"/>
                  <a:pt x="7410754" y="421796"/>
                </a:cubicBezTo>
                <a:cubicBezTo>
                  <a:pt x="7421580" y="551656"/>
                  <a:pt x="7422900" y="682144"/>
                  <a:pt x="7414688" y="812192"/>
                </a:cubicBezTo>
                <a:cubicBezTo>
                  <a:pt x="7406693" y="912591"/>
                  <a:pt x="7397682" y="1012988"/>
                  <a:pt x="7395017" y="1113642"/>
                </a:cubicBezTo>
                <a:cubicBezTo>
                  <a:pt x="7388670" y="1342689"/>
                  <a:pt x="7407708" y="1569316"/>
                  <a:pt x="7422810" y="1796708"/>
                </a:cubicBezTo>
                <a:cubicBezTo>
                  <a:pt x="7434487" y="1973710"/>
                  <a:pt x="7439944" y="2150457"/>
                  <a:pt x="7421161" y="2327333"/>
                </a:cubicBezTo>
                <a:cubicBezTo>
                  <a:pt x="7405170" y="2479266"/>
                  <a:pt x="7396793" y="2631453"/>
                  <a:pt x="7412023" y="2784280"/>
                </a:cubicBezTo>
                <a:cubicBezTo>
                  <a:pt x="7418749" y="2851085"/>
                  <a:pt x="7425984" y="2918653"/>
                  <a:pt x="7417480" y="2985458"/>
                </a:cubicBezTo>
                <a:cubicBezTo>
                  <a:pt x="7394508" y="3167039"/>
                  <a:pt x="7398063" y="3349132"/>
                  <a:pt x="7403774" y="3531096"/>
                </a:cubicBezTo>
                <a:cubicBezTo>
                  <a:pt x="7412277" y="3799715"/>
                  <a:pt x="7426364" y="4067954"/>
                  <a:pt x="7414307" y="4336830"/>
                </a:cubicBezTo>
                <a:cubicBezTo>
                  <a:pt x="7404027" y="4566639"/>
                  <a:pt x="7420653" y="4796831"/>
                  <a:pt x="7413419" y="5026893"/>
                </a:cubicBezTo>
                <a:cubicBezTo>
                  <a:pt x="7410982" y="5102162"/>
                  <a:pt x="7412429" y="5177504"/>
                  <a:pt x="7417734" y="5252632"/>
                </a:cubicBezTo>
                <a:cubicBezTo>
                  <a:pt x="7424271" y="5323700"/>
                  <a:pt x="7424271" y="5395213"/>
                  <a:pt x="7417734" y="5466282"/>
                </a:cubicBezTo>
                <a:cubicBezTo>
                  <a:pt x="7393239" y="5683875"/>
                  <a:pt x="7383214" y="5902486"/>
                  <a:pt x="7379659" y="6121225"/>
                </a:cubicBezTo>
                <a:cubicBezTo>
                  <a:pt x="7376423" y="6317442"/>
                  <a:pt x="7378041" y="6513586"/>
                  <a:pt x="7395115" y="6708907"/>
                </a:cubicBezTo>
                <a:lnTo>
                  <a:pt x="7412408" y="6858000"/>
                </a:lnTo>
                <a:lnTo>
                  <a:pt x="2829254" y="6858000"/>
                </a:lnTo>
                <a:lnTo>
                  <a:pt x="2762696" y="6858000"/>
                </a:lnTo>
                <a:lnTo>
                  <a:pt x="2171700" y="6858000"/>
                </a:lnTo>
                <a:lnTo>
                  <a:pt x="15927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692935-DA6A-199C-198C-4C87B150A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632"/>
            <a:ext cx="6081713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>
                <a:solidFill>
                  <a:srgbClr val="FFFFFF"/>
                </a:solidFill>
              </a:rPr>
              <a:t>The answer is…</a:t>
            </a:r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CAE9898D-8831-C3C6-D728-EC528B9FF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21594" y="283464"/>
            <a:ext cx="2904040" cy="290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2" name="sketch line">
            <a:extLst>
              <a:ext uri="{FF2B5EF4-FFF2-40B4-BE49-F238E27FC236}">
                <a16:creationId xmlns:a16="http://schemas.microsoft.com/office/drawing/2014/main" id="{35BC54F7-1315-4D6C-9420-A5BF0CDDB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475" y="4252192"/>
            <a:ext cx="4056549" cy="18288"/>
          </a:xfrm>
          <a:custGeom>
            <a:avLst/>
            <a:gdLst>
              <a:gd name="connsiteX0" fmla="*/ 0 w 4056549"/>
              <a:gd name="connsiteY0" fmla="*/ 0 h 18288"/>
              <a:gd name="connsiteX1" fmla="*/ 676092 w 4056549"/>
              <a:gd name="connsiteY1" fmla="*/ 0 h 18288"/>
              <a:gd name="connsiteX2" fmla="*/ 1271052 w 4056549"/>
              <a:gd name="connsiteY2" fmla="*/ 0 h 18288"/>
              <a:gd name="connsiteX3" fmla="*/ 1947144 w 4056549"/>
              <a:gd name="connsiteY3" fmla="*/ 0 h 18288"/>
              <a:gd name="connsiteX4" fmla="*/ 2501539 w 4056549"/>
              <a:gd name="connsiteY4" fmla="*/ 0 h 18288"/>
              <a:gd name="connsiteX5" fmla="*/ 3137065 w 4056549"/>
              <a:gd name="connsiteY5" fmla="*/ 0 h 18288"/>
              <a:gd name="connsiteX6" fmla="*/ 4056549 w 4056549"/>
              <a:gd name="connsiteY6" fmla="*/ 0 h 18288"/>
              <a:gd name="connsiteX7" fmla="*/ 4056549 w 4056549"/>
              <a:gd name="connsiteY7" fmla="*/ 18288 h 18288"/>
              <a:gd name="connsiteX8" fmla="*/ 3380458 w 4056549"/>
              <a:gd name="connsiteY8" fmla="*/ 18288 h 18288"/>
              <a:gd name="connsiteX9" fmla="*/ 2663801 w 4056549"/>
              <a:gd name="connsiteY9" fmla="*/ 18288 h 18288"/>
              <a:gd name="connsiteX10" fmla="*/ 2068840 w 4056549"/>
              <a:gd name="connsiteY10" fmla="*/ 18288 h 18288"/>
              <a:gd name="connsiteX11" fmla="*/ 1311618 w 4056549"/>
              <a:gd name="connsiteY11" fmla="*/ 18288 h 18288"/>
              <a:gd name="connsiteX12" fmla="*/ 716657 w 4056549"/>
              <a:gd name="connsiteY12" fmla="*/ 18288 h 18288"/>
              <a:gd name="connsiteX13" fmla="*/ 0 w 4056549"/>
              <a:gd name="connsiteY13" fmla="*/ 18288 h 18288"/>
              <a:gd name="connsiteX14" fmla="*/ 0 w 4056549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56549" h="18288" fill="none" extrusionOk="0">
                <a:moveTo>
                  <a:pt x="0" y="0"/>
                </a:moveTo>
                <a:cubicBezTo>
                  <a:pt x="324395" y="-12272"/>
                  <a:pt x="437185" y="20747"/>
                  <a:pt x="676092" y="0"/>
                </a:cubicBezTo>
                <a:cubicBezTo>
                  <a:pt x="914999" y="-20747"/>
                  <a:pt x="980886" y="20074"/>
                  <a:pt x="1271052" y="0"/>
                </a:cubicBezTo>
                <a:cubicBezTo>
                  <a:pt x="1561218" y="-20074"/>
                  <a:pt x="1609815" y="19965"/>
                  <a:pt x="1947144" y="0"/>
                </a:cubicBezTo>
                <a:cubicBezTo>
                  <a:pt x="2284473" y="-19965"/>
                  <a:pt x="2317816" y="-23682"/>
                  <a:pt x="2501539" y="0"/>
                </a:cubicBezTo>
                <a:cubicBezTo>
                  <a:pt x="2685262" y="23682"/>
                  <a:pt x="2879461" y="12712"/>
                  <a:pt x="3137065" y="0"/>
                </a:cubicBezTo>
                <a:cubicBezTo>
                  <a:pt x="3394669" y="-12712"/>
                  <a:pt x="3618306" y="-41742"/>
                  <a:pt x="4056549" y="0"/>
                </a:cubicBezTo>
                <a:cubicBezTo>
                  <a:pt x="4056201" y="6465"/>
                  <a:pt x="4056979" y="10922"/>
                  <a:pt x="4056549" y="18288"/>
                </a:cubicBezTo>
                <a:cubicBezTo>
                  <a:pt x="3807729" y="-7540"/>
                  <a:pt x="3536237" y="12619"/>
                  <a:pt x="3380458" y="18288"/>
                </a:cubicBezTo>
                <a:cubicBezTo>
                  <a:pt x="3224679" y="23957"/>
                  <a:pt x="2967497" y="23368"/>
                  <a:pt x="2663801" y="18288"/>
                </a:cubicBezTo>
                <a:cubicBezTo>
                  <a:pt x="2360105" y="13208"/>
                  <a:pt x="2359716" y="-8821"/>
                  <a:pt x="2068840" y="18288"/>
                </a:cubicBezTo>
                <a:cubicBezTo>
                  <a:pt x="1777964" y="45397"/>
                  <a:pt x="1641909" y="31681"/>
                  <a:pt x="1311618" y="18288"/>
                </a:cubicBezTo>
                <a:cubicBezTo>
                  <a:pt x="981327" y="4895"/>
                  <a:pt x="990410" y="11155"/>
                  <a:pt x="716657" y="18288"/>
                </a:cubicBezTo>
                <a:cubicBezTo>
                  <a:pt x="442904" y="25421"/>
                  <a:pt x="330722" y="13665"/>
                  <a:pt x="0" y="18288"/>
                </a:cubicBezTo>
                <a:cubicBezTo>
                  <a:pt x="75" y="12069"/>
                  <a:pt x="515" y="5650"/>
                  <a:pt x="0" y="0"/>
                </a:cubicBezTo>
                <a:close/>
              </a:path>
              <a:path w="4056549" h="18288" stroke="0" extrusionOk="0">
                <a:moveTo>
                  <a:pt x="0" y="0"/>
                </a:moveTo>
                <a:cubicBezTo>
                  <a:pt x="175099" y="13469"/>
                  <a:pt x="459673" y="14529"/>
                  <a:pt x="594961" y="0"/>
                </a:cubicBezTo>
                <a:cubicBezTo>
                  <a:pt x="730249" y="-14529"/>
                  <a:pt x="873178" y="22015"/>
                  <a:pt x="1149356" y="0"/>
                </a:cubicBezTo>
                <a:cubicBezTo>
                  <a:pt x="1425534" y="-22015"/>
                  <a:pt x="1498871" y="-21513"/>
                  <a:pt x="1744316" y="0"/>
                </a:cubicBezTo>
                <a:cubicBezTo>
                  <a:pt x="1989761" y="21513"/>
                  <a:pt x="2112991" y="-46"/>
                  <a:pt x="2420408" y="0"/>
                </a:cubicBezTo>
                <a:cubicBezTo>
                  <a:pt x="2727825" y="46"/>
                  <a:pt x="2880256" y="-10040"/>
                  <a:pt x="3137065" y="0"/>
                </a:cubicBezTo>
                <a:cubicBezTo>
                  <a:pt x="3393874" y="10040"/>
                  <a:pt x="3704325" y="-6685"/>
                  <a:pt x="4056549" y="0"/>
                </a:cubicBezTo>
                <a:cubicBezTo>
                  <a:pt x="4055732" y="6895"/>
                  <a:pt x="4055770" y="11206"/>
                  <a:pt x="4056549" y="18288"/>
                </a:cubicBezTo>
                <a:cubicBezTo>
                  <a:pt x="3812770" y="11959"/>
                  <a:pt x="3533996" y="-5717"/>
                  <a:pt x="3299327" y="18288"/>
                </a:cubicBezTo>
                <a:cubicBezTo>
                  <a:pt x="3064658" y="42293"/>
                  <a:pt x="2940381" y="24492"/>
                  <a:pt x="2744931" y="18288"/>
                </a:cubicBezTo>
                <a:cubicBezTo>
                  <a:pt x="2549481" y="12084"/>
                  <a:pt x="2252169" y="51841"/>
                  <a:pt x="1987709" y="18288"/>
                </a:cubicBezTo>
                <a:cubicBezTo>
                  <a:pt x="1723249" y="-15265"/>
                  <a:pt x="1438946" y="3423"/>
                  <a:pt x="1230487" y="18288"/>
                </a:cubicBezTo>
                <a:cubicBezTo>
                  <a:pt x="1022028" y="33153"/>
                  <a:pt x="795957" y="18596"/>
                  <a:pt x="676092" y="18288"/>
                </a:cubicBezTo>
                <a:cubicBezTo>
                  <a:pt x="556227" y="17980"/>
                  <a:pt x="334853" y="39451"/>
                  <a:pt x="0" y="18288"/>
                </a:cubicBezTo>
                <a:cubicBezTo>
                  <a:pt x="95" y="14343"/>
                  <a:pt x="742" y="686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Picture 1 of 1">
            <a:extLst>
              <a:ext uri="{FF2B5EF4-FFF2-40B4-BE49-F238E27FC236}">
                <a16:creationId xmlns:a16="http://schemas.microsoft.com/office/drawing/2014/main" id="{2E6F380C-089C-38EC-0BB5-491C4CB71E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2" r="24281" b="3"/>
          <a:stretch/>
        </p:blipFill>
        <p:spPr bwMode="auto">
          <a:xfrm>
            <a:off x="8421616" y="3452310"/>
            <a:ext cx="2903996" cy="290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394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5D2274-6C1E-7465-E099-CCB9369B6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5" y="1641752"/>
            <a:ext cx="4391024" cy="13234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Case Conference</a:t>
            </a:r>
          </a:p>
        </p:txBody>
      </p:sp>
      <p:pic>
        <p:nvPicPr>
          <p:cNvPr id="6" name="Content Placeholder 5" descr="A group of people looking at a paper&#10;&#10;Description automatically generated with low confidence">
            <a:extLst>
              <a:ext uri="{FF2B5EF4-FFF2-40B4-BE49-F238E27FC236}">
                <a16:creationId xmlns:a16="http://schemas.microsoft.com/office/drawing/2014/main" id="{28D2373B-224A-34BE-3DAE-B0B4433D99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5567" r="34439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5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13A431-A453-E2C1-F834-F6709C938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81826" y="3146400"/>
            <a:ext cx="4391024" cy="26820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Who should be involved? </a:t>
            </a:r>
          </a:p>
          <a:p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What are the next steps for helping Maria?</a:t>
            </a:r>
          </a:p>
          <a:p>
            <a:endParaRPr lang="en-US" sz="240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619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60DE9F3-8D1E-8BBA-70A6-CAD8E64CB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Oral Health Considerations</a:t>
            </a:r>
          </a:p>
        </p:txBody>
      </p:sp>
      <p:sp>
        <p:nvSpPr>
          <p:cNvPr id="3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C722BFE-912A-E3A7-6F34-99410AD3F3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/>
              <a:t>Effect of vomiting on the teeth</a:t>
            </a:r>
          </a:p>
          <a:p>
            <a:pPr lvl="1"/>
            <a:r>
              <a:rPr lang="en-US" sz="1800"/>
              <a:t>Don’t brush the acid from vomit into the teeth</a:t>
            </a:r>
            <a:endParaRPr lang="en-US" sz="2200"/>
          </a:p>
          <a:p>
            <a:r>
              <a:rPr lang="en-US" sz="2200"/>
              <a:t>Gingivitis and Pregnancy</a:t>
            </a:r>
          </a:p>
          <a:p>
            <a:pPr lvl="1"/>
            <a:r>
              <a:rPr lang="en-US" sz="1800"/>
              <a:t>Low birthweight/preterm delivery</a:t>
            </a:r>
          </a:p>
          <a:p>
            <a:r>
              <a:rPr lang="en-US" sz="2200"/>
              <a:t>Pregnancy tumor</a:t>
            </a:r>
          </a:p>
        </p:txBody>
      </p:sp>
      <p:pic>
        <p:nvPicPr>
          <p:cNvPr id="13" name="Content Placeholder 12" descr="A picture containing person&#10;&#10;Description automatically generated">
            <a:extLst>
              <a:ext uri="{FF2B5EF4-FFF2-40B4-BE49-F238E27FC236}">
                <a16:creationId xmlns:a16="http://schemas.microsoft.com/office/drawing/2014/main" id="{55D2071B-E3F3-4853-5E19-9D7E830E3C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3048" r="-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23463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Rectangle 204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6234865" y="568517"/>
            <a:ext cx="5248221" cy="10672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>
              <a:spcBef>
                <a:spcPct val="0"/>
              </a:spcBef>
              <a:buClr>
                <a:schemeClr val="lt1"/>
              </a:buClr>
              <a:buSzPct val="25000"/>
            </a:pPr>
            <a:r>
              <a:rPr lang="en-US" b="1">
                <a:solidFill>
                  <a:schemeClr val="bg1"/>
                </a:solidFill>
                <a:sym typeface="Cambria"/>
              </a:rPr>
              <a:t>Pregnancy Gingivitis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362D59-FF04-B2C9-1798-781DBAC46A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32" r="20602"/>
          <a:stretch/>
        </p:blipFill>
        <p:spPr>
          <a:xfrm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207" name="Group 206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211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aphicFrame>
        <p:nvGraphicFramePr>
          <p:cNvPr id="164" name="Shape 162">
            <a:extLst>
              <a:ext uri="{FF2B5EF4-FFF2-40B4-BE49-F238E27FC236}">
                <a16:creationId xmlns:a16="http://schemas.microsoft.com/office/drawing/2014/main" id="{74D6D049-EF40-EF86-1A60-D2A7722F0C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6970149"/>
              </p:ext>
            </p:extLst>
          </p:nvPr>
        </p:nvGraphicFramePr>
        <p:xfrm>
          <a:off x="6234868" y="1820369"/>
          <a:ext cx="521717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09140805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C06EE7-267E-A83B-1CEF-EE92A6453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Learning Objectives</a:t>
            </a:r>
          </a:p>
        </p:txBody>
      </p:sp>
      <p:graphicFrame>
        <p:nvGraphicFramePr>
          <p:cNvPr id="23" name="Content Placeholder 2">
            <a:extLst>
              <a:ext uri="{FF2B5EF4-FFF2-40B4-BE49-F238E27FC236}">
                <a16:creationId xmlns:a16="http://schemas.microsoft.com/office/drawing/2014/main" id="{21F5BB75-5C55-BB03-E45C-357E28EBB6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4914754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793008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1" name="Rectangle 230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>
              <a:spcBef>
                <a:spcPct val="0"/>
              </a:spcBef>
              <a:buClr>
                <a:schemeClr val="lt1"/>
              </a:buClr>
              <a:buSzPct val="25000"/>
            </a:pPr>
            <a:r>
              <a:rPr lang="en-US" b="1">
                <a:sym typeface="Cambria"/>
              </a:rPr>
              <a:t>Pregnancy Oral Tumor</a:t>
            </a:r>
          </a:p>
        </p:txBody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393361" cy="4351338"/>
          </a:xfrm>
          <a:prstGeom prst="rect">
            <a:avLst/>
          </a:prstGeom>
        </p:spPr>
        <p:txBody>
          <a:bodyPr vert="horz" lIns="91440" tIns="45720" rIns="91440" bIns="45720" rtlCol="0" anchorCtr="0">
            <a:normAutofit lnSpcReduction="10000"/>
          </a:bodyPr>
          <a:lstStyle/>
          <a:p>
            <a:pPr marL="0" indent="-457200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n-US" sz="2400">
                <a:sym typeface="Cambria"/>
              </a:rPr>
              <a:t>Prevalence - 5%</a:t>
            </a:r>
          </a:p>
          <a:p>
            <a:pPr marL="0" indent="-457200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n-US" sz="2400">
                <a:sym typeface="Cambria"/>
              </a:rPr>
              <a:t>Looks like pyogenic granuloma</a:t>
            </a:r>
          </a:p>
          <a:p>
            <a:pPr marL="0" indent="-457200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n-US" sz="2400">
                <a:sym typeface="Cambria"/>
              </a:rPr>
              <a:t>Caused by an increase in progesterone</a:t>
            </a:r>
          </a:p>
          <a:p>
            <a:pPr marL="0" indent="-457200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n-US" sz="2400">
                <a:sym typeface="Cambria"/>
              </a:rPr>
              <a:t>Location - gingiva, tongue, palate, buccal mucosa</a:t>
            </a:r>
          </a:p>
          <a:p>
            <a:pPr marL="0" indent="-457200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n-US" sz="2400">
                <a:sym typeface="Cambria"/>
              </a:rPr>
              <a:t>Most commonly seen after the first trimester, grow rapidly and disappear after delivery</a:t>
            </a:r>
          </a:p>
          <a:p>
            <a:pPr marL="0" indent="-457200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n-US" sz="2400">
                <a:sym typeface="Cambria"/>
              </a:rPr>
              <a:t>Lesions removed during pregnancy are likely to recur </a:t>
            </a:r>
          </a:p>
          <a:p>
            <a:endParaRPr lang="en-US" sz="2400"/>
          </a:p>
        </p:txBody>
      </p:sp>
      <p:pic>
        <p:nvPicPr>
          <p:cNvPr id="2" name="Shape 175" descr="Close-up of a person's mouth with teeth and gums&#10;&#10;Description automatically generated with low confidence">
            <a:extLst>
              <a:ext uri="{FF2B5EF4-FFF2-40B4-BE49-F238E27FC236}">
                <a16:creationId xmlns:a16="http://schemas.microsoft.com/office/drawing/2014/main" id="{40AB26F5-ABE6-8755-4868-92743BA2481A}"/>
              </a:ext>
            </a:extLst>
          </p:cNvPr>
          <p:cNvPicPr preferRelativeResize="0"/>
          <p:nvPr/>
        </p:nvPicPr>
        <p:blipFill rotWithShape="1">
          <a:blip r:embed="rId3"/>
          <a:srcRect l="15845" r="17155" b="1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  <a:noFill/>
        </p:spPr>
      </p:pic>
      <p:sp>
        <p:nvSpPr>
          <p:cNvPr id="233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800220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A442E5D-369A-9898-D527-F83E41454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/>
          </a:bodyPr>
          <a:lstStyle/>
          <a:p>
            <a:r>
              <a:rPr lang="en-US" sz="4000"/>
              <a:t>Other Action Items	</a:t>
            </a:r>
          </a:p>
        </p:txBody>
      </p:sp>
      <p:pic>
        <p:nvPicPr>
          <p:cNvPr id="8" name="Picture 7" descr="A person wearing a blue scrubs pointing at something&#10;&#10;Description automatically generated with low confidence">
            <a:extLst>
              <a:ext uri="{FF2B5EF4-FFF2-40B4-BE49-F238E27FC236}">
                <a16:creationId xmlns:a16="http://schemas.microsoft.com/office/drawing/2014/main" id="{2CB771A0-19F6-9D4A-B2EE-5DC89DB1AA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-1" b="21033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F7EDAD-AA3E-D485-CBA1-8E301E692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/>
          </a:bodyPr>
          <a:lstStyle/>
          <a:p>
            <a:r>
              <a:rPr lang="en-US" sz="2000"/>
              <a:t>Pregnancy options counseling</a:t>
            </a:r>
          </a:p>
          <a:p>
            <a:r>
              <a:rPr lang="en-US" sz="2000"/>
              <a:t>Begin prenatal vitamins</a:t>
            </a:r>
          </a:p>
          <a:p>
            <a:r>
              <a:rPr lang="en-US" sz="2000"/>
              <a:t>Arrange prenatal care</a:t>
            </a:r>
          </a:p>
          <a:p>
            <a:r>
              <a:rPr lang="en-US" sz="2000"/>
              <a:t>Education – fetal alcohol syndrome</a:t>
            </a:r>
          </a:p>
          <a:p>
            <a:r>
              <a:rPr lang="en-US" sz="2000"/>
              <a:t>TEAP/Alcohol counseling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56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042DA5-BEEA-B3DA-768F-102AC1634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Teagan</a:t>
            </a:r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AAD46-D973-E632-81C4-A0C74C6223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/>
              <a:t>A 21-year-old </a:t>
            </a:r>
          </a:p>
          <a:p>
            <a:r>
              <a:rPr lang="en-US" sz="2200"/>
              <a:t>Multiracial </a:t>
            </a:r>
          </a:p>
          <a:p>
            <a:r>
              <a:rPr lang="en-US" sz="2200"/>
              <a:t>Trans male</a:t>
            </a:r>
          </a:p>
          <a:p>
            <a:r>
              <a:rPr lang="en-US" sz="2200"/>
              <a:t>Studying Culinary Arts</a:t>
            </a:r>
          </a:p>
        </p:txBody>
      </p:sp>
      <p:pic>
        <p:nvPicPr>
          <p:cNvPr id="5" name="Picture 6" descr="A picture containing person, outdoor, person&#10;&#10;Description automatically generated">
            <a:extLst>
              <a:ext uri="{FF2B5EF4-FFF2-40B4-BE49-F238E27FC236}">
                <a16:creationId xmlns:a16="http://schemas.microsoft.com/office/drawing/2014/main" id="{4B35DB3B-BC35-815C-9B52-47CDF06B92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19005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310717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3043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46C3F3-D761-BF7C-2A37-355A7FCA7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5322147"/>
            <a:ext cx="11210925" cy="744836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Health History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FE2E26-6052-3630-BADC-E0E7828DEA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732" t="25226" r="32091" b="14915"/>
          <a:stretch/>
        </p:blipFill>
        <p:spPr>
          <a:xfrm>
            <a:off x="1908037" y="186457"/>
            <a:ext cx="8860264" cy="495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122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3043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9AD160-962A-099A-E82F-011FAA9FF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5322147"/>
            <a:ext cx="11210925" cy="744836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Health History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4E4A3B-B14B-3074-3C66-727C2A918A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121" t="22678" r="34735" b="27651"/>
          <a:stretch/>
        </p:blipFill>
        <p:spPr>
          <a:xfrm>
            <a:off x="1307586" y="364587"/>
            <a:ext cx="9576828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705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3043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782D3E-7082-5DD3-03A4-43F4DECB0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532214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Annotation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72EF82-B040-5CB6-1F36-C013BE70F0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727" t="32657" r="56700" b="22523"/>
          <a:stretch/>
        </p:blipFill>
        <p:spPr>
          <a:xfrm>
            <a:off x="643467" y="620945"/>
            <a:ext cx="10905066" cy="38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524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4900FC-A7DB-5B40-D32B-80162B598D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64" t="33956" r="60786" b="10190"/>
          <a:stretch/>
        </p:blipFill>
        <p:spPr>
          <a:xfrm>
            <a:off x="734210" y="287383"/>
            <a:ext cx="11099604" cy="628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58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7C2A106-91EC-313D-D9D4-F4C241524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SIF (</a:t>
            </a:r>
            <a:r>
              <a:rPr lang="en-US" sz="4000">
                <a:solidFill>
                  <a:srgbClr val="FFFFFF"/>
                </a:solidFill>
              </a:rPr>
              <a:t>Emotional Wellness)</a:t>
            </a: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6" descr="Table&#10;&#10;Description automatically generated">
            <a:extLst>
              <a:ext uri="{FF2B5EF4-FFF2-40B4-BE49-F238E27FC236}">
                <a16:creationId xmlns:a16="http://schemas.microsoft.com/office/drawing/2014/main" id="{0D2402F5-57E7-CFD9-366E-B907428AC7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9974" y="1718301"/>
            <a:ext cx="10160784" cy="5027478"/>
          </a:xfrm>
        </p:spPr>
      </p:pic>
    </p:spTree>
    <p:extLst>
      <p:ext uri="{BB962C8B-B14F-4D97-AF65-F5344CB8AC3E}">
        <p14:creationId xmlns:p14="http://schemas.microsoft.com/office/powerpoint/2010/main" val="40826569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7C2A106-91EC-313D-D9D4-F4C241524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SIF (</a:t>
            </a:r>
            <a:r>
              <a:rPr lang="en-US" sz="4000">
                <a:solidFill>
                  <a:srgbClr val="FFFFFF"/>
                </a:solidFill>
              </a:rPr>
              <a:t>Emotional Wellness)</a:t>
            </a: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6" descr="Table&#10;&#10;Description automatically generated">
            <a:extLst>
              <a:ext uri="{FF2B5EF4-FFF2-40B4-BE49-F238E27FC236}">
                <a16:creationId xmlns:a16="http://schemas.microsoft.com/office/drawing/2014/main" id="{1235F565-247B-8AFB-1873-2CF00AA0C4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73" y="2031257"/>
            <a:ext cx="12061064" cy="4197651"/>
          </a:xfrm>
        </p:spPr>
      </p:pic>
    </p:spTree>
    <p:extLst>
      <p:ext uri="{BB962C8B-B14F-4D97-AF65-F5344CB8AC3E}">
        <p14:creationId xmlns:p14="http://schemas.microsoft.com/office/powerpoint/2010/main" val="29379992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7C2A106-91EC-313D-D9D4-F4C241524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SIF (CRAFFT)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69E6DDC-BBA3-1F70-48FD-17FC3481C1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5341" t="37778" r="25227" b="21212"/>
          <a:stretch/>
        </p:blipFill>
        <p:spPr>
          <a:xfrm>
            <a:off x="1325795" y="1966293"/>
            <a:ext cx="9540408" cy="44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12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B5A267-3DC8-FDCA-3460-9EDFCC249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865" y="568517"/>
            <a:ext cx="5248221" cy="10672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Maria</a:t>
            </a:r>
          </a:p>
        </p:txBody>
      </p:sp>
      <p:pic>
        <p:nvPicPr>
          <p:cNvPr id="7" name="Content Placeholder 6" descr="Portrait of a teenage girl">
            <a:extLst>
              <a:ext uri="{FF2B5EF4-FFF2-40B4-BE49-F238E27FC236}">
                <a16:creationId xmlns:a16="http://schemas.microsoft.com/office/drawing/2014/main" id="{52C2FC30-0708-C39E-2B22-870EE43DC6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7" r="13684" b="1"/>
          <a:stretch/>
        </p:blipFill>
        <p:spPr>
          <a:xfrm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515EB4-D883-4835-CE75-19922702AC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4868" y="1820369"/>
            <a:ext cx="5217173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19-year-old female student</a:t>
            </a:r>
          </a:p>
          <a:p>
            <a:r>
              <a:rPr lang="en-US">
                <a:solidFill>
                  <a:schemeClr val="bg1"/>
                </a:solidFill>
              </a:rPr>
              <a:t>Entered Job Corps 2 months ago</a:t>
            </a:r>
          </a:p>
          <a:p>
            <a:r>
              <a:rPr lang="en-US">
                <a:solidFill>
                  <a:schemeClr val="bg1"/>
                </a:solidFill>
              </a:rPr>
              <a:t>Hometown is about an hour from the center</a:t>
            </a:r>
          </a:p>
          <a:p>
            <a:r>
              <a:rPr lang="en-US">
                <a:solidFill>
                  <a:schemeClr val="bg1"/>
                </a:solidFill>
              </a:rPr>
              <a:t>Studying Welding</a:t>
            </a:r>
          </a:p>
          <a:p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5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382058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1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F0AE91-8598-90BA-E397-C3A9123B1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en-US"/>
              <a:t>SF-600 Nurse Note</a:t>
            </a:r>
          </a:p>
        </p:txBody>
      </p:sp>
      <p:sp>
        <p:nvSpPr>
          <p:cNvPr id="11" name="Freeform: Shape 13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57C3E-69C1-C279-CF9C-45A86E3CB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>
                <a:latin typeface="Arial"/>
                <a:cs typeface="Arial"/>
              </a:rPr>
              <a:t>Complains of jaw pain x 2 weeks</a:t>
            </a:r>
          </a:p>
          <a:p>
            <a:pPr>
              <a:lnSpc>
                <a:spcPct val="110000"/>
              </a:lnSpc>
            </a:pPr>
            <a:r>
              <a:rPr lang="en-US" sz="2400">
                <a:latin typeface="Arial"/>
                <a:cs typeface="Arial"/>
              </a:rPr>
              <a:t>Progressively worse</a:t>
            </a:r>
          </a:p>
          <a:p>
            <a:pPr>
              <a:lnSpc>
                <a:spcPct val="110000"/>
              </a:lnSpc>
            </a:pPr>
            <a:r>
              <a:rPr lang="en-US" sz="2400">
                <a:latin typeface="Arial"/>
                <a:cs typeface="Arial"/>
              </a:rPr>
              <a:t>Wants OTC medication, but does not want to see the dentist or MD and says “I don’t trust health providers”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Heart with Pulse">
            <a:extLst>
              <a:ext uri="{FF2B5EF4-FFF2-40B4-BE49-F238E27FC236}">
                <a16:creationId xmlns:a16="http://schemas.microsoft.com/office/drawing/2014/main" id="{38091457-EE40-6E10-ED38-69C90D594E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87184" y="1216485"/>
            <a:ext cx="3781051" cy="3781051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1414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5D2274-6C1E-7465-E099-CCB9369B6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5" y="1641752"/>
            <a:ext cx="4391024" cy="13234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Case Conference</a:t>
            </a:r>
          </a:p>
        </p:txBody>
      </p:sp>
      <p:pic>
        <p:nvPicPr>
          <p:cNvPr id="6" name="Content Placeholder 5" descr="A group of people looking at a paper&#10;&#10;Description automatically generated with low confidence">
            <a:extLst>
              <a:ext uri="{FF2B5EF4-FFF2-40B4-BE49-F238E27FC236}">
                <a16:creationId xmlns:a16="http://schemas.microsoft.com/office/drawing/2014/main" id="{28D2373B-224A-34BE-3DAE-B0B4433D99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5567" r="34439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9" name="Group 12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5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13A431-A453-E2C1-F834-F6709C938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81826" y="3146400"/>
            <a:ext cx="4391024" cy="26820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Who should be involved? </a:t>
            </a:r>
          </a:p>
          <a:p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What are the next steps for helping Teagan?</a:t>
            </a:r>
          </a:p>
          <a:p>
            <a:endParaRPr lang="en-US" sz="240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6538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F83DD7-FA28-D4C3-80E0-A7CB8EFD4C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93338"/>
            <a:ext cx="9144000" cy="3274592"/>
          </a:xfrm>
        </p:spPr>
        <p:txBody>
          <a:bodyPr anchor="ctr">
            <a:normAutofit/>
          </a:bodyPr>
          <a:lstStyle/>
          <a:p>
            <a:r>
              <a:rPr lang="en-US" sz="7200"/>
              <a:t>What can you do to encourage him to see health care providers?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4BF8638-C2DB-06B3-56DB-253EDBC68D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514052"/>
            <a:ext cx="9144000" cy="651910"/>
          </a:xfrm>
        </p:spPr>
        <p:txBody>
          <a:bodyPr anchor="ctr">
            <a:normAutofit/>
          </a:bodyPr>
          <a:lstStyle/>
          <a:p>
            <a:r>
              <a:rPr lang="en-US"/>
              <a:t>Use the </a:t>
            </a:r>
            <a:r>
              <a:rPr lang="en-US" err="1"/>
              <a:t>chatbox</a:t>
            </a:r>
            <a:r>
              <a:rPr lang="en-US"/>
              <a:t>!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65351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DC954A-A3BE-C09B-D461-C4C366E7E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en-US" sz="4800">
                <a:latin typeface="Arial"/>
                <a:cs typeface="Arial"/>
              </a:rPr>
              <a:t>Gender Affirming Care</a:t>
            </a:r>
            <a:endParaRPr lang="en-US" sz="480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729AB5E-BBD7-D2E6-7691-8BBF1363B2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0222276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583701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598CEF-96E5-9A84-2F93-372611F25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en-US" sz="4000">
                <a:latin typeface="Arial"/>
                <a:cs typeface="Arial"/>
              </a:rPr>
              <a:t>Trauma Informed Care/</a:t>
            </a:r>
            <a:br>
              <a:rPr lang="en-US" sz="4000">
                <a:latin typeface="Arial"/>
                <a:cs typeface="Arial"/>
              </a:rPr>
            </a:br>
            <a:r>
              <a:rPr lang="en-US" sz="4000">
                <a:latin typeface="Arial"/>
                <a:cs typeface="Arial"/>
              </a:rPr>
              <a:t>Resilience Informed Care </a:t>
            </a:r>
            <a:endParaRPr lang="en-US" sz="340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DABAA4D-3F38-4B98-2D15-1A6E86E6B1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4231128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66158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5B9C9E-F55D-9DE2-F437-5D479DA8D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n-US" sz="4000"/>
              <a:t>Trauma-Informed Strategies for Dental Care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6CCB3BB-81A4-56D1-BC5F-50E9E18317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8087344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521899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636701-CB61-2276-A8CD-5E7B24FEA7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b="127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A25E27-001B-D511-B48B-6F6095B20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Elective Oral Exam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60A617B-E916-A1B4-B322-1CC19D8CF3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06583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337775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B26B99-223B-30DB-0B3B-572A4C306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Transgender Medical Care</a:t>
            </a:r>
          </a:p>
        </p:txBody>
      </p:sp>
      <p:pic>
        <p:nvPicPr>
          <p:cNvPr id="7" name="Content Placeholder 6" descr="Smiley face made from capsules">
            <a:extLst>
              <a:ext uri="{FF2B5EF4-FFF2-40B4-BE49-F238E27FC236}">
                <a16:creationId xmlns:a16="http://schemas.microsoft.com/office/drawing/2014/main" id="{A0F55071-D5ED-AB8C-0546-80D60969BAC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3" r="28690" b="-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9AD7F9-4AEF-1569-3EF2-3EE8CD901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/>
              <a:t>Job Corps will continue prescription hormonal treatment initiated by a specialist in transition</a:t>
            </a:r>
          </a:p>
          <a:p>
            <a:r>
              <a:rPr lang="en-US" sz="2200"/>
              <a:t>Job Corps will seek a referral for a student who wishes to initiate transition while enrolled</a:t>
            </a:r>
          </a:p>
          <a:p>
            <a:r>
              <a:rPr lang="en-US" sz="2200"/>
              <a:t>The student will be followed by the specialist in collaboration with the center physician/NP/PA</a:t>
            </a:r>
          </a:p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3513731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F35AD6A-4636-C987-4690-3DCC180CD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000"/>
              <a:t>Tips to Improve Teamwork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FF83A3-9504-E927-3669-800ACF976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/>
              <a:t>Scheduling multiple providers at the same time</a:t>
            </a:r>
          </a:p>
          <a:p>
            <a:r>
              <a:rPr lang="en-US" sz="2200"/>
              <a:t>SF-600 for all notes</a:t>
            </a:r>
          </a:p>
          <a:p>
            <a:r>
              <a:rPr lang="en-US" sz="2200"/>
              <a:t>Monthly department meeting (can be virtual)</a:t>
            </a:r>
          </a:p>
        </p:txBody>
      </p:sp>
      <p:pic>
        <p:nvPicPr>
          <p:cNvPr id="7" name="Content Placeholder 4" descr="People holding hands">
            <a:extLst>
              <a:ext uri="{FF2B5EF4-FFF2-40B4-BE49-F238E27FC236}">
                <a16:creationId xmlns:a16="http://schemas.microsoft.com/office/drawing/2014/main" id="{DF0C9F9C-F3CF-49DF-CE1A-FC55827E35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4" r="1652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658171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light bulb, incandescent light bulb, amber, still life photography&#10;&#10;Description automatically generated">
            <a:extLst>
              <a:ext uri="{FF2B5EF4-FFF2-40B4-BE49-F238E27FC236}">
                <a16:creationId xmlns:a16="http://schemas.microsoft.com/office/drawing/2014/main" id="{167A6245-EF65-6188-8E4D-2746DF6CFF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5249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CE41FDE-9FF9-672C-CCAD-1B3AC3806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en-US" sz="5100"/>
              <a:t>What unexpected issues has another discipline brought to light?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330FDA4-5435-34D4-BDC2-CF5B047FB6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r>
              <a:rPr lang="en-US"/>
              <a:t>Use the </a:t>
            </a:r>
            <a:r>
              <a:rPr lang="en-US" err="1"/>
              <a:t>chatbox</a:t>
            </a:r>
            <a:r>
              <a:rPr lang="en-US"/>
              <a:t>!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6A0903-AC2A-EE0C-EE7A-F299F59A58A4}"/>
              </a:ext>
            </a:extLst>
          </p:cNvPr>
          <p:cNvSpPr txBox="1"/>
          <p:nvPr/>
        </p:nvSpPr>
        <p:spPr>
          <a:xfrm>
            <a:off x="9732674" y="6657945"/>
            <a:ext cx="24593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learn.e-limu.org/topic/view/?c=23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4346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F1FF236-6F93-4998-E188-ACC9A9902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Health History Form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E24B9C0-07FE-DB13-5544-AB705F1B45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2428" t="22666" r="11500" b="10857"/>
          <a:stretch/>
        </p:blipFill>
        <p:spPr>
          <a:xfrm>
            <a:off x="1164285" y="1619809"/>
            <a:ext cx="10177293" cy="500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20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Video 5" descr="Neon Pink Question Mark">
            <a:extLst>
              <a:ext uri="{FF2B5EF4-FFF2-40B4-BE49-F238E27FC236}">
                <a16:creationId xmlns:a16="http://schemas.microsoft.com/office/drawing/2014/main" id="{BE0E2657-2E94-4F69-F3B6-A9FF9ACBEC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838C3C-017E-4709-1730-10BE7F4482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Questions?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FEB33F0-4700-B7D9-6337-92F5422F19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85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F1FF236-6F93-4998-E188-ACC9A9902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Health History Form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E24B9C0-07FE-DB13-5544-AB705F1B45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2428" t="22666" r="11500" b="10857"/>
          <a:stretch/>
        </p:blipFill>
        <p:spPr>
          <a:xfrm>
            <a:off x="1164285" y="1619809"/>
            <a:ext cx="10177293" cy="500266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A33BE63-63B4-0262-1077-8819C1B6AB44}"/>
              </a:ext>
            </a:extLst>
          </p:cNvPr>
          <p:cNvSpPr/>
          <p:nvPr/>
        </p:nvSpPr>
        <p:spPr>
          <a:xfrm>
            <a:off x="7550727" y="2022764"/>
            <a:ext cx="360218" cy="22167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89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84C36F-6E4B-1235-38F6-A9C169DB5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Annotation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6FBB6A-3422-2738-2902-C8E6FAF3D4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971" t="35251" r="54875" b="19928"/>
          <a:stretch/>
        </p:blipFill>
        <p:spPr>
          <a:xfrm>
            <a:off x="643467" y="2014125"/>
            <a:ext cx="10905066" cy="371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531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BA9F09-ECF9-DD79-C33E-B548BDF2C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SIF</a:t>
            </a:r>
            <a:r>
              <a:rPr lang="en-US" sz="3200">
                <a:solidFill>
                  <a:schemeClr val="bg1"/>
                </a:solidFill>
              </a:rPr>
              <a:t> (CRAFFT)</a:t>
            </a:r>
            <a:endParaRPr lang="en-US">
              <a:ea typeface="+mj-ea"/>
              <a:cs typeface="+mj-cs"/>
            </a:endParaRPr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F88EDB9-EE6F-9AB8-6A37-1EFF964A27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5909" t="40000" r="25289" b="19473"/>
          <a:stretch/>
        </p:blipFill>
        <p:spPr>
          <a:xfrm>
            <a:off x="1392511" y="1675227"/>
            <a:ext cx="9406978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97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54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4900FC-A7DB-5B40-D32B-80162B598D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64" t="33956" r="60786" b="10190"/>
          <a:stretch/>
        </p:blipFill>
        <p:spPr>
          <a:xfrm>
            <a:off x="1197102" y="643467"/>
            <a:ext cx="979779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44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84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CE4243F-F94C-6CD5-B776-99315823D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1956" y="643467"/>
            <a:ext cx="7428088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6244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1BBDD672BAB240AE25E8C18386348A" ma:contentTypeVersion="5" ma:contentTypeDescription="Create a new document." ma:contentTypeScope="" ma:versionID="edb88f5c1ceec33db4cb0b7c993a8ce5">
  <xsd:schema xmlns:xsd="http://www.w3.org/2001/XMLSchema" xmlns:xs="http://www.w3.org/2001/XMLSchema" xmlns:p="http://schemas.microsoft.com/office/2006/metadata/properties" xmlns:ns1="http://schemas.microsoft.com/sharepoint/v3" xmlns:ns2="b22f8f74-215c-4154-9939-bd29e4e8980e" targetNamespace="http://schemas.microsoft.com/office/2006/metadata/properties" ma:root="true" ma:fieldsID="5b851cb5bcdff340b09bfb219dc0c9f3" ns1:_="" ns2:_="">
    <xsd:import namespace="http://schemas.microsoft.com/sharepoint/v3"/>
    <xsd:import namespace="b22f8f74-215c-4154-9939-bd29e4e8980e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" ma:internalName="PublishingStartDate">
      <xsd:simpleType>
        <xsd:restriction base="dms:Unknown"/>
      </xsd:simpleType>
    </xsd:element>
    <xsd:element name="PublishingExpirationDate" ma:index="5" nillable="true" ma:displayName="Scheduling End Date" ma:description="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2f8f74-215c-4154-9939-bd29e4e8980e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b22f8f74-215c-4154-9939-bd29e4e8980e">XRUYQT3274NZ-681238054-1973</_dlc_DocId>
    <_dlc_DocIdUrl xmlns="b22f8f74-215c-4154-9939-bd29e4e8980e">
      <Url>https://supportservices.jobcorps.gov/health/_layouts/15/DocIdRedir.aspx?ID=XRUYQT3274NZ-681238054-1973</Url>
      <Description>XRUYQT3274NZ-681238054-1973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E7AEE1B0-5DDF-425E-BA02-FE6C7C078D20}"/>
</file>

<file path=customXml/itemProps2.xml><?xml version="1.0" encoding="utf-8"?>
<ds:datastoreItem xmlns:ds="http://schemas.openxmlformats.org/officeDocument/2006/customXml" ds:itemID="{EF32478D-F98D-427B-A8DB-5817563EA69C}"/>
</file>

<file path=customXml/itemProps3.xml><?xml version="1.0" encoding="utf-8"?>
<ds:datastoreItem xmlns:ds="http://schemas.openxmlformats.org/officeDocument/2006/customXml" ds:itemID="{9BCFB456-800D-4CC0-847B-6F778B43D774}"/>
</file>

<file path=customXml/itemProps4.xml><?xml version="1.0" encoding="utf-8"?>
<ds:datastoreItem xmlns:ds="http://schemas.openxmlformats.org/officeDocument/2006/customXml" ds:itemID="{19E2D84A-EDF9-4A86-811B-36710C118234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1038</Words>
  <Application>Microsoft Office PowerPoint</Application>
  <PresentationFormat>Widescreen</PresentationFormat>
  <Paragraphs>207</Paragraphs>
  <Slides>40</Slides>
  <Notes>37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We are Better Together: Interdisciplinary Health and Wellness Case Studies</vt:lpstr>
      <vt:lpstr>Learning Objectives</vt:lpstr>
      <vt:lpstr>Maria</vt:lpstr>
      <vt:lpstr>Health History Form</vt:lpstr>
      <vt:lpstr>Health History Form</vt:lpstr>
      <vt:lpstr>Annotation</vt:lpstr>
      <vt:lpstr> SIF (CRAFFT)</vt:lpstr>
      <vt:lpstr>PowerPoint Presentation</vt:lpstr>
      <vt:lpstr>PowerPoint Presentation</vt:lpstr>
      <vt:lpstr>Physical Exam</vt:lpstr>
      <vt:lpstr>Elective Oral Exam – 2 months after entry</vt:lpstr>
      <vt:lpstr>What should the dentist do?</vt:lpstr>
      <vt:lpstr>SF-600 Nurse Note</vt:lpstr>
      <vt:lpstr>What do you do next?</vt:lpstr>
      <vt:lpstr>What do you think is going on?</vt:lpstr>
      <vt:lpstr>The answer is…</vt:lpstr>
      <vt:lpstr>Case Conference</vt:lpstr>
      <vt:lpstr>Oral Health Considerations</vt:lpstr>
      <vt:lpstr>Pregnancy Gingivitis</vt:lpstr>
      <vt:lpstr>Pregnancy Oral Tumor</vt:lpstr>
      <vt:lpstr>Other Action Items </vt:lpstr>
      <vt:lpstr>Teagan</vt:lpstr>
      <vt:lpstr>Health History</vt:lpstr>
      <vt:lpstr>Health History</vt:lpstr>
      <vt:lpstr>Annotation</vt:lpstr>
      <vt:lpstr>PowerPoint Presentation</vt:lpstr>
      <vt:lpstr>SIF (Emotional Wellness)</vt:lpstr>
      <vt:lpstr>SIF (Emotional Wellness)</vt:lpstr>
      <vt:lpstr>SIF (CRAFFT)</vt:lpstr>
      <vt:lpstr>SF-600 Nurse Note</vt:lpstr>
      <vt:lpstr>Case Conference</vt:lpstr>
      <vt:lpstr>What can you do to encourage him to see health care providers?</vt:lpstr>
      <vt:lpstr>Gender Affirming Care</vt:lpstr>
      <vt:lpstr>Trauma Informed Care/ Resilience Informed Care </vt:lpstr>
      <vt:lpstr>Trauma-Informed Strategies for Dental Care</vt:lpstr>
      <vt:lpstr>Elective Oral Exam</vt:lpstr>
      <vt:lpstr>Transgender Medical Care</vt:lpstr>
      <vt:lpstr>Tips to Improve Teamwork</vt:lpstr>
      <vt:lpstr>What unexpected issues has another discipline brought to light?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Studies</dc:title>
  <dc:creator>Julie Luht</dc:creator>
  <cp:lastModifiedBy>Julie Luht</cp:lastModifiedBy>
  <cp:revision>2</cp:revision>
  <dcterms:created xsi:type="dcterms:W3CDTF">2023-04-19T18:32:34Z</dcterms:created>
  <dcterms:modified xsi:type="dcterms:W3CDTF">2023-05-18T18:06:35Z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0x010100321BBDD672BAB240AE25E8C18386348A</vt:lpwstr>
  </property>
  <property fmtid="{D5CDD505-2E9C-101B-9397-08002B2CF9AE}" pid="3" name="_dlc_DocIdItemGuid">
    <vt:lpwstr>38f92aba-48f2-4e60-98c5-97e2fc3a2ef5</vt:lpwstr>
  </property>
</Properties>
</file>