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9"/>
  </p:notesMasterIdLst>
  <p:sldIdLst>
    <p:sldId id="256" r:id="rId2"/>
    <p:sldId id="257" r:id="rId3"/>
    <p:sldId id="261" r:id="rId4"/>
    <p:sldId id="319" r:id="rId5"/>
    <p:sldId id="320" r:id="rId6"/>
    <p:sldId id="321" r:id="rId7"/>
    <p:sldId id="301" r:id="rId8"/>
    <p:sldId id="298" r:id="rId9"/>
    <p:sldId id="325" r:id="rId10"/>
    <p:sldId id="322" r:id="rId11"/>
    <p:sldId id="336" r:id="rId12"/>
    <p:sldId id="337" r:id="rId13"/>
    <p:sldId id="341" r:id="rId14"/>
    <p:sldId id="326" r:id="rId15"/>
    <p:sldId id="328" r:id="rId16"/>
    <p:sldId id="330" r:id="rId17"/>
    <p:sldId id="327" r:id="rId18"/>
    <p:sldId id="331" r:id="rId19"/>
    <p:sldId id="338" r:id="rId20"/>
    <p:sldId id="271" r:id="rId21"/>
    <p:sldId id="323" r:id="rId22"/>
    <p:sldId id="303" r:id="rId23"/>
    <p:sldId id="272" r:id="rId24"/>
    <p:sldId id="335" r:id="rId25"/>
    <p:sldId id="285" r:id="rId26"/>
    <p:sldId id="287" r:id="rId27"/>
    <p:sldId id="289" r:id="rId28"/>
    <p:sldId id="286" r:id="rId29"/>
    <p:sldId id="339" r:id="rId30"/>
    <p:sldId id="317" r:id="rId31"/>
    <p:sldId id="311" r:id="rId32"/>
    <p:sldId id="340" r:id="rId33"/>
    <p:sldId id="332" r:id="rId34"/>
    <p:sldId id="333" r:id="rId35"/>
    <p:sldId id="334" r:id="rId36"/>
    <p:sldId id="310" r:id="rId37"/>
    <p:sldId id="29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0F7CC-8AFC-7745-F98C-3A8831FD267C}" v="81" dt="2023-03-14T14:34:16.742"/>
    <p1510:client id="{C0CCA894-1BAE-4036-BC63-21B03ADCC40D}" v="13" dt="2023-03-14T14:42:58.454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83" autoAdjust="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62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2C75C-CA32-4E85-ACE1-75154EB28CFD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32BDEB-9406-4264-842B-30A837B9E5EF}">
      <dgm:prSet/>
      <dgm:spPr/>
      <dgm:t>
        <a:bodyPr/>
        <a:lstStyle/>
        <a:p>
          <a:r>
            <a:rPr lang="en-US"/>
            <a:t>Assess</a:t>
          </a:r>
        </a:p>
      </dgm:t>
    </dgm:pt>
    <dgm:pt modelId="{8BE6BBA8-09E1-43AE-98C6-DA92F1C50EF6}" type="parTrans" cxnId="{87AFA580-0813-42C6-8A66-A4177731603B}">
      <dgm:prSet/>
      <dgm:spPr/>
      <dgm:t>
        <a:bodyPr/>
        <a:lstStyle/>
        <a:p>
          <a:endParaRPr lang="en-US"/>
        </a:p>
      </dgm:t>
    </dgm:pt>
    <dgm:pt modelId="{19A3486E-BC20-42FA-A2BC-3B6B5DB99B2A}" type="sibTrans" cxnId="{87AFA580-0813-42C6-8A66-A4177731603B}">
      <dgm:prSet/>
      <dgm:spPr/>
      <dgm:t>
        <a:bodyPr/>
        <a:lstStyle/>
        <a:p>
          <a:endParaRPr lang="en-US"/>
        </a:p>
      </dgm:t>
    </dgm:pt>
    <dgm:pt modelId="{ACE29F27-3BD1-4726-9A6F-64A67E81D04C}">
      <dgm:prSet/>
      <dgm:spPr/>
      <dgm:t>
        <a:bodyPr/>
        <a:lstStyle/>
        <a:p>
          <a:r>
            <a:rPr lang="en-US"/>
            <a:t>Assess a student’s reproductive health needs</a:t>
          </a:r>
        </a:p>
      </dgm:t>
    </dgm:pt>
    <dgm:pt modelId="{616F2763-192C-4DB5-87C8-2CBB1E6B0D8A}" type="parTrans" cxnId="{15FBFD8D-C56C-414A-9537-C085735536E6}">
      <dgm:prSet/>
      <dgm:spPr/>
      <dgm:t>
        <a:bodyPr/>
        <a:lstStyle/>
        <a:p>
          <a:endParaRPr lang="en-US"/>
        </a:p>
      </dgm:t>
    </dgm:pt>
    <dgm:pt modelId="{E8962F70-A30E-4100-A7DF-A9CD1F687B4D}" type="sibTrans" cxnId="{15FBFD8D-C56C-414A-9537-C085735536E6}">
      <dgm:prSet/>
      <dgm:spPr/>
      <dgm:t>
        <a:bodyPr/>
        <a:lstStyle/>
        <a:p>
          <a:endParaRPr lang="en-US"/>
        </a:p>
      </dgm:t>
    </dgm:pt>
    <dgm:pt modelId="{1F4E47B1-5081-4469-85FE-43A839D0D04F}">
      <dgm:prSet/>
      <dgm:spPr/>
      <dgm:t>
        <a:bodyPr/>
        <a:lstStyle/>
        <a:p>
          <a:r>
            <a:rPr lang="en-US"/>
            <a:t>Counsel</a:t>
          </a:r>
        </a:p>
      </dgm:t>
    </dgm:pt>
    <dgm:pt modelId="{73298397-3EF7-4F86-965A-2DC977792EB3}" type="parTrans" cxnId="{F728C6B6-5E2E-4FE2-AE5F-E8D5825383E0}">
      <dgm:prSet/>
      <dgm:spPr/>
      <dgm:t>
        <a:bodyPr/>
        <a:lstStyle/>
        <a:p>
          <a:endParaRPr lang="en-US"/>
        </a:p>
      </dgm:t>
    </dgm:pt>
    <dgm:pt modelId="{CF850884-397F-4B68-ABC2-763B0698CF1F}" type="sibTrans" cxnId="{F728C6B6-5E2E-4FE2-AE5F-E8D5825383E0}">
      <dgm:prSet/>
      <dgm:spPr/>
      <dgm:t>
        <a:bodyPr/>
        <a:lstStyle/>
        <a:p>
          <a:endParaRPr lang="en-US"/>
        </a:p>
      </dgm:t>
    </dgm:pt>
    <dgm:pt modelId="{7163334D-C8FB-44E2-B2A5-761620FC525D}">
      <dgm:prSet/>
      <dgm:spPr/>
      <dgm:t>
        <a:bodyPr/>
        <a:lstStyle/>
        <a:p>
          <a:r>
            <a:rPr lang="en-US" dirty="0"/>
            <a:t>Counsel a student regarding comprehensive, patient-centered contraception</a:t>
          </a:r>
        </a:p>
      </dgm:t>
    </dgm:pt>
    <dgm:pt modelId="{A976778B-3394-4722-BE4B-D5C882917416}" type="parTrans" cxnId="{EF33D9F7-1491-4CDC-8E2A-004CF7F97F65}">
      <dgm:prSet/>
      <dgm:spPr/>
      <dgm:t>
        <a:bodyPr/>
        <a:lstStyle/>
        <a:p>
          <a:endParaRPr lang="en-US"/>
        </a:p>
      </dgm:t>
    </dgm:pt>
    <dgm:pt modelId="{265585BC-516D-405F-B1C1-5EEF2E780A90}" type="sibTrans" cxnId="{EF33D9F7-1491-4CDC-8E2A-004CF7F97F65}">
      <dgm:prSet/>
      <dgm:spPr/>
      <dgm:t>
        <a:bodyPr/>
        <a:lstStyle/>
        <a:p>
          <a:endParaRPr lang="en-US"/>
        </a:p>
      </dgm:t>
    </dgm:pt>
    <dgm:pt modelId="{EB77DBDB-9A7A-4002-8950-40DA47C9F110}">
      <dgm:prSet/>
      <dgm:spPr/>
      <dgm:t>
        <a:bodyPr/>
        <a:lstStyle/>
        <a:p>
          <a:r>
            <a:rPr lang="en-US"/>
            <a:t>Start</a:t>
          </a:r>
        </a:p>
      </dgm:t>
    </dgm:pt>
    <dgm:pt modelId="{16AB7457-9B1E-4693-BEEC-F31F75334FDC}" type="parTrans" cxnId="{E5F84DFA-322F-4E27-BA21-99EDA254B37D}">
      <dgm:prSet/>
      <dgm:spPr/>
      <dgm:t>
        <a:bodyPr/>
        <a:lstStyle/>
        <a:p>
          <a:endParaRPr lang="en-US"/>
        </a:p>
      </dgm:t>
    </dgm:pt>
    <dgm:pt modelId="{DB9B552E-5790-4A81-A331-E98A0119C332}" type="sibTrans" cxnId="{E5F84DFA-322F-4E27-BA21-99EDA254B37D}">
      <dgm:prSet/>
      <dgm:spPr/>
      <dgm:t>
        <a:bodyPr/>
        <a:lstStyle/>
        <a:p>
          <a:endParaRPr lang="en-US"/>
        </a:p>
      </dgm:t>
    </dgm:pt>
    <dgm:pt modelId="{3485F6AA-E1DF-40B8-98B3-FAECD64E1FFE}">
      <dgm:prSet/>
      <dgm:spPr/>
      <dgm:t>
        <a:bodyPr/>
        <a:lstStyle/>
        <a:p>
          <a:r>
            <a:rPr lang="en-US" dirty="0"/>
            <a:t>Start contraception or schedule next steps</a:t>
          </a:r>
        </a:p>
      </dgm:t>
    </dgm:pt>
    <dgm:pt modelId="{425B2761-5CE7-4F37-B653-24CD3DC7C8C0}" type="parTrans" cxnId="{2A11CD1E-01D4-4C50-93A7-BDBE36833471}">
      <dgm:prSet/>
      <dgm:spPr/>
      <dgm:t>
        <a:bodyPr/>
        <a:lstStyle/>
        <a:p>
          <a:endParaRPr lang="en-US"/>
        </a:p>
      </dgm:t>
    </dgm:pt>
    <dgm:pt modelId="{389E93E3-A612-41FB-851C-AAF493F823EE}" type="sibTrans" cxnId="{2A11CD1E-01D4-4C50-93A7-BDBE36833471}">
      <dgm:prSet/>
      <dgm:spPr/>
      <dgm:t>
        <a:bodyPr/>
        <a:lstStyle/>
        <a:p>
          <a:endParaRPr lang="en-US"/>
        </a:p>
      </dgm:t>
    </dgm:pt>
    <dgm:pt modelId="{35518E33-5E98-4CF5-B1C5-C4D952101BE5}" type="pres">
      <dgm:prSet presAssocID="{8A32C75C-CA32-4E85-ACE1-75154EB28CFD}" presName="Name0" presStyleCnt="0">
        <dgm:presLayoutVars>
          <dgm:dir/>
          <dgm:animLvl val="lvl"/>
          <dgm:resizeHandles val="exact"/>
        </dgm:presLayoutVars>
      </dgm:prSet>
      <dgm:spPr/>
    </dgm:pt>
    <dgm:pt modelId="{964E5D90-4A8B-4B22-A068-1ADC8DF54915}" type="pres">
      <dgm:prSet presAssocID="{0032BDEB-9406-4264-842B-30A837B9E5EF}" presName="composite" presStyleCnt="0"/>
      <dgm:spPr/>
    </dgm:pt>
    <dgm:pt modelId="{B6ADEEE4-126B-4CA5-AD26-0EC63CB0A3C8}" type="pres">
      <dgm:prSet presAssocID="{0032BDEB-9406-4264-842B-30A837B9E5EF}" presName="parTx" presStyleLbl="alignNode1" presStyleIdx="0" presStyleCnt="3">
        <dgm:presLayoutVars>
          <dgm:chMax val="0"/>
          <dgm:chPref val="0"/>
        </dgm:presLayoutVars>
      </dgm:prSet>
      <dgm:spPr/>
    </dgm:pt>
    <dgm:pt modelId="{37018889-31D7-447C-90C1-6992DFFCA30E}" type="pres">
      <dgm:prSet presAssocID="{0032BDEB-9406-4264-842B-30A837B9E5EF}" presName="desTx" presStyleLbl="alignAccFollowNode1" presStyleIdx="0" presStyleCnt="3">
        <dgm:presLayoutVars/>
      </dgm:prSet>
      <dgm:spPr/>
    </dgm:pt>
    <dgm:pt modelId="{48F8DAF9-4250-4632-AB99-09D2614C0FD5}" type="pres">
      <dgm:prSet presAssocID="{19A3486E-BC20-42FA-A2BC-3B6B5DB99B2A}" presName="space" presStyleCnt="0"/>
      <dgm:spPr/>
    </dgm:pt>
    <dgm:pt modelId="{F2633B41-E396-41D6-9450-A92568724F7E}" type="pres">
      <dgm:prSet presAssocID="{1F4E47B1-5081-4469-85FE-43A839D0D04F}" presName="composite" presStyleCnt="0"/>
      <dgm:spPr/>
    </dgm:pt>
    <dgm:pt modelId="{9C8D2EDA-DBBE-4622-8666-9379D202A06F}" type="pres">
      <dgm:prSet presAssocID="{1F4E47B1-5081-4469-85FE-43A839D0D04F}" presName="parTx" presStyleLbl="alignNode1" presStyleIdx="1" presStyleCnt="3">
        <dgm:presLayoutVars>
          <dgm:chMax val="0"/>
          <dgm:chPref val="0"/>
        </dgm:presLayoutVars>
      </dgm:prSet>
      <dgm:spPr/>
    </dgm:pt>
    <dgm:pt modelId="{5115464C-22CA-424A-9ECC-3534653628E1}" type="pres">
      <dgm:prSet presAssocID="{1F4E47B1-5081-4469-85FE-43A839D0D04F}" presName="desTx" presStyleLbl="alignAccFollowNode1" presStyleIdx="1" presStyleCnt="3">
        <dgm:presLayoutVars/>
      </dgm:prSet>
      <dgm:spPr/>
    </dgm:pt>
    <dgm:pt modelId="{A5A3C424-A2DB-48CB-967B-E2AFD5741FC0}" type="pres">
      <dgm:prSet presAssocID="{CF850884-397F-4B68-ABC2-763B0698CF1F}" presName="space" presStyleCnt="0"/>
      <dgm:spPr/>
    </dgm:pt>
    <dgm:pt modelId="{787CA366-9852-4168-8609-09B2B48D6FD8}" type="pres">
      <dgm:prSet presAssocID="{EB77DBDB-9A7A-4002-8950-40DA47C9F110}" presName="composite" presStyleCnt="0"/>
      <dgm:spPr/>
    </dgm:pt>
    <dgm:pt modelId="{A120707E-82BF-4916-A887-9648D4F2DAC3}" type="pres">
      <dgm:prSet presAssocID="{EB77DBDB-9A7A-4002-8950-40DA47C9F110}" presName="parTx" presStyleLbl="alignNode1" presStyleIdx="2" presStyleCnt="3">
        <dgm:presLayoutVars>
          <dgm:chMax val="0"/>
          <dgm:chPref val="0"/>
        </dgm:presLayoutVars>
      </dgm:prSet>
      <dgm:spPr/>
    </dgm:pt>
    <dgm:pt modelId="{1173F2BD-DF1E-44B9-AF3B-60767000A9B6}" type="pres">
      <dgm:prSet presAssocID="{EB77DBDB-9A7A-4002-8950-40DA47C9F110}" presName="desTx" presStyleLbl="alignAccFollowNode1" presStyleIdx="2" presStyleCnt="3">
        <dgm:presLayoutVars/>
      </dgm:prSet>
      <dgm:spPr/>
    </dgm:pt>
  </dgm:ptLst>
  <dgm:cxnLst>
    <dgm:cxn modelId="{7A40870D-35B3-4AE1-B5C6-0F0D12229EB1}" type="presOf" srcId="{1F4E47B1-5081-4469-85FE-43A839D0D04F}" destId="{9C8D2EDA-DBBE-4622-8666-9379D202A06F}" srcOrd="0" destOrd="0" presId="urn:microsoft.com/office/officeart/2016/7/layout/HorizontalActionList"/>
    <dgm:cxn modelId="{2A11CD1E-01D4-4C50-93A7-BDBE36833471}" srcId="{EB77DBDB-9A7A-4002-8950-40DA47C9F110}" destId="{3485F6AA-E1DF-40B8-98B3-FAECD64E1FFE}" srcOrd="0" destOrd="0" parTransId="{425B2761-5CE7-4F37-B653-24CD3DC7C8C0}" sibTransId="{389E93E3-A612-41FB-851C-AAF493F823EE}"/>
    <dgm:cxn modelId="{F599D533-8AEE-43AC-A6F8-9D81A86F97B6}" type="presOf" srcId="{0032BDEB-9406-4264-842B-30A837B9E5EF}" destId="{B6ADEEE4-126B-4CA5-AD26-0EC63CB0A3C8}" srcOrd="0" destOrd="0" presId="urn:microsoft.com/office/officeart/2016/7/layout/HorizontalActionList"/>
    <dgm:cxn modelId="{023F923E-2C22-4DC9-B8FC-8D9DD7E778A5}" type="presOf" srcId="{8A32C75C-CA32-4E85-ACE1-75154EB28CFD}" destId="{35518E33-5E98-4CF5-B1C5-C4D952101BE5}" srcOrd="0" destOrd="0" presId="urn:microsoft.com/office/officeart/2016/7/layout/HorizontalActionList"/>
    <dgm:cxn modelId="{8397B570-CC00-4D47-897A-8CD07497FBE8}" type="presOf" srcId="{3485F6AA-E1DF-40B8-98B3-FAECD64E1FFE}" destId="{1173F2BD-DF1E-44B9-AF3B-60767000A9B6}" srcOrd="0" destOrd="0" presId="urn:microsoft.com/office/officeart/2016/7/layout/HorizontalActionList"/>
    <dgm:cxn modelId="{87AFA580-0813-42C6-8A66-A4177731603B}" srcId="{8A32C75C-CA32-4E85-ACE1-75154EB28CFD}" destId="{0032BDEB-9406-4264-842B-30A837B9E5EF}" srcOrd="0" destOrd="0" parTransId="{8BE6BBA8-09E1-43AE-98C6-DA92F1C50EF6}" sibTransId="{19A3486E-BC20-42FA-A2BC-3B6B5DB99B2A}"/>
    <dgm:cxn modelId="{15FBFD8D-C56C-414A-9537-C085735536E6}" srcId="{0032BDEB-9406-4264-842B-30A837B9E5EF}" destId="{ACE29F27-3BD1-4726-9A6F-64A67E81D04C}" srcOrd="0" destOrd="0" parTransId="{616F2763-192C-4DB5-87C8-2CBB1E6B0D8A}" sibTransId="{E8962F70-A30E-4100-A7DF-A9CD1F687B4D}"/>
    <dgm:cxn modelId="{F728C6B6-5E2E-4FE2-AE5F-E8D5825383E0}" srcId="{8A32C75C-CA32-4E85-ACE1-75154EB28CFD}" destId="{1F4E47B1-5081-4469-85FE-43A839D0D04F}" srcOrd="1" destOrd="0" parTransId="{73298397-3EF7-4F86-965A-2DC977792EB3}" sibTransId="{CF850884-397F-4B68-ABC2-763B0698CF1F}"/>
    <dgm:cxn modelId="{D55F69C3-37D2-4532-A51E-DBFEAED2130E}" type="presOf" srcId="{EB77DBDB-9A7A-4002-8950-40DA47C9F110}" destId="{A120707E-82BF-4916-A887-9648D4F2DAC3}" srcOrd="0" destOrd="0" presId="urn:microsoft.com/office/officeart/2016/7/layout/HorizontalActionList"/>
    <dgm:cxn modelId="{C5F240E3-C21C-4CFA-B5BE-C4D7608AFD9C}" type="presOf" srcId="{7163334D-C8FB-44E2-B2A5-761620FC525D}" destId="{5115464C-22CA-424A-9ECC-3534653628E1}" srcOrd="0" destOrd="0" presId="urn:microsoft.com/office/officeart/2016/7/layout/HorizontalActionList"/>
    <dgm:cxn modelId="{548B91EE-A516-4CC0-A086-3BA1A353A36C}" type="presOf" srcId="{ACE29F27-3BD1-4726-9A6F-64A67E81D04C}" destId="{37018889-31D7-447C-90C1-6992DFFCA30E}" srcOrd="0" destOrd="0" presId="urn:microsoft.com/office/officeart/2016/7/layout/HorizontalActionList"/>
    <dgm:cxn modelId="{EF33D9F7-1491-4CDC-8E2A-004CF7F97F65}" srcId="{1F4E47B1-5081-4469-85FE-43A839D0D04F}" destId="{7163334D-C8FB-44E2-B2A5-761620FC525D}" srcOrd="0" destOrd="0" parTransId="{A976778B-3394-4722-BE4B-D5C882917416}" sibTransId="{265585BC-516D-405F-B1C1-5EEF2E780A90}"/>
    <dgm:cxn modelId="{E5F84DFA-322F-4E27-BA21-99EDA254B37D}" srcId="{8A32C75C-CA32-4E85-ACE1-75154EB28CFD}" destId="{EB77DBDB-9A7A-4002-8950-40DA47C9F110}" srcOrd="2" destOrd="0" parTransId="{16AB7457-9B1E-4693-BEEC-F31F75334FDC}" sibTransId="{DB9B552E-5790-4A81-A331-E98A0119C332}"/>
    <dgm:cxn modelId="{35AEE6F0-C749-4DFD-901B-12231FD37512}" type="presParOf" srcId="{35518E33-5E98-4CF5-B1C5-C4D952101BE5}" destId="{964E5D90-4A8B-4B22-A068-1ADC8DF54915}" srcOrd="0" destOrd="0" presId="urn:microsoft.com/office/officeart/2016/7/layout/HorizontalActionList"/>
    <dgm:cxn modelId="{3723A82B-2DAD-43F1-8203-ECB427B85C48}" type="presParOf" srcId="{964E5D90-4A8B-4B22-A068-1ADC8DF54915}" destId="{B6ADEEE4-126B-4CA5-AD26-0EC63CB0A3C8}" srcOrd="0" destOrd="0" presId="urn:microsoft.com/office/officeart/2016/7/layout/HorizontalActionList"/>
    <dgm:cxn modelId="{B2E2BE84-DDCB-4E86-9714-FF1DC9646EFB}" type="presParOf" srcId="{964E5D90-4A8B-4B22-A068-1ADC8DF54915}" destId="{37018889-31D7-447C-90C1-6992DFFCA30E}" srcOrd="1" destOrd="0" presId="urn:microsoft.com/office/officeart/2016/7/layout/HorizontalActionList"/>
    <dgm:cxn modelId="{745B362A-B176-4C30-ADB1-416EAC97F6A5}" type="presParOf" srcId="{35518E33-5E98-4CF5-B1C5-C4D952101BE5}" destId="{48F8DAF9-4250-4632-AB99-09D2614C0FD5}" srcOrd="1" destOrd="0" presId="urn:microsoft.com/office/officeart/2016/7/layout/HorizontalActionList"/>
    <dgm:cxn modelId="{E20B8FB7-FFD2-43F0-8F83-A8A8D01003DD}" type="presParOf" srcId="{35518E33-5E98-4CF5-B1C5-C4D952101BE5}" destId="{F2633B41-E396-41D6-9450-A92568724F7E}" srcOrd="2" destOrd="0" presId="urn:microsoft.com/office/officeart/2016/7/layout/HorizontalActionList"/>
    <dgm:cxn modelId="{E5BE3B55-5BC6-44EC-A8A1-91D55A651A2C}" type="presParOf" srcId="{F2633B41-E396-41D6-9450-A92568724F7E}" destId="{9C8D2EDA-DBBE-4622-8666-9379D202A06F}" srcOrd="0" destOrd="0" presId="urn:microsoft.com/office/officeart/2016/7/layout/HorizontalActionList"/>
    <dgm:cxn modelId="{48C660AC-EE64-4B70-9B77-9803B7DA1B3C}" type="presParOf" srcId="{F2633B41-E396-41D6-9450-A92568724F7E}" destId="{5115464C-22CA-424A-9ECC-3534653628E1}" srcOrd="1" destOrd="0" presId="urn:microsoft.com/office/officeart/2016/7/layout/HorizontalActionList"/>
    <dgm:cxn modelId="{3F19A08E-4676-4BF6-A51E-F2DEE14FC605}" type="presParOf" srcId="{35518E33-5E98-4CF5-B1C5-C4D952101BE5}" destId="{A5A3C424-A2DB-48CB-967B-E2AFD5741FC0}" srcOrd="3" destOrd="0" presId="urn:microsoft.com/office/officeart/2016/7/layout/HorizontalActionList"/>
    <dgm:cxn modelId="{78C09209-7F45-4E51-ADEB-ECB0F3596199}" type="presParOf" srcId="{35518E33-5E98-4CF5-B1C5-C4D952101BE5}" destId="{787CA366-9852-4168-8609-09B2B48D6FD8}" srcOrd="4" destOrd="0" presId="urn:microsoft.com/office/officeart/2016/7/layout/HorizontalActionList"/>
    <dgm:cxn modelId="{7D22BB98-9D11-454F-B4D5-1224C339352D}" type="presParOf" srcId="{787CA366-9852-4168-8609-09B2B48D6FD8}" destId="{A120707E-82BF-4916-A887-9648D4F2DAC3}" srcOrd="0" destOrd="0" presId="urn:microsoft.com/office/officeart/2016/7/layout/HorizontalActionList"/>
    <dgm:cxn modelId="{0BFA1DE4-B3FD-4B08-9569-C7CA7038A8A4}" type="presParOf" srcId="{787CA366-9852-4168-8609-09B2B48D6FD8}" destId="{1173F2BD-DF1E-44B9-AF3B-60767000A9B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1687B-893F-4A6F-8334-C69E42E4E54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B5AA7F5-F954-4433-8D9A-BD1F93B9DF5F}">
      <dgm:prSet/>
      <dgm:spPr/>
      <dgm:t>
        <a:bodyPr/>
        <a:lstStyle/>
        <a:p>
          <a:r>
            <a:rPr lang="en-US"/>
            <a:t>Patient empowerment – use strengths to empower student in development of treatment plan</a:t>
          </a:r>
        </a:p>
      </dgm:t>
    </dgm:pt>
    <dgm:pt modelId="{448A175D-6825-48F8-BC42-878693BBF672}" type="parTrans" cxnId="{8CC9A5CA-A4C2-4023-8909-838565C12AB0}">
      <dgm:prSet/>
      <dgm:spPr/>
      <dgm:t>
        <a:bodyPr/>
        <a:lstStyle/>
        <a:p>
          <a:endParaRPr lang="en-US"/>
        </a:p>
      </dgm:t>
    </dgm:pt>
    <dgm:pt modelId="{E6C760D1-9C2E-4983-9B23-3C60B9FE3EA5}" type="sibTrans" cxnId="{8CC9A5CA-A4C2-4023-8909-838565C12AB0}">
      <dgm:prSet/>
      <dgm:spPr/>
      <dgm:t>
        <a:bodyPr/>
        <a:lstStyle/>
        <a:p>
          <a:endParaRPr lang="en-US"/>
        </a:p>
      </dgm:t>
    </dgm:pt>
    <dgm:pt modelId="{1D8F23EC-B5EE-4C26-B9C7-8B27984AA0E6}">
      <dgm:prSet/>
      <dgm:spPr/>
      <dgm:t>
        <a:bodyPr/>
        <a:lstStyle/>
        <a:p>
          <a:r>
            <a:rPr lang="en-US"/>
            <a:t>Choice – inform about treatment options so student can choose what they prefer</a:t>
          </a:r>
        </a:p>
      </dgm:t>
    </dgm:pt>
    <dgm:pt modelId="{26AB1E7B-FA44-4776-9B5B-8EAD47460AF2}" type="parTrans" cxnId="{16FC9F00-A836-4718-9C82-D4199E2AA8A6}">
      <dgm:prSet/>
      <dgm:spPr/>
      <dgm:t>
        <a:bodyPr/>
        <a:lstStyle/>
        <a:p>
          <a:endParaRPr lang="en-US"/>
        </a:p>
      </dgm:t>
    </dgm:pt>
    <dgm:pt modelId="{364E6927-0712-45DA-ABC6-C386FE54E157}" type="sibTrans" cxnId="{16FC9F00-A836-4718-9C82-D4199E2AA8A6}">
      <dgm:prSet/>
      <dgm:spPr/>
      <dgm:t>
        <a:bodyPr/>
        <a:lstStyle/>
        <a:p>
          <a:endParaRPr lang="en-US"/>
        </a:p>
      </dgm:t>
    </dgm:pt>
    <dgm:pt modelId="{5EEA373E-4944-4771-8048-BFD8043C36A2}">
      <dgm:prSet/>
      <dgm:spPr/>
      <dgm:t>
        <a:bodyPr/>
        <a:lstStyle/>
        <a:p>
          <a:r>
            <a:rPr lang="en-US"/>
            <a:t>Collaboration – student, staff, community (if necessary)</a:t>
          </a:r>
        </a:p>
      </dgm:t>
    </dgm:pt>
    <dgm:pt modelId="{D10EF14C-C5A4-4596-A3EB-C210A3BE2250}" type="parTrans" cxnId="{33D9A9F1-0704-4A49-AAA0-782B59B93778}">
      <dgm:prSet/>
      <dgm:spPr/>
      <dgm:t>
        <a:bodyPr/>
        <a:lstStyle/>
        <a:p>
          <a:endParaRPr lang="en-US"/>
        </a:p>
      </dgm:t>
    </dgm:pt>
    <dgm:pt modelId="{2CD9F1A6-B567-4B4A-A39B-F683E7EC2DB5}" type="sibTrans" cxnId="{33D9A9F1-0704-4A49-AAA0-782B59B93778}">
      <dgm:prSet/>
      <dgm:spPr/>
      <dgm:t>
        <a:bodyPr/>
        <a:lstStyle/>
        <a:p>
          <a:endParaRPr lang="en-US"/>
        </a:p>
      </dgm:t>
    </dgm:pt>
    <dgm:pt modelId="{E4F69C19-9CCF-479B-B5B8-493BC323C6B1}">
      <dgm:prSet/>
      <dgm:spPr/>
      <dgm:t>
        <a:bodyPr/>
        <a:lstStyle/>
        <a:p>
          <a:r>
            <a:rPr lang="en-US"/>
            <a:t>Safety – create environment that ensures student feels physically and emotionally safe</a:t>
          </a:r>
        </a:p>
      </dgm:t>
    </dgm:pt>
    <dgm:pt modelId="{296884CA-1275-4249-9973-73A8874817C7}" type="parTrans" cxnId="{EA6208F8-9A13-4510-8B51-B78225B0C296}">
      <dgm:prSet/>
      <dgm:spPr/>
      <dgm:t>
        <a:bodyPr/>
        <a:lstStyle/>
        <a:p>
          <a:endParaRPr lang="en-US"/>
        </a:p>
      </dgm:t>
    </dgm:pt>
    <dgm:pt modelId="{6A6B17E3-6399-4F3D-8B63-B1E59AF58B70}" type="sibTrans" cxnId="{EA6208F8-9A13-4510-8B51-B78225B0C296}">
      <dgm:prSet/>
      <dgm:spPr/>
      <dgm:t>
        <a:bodyPr/>
        <a:lstStyle/>
        <a:p>
          <a:endParaRPr lang="en-US"/>
        </a:p>
      </dgm:t>
    </dgm:pt>
    <dgm:pt modelId="{25B59192-D22C-4D64-8415-D9F35AC2B7BD}">
      <dgm:prSet/>
      <dgm:spPr/>
      <dgm:t>
        <a:bodyPr/>
        <a:lstStyle/>
        <a:p>
          <a:r>
            <a:rPr lang="en-US"/>
            <a:t>Trustworthiness – create clear expectations about options and next steps</a:t>
          </a:r>
        </a:p>
      </dgm:t>
    </dgm:pt>
    <dgm:pt modelId="{729B9AF6-8F20-47FD-914E-B349E3E983F3}" type="parTrans" cxnId="{47E7971B-74EB-4CF0-B869-5AF21990BAF8}">
      <dgm:prSet/>
      <dgm:spPr/>
      <dgm:t>
        <a:bodyPr/>
        <a:lstStyle/>
        <a:p>
          <a:endParaRPr lang="en-US"/>
        </a:p>
      </dgm:t>
    </dgm:pt>
    <dgm:pt modelId="{D34E8378-C980-46F4-B670-D4F76ADBA4BE}" type="sibTrans" cxnId="{47E7971B-74EB-4CF0-B869-5AF21990BAF8}">
      <dgm:prSet/>
      <dgm:spPr/>
      <dgm:t>
        <a:bodyPr/>
        <a:lstStyle/>
        <a:p>
          <a:endParaRPr lang="en-US"/>
        </a:p>
      </dgm:t>
    </dgm:pt>
    <dgm:pt modelId="{CE5264BD-14A3-4DC6-9772-ACDE6117D764}" type="pres">
      <dgm:prSet presAssocID="{B4C1687B-893F-4A6F-8334-C69E42E4E548}" presName="diagram" presStyleCnt="0">
        <dgm:presLayoutVars>
          <dgm:dir/>
          <dgm:resizeHandles val="exact"/>
        </dgm:presLayoutVars>
      </dgm:prSet>
      <dgm:spPr/>
    </dgm:pt>
    <dgm:pt modelId="{859C2170-48AA-48E8-8FDD-633E7972D932}" type="pres">
      <dgm:prSet presAssocID="{BB5AA7F5-F954-4433-8D9A-BD1F93B9DF5F}" presName="node" presStyleLbl="node1" presStyleIdx="0" presStyleCnt="5">
        <dgm:presLayoutVars>
          <dgm:bulletEnabled val="1"/>
        </dgm:presLayoutVars>
      </dgm:prSet>
      <dgm:spPr/>
    </dgm:pt>
    <dgm:pt modelId="{D3A8B63E-A849-4C31-A074-23EB598F62EE}" type="pres">
      <dgm:prSet presAssocID="{E6C760D1-9C2E-4983-9B23-3C60B9FE3EA5}" presName="sibTrans" presStyleCnt="0"/>
      <dgm:spPr/>
    </dgm:pt>
    <dgm:pt modelId="{5E344796-85C9-4F2F-B9B9-8C4AE0D1E4DD}" type="pres">
      <dgm:prSet presAssocID="{1D8F23EC-B5EE-4C26-B9C7-8B27984AA0E6}" presName="node" presStyleLbl="node1" presStyleIdx="1" presStyleCnt="5">
        <dgm:presLayoutVars>
          <dgm:bulletEnabled val="1"/>
        </dgm:presLayoutVars>
      </dgm:prSet>
      <dgm:spPr/>
    </dgm:pt>
    <dgm:pt modelId="{B89B184A-16BB-43F5-962D-EB075C0B5994}" type="pres">
      <dgm:prSet presAssocID="{364E6927-0712-45DA-ABC6-C386FE54E157}" presName="sibTrans" presStyleCnt="0"/>
      <dgm:spPr/>
    </dgm:pt>
    <dgm:pt modelId="{DBEC2DA0-3233-449A-8026-10CBDDE3564B}" type="pres">
      <dgm:prSet presAssocID="{5EEA373E-4944-4771-8048-BFD8043C36A2}" presName="node" presStyleLbl="node1" presStyleIdx="2" presStyleCnt="5">
        <dgm:presLayoutVars>
          <dgm:bulletEnabled val="1"/>
        </dgm:presLayoutVars>
      </dgm:prSet>
      <dgm:spPr/>
    </dgm:pt>
    <dgm:pt modelId="{AB20AC2F-7A2B-46F4-A2E0-858433158C43}" type="pres">
      <dgm:prSet presAssocID="{2CD9F1A6-B567-4B4A-A39B-F683E7EC2DB5}" presName="sibTrans" presStyleCnt="0"/>
      <dgm:spPr/>
    </dgm:pt>
    <dgm:pt modelId="{60626A70-AC2D-472A-8F9E-9DBA5CC3ADE3}" type="pres">
      <dgm:prSet presAssocID="{E4F69C19-9CCF-479B-B5B8-493BC323C6B1}" presName="node" presStyleLbl="node1" presStyleIdx="3" presStyleCnt="5">
        <dgm:presLayoutVars>
          <dgm:bulletEnabled val="1"/>
        </dgm:presLayoutVars>
      </dgm:prSet>
      <dgm:spPr/>
    </dgm:pt>
    <dgm:pt modelId="{7635239D-F255-4145-AE1B-2525FE1EDA41}" type="pres">
      <dgm:prSet presAssocID="{6A6B17E3-6399-4F3D-8B63-B1E59AF58B70}" presName="sibTrans" presStyleCnt="0"/>
      <dgm:spPr/>
    </dgm:pt>
    <dgm:pt modelId="{66E21334-45ED-432D-AA29-7BD527395BF9}" type="pres">
      <dgm:prSet presAssocID="{25B59192-D22C-4D64-8415-D9F35AC2B7BD}" presName="node" presStyleLbl="node1" presStyleIdx="4" presStyleCnt="5">
        <dgm:presLayoutVars>
          <dgm:bulletEnabled val="1"/>
        </dgm:presLayoutVars>
      </dgm:prSet>
      <dgm:spPr/>
    </dgm:pt>
  </dgm:ptLst>
  <dgm:cxnLst>
    <dgm:cxn modelId="{16FC9F00-A836-4718-9C82-D4199E2AA8A6}" srcId="{B4C1687B-893F-4A6F-8334-C69E42E4E548}" destId="{1D8F23EC-B5EE-4C26-B9C7-8B27984AA0E6}" srcOrd="1" destOrd="0" parTransId="{26AB1E7B-FA44-4776-9B5B-8EAD47460AF2}" sibTransId="{364E6927-0712-45DA-ABC6-C386FE54E157}"/>
    <dgm:cxn modelId="{47E7971B-74EB-4CF0-B869-5AF21990BAF8}" srcId="{B4C1687B-893F-4A6F-8334-C69E42E4E548}" destId="{25B59192-D22C-4D64-8415-D9F35AC2B7BD}" srcOrd="4" destOrd="0" parTransId="{729B9AF6-8F20-47FD-914E-B349E3E983F3}" sibTransId="{D34E8378-C980-46F4-B670-D4F76ADBA4BE}"/>
    <dgm:cxn modelId="{F5B5416B-A30A-420D-9EB1-E8B0D04D8EA4}" type="presOf" srcId="{B4C1687B-893F-4A6F-8334-C69E42E4E548}" destId="{CE5264BD-14A3-4DC6-9772-ACDE6117D764}" srcOrd="0" destOrd="0" presId="urn:microsoft.com/office/officeart/2005/8/layout/default"/>
    <dgm:cxn modelId="{FD313552-EEEE-456C-A028-38510AE1D40F}" type="presOf" srcId="{E4F69C19-9CCF-479B-B5B8-493BC323C6B1}" destId="{60626A70-AC2D-472A-8F9E-9DBA5CC3ADE3}" srcOrd="0" destOrd="0" presId="urn:microsoft.com/office/officeart/2005/8/layout/default"/>
    <dgm:cxn modelId="{B168AC7F-D6C0-4EA9-AC0A-C81AB14CC943}" type="presOf" srcId="{1D8F23EC-B5EE-4C26-B9C7-8B27984AA0E6}" destId="{5E344796-85C9-4F2F-B9B9-8C4AE0D1E4DD}" srcOrd="0" destOrd="0" presId="urn:microsoft.com/office/officeart/2005/8/layout/default"/>
    <dgm:cxn modelId="{77F39381-A0FA-45B3-BA0E-C45833F3051E}" type="presOf" srcId="{BB5AA7F5-F954-4433-8D9A-BD1F93B9DF5F}" destId="{859C2170-48AA-48E8-8FDD-633E7972D932}" srcOrd="0" destOrd="0" presId="urn:microsoft.com/office/officeart/2005/8/layout/default"/>
    <dgm:cxn modelId="{8CC9A5CA-A4C2-4023-8909-838565C12AB0}" srcId="{B4C1687B-893F-4A6F-8334-C69E42E4E548}" destId="{BB5AA7F5-F954-4433-8D9A-BD1F93B9DF5F}" srcOrd="0" destOrd="0" parTransId="{448A175D-6825-48F8-BC42-878693BBF672}" sibTransId="{E6C760D1-9C2E-4983-9B23-3C60B9FE3EA5}"/>
    <dgm:cxn modelId="{A187CCD4-8214-4A70-83A4-0FED25275165}" type="presOf" srcId="{25B59192-D22C-4D64-8415-D9F35AC2B7BD}" destId="{66E21334-45ED-432D-AA29-7BD527395BF9}" srcOrd="0" destOrd="0" presId="urn:microsoft.com/office/officeart/2005/8/layout/default"/>
    <dgm:cxn modelId="{33D9A9F1-0704-4A49-AAA0-782B59B93778}" srcId="{B4C1687B-893F-4A6F-8334-C69E42E4E548}" destId="{5EEA373E-4944-4771-8048-BFD8043C36A2}" srcOrd="2" destOrd="0" parTransId="{D10EF14C-C5A4-4596-A3EB-C210A3BE2250}" sibTransId="{2CD9F1A6-B567-4B4A-A39B-F683E7EC2DB5}"/>
    <dgm:cxn modelId="{EA6208F8-9A13-4510-8B51-B78225B0C296}" srcId="{B4C1687B-893F-4A6F-8334-C69E42E4E548}" destId="{E4F69C19-9CCF-479B-B5B8-493BC323C6B1}" srcOrd="3" destOrd="0" parTransId="{296884CA-1275-4249-9973-73A8874817C7}" sibTransId="{6A6B17E3-6399-4F3D-8B63-B1E59AF58B70}"/>
    <dgm:cxn modelId="{8990D9FA-66BF-4D42-9BFA-21D78FF6BDDC}" type="presOf" srcId="{5EEA373E-4944-4771-8048-BFD8043C36A2}" destId="{DBEC2DA0-3233-449A-8026-10CBDDE3564B}" srcOrd="0" destOrd="0" presId="urn:microsoft.com/office/officeart/2005/8/layout/default"/>
    <dgm:cxn modelId="{5EDF48EE-332E-4069-802A-E1F2EB1618F3}" type="presParOf" srcId="{CE5264BD-14A3-4DC6-9772-ACDE6117D764}" destId="{859C2170-48AA-48E8-8FDD-633E7972D932}" srcOrd="0" destOrd="0" presId="urn:microsoft.com/office/officeart/2005/8/layout/default"/>
    <dgm:cxn modelId="{55E1AEA8-3BF4-4CAC-85CC-C817B9D3B35A}" type="presParOf" srcId="{CE5264BD-14A3-4DC6-9772-ACDE6117D764}" destId="{D3A8B63E-A849-4C31-A074-23EB598F62EE}" srcOrd="1" destOrd="0" presId="urn:microsoft.com/office/officeart/2005/8/layout/default"/>
    <dgm:cxn modelId="{4D8A9CD1-F5B5-4710-AAFD-AD88D4A1AA28}" type="presParOf" srcId="{CE5264BD-14A3-4DC6-9772-ACDE6117D764}" destId="{5E344796-85C9-4F2F-B9B9-8C4AE0D1E4DD}" srcOrd="2" destOrd="0" presId="urn:microsoft.com/office/officeart/2005/8/layout/default"/>
    <dgm:cxn modelId="{CDA0CA89-6E28-4ADF-A875-3C86A486680C}" type="presParOf" srcId="{CE5264BD-14A3-4DC6-9772-ACDE6117D764}" destId="{B89B184A-16BB-43F5-962D-EB075C0B5994}" srcOrd="3" destOrd="0" presId="urn:microsoft.com/office/officeart/2005/8/layout/default"/>
    <dgm:cxn modelId="{B5F300C6-6AE1-47EE-9662-2A882A0E734C}" type="presParOf" srcId="{CE5264BD-14A3-4DC6-9772-ACDE6117D764}" destId="{DBEC2DA0-3233-449A-8026-10CBDDE3564B}" srcOrd="4" destOrd="0" presId="urn:microsoft.com/office/officeart/2005/8/layout/default"/>
    <dgm:cxn modelId="{389D3922-482B-4614-B68E-DFEAB634290C}" type="presParOf" srcId="{CE5264BD-14A3-4DC6-9772-ACDE6117D764}" destId="{AB20AC2F-7A2B-46F4-A2E0-858433158C43}" srcOrd="5" destOrd="0" presId="urn:microsoft.com/office/officeart/2005/8/layout/default"/>
    <dgm:cxn modelId="{38574956-9DE7-4F9D-8831-9D6F9229B450}" type="presParOf" srcId="{CE5264BD-14A3-4DC6-9772-ACDE6117D764}" destId="{60626A70-AC2D-472A-8F9E-9DBA5CC3ADE3}" srcOrd="6" destOrd="0" presId="urn:microsoft.com/office/officeart/2005/8/layout/default"/>
    <dgm:cxn modelId="{8EE70DAD-24C5-462B-B760-2D7E6EDE59C9}" type="presParOf" srcId="{CE5264BD-14A3-4DC6-9772-ACDE6117D764}" destId="{7635239D-F255-4145-AE1B-2525FE1EDA41}" srcOrd="7" destOrd="0" presId="urn:microsoft.com/office/officeart/2005/8/layout/default"/>
    <dgm:cxn modelId="{65DC41A9-FCF3-470F-A17C-F18E260D7031}" type="presParOf" srcId="{CE5264BD-14A3-4DC6-9772-ACDE6117D764}" destId="{66E21334-45ED-432D-AA29-7BD527395B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DD3BB-A91A-4AD0-B869-259A769DF58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D6FFA4-4712-4408-8844-AC33DF1B0F49}">
      <dgm:prSet/>
      <dgm:spPr/>
      <dgm:t>
        <a:bodyPr/>
        <a:lstStyle/>
        <a:p>
          <a:r>
            <a:rPr lang="en-US"/>
            <a:t>Patient empowerment:</a:t>
          </a:r>
        </a:p>
      </dgm:t>
    </dgm:pt>
    <dgm:pt modelId="{DD9DF256-DFF0-4413-8B51-559361FD2744}" type="parTrans" cxnId="{035C69FE-1ADC-46D2-9077-C24A22EBA280}">
      <dgm:prSet/>
      <dgm:spPr/>
      <dgm:t>
        <a:bodyPr/>
        <a:lstStyle/>
        <a:p>
          <a:endParaRPr lang="en-US"/>
        </a:p>
      </dgm:t>
    </dgm:pt>
    <dgm:pt modelId="{6E9FD132-F5A5-44DC-B204-9463A573B9F6}" type="sibTrans" cxnId="{035C69FE-1ADC-46D2-9077-C24A22EBA280}">
      <dgm:prSet/>
      <dgm:spPr/>
      <dgm:t>
        <a:bodyPr/>
        <a:lstStyle/>
        <a:p>
          <a:endParaRPr lang="en-US"/>
        </a:p>
      </dgm:t>
    </dgm:pt>
    <dgm:pt modelId="{E6B59FBD-E44E-4575-848D-FB03F1967774}">
      <dgm:prSet/>
      <dgm:spPr/>
      <dgm:t>
        <a:bodyPr/>
        <a:lstStyle/>
        <a:p>
          <a:r>
            <a:rPr lang="en-US" dirty="0"/>
            <a:t>“What has worked well for you before?” </a:t>
          </a:r>
        </a:p>
      </dgm:t>
    </dgm:pt>
    <dgm:pt modelId="{CFC0177E-98E0-4952-9025-0EF54A9648AA}" type="parTrans" cxnId="{3EFB50FF-D6C5-46E4-A376-86260DFBDB50}">
      <dgm:prSet/>
      <dgm:spPr/>
      <dgm:t>
        <a:bodyPr/>
        <a:lstStyle/>
        <a:p>
          <a:endParaRPr lang="en-US"/>
        </a:p>
      </dgm:t>
    </dgm:pt>
    <dgm:pt modelId="{E8B9F167-F000-45C2-B645-2130D67A3321}" type="sibTrans" cxnId="{3EFB50FF-D6C5-46E4-A376-86260DFBDB50}">
      <dgm:prSet/>
      <dgm:spPr/>
      <dgm:t>
        <a:bodyPr/>
        <a:lstStyle/>
        <a:p>
          <a:endParaRPr lang="en-US"/>
        </a:p>
      </dgm:t>
    </dgm:pt>
    <dgm:pt modelId="{D9C661FE-3818-4C18-AADC-DCFCAE1D389D}">
      <dgm:prSet/>
      <dgm:spPr/>
      <dgm:t>
        <a:bodyPr/>
        <a:lstStyle/>
        <a:p>
          <a:r>
            <a:rPr lang="en-US" dirty="0"/>
            <a:t>“It sounds like you are very clear about your goals”</a:t>
          </a:r>
        </a:p>
      </dgm:t>
    </dgm:pt>
    <dgm:pt modelId="{13B2D51D-7C31-42AE-ABFB-9C6F69C36848}" type="parTrans" cxnId="{8433E1B9-C27F-426D-B15F-99FA9F2C11CE}">
      <dgm:prSet/>
      <dgm:spPr/>
      <dgm:t>
        <a:bodyPr/>
        <a:lstStyle/>
        <a:p>
          <a:endParaRPr lang="en-US"/>
        </a:p>
      </dgm:t>
    </dgm:pt>
    <dgm:pt modelId="{AF9C6DF9-74C8-470B-A1B7-6FEC21191B43}" type="sibTrans" cxnId="{8433E1B9-C27F-426D-B15F-99FA9F2C11CE}">
      <dgm:prSet/>
      <dgm:spPr/>
      <dgm:t>
        <a:bodyPr/>
        <a:lstStyle/>
        <a:p>
          <a:endParaRPr lang="en-US"/>
        </a:p>
      </dgm:t>
    </dgm:pt>
    <dgm:pt modelId="{33956836-74A9-4804-A88F-CFF526841828}">
      <dgm:prSet/>
      <dgm:spPr/>
      <dgm:t>
        <a:bodyPr/>
        <a:lstStyle/>
        <a:p>
          <a:r>
            <a:rPr lang="en-US"/>
            <a:t>Choice</a:t>
          </a:r>
        </a:p>
      </dgm:t>
    </dgm:pt>
    <dgm:pt modelId="{1451DE8B-FAC7-482D-ACD1-7CB80C9F568F}" type="parTrans" cxnId="{1F69C20E-6F96-491B-8547-90D872D3AEB5}">
      <dgm:prSet/>
      <dgm:spPr/>
      <dgm:t>
        <a:bodyPr/>
        <a:lstStyle/>
        <a:p>
          <a:endParaRPr lang="en-US"/>
        </a:p>
      </dgm:t>
    </dgm:pt>
    <dgm:pt modelId="{37EA5638-FD17-4671-91DB-28BA57985EE4}" type="sibTrans" cxnId="{1F69C20E-6F96-491B-8547-90D872D3AEB5}">
      <dgm:prSet/>
      <dgm:spPr/>
      <dgm:t>
        <a:bodyPr/>
        <a:lstStyle/>
        <a:p>
          <a:endParaRPr lang="en-US"/>
        </a:p>
      </dgm:t>
    </dgm:pt>
    <dgm:pt modelId="{00413A20-5512-4BF5-B67E-17E63D3EE89B}">
      <dgm:prSet/>
      <dgm:spPr/>
      <dgm:t>
        <a:bodyPr/>
        <a:lstStyle/>
        <a:p>
          <a:r>
            <a:rPr lang="en-US" dirty="0"/>
            <a:t>“There are a lot of options, would you like to learn more about some other types of contraception?”</a:t>
          </a:r>
        </a:p>
      </dgm:t>
    </dgm:pt>
    <dgm:pt modelId="{68905AA7-A661-4778-A12B-CC8FFC7C937D}" type="parTrans" cxnId="{2C89414D-CA5E-49B5-B38F-825A79FF9AF5}">
      <dgm:prSet/>
      <dgm:spPr/>
      <dgm:t>
        <a:bodyPr/>
        <a:lstStyle/>
        <a:p>
          <a:endParaRPr lang="en-US"/>
        </a:p>
      </dgm:t>
    </dgm:pt>
    <dgm:pt modelId="{14F43F19-BE70-40FD-8C48-899078A4B627}" type="sibTrans" cxnId="{2C89414D-CA5E-49B5-B38F-825A79FF9AF5}">
      <dgm:prSet/>
      <dgm:spPr/>
      <dgm:t>
        <a:bodyPr/>
        <a:lstStyle/>
        <a:p>
          <a:endParaRPr lang="en-US"/>
        </a:p>
      </dgm:t>
    </dgm:pt>
    <dgm:pt modelId="{BC1AA1EE-5947-4149-8C88-B2ED3E9646F1}">
      <dgm:prSet/>
      <dgm:spPr/>
      <dgm:t>
        <a:bodyPr/>
        <a:lstStyle/>
        <a:p>
          <a:r>
            <a:rPr lang="en-US"/>
            <a:t>“Would you like me to tell you about the pros and cons of different contraceptives?”</a:t>
          </a:r>
        </a:p>
      </dgm:t>
    </dgm:pt>
    <dgm:pt modelId="{49597071-04F5-4A5B-9A40-ADD2250160C7}" type="parTrans" cxnId="{34D5E423-29FB-4C1D-A8E9-09B13BF6F3EE}">
      <dgm:prSet/>
      <dgm:spPr/>
      <dgm:t>
        <a:bodyPr/>
        <a:lstStyle/>
        <a:p>
          <a:endParaRPr lang="en-US"/>
        </a:p>
      </dgm:t>
    </dgm:pt>
    <dgm:pt modelId="{C51BDE39-8665-4888-BEC5-A54EFFD3ACF5}" type="sibTrans" cxnId="{34D5E423-29FB-4C1D-A8E9-09B13BF6F3EE}">
      <dgm:prSet/>
      <dgm:spPr/>
      <dgm:t>
        <a:bodyPr/>
        <a:lstStyle/>
        <a:p>
          <a:endParaRPr lang="en-US"/>
        </a:p>
      </dgm:t>
    </dgm:pt>
    <dgm:pt modelId="{9EEEE7B4-131C-4868-9051-BC61EF8DEDF7}">
      <dgm:prSet/>
      <dgm:spPr/>
      <dgm:t>
        <a:bodyPr/>
        <a:lstStyle/>
        <a:p>
          <a:r>
            <a:rPr lang="en-US" dirty="0"/>
            <a:t>“Given your goal of not having children for several years, would you like to learn about some methods that seem to help with that goal?”</a:t>
          </a:r>
        </a:p>
      </dgm:t>
    </dgm:pt>
    <dgm:pt modelId="{180676E1-8211-4D3B-923A-8AC499E801AE}" type="parTrans" cxnId="{0DBEB7BF-C459-4D27-8FE6-4FA4A493B3ED}">
      <dgm:prSet/>
      <dgm:spPr/>
      <dgm:t>
        <a:bodyPr/>
        <a:lstStyle/>
        <a:p>
          <a:endParaRPr lang="en-US"/>
        </a:p>
      </dgm:t>
    </dgm:pt>
    <dgm:pt modelId="{C361304C-E589-47B0-8E2B-4BCF5AD231C3}" type="sibTrans" cxnId="{0DBEB7BF-C459-4D27-8FE6-4FA4A493B3ED}">
      <dgm:prSet/>
      <dgm:spPr/>
      <dgm:t>
        <a:bodyPr/>
        <a:lstStyle/>
        <a:p>
          <a:endParaRPr lang="en-US"/>
        </a:p>
      </dgm:t>
    </dgm:pt>
    <dgm:pt modelId="{D1577B39-2994-431C-845A-A3996A268D0E}" type="pres">
      <dgm:prSet presAssocID="{4B5DD3BB-A91A-4AD0-B869-259A769DF580}" presName="linear" presStyleCnt="0">
        <dgm:presLayoutVars>
          <dgm:dir/>
          <dgm:animLvl val="lvl"/>
          <dgm:resizeHandles val="exact"/>
        </dgm:presLayoutVars>
      </dgm:prSet>
      <dgm:spPr/>
    </dgm:pt>
    <dgm:pt modelId="{34FAD51F-DD8F-4A73-ABBD-50876AF7587F}" type="pres">
      <dgm:prSet presAssocID="{E5D6FFA4-4712-4408-8844-AC33DF1B0F49}" presName="parentLin" presStyleCnt="0"/>
      <dgm:spPr/>
    </dgm:pt>
    <dgm:pt modelId="{CC9D7163-46F0-4EAE-97B4-7227F97EFCFB}" type="pres">
      <dgm:prSet presAssocID="{E5D6FFA4-4712-4408-8844-AC33DF1B0F49}" presName="parentLeftMargin" presStyleLbl="node1" presStyleIdx="0" presStyleCnt="2"/>
      <dgm:spPr/>
    </dgm:pt>
    <dgm:pt modelId="{63D7C606-AD6C-426C-8D19-6F902C56CD0E}" type="pres">
      <dgm:prSet presAssocID="{E5D6FFA4-4712-4408-8844-AC33DF1B0F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5049F5-FD08-4397-BA18-BBEA09C66D26}" type="pres">
      <dgm:prSet presAssocID="{E5D6FFA4-4712-4408-8844-AC33DF1B0F49}" presName="negativeSpace" presStyleCnt="0"/>
      <dgm:spPr/>
    </dgm:pt>
    <dgm:pt modelId="{E3AF0571-0C6E-46C4-9C95-2F45772F11A2}" type="pres">
      <dgm:prSet presAssocID="{E5D6FFA4-4712-4408-8844-AC33DF1B0F49}" presName="childText" presStyleLbl="conFgAcc1" presStyleIdx="0" presStyleCnt="2">
        <dgm:presLayoutVars>
          <dgm:bulletEnabled val="1"/>
        </dgm:presLayoutVars>
      </dgm:prSet>
      <dgm:spPr/>
    </dgm:pt>
    <dgm:pt modelId="{4A106C47-7C94-403B-914B-25B4B9EFCE73}" type="pres">
      <dgm:prSet presAssocID="{6E9FD132-F5A5-44DC-B204-9463A573B9F6}" presName="spaceBetweenRectangles" presStyleCnt="0"/>
      <dgm:spPr/>
    </dgm:pt>
    <dgm:pt modelId="{2E6AA7C2-E1C4-44FF-ACE0-3838E3F3BE3B}" type="pres">
      <dgm:prSet presAssocID="{33956836-74A9-4804-A88F-CFF526841828}" presName="parentLin" presStyleCnt="0"/>
      <dgm:spPr/>
    </dgm:pt>
    <dgm:pt modelId="{38EB50FB-6C5A-4E49-8B3C-33AA2EEE4F87}" type="pres">
      <dgm:prSet presAssocID="{33956836-74A9-4804-A88F-CFF526841828}" presName="parentLeftMargin" presStyleLbl="node1" presStyleIdx="0" presStyleCnt="2"/>
      <dgm:spPr/>
    </dgm:pt>
    <dgm:pt modelId="{42537B7D-432E-4054-9D4C-0037B604CC99}" type="pres">
      <dgm:prSet presAssocID="{33956836-74A9-4804-A88F-CFF52684182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A4B373-3299-43E9-9D07-00231DA39329}" type="pres">
      <dgm:prSet presAssocID="{33956836-74A9-4804-A88F-CFF526841828}" presName="negativeSpace" presStyleCnt="0"/>
      <dgm:spPr/>
    </dgm:pt>
    <dgm:pt modelId="{6FEFA3C4-41EC-4C48-9119-0D944BF9FEB3}" type="pres">
      <dgm:prSet presAssocID="{33956836-74A9-4804-A88F-CFF52684182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42CA07-9CCD-4171-9059-358AFF1B5811}" type="presOf" srcId="{E5D6FFA4-4712-4408-8844-AC33DF1B0F49}" destId="{63D7C606-AD6C-426C-8D19-6F902C56CD0E}" srcOrd="1" destOrd="0" presId="urn:microsoft.com/office/officeart/2005/8/layout/list1"/>
    <dgm:cxn modelId="{5EE4CD07-BFD1-4C5B-8FC0-9B79355860A9}" type="presOf" srcId="{4B5DD3BB-A91A-4AD0-B869-259A769DF580}" destId="{D1577B39-2994-431C-845A-A3996A268D0E}" srcOrd="0" destOrd="0" presId="urn:microsoft.com/office/officeart/2005/8/layout/list1"/>
    <dgm:cxn modelId="{1F69C20E-6F96-491B-8547-90D872D3AEB5}" srcId="{4B5DD3BB-A91A-4AD0-B869-259A769DF580}" destId="{33956836-74A9-4804-A88F-CFF526841828}" srcOrd="1" destOrd="0" parTransId="{1451DE8B-FAC7-482D-ACD1-7CB80C9F568F}" sibTransId="{37EA5638-FD17-4671-91DB-28BA57985EE4}"/>
    <dgm:cxn modelId="{34D5E423-29FB-4C1D-A8E9-09B13BF6F3EE}" srcId="{33956836-74A9-4804-A88F-CFF526841828}" destId="{BC1AA1EE-5947-4149-8C88-B2ED3E9646F1}" srcOrd="1" destOrd="0" parTransId="{49597071-04F5-4A5B-9A40-ADD2250160C7}" sibTransId="{C51BDE39-8665-4888-BEC5-A54EFFD3ACF5}"/>
    <dgm:cxn modelId="{98B1B33E-B478-40F2-A3FF-C6634B024EEA}" type="presOf" srcId="{33956836-74A9-4804-A88F-CFF526841828}" destId="{42537B7D-432E-4054-9D4C-0037B604CC99}" srcOrd="1" destOrd="0" presId="urn:microsoft.com/office/officeart/2005/8/layout/list1"/>
    <dgm:cxn modelId="{A4FF6663-4982-497D-B326-B1FE0E5E3B87}" type="presOf" srcId="{E5D6FFA4-4712-4408-8844-AC33DF1B0F49}" destId="{CC9D7163-46F0-4EAE-97B4-7227F97EFCFB}" srcOrd="0" destOrd="0" presId="urn:microsoft.com/office/officeart/2005/8/layout/list1"/>
    <dgm:cxn modelId="{2C89414D-CA5E-49B5-B38F-825A79FF9AF5}" srcId="{33956836-74A9-4804-A88F-CFF526841828}" destId="{00413A20-5512-4BF5-B67E-17E63D3EE89B}" srcOrd="0" destOrd="0" parTransId="{68905AA7-A661-4778-A12B-CC8FFC7C937D}" sibTransId="{14F43F19-BE70-40FD-8C48-899078A4B627}"/>
    <dgm:cxn modelId="{AABD5552-3B84-4CF0-AFD4-E54FB7F7A031}" type="presOf" srcId="{33956836-74A9-4804-A88F-CFF526841828}" destId="{38EB50FB-6C5A-4E49-8B3C-33AA2EEE4F87}" srcOrd="0" destOrd="0" presId="urn:microsoft.com/office/officeart/2005/8/layout/list1"/>
    <dgm:cxn modelId="{3901477E-77DD-4576-AFA5-B0B1D6067171}" type="presOf" srcId="{9EEEE7B4-131C-4868-9051-BC61EF8DEDF7}" destId="{6FEFA3C4-41EC-4C48-9119-0D944BF9FEB3}" srcOrd="0" destOrd="2" presId="urn:microsoft.com/office/officeart/2005/8/layout/list1"/>
    <dgm:cxn modelId="{7B459B86-F3BF-4290-B088-E7B61E610ACA}" type="presOf" srcId="{E6B59FBD-E44E-4575-848D-FB03F1967774}" destId="{E3AF0571-0C6E-46C4-9C95-2F45772F11A2}" srcOrd="0" destOrd="0" presId="urn:microsoft.com/office/officeart/2005/8/layout/list1"/>
    <dgm:cxn modelId="{58CB27A0-DF4D-4716-85B7-405965F8F27A}" type="presOf" srcId="{00413A20-5512-4BF5-B67E-17E63D3EE89B}" destId="{6FEFA3C4-41EC-4C48-9119-0D944BF9FEB3}" srcOrd="0" destOrd="0" presId="urn:microsoft.com/office/officeart/2005/8/layout/list1"/>
    <dgm:cxn modelId="{8433E1B9-C27F-426D-B15F-99FA9F2C11CE}" srcId="{E5D6FFA4-4712-4408-8844-AC33DF1B0F49}" destId="{D9C661FE-3818-4C18-AADC-DCFCAE1D389D}" srcOrd="1" destOrd="0" parTransId="{13B2D51D-7C31-42AE-ABFB-9C6F69C36848}" sibTransId="{AF9C6DF9-74C8-470B-A1B7-6FEC21191B43}"/>
    <dgm:cxn modelId="{0DBEB7BF-C459-4D27-8FE6-4FA4A493B3ED}" srcId="{33956836-74A9-4804-A88F-CFF526841828}" destId="{9EEEE7B4-131C-4868-9051-BC61EF8DEDF7}" srcOrd="2" destOrd="0" parTransId="{180676E1-8211-4D3B-923A-8AC499E801AE}" sibTransId="{C361304C-E589-47B0-8E2B-4BCF5AD231C3}"/>
    <dgm:cxn modelId="{EEBB40F5-9139-4BA9-B700-A0196589B426}" type="presOf" srcId="{BC1AA1EE-5947-4149-8C88-B2ED3E9646F1}" destId="{6FEFA3C4-41EC-4C48-9119-0D944BF9FEB3}" srcOrd="0" destOrd="1" presId="urn:microsoft.com/office/officeart/2005/8/layout/list1"/>
    <dgm:cxn modelId="{7EA4CBFD-CF63-4353-9BB7-0B3EE6032B64}" type="presOf" srcId="{D9C661FE-3818-4C18-AADC-DCFCAE1D389D}" destId="{E3AF0571-0C6E-46C4-9C95-2F45772F11A2}" srcOrd="0" destOrd="1" presId="urn:microsoft.com/office/officeart/2005/8/layout/list1"/>
    <dgm:cxn modelId="{035C69FE-1ADC-46D2-9077-C24A22EBA280}" srcId="{4B5DD3BB-A91A-4AD0-B869-259A769DF580}" destId="{E5D6FFA4-4712-4408-8844-AC33DF1B0F49}" srcOrd="0" destOrd="0" parTransId="{DD9DF256-DFF0-4413-8B51-559361FD2744}" sibTransId="{6E9FD132-F5A5-44DC-B204-9463A573B9F6}"/>
    <dgm:cxn modelId="{3EFB50FF-D6C5-46E4-A376-86260DFBDB50}" srcId="{E5D6FFA4-4712-4408-8844-AC33DF1B0F49}" destId="{E6B59FBD-E44E-4575-848D-FB03F1967774}" srcOrd="0" destOrd="0" parTransId="{CFC0177E-98E0-4952-9025-0EF54A9648AA}" sibTransId="{E8B9F167-F000-45C2-B645-2130D67A3321}"/>
    <dgm:cxn modelId="{F40A3145-D692-4FF2-91DE-BCC9C416D1A8}" type="presParOf" srcId="{D1577B39-2994-431C-845A-A3996A268D0E}" destId="{34FAD51F-DD8F-4A73-ABBD-50876AF7587F}" srcOrd="0" destOrd="0" presId="urn:microsoft.com/office/officeart/2005/8/layout/list1"/>
    <dgm:cxn modelId="{728041E3-4402-46CF-95BB-2CD3CF9EF144}" type="presParOf" srcId="{34FAD51F-DD8F-4A73-ABBD-50876AF7587F}" destId="{CC9D7163-46F0-4EAE-97B4-7227F97EFCFB}" srcOrd="0" destOrd="0" presId="urn:microsoft.com/office/officeart/2005/8/layout/list1"/>
    <dgm:cxn modelId="{6FF0FA06-5889-436E-99E8-6C86377165F3}" type="presParOf" srcId="{34FAD51F-DD8F-4A73-ABBD-50876AF7587F}" destId="{63D7C606-AD6C-426C-8D19-6F902C56CD0E}" srcOrd="1" destOrd="0" presId="urn:microsoft.com/office/officeart/2005/8/layout/list1"/>
    <dgm:cxn modelId="{32E72080-F36A-44BC-B2A0-F209EAD02F66}" type="presParOf" srcId="{D1577B39-2994-431C-845A-A3996A268D0E}" destId="{785049F5-FD08-4397-BA18-BBEA09C66D26}" srcOrd="1" destOrd="0" presId="urn:microsoft.com/office/officeart/2005/8/layout/list1"/>
    <dgm:cxn modelId="{A1C6DAEA-C387-4F1F-95E6-F9706BBA1980}" type="presParOf" srcId="{D1577B39-2994-431C-845A-A3996A268D0E}" destId="{E3AF0571-0C6E-46C4-9C95-2F45772F11A2}" srcOrd="2" destOrd="0" presId="urn:microsoft.com/office/officeart/2005/8/layout/list1"/>
    <dgm:cxn modelId="{4F481059-C57E-47A8-9624-5738D50323D3}" type="presParOf" srcId="{D1577B39-2994-431C-845A-A3996A268D0E}" destId="{4A106C47-7C94-403B-914B-25B4B9EFCE73}" srcOrd="3" destOrd="0" presId="urn:microsoft.com/office/officeart/2005/8/layout/list1"/>
    <dgm:cxn modelId="{A407E163-64D7-412C-ACB6-7D42D9376663}" type="presParOf" srcId="{D1577B39-2994-431C-845A-A3996A268D0E}" destId="{2E6AA7C2-E1C4-44FF-ACE0-3838E3F3BE3B}" srcOrd="4" destOrd="0" presId="urn:microsoft.com/office/officeart/2005/8/layout/list1"/>
    <dgm:cxn modelId="{C8B9DDFF-1BFD-4D1B-9A7E-B7CD6C62A6EE}" type="presParOf" srcId="{2E6AA7C2-E1C4-44FF-ACE0-3838E3F3BE3B}" destId="{38EB50FB-6C5A-4E49-8B3C-33AA2EEE4F87}" srcOrd="0" destOrd="0" presId="urn:microsoft.com/office/officeart/2005/8/layout/list1"/>
    <dgm:cxn modelId="{D1C7269F-E065-4C1F-8D42-C135E3C26A5F}" type="presParOf" srcId="{2E6AA7C2-E1C4-44FF-ACE0-3838E3F3BE3B}" destId="{42537B7D-432E-4054-9D4C-0037B604CC99}" srcOrd="1" destOrd="0" presId="urn:microsoft.com/office/officeart/2005/8/layout/list1"/>
    <dgm:cxn modelId="{3F875C17-7132-4C6E-B74E-F603BC494B19}" type="presParOf" srcId="{D1577B39-2994-431C-845A-A3996A268D0E}" destId="{F1A4B373-3299-43E9-9D07-00231DA39329}" srcOrd="5" destOrd="0" presId="urn:microsoft.com/office/officeart/2005/8/layout/list1"/>
    <dgm:cxn modelId="{A519DBD9-019C-4EB2-904F-1DB19196033D}" type="presParOf" srcId="{D1577B39-2994-431C-845A-A3996A268D0E}" destId="{6FEFA3C4-41EC-4C48-9119-0D944BF9FE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EEE4-126B-4CA5-AD26-0EC63CB0A3C8}">
      <dsp:nvSpPr>
        <dsp:cNvPr id="0" name=""/>
        <dsp:cNvSpPr/>
      </dsp:nvSpPr>
      <dsp:spPr>
        <a:xfrm>
          <a:off x="6410" y="235975"/>
          <a:ext cx="2763996" cy="82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7" tIns="218417" rIns="218417" bIns="21841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Assess</a:t>
          </a:r>
        </a:p>
      </dsp:txBody>
      <dsp:txXfrm>
        <a:off x="6410" y="235975"/>
        <a:ext cx="2763996" cy="829198"/>
      </dsp:txXfrm>
    </dsp:sp>
    <dsp:sp modelId="{37018889-31D7-447C-90C1-6992DFFCA30E}">
      <dsp:nvSpPr>
        <dsp:cNvPr id="0" name=""/>
        <dsp:cNvSpPr/>
      </dsp:nvSpPr>
      <dsp:spPr>
        <a:xfrm>
          <a:off x="6410" y="1065174"/>
          <a:ext cx="2763996" cy="2037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21" tIns="273021" rIns="273021" bIns="27302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Assess a student’s reproductive health needs</a:t>
          </a:r>
        </a:p>
      </dsp:txBody>
      <dsp:txXfrm>
        <a:off x="6410" y="1065174"/>
        <a:ext cx="2763996" cy="2037850"/>
      </dsp:txXfrm>
    </dsp:sp>
    <dsp:sp modelId="{9C8D2EDA-DBBE-4622-8666-9379D202A06F}">
      <dsp:nvSpPr>
        <dsp:cNvPr id="0" name=""/>
        <dsp:cNvSpPr/>
      </dsp:nvSpPr>
      <dsp:spPr>
        <a:xfrm>
          <a:off x="2878301" y="235975"/>
          <a:ext cx="2763996" cy="82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7" tIns="218417" rIns="218417" bIns="21841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Counsel</a:t>
          </a:r>
        </a:p>
      </dsp:txBody>
      <dsp:txXfrm>
        <a:off x="2878301" y="235975"/>
        <a:ext cx="2763996" cy="829198"/>
      </dsp:txXfrm>
    </dsp:sp>
    <dsp:sp modelId="{5115464C-22CA-424A-9ECC-3534653628E1}">
      <dsp:nvSpPr>
        <dsp:cNvPr id="0" name=""/>
        <dsp:cNvSpPr/>
      </dsp:nvSpPr>
      <dsp:spPr>
        <a:xfrm>
          <a:off x="2878301" y="1065174"/>
          <a:ext cx="2763996" cy="2037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21" tIns="273021" rIns="273021" bIns="27302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Counsel a student regarding comprehensive, patient-centered contraception</a:t>
          </a:r>
        </a:p>
      </dsp:txBody>
      <dsp:txXfrm>
        <a:off x="2878301" y="1065174"/>
        <a:ext cx="2763996" cy="2037850"/>
      </dsp:txXfrm>
    </dsp:sp>
    <dsp:sp modelId="{A120707E-82BF-4916-A887-9648D4F2DAC3}">
      <dsp:nvSpPr>
        <dsp:cNvPr id="0" name=""/>
        <dsp:cNvSpPr/>
      </dsp:nvSpPr>
      <dsp:spPr>
        <a:xfrm>
          <a:off x="5750192" y="235975"/>
          <a:ext cx="2763996" cy="82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17" tIns="218417" rIns="218417" bIns="21841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Start</a:t>
          </a:r>
        </a:p>
      </dsp:txBody>
      <dsp:txXfrm>
        <a:off x="5750192" y="235975"/>
        <a:ext cx="2763996" cy="829198"/>
      </dsp:txXfrm>
    </dsp:sp>
    <dsp:sp modelId="{1173F2BD-DF1E-44B9-AF3B-60767000A9B6}">
      <dsp:nvSpPr>
        <dsp:cNvPr id="0" name=""/>
        <dsp:cNvSpPr/>
      </dsp:nvSpPr>
      <dsp:spPr>
        <a:xfrm>
          <a:off x="5750192" y="1065174"/>
          <a:ext cx="2763996" cy="2037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21" tIns="273021" rIns="273021" bIns="27302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 contraception or schedule next steps</a:t>
          </a:r>
        </a:p>
      </dsp:txBody>
      <dsp:txXfrm>
        <a:off x="5750192" y="1065174"/>
        <a:ext cx="2763996" cy="2037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C2170-48AA-48E8-8FDD-633E7972D932}">
      <dsp:nvSpPr>
        <dsp:cNvPr id="0" name=""/>
        <dsp:cNvSpPr/>
      </dsp:nvSpPr>
      <dsp:spPr>
        <a:xfrm>
          <a:off x="332720" y="1729"/>
          <a:ext cx="2256643" cy="1353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Patient empowerment – use strengths to empower student in development of treatment plan</a:t>
          </a:r>
        </a:p>
      </dsp:txBody>
      <dsp:txXfrm>
        <a:off x="332720" y="1729"/>
        <a:ext cx="2256643" cy="1353986"/>
      </dsp:txXfrm>
    </dsp:sp>
    <dsp:sp modelId="{5E344796-85C9-4F2F-B9B9-8C4AE0D1E4DD}">
      <dsp:nvSpPr>
        <dsp:cNvPr id="0" name=""/>
        <dsp:cNvSpPr/>
      </dsp:nvSpPr>
      <dsp:spPr>
        <a:xfrm>
          <a:off x="2815028" y="1729"/>
          <a:ext cx="2256643" cy="1353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Choice – inform about treatment options so student can choose what they prefer</a:t>
          </a:r>
        </a:p>
      </dsp:txBody>
      <dsp:txXfrm>
        <a:off x="2815028" y="1729"/>
        <a:ext cx="2256643" cy="1353986"/>
      </dsp:txXfrm>
    </dsp:sp>
    <dsp:sp modelId="{DBEC2DA0-3233-449A-8026-10CBDDE3564B}">
      <dsp:nvSpPr>
        <dsp:cNvPr id="0" name=""/>
        <dsp:cNvSpPr/>
      </dsp:nvSpPr>
      <dsp:spPr>
        <a:xfrm>
          <a:off x="5297336" y="1729"/>
          <a:ext cx="2256643" cy="1353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Collaboration – student, staff, community (if necessary)</a:t>
          </a:r>
        </a:p>
      </dsp:txBody>
      <dsp:txXfrm>
        <a:off x="5297336" y="1729"/>
        <a:ext cx="2256643" cy="1353986"/>
      </dsp:txXfrm>
    </dsp:sp>
    <dsp:sp modelId="{60626A70-AC2D-472A-8F9E-9DBA5CC3ADE3}">
      <dsp:nvSpPr>
        <dsp:cNvPr id="0" name=""/>
        <dsp:cNvSpPr/>
      </dsp:nvSpPr>
      <dsp:spPr>
        <a:xfrm>
          <a:off x="1573874" y="1581379"/>
          <a:ext cx="2256643" cy="1353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Safety – create environment that ensures student feels physically and emotionally safe</a:t>
          </a:r>
        </a:p>
      </dsp:txBody>
      <dsp:txXfrm>
        <a:off x="1573874" y="1581379"/>
        <a:ext cx="2256643" cy="1353986"/>
      </dsp:txXfrm>
    </dsp:sp>
    <dsp:sp modelId="{66E21334-45ED-432D-AA29-7BD527395BF9}">
      <dsp:nvSpPr>
        <dsp:cNvPr id="0" name=""/>
        <dsp:cNvSpPr/>
      </dsp:nvSpPr>
      <dsp:spPr>
        <a:xfrm>
          <a:off x="4056182" y="1581379"/>
          <a:ext cx="2256643" cy="13539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Trustworthiness – create clear expectations about options and next steps</a:t>
          </a:r>
        </a:p>
      </dsp:txBody>
      <dsp:txXfrm>
        <a:off x="4056182" y="1581379"/>
        <a:ext cx="2256643" cy="1353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F0571-0C6E-46C4-9C95-2F45772F11A2}">
      <dsp:nvSpPr>
        <dsp:cNvPr id="0" name=""/>
        <dsp:cNvSpPr/>
      </dsp:nvSpPr>
      <dsp:spPr>
        <a:xfrm>
          <a:off x="0" y="576889"/>
          <a:ext cx="5778747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495" tIns="374904" rIns="4484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“What has worked well for you before?”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“It sounds like you are very clear about your goals”</a:t>
          </a:r>
        </a:p>
      </dsp:txBody>
      <dsp:txXfrm>
        <a:off x="0" y="576889"/>
        <a:ext cx="5778747" cy="1048950"/>
      </dsp:txXfrm>
    </dsp:sp>
    <dsp:sp modelId="{63D7C606-AD6C-426C-8D19-6F902C56CD0E}">
      <dsp:nvSpPr>
        <dsp:cNvPr id="0" name=""/>
        <dsp:cNvSpPr/>
      </dsp:nvSpPr>
      <dsp:spPr>
        <a:xfrm>
          <a:off x="288937" y="311209"/>
          <a:ext cx="4045123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96" tIns="0" rIns="152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empowerment:</a:t>
          </a:r>
        </a:p>
      </dsp:txBody>
      <dsp:txXfrm>
        <a:off x="314876" y="337148"/>
        <a:ext cx="3993245" cy="479482"/>
      </dsp:txXfrm>
    </dsp:sp>
    <dsp:sp modelId="{6FEFA3C4-41EC-4C48-9119-0D944BF9FEB3}">
      <dsp:nvSpPr>
        <dsp:cNvPr id="0" name=""/>
        <dsp:cNvSpPr/>
      </dsp:nvSpPr>
      <dsp:spPr>
        <a:xfrm>
          <a:off x="0" y="1988719"/>
          <a:ext cx="5778747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495" tIns="374904" rIns="4484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“There are a lot of options, would you like to learn more about some other types of contraception?”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“Would you like me to tell you about the pros and cons of different contraceptives?”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“Given your goal of not having children for several years, would you like to learn about some methods that seem to help with that goal?”</a:t>
          </a:r>
        </a:p>
      </dsp:txBody>
      <dsp:txXfrm>
        <a:off x="0" y="1988719"/>
        <a:ext cx="5778747" cy="2381400"/>
      </dsp:txXfrm>
    </dsp:sp>
    <dsp:sp modelId="{42537B7D-432E-4054-9D4C-0037B604CC99}">
      <dsp:nvSpPr>
        <dsp:cNvPr id="0" name=""/>
        <dsp:cNvSpPr/>
      </dsp:nvSpPr>
      <dsp:spPr>
        <a:xfrm>
          <a:off x="288937" y="1723039"/>
          <a:ext cx="4045123" cy="5313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96" tIns="0" rIns="1528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Choice</a:t>
          </a:r>
        </a:p>
      </dsp:txBody>
      <dsp:txXfrm>
        <a:off x="314876" y="1748978"/>
        <a:ext cx="399324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0243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princeton.edu/emergency-contraception.html" TargetMode="External"/><Relationship Id="rId7" Type="http://schemas.openxmlformats.org/officeDocument/2006/relationships/hyperlink" Target="http://ec.princeton.edu/questions/risk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c.princeton.edu/questions/morningafter.html" TargetMode="External"/><Relationship Id="rId5" Type="http://schemas.openxmlformats.org/officeDocument/2006/relationships/hyperlink" Target="http://ec.princeton.edu/info/ecp.html" TargetMode="External"/><Relationship Id="rId4" Type="http://schemas.openxmlformats.org/officeDocument/2006/relationships/hyperlink" Target="http://ec.princeton.edu/questions/eceffect.html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Pills patches rings and things/ put a ring on it alt title</a:t>
            </a:r>
          </a:p>
        </p:txBody>
      </p:sp>
    </p:spTree>
    <p:extLst>
      <p:ext uri="{BB962C8B-B14F-4D97-AF65-F5344CB8AC3E}">
        <p14:creationId xmlns:p14="http://schemas.microsoft.com/office/powerpoint/2010/main" val="278595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1075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0161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1= no restrictions</a:t>
            </a:r>
          </a:p>
          <a:p>
            <a:r>
              <a:rPr lang="en-US" dirty="0"/>
              <a:t>2= advantages generally outweigh risks</a:t>
            </a:r>
          </a:p>
          <a:p>
            <a:r>
              <a:rPr lang="en-US" dirty="0"/>
              <a:t>3= theoretical or proven risks usually outweigh advantages</a:t>
            </a:r>
          </a:p>
          <a:p>
            <a:r>
              <a:rPr lang="en-US" dirty="0"/>
              <a:t>4= unacceptable health risk</a:t>
            </a:r>
          </a:p>
        </p:txBody>
      </p:sp>
    </p:spTree>
    <p:extLst>
      <p:ext uri="{BB962C8B-B14F-4D97-AF65-F5344CB8AC3E}">
        <p14:creationId xmlns:p14="http://schemas.microsoft.com/office/powerpoint/2010/main" val="108171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5858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713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As </a:t>
            </a:r>
            <a:r>
              <a:rPr lang="en" sz="900">
                <a:latin typeface="Verdana"/>
                <a:ea typeface="Verdana"/>
                <a:cs typeface="Verdana"/>
                <a:sym typeface="Verdana"/>
                <a:hlinkClick r:id="rId3"/>
              </a:rPr>
              <a:t>emergency contraception</a:t>
            </a: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, the Copper-T IUD is much </a:t>
            </a:r>
            <a:r>
              <a:rPr lang="en" sz="900">
                <a:latin typeface="Verdana"/>
                <a:ea typeface="Verdana"/>
                <a:cs typeface="Verdana"/>
                <a:sym typeface="Verdana"/>
                <a:hlinkClick r:id="rId4"/>
              </a:rPr>
              <a:t>more effective</a:t>
            </a: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 than either type of </a:t>
            </a:r>
            <a:r>
              <a:rPr lang="en" sz="900">
                <a:latin typeface="Verdana"/>
                <a:ea typeface="Verdana"/>
                <a:cs typeface="Verdana"/>
                <a:sym typeface="Verdana"/>
                <a:hlinkClick r:id="rId5"/>
              </a:rPr>
              <a:t>emergency contraceptive pill</a:t>
            </a: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 (or “</a:t>
            </a:r>
            <a:r>
              <a:rPr lang="en" sz="900">
                <a:latin typeface="Verdana"/>
                <a:ea typeface="Verdana"/>
                <a:cs typeface="Verdana"/>
                <a:sym typeface="Verdana"/>
                <a:hlinkClick r:id="rId6"/>
              </a:rPr>
              <a:t>morning after pill</a:t>
            </a: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”) because it reduces your </a:t>
            </a:r>
            <a:r>
              <a:rPr lang="en" sz="900">
                <a:latin typeface="Verdana"/>
                <a:ea typeface="Verdana"/>
                <a:cs typeface="Verdana"/>
                <a:sym typeface="Verdana"/>
                <a:hlinkClick r:id="rId7"/>
              </a:rPr>
              <a:t>risk of getting pregnant</a:t>
            </a: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 by more than 99%. Another advantage to the Copper-T IUD is that you can keep it in place to prevent pregnancy for up to ten years.</a:t>
            </a:r>
          </a:p>
        </p:txBody>
      </p:sp>
    </p:spTree>
    <p:extLst>
      <p:ext uri="{BB962C8B-B14F-4D97-AF65-F5344CB8AC3E}">
        <p14:creationId xmlns:p14="http://schemas.microsoft.com/office/powerpoint/2010/main" val="59376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146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00168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93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6752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2011 data – most recent reported by CDC &amp; Guttmacher</a:t>
            </a:r>
          </a:p>
        </p:txBody>
      </p:sp>
    </p:spTree>
    <p:extLst>
      <p:ext uri="{BB962C8B-B14F-4D97-AF65-F5344CB8AC3E}">
        <p14:creationId xmlns:p14="http://schemas.microsoft.com/office/powerpoint/2010/main" val="347176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3530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690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4515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Voluntary for student</a:t>
            </a:r>
          </a:p>
          <a:p>
            <a:r>
              <a:rPr lang="en-US" dirty="0">
                <a:latin typeface="Calibri"/>
                <a:cs typeface="Calibri"/>
              </a:rPr>
              <a:t>Required for center to provide</a:t>
            </a:r>
          </a:p>
          <a:p>
            <a:r>
              <a:rPr lang="en-US" dirty="0">
                <a:latin typeface="Calibri"/>
                <a:cs typeface="Calibri"/>
              </a:rPr>
              <a:t>Required for center to appoint person to implement and monitor</a:t>
            </a:r>
          </a:p>
        </p:txBody>
      </p:sp>
    </p:spTree>
    <p:extLst>
      <p:ext uri="{BB962C8B-B14F-4D97-AF65-F5344CB8AC3E}">
        <p14:creationId xmlns:p14="http://schemas.microsoft.com/office/powerpoint/2010/main" val="262444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the 653 and health history under review to be more inclusive language</a:t>
            </a:r>
          </a:p>
        </p:txBody>
      </p:sp>
    </p:spTree>
    <p:extLst>
      <p:ext uri="{BB962C8B-B14F-4D97-AF65-F5344CB8AC3E}">
        <p14:creationId xmlns:p14="http://schemas.microsoft.com/office/powerpoint/2010/main" val="363706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Welcoming environment – respect and support; </a:t>
            </a:r>
          </a:p>
          <a:p>
            <a:r>
              <a:rPr lang="en-US" dirty="0">
                <a:cs typeface="Arial"/>
              </a:rPr>
              <a:t>Aligns with the Job Corps 2.0 changes </a:t>
            </a:r>
          </a:p>
        </p:txBody>
      </p:sp>
    </p:spTree>
    <p:extLst>
      <p:ext uri="{BB962C8B-B14F-4D97-AF65-F5344CB8AC3E}">
        <p14:creationId xmlns:p14="http://schemas.microsoft.com/office/powerpoint/2010/main" val="429249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08E5-236F-F181-362C-686566C2F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3C830-CB98-3DB3-65E5-16875CD59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A975C-D471-5227-E1E1-054C1B75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5F7B-F304-9449-41BF-83F16F26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53B6-44DE-0041-6B45-C1E4C7DF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60174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933E-1253-7AE6-93C1-9EB803B2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CC5AA-C29B-E89E-CA61-87C268553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73C1-F474-A488-47F2-18E715A2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C189-463B-603C-7E58-954C68F6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F1DA-0560-A9E9-0F11-FA523C55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752827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9DBB7-3E42-34AF-8514-E1454DE5F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CA04C-4249-BDA1-7518-A472DEAC1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3EE-6E1F-0AAD-C7F1-9374C875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B90D-3B0C-E851-FFE3-8A895F5D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23109-EF1C-EE27-DC29-191EA555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81150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defRPr/>
            </a:lvl2pPr>
            <a:lvl3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lvl="3"/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56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C9A8-B076-8D91-2654-8418F2CC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E38F-AA25-CA63-C813-6372AB3E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A6D17-041B-E5C8-E3A9-DE57EA69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B6EE6-DB17-816E-085D-C6F1FDF7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5FFE-558B-30C9-25BE-E1AB54A1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424138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1C06-103D-25F7-61AB-9B449B10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15B67-339C-2A2B-9577-5B2A4EFD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FDC5-3998-B34A-5B8B-CB34A356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12D-0BA5-808B-D9E4-B937BD45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C58B-8B62-F10A-5713-3F482FCF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38086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85C9-8370-0328-B1C0-66E2F722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38CE-7D7C-6EA2-E8D8-3E3C0803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28533-1F01-5C8D-FAC8-A5CAB444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F10C6-4148-0BD1-C931-6013118A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B86AF-57DF-51BC-4843-9A2D95AC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8A4C-3A8A-4855-BFDA-A956FD75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326565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E28F-AA5A-6E52-CE94-36CE5390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B912A-B366-F751-44F8-FC3277E5B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300EA-BF16-FFC1-84F8-4748CBD6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006E6-4EBC-E321-63E4-E83F95385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22364-9791-F57B-4599-36468744F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0D8D2-3D9B-7AF9-9EB2-2B156983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150A5-A8AA-8D6E-2212-E72C6AFD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6390D-8991-76DC-2628-BD7C7B5A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575395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A584-0F05-FC28-3805-FBE308B2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A3AA8-4606-4514-6FD8-87AF78D1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5A743-5C1C-64F5-88EB-3299EFD4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4CB1C-BFA3-B3A0-A94F-4E915AED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987461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CEE80-7D97-B650-F26E-8695DFF3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BCDA4-E742-06F7-0439-FB2B8F53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CC8B-FDA9-5599-9B1D-89578E07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41C7-84F2-4A45-E82A-51858DE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8B931-5676-0D3D-116C-3C5CFFFD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5BBC3-7330-7C28-366D-8BC071946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93B0E-6BAE-FDE3-D597-76FE5D19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CC314-5717-DB5A-A527-D4CD2E0F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8CF0C-21A0-6999-DC98-BEAB364F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595316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9351-5B60-04E2-556A-A34771B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758FC-AB86-CB98-EACF-42E946BF3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8CCAB-9E25-2811-5FD5-08A6097BF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93701-8ED6-C8D6-6EB1-7262871D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AD58A-0DEE-C9E3-565C-38433745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3AF32-FEDC-62C8-A2D9-F91F0647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29103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0D0F9-6DAC-CC58-E7A3-545343F3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FF7BC-E4DC-618E-A6FB-5DBFB2B9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9FB41-436F-561C-FF36-6AAA669B2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E6157-38F8-9D30-D9FE-50581E556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B6BA-5D16-1837-2A91-43DFB0E83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4199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dc.gov/reproductivehealth/contraception/contraception_guidance.htm" TargetMode="External"/><Relationship Id="rId4" Type="http://schemas.openxmlformats.org/officeDocument/2006/relationships/hyperlink" Target="https://www.cdc.gov/reproductivehealth/contraception/pdf/summary-chart-us-medical-eligibility-criteria_508tagged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nedparenthood.org/learn/birth-control/iud/how-effective-are-iud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nedparenthood.org/learn/birth-contro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oductiveaccess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oductiveaccess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oductiveaccess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aragard.com/What-it-costs.aspx" TargetMode="External"/><Relationship Id="rId2" Type="http://schemas.openxmlformats.org/officeDocument/2006/relationships/hyperlink" Target="http://www.archpatientassistance.com/eligibility/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tmacher.org/fact-sheet/unintended-pregnancy-united-stat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432000" y="2152350"/>
            <a:ext cx="8279999" cy="83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 sz="4700" dirty="0"/>
              <a:t>Reproductive Health and </a:t>
            </a:r>
            <a:br>
              <a:rPr lang="en" sz="4700" dirty="0"/>
            </a:br>
            <a:r>
              <a:rPr lang="en" sz="4700" dirty="0"/>
              <a:t>Job Corps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415700" y="2869231"/>
            <a:ext cx="7296300" cy="8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-US" dirty="0"/>
              <a:t>Sara Mackenzie, MD, MPH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 dirty="0"/>
              <a:t>Regional Medical Specialist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 dirty="0"/>
              <a:t>March 2023</a:t>
            </a: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425F9-9306-5E6B-7B78-51848E26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081453"/>
            <a:ext cx="5310553" cy="2980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100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Assess</a:t>
            </a: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 student’s reproductive health needs </a:t>
            </a:r>
          </a:p>
        </p:txBody>
      </p:sp>
    </p:spTree>
    <p:extLst>
      <p:ext uri="{BB962C8B-B14F-4D97-AF65-F5344CB8AC3E}">
        <p14:creationId xmlns:p14="http://schemas.microsoft.com/office/powerpoint/2010/main" val="178737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7D3-FEF1-54D9-FD94-EDB93B18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Policy and Requirements Handbook: Family Planning Program Chapter 2, R(7)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E505F-533E-70B3-43E9-22B74765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A. A family planning program must be provided to all students on a voluntary basis. At a minimum, this program must include counseling, health promotion activities, and medical services, including birth control. The Center Director must appoint a staff member to implement and monitor this program.</a:t>
            </a:r>
          </a:p>
        </p:txBody>
      </p:sp>
    </p:spTree>
    <p:extLst>
      <p:ext uri="{BB962C8B-B14F-4D97-AF65-F5344CB8AC3E}">
        <p14:creationId xmlns:p14="http://schemas.microsoft.com/office/powerpoint/2010/main" val="112171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5F7D3-FEF1-54D9-FD94-EDB93B18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Available information: Health history form &amp; 653 (in process of updates)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CB586-BE51-FF56-5524-0FD1420DB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06" y="151484"/>
            <a:ext cx="5742065" cy="1995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9952C-45EF-94DC-4DB4-EEFB226F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250" y="2256707"/>
            <a:ext cx="5797333" cy="1058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127BE-BAC8-FB18-42F1-D37A86B9C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172" y="3921142"/>
            <a:ext cx="4177397" cy="8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12DA-B785-FF03-A55C-1C2929D6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“Just in time” visits…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8EE1-86A8-3DE1-0CDE-FC7F3023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Review of Health History</a:t>
            </a:r>
          </a:p>
          <a:p>
            <a:r>
              <a:rPr lang="en-US" sz="2400" dirty="0"/>
              <a:t>Entrance Physical</a:t>
            </a:r>
          </a:p>
          <a:p>
            <a:r>
              <a:rPr lang="en-US" sz="2400" dirty="0"/>
              <a:t>In clinic for another reason  </a:t>
            </a:r>
          </a:p>
          <a:p>
            <a:r>
              <a:rPr lang="en-US" sz="2400" dirty="0"/>
              <a:t>Document clearly a student's family planning goals and plans for achieving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83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5F2E7E6-0185-44B7-851D-B22EE2A0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793"/>
            <a:ext cx="9144000" cy="1562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7EC01-8A28-956B-1609-66BEDC17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38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bg1">
                    <a:lumMod val="95000"/>
                  </a:schemeClr>
                </a:solidFill>
              </a:rPr>
              <a:t>Apply Trauma-Informed Care Approach?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2FE5D27-B3A9-6BE5-FDFF-92174E2CB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030797"/>
              </p:ext>
            </p:extLst>
          </p:nvPr>
        </p:nvGraphicFramePr>
        <p:xfrm>
          <a:off x="628650" y="1698913"/>
          <a:ext cx="7886700" cy="293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93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2ADF8-B779-63C8-B228-595DE892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Trauma-informed sexual history</a:t>
            </a:r>
            <a:r>
              <a:rPr lang="en-US" sz="3000" dirty="0">
                <a:solidFill>
                  <a:srgbClr val="FFFFFF"/>
                </a:solidFill>
              </a:rPr>
              <a:t> – why important?: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6939-7E8F-C5F1-221E-8A938680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Students may have prior trauma related to sexual health, pregnancy, and healthcare settings</a:t>
            </a:r>
          </a:p>
          <a:p>
            <a:pPr lvl="1"/>
            <a:r>
              <a:rPr lang="en-US" sz="2400" dirty="0"/>
              <a:t>Make space welcoming for all – posters, signs, inclusive language </a:t>
            </a:r>
          </a:p>
          <a:p>
            <a:pPr lvl="1"/>
            <a:r>
              <a:rPr lang="en-US" sz="2400" dirty="0"/>
              <a:t>Be careful about assumptions (yours)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870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2ADF8-B779-63C8-B228-595DE892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Trauma-informed sexual history: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6939-7E8F-C5F1-221E-8A938680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Ask permission</a:t>
            </a:r>
          </a:p>
          <a:p>
            <a:pPr lvl="1"/>
            <a:r>
              <a:rPr lang="en-US" sz="2000" dirty="0"/>
              <a:t>“May I ask you some (further) questions about history that affects your sexual health?” </a:t>
            </a:r>
          </a:p>
          <a:p>
            <a:pPr lvl="1"/>
            <a:r>
              <a:rPr lang="en-US" sz="2000" dirty="0"/>
              <a:t>“May I ask you some questions to help me understand your family planning needs/goals/desires?”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“Do you have concerns or questions about your sexual health?”</a:t>
            </a:r>
          </a:p>
          <a:p>
            <a:pPr marL="0" indent="0">
              <a:buNone/>
            </a:pPr>
            <a:r>
              <a:rPr lang="en-US" sz="2000" dirty="0"/>
              <a:t>Respect autonomy</a:t>
            </a:r>
          </a:p>
          <a:p>
            <a:pPr lvl="1"/>
            <a:r>
              <a:rPr lang="en-US" sz="2000" dirty="0"/>
              <a:t> “Do you have thoughts or plans around becoming a parent?”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02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7EC01-8A28-956B-1609-66BEDC17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262817"/>
            <a:ext cx="2336449" cy="1797269"/>
          </a:xfrm>
        </p:spPr>
        <p:txBody>
          <a:bodyPr anchor="b">
            <a:normAutofit/>
          </a:bodyPr>
          <a:lstStyle/>
          <a:p>
            <a:pPr algn="r"/>
            <a:r>
              <a:rPr lang="en-US" sz="2300" dirty="0">
                <a:solidFill>
                  <a:srgbClr val="FFFFFF"/>
                </a:solidFill>
              </a:rPr>
              <a:t>Trauma-Informed Care Approach to Reproductive Care</a:t>
            </a:r>
            <a:br>
              <a:rPr lang="en-US" sz="2300" dirty="0">
                <a:solidFill>
                  <a:srgbClr val="FFFFFF"/>
                </a:solidFill>
              </a:rPr>
            </a:br>
            <a:endParaRPr lang="en-US" sz="23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82CCFA-69FC-5501-0610-119FA6934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834880"/>
              </p:ext>
            </p:extLst>
          </p:nvPr>
        </p:nvGraphicFramePr>
        <p:xfrm>
          <a:off x="3216165" y="268357"/>
          <a:ext cx="5778748" cy="468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76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7EC01-8A28-956B-1609-66BEDC17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Trauma- Informed Care Approach to Reproductive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A7A5-1561-DD72-D295-4572F316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487110"/>
            <a:ext cx="5357664" cy="415953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Collaboration – student, staff, community (if necessary)</a:t>
            </a:r>
          </a:p>
          <a:p>
            <a:r>
              <a:rPr lang="en-US" sz="2400" dirty="0"/>
              <a:t>Safety – create environment that ensures student feels physically and emotionally safe</a:t>
            </a:r>
          </a:p>
          <a:p>
            <a:r>
              <a:rPr lang="en-US" sz="2400" dirty="0"/>
              <a:t>Trustworthiness – create clear expectations about options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46327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425F9-9306-5E6B-7B78-51848E26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081453"/>
            <a:ext cx="5310553" cy="2980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u="sng" dirty="0">
                <a:solidFill>
                  <a:schemeClr val="bg1"/>
                </a:solidFill>
              </a:rPr>
              <a:t>Counsel</a:t>
            </a:r>
            <a:r>
              <a:rPr lang="en-US" sz="4000" dirty="0">
                <a:solidFill>
                  <a:schemeClr val="bg1"/>
                </a:solidFill>
              </a:rPr>
              <a:t> a student regarding comprehensive, patient-centered contraception</a:t>
            </a:r>
          </a:p>
        </p:txBody>
      </p:sp>
    </p:spTree>
    <p:extLst>
      <p:ext uri="{BB962C8B-B14F-4D97-AF65-F5344CB8AC3E}">
        <p14:creationId xmlns:p14="http://schemas.microsoft.com/office/powerpoint/2010/main" val="12146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At the end of this session, participants will be able to:</a:t>
            </a:r>
          </a:p>
        </p:txBody>
      </p:sp>
      <p:graphicFrame>
        <p:nvGraphicFramePr>
          <p:cNvPr id="90" name="Shape 87">
            <a:extLst>
              <a:ext uri="{FF2B5EF4-FFF2-40B4-BE49-F238E27FC236}">
                <a16:creationId xmlns:a16="http://schemas.microsoft.com/office/drawing/2014/main" id="{121734AC-DE07-01B6-1BAB-862E50BE3EF7}"/>
              </a:ext>
            </a:extLst>
          </p:cNvPr>
          <p:cNvGraphicFramePr/>
          <p:nvPr/>
        </p:nvGraphicFramePr>
        <p:xfrm>
          <a:off x="311700" y="1511229"/>
          <a:ext cx="8520599" cy="33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51435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/>
          <a:srcRect t="4728" r="1" b="15516"/>
          <a:stretch/>
        </p:blipFill>
        <p:spPr>
          <a:xfrm>
            <a:off x="1095447" y="10"/>
            <a:ext cx="6953105" cy="51434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425F9-9306-5E6B-7B78-51848E26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600">
                <a:solidFill>
                  <a:srgbClr val="FFFFFF"/>
                </a:solidFill>
              </a:rPr>
              <a:t>Comprehensive, patient-centered contraception:</a:t>
            </a:r>
            <a:br>
              <a:rPr lang="en-US" sz="2600">
                <a:solidFill>
                  <a:srgbClr val="FFFFFF"/>
                </a:solidFill>
              </a:rPr>
            </a:br>
            <a:r>
              <a:rPr lang="en-US" sz="2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5DBD8-65B8-94B5-DDEE-26F84C6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Elements to consider:</a:t>
            </a:r>
          </a:p>
          <a:p>
            <a:pPr lvl="1"/>
            <a:r>
              <a:rPr lang="en-US" sz="4000" dirty="0"/>
              <a:t>Effectiveness</a:t>
            </a:r>
          </a:p>
          <a:p>
            <a:pPr lvl="1"/>
            <a:r>
              <a:rPr lang="en-US" sz="4000" dirty="0">
                <a:ea typeface="+mn-lt"/>
                <a:cs typeface="+mn-lt"/>
              </a:rPr>
              <a:t>Safety</a:t>
            </a:r>
          </a:p>
          <a:p>
            <a:pPr lvl="1"/>
            <a:r>
              <a:rPr lang="en-US" sz="4000" dirty="0"/>
              <a:t>Availability</a:t>
            </a:r>
          </a:p>
          <a:p>
            <a:pPr lvl="1"/>
            <a:r>
              <a:rPr lang="en-US" sz="4000" dirty="0"/>
              <a:t>Acceptability</a:t>
            </a:r>
          </a:p>
        </p:txBody>
      </p:sp>
    </p:spTree>
    <p:extLst>
      <p:ext uri="{BB962C8B-B14F-4D97-AF65-F5344CB8AC3E}">
        <p14:creationId xmlns:p14="http://schemas.microsoft.com/office/powerpoint/2010/main" val="55219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83811" y="4659941"/>
            <a:ext cx="4795059" cy="888341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*</a:t>
            </a:r>
            <a:r>
              <a:rPr lang="en-US" sz="1400" err="1"/>
              <a:t>Ott</a:t>
            </a:r>
            <a:r>
              <a:rPr lang="en-US" sz="1400"/>
              <a:t>, M.A. et al. (2014) Contraception for Adolescents, </a:t>
            </a:r>
            <a:r>
              <a:rPr lang="en-US" sz="1400" i="1"/>
              <a:t>Pediatrics</a:t>
            </a:r>
            <a:r>
              <a:rPr lang="en-US" sz="1400"/>
              <a:t> 134 (4).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overwhelming array of choices!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79425"/>
            <a:ext cx="4115729" cy="3993640"/>
          </a:xfrm>
        </p:spPr>
        <p:txBody>
          <a:bodyPr wrap="square" anchor="t">
            <a:normAutofit fontScale="92500" lnSpcReduction="2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Students in Job Corps have the right to informed choice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present options or create/reduce barriers to options influences decision-making</a:t>
            </a:r>
            <a:endParaRPr lang="en-US" sz="2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Current standard of care: recommended tiered approach to contraceptive counseling </a:t>
            </a:r>
            <a:r>
              <a:rPr lang="en-US" sz="2400" i="1" u="sng" dirty="0"/>
              <a:t>starting with most effective methods</a:t>
            </a:r>
            <a:r>
              <a:rPr lang="en-US" sz="2400" i="1" dirty="0"/>
              <a:t> </a:t>
            </a:r>
            <a:r>
              <a:rPr lang="en-US" sz="2400" dirty="0"/>
              <a:t>first!*</a:t>
            </a:r>
            <a:endParaRPr lang="en-US" sz="2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cs typeface="Calibri"/>
              </a:rPr>
              <a:t>Condom access is important for STI prevention and dual contraception</a:t>
            </a:r>
          </a:p>
        </p:txBody>
      </p:sp>
    </p:spTree>
    <p:extLst>
      <p:ext uri="{BB962C8B-B14F-4D97-AF65-F5344CB8AC3E}">
        <p14:creationId xmlns:p14="http://schemas.microsoft.com/office/powerpoint/2010/main" val="35291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" name="Rectangle 18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57725" y="342900"/>
            <a:ext cx="6628549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25C9D-CE7E-C4BA-099E-AF60132C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Chart U.S. Medical Eligibility Criteria for Contraceptive Use: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68534-73B7-84D3-C5CE-6CBB3BA6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7" y="1584434"/>
            <a:ext cx="8190601" cy="2085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9CF57-6849-43E5-A840-FD0DB642A536}"/>
              </a:ext>
            </a:extLst>
          </p:cNvPr>
          <p:cNvSpPr txBox="1"/>
          <p:nvPr/>
        </p:nvSpPr>
        <p:spPr>
          <a:xfrm>
            <a:off x="941363" y="3800095"/>
            <a:ext cx="7606518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13816">
              <a:spcAft>
                <a:spcPts val="600"/>
              </a:spcAft>
            </a:pPr>
            <a:r>
              <a:rPr lang="en-US" sz="1602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Summary Chart of U.S. Medical Eligibility Criteria for Contraceptive Use. (cdc.gov)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C6400-E13C-6284-9F92-8BC4958CB3E4}"/>
              </a:ext>
            </a:extLst>
          </p:cNvPr>
          <p:cNvSpPr txBox="1"/>
          <p:nvPr/>
        </p:nvSpPr>
        <p:spPr>
          <a:xfrm>
            <a:off x="941363" y="4150097"/>
            <a:ext cx="7606518" cy="58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13816">
              <a:spcAft>
                <a:spcPts val="600"/>
              </a:spcAft>
            </a:pPr>
            <a:r>
              <a:rPr lang="en-US" sz="1602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CDC Contraceptive Guidance | Health Care Providers | Unintended Pregnancy | Reproductive Health | CDC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85670-82D7-4483-A0A8-82CCAB9BB20D}"/>
              </a:ext>
            </a:extLst>
          </p:cNvPr>
          <p:cNvSpPr txBox="1"/>
          <p:nvPr/>
        </p:nvSpPr>
        <p:spPr>
          <a:xfrm>
            <a:off x="29817" y="4746641"/>
            <a:ext cx="911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DMPA- depo; POP – progestin only pill; CHC- combined hormonal contraception (</a:t>
            </a:r>
            <a:r>
              <a:rPr lang="en-US" dirty="0" err="1"/>
              <a:t>pill,patch</a:t>
            </a:r>
            <a:r>
              <a:rPr lang="en-US" dirty="0"/>
              <a:t>, ring)</a:t>
            </a:r>
          </a:p>
        </p:txBody>
      </p:sp>
    </p:spTree>
    <p:extLst>
      <p:ext uri="{BB962C8B-B14F-4D97-AF65-F5344CB8AC3E}">
        <p14:creationId xmlns:p14="http://schemas.microsoft.com/office/powerpoint/2010/main" val="68953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3" name="Rectangle 30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Nonhormonal Copper IUD – Cu-IUD (ParaGard T380A)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436295" y="343783"/>
            <a:ext cx="3915407" cy="426310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defTabSz="914400">
              <a:spcAft>
                <a:spcPts val="600"/>
              </a:spcAft>
              <a:buNone/>
            </a:pPr>
            <a:r>
              <a:rPr lang="en-US" sz="1400" dirty="0"/>
              <a:t>What is it?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A T-shaped device with a copper wire wound round it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Inserted into uterus by a health professional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Can be used as emergency contraception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Effective for up to 10 years</a:t>
            </a:r>
          </a:p>
          <a:p>
            <a:pPr marL="205740" lvl="1" indent="-228600" defTabSz="914400">
              <a:spcAft>
                <a:spcPts val="600"/>
              </a:spcAft>
            </a:pPr>
            <a:endParaRPr lang="en-US" sz="1400" dirty="0"/>
          </a:p>
          <a:p>
            <a:pPr marL="0" indent="0" defTabSz="914400">
              <a:spcAft>
                <a:spcPts val="600"/>
              </a:spcAft>
              <a:buNone/>
            </a:pPr>
            <a:r>
              <a:rPr lang="en-US" sz="1400" dirty="0"/>
              <a:t>How does it work?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Causes changes in uterine lining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Prevents the sperm from fertilizing egg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Decreases sperm’s ability to penetrate cervical mucus</a:t>
            </a:r>
          </a:p>
          <a:p>
            <a:pPr marL="205740" lvl="1" indent="-228600" defTabSz="914400">
              <a:spcAft>
                <a:spcPts val="600"/>
              </a:spcAft>
            </a:pPr>
            <a:endParaRPr lang="en-US" sz="1400" dirty="0"/>
          </a:p>
          <a:p>
            <a:pPr marL="0" indent="0" defTabSz="914400">
              <a:spcAft>
                <a:spcPts val="600"/>
              </a:spcAft>
              <a:buNone/>
            </a:pPr>
            <a:r>
              <a:rPr lang="en-US" sz="1400" dirty="0"/>
              <a:t>How well do they work?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Typical Use: &lt;1 per 100 women become pregnant in a year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400" dirty="0"/>
              <a:t>Perfect Use: &lt;1 per 100 women become pregnant in a year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54348" y="1053547"/>
            <a:ext cx="1339610" cy="3644051"/>
          </a:xfrm>
          <a:prstGeom prst="rect">
            <a:avLst/>
          </a:prstGeom>
          <a:noFill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42C743-640F-38AB-A516-BC9554A691D4}"/>
              </a:ext>
            </a:extLst>
          </p:cNvPr>
          <p:cNvSpPr/>
          <p:nvPr/>
        </p:nvSpPr>
        <p:spPr>
          <a:xfrm>
            <a:off x="3338387" y="3695387"/>
            <a:ext cx="4115962" cy="9654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6" name="Rectangle 315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-16" y="557784"/>
            <a:ext cx="2678327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</a:rPr>
              <a:t>Levonorgestrel  IUD – LNG IUD (Mirena, Skyla, LILETTA, Kyleena)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436295" y="440142"/>
            <a:ext cx="3988235" cy="420650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lvl="0" indent="0" defTabSz="914400">
              <a:spcAft>
                <a:spcPts val="600"/>
              </a:spcAft>
              <a:buNone/>
            </a:pPr>
            <a:r>
              <a:rPr lang="en-US" sz="1600" dirty="0"/>
              <a:t>What is it?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A T-shaped intrauterine device that releases progesterone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Inserted into uterus by a health professional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Effective for up to 8 years</a:t>
            </a:r>
            <a:endParaRPr lang="en-US" sz="1600" dirty="0">
              <a:cs typeface="Calibri"/>
            </a:endParaRPr>
          </a:p>
          <a:p>
            <a:pPr lvl="0" indent="-228600" defTabSz="914400">
              <a:spcAft>
                <a:spcPts val="600"/>
              </a:spcAft>
            </a:pPr>
            <a:endParaRPr lang="en-US" sz="1600" dirty="0"/>
          </a:p>
          <a:p>
            <a:pPr marL="0" lvl="0" indent="0" defTabSz="914400">
              <a:spcAft>
                <a:spcPts val="600"/>
              </a:spcAft>
              <a:buNone/>
            </a:pPr>
            <a:r>
              <a:rPr lang="en-US" sz="1600" dirty="0"/>
              <a:t>How does it work?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Thickens cervical mucus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Thins uterine lining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Prevents sperm from reaching or fertilizing egg</a:t>
            </a:r>
          </a:p>
          <a:p>
            <a:pPr lvl="0" indent="-228600" defTabSz="914400">
              <a:spcAft>
                <a:spcPts val="600"/>
              </a:spcAft>
            </a:pPr>
            <a:endParaRPr lang="en-US" sz="1600" dirty="0"/>
          </a:p>
          <a:p>
            <a:pPr marL="0" lvl="0" indent="0" defTabSz="914400">
              <a:spcAft>
                <a:spcPts val="600"/>
              </a:spcAft>
              <a:buNone/>
            </a:pPr>
            <a:r>
              <a:rPr lang="en-US" sz="1600" dirty="0"/>
              <a:t>How well do they work?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Typical Use: &lt;1 per 100 women become pregnant in a year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1600" dirty="0"/>
              <a:t>Perfect Use: &lt;1 per 100 women become pregnant in a year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/>
          <a:srcRect l="125" r="6735"/>
          <a:stretch/>
        </p:blipFill>
        <p:spPr>
          <a:xfrm>
            <a:off x="7623314" y="914496"/>
            <a:ext cx="1391478" cy="33047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" name="Rectangle 3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9" name="Rectangle 3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Freeform: Shape 3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92763" y="1293832"/>
            <a:ext cx="2401025" cy="2540623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Emergency Contraception: Copper IUD &amp; Mirena, </a:t>
            </a:r>
            <a:r>
              <a:rPr lang="en-US" sz="2800" dirty="0" err="1">
                <a:solidFill>
                  <a:srgbClr val="FFFFFF"/>
                </a:solidFill>
              </a:rPr>
              <a:t>Liletta</a:t>
            </a:r>
            <a:endParaRPr lang="en-US" sz="2800" dirty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More effective than either emergency contraceptive pill – if unprotected sex during fertile period</a:t>
            </a:r>
          </a:p>
          <a:p>
            <a:r>
              <a:rPr lang="en-US" sz="2400" dirty="0"/>
              <a:t>Within 120 hours (5 days) unprotected sex</a:t>
            </a:r>
          </a:p>
          <a:p>
            <a:r>
              <a:rPr lang="en-US" sz="2400" dirty="0"/>
              <a:t>99.9% effective preventing pregnancy</a:t>
            </a:r>
          </a:p>
          <a:p>
            <a:r>
              <a:rPr lang="en-US" sz="2400" dirty="0"/>
              <a:t>Lasts for 8-12 years!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45BA2-70C8-DD51-2E7D-0974EB21F3B6}"/>
              </a:ext>
            </a:extLst>
          </p:cNvPr>
          <p:cNvSpPr txBox="1"/>
          <p:nvPr/>
        </p:nvSpPr>
        <p:spPr>
          <a:xfrm>
            <a:off x="3107793" y="4343317"/>
            <a:ext cx="5856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What is the Effectiveness of the IUD? (plannedparenthood.org)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l="1804" t="2562" r="3210"/>
          <a:stretch/>
        </p:blipFill>
        <p:spPr>
          <a:xfrm>
            <a:off x="1337675" y="530487"/>
            <a:ext cx="6468625" cy="40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6" name="Rectangle 315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4" name="Freeform: Shape 3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-16" y="557784"/>
            <a:ext cx="2678327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 defTabSz="914400">
              <a:spcBef>
                <a:spcPct val="0"/>
              </a:spcBef>
            </a:pPr>
            <a:r>
              <a:rPr lang="en" sz="3200" dirty="0">
                <a:solidFill>
                  <a:schemeClr val="bg1"/>
                </a:solidFill>
              </a:rPr>
              <a:t>Hormonal Implant (Nexplanon)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331719" y="383540"/>
            <a:ext cx="5553864" cy="42065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What is it?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single rod containing </a:t>
            </a:r>
            <a:r>
              <a:rPr lang="en-US" dirty="0" err="1">
                <a:solidFill>
                  <a:schemeClr val="tx1"/>
                </a:solidFill>
              </a:rPr>
              <a:t>etonogestrol</a:t>
            </a:r>
            <a:r>
              <a:rPr lang="en-US" dirty="0">
                <a:solidFill>
                  <a:schemeClr val="tx1"/>
                </a:solidFill>
              </a:rPr>
              <a:t> &amp; barium sulfate (radio opaque)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Inserted inside of the nondominant upper arm, 6 to 8 cm above the elbow,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 for up to 5 years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Placement takes 1 minute; removal 5 minutes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How does it work?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Thickens cervical mucus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Thins uterine lining</a:t>
            </a: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How well do they work?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Typical Use: &lt;1 per 100 women become pregnant in a year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Perfect Use: &lt;1 per 100 women become pregnant in a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4785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98018">
            <a:off x="7189096" y="2005733"/>
            <a:ext cx="15335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l="6123" t="4283" r="3419" b="8128"/>
          <a:stretch/>
        </p:blipFill>
        <p:spPr>
          <a:xfrm rot="734496">
            <a:off x="4937524" y="1835946"/>
            <a:ext cx="2264645" cy="17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7552499" cy="37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proportion of </a:t>
            </a:r>
            <a:r>
              <a:rPr lang="en" sz="2400" i="1" u="sng" dirty="0">
                <a:solidFill>
                  <a:schemeClr val="dk1"/>
                </a:solidFill>
              </a:rPr>
              <a:t>all</a:t>
            </a:r>
            <a:r>
              <a:rPr lang="en" sz="2400" dirty="0">
                <a:solidFill>
                  <a:schemeClr val="dk1"/>
                </a:solidFill>
              </a:rPr>
              <a:t> US pregnancies are unintended?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75%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45%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25%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10%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7092">
            <a:off x="2800788" y="1532211"/>
            <a:ext cx="2267275" cy="26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B943-DF73-A6EF-97D3-0A77FD2EE6E8}"/>
              </a:ext>
            </a:extLst>
          </p:cNvPr>
          <p:cNvSpPr txBox="1"/>
          <p:nvPr/>
        </p:nvSpPr>
        <p:spPr>
          <a:xfrm>
            <a:off x="397565" y="4751000"/>
            <a:ext cx="83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*Unintended = either unwanted (no children desired) or mistimed (wanted later)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5879"/>
              </p:ext>
            </p:extLst>
          </p:nvPr>
        </p:nvGraphicFramePr>
        <p:xfrm>
          <a:off x="468924" y="203198"/>
          <a:ext cx="8206152" cy="4023281"/>
        </p:xfrm>
        <a:graphic>
          <a:graphicData uri="http://schemas.openxmlformats.org/drawingml/2006/table">
            <a:tbl>
              <a:tblPr firstRow="1" bandRow="1"/>
              <a:tblGrid>
                <a:gridCol w="153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71">
                <a:tc>
                  <a:txBody>
                    <a:bodyPr/>
                    <a:lstStyle/>
                    <a:p>
                      <a:r>
                        <a:rPr lang="en-US" sz="32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1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Non-Hormonal IUD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Regular menses</a:t>
                      </a:r>
                      <a:r>
                        <a:rPr lang="en-US" baseline="0" dirty="0"/>
                        <a:t> continues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increase menstrual bleeding</a:t>
                      </a:r>
                      <a:r>
                        <a:rPr lang="en-US" baseline="0" dirty="0"/>
                        <a:t> and cramps</a:t>
                      </a:r>
                    </a:p>
                    <a:p>
                      <a:r>
                        <a:rPr lang="en-US" baseline="0" dirty="0"/>
                        <a:t>Risk of perforation: 1/1000</a:t>
                      </a:r>
                    </a:p>
                    <a:p>
                      <a:r>
                        <a:rPr lang="en-US" baseline="0" dirty="0"/>
                        <a:t>Risk of expulsion: 2-10/100</a:t>
                      </a:r>
                    </a:p>
                    <a:p>
                      <a:r>
                        <a:rPr lang="en-US" baseline="0" dirty="0"/>
                        <a:t>Not use if allergy copper or Wilson’s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132">
                <a:tc>
                  <a:txBody>
                    <a:bodyPr/>
                    <a:lstStyle/>
                    <a:p>
                      <a:r>
                        <a:rPr lang="en-US" dirty="0"/>
                        <a:t>Hormonal IUD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Reduces heavy menstrual</a:t>
                      </a:r>
                      <a:r>
                        <a:rPr lang="en-US" baseline="0" dirty="0"/>
                        <a:t> bleeding  (on average by 90%) menses may cease; decrease cramps</a:t>
                      </a:r>
                    </a:p>
                    <a:p>
                      <a:r>
                        <a:rPr lang="en-US" baseline="0" dirty="0"/>
                        <a:t>No weight gain</a:t>
                      </a:r>
                    </a:p>
                    <a:p>
                      <a:r>
                        <a:rPr lang="en-US" baseline="0" dirty="0"/>
                        <a:t>May decrease endometriosis</a:t>
                      </a:r>
                    </a:p>
                    <a:p>
                      <a:r>
                        <a:rPr lang="en-US" baseline="0" dirty="0"/>
                        <a:t>Can be used if can’t take estrogen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Irregular bleeding</a:t>
                      </a:r>
                    </a:p>
                    <a:p>
                      <a:r>
                        <a:rPr lang="en-US" baseline="0" dirty="0"/>
                        <a:t>Risk of perforation: 1/1000</a:t>
                      </a:r>
                    </a:p>
                    <a:p>
                      <a:r>
                        <a:rPr lang="en-US" baseline="0" dirty="0"/>
                        <a:t>Risk of expulsion: 2-10/100</a:t>
                      </a:r>
                      <a:endParaRPr lang="en-US" dirty="0"/>
                    </a:p>
                    <a:p>
                      <a:r>
                        <a:rPr lang="en-US" dirty="0"/>
                        <a:t>Rare:</a:t>
                      </a:r>
                      <a:r>
                        <a:rPr lang="en-US" baseline="0" dirty="0"/>
                        <a:t> breast tenderness, acne, headaches</a:t>
                      </a:r>
                    </a:p>
                    <a:p>
                      <a:r>
                        <a:rPr lang="en-US" baseline="0" dirty="0"/>
                        <a:t>Cannot be used if </a:t>
                      </a:r>
                      <a:r>
                        <a:rPr lang="en-US" baseline="0" dirty="0" err="1"/>
                        <a:t>hx</a:t>
                      </a:r>
                      <a:r>
                        <a:rPr lang="en-US" baseline="0" dirty="0"/>
                        <a:t> breast cancer or severe liver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141">
                <a:tc>
                  <a:txBody>
                    <a:bodyPr/>
                    <a:lstStyle/>
                    <a:p>
                      <a:r>
                        <a:rPr lang="en-US" dirty="0"/>
                        <a:t>Implant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Reduces heavy menstrual</a:t>
                      </a:r>
                      <a:r>
                        <a:rPr lang="en-US" baseline="0" dirty="0"/>
                        <a:t> bleeding; menses may cease (1 in 3 women); decrease cramps</a:t>
                      </a:r>
                      <a:endParaRPr lang="en-US" dirty="0"/>
                    </a:p>
                    <a:p>
                      <a:r>
                        <a:rPr lang="en-US" dirty="0"/>
                        <a:t>Can be used if can’t take estrogen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be used if history breast cancer or severe liver disease</a:t>
                      </a:r>
                    </a:p>
                    <a:p>
                      <a:r>
                        <a:rPr lang="en-US" dirty="0"/>
                        <a:t>Irregular bleeding</a:t>
                      </a:r>
                    </a:p>
                    <a:p>
                      <a:r>
                        <a:rPr lang="en-US" dirty="0"/>
                        <a:t>Rare: infection at site, headaches, nausea, breast tenderness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3632" y="4517747"/>
            <a:ext cx="676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https://www.plannedparenthood.org/learn/birth-control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358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89" y="342900"/>
            <a:ext cx="621282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8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425F9-9306-5E6B-7B78-51848E26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081453"/>
            <a:ext cx="5310553" cy="2980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000" u="sng" dirty="0">
                <a:solidFill>
                  <a:schemeClr val="bg1"/>
                </a:solidFill>
              </a:rPr>
              <a:t>Start</a:t>
            </a:r>
            <a:r>
              <a:rPr lang="en-US" sz="4000" dirty="0">
                <a:solidFill>
                  <a:schemeClr val="bg1"/>
                </a:solidFill>
              </a:rPr>
              <a:t> contraception or </a:t>
            </a:r>
            <a:r>
              <a:rPr lang="en-US" sz="4000" u="sng" dirty="0">
                <a:solidFill>
                  <a:schemeClr val="bg1"/>
                </a:solidFill>
              </a:rPr>
              <a:t>schedule</a:t>
            </a:r>
            <a:r>
              <a:rPr lang="en-US" sz="4000" dirty="0">
                <a:solidFill>
                  <a:schemeClr val="bg1"/>
                </a:solidFill>
              </a:rPr>
              <a:t> next steps</a:t>
            </a:r>
          </a:p>
        </p:txBody>
      </p:sp>
    </p:spTree>
    <p:extLst>
      <p:ext uri="{BB962C8B-B14F-4D97-AF65-F5344CB8AC3E}">
        <p14:creationId xmlns:p14="http://schemas.microsoft.com/office/powerpoint/2010/main" val="1583812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93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80BBB3-EF6F-585B-940C-E21FF487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451" y="482600"/>
            <a:ext cx="3447096" cy="4178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BA43B-2A1A-1B5B-9637-9395574C1D4F}"/>
              </a:ext>
            </a:extLst>
          </p:cNvPr>
          <p:cNvSpPr txBox="1"/>
          <p:nvPr/>
        </p:nvSpPr>
        <p:spPr>
          <a:xfrm>
            <a:off x="4571999" y="40293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Reproductive Health Access Project | (reproductiveaccess.org)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0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A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09A2688-FC8A-99A1-1F81-CE245875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03" y="482600"/>
            <a:ext cx="6528592" cy="4178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CA8E46-C85F-DBA0-A1EC-9C1F785DA8A0}"/>
              </a:ext>
            </a:extLst>
          </p:cNvPr>
          <p:cNvSpPr txBox="1"/>
          <p:nvPr/>
        </p:nvSpPr>
        <p:spPr>
          <a:xfrm>
            <a:off x="427382" y="360045"/>
            <a:ext cx="6528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Reproductive Health Access Project | (reproductiveaccess.org)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80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5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41D38-9596-B757-2DC4-7D70023C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05" y="482600"/>
            <a:ext cx="7142389" cy="4178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5D445-2C1A-57E3-3C54-9EBB90D9C78B}"/>
              </a:ext>
            </a:extLst>
          </p:cNvPr>
          <p:cNvSpPr txBox="1"/>
          <p:nvPr/>
        </p:nvSpPr>
        <p:spPr>
          <a:xfrm>
            <a:off x="278295" y="243366"/>
            <a:ext cx="6957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Reproductive Health Access Project | (reproductiveaccess.org)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07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ensure access – have a plan in place: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7694" y="487110"/>
            <a:ext cx="4916510" cy="415953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285750" indent="-228600" defTabSz="914400">
              <a:spcAft>
                <a:spcPts val="600"/>
              </a:spcAft>
            </a:pPr>
            <a:r>
              <a:rPr lang="en-US" sz="2400" dirty="0"/>
              <a:t>Some centers have providers trained to place long-acting reversible contraceptives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2400" dirty="0"/>
              <a:t>Build relationship with community providers who can place long-acting reversible contraceptives</a:t>
            </a:r>
          </a:p>
          <a:p>
            <a:pPr marL="285750" indent="-228600" defTabSz="914400">
              <a:spcAft>
                <a:spcPts val="600"/>
              </a:spcAft>
            </a:pPr>
            <a:r>
              <a:rPr lang="en-US" sz="2400" dirty="0"/>
              <a:t>Assistance programs: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2400" dirty="0"/>
              <a:t>ARCH Patient Assistance Program: </a:t>
            </a:r>
            <a:r>
              <a:rPr lang="en-US" sz="2400" dirty="0">
                <a:hlinkClick r:id="rId2"/>
              </a:rPr>
              <a:t>http://www.archpatientassistance.com/eligibility/</a:t>
            </a:r>
            <a:r>
              <a:rPr lang="en-US" sz="2400" dirty="0"/>
              <a:t> (Skyla and Mirena)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2400" dirty="0"/>
              <a:t>Paragard </a:t>
            </a:r>
            <a:r>
              <a:rPr lang="en-US" sz="2400" dirty="0">
                <a:hlinkClick r:id="rId3"/>
              </a:rPr>
              <a:t>http://paragard.com/What-it-costs.aspx</a:t>
            </a:r>
            <a:r>
              <a:rPr lang="en-US" sz="2400" dirty="0"/>
              <a:t> Patient direct</a:t>
            </a:r>
          </a:p>
          <a:p>
            <a:pPr marL="285750" indent="-228600" defTabSz="914400"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5768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9" name="Rectangle 34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9144000" cy="5143499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0645" y="0"/>
            <a:ext cx="5746451" cy="51435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60646" y="-4"/>
            <a:ext cx="8783354" cy="480775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45406" y="642938"/>
            <a:ext cx="3560460" cy="23235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33598" y="-366905"/>
            <a:ext cx="1876806" cy="9143999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941" y="796908"/>
            <a:ext cx="3567122" cy="3567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6" name="Graphic 345" descr="Help">
            <a:extLst>
              <a:ext uri="{FF2B5EF4-FFF2-40B4-BE49-F238E27FC236}">
                <a16:creationId xmlns:a16="http://schemas.microsoft.com/office/drawing/2014/main" id="{0586ED33-72E2-917C-8B24-B1F134A14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6405" y="1581657"/>
            <a:ext cx="1990900" cy="1990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98018">
            <a:off x="7189096" y="2005733"/>
            <a:ext cx="15335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l="6123" t="4283" r="3419" b="8128"/>
          <a:stretch/>
        </p:blipFill>
        <p:spPr>
          <a:xfrm rot="734496">
            <a:off x="4937524" y="1835946"/>
            <a:ext cx="2264645" cy="17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7552499" cy="37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proportion of </a:t>
            </a:r>
            <a:r>
              <a:rPr lang="en" sz="2400" i="1" u="sng" dirty="0">
                <a:solidFill>
                  <a:schemeClr val="dk1"/>
                </a:solidFill>
              </a:rPr>
              <a:t>all</a:t>
            </a:r>
            <a:r>
              <a:rPr lang="en" sz="2400" dirty="0">
                <a:solidFill>
                  <a:schemeClr val="dk1"/>
                </a:solidFill>
              </a:rPr>
              <a:t> US pregnancies are unintended?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75%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45%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25%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10%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7092">
            <a:off x="2800788" y="1532211"/>
            <a:ext cx="2267275" cy="26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B943-DF73-A6EF-97D3-0A77FD2EE6E8}"/>
              </a:ext>
            </a:extLst>
          </p:cNvPr>
          <p:cNvSpPr txBox="1"/>
          <p:nvPr/>
        </p:nvSpPr>
        <p:spPr>
          <a:xfrm>
            <a:off x="397565" y="4751000"/>
            <a:ext cx="83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*Unintended = either unwanted (no children desired) or mistimed (wanted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095238-B66E-53D7-095B-50200B60DFBD}"/>
              </a:ext>
            </a:extLst>
          </p:cNvPr>
          <p:cNvSpPr/>
          <p:nvPr/>
        </p:nvSpPr>
        <p:spPr>
          <a:xfrm>
            <a:off x="397565" y="2126974"/>
            <a:ext cx="1233143" cy="444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307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98018">
            <a:off x="7189096" y="2005733"/>
            <a:ext cx="15335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l="6123" t="4283" r="3419" b="8128"/>
          <a:stretch/>
        </p:blipFill>
        <p:spPr>
          <a:xfrm rot="734496">
            <a:off x="4937524" y="1835946"/>
            <a:ext cx="2264645" cy="17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7552499" cy="37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proportion of pregnancies in 15 to 19 year olds are unintended?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75%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45%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25%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10%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7092">
            <a:off x="2800788" y="1532211"/>
            <a:ext cx="2267275" cy="26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B943-DF73-A6EF-97D3-0A77FD2EE6E8}"/>
              </a:ext>
            </a:extLst>
          </p:cNvPr>
          <p:cNvSpPr txBox="1"/>
          <p:nvPr/>
        </p:nvSpPr>
        <p:spPr>
          <a:xfrm>
            <a:off x="397565" y="4751000"/>
            <a:ext cx="83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*Unintended = either unwanted (no children desired) or mistimed (wanted later)</a:t>
            </a:r>
          </a:p>
        </p:txBody>
      </p:sp>
    </p:spTree>
    <p:extLst>
      <p:ext uri="{BB962C8B-B14F-4D97-AF65-F5344CB8AC3E}">
        <p14:creationId xmlns:p14="http://schemas.microsoft.com/office/powerpoint/2010/main" val="269695465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98018">
            <a:off x="7189096" y="2005733"/>
            <a:ext cx="15335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l="6123" t="4283" r="3419" b="8128"/>
          <a:stretch/>
        </p:blipFill>
        <p:spPr>
          <a:xfrm rot="734496">
            <a:off x="4937524" y="1835946"/>
            <a:ext cx="2264645" cy="179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7552499" cy="37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proportion of pregnancies in 15 to 19 year olds are unintended?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75%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45%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25%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" sz="2400" dirty="0">
                <a:solidFill>
                  <a:schemeClr val="dk1"/>
                </a:solidFill>
              </a:rPr>
              <a:t>10%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7092">
            <a:off x="2800788" y="1532211"/>
            <a:ext cx="2267275" cy="26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2B943-DF73-A6EF-97D3-0A77FD2EE6E8}"/>
              </a:ext>
            </a:extLst>
          </p:cNvPr>
          <p:cNvSpPr txBox="1"/>
          <p:nvPr/>
        </p:nvSpPr>
        <p:spPr>
          <a:xfrm>
            <a:off x="397565" y="4751000"/>
            <a:ext cx="83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*Unintended = either unwanted (no children desired) or mistimed (wanted later)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2759A-4FE5-9886-346A-1717D738B513}"/>
              </a:ext>
            </a:extLst>
          </p:cNvPr>
          <p:cNvSpPr/>
          <p:nvPr/>
        </p:nvSpPr>
        <p:spPr>
          <a:xfrm>
            <a:off x="397565" y="2126974"/>
            <a:ext cx="1233143" cy="444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205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Unintended pregnancy rates highest among people who: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7694" y="487110"/>
            <a:ext cx="4916510" cy="41595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 defTabSz="914400">
              <a:spcAft>
                <a:spcPts val="600"/>
              </a:spcAft>
            </a:pPr>
            <a:r>
              <a:rPr lang="en-US" sz="2400"/>
              <a:t>Are less than 24 years old</a:t>
            </a:r>
          </a:p>
          <a:p>
            <a:pPr lvl="1" indent="-228600" defTabSz="914400">
              <a:spcAft>
                <a:spcPts val="600"/>
              </a:spcAft>
            </a:pPr>
            <a:r>
              <a:rPr lang="en-US" sz="2400"/>
              <a:t>Have low-income</a:t>
            </a:r>
            <a:r>
              <a:rPr lang="en-US" sz="2400" dirty="0"/>
              <a:t> </a:t>
            </a:r>
            <a:r>
              <a:rPr lang="en-US" sz="2400"/>
              <a:t> (&lt;100% federal poverty level)</a:t>
            </a:r>
            <a:endParaRPr lang="en-US" sz="2400" dirty="0">
              <a:cs typeface="Calibri"/>
            </a:endParaRPr>
          </a:p>
          <a:p>
            <a:pPr lvl="1" indent="-228600" defTabSz="914400">
              <a:spcAft>
                <a:spcPts val="600"/>
              </a:spcAft>
            </a:pPr>
            <a:r>
              <a:rPr lang="en-US" sz="2400"/>
              <a:t>Have not completed high school</a:t>
            </a:r>
            <a:endParaRPr lang="en-US" sz="2400" dirty="0">
              <a:cs typeface="Calibri"/>
            </a:endParaRPr>
          </a:p>
          <a:p>
            <a:pPr lvl="1" indent="-228600" defTabSz="914400">
              <a:spcAft>
                <a:spcPts val="600"/>
              </a:spcAft>
            </a:pPr>
            <a:r>
              <a:rPr lang="en-US" sz="2400"/>
              <a:t>Are non-Hispanic </a:t>
            </a:r>
            <a:r>
              <a:rPr lang="en-US" sz="2400" dirty="0"/>
              <a:t>Black</a:t>
            </a:r>
            <a:r>
              <a:rPr lang="en-US" sz="2400"/>
              <a:t> or African American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59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5CE2E-58F3-3D31-64EE-4BD225A7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09" y="316034"/>
            <a:ext cx="4861981" cy="4511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008FA-893E-A2CD-3BF6-504ACF644A74}"/>
              </a:ext>
            </a:extLst>
          </p:cNvPr>
          <p:cNvSpPr txBox="1"/>
          <p:nvPr/>
        </p:nvSpPr>
        <p:spPr>
          <a:xfrm>
            <a:off x="1053549" y="4774168"/>
            <a:ext cx="6500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Unintended Pregnancy in the United States | Guttmacher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7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793"/>
            <a:ext cx="9144000" cy="145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66CFA-444B-1106-5ABE-0F6DE673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240506"/>
            <a:ext cx="8555615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Quotes from Youth Employment Works Summit 3/9/2023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31032-5D8C-54C0-9FDD-1427601395B7}"/>
              </a:ext>
            </a:extLst>
          </p:cNvPr>
          <p:cNvSpPr txBox="1"/>
          <p:nvPr/>
        </p:nvSpPr>
        <p:spPr>
          <a:xfrm>
            <a:off x="4719450" y="2217344"/>
            <a:ext cx="2839809" cy="35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make it easy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C36A8-9BC2-3B3A-D687-9028AD48ACC1}"/>
              </a:ext>
            </a:extLst>
          </p:cNvPr>
          <p:cNvSpPr txBox="1"/>
          <p:nvPr/>
        </p:nvSpPr>
        <p:spPr>
          <a:xfrm>
            <a:off x="1879642" y="2405442"/>
            <a:ext cx="2839809" cy="35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 and respect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D8FD-367D-92A0-1FE3-6D5108BBDD89}"/>
              </a:ext>
            </a:extLst>
          </p:cNvPr>
          <p:cNvSpPr txBox="1"/>
          <p:nvPr/>
        </p:nvSpPr>
        <p:spPr>
          <a:xfrm>
            <a:off x="594966" y="1571501"/>
            <a:ext cx="2839809" cy="35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youth where they are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1867E-4D75-C071-5349-2D03893F384A}"/>
              </a:ext>
            </a:extLst>
          </p:cNvPr>
          <p:cNvSpPr txBox="1"/>
          <p:nvPr/>
        </p:nvSpPr>
        <p:spPr>
          <a:xfrm>
            <a:off x="3959592" y="2923492"/>
            <a:ext cx="3961895" cy="36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designed to fail (fix*)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1A642-1751-41C2-388A-F0AFD814C64E}"/>
              </a:ext>
            </a:extLst>
          </p:cNvPr>
          <p:cNvSpPr txBox="1"/>
          <p:nvPr/>
        </p:nvSpPr>
        <p:spPr>
          <a:xfrm>
            <a:off x="1736363" y="3546424"/>
            <a:ext cx="5708594" cy="35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Belief youth have the capacity to achieve greatness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D685D-03B9-874C-CA52-7D8CA7BA4829}"/>
              </a:ext>
            </a:extLst>
          </p:cNvPr>
          <p:cNvSpPr txBox="1"/>
          <p:nvPr/>
        </p:nvSpPr>
        <p:spPr>
          <a:xfrm>
            <a:off x="5843137" y="1482219"/>
            <a:ext cx="2839809" cy="35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Revolution of inclusion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7ACC4-1C66-675D-8923-A70E4F12B854}"/>
              </a:ext>
            </a:extLst>
          </p:cNvPr>
          <p:cNvSpPr txBox="1"/>
          <p:nvPr/>
        </p:nvSpPr>
        <p:spPr>
          <a:xfrm>
            <a:off x="459737" y="4386793"/>
            <a:ext cx="5261051" cy="35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*DOL-ETA Youth Employment Works Summit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XRUYQT3274NZ-681238054-1942</_dlc_DocId>
    <_dlc_DocIdUrl xmlns="b22f8f74-215c-4154-9939-bd29e4e8980e">
      <Url>https://supportservices.jobcorps.gov/health/_layouts/15/DocIdRedir.aspx?ID=XRUYQT3274NZ-681238054-1942</Url>
      <Description>XRUYQT3274NZ-681238054-1942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4F2FA02-054C-48AC-9B90-E0FA2F2A06E3}"/>
</file>

<file path=customXml/itemProps2.xml><?xml version="1.0" encoding="utf-8"?>
<ds:datastoreItem xmlns:ds="http://schemas.openxmlformats.org/officeDocument/2006/customXml" ds:itemID="{5DB2C05A-AB0D-44D7-9B6E-0C374D2AB6FF}"/>
</file>

<file path=customXml/itemProps3.xml><?xml version="1.0" encoding="utf-8"?>
<ds:datastoreItem xmlns:ds="http://schemas.openxmlformats.org/officeDocument/2006/customXml" ds:itemID="{DA162E80-44F5-457C-8062-E4BED3557302}"/>
</file>

<file path=customXml/itemProps4.xml><?xml version="1.0" encoding="utf-8"?>
<ds:datastoreItem xmlns:ds="http://schemas.openxmlformats.org/officeDocument/2006/customXml" ds:itemID="{AB7F96A5-A8FB-4DB2-BD5E-313A00A9E1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1630</Words>
  <Application>Microsoft Office PowerPoint</Application>
  <PresentationFormat>On-screen Show (16:9)</PresentationFormat>
  <Paragraphs>211</Paragraphs>
  <Slides>37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Reproductive Health and  Job Corps </vt:lpstr>
      <vt:lpstr>At the end of this session, participants will be able to:</vt:lpstr>
      <vt:lpstr>Question</vt:lpstr>
      <vt:lpstr>Question</vt:lpstr>
      <vt:lpstr>Question</vt:lpstr>
      <vt:lpstr>Question</vt:lpstr>
      <vt:lpstr>Unintended pregnancy rates highest among people who:</vt:lpstr>
      <vt:lpstr>PowerPoint Presentation</vt:lpstr>
      <vt:lpstr>Quotes from Youth Employment Works Summit 3/9/2023</vt:lpstr>
      <vt:lpstr>Assess a student’s reproductive health needs </vt:lpstr>
      <vt:lpstr>Policy and Requirements Handbook: Family Planning Program Chapter 2, R(7) </vt:lpstr>
      <vt:lpstr>Available information: Health history form &amp; 653 (in process of updates)</vt:lpstr>
      <vt:lpstr>“Just in time” visits…</vt:lpstr>
      <vt:lpstr>Apply Trauma-Informed Care Approach?</vt:lpstr>
      <vt:lpstr>Trauma-informed sexual history – why important?:</vt:lpstr>
      <vt:lpstr>Trauma-informed sexual history:</vt:lpstr>
      <vt:lpstr>Trauma-Informed Care Approach to Reproductive Care </vt:lpstr>
      <vt:lpstr>Trauma- Informed Care Approach to Reproductive Care</vt:lpstr>
      <vt:lpstr>Counsel a student regarding comprehensive, patient-centered contraception</vt:lpstr>
      <vt:lpstr>PowerPoint Presentation</vt:lpstr>
      <vt:lpstr>Comprehensive, patient-centered contraception:  </vt:lpstr>
      <vt:lpstr>An overwhelming array of choices!</vt:lpstr>
      <vt:lpstr>PowerPoint Presentation</vt:lpstr>
      <vt:lpstr>Summary Chart U.S. Medical Eligibility Criteria for Contraceptive Use:</vt:lpstr>
      <vt:lpstr>Nonhormonal Copper IUD – Cu-IUD (ParaGard T380A)</vt:lpstr>
      <vt:lpstr>Levonorgestrel  IUD – LNG IUD (Mirena, Skyla, LILETTA, Kyleena)</vt:lpstr>
      <vt:lpstr>Emergency Contraception: Copper IUD &amp; Mirena, Liletta </vt:lpstr>
      <vt:lpstr>PowerPoint Presentation</vt:lpstr>
      <vt:lpstr>Hormonal Implant (Nexplanon)</vt:lpstr>
      <vt:lpstr>PowerPoint Presentation</vt:lpstr>
      <vt:lpstr>PowerPoint Presentation</vt:lpstr>
      <vt:lpstr>Start contraception or schedule next steps</vt:lpstr>
      <vt:lpstr>PowerPoint Presentation</vt:lpstr>
      <vt:lpstr>PowerPoint Presentation</vt:lpstr>
      <vt:lpstr>PowerPoint Presentation</vt:lpstr>
      <vt:lpstr>How to ensure access – have a plan in place: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Pills, Patches, Rings &amp; Things</dc:title>
  <dc:creator>Sara Mackenzie</dc:creator>
  <cp:lastModifiedBy>Julie Luht</cp:lastModifiedBy>
  <cp:revision>105</cp:revision>
  <dcterms:modified xsi:type="dcterms:W3CDTF">2023-03-14T14:50:59Z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689b2c8c-8842-4696-8689-465ca9a9b029</vt:lpwstr>
  </property>
</Properties>
</file>