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diagrams/data1.xml" ContentType="application/vnd.openxmlformats-officedocument.drawingml.diagramData+xml"/>
  <Override PartName="/ppt/presentation.xml" ContentType="application/vnd.openxmlformats-officedocument.presentationml.presentation.main+xml"/>
  <Override PartName="/ppt/diagrams/data2.xml" ContentType="application/vnd.openxmlformats-officedocument.drawingml.diagramData+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slideMasters/slideMaster1.xml" ContentType="application/vnd.openxmlformats-officedocument.presentationml.slideMaster+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slideLayouts/slideLayout1.xml" ContentType="application/vnd.openxmlformats-officedocument.presentationml.slideLayout+xml"/>
  <Override PartName="/ppt/notesSlides/notesSlide38.xml" ContentType="application/vnd.openxmlformats-officedocument.presentationml.notesSlid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notesSlides/notesSlide39.xml" ContentType="application/vnd.openxmlformats-officedocument.presentationml.notesSlid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Slides/notesSlide25.xml" ContentType="application/vnd.openxmlformats-officedocument.presentationml.notesSlid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8.xml" ContentType="application/vnd.openxmlformats-officedocument.presentationml.notesSlide+xml"/>
  <Override PartName="/ppt/notesSlides/notesSlide3.xml" ContentType="application/vnd.openxmlformats-officedocument.presentationml.notesSlide+xml"/>
  <Override PartName="/ppt/notesSlides/notesSlide7.xml" ContentType="application/vnd.openxmlformats-officedocument.presentationml.notesSlide+xml"/>
  <Override PartName="/ppt/notesSlides/notesSlide4.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diagrams/layout1.xml" ContentType="application/vnd.openxmlformats-officedocument.drawingml.diagramLayout+xml"/>
  <Override PartName="/ppt/diagrams/quickStyle1.xml" ContentType="application/vnd.openxmlformats-officedocument.drawingml.diagramStyle+xml"/>
  <Override PartName="/ppt/theme/theme2.xml" ContentType="application/vnd.openxmlformats-officedocument.theme+xml"/>
  <Override PartName="/ppt/diagrams/colors1.xml" ContentType="application/vnd.openxmlformats-officedocument.drawingml.diagramColors+xml"/>
  <Override PartName="/ppt/diagrams/drawing1.xml" ContentType="application/vnd.ms-office.drawingml.diagramDrawing+xml"/>
  <Override PartName="/ppt/theme/theme1.xml" ContentType="application/vnd.openxmlformats-officedocument.theme+xml"/>
  <Override PartName="/ppt/commentAuthors.xml" ContentType="application/vnd.openxmlformats-officedocument.presentationml.commentAuthors+xml"/>
  <Override PartName="/ppt/notesMasters/notesMaster1.xml" ContentType="application/vnd.openxmlformats-officedocument.presentationml.notesMaster+xml"/>
  <Override PartName="/ppt/ink/ink1.xml" ContentType="application/inkml+xml"/>
  <Override PartName="/ppt/diagrams/drawing2.xml" ContentType="application/vnd.ms-office.drawingml.diagramDrawing+xml"/>
  <Override PartName="/ppt/diagrams/colors2.xml" ContentType="application/vnd.openxmlformats-officedocument.drawingml.diagramColors+xml"/>
  <Override PartName="/ppt/diagrams/quickStyle2.xml" ContentType="application/vnd.openxmlformats-officedocument.drawingml.diagramStyle+xml"/>
  <Override PartName="/ppt/diagrams/layout2.xml" ContentType="application/vnd.openxmlformats-officedocument.drawingml.diagramLayout+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07" r:id="rId1"/>
  </p:sldMasterIdLst>
  <p:notesMasterIdLst>
    <p:notesMasterId r:id="rId41"/>
  </p:notesMasterIdLst>
  <p:sldIdLst>
    <p:sldId id="256" r:id="rId2"/>
    <p:sldId id="469" r:id="rId3"/>
    <p:sldId id="260" r:id="rId4"/>
    <p:sldId id="261" r:id="rId5"/>
    <p:sldId id="265" r:id="rId6"/>
    <p:sldId id="471" r:id="rId7"/>
    <p:sldId id="282" r:id="rId8"/>
    <p:sldId id="472" r:id="rId9"/>
    <p:sldId id="270" r:id="rId10"/>
    <p:sldId id="271" r:id="rId11"/>
    <p:sldId id="473" r:id="rId12"/>
    <p:sldId id="474" r:id="rId13"/>
    <p:sldId id="475" r:id="rId14"/>
    <p:sldId id="476" r:id="rId15"/>
    <p:sldId id="453" r:id="rId16"/>
    <p:sldId id="504" r:id="rId17"/>
    <p:sldId id="478" r:id="rId18"/>
    <p:sldId id="484" r:id="rId19"/>
    <p:sldId id="480" r:id="rId20"/>
    <p:sldId id="482" r:id="rId21"/>
    <p:sldId id="509" r:id="rId22"/>
    <p:sldId id="492" r:id="rId23"/>
    <p:sldId id="273" r:id="rId24"/>
    <p:sldId id="485" r:id="rId25"/>
    <p:sldId id="486" r:id="rId26"/>
    <p:sldId id="279" r:id="rId27"/>
    <p:sldId id="460" r:id="rId28"/>
    <p:sldId id="505" r:id="rId29"/>
    <p:sldId id="506" r:id="rId30"/>
    <p:sldId id="510" r:id="rId31"/>
    <p:sldId id="508" r:id="rId32"/>
    <p:sldId id="461" r:id="rId33"/>
    <p:sldId id="502" r:id="rId34"/>
    <p:sldId id="278" r:id="rId35"/>
    <p:sldId id="285" r:id="rId36"/>
    <p:sldId id="503" r:id="rId37"/>
    <p:sldId id="463" r:id="rId38"/>
    <p:sldId id="468" r:id="rId39"/>
    <p:sldId id="500" r:id="rId40"/>
  </p:sldIdLst>
  <p:sldSz cx="12192000" cy="6858000"/>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ia Acevedo" initials="MA" lastIdx="29" clrIdx="0">
    <p:extLst>
      <p:ext uri="{19B8F6BF-5375-455C-9EA6-DF929625EA0E}">
        <p15:presenceInfo xmlns:p15="http://schemas.microsoft.com/office/powerpoint/2012/main" userId="6c96c78ae81c90fc" providerId="Windows Live"/>
      </p:ext>
    </p:extLst>
  </p:cmAuthor>
  <p:cmAuthor id="2" name="Helena Mackenzie" initials="HM" lastIdx="12" clrIdx="1">
    <p:extLst>
      <p:ext uri="{19B8F6BF-5375-455C-9EA6-DF929625EA0E}">
        <p15:presenceInfo xmlns:p15="http://schemas.microsoft.com/office/powerpoint/2012/main" userId="192ddadebf8692d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EFF7"/>
    <a:srgbClr val="DFF7F0"/>
    <a:srgbClr val="84C8FE"/>
    <a:srgbClr val="5E9CB1"/>
    <a:srgbClr val="B8EDF7"/>
    <a:srgbClr val="FDF691"/>
    <a:srgbClr val="498DC0"/>
    <a:srgbClr val="5181C0"/>
    <a:srgbClr val="0099F2"/>
    <a:srgbClr val="FDF8B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266"/>
    <p:restoredTop sz="51798"/>
  </p:normalViewPr>
  <p:slideViewPr>
    <p:cSldViewPr snapToGrid="0">
      <p:cViewPr varScale="1">
        <p:scale>
          <a:sx n="64" d="100"/>
          <a:sy n="64" d="100"/>
        </p:scale>
        <p:origin x="3448" y="176"/>
      </p:cViewPr>
      <p:guideLst/>
    </p:cSldViewPr>
  </p:slideViewPr>
  <p:outlineViewPr>
    <p:cViewPr>
      <p:scale>
        <a:sx n="33" d="100"/>
        <a:sy n="33" d="100"/>
      </p:scale>
      <p:origin x="0" y="-936"/>
    </p:cViewPr>
  </p:outlineViewPr>
  <p:notesTextViewPr>
    <p:cViewPr>
      <p:scale>
        <a:sx n="140" d="100"/>
        <a:sy n="140" d="100"/>
      </p:scale>
      <p:origin x="0" y="-64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ommentAuthors" Target="commentAuthors.xml"/><Relationship Id="rId47" Type="http://schemas.openxmlformats.org/officeDocument/2006/relationships/customXml" Target="../customXml/item1.xml"/><Relationship Id="rId50" Type="http://schemas.openxmlformats.org/officeDocument/2006/relationships/customXml" Target="../customXml/item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48" Type="http://schemas.openxmlformats.org/officeDocument/2006/relationships/customXml" Target="../customXml/item2.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_rels/data1.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502ED93-3661-4E1C-9026-FA978771FB40}"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DC17101D-35AD-4F0F-8130-58F8CBEE8663}">
      <dgm:prSet/>
      <dgm:spPr/>
      <dgm:t>
        <a:bodyPr/>
        <a:lstStyle/>
        <a:p>
          <a:pPr>
            <a:lnSpc>
              <a:spcPct val="100000"/>
            </a:lnSpc>
          </a:pPr>
          <a:r>
            <a:rPr lang="en-US" dirty="0">
              <a:solidFill>
                <a:schemeClr val="tx2"/>
              </a:solidFill>
            </a:rPr>
            <a:t>Work norms, rules and laws</a:t>
          </a:r>
        </a:p>
      </dgm:t>
    </dgm:pt>
    <dgm:pt modelId="{CFF93C48-48D7-40D3-8BFD-1431B2BB7B89}" type="parTrans" cxnId="{6DE2C721-31BD-432F-91B8-1783C8940E76}">
      <dgm:prSet/>
      <dgm:spPr/>
      <dgm:t>
        <a:bodyPr/>
        <a:lstStyle/>
        <a:p>
          <a:endParaRPr lang="en-US"/>
        </a:p>
      </dgm:t>
    </dgm:pt>
    <dgm:pt modelId="{E3CF00C4-3381-47DA-9D4A-FCA864203631}" type="sibTrans" cxnId="{6DE2C721-31BD-432F-91B8-1783C8940E76}">
      <dgm:prSet/>
      <dgm:spPr/>
      <dgm:t>
        <a:bodyPr/>
        <a:lstStyle/>
        <a:p>
          <a:endParaRPr lang="en-US"/>
        </a:p>
      </dgm:t>
    </dgm:pt>
    <dgm:pt modelId="{45049CE4-0E51-4109-A319-CD74927F1C31}">
      <dgm:prSet/>
      <dgm:spPr/>
      <dgm:t>
        <a:bodyPr/>
        <a:lstStyle/>
        <a:p>
          <a:pPr>
            <a:lnSpc>
              <a:spcPct val="100000"/>
            </a:lnSpc>
          </a:pPr>
          <a:r>
            <a:rPr lang="en-US" dirty="0">
              <a:solidFill>
                <a:schemeClr val="tx2"/>
              </a:solidFill>
            </a:rPr>
            <a:t>Helping students learn basic emotion regulation skills</a:t>
          </a:r>
        </a:p>
      </dgm:t>
    </dgm:pt>
    <dgm:pt modelId="{3FB34028-7719-4B20-B573-74366A073E23}" type="parTrans" cxnId="{BC11DB2B-FCD8-4424-A246-ACE2ABC39FF8}">
      <dgm:prSet/>
      <dgm:spPr/>
      <dgm:t>
        <a:bodyPr/>
        <a:lstStyle/>
        <a:p>
          <a:endParaRPr lang="en-US"/>
        </a:p>
      </dgm:t>
    </dgm:pt>
    <dgm:pt modelId="{6FED1834-1B68-4CC4-9AEF-4AE0ECEFE2F6}" type="sibTrans" cxnId="{BC11DB2B-FCD8-4424-A246-ACE2ABC39FF8}">
      <dgm:prSet/>
      <dgm:spPr/>
      <dgm:t>
        <a:bodyPr/>
        <a:lstStyle/>
        <a:p>
          <a:endParaRPr lang="en-US"/>
        </a:p>
      </dgm:t>
    </dgm:pt>
    <dgm:pt modelId="{0AD403A2-3960-4A84-A4C1-573DED952435}">
      <dgm:prSet/>
      <dgm:spPr/>
      <dgm:t>
        <a:bodyPr/>
        <a:lstStyle/>
        <a:p>
          <a:pPr>
            <a:lnSpc>
              <a:spcPct val="100000"/>
            </a:lnSpc>
          </a:pPr>
          <a:r>
            <a:rPr lang="en-US" dirty="0">
              <a:solidFill>
                <a:schemeClr val="tx2"/>
              </a:solidFill>
            </a:rPr>
            <a:t>Assertiveness and communication skills</a:t>
          </a:r>
        </a:p>
      </dgm:t>
    </dgm:pt>
    <dgm:pt modelId="{32E9B3BA-AFF7-4380-8904-6C7085D10686}" type="parTrans" cxnId="{DF6422BB-28BE-4A2D-8A4F-8D67A67A5409}">
      <dgm:prSet/>
      <dgm:spPr/>
      <dgm:t>
        <a:bodyPr/>
        <a:lstStyle/>
        <a:p>
          <a:endParaRPr lang="en-US"/>
        </a:p>
      </dgm:t>
    </dgm:pt>
    <dgm:pt modelId="{1F2597CD-2BA0-45C4-87FD-BB74B7379FFE}" type="sibTrans" cxnId="{DF6422BB-28BE-4A2D-8A4F-8D67A67A5409}">
      <dgm:prSet/>
      <dgm:spPr/>
      <dgm:t>
        <a:bodyPr/>
        <a:lstStyle/>
        <a:p>
          <a:endParaRPr lang="en-US"/>
        </a:p>
      </dgm:t>
    </dgm:pt>
    <dgm:pt modelId="{C9F8803D-34CC-47A1-A020-2D5EC727CD34}">
      <dgm:prSet/>
      <dgm:spPr/>
      <dgm:t>
        <a:bodyPr/>
        <a:lstStyle/>
        <a:p>
          <a:pPr>
            <a:lnSpc>
              <a:spcPct val="100000"/>
            </a:lnSpc>
          </a:pPr>
          <a:r>
            <a:rPr lang="en-US" dirty="0">
              <a:solidFill>
                <a:schemeClr val="tx2"/>
              </a:solidFill>
            </a:rPr>
            <a:t>Role plays to allow students to practice skills learned. </a:t>
          </a:r>
        </a:p>
      </dgm:t>
    </dgm:pt>
    <dgm:pt modelId="{D9C409A7-F4C9-4490-A844-C78A7EF4B584}" type="parTrans" cxnId="{ADEF7DFE-5DBF-45C1-BBA5-8068A697A555}">
      <dgm:prSet/>
      <dgm:spPr/>
      <dgm:t>
        <a:bodyPr/>
        <a:lstStyle/>
        <a:p>
          <a:endParaRPr lang="en-US"/>
        </a:p>
      </dgm:t>
    </dgm:pt>
    <dgm:pt modelId="{4E019A26-6123-4310-835E-4F3112592EE4}" type="sibTrans" cxnId="{ADEF7DFE-5DBF-45C1-BBA5-8068A697A555}">
      <dgm:prSet/>
      <dgm:spPr/>
      <dgm:t>
        <a:bodyPr/>
        <a:lstStyle/>
        <a:p>
          <a:endParaRPr lang="en-US"/>
        </a:p>
      </dgm:t>
    </dgm:pt>
    <dgm:pt modelId="{C05B14F6-5454-4028-804E-92716ADAA3E9}" type="pres">
      <dgm:prSet presAssocID="{2502ED93-3661-4E1C-9026-FA978771FB40}" presName="root" presStyleCnt="0">
        <dgm:presLayoutVars>
          <dgm:dir/>
          <dgm:resizeHandles val="exact"/>
        </dgm:presLayoutVars>
      </dgm:prSet>
      <dgm:spPr/>
    </dgm:pt>
    <dgm:pt modelId="{884F706A-C4AE-4F4C-B133-E579A6482152}" type="pres">
      <dgm:prSet presAssocID="{DC17101D-35AD-4F0F-8130-58F8CBEE8663}" presName="compNode" presStyleCnt="0"/>
      <dgm:spPr/>
    </dgm:pt>
    <dgm:pt modelId="{D12D4A56-14A4-4941-BA59-146A8BFD5FCD}" type="pres">
      <dgm:prSet presAssocID="{DC17101D-35AD-4F0F-8130-58F8CBEE8663}" presName="bgRect" presStyleLbl="bgShp" presStyleIdx="0" presStyleCnt="4"/>
      <dgm:spPr/>
    </dgm:pt>
    <dgm:pt modelId="{49D01B9B-C38D-4FF0-B678-82DCD2381354}" type="pres">
      <dgm:prSet presAssocID="{DC17101D-35AD-4F0F-8130-58F8CBEE8663}"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Scales of Justice"/>
        </a:ext>
      </dgm:extLst>
    </dgm:pt>
    <dgm:pt modelId="{8738E93E-9975-4245-AC4F-F5E74CBE68E0}" type="pres">
      <dgm:prSet presAssocID="{DC17101D-35AD-4F0F-8130-58F8CBEE8663}" presName="spaceRect" presStyleCnt="0"/>
      <dgm:spPr/>
    </dgm:pt>
    <dgm:pt modelId="{40741804-10DB-4A46-B674-D186765088AE}" type="pres">
      <dgm:prSet presAssocID="{DC17101D-35AD-4F0F-8130-58F8CBEE8663}" presName="parTx" presStyleLbl="revTx" presStyleIdx="0" presStyleCnt="4">
        <dgm:presLayoutVars>
          <dgm:chMax val="0"/>
          <dgm:chPref val="0"/>
        </dgm:presLayoutVars>
      </dgm:prSet>
      <dgm:spPr/>
    </dgm:pt>
    <dgm:pt modelId="{624B4193-A60F-4A98-809B-538D0F2720FB}" type="pres">
      <dgm:prSet presAssocID="{E3CF00C4-3381-47DA-9D4A-FCA864203631}" presName="sibTrans" presStyleCnt="0"/>
      <dgm:spPr/>
    </dgm:pt>
    <dgm:pt modelId="{714BDA61-8CDE-4320-9BA7-987620755193}" type="pres">
      <dgm:prSet presAssocID="{45049CE4-0E51-4109-A319-CD74927F1C31}" presName="compNode" presStyleCnt="0"/>
      <dgm:spPr/>
    </dgm:pt>
    <dgm:pt modelId="{1F44064B-C872-4AAE-9E94-774189F65D4A}" type="pres">
      <dgm:prSet presAssocID="{45049CE4-0E51-4109-A319-CD74927F1C31}" presName="bgRect" presStyleLbl="bgShp" presStyleIdx="1" presStyleCnt="4"/>
      <dgm:spPr/>
    </dgm:pt>
    <dgm:pt modelId="{8C855EAA-3788-43D5-8EE8-2AEEA737871A}" type="pres">
      <dgm:prSet presAssocID="{45049CE4-0E51-4109-A319-CD74927F1C31}"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Head with Gears"/>
        </a:ext>
      </dgm:extLst>
    </dgm:pt>
    <dgm:pt modelId="{74E68722-7DEF-4DCD-940A-3DF04212F910}" type="pres">
      <dgm:prSet presAssocID="{45049CE4-0E51-4109-A319-CD74927F1C31}" presName="spaceRect" presStyleCnt="0"/>
      <dgm:spPr/>
    </dgm:pt>
    <dgm:pt modelId="{DD4F0BC5-7D3D-4E18-B206-5C53AB7171EE}" type="pres">
      <dgm:prSet presAssocID="{45049CE4-0E51-4109-A319-CD74927F1C31}" presName="parTx" presStyleLbl="revTx" presStyleIdx="1" presStyleCnt="4">
        <dgm:presLayoutVars>
          <dgm:chMax val="0"/>
          <dgm:chPref val="0"/>
        </dgm:presLayoutVars>
      </dgm:prSet>
      <dgm:spPr/>
    </dgm:pt>
    <dgm:pt modelId="{4D200041-7555-4E0B-8636-C2DA0401D726}" type="pres">
      <dgm:prSet presAssocID="{6FED1834-1B68-4CC4-9AEF-4AE0ECEFE2F6}" presName="sibTrans" presStyleCnt="0"/>
      <dgm:spPr/>
    </dgm:pt>
    <dgm:pt modelId="{A3034072-CAF6-4550-86A5-9A688FE562F6}" type="pres">
      <dgm:prSet presAssocID="{0AD403A2-3960-4A84-A4C1-573DED952435}" presName="compNode" presStyleCnt="0"/>
      <dgm:spPr/>
    </dgm:pt>
    <dgm:pt modelId="{C8DB66DC-9F24-47A3-8B68-57819D1DDDCD}" type="pres">
      <dgm:prSet presAssocID="{0AD403A2-3960-4A84-A4C1-573DED952435}" presName="bgRect" presStyleLbl="bgShp" presStyleIdx="2" presStyleCnt="4"/>
      <dgm:spPr/>
    </dgm:pt>
    <dgm:pt modelId="{C2C8E454-3993-4FD8-8724-3075FB2BAB20}" type="pres">
      <dgm:prSet presAssocID="{0AD403A2-3960-4A84-A4C1-573DED952435}"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Chat"/>
        </a:ext>
      </dgm:extLst>
    </dgm:pt>
    <dgm:pt modelId="{2EBDEF3A-B81E-4C01-BEF9-42C7352C3E90}" type="pres">
      <dgm:prSet presAssocID="{0AD403A2-3960-4A84-A4C1-573DED952435}" presName="spaceRect" presStyleCnt="0"/>
      <dgm:spPr/>
    </dgm:pt>
    <dgm:pt modelId="{F9FD5C71-FEDB-4F9B-B026-990C7FFC9138}" type="pres">
      <dgm:prSet presAssocID="{0AD403A2-3960-4A84-A4C1-573DED952435}" presName="parTx" presStyleLbl="revTx" presStyleIdx="2" presStyleCnt="4">
        <dgm:presLayoutVars>
          <dgm:chMax val="0"/>
          <dgm:chPref val="0"/>
        </dgm:presLayoutVars>
      </dgm:prSet>
      <dgm:spPr/>
    </dgm:pt>
    <dgm:pt modelId="{85F0A861-9C1E-44A1-98EB-B671ECC47AF0}" type="pres">
      <dgm:prSet presAssocID="{1F2597CD-2BA0-45C4-87FD-BB74B7379FFE}" presName="sibTrans" presStyleCnt="0"/>
      <dgm:spPr/>
    </dgm:pt>
    <dgm:pt modelId="{166542FC-BEEA-4BC2-8CF8-474D6647FA4E}" type="pres">
      <dgm:prSet presAssocID="{C9F8803D-34CC-47A1-A020-2D5EC727CD34}" presName="compNode" presStyleCnt="0"/>
      <dgm:spPr/>
    </dgm:pt>
    <dgm:pt modelId="{9E86EBA0-2B9E-490A-BF6D-D31202EC8C71}" type="pres">
      <dgm:prSet presAssocID="{C9F8803D-34CC-47A1-A020-2D5EC727CD34}" presName="bgRect" presStyleLbl="bgShp" presStyleIdx="3" presStyleCnt="4"/>
      <dgm:spPr/>
    </dgm:pt>
    <dgm:pt modelId="{7AFC9CBA-7510-4A6E-BF69-65FFAF4439A0}" type="pres">
      <dgm:prSet presAssocID="{C9F8803D-34CC-47A1-A020-2D5EC727CD34}"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Classroom"/>
        </a:ext>
      </dgm:extLst>
    </dgm:pt>
    <dgm:pt modelId="{1B1F5397-05F6-447E-AB6D-2C4FEA301F0A}" type="pres">
      <dgm:prSet presAssocID="{C9F8803D-34CC-47A1-A020-2D5EC727CD34}" presName="spaceRect" presStyleCnt="0"/>
      <dgm:spPr/>
    </dgm:pt>
    <dgm:pt modelId="{CFAAF9B8-C738-4FFD-957B-70400800BAA2}" type="pres">
      <dgm:prSet presAssocID="{C9F8803D-34CC-47A1-A020-2D5EC727CD34}" presName="parTx" presStyleLbl="revTx" presStyleIdx="3" presStyleCnt="4">
        <dgm:presLayoutVars>
          <dgm:chMax val="0"/>
          <dgm:chPref val="0"/>
        </dgm:presLayoutVars>
      </dgm:prSet>
      <dgm:spPr/>
    </dgm:pt>
  </dgm:ptLst>
  <dgm:cxnLst>
    <dgm:cxn modelId="{6DE2C721-31BD-432F-91B8-1783C8940E76}" srcId="{2502ED93-3661-4E1C-9026-FA978771FB40}" destId="{DC17101D-35AD-4F0F-8130-58F8CBEE8663}" srcOrd="0" destOrd="0" parTransId="{CFF93C48-48D7-40D3-8BFD-1431B2BB7B89}" sibTransId="{E3CF00C4-3381-47DA-9D4A-FCA864203631}"/>
    <dgm:cxn modelId="{BC11DB2B-FCD8-4424-A246-ACE2ABC39FF8}" srcId="{2502ED93-3661-4E1C-9026-FA978771FB40}" destId="{45049CE4-0E51-4109-A319-CD74927F1C31}" srcOrd="1" destOrd="0" parTransId="{3FB34028-7719-4B20-B573-74366A073E23}" sibTransId="{6FED1834-1B68-4CC4-9AEF-4AE0ECEFE2F6}"/>
    <dgm:cxn modelId="{9158F533-5A61-44D9-85DB-A7F1EC7C88C4}" type="presOf" srcId="{0AD403A2-3960-4A84-A4C1-573DED952435}" destId="{F9FD5C71-FEDB-4F9B-B026-990C7FFC9138}" srcOrd="0" destOrd="0" presId="urn:microsoft.com/office/officeart/2018/2/layout/IconVerticalSolidList"/>
    <dgm:cxn modelId="{E6D3B37B-14FB-4E89-B9F1-D4122842FF35}" type="presOf" srcId="{45049CE4-0E51-4109-A319-CD74927F1C31}" destId="{DD4F0BC5-7D3D-4E18-B206-5C53AB7171EE}" srcOrd="0" destOrd="0" presId="urn:microsoft.com/office/officeart/2018/2/layout/IconVerticalSolidList"/>
    <dgm:cxn modelId="{CAF2A587-EB1D-492D-9B4C-54A75734B0E2}" type="presOf" srcId="{DC17101D-35AD-4F0F-8130-58F8CBEE8663}" destId="{40741804-10DB-4A46-B674-D186765088AE}" srcOrd="0" destOrd="0" presId="urn:microsoft.com/office/officeart/2018/2/layout/IconVerticalSolidList"/>
    <dgm:cxn modelId="{BB40CDB7-270F-4301-87F5-DD5E670523A1}" type="presOf" srcId="{C9F8803D-34CC-47A1-A020-2D5EC727CD34}" destId="{CFAAF9B8-C738-4FFD-957B-70400800BAA2}" srcOrd="0" destOrd="0" presId="urn:microsoft.com/office/officeart/2018/2/layout/IconVerticalSolidList"/>
    <dgm:cxn modelId="{DF6422BB-28BE-4A2D-8A4F-8D67A67A5409}" srcId="{2502ED93-3661-4E1C-9026-FA978771FB40}" destId="{0AD403A2-3960-4A84-A4C1-573DED952435}" srcOrd="2" destOrd="0" parTransId="{32E9B3BA-AFF7-4380-8904-6C7085D10686}" sibTransId="{1F2597CD-2BA0-45C4-87FD-BB74B7379FFE}"/>
    <dgm:cxn modelId="{EA491CFA-F6CE-4332-805A-8AF05EE13981}" type="presOf" srcId="{2502ED93-3661-4E1C-9026-FA978771FB40}" destId="{C05B14F6-5454-4028-804E-92716ADAA3E9}" srcOrd="0" destOrd="0" presId="urn:microsoft.com/office/officeart/2018/2/layout/IconVerticalSolidList"/>
    <dgm:cxn modelId="{ADEF7DFE-5DBF-45C1-BBA5-8068A697A555}" srcId="{2502ED93-3661-4E1C-9026-FA978771FB40}" destId="{C9F8803D-34CC-47A1-A020-2D5EC727CD34}" srcOrd="3" destOrd="0" parTransId="{D9C409A7-F4C9-4490-A844-C78A7EF4B584}" sibTransId="{4E019A26-6123-4310-835E-4F3112592EE4}"/>
    <dgm:cxn modelId="{E60F747B-DD75-4514-90D0-420EBFB29784}" type="presParOf" srcId="{C05B14F6-5454-4028-804E-92716ADAA3E9}" destId="{884F706A-C4AE-4F4C-B133-E579A6482152}" srcOrd="0" destOrd="0" presId="urn:microsoft.com/office/officeart/2018/2/layout/IconVerticalSolidList"/>
    <dgm:cxn modelId="{5430D252-5F15-4F66-AAC5-7B551134B181}" type="presParOf" srcId="{884F706A-C4AE-4F4C-B133-E579A6482152}" destId="{D12D4A56-14A4-4941-BA59-146A8BFD5FCD}" srcOrd="0" destOrd="0" presId="urn:microsoft.com/office/officeart/2018/2/layout/IconVerticalSolidList"/>
    <dgm:cxn modelId="{E18CFB17-94FB-4D75-A3B0-1878996DFC87}" type="presParOf" srcId="{884F706A-C4AE-4F4C-B133-E579A6482152}" destId="{49D01B9B-C38D-4FF0-B678-82DCD2381354}" srcOrd="1" destOrd="0" presId="urn:microsoft.com/office/officeart/2018/2/layout/IconVerticalSolidList"/>
    <dgm:cxn modelId="{0A1E44C7-C10C-4898-9317-85CFE8D4F717}" type="presParOf" srcId="{884F706A-C4AE-4F4C-B133-E579A6482152}" destId="{8738E93E-9975-4245-AC4F-F5E74CBE68E0}" srcOrd="2" destOrd="0" presId="urn:microsoft.com/office/officeart/2018/2/layout/IconVerticalSolidList"/>
    <dgm:cxn modelId="{5CDE1F72-0E65-424D-A97F-D31002E87976}" type="presParOf" srcId="{884F706A-C4AE-4F4C-B133-E579A6482152}" destId="{40741804-10DB-4A46-B674-D186765088AE}" srcOrd="3" destOrd="0" presId="urn:microsoft.com/office/officeart/2018/2/layout/IconVerticalSolidList"/>
    <dgm:cxn modelId="{B7FB368A-865C-48D3-8AB5-C5F435A6B92C}" type="presParOf" srcId="{C05B14F6-5454-4028-804E-92716ADAA3E9}" destId="{624B4193-A60F-4A98-809B-538D0F2720FB}" srcOrd="1" destOrd="0" presId="urn:microsoft.com/office/officeart/2018/2/layout/IconVerticalSolidList"/>
    <dgm:cxn modelId="{D4813226-65EE-4ADB-9325-F4960BC8B890}" type="presParOf" srcId="{C05B14F6-5454-4028-804E-92716ADAA3E9}" destId="{714BDA61-8CDE-4320-9BA7-987620755193}" srcOrd="2" destOrd="0" presId="urn:microsoft.com/office/officeart/2018/2/layout/IconVerticalSolidList"/>
    <dgm:cxn modelId="{FD5C7536-2D06-46A7-9AB9-DA73B394CCDD}" type="presParOf" srcId="{714BDA61-8CDE-4320-9BA7-987620755193}" destId="{1F44064B-C872-4AAE-9E94-774189F65D4A}" srcOrd="0" destOrd="0" presId="urn:microsoft.com/office/officeart/2018/2/layout/IconVerticalSolidList"/>
    <dgm:cxn modelId="{F1EB91C2-17A3-42F7-9973-FF1FACE20103}" type="presParOf" srcId="{714BDA61-8CDE-4320-9BA7-987620755193}" destId="{8C855EAA-3788-43D5-8EE8-2AEEA737871A}" srcOrd="1" destOrd="0" presId="urn:microsoft.com/office/officeart/2018/2/layout/IconVerticalSolidList"/>
    <dgm:cxn modelId="{8EB67881-180B-46A9-80EE-600DBCD82A38}" type="presParOf" srcId="{714BDA61-8CDE-4320-9BA7-987620755193}" destId="{74E68722-7DEF-4DCD-940A-3DF04212F910}" srcOrd="2" destOrd="0" presId="urn:microsoft.com/office/officeart/2018/2/layout/IconVerticalSolidList"/>
    <dgm:cxn modelId="{6DB964EF-22D0-48AF-8989-3E65CE8430A5}" type="presParOf" srcId="{714BDA61-8CDE-4320-9BA7-987620755193}" destId="{DD4F0BC5-7D3D-4E18-B206-5C53AB7171EE}" srcOrd="3" destOrd="0" presId="urn:microsoft.com/office/officeart/2018/2/layout/IconVerticalSolidList"/>
    <dgm:cxn modelId="{7047FF5D-2463-427F-A1E4-63438726CA1F}" type="presParOf" srcId="{C05B14F6-5454-4028-804E-92716ADAA3E9}" destId="{4D200041-7555-4E0B-8636-C2DA0401D726}" srcOrd="3" destOrd="0" presId="urn:microsoft.com/office/officeart/2018/2/layout/IconVerticalSolidList"/>
    <dgm:cxn modelId="{F5DBEA8A-8A58-4A16-8535-EAA0A13B3528}" type="presParOf" srcId="{C05B14F6-5454-4028-804E-92716ADAA3E9}" destId="{A3034072-CAF6-4550-86A5-9A688FE562F6}" srcOrd="4" destOrd="0" presId="urn:microsoft.com/office/officeart/2018/2/layout/IconVerticalSolidList"/>
    <dgm:cxn modelId="{87714F8D-AB3B-4E01-A115-F64ADDD7E676}" type="presParOf" srcId="{A3034072-CAF6-4550-86A5-9A688FE562F6}" destId="{C8DB66DC-9F24-47A3-8B68-57819D1DDDCD}" srcOrd="0" destOrd="0" presId="urn:microsoft.com/office/officeart/2018/2/layout/IconVerticalSolidList"/>
    <dgm:cxn modelId="{C56AF2B0-C69D-43EC-8F04-C4F45337F242}" type="presParOf" srcId="{A3034072-CAF6-4550-86A5-9A688FE562F6}" destId="{C2C8E454-3993-4FD8-8724-3075FB2BAB20}" srcOrd="1" destOrd="0" presId="urn:microsoft.com/office/officeart/2018/2/layout/IconVerticalSolidList"/>
    <dgm:cxn modelId="{BAD3FF53-47EF-4A51-9C87-B753E008D590}" type="presParOf" srcId="{A3034072-CAF6-4550-86A5-9A688FE562F6}" destId="{2EBDEF3A-B81E-4C01-BEF9-42C7352C3E90}" srcOrd="2" destOrd="0" presId="urn:microsoft.com/office/officeart/2018/2/layout/IconVerticalSolidList"/>
    <dgm:cxn modelId="{3C032409-B813-4A88-9E30-C959F4027F43}" type="presParOf" srcId="{A3034072-CAF6-4550-86A5-9A688FE562F6}" destId="{F9FD5C71-FEDB-4F9B-B026-990C7FFC9138}" srcOrd="3" destOrd="0" presId="urn:microsoft.com/office/officeart/2018/2/layout/IconVerticalSolidList"/>
    <dgm:cxn modelId="{041309AB-560B-41C8-835A-813937442108}" type="presParOf" srcId="{C05B14F6-5454-4028-804E-92716ADAA3E9}" destId="{85F0A861-9C1E-44A1-98EB-B671ECC47AF0}" srcOrd="5" destOrd="0" presId="urn:microsoft.com/office/officeart/2018/2/layout/IconVerticalSolidList"/>
    <dgm:cxn modelId="{A178BF99-03E9-494A-A0E8-F25C9570AEA0}" type="presParOf" srcId="{C05B14F6-5454-4028-804E-92716ADAA3E9}" destId="{166542FC-BEEA-4BC2-8CF8-474D6647FA4E}" srcOrd="6" destOrd="0" presId="urn:microsoft.com/office/officeart/2018/2/layout/IconVerticalSolidList"/>
    <dgm:cxn modelId="{72297585-A434-4C7D-AE3E-6E826579A4EA}" type="presParOf" srcId="{166542FC-BEEA-4BC2-8CF8-474D6647FA4E}" destId="{9E86EBA0-2B9E-490A-BF6D-D31202EC8C71}" srcOrd="0" destOrd="0" presId="urn:microsoft.com/office/officeart/2018/2/layout/IconVerticalSolidList"/>
    <dgm:cxn modelId="{34918D27-E036-4DD7-885B-CB46E5B36069}" type="presParOf" srcId="{166542FC-BEEA-4BC2-8CF8-474D6647FA4E}" destId="{7AFC9CBA-7510-4A6E-BF69-65FFAF4439A0}" srcOrd="1" destOrd="0" presId="urn:microsoft.com/office/officeart/2018/2/layout/IconVerticalSolidList"/>
    <dgm:cxn modelId="{B0DC4CA8-AECA-48D3-BE25-8EC4365CB9A0}" type="presParOf" srcId="{166542FC-BEEA-4BC2-8CF8-474D6647FA4E}" destId="{1B1F5397-05F6-447E-AB6D-2C4FEA301F0A}" srcOrd="2" destOrd="0" presId="urn:microsoft.com/office/officeart/2018/2/layout/IconVerticalSolidList"/>
    <dgm:cxn modelId="{71CF54BD-1CEF-4BB3-91B1-6685456421B9}" type="presParOf" srcId="{166542FC-BEEA-4BC2-8CF8-474D6647FA4E}" destId="{CFAAF9B8-C738-4FFD-957B-70400800BAA2}"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6F9EF2D-B331-4B52-891F-ADCE2032DA67}"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37CB37D0-D14E-43F8-A1AB-995F660E4F2E}">
      <dgm:prSet/>
      <dgm:spPr/>
      <dgm:t>
        <a:bodyPr/>
        <a:lstStyle/>
        <a:p>
          <a:r>
            <a:rPr lang="en-US" dirty="0">
              <a:solidFill>
                <a:schemeClr val="tx2"/>
              </a:solidFill>
            </a:rPr>
            <a:t>Deep Breathing (next slide)</a:t>
          </a:r>
        </a:p>
      </dgm:t>
    </dgm:pt>
    <dgm:pt modelId="{AA1AC093-48F1-40C7-83BF-40DD8F8D4591}" type="parTrans" cxnId="{B883F801-11EC-4F23-B30A-D312169638BF}">
      <dgm:prSet/>
      <dgm:spPr/>
      <dgm:t>
        <a:bodyPr/>
        <a:lstStyle/>
        <a:p>
          <a:endParaRPr lang="en-US"/>
        </a:p>
      </dgm:t>
    </dgm:pt>
    <dgm:pt modelId="{DA3F0EB6-1F4A-462F-BE8C-2D1B9BF49575}" type="sibTrans" cxnId="{B883F801-11EC-4F23-B30A-D312169638BF}">
      <dgm:prSet/>
      <dgm:spPr/>
      <dgm:t>
        <a:bodyPr/>
        <a:lstStyle/>
        <a:p>
          <a:endParaRPr lang="en-US"/>
        </a:p>
      </dgm:t>
    </dgm:pt>
    <dgm:pt modelId="{0C442BDC-4778-4945-BD8A-C020D672FB69}">
      <dgm:prSet/>
      <dgm:spPr/>
      <dgm:t>
        <a:bodyPr/>
        <a:lstStyle/>
        <a:p>
          <a:r>
            <a:rPr lang="en-US" dirty="0">
              <a:solidFill>
                <a:schemeClr val="tx2"/>
              </a:solidFill>
            </a:rPr>
            <a:t>Drink cold water</a:t>
          </a:r>
        </a:p>
      </dgm:t>
    </dgm:pt>
    <dgm:pt modelId="{7D662500-1111-496F-8898-FF57997AFD90}" type="parTrans" cxnId="{6F42117F-BAA3-45AB-82FB-D52002C5AF25}">
      <dgm:prSet/>
      <dgm:spPr/>
      <dgm:t>
        <a:bodyPr/>
        <a:lstStyle/>
        <a:p>
          <a:endParaRPr lang="en-US"/>
        </a:p>
      </dgm:t>
    </dgm:pt>
    <dgm:pt modelId="{1EC681E1-4444-4E49-AA26-EF95B2BF9FA9}" type="sibTrans" cxnId="{6F42117F-BAA3-45AB-82FB-D52002C5AF25}">
      <dgm:prSet/>
      <dgm:spPr/>
      <dgm:t>
        <a:bodyPr/>
        <a:lstStyle/>
        <a:p>
          <a:endParaRPr lang="en-US"/>
        </a:p>
      </dgm:t>
    </dgm:pt>
    <dgm:pt modelId="{7FAAC5CC-1BA5-40D8-9B80-05AF814C52D5}">
      <dgm:prSet/>
      <dgm:spPr/>
      <dgm:t>
        <a:bodyPr/>
        <a:lstStyle/>
        <a:p>
          <a:r>
            <a:rPr lang="en-US" dirty="0">
              <a:solidFill>
                <a:schemeClr val="tx2"/>
              </a:solidFill>
            </a:rPr>
            <a:t>Self-hug/self-massage</a:t>
          </a:r>
        </a:p>
      </dgm:t>
    </dgm:pt>
    <dgm:pt modelId="{6242B3FE-FA79-4349-98CC-937E34B40B0C}" type="parTrans" cxnId="{74A1BA78-B42C-4092-AC82-3A579B3F31BB}">
      <dgm:prSet/>
      <dgm:spPr/>
      <dgm:t>
        <a:bodyPr/>
        <a:lstStyle/>
        <a:p>
          <a:endParaRPr lang="en-US"/>
        </a:p>
      </dgm:t>
    </dgm:pt>
    <dgm:pt modelId="{F2439DCB-A593-4688-BCA6-FB6BBDFC4EF7}" type="sibTrans" cxnId="{74A1BA78-B42C-4092-AC82-3A579B3F31BB}">
      <dgm:prSet/>
      <dgm:spPr/>
      <dgm:t>
        <a:bodyPr/>
        <a:lstStyle/>
        <a:p>
          <a:endParaRPr lang="en-US"/>
        </a:p>
      </dgm:t>
    </dgm:pt>
    <dgm:pt modelId="{2D78673E-C7D5-4BCF-B352-4C4A41016106}">
      <dgm:prSet/>
      <dgm:spPr/>
      <dgm:t>
        <a:bodyPr/>
        <a:lstStyle/>
        <a:p>
          <a:r>
            <a:rPr lang="en-US" dirty="0">
              <a:solidFill>
                <a:schemeClr val="tx2"/>
              </a:solidFill>
            </a:rPr>
            <a:t>Repeat</a:t>
          </a:r>
          <a:r>
            <a:rPr lang="en-US" baseline="0" dirty="0">
              <a:solidFill>
                <a:schemeClr val="tx2"/>
              </a:solidFill>
            </a:rPr>
            <a:t> mantra or calming phrase</a:t>
          </a:r>
          <a:br>
            <a:rPr lang="en-US" baseline="0" dirty="0">
              <a:solidFill>
                <a:schemeClr val="tx2"/>
              </a:solidFill>
            </a:rPr>
          </a:br>
          <a:r>
            <a:rPr lang="en-US" baseline="0" dirty="0">
              <a:solidFill>
                <a:schemeClr val="tx2"/>
              </a:solidFill>
            </a:rPr>
            <a:t>“I am safe and will get through this”</a:t>
          </a:r>
          <a:endParaRPr lang="en-US" dirty="0">
            <a:solidFill>
              <a:schemeClr val="tx2"/>
            </a:solidFill>
          </a:endParaRPr>
        </a:p>
      </dgm:t>
    </dgm:pt>
    <dgm:pt modelId="{D98D38EE-D712-4A87-A87F-B9168553D24F}" type="parTrans" cxnId="{52441EFE-40C8-42FD-A7F5-122DCE83B7B1}">
      <dgm:prSet/>
      <dgm:spPr/>
      <dgm:t>
        <a:bodyPr/>
        <a:lstStyle/>
        <a:p>
          <a:endParaRPr lang="en-US"/>
        </a:p>
      </dgm:t>
    </dgm:pt>
    <dgm:pt modelId="{638029E2-13E7-4718-9082-764BE8627BFF}" type="sibTrans" cxnId="{52441EFE-40C8-42FD-A7F5-122DCE83B7B1}">
      <dgm:prSet/>
      <dgm:spPr/>
      <dgm:t>
        <a:bodyPr/>
        <a:lstStyle/>
        <a:p>
          <a:endParaRPr lang="en-US"/>
        </a:p>
      </dgm:t>
    </dgm:pt>
    <dgm:pt modelId="{C7065799-F0A7-4864-BBF5-A07A3C12C1CB}">
      <dgm:prSet/>
      <dgm:spPr/>
      <dgm:t>
        <a:bodyPr/>
        <a:lstStyle/>
        <a:p>
          <a:r>
            <a:rPr lang="en-US" dirty="0">
              <a:solidFill>
                <a:schemeClr val="tx2"/>
              </a:solidFill>
            </a:rPr>
            <a:t>Move your body: Stretch in place while taking deep breath</a:t>
          </a:r>
        </a:p>
      </dgm:t>
    </dgm:pt>
    <dgm:pt modelId="{5E1ADAC7-8A2F-4B1C-A70F-141A75A524CB}" type="parTrans" cxnId="{503FD3AE-EC67-4F26-9D55-55BA1C60543B}">
      <dgm:prSet/>
      <dgm:spPr/>
      <dgm:t>
        <a:bodyPr/>
        <a:lstStyle/>
        <a:p>
          <a:endParaRPr lang="en-US"/>
        </a:p>
      </dgm:t>
    </dgm:pt>
    <dgm:pt modelId="{E2B578E6-83E9-43B9-8AB1-A8FC65D499B4}" type="sibTrans" cxnId="{503FD3AE-EC67-4F26-9D55-55BA1C60543B}">
      <dgm:prSet/>
      <dgm:spPr/>
      <dgm:t>
        <a:bodyPr/>
        <a:lstStyle/>
        <a:p>
          <a:endParaRPr lang="en-US"/>
        </a:p>
      </dgm:t>
    </dgm:pt>
    <dgm:pt modelId="{107BEFF0-97E5-4664-B33A-BA9293DC5320}">
      <dgm:prSet/>
      <dgm:spPr/>
      <dgm:t>
        <a:bodyPr/>
        <a:lstStyle/>
        <a:p>
          <a:r>
            <a:rPr lang="en-US" dirty="0">
              <a:solidFill>
                <a:schemeClr val="tx2"/>
              </a:solidFill>
            </a:rPr>
            <a:t>Use a fidget object (will be discussed later)</a:t>
          </a:r>
        </a:p>
      </dgm:t>
    </dgm:pt>
    <dgm:pt modelId="{F25A180D-296B-477E-8092-1845BCD0FA9F}" type="parTrans" cxnId="{4427CF2C-16FA-47C4-8B71-609E8BD1CCFE}">
      <dgm:prSet/>
      <dgm:spPr/>
      <dgm:t>
        <a:bodyPr/>
        <a:lstStyle/>
        <a:p>
          <a:endParaRPr lang="en-US"/>
        </a:p>
      </dgm:t>
    </dgm:pt>
    <dgm:pt modelId="{202CA33F-B4D0-4E92-9999-363907799EED}" type="sibTrans" cxnId="{4427CF2C-16FA-47C4-8B71-609E8BD1CCFE}">
      <dgm:prSet/>
      <dgm:spPr/>
      <dgm:t>
        <a:bodyPr/>
        <a:lstStyle/>
        <a:p>
          <a:endParaRPr lang="en-US"/>
        </a:p>
      </dgm:t>
    </dgm:pt>
    <dgm:pt modelId="{9C79A727-D55F-485E-B694-5A3D95044CD3}">
      <dgm:prSet/>
      <dgm:spPr/>
      <dgm:t>
        <a:bodyPr/>
        <a:lstStyle/>
        <a:p>
          <a:r>
            <a:rPr lang="en-US" dirty="0">
              <a:solidFill>
                <a:schemeClr val="tx2"/>
              </a:solidFill>
            </a:rPr>
            <a:t>Stand with arms behind or in front of you, with one hand grabbing the other </a:t>
          </a:r>
        </a:p>
      </dgm:t>
    </dgm:pt>
    <dgm:pt modelId="{02998266-6BF2-4ECF-B73D-018E2DDE6E15}" type="parTrans" cxnId="{B4EDC3D3-E763-44FE-948E-DFD8640EDA0F}">
      <dgm:prSet/>
      <dgm:spPr/>
      <dgm:t>
        <a:bodyPr/>
        <a:lstStyle/>
        <a:p>
          <a:endParaRPr lang="en-US"/>
        </a:p>
      </dgm:t>
    </dgm:pt>
    <dgm:pt modelId="{36910F9A-0913-4DC8-9374-85DFABAF2B90}" type="sibTrans" cxnId="{B4EDC3D3-E763-44FE-948E-DFD8640EDA0F}">
      <dgm:prSet/>
      <dgm:spPr/>
      <dgm:t>
        <a:bodyPr/>
        <a:lstStyle/>
        <a:p>
          <a:endParaRPr lang="en-US"/>
        </a:p>
      </dgm:t>
    </dgm:pt>
    <dgm:pt modelId="{28867819-F7ED-4224-89AA-86C315E11A67}">
      <dgm:prSet/>
      <dgm:spPr/>
      <dgm:t>
        <a:bodyPr/>
        <a:lstStyle/>
        <a:p>
          <a:r>
            <a:rPr lang="en-US" dirty="0">
              <a:solidFill>
                <a:schemeClr val="tx2"/>
              </a:solidFill>
            </a:rPr>
            <a:t>Support the body by leaning against a wall—back or side to wall </a:t>
          </a:r>
        </a:p>
      </dgm:t>
    </dgm:pt>
    <dgm:pt modelId="{113599C7-19D9-4A93-8D39-F3626A5B3720}" type="parTrans" cxnId="{8977AE6D-F2B2-48E8-B53A-CC6E2636F540}">
      <dgm:prSet/>
      <dgm:spPr/>
      <dgm:t>
        <a:bodyPr/>
        <a:lstStyle/>
        <a:p>
          <a:endParaRPr lang="en-US"/>
        </a:p>
      </dgm:t>
    </dgm:pt>
    <dgm:pt modelId="{126D1DD1-0172-46B6-B9EB-81DD775BA528}" type="sibTrans" cxnId="{8977AE6D-F2B2-48E8-B53A-CC6E2636F540}">
      <dgm:prSet/>
      <dgm:spPr/>
      <dgm:t>
        <a:bodyPr/>
        <a:lstStyle/>
        <a:p>
          <a:endParaRPr lang="en-US"/>
        </a:p>
      </dgm:t>
    </dgm:pt>
    <dgm:pt modelId="{3CE93DC7-1F49-49AC-9BA0-80B11F11C89F}">
      <dgm:prSet/>
      <dgm:spPr/>
      <dgm:t>
        <a:bodyPr/>
        <a:lstStyle/>
        <a:p>
          <a:r>
            <a:rPr lang="en-US" dirty="0">
              <a:solidFill>
                <a:schemeClr val="tx2"/>
              </a:solidFill>
            </a:rPr>
            <a:t>Look at calming image</a:t>
          </a:r>
        </a:p>
      </dgm:t>
    </dgm:pt>
    <dgm:pt modelId="{EC88F123-A91A-48CF-8264-3A1338F3F40B}" type="sibTrans" cxnId="{2EB76BBE-BB49-4053-B6D8-8FCC0671341C}">
      <dgm:prSet/>
      <dgm:spPr/>
      <dgm:t>
        <a:bodyPr/>
        <a:lstStyle/>
        <a:p>
          <a:endParaRPr lang="en-US"/>
        </a:p>
      </dgm:t>
    </dgm:pt>
    <dgm:pt modelId="{1A187E28-8CBB-48D3-B87F-DCF82A95E96E}" type="parTrans" cxnId="{2EB76BBE-BB49-4053-B6D8-8FCC0671341C}">
      <dgm:prSet/>
      <dgm:spPr/>
      <dgm:t>
        <a:bodyPr/>
        <a:lstStyle/>
        <a:p>
          <a:endParaRPr lang="en-US"/>
        </a:p>
      </dgm:t>
    </dgm:pt>
    <dgm:pt modelId="{E1E04E07-39FB-7A43-A5D4-53703164316A}" type="pres">
      <dgm:prSet presAssocID="{76F9EF2D-B331-4B52-891F-ADCE2032DA67}" presName="diagram" presStyleCnt="0">
        <dgm:presLayoutVars>
          <dgm:dir/>
          <dgm:resizeHandles val="exact"/>
        </dgm:presLayoutVars>
      </dgm:prSet>
      <dgm:spPr/>
    </dgm:pt>
    <dgm:pt modelId="{020CE98A-27BC-4344-9517-5EF902099427}" type="pres">
      <dgm:prSet presAssocID="{37CB37D0-D14E-43F8-A1AB-995F660E4F2E}" presName="node" presStyleLbl="node1" presStyleIdx="0" presStyleCnt="9">
        <dgm:presLayoutVars>
          <dgm:bulletEnabled val="1"/>
        </dgm:presLayoutVars>
      </dgm:prSet>
      <dgm:spPr/>
    </dgm:pt>
    <dgm:pt modelId="{8560C8B2-4076-B947-8CB9-2086EFC7E4C3}" type="pres">
      <dgm:prSet presAssocID="{DA3F0EB6-1F4A-462F-BE8C-2D1B9BF49575}" presName="sibTrans" presStyleCnt="0"/>
      <dgm:spPr/>
    </dgm:pt>
    <dgm:pt modelId="{4BA9E6EC-D187-4A48-8A06-F49909EEFD06}" type="pres">
      <dgm:prSet presAssocID="{0C442BDC-4778-4945-BD8A-C020D672FB69}" presName="node" presStyleLbl="node1" presStyleIdx="1" presStyleCnt="9" custLinFactNeighborX="-503" custLinFactNeighborY="7577">
        <dgm:presLayoutVars>
          <dgm:bulletEnabled val="1"/>
        </dgm:presLayoutVars>
      </dgm:prSet>
      <dgm:spPr/>
    </dgm:pt>
    <dgm:pt modelId="{70EAC84E-5989-E647-8682-C92E0348AB1D}" type="pres">
      <dgm:prSet presAssocID="{1EC681E1-4444-4E49-AA26-EF95B2BF9FA9}" presName="sibTrans" presStyleCnt="0"/>
      <dgm:spPr/>
    </dgm:pt>
    <dgm:pt modelId="{11638C0F-ED15-9D40-BE2B-32925109A4B0}" type="pres">
      <dgm:prSet presAssocID="{7FAAC5CC-1BA5-40D8-9B80-05AF814C52D5}" presName="node" presStyleLbl="node1" presStyleIdx="2" presStyleCnt="9">
        <dgm:presLayoutVars>
          <dgm:bulletEnabled val="1"/>
        </dgm:presLayoutVars>
      </dgm:prSet>
      <dgm:spPr/>
    </dgm:pt>
    <dgm:pt modelId="{6A1ED7FA-A645-934E-A809-3E934418E6D9}" type="pres">
      <dgm:prSet presAssocID="{F2439DCB-A593-4688-BCA6-FB6BBDFC4EF7}" presName="sibTrans" presStyleCnt="0"/>
      <dgm:spPr/>
    </dgm:pt>
    <dgm:pt modelId="{0A670BD4-D62E-AF4E-B052-1C2C7E9AF4A2}" type="pres">
      <dgm:prSet presAssocID="{2D78673E-C7D5-4BCF-B352-4C4A41016106}" presName="node" presStyleLbl="node1" presStyleIdx="3" presStyleCnt="9">
        <dgm:presLayoutVars>
          <dgm:bulletEnabled val="1"/>
        </dgm:presLayoutVars>
      </dgm:prSet>
      <dgm:spPr/>
    </dgm:pt>
    <dgm:pt modelId="{6A1BAEBB-8C99-5843-AFA2-E5DD7B20F01F}" type="pres">
      <dgm:prSet presAssocID="{638029E2-13E7-4718-9082-764BE8627BFF}" presName="sibTrans" presStyleCnt="0"/>
      <dgm:spPr/>
    </dgm:pt>
    <dgm:pt modelId="{5EA18FA2-D1A7-8042-9DAE-99EBFCF0A9EA}" type="pres">
      <dgm:prSet presAssocID="{C7065799-F0A7-4864-BBF5-A07A3C12C1CB}" presName="node" presStyleLbl="node1" presStyleIdx="4" presStyleCnt="9">
        <dgm:presLayoutVars>
          <dgm:bulletEnabled val="1"/>
        </dgm:presLayoutVars>
      </dgm:prSet>
      <dgm:spPr/>
    </dgm:pt>
    <dgm:pt modelId="{DCA469FD-65EA-FA47-AFA4-DB6189394D93}" type="pres">
      <dgm:prSet presAssocID="{E2B578E6-83E9-43B9-8AB1-A8FC65D499B4}" presName="sibTrans" presStyleCnt="0"/>
      <dgm:spPr/>
    </dgm:pt>
    <dgm:pt modelId="{6C7D5D9B-88C4-5A4B-BF20-F868B254D881}" type="pres">
      <dgm:prSet presAssocID="{107BEFF0-97E5-4664-B33A-BA9293DC5320}" presName="node" presStyleLbl="node1" presStyleIdx="5" presStyleCnt="9">
        <dgm:presLayoutVars>
          <dgm:bulletEnabled val="1"/>
        </dgm:presLayoutVars>
      </dgm:prSet>
      <dgm:spPr/>
    </dgm:pt>
    <dgm:pt modelId="{C27DA822-374E-7D42-AF93-9F2AF3086D92}" type="pres">
      <dgm:prSet presAssocID="{202CA33F-B4D0-4E92-9999-363907799EED}" presName="sibTrans" presStyleCnt="0"/>
      <dgm:spPr/>
    </dgm:pt>
    <dgm:pt modelId="{32BE3D65-B90E-C543-920C-129F8C91F4C9}" type="pres">
      <dgm:prSet presAssocID="{3CE93DC7-1F49-49AC-9BA0-80B11F11C89F}" presName="node" presStyleLbl="node1" presStyleIdx="6" presStyleCnt="9">
        <dgm:presLayoutVars>
          <dgm:bulletEnabled val="1"/>
        </dgm:presLayoutVars>
      </dgm:prSet>
      <dgm:spPr/>
    </dgm:pt>
    <dgm:pt modelId="{68B5AE1A-7F20-F043-8F1D-E28FF2703847}" type="pres">
      <dgm:prSet presAssocID="{EC88F123-A91A-48CF-8264-3A1338F3F40B}" presName="sibTrans" presStyleCnt="0"/>
      <dgm:spPr/>
    </dgm:pt>
    <dgm:pt modelId="{6FA63468-48D9-7143-BB3D-F3C761976E1D}" type="pres">
      <dgm:prSet presAssocID="{9C79A727-D55F-485E-B694-5A3D95044CD3}" presName="node" presStyleLbl="node1" presStyleIdx="7" presStyleCnt="9">
        <dgm:presLayoutVars>
          <dgm:bulletEnabled val="1"/>
        </dgm:presLayoutVars>
      </dgm:prSet>
      <dgm:spPr/>
    </dgm:pt>
    <dgm:pt modelId="{802BC029-8853-9546-8A60-8A9385739A8D}" type="pres">
      <dgm:prSet presAssocID="{36910F9A-0913-4DC8-9374-85DFABAF2B90}" presName="sibTrans" presStyleCnt="0"/>
      <dgm:spPr/>
    </dgm:pt>
    <dgm:pt modelId="{000AC05F-1313-B642-91C6-2D5A89629874}" type="pres">
      <dgm:prSet presAssocID="{28867819-F7ED-4224-89AA-86C315E11A67}" presName="node" presStyleLbl="node1" presStyleIdx="8" presStyleCnt="9">
        <dgm:presLayoutVars>
          <dgm:bulletEnabled val="1"/>
        </dgm:presLayoutVars>
      </dgm:prSet>
      <dgm:spPr/>
    </dgm:pt>
  </dgm:ptLst>
  <dgm:cxnLst>
    <dgm:cxn modelId="{B883F801-11EC-4F23-B30A-D312169638BF}" srcId="{76F9EF2D-B331-4B52-891F-ADCE2032DA67}" destId="{37CB37D0-D14E-43F8-A1AB-995F660E4F2E}" srcOrd="0" destOrd="0" parTransId="{AA1AC093-48F1-40C7-83BF-40DD8F8D4591}" sibTransId="{DA3F0EB6-1F4A-462F-BE8C-2D1B9BF49575}"/>
    <dgm:cxn modelId="{D8999F05-13FB-5A40-80BE-C56F3CC564BD}" type="presOf" srcId="{9C79A727-D55F-485E-B694-5A3D95044CD3}" destId="{6FA63468-48D9-7143-BB3D-F3C761976E1D}" srcOrd="0" destOrd="0" presId="urn:microsoft.com/office/officeart/2005/8/layout/default"/>
    <dgm:cxn modelId="{8B6DA31B-6BF7-EB42-B5FB-5118326B2F68}" type="presOf" srcId="{3CE93DC7-1F49-49AC-9BA0-80B11F11C89F}" destId="{32BE3D65-B90E-C543-920C-129F8C91F4C9}" srcOrd="0" destOrd="0" presId="urn:microsoft.com/office/officeart/2005/8/layout/default"/>
    <dgm:cxn modelId="{D1C3D01E-CCE1-0F40-8A47-C4766E930359}" type="presOf" srcId="{2D78673E-C7D5-4BCF-B352-4C4A41016106}" destId="{0A670BD4-D62E-AF4E-B052-1C2C7E9AF4A2}" srcOrd="0" destOrd="0" presId="urn:microsoft.com/office/officeart/2005/8/layout/default"/>
    <dgm:cxn modelId="{4427CF2C-16FA-47C4-8B71-609E8BD1CCFE}" srcId="{76F9EF2D-B331-4B52-891F-ADCE2032DA67}" destId="{107BEFF0-97E5-4664-B33A-BA9293DC5320}" srcOrd="5" destOrd="0" parTransId="{F25A180D-296B-477E-8092-1845BCD0FA9F}" sibTransId="{202CA33F-B4D0-4E92-9999-363907799EED}"/>
    <dgm:cxn modelId="{7429D12D-7B27-7340-9CB7-709A5FCE1711}" type="presOf" srcId="{28867819-F7ED-4224-89AA-86C315E11A67}" destId="{000AC05F-1313-B642-91C6-2D5A89629874}" srcOrd="0" destOrd="0" presId="urn:microsoft.com/office/officeart/2005/8/layout/default"/>
    <dgm:cxn modelId="{DF3C7F37-1BA0-BD41-BA6E-47148AD0CD3F}" type="presOf" srcId="{76F9EF2D-B331-4B52-891F-ADCE2032DA67}" destId="{E1E04E07-39FB-7A43-A5D4-53703164316A}" srcOrd="0" destOrd="0" presId="urn:microsoft.com/office/officeart/2005/8/layout/default"/>
    <dgm:cxn modelId="{1D9CAB40-12D7-F041-B79C-5FB5510F9750}" type="presOf" srcId="{107BEFF0-97E5-4664-B33A-BA9293DC5320}" destId="{6C7D5D9B-88C4-5A4B-BF20-F868B254D881}" srcOrd="0" destOrd="0" presId="urn:microsoft.com/office/officeart/2005/8/layout/default"/>
    <dgm:cxn modelId="{706BE952-B4A1-EB44-83E1-F8A77025D4A7}" type="presOf" srcId="{0C442BDC-4778-4945-BD8A-C020D672FB69}" destId="{4BA9E6EC-D187-4A48-8A06-F49909EEFD06}" srcOrd="0" destOrd="0" presId="urn:microsoft.com/office/officeart/2005/8/layout/default"/>
    <dgm:cxn modelId="{0BDF1056-3981-2C4E-B983-7ECAED388502}" type="presOf" srcId="{C7065799-F0A7-4864-BBF5-A07A3C12C1CB}" destId="{5EA18FA2-D1A7-8042-9DAE-99EBFCF0A9EA}" srcOrd="0" destOrd="0" presId="urn:microsoft.com/office/officeart/2005/8/layout/default"/>
    <dgm:cxn modelId="{8977AE6D-F2B2-48E8-B53A-CC6E2636F540}" srcId="{76F9EF2D-B331-4B52-891F-ADCE2032DA67}" destId="{28867819-F7ED-4224-89AA-86C315E11A67}" srcOrd="8" destOrd="0" parTransId="{113599C7-19D9-4A93-8D39-F3626A5B3720}" sibTransId="{126D1DD1-0172-46B6-B9EB-81DD775BA528}"/>
    <dgm:cxn modelId="{74A1BA78-B42C-4092-AC82-3A579B3F31BB}" srcId="{76F9EF2D-B331-4B52-891F-ADCE2032DA67}" destId="{7FAAC5CC-1BA5-40D8-9B80-05AF814C52D5}" srcOrd="2" destOrd="0" parTransId="{6242B3FE-FA79-4349-98CC-937E34B40B0C}" sibTransId="{F2439DCB-A593-4688-BCA6-FB6BBDFC4EF7}"/>
    <dgm:cxn modelId="{6F42117F-BAA3-45AB-82FB-D52002C5AF25}" srcId="{76F9EF2D-B331-4B52-891F-ADCE2032DA67}" destId="{0C442BDC-4778-4945-BD8A-C020D672FB69}" srcOrd="1" destOrd="0" parTransId="{7D662500-1111-496F-8898-FF57997AFD90}" sibTransId="{1EC681E1-4444-4E49-AA26-EF95B2BF9FA9}"/>
    <dgm:cxn modelId="{2E4E068A-0499-3E4A-B6F9-CBFE4DDE22BC}" type="presOf" srcId="{7FAAC5CC-1BA5-40D8-9B80-05AF814C52D5}" destId="{11638C0F-ED15-9D40-BE2B-32925109A4B0}" srcOrd="0" destOrd="0" presId="urn:microsoft.com/office/officeart/2005/8/layout/default"/>
    <dgm:cxn modelId="{503FD3AE-EC67-4F26-9D55-55BA1C60543B}" srcId="{76F9EF2D-B331-4B52-891F-ADCE2032DA67}" destId="{C7065799-F0A7-4864-BBF5-A07A3C12C1CB}" srcOrd="4" destOrd="0" parTransId="{5E1ADAC7-8A2F-4B1C-A70F-141A75A524CB}" sibTransId="{E2B578E6-83E9-43B9-8AB1-A8FC65D499B4}"/>
    <dgm:cxn modelId="{4DC204B1-7A48-7748-B1A9-6513C6296604}" type="presOf" srcId="{37CB37D0-D14E-43F8-A1AB-995F660E4F2E}" destId="{020CE98A-27BC-4344-9517-5EF902099427}" srcOrd="0" destOrd="0" presId="urn:microsoft.com/office/officeart/2005/8/layout/default"/>
    <dgm:cxn modelId="{2EB76BBE-BB49-4053-B6D8-8FCC0671341C}" srcId="{76F9EF2D-B331-4B52-891F-ADCE2032DA67}" destId="{3CE93DC7-1F49-49AC-9BA0-80B11F11C89F}" srcOrd="6" destOrd="0" parTransId="{1A187E28-8CBB-48D3-B87F-DCF82A95E96E}" sibTransId="{EC88F123-A91A-48CF-8264-3A1338F3F40B}"/>
    <dgm:cxn modelId="{B4EDC3D3-E763-44FE-948E-DFD8640EDA0F}" srcId="{76F9EF2D-B331-4B52-891F-ADCE2032DA67}" destId="{9C79A727-D55F-485E-B694-5A3D95044CD3}" srcOrd="7" destOrd="0" parTransId="{02998266-6BF2-4ECF-B73D-018E2DDE6E15}" sibTransId="{36910F9A-0913-4DC8-9374-85DFABAF2B90}"/>
    <dgm:cxn modelId="{52441EFE-40C8-42FD-A7F5-122DCE83B7B1}" srcId="{76F9EF2D-B331-4B52-891F-ADCE2032DA67}" destId="{2D78673E-C7D5-4BCF-B352-4C4A41016106}" srcOrd="3" destOrd="0" parTransId="{D98D38EE-D712-4A87-A87F-B9168553D24F}" sibTransId="{638029E2-13E7-4718-9082-764BE8627BFF}"/>
    <dgm:cxn modelId="{6632E0C8-C3AE-814B-BEFC-335AF9A7A718}" type="presParOf" srcId="{E1E04E07-39FB-7A43-A5D4-53703164316A}" destId="{020CE98A-27BC-4344-9517-5EF902099427}" srcOrd="0" destOrd="0" presId="urn:microsoft.com/office/officeart/2005/8/layout/default"/>
    <dgm:cxn modelId="{F6CBA7A0-3F8F-2F46-A451-88308ACA022B}" type="presParOf" srcId="{E1E04E07-39FB-7A43-A5D4-53703164316A}" destId="{8560C8B2-4076-B947-8CB9-2086EFC7E4C3}" srcOrd="1" destOrd="0" presId="urn:microsoft.com/office/officeart/2005/8/layout/default"/>
    <dgm:cxn modelId="{8E544CB1-D8A4-8949-ADB1-61CFCCD591EA}" type="presParOf" srcId="{E1E04E07-39FB-7A43-A5D4-53703164316A}" destId="{4BA9E6EC-D187-4A48-8A06-F49909EEFD06}" srcOrd="2" destOrd="0" presId="urn:microsoft.com/office/officeart/2005/8/layout/default"/>
    <dgm:cxn modelId="{49DF814F-E36E-D145-9A19-E299A150B12B}" type="presParOf" srcId="{E1E04E07-39FB-7A43-A5D4-53703164316A}" destId="{70EAC84E-5989-E647-8682-C92E0348AB1D}" srcOrd="3" destOrd="0" presId="urn:microsoft.com/office/officeart/2005/8/layout/default"/>
    <dgm:cxn modelId="{C340E885-A37C-BF4F-892F-83C0C1B499A2}" type="presParOf" srcId="{E1E04E07-39FB-7A43-A5D4-53703164316A}" destId="{11638C0F-ED15-9D40-BE2B-32925109A4B0}" srcOrd="4" destOrd="0" presId="urn:microsoft.com/office/officeart/2005/8/layout/default"/>
    <dgm:cxn modelId="{E0E28C42-8988-3B4B-99A3-0372CAA542C7}" type="presParOf" srcId="{E1E04E07-39FB-7A43-A5D4-53703164316A}" destId="{6A1ED7FA-A645-934E-A809-3E934418E6D9}" srcOrd="5" destOrd="0" presId="urn:microsoft.com/office/officeart/2005/8/layout/default"/>
    <dgm:cxn modelId="{FBA484E7-535E-3E44-87EF-4F09887573B0}" type="presParOf" srcId="{E1E04E07-39FB-7A43-A5D4-53703164316A}" destId="{0A670BD4-D62E-AF4E-B052-1C2C7E9AF4A2}" srcOrd="6" destOrd="0" presId="urn:microsoft.com/office/officeart/2005/8/layout/default"/>
    <dgm:cxn modelId="{3CADEA60-788A-A04B-B66A-F1E8412BF88A}" type="presParOf" srcId="{E1E04E07-39FB-7A43-A5D4-53703164316A}" destId="{6A1BAEBB-8C99-5843-AFA2-E5DD7B20F01F}" srcOrd="7" destOrd="0" presId="urn:microsoft.com/office/officeart/2005/8/layout/default"/>
    <dgm:cxn modelId="{DB8E3399-4668-7141-8B43-73E3640D679E}" type="presParOf" srcId="{E1E04E07-39FB-7A43-A5D4-53703164316A}" destId="{5EA18FA2-D1A7-8042-9DAE-99EBFCF0A9EA}" srcOrd="8" destOrd="0" presId="urn:microsoft.com/office/officeart/2005/8/layout/default"/>
    <dgm:cxn modelId="{B88F2BE1-1281-9341-96DF-106D66CF3F1D}" type="presParOf" srcId="{E1E04E07-39FB-7A43-A5D4-53703164316A}" destId="{DCA469FD-65EA-FA47-AFA4-DB6189394D93}" srcOrd="9" destOrd="0" presId="urn:microsoft.com/office/officeart/2005/8/layout/default"/>
    <dgm:cxn modelId="{6A140728-AD31-624C-ADB3-8B361201E1C4}" type="presParOf" srcId="{E1E04E07-39FB-7A43-A5D4-53703164316A}" destId="{6C7D5D9B-88C4-5A4B-BF20-F868B254D881}" srcOrd="10" destOrd="0" presId="urn:microsoft.com/office/officeart/2005/8/layout/default"/>
    <dgm:cxn modelId="{5ABF5880-1CB2-A04D-BD73-CD7972DA8E2C}" type="presParOf" srcId="{E1E04E07-39FB-7A43-A5D4-53703164316A}" destId="{C27DA822-374E-7D42-AF93-9F2AF3086D92}" srcOrd="11" destOrd="0" presId="urn:microsoft.com/office/officeart/2005/8/layout/default"/>
    <dgm:cxn modelId="{D258A5E1-8481-8149-8AC7-13EA2E7E43E8}" type="presParOf" srcId="{E1E04E07-39FB-7A43-A5D4-53703164316A}" destId="{32BE3D65-B90E-C543-920C-129F8C91F4C9}" srcOrd="12" destOrd="0" presId="urn:microsoft.com/office/officeart/2005/8/layout/default"/>
    <dgm:cxn modelId="{0835B4D2-DF23-3447-B192-2E187FB4FB40}" type="presParOf" srcId="{E1E04E07-39FB-7A43-A5D4-53703164316A}" destId="{68B5AE1A-7F20-F043-8F1D-E28FF2703847}" srcOrd="13" destOrd="0" presId="urn:microsoft.com/office/officeart/2005/8/layout/default"/>
    <dgm:cxn modelId="{17BB5E3E-35EB-A74E-8C02-CFCC780EDCDF}" type="presParOf" srcId="{E1E04E07-39FB-7A43-A5D4-53703164316A}" destId="{6FA63468-48D9-7143-BB3D-F3C761976E1D}" srcOrd="14" destOrd="0" presId="urn:microsoft.com/office/officeart/2005/8/layout/default"/>
    <dgm:cxn modelId="{399FEB8B-2DBC-5A4B-88E5-E21A5FE5C7A0}" type="presParOf" srcId="{E1E04E07-39FB-7A43-A5D4-53703164316A}" destId="{802BC029-8853-9546-8A60-8A9385739A8D}" srcOrd="15" destOrd="0" presId="urn:microsoft.com/office/officeart/2005/8/layout/default"/>
    <dgm:cxn modelId="{5EB0E32C-BBA7-1741-8324-BD9E9BD83069}" type="presParOf" srcId="{E1E04E07-39FB-7A43-A5D4-53703164316A}" destId="{000AC05F-1313-B642-91C6-2D5A89629874}" srcOrd="1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2D4A56-14A4-4941-BA59-146A8BFD5FCD}">
      <dsp:nvSpPr>
        <dsp:cNvPr id="0" name=""/>
        <dsp:cNvSpPr/>
      </dsp:nvSpPr>
      <dsp:spPr>
        <a:xfrm>
          <a:off x="0" y="1936"/>
          <a:ext cx="7080611" cy="98167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9D01B9B-C38D-4FF0-B678-82DCD2381354}">
      <dsp:nvSpPr>
        <dsp:cNvPr id="0" name=""/>
        <dsp:cNvSpPr/>
      </dsp:nvSpPr>
      <dsp:spPr>
        <a:xfrm>
          <a:off x="296955" y="222812"/>
          <a:ext cx="539919" cy="53991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0741804-10DB-4A46-B674-D186765088AE}">
      <dsp:nvSpPr>
        <dsp:cNvPr id="0" name=""/>
        <dsp:cNvSpPr/>
      </dsp:nvSpPr>
      <dsp:spPr>
        <a:xfrm>
          <a:off x="1133830" y="1936"/>
          <a:ext cx="5946780" cy="9816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894" tIns="103894" rIns="103894" bIns="103894" numCol="1" spcCol="1270" anchor="ctr" anchorCtr="0">
          <a:noAutofit/>
        </a:bodyPr>
        <a:lstStyle/>
        <a:p>
          <a:pPr marL="0" lvl="0" indent="0" algn="l" defTabSz="977900">
            <a:lnSpc>
              <a:spcPct val="100000"/>
            </a:lnSpc>
            <a:spcBef>
              <a:spcPct val="0"/>
            </a:spcBef>
            <a:spcAft>
              <a:spcPct val="35000"/>
            </a:spcAft>
            <a:buNone/>
          </a:pPr>
          <a:r>
            <a:rPr lang="en-US" sz="2200" kern="1200" dirty="0">
              <a:solidFill>
                <a:schemeClr val="tx2"/>
              </a:solidFill>
            </a:rPr>
            <a:t>Work norms, rules and laws</a:t>
          </a:r>
        </a:p>
      </dsp:txBody>
      <dsp:txXfrm>
        <a:off x="1133830" y="1936"/>
        <a:ext cx="5946780" cy="981671"/>
      </dsp:txXfrm>
    </dsp:sp>
    <dsp:sp modelId="{1F44064B-C872-4AAE-9E94-774189F65D4A}">
      <dsp:nvSpPr>
        <dsp:cNvPr id="0" name=""/>
        <dsp:cNvSpPr/>
      </dsp:nvSpPr>
      <dsp:spPr>
        <a:xfrm>
          <a:off x="0" y="1229025"/>
          <a:ext cx="7080611" cy="98167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C855EAA-3788-43D5-8EE8-2AEEA737871A}">
      <dsp:nvSpPr>
        <dsp:cNvPr id="0" name=""/>
        <dsp:cNvSpPr/>
      </dsp:nvSpPr>
      <dsp:spPr>
        <a:xfrm>
          <a:off x="296955" y="1449901"/>
          <a:ext cx="539919" cy="53991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D4F0BC5-7D3D-4E18-B206-5C53AB7171EE}">
      <dsp:nvSpPr>
        <dsp:cNvPr id="0" name=""/>
        <dsp:cNvSpPr/>
      </dsp:nvSpPr>
      <dsp:spPr>
        <a:xfrm>
          <a:off x="1133830" y="1229025"/>
          <a:ext cx="5946780" cy="9816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894" tIns="103894" rIns="103894" bIns="103894" numCol="1" spcCol="1270" anchor="ctr" anchorCtr="0">
          <a:noAutofit/>
        </a:bodyPr>
        <a:lstStyle/>
        <a:p>
          <a:pPr marL="0" lvl="0" indent="0" algn="l" defTabSz="977900">
            <a:lnSpc>
              <a:spcPct val="100000"/>
            </a:lnSpc>
            <a:spcBef>
              <a:spcPct val="0"/>
            </a:spcBef>
            <a:spcAft>
              <a:spcPct val="35000"/>
            </a:spcAft>
            <a:buNone/>
          </a:pPr>
          <a:r>
            <a:rPr lang="en-US" sz="2200" kern="1200" dirty="0">
              <a:solidFill>
                <a:schemeClr val="tx2"/>
              </a:solidFill>
            </a:rPr>
            <a:t>Helping students learn basic emotion regulation skills</a:t>
          </a:r>
        </a:p>
      </dsp:txBody>
      <dsp:txXfrm>
        <a:off x="1133830" y="1229025"/>
        <a:ext cx="5946780" cy="981671"/>
      </dsp:txXfrm>
    </dsp:sp>
    <dsp:sp modelId="{C8DB66DC-9F24-47A3-8B68-57819D1DDDCD}">
      <dsp:nvSpPr>
        <dsp:cNvPr id="0" name=""/>
        <dsp:cNvSpPr/>
      </dsp:nvSpPr>
      <dsp:spPr>
        <a:xfrm>
          <a:off x="0" y="2456114"/>
          <a:ext cx="7080611" cy="98167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2C8E454-3993-4FD8-8724-3075FB2BAB20}">
      <dsp:nvSpPr>
        <dsp:cNvPr id="0" name=""/>
        <dsp:cNvSpPr/>
      </dsp:nvSpPr>
      <dsp:spPr>
        <a:xfrm>
          <a:off x="296955" y="2676990"/>
          <a:ext cx="539919" cy="53991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9FD5C71-FEDB-4F9B-B026-990C7FFC9138}">
      <dsp:nvSpPr>
        <dsp:cNvPr id="0" name=""/>
        <dsp:cNvSpPr/>
      </dsp:nvSpPr>
      <dsp:spPr>
        <a:xfrm>
          <a:off x="1133830" y="2456114"/>
          <a:ext cx="5946780" cy="9816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894" tIns="103894" rIns="103894" bIns="103894" numCol="1" spcCol="1270" anchor="ctr" anchorCtr="0">
          <a:noAutofit/>
        </a:bodyPr>
        <a:lstStyle/>
        <a:p>
          <a:pPr marL="0" lvl="0" indent="0" algn="l" defTabSz="977900">
            <a:lnSpc>
              <a:spcPct val="100000"/>
            </a:lnSpc>
            <a:spcBef>
              <a:spcPct val="0"/>
            </a:spcBef>
            <a:spcAft>
              <a:spcPct val="35000"/>
            </a:spcAft>
            <a:buNone/>
          </a:pPr>
          <a:r>
            <a:rPr lang="en-US" sz="2200" kern="1200" dirty="0">
              <a:solidFill>
                <a:schemeClr val="tx2"/>
              </a:solidFill>
            </a:rPr>
            <a:t>Assertiveness and communication skills</a:t>
          </a:r>
        </a:p>
      </dsp:txBody>
      <dsp:txXfrm>
        <a:off x="1133830" y="2456114"/>
        <a:ext cx="5946780" cy="981671"/>
      </dsp:txXfrm>
    </dsp:sp>
    <dsp:sp modelId="{9E86EBA0-2B9E-490A-BF6D-D31202EC8C71}">
      <dsp:nvSpPr>
        <dsp:cNvPr id="0" name=""/>
        <dsp:cNvSpPr/>
      </dsp:nvSpPr>
      <dsp:spPr>
        <a:xfrm>
          <a:off x="0" y="3683203"/>
          <a:ext cx="7080611" cy="98167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AFC9CBA-7510-4A6E-BF69-65FFAF4439A0}">
      <dsp:nvSpPr>
        <dsp:cNvPr id="0" name=""/>
        <dsp:cNvSpPr/>
      </dsp:nvSpPr>
      <dsp:spPr>
        <a:xfrm>
          <a:off x="296955" y="3904079"/>
          <a:ext cx="539919" cy="53991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AAF9B8-C738-4FFD-957B-70400800BAA2}">
      <dsp:nvSpPr>
        <dsp:cNvPr id="0" name=""/>
        <dsp:cNvSpPr/>
      </dsp:nvSpPr>
      <dsp:spPr>
        <a:xfrm>
          <a:off x="1133830" y="3683203"/>
          <a:ext cx="5946780" cy="9816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894" tIns="103894" rIns="103894" bIns="103894" numCol="1" spcCol="1270" anchor="ctr" anchorCtr="0">
          <a:noAutofit/>
        </a:bodyPr>
        <a:lstStyle/>
        <a:p>
          <a:pPr marL="0" lvl="0" indent="0" algn="l" defTabSz="977900">
            <a:lnSpc>
              <a:spcPct val="100000"/>
            </a:lnSpc>
            <a:spcBef>
              <a:spcPct val="0"/>
            </a:spcBef>
            <a:spcAft>
              <a:spcPct val="35000"/>
            </a:spcAft>
            <a:buNone/>
          </a:pPr>
          <a:r>
            <a:rPr lang="en-US" sz="2200" kern="1200" dirty="0">
              <a:solidFill>
                <a:schemeClr val="tx2"/>
              </a:solidFill>
            </a:rPr>
            <a:t>Role plays to allow students to practice skills learned. </a:t>
          </a:r>
        </a:p>
      </dsp:txBody>
      <dsp:txXfrm>
        <a:off x="1133830" y="3683203"/>
        <a:ext cx="5946780" cy="98167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0CE98A-27BC-4344-9517-5EF902099427}">
      <dsp:nvSpPr>
        <dsp:cNvPr id="0" name=""/>
        <dsp:cNvSpPr/>
      </dsp:nvSpPr>
      <dsp:spPr>
        <a:xfrm>
          <a:off x="0" y="128578"/>
          <a:ext cx="2415083" cy="1449050"/>
        </a:xfrm>
        <a:prstGeom prst="rect">
          <a:avLst/>
        </a:prstGeom>
        <a:solidFill>
          <a:schemeClr val="accent2">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solidFill>
                <a:schemeClr val="tx2"/>
              </a:solidFill>
            </a:rPr>
            <a:t>Deep Breathing (next slide)</a:t>
          </a:r>
        </a:p>
      </dsp:txBody>
      <dsp:txXfrm>
        <a:off x="0" y="128578"/>
        <a:ext cx="2415083" cy="1449050"/>
      </dsp:txXfrm>
    </dsp:sp>
    <dsp:sp modelId="{4BA9E6EC-D187-4A48-8A06-F49909EEFD06}">
      <dsp:nvSpPr>
        <dsp:cNvPr id="0" name=""/>
        <dsp:cNvSpPr/>
      </dsp:nvSpPr>
      <dsp:spPr>
        <a:xfrm>
          <a:off x="2644443" y="238373"/>
          <a:ext cx="2415083" cy="1449050"/>
        </a:xfrm>
        <a:prstGeom prst="rect">
          <a:avLst/>
        </a:prstGeom>
        <a:solidFill>
          <a:schemeClr val="accent2">
            <a:hueOff val="244307"/>
            <a:satOff val="-3942"/>
            <a:lumOff val="-686"/>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solidFill>
                <a:schemeClr val="tx2"/>
              </a:solidFill>
            </a:rPr>
            <a:t>Drink cold water</a:t>
          </a:r>
        </a:p>
      </dsp:txBody>
      <dsp:txXfrm>
        <a:off x="2644443" y="238373"/>
        <a:ext cx="2415083" cy="1449050"/>
      </dsp:txXfrm>
    </dsp:sp>
    <dsp:sp modelId="{11638C0F-ED15-9D40-BE2B-32925109A4B0}">
      <dsp:nvSpPr>
        <dsp:cNvPr id="0" name=""/>
        <dsp:cNvSpPr/>
      </dsp:nvSpPr>
      <dsp:spPr>
        <a:xfrm>
          <a:off x="5313183" y="128578"/>
          <a:ext cx="2415083" cy="1449050"/>
        </a:xfrm>
        <a:prstGeom prst="rect">
          <a:avLst/>
        </a:prstGeom>
        <a:solidFill>
          <a:schemeClr val="accent2">
            <a:hueOff val="488613"/>
            <a:satOff val="-7883"/>
            <a:lumOff val="-1373"/>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solidFill>
                <a:schemeClr val="tx2"/>
              </a:solidFill>
            </a:rPr>
            <a:t>Self-hug/self-massage</a:t>
          </a:r>
        </a:p>
      </dsp:txBody>
      <dsp:txXfrm>
        <a:off x="5313183" y="128578"/>
        <a:ext cx="2415083" cy="1449050"/>
      </dsp:txXfrm>
    </dsp:sp>
    <dsp:sp modelId="{0A670BD4-D62E-AF4E-B052-1C2C7E9AF4A2}">
      <dsp:nvSpPr>
        <dsp:cNvPr id="0" name=""/>
        <dsp:cNvSpPr/>
      </dsp:nvSpPr>
      <dsp:spPr>
        <a:xfrm>
          <a:off x="0" y="1819136"/>
          <a:ext cx="2415083" cy="1449050"/>
        </a:xfrm>
        <a:prstGeom prst="rect">
          <a:avLst/>
        </a:prstGeom>
        <a:solidFill>
          <a:schemeClr val="accent2">
            <a:hueOff val="732920"/>
            <a:satOff val="-11825"/>
            <a:lumOff val="-2059"/>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solidFill>
                <a:schemeClr val="tx2"/>
              </a:solidFill>
            </a:rPr>
            <a:t>Repeat</a:t>
          </a:r>
          <a:r>
            <a:rPr lang="en-US" sz="2100" kern="1200" baseline="0" dirty="0">
              <a:solidFill>
                <a:schemeClr val="tx2"/>
              </a:solidFill>
            </a:rPr>
            <a:t> mantra or calming phrase</a:t>
          </a:r>
          <a:br>
            <a:rPr lang="en-US" sz="2100" kern="1200" baseline="0" dirty="0">
              <a:solidFill>
                <a:schemeClr val="tx2"/>
              </a:solidFill>
            </a:rPr>
          </a:br>
          <a:r>
            <a:rPr lang="en-US" sz="2100" kern="1200" baseline="0" dirty="0">
              <a:solidFill>
                <a:schemeClr val="tx2"/>
              </a:solidFill>
            </a:rPr>
            <a:t>“I am safe and will get through this”</a:t>
          </a:r>
          <a:endParaRPr lang="en-US" sz="2100" kern="1200" dirty="0">
            <a:solidFill>
              <a:schemeClr val="tx2"/>
            </a:solidFill>
          </a:endParaRPr>
        </a:p>
      </dsp:txBody>
      <dsp:txXfrm>
        <a:off x="0" y="1819136"/>
        <a:ext cx="2415083" cy="1449050"/>
      </dsp:txXfrm>
    </dsp:sp>
    <dsp:sp modelId="{5EA18FA2-D1A7-8042-9DAE-99EBFCF0A9EA}">
      <dsp:nvSpPr>
        <dsp:cNvPr id="0" name=""/>
        <dsp:cNvSpPr/>
      </dsp:nvSpPr>
      <dsp:spPr>
        <a:xfrm>
          <a:off x="2656591" y="1819136"/>
          <a:ext cx="2415083" cy="1449050"/>
        </a:xfrm>
        <a:prstGeom prst="rect">
          <a:avLst/>
        </a:prstGeom>
        <a:solidFill>
          <a:schemeClr val="accent2">
            <a:hueOff val="977227"/>
            <a:satOff val="-15767"/>
            <a:lumOff val="-2745"/>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solidFill>
                <a:schemeClr val="tx2"/>
              </a:solidFill>
            </a:rPr>
            <a:t>Move your body: Stretch in place while taking deep breath</a:t>
          </a:r>
        </a:p>
      </dsp:txBody>
      <dsp:txXfrm>
        <a:off x="2656591" y="1819136"/>
        <a:ext cx="2415083" cy="1449050"/>
      </dsp:txXfrm>
    </dsp:sp>
    <dsp:sp modelId="{6C7D5D9B-88C4-5A4B-BF20-F868B254D881}">
      <dsp:nvSpPr>
        <dsp:cNvPr id="0" name=""/>
        <dsp:cNvSpPr/>
      </dsp:nvSpPr>
      <dsp:spPr>
        <a:xfrm>
          <a:off x="5313183" y="1819136"/>
          <a:ext cx="2415083" cy="1449050"/>
        </a:xfrm>
        <a:prstGeom prst="rect">
          <a:avLst/>
        </a:prstGeom>
        <a:solidFill>
          <a:schemeClr val="accent2">
            <a:hueOff val="1221534"/>
            <a:satOff val="-19709"/>
            <a:lumOff val="-3431"/>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solidFill>
                <a:schemeClr val="tx2"/>
              </a:solidFill>
            </a:rPr>
            <a:t>Use a fidget object (will be discussed later)</a:t>
          </a:r>
        </a:p>
      </dsp:txBody>
      <dsp:txXfrm>
        <a:off x="5313183" y="1819136"/>
        <a:ext cx="2415083" cy="1449050"/>
      </dsp:txXfrm>
    </dsp:sp>
    <dsp:sp modelId="{32BE3D65-B90E-C543-920C-129F8C91F4C9}">
      <dsp:nvSpPr>
        <dsp:cNvPr id="0" name=""/>
        <dsp:cNvSpPr/>
      </dsp:nvSpPr>
      <dsp:spPr>
        <a:xfrm>
          <a:off x="0" y="3509695"/>
          <a:ext cx="2415083" cy="1449050"/>
        </a:xfrm>
        <a:prstGeom prst="rect">
          <a:avLst/>
        </a:prstGeom>
        <a:solidFill>
          <a:schemeClr val="accent2">
            <a:hueOff val="1465840"/>
            <a:satOff val="-23650"/>
            <a:lumOff val="-4118"/>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solidFill>
                <a:schemeClr val="tx2"/>
              </a:solidFill>
            </a:rPr>
            <a:t>Look at calming image</a:t>
          </a:r>
        </a:p>
      </dsp:txBody>
      <dsp:txXfrm>
        <a:off x="0" y="3509695"/>
        <a:ext cx="2415083" cy="1449050"/>
      </dsp:txXfrm>
    </dsp:sp>
    <dsp:sp modelId="{6FA63468-48D9-7143-BB3D-F3C761976E1D}">
      <dsp:nvSpPr>
        <dsp:cNvPr id="0" name=""/>
        <dsp:cNvSpPr/>
      </dsp:nvSpPr>
      <dsp:spPr>
        <a:xfrm>
          <a:off x="2656591" y="3509695"/>
          <a:ext cx="2415083" cy="1449050"/>
        </a:xfrm>
        <a:prstGeom prst="rect">
          <a:avLst/>
        </a:prstGeom>
        <a:solidFill>
          <a:schemeClr val="accent2">
            <a:hueOff val="1710147"/>
            <a:satOff val="-27592"/>
            <a:lumOff val="-4804"/>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solidFill>
                <a:schemeClr val="tx2"/>
              </a:solidFill>
            </a:rPr>
            <a:t>Stand with arms behind or in front of you, with one hand grabbing the other </a:t>
          </a:r>
        </a:p>
      </dsp:txBody>
      <dsp:txXfrm>
        <a:off x="2656591" y="3509695"/>
        <a:ext cx="2415083" cy="1449050"/>
      </dsp:txXfrm>
    </dsp:sp>
    <dsp:sp modelId="{000AC05F-1313-B642-91C6-2D5A89629874}">
      <dsp:nvSpPr>
        <dsp:cNvPr id="0" name=""/>
        <dsp:cNvSpPr/>
      </dsp:nvSpPr>
      <dsp:spPr>
        <a:xfrm>
          <a:off x="5313183" y="3509695"/>
          <a:ext cx="2415083" cy="1449050"/>
        </a:xfrm>
        <a:prstGeom prst="rect">
          <a:avLst/>
        </a:prstGeom>
        <a:solidFill>
          <a:schemeClr val="accent2">
            <a:hueOff val="1954454"/>
            <a:satOff val="-31534"/>
            <a:lumOff val="-549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solidFill>
                <a:schemeClr val="tx2"/>
              </a:solidFill>
            </a:rPr>
            <a:t>Support the body by leaning against a wall—back or side to wall </a:t>
          </a:r>
        </a:p>
      </dsp:txBody>
      <dsp:txXfrm>
        <a:off x="5313183" y="3509695"/>
        <a:ext cx="2415083" cy="144905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7-29T11:51:30.132"/>
    </inkml:context>
    <inkml:brush xml:id="br0">
      <inkml:brushProperty name="width" value="0.1" units="cm"/>
      <inkml:brushProperty name="height" value="0.6" units="cm"/>
      <inkml:brushProperty name="color" value="#333333"/>
      <inkml:brushProperty name="inkEffects" value="pencil"/>
    </inkml:brush>
  </inkml:definitions>
  <inkml:trace contextRef="#ctx0" brushRef="#br0">1 1 16383,'0'0'0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PR"/>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4819C06D-1F04-E44A-A9AA-07773C3D5AF8}" type="datetimeFigureOut">
              <a:rPr lang="en-PR" smtClean="0"/>
              <a:t>9/11/23</a:t>
            </a:fld>
            <a:endParaRPr lang="en-PR"/>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PR"/>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R"/>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PR"/>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9EED2CC7-C36E-8244-8D29-96034970F4F6}" type="slidenum">
              <a:rPr lang="en-PR" smtClean="0"/>
              <a:t>‹#›</a:t>
            </a:fld>
            <a:endParaRPr lang="en-PR"/>
          </a:p>
        </p:txBody>
      </p:sp>
    </p:spTree>
    <p:extLst>
      <p:ext uri="{BB962C8B-B14F-4D97-AF65-F5344CB8AC3E}">
        <p14:creationId xmlns:p14="http://schemas.microsoft.com/office/powerpoint/2010/main" val="23915008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We’re excited to share today’s presentation, which comes out of Dr. Acevedo’s many years of work in vocational rehab.</a:t>
            </a:r>
            <a:endParaRPr lang="en-PR" dirty="0"/>
          </a:p>
        </p:txBody>
      </p:sp>
      <p:sp>
        <p:nvSpPr>
          <p:cNvPr id="4" name="Slide Number Placeholder 3"/>
          <p:cNvSpPr>
            <a:spLocks noGrp="1"/>
          </p:cNvSpPr>
          <p:nvPr>
            <p:ph type="sldNum" sz="quarter" idx="5"/>
          </p:nvPr>
        </p:nvSpPr>
        <p:spPr/>
        <p:txBody>
          <a:bodyPr/>
          <a:lstStyle/>
          <a:p>
            <a:fld id="{9EED2CC7-C36E-8244-8D29-96034970F4F6}" type="slidenum">
              <a:rPr lang="en-PR" smtClean="0"/>
              <a:t>1</a:t>
            </a:fld>
            <a:endParaRPr lang="en-PR"/>
          </a:p>
        </p:txBody>
      </p:sp>
    </p:spTree>
    <p:extLst>
      <p:ext uri="{BB962C8B-B14F-4D97-AF65-F5344CB8AC3E}">
        <p14:creationId xmlns:p14="http://schemas.microsoft.com/office/powerpoint/2010/main" val="37744880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effectLst/>
                <a:latin typeface="Calibri" panose="020F0502020204030204" pitchFamily="34" charset="0"/>
                <a:ea typeface="Times New Roman" panose="02020603050405020304" pitchFamily="18" charset="0"/>
              </a:rPr>
              <a:t>[M</a:t>
            </a:r>
            <a:r>
              <a:rPr lang="en-US" sz="1400" b="1" dirty="0">
                <a:effectLst/>
                <a:latin typeface="Calibri" panose="020F0502020204030204" pitchFamily="34" charset="0"/>
                <a:ea typeface="Times New Roman" panose="02020603050405020304" pitchFamily="18" charset="0"/>
              </a:rPr>
              <a:t>]   </a:t>
            </a:r>
            <a:r>
              <a:rPr lang="en-US" sz="1400" dirty="0">
                <a:effectLst/>
                <a:latin typeface="Calibri" panose="020F0502020204030204" pitchFamily="34" charset="0"/>
                <a:ea typeface="Times New Roman" panose="02020603050405020304" pitchFamily="18" charset="0"/>
              </a:rPr>
              <a:t>Some other areas that I discuss, which might not be formally done within JC are:</a:t>
            </a:r>
          </a:p>
          <a:p>
            <a:endParaRPr lang="en-PR" sz="1400" dirty="0">
              <a:effectLst/>
              <a:latin typeface="Times New Roman" panose="02020603050405020304" pitchFamily="18" charset="0"/>
              <a:ea typeface="Times New Roman" panose="02020603050405020304" pitchFamily="18" charset="0"/>
            </a:endParaRPr>
          </a:p>
          <a:p>
            <a:pPr marL="342900" lvl="0" indent="-342900">
              <a:buFont typeface="+mj-lt"/>
              <a:buAutoNum type="arabicParenR"/>
            </a:pPr>
            <a:r>
              <a:rPr lang="en-US" sz="1400" dirty="0">
                <a:solidFill>
                  <a:srgbClr val="00B050"/>
                </a:solidFill>
                <a:effectLst/>
                <a:latin typeface="Calibri" panose="020F0502020204030204" pitchFamily="34" charset="0"/>
                <a:ea typeface="Times New Roman" panose="02020603050405020304" pitchFamily="18" charset="0"/>
              </a:rPr>
              <a:t>The general functions of Human Resources (HR)</a:t>
            </a:r>
            <a:r>
              <a:rPr lang="en-US" sz="1400" dirty="0">
                <a:solidFill>
                  <a:srgbClr val="00B050"/>
                </a:solidFill>
                <a:effectLst/>
                <a:highlight>
                  <a:srgbClr val="FFFF00"/>
                </a:highlight>
                <a:latin typeface="Calibri" panose="020F0502020204030204" pitchFamily="34" charset="0"/>
                <a:ea typeface="Times New Roman" panose="02020603050405020304" pitchFamily="18" charset="0"/>
              </a:rPr>
              <a:t>.</a:t>
            </a:r>
            <a:r>
              <a:rPr lang="en-US" sz="1400" dirty="0">
                <a:solidFill>
                  <a:srgbClr val="00B050"/>
                </a:solidFill>
                <a:effectLst/>
                <a:latin typeface="Calibri" panose="020F0502020204030204" pitchFamily="34" charset="0"/>
                <a:ea typeface="Times New Roman" panose="02020603050405020304" pitchFamily="18" charset="0"/>
              </a:rPr>
              <a:t> </a:t>
            </a: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r>
              <a:rPr lang="en-US" sz="14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They are</a:t>
            </a:r>
            <a:r>
              <a:rPr lang="en-US" sz="1400" dirty="0">
                <a:solidFill>
                  <a:srgbClr val="00B050"/>
                </a:solidFill>
                <a:effectLst/>
                <a:latin typeface="Calibri" panose="020F0502020204030204" pitchFamily="34" charset="0"/>
                <a:ea typeface="Times New Roman" panose="02020603050405020304" pitchFamily="18" charset="0"/>
              </a:rPr>
              <a:t> responsible, among other tasks, of:</a:t>
            </a:r>
            <a:endParaRPr lang="en-PR" sz="1400" dirty="0">
              <a:effectLst/>
              <a:latin typeface="Times New Roman" panose="02020603050405020304" pitchFamily="18" charset="0"/>
              <a:ea typeface="Times New Roman" panose="02020603050405020304" pitchFamily="18" charset="0"/>
            </a:endParaRPr>
          </a:p>
          <a:p>
            <a:pPr marL="342900" lvl="0" indent="-342900">
              <a:buFont typeface="Symbol" pitchFamily="2" charset="2"/>
              <a:buChar char=""/>
            </a:pPr>
            <a:r>
              <a:rPr lang="en-US" sz="1400" dirty="0">
                <a:solidFill>
                  <a:srgbClr val="00B050"/>
                </a:solidFill>
                <a:effectLst/>
                <a:latin typeface="Calibri" panose="020F0502020204030204" pitchFamily="34" charset="0"/>
                <a:ea typeface="Times New Roman" panose="02020603050405020304" pitchFamily="18" charset="0"/>
              </a:rPr>
              <a:t>Maintaining Employer-Employee Relations</a:t>
            </a:r>
            <a:endParaRPr lang="en-PR" sz="1400" dirty="0">
              <a:effectLst/>
              <a:latin typeface="Times New Roman" panose="02020603050405020304" pitchFamily="18" charset="0"/>
              <a:ea typeface="Times New Roman" panose="02020603050405020304" pitchFamily="18" charset="0"/>
            </a:endParaRPr>
          </a:p>
          <a:p>
            <a:pPr marL="342900" lvl="0" indent="-342900">
              <a:buFont typeface="Symbol" pitchFamily="2" charset="2"/>
              <a:buChar char=""/>
            </a:pPr>
            <a:r>
              <a:rPr lang="en-US" sz="1400" dirty="0">
                <a:solidFill>
                  <a:srgbClr val="00B050"/>
                </a:solidFill>
                <a:effectLst/>
                <a:latin typeface="Calibri" panose="020F0502020204030204" pitchFamily="34" charset="0"/>
                <a:ea typeface="Times New Roman" panose="02020603050405020304" pitchFamily="18" charset="0"/>
              </a:rPr>
              <a:t>Creating a Safe Work Environment</a:t>
            </a:r>
            <a:endParaRPr lang="en-PR" sz="1400" dirty="0">
              <a:effectLst/>
              <a:latin typeface="Times New Roman" panose="02020603050405020304" pitchFamily="18" charset="0"/>
              <a:ea typeface="Times New Roman" panose="02020603050405020304" pitchFamily="18" charset="0"/>
            </a:endParaRPr>
          </a:p>
          <a:p>
            <a:pPr marL="342900" lvl="0" indent="-342900">
              <a:buFont typeface="Symbol" pitchFamily="2" charset="2"/>
              <a:buChar char=""/>
            </a:pPr>
            <a:r>
              <a:rPr lang="en-US" sz="1400" dirty="0">
                <a:solidFill>
                  <a:srgbClr val="00B050"/>
                </a:solidFill>
                <a:effectLst/>
                <a:latin typeface="Calibri" panose="020F0502020204030204" pitchFamily="34" charset="0"/>
                <a:ea typeface="Times New Roman" panose="02020603050405020304" pitchFamily="18" charset="0"/>
              </a:rPr>
              <a:t>Handling Disciplinary Actions</a:t>
            </a:r>
            <a:endParaRPr lang="en-PR" sz="1400" dirty="0">
              <a:effectLst/>
              <a:latin typeface="Times New Roman" panose="02020603050405020304" pitchFamily="18" charset="0"/>
              <a:ea typeface="Times New Roman" panose="02020603050405020304" pitchFamily="18" charset="0"/>
            </a:endParaRPr>
          </a:p>
          <a:p>
            <a:endParaRPr lang="en-US" sz="1400" dirty="0">
              <a:solidFill>
                <a:srgbClr val="00B050"/>
              </a:solidFill>
              <a:effectLst/>
              <a:latin typeface="Calibri" panose="020F0502020204030204" pitchFamily="34" charset="0"/>
              <a:ea typeface="Times New Roman" panose="02020603050405020304" pitchFamily="18" charset="0"/>
            </a:endParaRPr>
          </a:p>
          <a:p>
            <a:r>
              <a:rPr lang="en-US" sz="1400" dirty="0">
                <a:solidFill>
                  <a:srgbClr val="00B050"/>
                </a:solidFill>
                <a:effectLst/>
                <a:latin typeface="Calibri" panose="020F0502020204030204" pitchFamily="34" charset="0"/>
                <a:ea typeface="Times New Roman" panose="02020603050405020304" pitchFamily="18" charset="0"/>
              </a:rPr>
              <a:t>Therefore, are responsible for implementing labor standards/norms/rules established by the institution and state/federal laws. </a:t>
            </a:r>
          </a:p>
          <a:p>
            <a:r>
              <a:rPr lang="en-US" sz="1400" dirty="0">
                <a:solidFill>
                  <a:srgbClr val="00B050"/>
                </a:solidFill>
                <a:effectLst/>
                <a:latin typeface="Calibri" panose="020F0502020204030204" pitchFamily="34" charset="0"/>
                <a:ea typeface="Times New Roman" panose="02020603050405020304" pitchFamily="18" charset="0"/>
              </a:rPr>
              <a:t>HR usually comes up during our discussions throughout the modules. </a:t>
            </a:r>
          </a:p>
          <a:p>
            <a:endParaRPr lang="en-US" sz="1400" dirty="0">
              <a:solidFill>
                <a:srgbClr val="00B050"/>
              </a:solidFill>
              <a:effectLst/>
              <a:latin typeface="Calibri" panose="020F0502020204030204" pitchFamily="34" charset="0"/>
              <a:ea typeface="Times New Roman" panose="02020603050405020304" pitchFamily="18" charset="0"/>
            </a:endParaRPr>
          </a:p>
          <a:p>
            <a:r>
              <a:rPr lang="en-US" sz="1400" dirty="0">
                <a:solidFill>
                  <a:srgbClr val="00B050"/>
                </a:solidFill>
                <a:effectLst/>
                <a:latin typeface="Calibri" panose="020F0502020204030204" pitchFamily="34" charset="0"/>
                <a:ea typeface="Times New Roman" panose="02020603050405020304" pitchFamily="18" charset="0"/>
              </a:rPr>
              <a:t>Then I proceed to discuss</a:t>
            </a:r>
            <a:endParaRPr lang="en-PR" sz="1400" dirty="0">
              <a:effectLst/>
              <a:latin typeface="Times New Roman" panose="02020603050405020304" pitchFamily="18" charset="0"/>
              <a:ea typeface="Times New Roman" panose="02020603050405020304" pitchFamily="18" charset="0"/>
            </a:endParaRPr>
          </a:p>
          <a:p>
            <a:endParaRPr lang="en-PR" sz="1400" dirty="0">
              <a:effectLst/>
              <a:latin typeface="Times New Roman" panose="02020603050405020304" pitchFamily="18" charset="0"/>
              <a:ea typeface="Times New Roman" panose="02020603050405020304" pitchFamily="18" charset="0"/>
            </a:endParaRPr>
          </a:p>
          <a:p>
            <a:pPr marL="342900" lvl="0" indent="-342900">
              <a:buFont typeface="+mj-lt"/>
              <a:buAutoNum type="arabicParenR" startAt="2"/>
            </a:pPr>
            <a:r>
              <a:rPr lang="en-US" sz="1400" dirty="0">
                <a:solidFill>
                  <a:srgbClr val="00B050"/>
                </a:solidFill>
                <a:effectLst/>
                <a:latin typeface="Calibri" panose="020F0502020204030204" pitchFamily="34" charset="0"/>
                <a:ea typeface="Times New Roman" panose="02020603050405020304" pitchFamily="18" charset="0"/>
              </a:rPr>
              <a:t>The Probation period – What is it about and how long the period is according to the Labor Law. </a:t>
            </a:r>
            <a:endParaRPr lang="en-US" sz="1400" b="1" dirty="0">
              <a:solidFill>
                <a:srgbClr val="00B050"/>
              </a:solidFill>
              <a:effectLst/>
              <a:latin typeface="Calibri" panose="020F0502020204030204" pitchFamily="34" charset="0"/>
              <a:ea typeface="Times New Roman" panose="02020603050405020304" pitchFamily="18" charset="0"/>
            </a:endParaRPr>
          </a:p>
          <a:p>
            <a:pPr marL="342900" lvl="0" indent="-342900">
              <a:buFont typeface="+mj-lt"/>
              <a:buAutoNum type="arabicParenR" startAt="2"/>
            </a:pPr>
            <a:endParaRPr lang="en-PR" sz="1400" b="1" dirty="0">
              <a:effectLst/>
              <a:latin typeface="Times New Roman" panose="02020603050405020304" pitchFamily="18" charset="0"/>
              <a:ea typeface="Times New Roman" panose="02020603050405020304" pitchFamily="18" charset="0"/>
            </a:endParaRPr>
          </a:p>
          <a:p>
            <a:pPr marL="342900" lvl="0" indent="-342900">
              <a:buFont typeface="+mj-lt"/>
              <a:buAutoNum type="arabicParenR" startAt="2"/>
            </a:pPr>
            <a:r>
              <a:rPr lang="en-US" sz="1400" dirty="0">
                <a:solidFill>
                  <a:srgbClr val="00B050"/>
                </a:solidFill>
                <a:effectLst/>
                <a:latin typeface="Calibri" panose="020F0502020204030204" pitchFamily="34" charset="0"/>
                <a:ea typeface="Times New Roman" panose="02020603050405020304" pitchFamily="18" charset="0"/>
              </a:rPr>
              <a:t>Cell phone policies: Can your employer legally take your cell phone? No. However they can prohibit or ban their use.</a:t>
            </a:r>
          </a:p>
          <a:p>
            <a:pPr marL="342900" lvl="0" indent="-342900">
              <a:buFont typeface="+mj-lt"/>
              <a:buAutoNum type="arabicParenR" startAt="2"/>
            </a:pPr>
            <a:endParaRPr lang="en-PR" sz="1400" dirty="0">
              <a:solidFill>
                <a:schemeClr val="tx1"/>
              </a:solidFill>
              <a:effectLst/>
              <a:latin typeface="Times New Roman" panose="02020603050405020304" pitchFamily="18" charset="0"/>
              <a:ea typeface="Times New Roman" panose="02020603050405020304" pitchFamily="18" charset="0"/>
            </a:endParaRPr>
          </a:p>
          <a:p>
            <a:pPr marL="342900" lvl="0" indent="-342900">
              <a:buFont typeface="+mj-lt"/>
              <a:buAutoNum type="arabicParenR" startAt="2"/>
            </a:pPr>
            <a:r>
              <a:rPr lang="en-US" sz="1400" dirty="0">
                <a:solidFill>
                  <a:srgbClr val="00B050"/>
                </a:solidFill>
                <a:effectLst/>
                <a:latin typeface="Calibri" panose="020F0502020204030204" pitchFamily="34" charset="0"/>
                <a:ea typeface="Times New Roman" panose="02020603050405020304" pitchFamily="18" charset="0"/>
              </a:rPr>
              <a:t>Attendance Policy – Students need to know that if they are unable to report to work as scheduled, will be tardy, or are planning to leave early they must contact their supervisor or the designated person as far in advance as possible – and that excuses need to be </a:t>
            </a:r>
            <a:r>
              <a:rPr lang="en-US" sz="1400" b="1" dirty="0">
                <a:solidFill>
                  <a:srgbClr val="00B050"/>
                </a:solidFill>
                <a:effectLst/>
                <a:latin typeface="Calibri" panose="020F0502020204030204" pitchFamily="34" charset="0"/>
                <a:ea typeface="Times New Roman" panose="02020603050405020304" pitchFamily="18" charset="0"/>
              </a:rPr>
              <a:t>deem</a:t>
            </a:r>
            <a:r>
              <a:rPr lang="en-US" sz="1400" b="1" u="none" dirty="0">
                <a:solidFill>
                  <a:srgbClr val="008080"/>
                </a:solidFill>
                <a:effectLst/>
                <a:latin typeface="Calibri" panose="020F0502020204030204" pitchFamily="34" charset="0"/>
                <a:ea typeface="Times New Roman" panose="02020603050405020304" pitchFamily="18" charset="0"/>
              </a:rPr>
              <a:t>ed</a:t>
            </a:r>
            <a:r>
              <a:rPr lang="en-US" sz="1400" b="1" dirty="0">
                <a:solidFill>
                  <a:srgbClr val="00B050"/>
                </a:solidFill>
                <a:effectLst/>
                <a:latin typeface="Calibri" panose="020F0502020204030204" pitchFamily="34" charset="0"/>
                <a:ea typeface="Times New Roman" panose="02020603050405020304" pitchFamily="18" charset="0"/>
              </a:rPr>
              <a:t> justifiable</a:t>
            </a:r>
            <a:r>
              <a:rPr lang="en-US" sz="1400" dirty="0">
                <a:solidFill>
                  <a:srgbClr val="00B050"/>
                </a:solidFill>
                <a:effectLst/>
                <a:latin typeface="Calibri" panose="020F0502020204030204" pitchFamily="34" charset="0"/>
                <a:ea typeface="Times New Roman" panose="02020603050405020304" pitchFamily="18" charset="0"/>
              </a:rPr>
              <a:t>. </a:t>
            </a:r>
          </a:p>
          <a:p>
            <a:pPr marL="0" lvl="0" indent="0">
              <a:buFontTx/>
              <a:buNone/>
            </a:pPr>
            <a:r>
              <a:rPr lang="en-US" sz="1400" dirty="0">
                <a:solidFill>
                  <a:srgbClr val="00B050"/>
                </a:solidFill>
                <a:effectLst/>
                <a:latin typeface="Calibri" panose="020F0502020204030204" pitchFamily="34" charset="0"/>
                <a:ea typeface="Times New Roman" panose="02020603050405020304" pitchFamily="18" charset="0"/>
              </a:rPr>
              <a:t>       </a:t>
            </a:r>
          </a:p>
          <a:p>
            <a:pPr marL="0" lvl="0" indent="0">
              <a:buFontTx/>
              <a:buNone/>
            </a:pPr>
            <a:r>
              <a:rPr lang="en-US" sz="1400" dirty="0">
                <a:solidFill>
                  <a:srgbClr val="00B050"/>
                </a:solidFill>
                <a:effectLst/>
                <a:latin typeface="Calibri" panose="020F0502020204030204" pitchFamily="34" charset="0"/>
                <a:ea typeface="Times New Roman" panose="02020603050405020304" pitchFamily="18" charset="0"/>
              </a:rPr>
              <a:t>       Students also need to know that there are rules for no calls/no shows – they could be considered job abandonment - resulting in termination of employment. </a:t>
            </a:r>
            <a:endParaRPr lang="en-PR" sz="1400" dirty="0">
              <a:solidFill>
                <a:srgbClr val="00B050"/>
              </a:solidFill>
              <a:effectLst/>
              <a:latin typeface="Times New Roman" panose="02020603050405020304" pitchFamily="18" charset="0"/>
              <a:ea typeface="Times New Roman" panose="02020603050405020304" pitchFamily="18" charset="0"/>
              <a:cs typeface="+mn-cs"/>
            </a:endParaRPr>
          </a:p>
          <a:p>
            <a:pPr marL="0" lvl="0" indent="0">
              <a:buFontTx/>
              <a:buNone/>
            </a:pPr>
            <a:r>
              <a:rPr lang="en-PR" sz="1400" dirty="0">
                <a:solidFill>
                  <a:srgbClr val="00B050"/>
                </a:solidFill>
                <a:effectLst/>
                <a:latin typeface="Times New Roman" panose="02020603050405020304" pitchFamily="18" charset="0"/>
                <a:ea typeface="Calibri" panose="020F0502020204030204" pitchFamily="34" charset="0"/>
                <a:cs typeface="+mn-cs"/>
              </a:rPr>
              <a:t>      </a:t>
            </a:r>
          </a:p>
          <a:p>
            <a:pPr marL="0" lvl="0" indent="0">
              <a:buFontTx/>
              <a:buNone/>
            </a:pPr>
            <a:r>
              <a:rPr lang="en-PR" sz="1400" dirty="0">
                <a:solidFill>
                  <a:srgbClr val="00B050"/>
                </a:solidFill>
                <a:effectLst/>
                <a:latin typeface="Times New Roman" panose="02020603050405020304" pitchFamily="18" charset="0"/>
                <a:ea typeface="Calibri" panose="020F0502020204030204" pitchFamily="34" charset="0"/>
                <a:cs typeface="+mn-cs"/>
              </a:rPr>
              <a:t>       </a:t>
            </a:r>
            <a:r>
              <a:rPr lang="en-US" sz="1400" dirty="0">
                <a:effectLst/>
                <a:latin typeface="Calibri" panose="020F0502020204030204" pitchFamily="34" charset="0"/>
                <a:ea typeface="Calibri" panose="020F0502020204030204" pitchFamily="34" charset="0"/>
                <a:cs typeface="Times New Roman" panose="02020603050405020304" pitchFamily="18" charset="0"/>
              </a:rPr>
              <a:t>Again - Discussing real life anecdotes related to these rules/norms/laws is </a:t>
            </a:r>
            <a:r>
              <a:rPr lang="en-US" sz="1400" b="1" dirty="0">
                <a:effectLst/>
                <a:latin typeface="Calibri" panose="020F0502020204030204" pitchFamily="34" charset="0"/>
                <a:ea typeface="Calibri" panose="020F0502020204030204" pitchFamily="34" charset="0"/>
                <a:cs typeface="Times New Roman" panose="02020603050405020304" pitchFamily="18" charset="0"/>
              </a:rPr>
              <a:t>essential.</a:t>
            </a: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endParaRPr lang="en-PR" sz="1400" dirty="0">
              <a:effectLst/>
              <a:latin typeface="Times New Roman" panose="02020603050405020304" pitchFamily="18" charset="0"/>
              <a:ea typeface="Times New Roman" panose="02020603050405020304" pitchFamily="18" charset="0"/>
            </a:endParaRPr>
          </a:p>
          <a:p>
            <a:r>
              <a:rPr lang="en-US" sz="1400" dirty="0">
                <a:solidFill>
                  <a:srgbClr val="00B050"/>
                </a:solidFill>
                <a:effectLst/>
                <a:latin typeface="Calibri" panose="020F0502020204030204" pitchFamily="34" charset="0"/>
                <a:ea typeface="Times New Roman" panose="02020603050405020304" pitchFamily="18" charset="0"/>
              </a:rPr>
              <a:t> </a:t>
            </a:r>
            <a:endParaRPr lang="en-PR" sz="1400" dirty="0">
              <a:solidFill>
                <a:schemeClr val="tx1"/>
              </a:solidFill>
              <a:effectLst/>
              <a:latin typeface="Times New Roman" panose="02020603050405020304" pitchFamily="18" charset="0"/>
              <a:ea typeface="Times New Roman" panose="02020603050405020304" pitchFamily="18" charset="0"/>
            </a:endParaRPr>
          </a:p>
          <a:p>
            <a:r>
              <a:rPr lang="en-US" sz="1400" dirty="0">
                <a:solidFill>
                  <a:srgbClr val="00B050"/>
                </a:solidFill>
                <a:effectLst/>
                <a:latin typeface="Calibri" panose="020F0502020204030204" pitchFamily="34" charset="0"/>
                <a:ea typeface="Times New Roman" panose="02020603050405020304" pitchFamily="18" charset="0"/>
              </a:rPr>
              <a:t>It has been my experience that most students are not ready to write a text message/email if required or even more to make the call if that is the rule to notify that they will be absent or late. </a:t>
            </a:r>
          </a:p>
          <a:p>
            <a:endParaRPr lang="en-US" sz="1400" dirty="0">
              <a:solidFill>
                <a:srgbClr val="00B050"/>
              </a:solidFill>
              <a:effectLst/>
              <a:latin typeface="Calibri" panose="020F0502020204030204" pitchFamily="34" charset="0"/>
              <a:ea typeface="Times New Roman" panose="02020603050405020304" pitchFamily="18" charset="0"/>
            </a:endParaRPr>
          </a:p>
          <a:p>
            <a:r>
              <a:rPr lang="en-US" sz="1400" dirty="0">
                <a:solidFill>
                  <a:srgbClr val="00B050"/>
                </a:solidFill>
                <a:effectLst/>
                <a:latin typeface="Calibri" panose="020F0502020204030204" pitchFamily="34" charset="0"/>
                <a:ea typeface="Times New Roman" panose="02020603050405020304" pitchFamily="18" charset="0"/>
              </a:rPr>
              <a:t>I decided to write for them scripts to practice the call and guides on how to write a text or email excuses for absenteeism or tardiness. </a:t>
            </a:r>
          </a:p>
          <a:p>
            <a:r>
              <a:rPr lang="en-US" sz="1400" dirty="0">
                <a:solidFill>
                  <a:srgbClr val="00B050"/>
                </a:solidFill>
                <a:effectLst/>
                <a:latin typeface="Calibri" panose="020F0502020204030204" pitchFamily="34" charset="0"/>
                <a:ea typeface="Times New Roman" panose="02020603050405020304" pitchFamily="18" charset="0"/>
              </a:rPr>
              <a:t>Remember some of our students do not have functional writing skills – they must practice how to leave a voice message or make the call.  </a:t>
            </a:r>
            <a:endParaRPr lang="en-PR" sz="1400" dirty="0">
              <a:effectLst/>
              <a:latin typeface="Times New Roman" panose="02020603050405020304" pitchFamily="18" charset="0"/>
              <a:ea typeface="Times New Roman" panose="02020603050405020304" pitchFamily="18" charset="0"/>
            </a:endParaRPr>
          </a:p>
          <a:p>
            <a:endParaRPr lang="en-US" sz="1400" dirty="0">
              <a:solidFill>
                <a:srgbClr val="00B050"/>
              </a:solidFill>
              <a:effectLst/>
              <a:latin typeface="Calibri" panose="020F0502020204030204" pitchFamily="34" charset="0"/>
              <a:ea typeface="Times New Roman" panose="02020603050405020304" pitchFamily="18" charset="0"/>
            </a:endParaRPr>
          </a:p>
          <a:p>
            <a:r>
              <a:rPr lang="en-US" sz="1400" dirty="0">
                <a:solidFill>
                  <a:srgbClr val="00B050"/>
                </a:solidFill>
                <a:effectLst/>
                <a:latin typeface="Calibri" panose="020F0502020204030204" pitchFamily="34" charset="0"/>
                <a:ea typeface="Times New Roman" panose="02020603050405020304" pitchFamily="18" charset="0"/>
              </a:rPr>
              <a:t>Calling to report that they will be late or absent for work is a source of great stress for the vast majority of students. </a:t>
            </a:r>
          </a:p>
          <a:p>
            <a:endParaRPr lang="en-US" sz="1400" dirty="0">
              <a:solidFill>
                <a:srgbClr val="00B050"/>
              </a:solidFill>
              <a:effectLst/>
              <a:latin typeface="Calibri" panose="020F0502020204030204" pitchFamily="34" charset="0"/>
              <a:ea typeface="Times New Roman" panose="02020603050405020304" pitchFamily="18" charset="0"/>
            </a:endParaRPr>
          </a:p>
          <a:p>
            <a:r>
              <a:rPr lang="en-US" sz="1400" dirty="0">
                <a:solidFill>
                  <a:srgbClr val="00B050"/>
                </a:solidFill>
                <a:effectLst/>
                <a:latin typeface="Calibri" panose="020F0502020204030204" pitchFamily="34" charset="0"/>
                <a:ea typeface="Times New Roman" panose="02020603050405020304" pitchFamily="18" charset="0"/>
              </a:rPr>
              <a:t>I do role plays for them to practice calling their supervisor to excuse themselves.</a:t>
            </a:r>
          </a:p>
          <a:p>
            <a:pPr marL="457200"/>
            <a:endParaRPr lang="en-US" sz="1200" dirty="0">
              <a:solidFill>
                <a:srgbClr val="00B050"/>
              </a:solidFill>
              <a:effectLst/>
              <a:latin typeface="Calibri" panose="020F0502020204030204" pitchFamily="34"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9EED2CC7-C36E-8244-8D29-96034970F4F6}" type="slidenum">
              <a:rPr lang="en-PR" smtClean="0"/>
              <a:t>10</a:t>
            </a:fld>
            <a:endParaRPr lang="en-PR"/>
          </a:p>
        </p:txBody>
      </p:sp>
    </p:spTree>
    <p:extLst>
      <p:ext uri="{BB962C8B-B14F-4D97-AF65-F5344CB8AC3E}">
        <p14:creationId xmlns:p14="http://schemas.microsoft.com/office/powerpoint/2010/main" val="36018798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[H] </a:t>
            </a:r>
            <a:r>
              <a:rPr lang="en-US" b="0" dirty="0"/>
              <a:t>Module 1 helps students better understand the workplace and what to expect; however, as we all know, we can't prepare for every situation that we may encounter. It's natural that students will experience stressful situations, which might trigger strong feelings. The focus of Module 2 is to teach students some very basic CBT (cognitive behavioral therapy) skills and how to use them when facing stressful situations. We’re going to walk through how you might do that.</a:t>
            </a:r>
          </a:p>
          <a:p>
            <a:endParaRPr lang="en-US" dirty="0"/>
          </a:p>
        </p:txBody>
      </p:sp>
      <p:sp>
        <p:nvSpPr>
          <p:cNvPr id="4" name="Slide Number Placeholder 3"/>
          <p:cNvSpPr>
            <a:spLocks noGrp="1"/>
          </p:cNvSpPr>
          <p:nvPr>
            <p:ph type="sldNum" sz="quarter" idx="5"/>
          </p:nvPr>
        </p:nvSpPr>
        <p:spPr/>
        <p:txBody>
          <a:bodyPr/>
          <a:lstStyle/>
          <a:p>
            <a:fld id="{9EED2CC7-C36E-8244-8D29-96034970F4F6}" type="slidenum">
              <a:rPr lang="en-PR" smtClean="0"/>
              <a:t>11</a:t>
            </a:fld>
            <a:endParaRPr lang="en-PR"/>
          </a:p>
        </p:txBody>
      </p:sp>
    </p:spTree>
    <p:extLst>
      <p:ext uri="{BB962C8B-B14F-4D97-AF65-F5344CB8AC3E}">
        <p14:creationId xmlns:p14="http://schemas.microsoft.com/office/powerpoint/2010/main" val="3671401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[H]Emotions/Feelings</a:t>
            </a:r>
            <a:r>
              <a:rPr lang="en-US" dirty="0"/>
              <a:t>—There is incredible power to teaching students to notice and name their feelings.  We know that doing this alone, without any other intervention, often helps decrease overwhelming emotions by getting a bit of space from them.  Students (and many of us) try to control or avoid feelings by “stuffing them down;” but we know that the more we avoid or suppress feelings, the more they tend to rear up at unexpected times. While it’s natural that we might not like some emotions (no one likes to feel afraid or depressed), it’s important to remember and help students understand that there aren’t “good” or “bad” emotions.  In fact, all emotions are important—they are often like sign posts trying to point things out to us.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One way to teach emotion identification is to first ask students to name as many emotions as they can think of. Often students will only name the very basic ones—happy, sad, angry, so forth.  We can then share an emotion wheel like this one, or a list of emotions, to show how many different emotions there are and the subtle differences between them.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 easy way to practice this is to say to students something like, ”Imagine your supervisor tells you that you did an incredible job finishing a project.” How would you feel? Students often say, ”good” or “happy.”  We can then encourage them to be more specific by using the feeling wheel or lists of emotions (for instance, instead of “happy” they might realize that they feel proud or self-confident or optimistic). We then might shift to a more challenging situation. NEXT SLIDE</a:t>
            </a:r>
          </a:p>
        </p:txBody>
      </p:sp>
      <p:sp>
        <p:nvSpPr>
          <p:cNvPr id="4" name="Slide Number Placeholder 3"/>
          <p:cNvSpPr>
            <a:spLocks noGrp="1"/>
          </p:cNvSpPr>
          <p:nvPr>
            <p:ph type="sldNum" sz="quarter" idx="5"/>
          </p:nvPr>
        </p:nvSpPr>
        <p:spPr/>
        <p:txBody>
          <a:bodyPr/>
          <a:lstStyle/>
          <a:p>
            <a:fld id="{9EED2CC7-C36E-8244-8D29-96034970F4F6}" type="slidenum">
              <a:rPr lang="en-PR" smtClean="0"/>
              <a:t>12</a:t>
            </a:fld>
            <a:endParaRPr lang="en-PR"/>
          </a:p>
        </p:txBody>
      </p:sp>
    </p:spTree>
    <p:extLst>
      <p:ext uri="{BB962C8B-B14F-4D97-AF65-F5344CB8AC3E}">
        <p14:creationId xmlns:p14="http://schemas.microsoft.com/office/powerpoint/2010/main" val="21775702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[H] </a:t>
            </a:r>
            <a:r>
              <a:rPr lang="en-US" b="0" dirty="0"/>
              <a:t>CHAT BOX: Look at this image and imagine you’re the student here and this is your supervisor “giving you feedback”:  How would you feel?  (CHAT BOX)</a:t>
            </a:r>
          </a:p>
          <a:p>
            <a:endParaRPr lang="en-US" b="0" dirty="0"/>
          </a:p>
          <a:p>
            <a:r>
              <a:rPr lang="en-US" b="0" dirty="0"/>
              <a:t>If students come up with basic words like ”angry/mad” or "scared," you might ask them to look at the emotion wheel and see if there are any more specific feelings like embarrassed or disrespected or inadequate. It can be even more helpful to then teach students to say something like, “I notice I’m feeling ....embarrassed" or "I notice I'm feeling...disrespected" to help them realize it's a feeling, it's not them, which again can create some space to hold the strong emotion.</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9EED2CC7-C36E-8244-8D29-96034970F4F6}" type="slidenum">
              <a:rPr lang="en-PR" smtClean="0"/>
              <a:t>13</a:t>
            </a:fld>
            <a:endParaRPr lang="en-PR"/>
          </a:p>
        </p:txBody>
      </p:sp>
    </p:spTree>
    <p:extLst>
      <p:ext uri="{BB962C8B-B14F-4D97-AF65-F5344CB8AC3E}">
        <p14:creationId xmlns:p14="http://schemas.microsoft.com/office/powerpoint/2010/main" val="26668242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t>[H</a:t>
            </a:r>
            <a:r>
              <a:rPr lang="en-US" sz="1200" b="1" dirty="0"/>
              <a:t>} </a:t>
            </a:r>
            <a:r>
              <a:rPr lang="en-US" sz="1200" b="0" dirty="0"/>
              <a:t>After students are more comfortable identifying feelings, we start having them notice the thoughts or images that go through their mind.  Most of us believe that what we think or perceive about things is “reality,” but we know ”reality” is subjective, meaning different people may perceive the same situation or person in very different ways.  For instance, if you look at the left image, what do you see? (CHAT BOX).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t>Some will see a duck (with the bill off to the left) and others will see a bunny (with ears off to the left, facing right).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t>Now shift your attention to the face on the right side, If I tell you this is your new boss, what thoughts go through your mind? How do you perceive him? Maybe he reminds you of an uncle you liked and you notice generally positive thoughts, “he looks nice.” Or maybe he reminds you of a terrible teacher you had and you find yourself thinking, “he looks mean.” What we think influences how we feel (and vice versa) so it’s helpful for students to understand that sometimes we want to check-out our thoughts/perceptions, not take them as “truth.”  Ask ourselves, “Is there a different way to see this or think about this?”</a:t>
            </a:r>
          </a:p>
        </p:txBody>
      </p:sp>
      <p:sp>
        <p:nvSpPr>
          <p:cNvPr id="4" name="Slide Number Placeholder 3"/>
          <p:cNvSpPr>
            <a:spLocks noGrp="1"/>
          </p:cNvSpPr>
          <p:nvPr>
            <p:ph type="sldNum" sz="quarter" idx="5"/>
          </p:nvPr>
        </p:nvSpPr>
        <p:spPr/>
        <p:txBody>
          <a:bodyPr/>
          <a:lstStyle/>
          <a:p>
            <a:fld id="{9EED2CC7-C36E-8244-8D29-96034970F4F6}" type="slidenum">
              <a:rPr lang="en-PR" smtClean="0"/>
              <a:t>14</a:t>
            </a:fld>
            <a:endParaRPr lang="en-PR"/>
          </a:p>
        </p:txBody>
      </p:sp>
    </p:spTree>
    <p:extLst>
      <p:ext uri="{BB962C8B-B14F-4D97-AF65-F5344CB8AC3E}">
        <p14:creationId xmlns:p14="http://schemas.microsoft.com/office/powerpoint/2010/main" val="9878905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228600">
              <a:lnSpc>
                <a:spcPct val="90000"/>
              </a:lnSpc>
              <a:spcAft>
                <a:spcPts val="600"/>
              </a:spcAft>
              <a:buFont typeface="Arial" panose="020B0604020202020204" pitchFamily="34" charset="0"/>
              <a:buChar char="•"/>
            </a:pPr>
            <a:r>
              <a:rPr lang="en-US" sz="1200" dirty="0"/>
              <a:t>[H] so let’s go back to the supervisor giving feedback situation---</a:t>
            </a:r>
          </a:p>
          <a:p>
            <a:pPr indent="-228600">
              <a:lnSpc>
                <a:spcPct val="90000"/>
              </a:lnSpc>
              <a:spcAft>
                <a:spcPts val="600"/>
              </a:spcAft>
              <a:buFont typeface="Arial" panose="020B0604020202020204" pitchFamily="34" charset="0"/>
              <a:buChar char="•"/>
            </a:pPr>
            <a:r>
              <a:rPr lang="en-US" sz="1200" dirty="0"/>
              <a:t>What thoughts would go through your mind? What would you be thinking? (type in CHAT BOX)</a:t>
            </a:r>
          </a:p>
          <a:p>
            <a:pPr indent="-228600">
              <a:lnSpc>
                <a:spcPct val="90000"/>
              </a:lnSpc>
              <a:spcAft>
                <a:spcPts val="600"/>
              </a:spcAft>
              <a:buFont typeface="Arial" panose="020B0604020202020204" pitchFamily="34" charset="0"/>
              <a:buChar char="•"/>
            </a:pPr>
            <a:r>
              <a:rPr lang="en-US" sz="1200" dirty="0"/>
              <a:t>I hate her. </a:t>
            </a:r>
          </a:p>
          <a:p>
            <a:pPr indent="-228600">
              <a:lnSpc>
                <a:spcPct val="90000"/>
              </a:lnSpc>
              <a:spcAft>
                <a:spcPts val="600"/>
              </a:spcAft>
              <a:buFont typeface="Arial" panose="020B0604020202020204" pitchFamily="34" charset="0"/>
              <a:buChar char="•"/>
            </a:pPr>
            <a:r>
              <a:rPr lang="en-US" sz="1200" dirty="0"/>
              <a:t>I never do anything right</a:t>
            </a:r>
          </a:p>
          <a:p>
            <a:pPr indent="-228600">
              <a:lnSpc>
                <a:spcPct val="90000"/>
              </a:lnSpc>
              <a:spcAft>
                <a:spcPts val="600"/>
              </a:spcAft>
              <a:buFont typeface="Arial" panose="020B0604020202020204" pitchFamily="34" charset="0"/>
              <a:buChar char="•"/>
            </a:pPr>
            <a:r>
              <a:rPr lang="en-US" sz="1200" dirty="0"/>
              <a:t>I’m going to get fired</a:t>
            </a:r>
          </a:p>
          <a:p>
            <a:pPr indent="-228600">
              <a:lnSpc>
                <a:spcPct val="90000"/>
              </a:lnSpc>
              <a:spcAft>
                <a:spcPts val="600"/>
              </a:spcAft>
              <a:buFont typeface="Arial" panose="020B0604020202020204" pitchFamily="34" charset="0"/>
              <a:buChar char="•"/>
            </a:pPr>
            <a:r>
              <a:rPr lang="en-US" sz="1200" dirty="0"/>
              <a:t>I’m going to quit this job</a:t>
            </a:r>
          </a:p>
          <a:p>
            <a:pPr indent="-228600">
              <a:lnSpc>
                <a:spcPct val="90000"/>
              </a:lnSpc>
              <a:spcAft>
                <a:spcPts val="600"/>
              </a:spcAft>
              <a:buFont typeface="Arial" panose="020B0604020202020204" pitchFamily="34" charset="0"/>
              <a:buChar char="•"/>
            </a:pPr>
            <a:r>
              <a:rPr lang="en-US" sz="1200" dirty="0"/>
              <a:t>What’s wrong with her?</a:t>
            </a:r>
          </a:p>
          <a:p>
            <a:pPr indent="-228600">
              <a:lnSpc>
                <a:spcPct val="90000"/>
              </a:lnSpc>
              <a:spcAft>
                <a:spcPts val="600"/>
              </a:spcAft>
              <a:buFont typeface="Arial" panose="020B0604020202020204" pitchFamily="34" charset="0"/>
              <a:buChar char="•"/>
            </a:pPr>
            <a:r>
              <a:rPr lang="en-US" sz="1200" dirty="0"/>
              <a:t>I can handle this.  I’m not sure what’s up with her today, but this is clearly her issue, not mine. My work is solid.” </a:t>
            </a:r>
          </a:p>
          <a:p>
            <a:endParaRPr lang="en-US" dirty="0"/>
          </a:p>
        </p:txBody>
      </p:sp>
      <p:sp>
        <p:nvSpPr>
          <p:cNvPr id="4" name="Slide Number Placeholder 3"/>
          <p:cNvSpPr>
            <a:spLocks noGrp="1"/>
          </p:cNvSpPr>
          <p:nvPr>
            <p:ph type="sldNum" sz="quarter" idx="5"/>
          </p:nvPr>
        </p:nvSpPr>
        <p:spPr/>
        <p:txBody>
          <a:bodyPr/>
          <a:lstStyle/>
          <a:p>
            <a:fld id="{6B83F1C3-4FA3-4491-97F4-43CA9C8BDFDF}" type="slidenum">
              <a:rPr lang="en-US" smtClean="0"/>
              <a:t>15</a:t>
            </a:fld>
            <a:endParaRPr lang="en-US" dirty="0"/>
          </a:p>
        </p:txBody>
      </p:sp>
    </p:spTree>
    <p:extLst>
      <p:ext uri="{BB962C8B-B14F-4D97-AF65-F5344CB8AC3E}">
        <p14:creationId xmlns:p14="http://schemas.microsoft.com/office/powerpoint/2010/main" val="4334868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rgbClr val="00B050"/>
                </a:solidFill>
                <a:effectLst/>
                <a:latin typeface="Calibri" panose="020F0502020204030204" pitchFamily="34" charset="0"/>
                <a:ea typeface="Times New Roman" panose="02020603050405020304" pitchFamily="18" charset="0"/>
              </a:rPr>
              <a:t>[H]</a:t>
            </a:r>
          </a:p>
          <a:p>
            <a:r>
              <a:rPr lang="en-US" sz="1200" dirty="0">
                <a:solidFill>
                  <a:srgbClr val="00B050"/>
                </a:solidFill>
                <a:effectLst/>
                <a:latin typeface="Calibri" panose="020F0502020204030204" pitchFamily="34" charset="0"/>
                <a:ea typeface="Times New Roman" panose="02020603050405020304" pitchFamily="18" charset="0"/>
              </a:rPr>
              <a:t>It’s not hard to imagine how certain thoughts might trigger strong emotions.  For instance, if we thought, “I never do anything right. I’m going to get fired,” we might feel anxious, embarrassed, or defeated.  However, if we thought, “I’m not sure what’s up with her today, but my work is solid,” we’d likely feel much differently.  So, checking out our thoughts can be really helpful.  Asking ourselves, “is there a different way to see this situation or this person?” This is why it’s often helpful to check out our thoughts with others, who might help us see things differently. </a:t>
            </a:r>
          </a:p>
          <a:p>
            <a:endParaRPr lang="en-US" sz="1200" dirty="0">
              <a:solidFill>
                <a:srgbClr val="00B050"/>
              </a:solidFill>
              <a:effectLst/>
              <a:latin typeface="Calibri" panose="020F0502020204030204" pitchFamily="34" charset="0"/>
              <a:ea typeface="Times New Roman" panose="02020603050405020304" pitchFamily="18" charset="0"/>
            </a:endParaRPr>
          </a:p>
          <a:p>
            <a:r>
              <a:rPr lang="en-US" sz="1200" dirty="0">
                <a:solidFill>
                  <a:srgbClr val="00B050"/>
                </a:solidFill>
                <a:effectLst/>
                <a:latin typeface="Calibri" panose="020F0502020204030204" pitchFamily="34" charset="0"/>
                <a:ea typeface="Times New Roman" panose="02020603050405020304" pitchFamily="18" charset="0"/>
              </a:rPr>
              <a:t>However, it’s also important to know that when we are in the middle of a very stressful situation, we’re often not able to check-out our thoughts b/c we’re too activated to think clearly. So, what can we teach students to do in those situations? </a:t>
            </a:r>
          </a:p>
          <a:p>
            <a:endParaRPr lang="en-US" sz="1200" dirty="0">
              <a:solidFill>
                <a:srgbClr val="00B050"/>
              </a:solidFill>
              <a:effectLst/>
              <a:latin typeface="Calibri" panose="020F0502020204030204" pitchFamily="34" charset="0"/>
              <a:ea typeface="Times New Roman" panose="02020603050405020304" pitchFamily="18" charset="0"/>
            </a:endParaRPr>
          </a:p>
          <a:p>
            <a:r>
              <a:rPr lang="en-US" sz="1200" dirty="0">
                <a:solidFill>
                  <a:srgbClr val="00B050"/>
                </a:solidFill>
                <a:effectLst/>
                <a:latin typeface="Calibri" panose="020F0502020204030204" pitchFamily="34" charset="0"/>
                <a:ea typeface="Times New Roman" panose="02020603050405020304" pitchFamily="18" charset="0"/>
              </a:rPr>
              <a:t>It can be helpful to encourage students to have a set phrase, word or mantra to use in intense, emotionally challenging situations, one that can help shift away from a focus on negative interpretations of situations and stay more centered.  </a:t>
            </a:r>
          </a:p>
          <a:p>
            <a:endParaRPr lang="en-US" sz="1200" dirty="0">
              <a:solidFill>
                <a:srgbClr val="00B050"/>
              </a:solidFill>
              <a:effectLst/>
              <a:latin typeface="Calibri" panose="020F050202020403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For example, if we’re thinking – “I hate my boss.  She’s mean…I just want to quit …” --- We might shift to something like, “I can get through this” or ”Stay the course!” or “I’m not going to let someone else’s mood ruin my day.”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sz="1200" dirty="0">
                <a:solidFill>
                  <a:srgbClr val="00B050"/>
                </a:solidFill>
                <a:effectLst/>
                <a:latin typeface="Calibri" panose="020F0502020204030204" pitchFamily="34" charset="0"/>
                <a:ea typeface="Times New Roman" panose="02020603050405020304" pitchFamily="18" charset="0"/>
              </a:rPr>
              <a:t>Students are often very creative -  encourage them to come up with a phrase that works for them. </a:t>
            </a:r>
            <a:endParaRPr lang="en-US" sz="1200" dirty="0">
              <a:solidFill>
                <a:srgbClr val="00B050"/>
              </a:solidFill>
              <a:effectLst/>
              <a:latin typeface="Calibri" panose="020F0502020204030204" pitchFamily="34" charset="0"/>
            </a:endParaRPr>
          </a:p>
          <a:p>
            <a:endParaRPr lang="en-US" sz="1200" dirty="0">
              <a:solidFill>
                <a:srgbClr val="00B050"/>
              </a:solidFill>
              <a:effectLst/>
              <a:latin typeface="Calibri" panose="020F0502020204030204" pitchFamily="34" charset="0"/>
              <a:ea typeface="Times New Roman" panose="02020603050405020304" pitchFamily="18" charset="0"/>
            </a:endParaRPr>
          </a:p>
          <a:p>
            <a:r>
              <a:rPr lang="en-US" sz="1200" dirty="0">
                <a:solidFill>
                  <a:srgbClr val="00B050"/>
                </a:solidFill>
                <a:effectLst/>
                <a:latin typeface="Calibri" panose="020F0502020204030204" pitchFamily="34" charset="0"/>
                <a:ea typeface="Times New Roman" panose="02020603050405020304" pitchFamily="18" charset="0"/>
              </a:rPr>
              <a:t>Remind students that walking away/taking space from a stressful situation, if allowed and appropriate, can also be very helpful in calming down. If a student has a mental health disability, having a pass to go somewhere to take space can actually be a reasonable accommodation. And If a student can’t physically leave a situation, shifting where they’re looking can be helpful—for instance, don’t look at the person/situation that is triggering, look at something or someone who is more calming/neutral. </a:t>
            </a:r>
          </a:p>
        </p:txBody>
      </p:sp>
      <p:sp>
        <p:nvSpPr>
          <p:cNvPr id="4" name="Slide Number Placeholder 3"/>
          <p:cNvSpPr>
            <a:spLocks noGrp="1"/>
          </p:cNvSpPr>
          <p:nvPr>
            <p:ph type="sldNum" sz="quarter" idx="5"/>
          </p:nvPr>
        </p:nvSpPr>
        <p:spPr/>
        <p:txBody>
          <a:bodyPr/>
          <a:lstStyle/>
          <a:p>
            <a:fld id="{6B83F1C3-4FA3-4491-97F4-43CA9C8BDFDF}" type="slidenum">
              <a:rPr lang="en-US" smtClean="0"/>
              <a:t>16</a:t>
            </a:fld>
            <a:endParaRPr lang="en-US" dirty="0"/>
          </a:p>
        </p:txBody>
      </p:sp>
    </p:spTree>
    <p:extLst>
      <p:ext uri="{BB962C8B-B14F-4D97-AF65-F5344CB8AC3E}">
        <p14:creationId xmlns:p14="http://schemas.microsoft.com/office/powerpoint/2010/main" val="27496082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 The next step, after teaching students to identify their feelings and notice their thoughts, is to help them pay attention to their body and the physical body sensations that they’re experiencing. Only when we recognize that we’re tense, can we practice skills to help our bodies relax. So, imagine you’re in this situation and SCAN your body: what body sensations are there? (CHAT BOX)</a:t>
            </a:r>
          </a:p>
          <a:p>
            <a:endParaRPr lang="en-US" dirty="0"/>
          </a:p>
          <a:p>
            <a:r>
              <a:rPr lang="en-US" dirty="0"/>
              <a:t>Tense, clenched fists, clenched jaw, heart racing, sweating, etc. Likely you will have fight/flight sensations, activated sympathetic nervous system. </a:t>
            </a:r>
          </a:p>
          <a:p>
            <a:endParaRPr lang="en-US" dirty="0"/>
          </a:p>
        </p:txBody>
      </p:sp>
      <p:sp>
        <p:nvSpPr>
          <p:cNvPr id="4" name="Slide Number Placeholder 3"/>
          <p:cNvSpPr>
            <a:spLocks noGrp="1"/>
          </p:cNvSpPr>
          <p:nvPr>
            <p:ph type="sldNum" sz="quarter" idx="5"/>
          </p:nvPr>
        </p:nvSpPr>
        <p:spPr/>
        <p:txBody>
          <a:bodyPr/>
          <a:lstStyle/>
          <a:p>
            <a:fld id="{9EED2CC7-C36E-8244-8D29-96034970F4F6}" type="slidenum">
              <a:rPr lang="en-PR" smtClean="0"/>
              <a:t>17</a:t>
            </a:fld>
            <a:endParaRPr lang="en-PR"/>
          </a:p>
        </p:txBody>
      </p:sp>
    </p:spTree>
    <p:extLst>
      <p:ext uri="{BB962C8B-B14F-4D97-AF65-F5344CB8AC3E}">
        <p14:creationId xmlns:p14="http://schemas.microsoft.com/office/powerpoint/2010/main" val="30204719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 So, here you can see the CBT model and how it all comes together.  How situations trigger thoughts, feelings, and body sensations that lead us to behave in certain ways.  And that the way we interpret situations is greatly impacted by the environment we’re currently in and our history of learning experiences (including whether we’ve experienced trauma).  It’s all interconnected! The good news is this means IF we teach students (and ourselves) how to notice and name feelings, identify and check-out our thoughts, and notice and take care of strong physiological reactions when they occur, we can have a much better sense of freedom—we can understand why we feel and think as we do and we can better choose how we want to respond.</a:t>
            </a:r>
          </a:p>
          <a:p>
            <a:endParaRPr lang="en-US" dirty="0"/>
          </a:p>
          <a:p>
            <a:r>
              <a:rPr lang="en-US" dirty="0"/>
              <a:t>In a few minutes, Maria is going to show videos she uses with students as hands on practice of this CBT model because the best way to help students understand the model is to actually practice it. But, before that, we just wanted to take a few minutes to talk about some strategies to calm the body when activated by a stressful/triggering event. </a:t>
            </a:r>
          </a:p>
          <a:p>
            <a:endParaRPr lang="en-US" dirty="0"/>
          </a:p>
        </p:txBody>
      </p:sp>
      <p:sp>
        <p:nvSpPr>
          <p:cNvPr id="4" name="Slide Number Placeholder 3"/>
          <p:cNvSpPr>
            <a:spLocks noGrp="1"/>
          </p:cNvSpPr>
          <p:nvPr>
            <p:ph type="sldNum" sz="quarter" idx="5"/>
          </p:nvPr>
        </p:nvSpPr>
        <p:spPr/>
        <p:txBody>
          <a:bodyPr/>
          <a:lstStyle/>
          <a:p>
            <a:fld id="{9EED2CC7-C36E-8244-8D29-96034970F4F6}" type="slidenum">
              <a:rPr lang="en-PR" smtClean="0"/>
              <a:t>18</a:t>
            </a:fld>
            <a:endParaRPr lang="en-PR"/>
          </a:p>
        </p:txBody>
      </p:sp>
    </p:spTree>
    <p:extLst>
      <p:ext uri="{BB962C8B-B14F-4D97-AF65-F5344CB8AC3E}">
        <p14:creationId xmlns:p14="http://schemas.microsoft.com/office/powerpoint/2010/main" val="1022155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b="0" dirty="0"/>
              <a:t>[H] Once students start noticing their body sensations, particularly when they start being able to notice when they’re tense or in a state of physiological distress,  they can learn skills to better regulate and calm down their body. </a:t>
            </a:r>
            <a:r>
              <a:rPr lang="en-US" sz="1800" b="0" dirty="0">
                <a:effectLst/>
                <a:latin typeface="Calibri" panose="020F0502020204030204" pitchFamily="34" charset="0"/>
                <a:ea typeface="Calibri" panose="020F0502020204030204" pitchFamily="34" charset="0"/>
                <a:cs typeface="Times New Roman" panose="02020603050405020304" pitchFamily="18" charset="0"/>
              </a:rPr>
              <a:t>An easy way to introduce self-soothing/calming strategies is to ask students what they do to calm down or cope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in the moment </a:t>
            </a:r>
            <a:r>
              <a:rPr lang="en-US" sz="1800" b="0" dirty="0">
                <a:effectLst/>
                <a:latin typeface="Calibri" panose="020F0502020204030204" pitchFamily="34" charset="0"/>
                <a:ea typeface="Calibri" panose="020F0502020204030204" pitchFamily="34" charset="0"/>
                <a:cs typeface="Times New Roman" panose="02020603050405020304" pitchFamily="18" charset="0"/>
              </a:rPr>
              <a:t>when they're feeling stressed or tense.  So, </a:t>
            </a:r>
            <a:r>
              <a:rPr lang="en-US" sz="1800" dirty="0">
                <a:effectLst/>
                <a:latin typeface="Calibri" panose="020F0502020204030204" pitchFamily="34" charset="0"/>
                <a:ea typeface="Calibri" panose="020F0502020204030204" pitchFamily="34" charset="0"/>
                <a:cs typeface="Times New Roman" panose="02020603050405020304" pitchFamily="18" charset="0"/>
              </a:rPr>
              <a:t>[CHAT BOX]: what do you do right in the moment when you notice you’re stressed out or triggered and you want to calm yourself down? On this slide are some SIMPLE Strategies to calm the nervous system. It’s important to encourage students to try out different strategies b/c what is soothing to one person might not be soothing to another. </a:t>
            </a:r>
          </a:p>
        </p:txBody>
      </p:sp>
      <p:sp>
        <p:nvSpPr>
          <p:cNvPr id="4" name="Slide Number Placeholder 3"/>
          <p:cNvSpPr>
            <a:spLocks noGrp="1"/>
          </p:cNvSpPr>
          <p:nvPr>
            <p:ph type="sldNum" sz="quarter" idx="5"/>
          </p:nvPr>
        </p:nvSpPr>
        <p:spPr/>
        <p:txBody>
          <a:bodyPr/>
          <a:lstStyle/>
          <a:p>
            <a:fld id="{9EED2CC7-C36E-8244-8D29-96034970F4F6}" type="slidenum">
              <a:rPr lang="en-PR" smtClean="0"/>
              <a:t>19</a:t>
            </a:fld>
            <a:endParaRPr lang="en-PR"/>
          </a:p>
        </p:txBody>
      </p:sp>
    </p:spTree>
    <p:extLst>
      <p:ext uri="{BB962C8B-B14F-4D97-AF65-F5344CB8AC3E}">
        <p14:creationId xmlns:p14="http://schemas.microsoft.com/office/powerpoint/2010/main" val="25726041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 Our hope is that this webinar will help you better support Job Corps students' success in the workplace by first identifying potential work-related stressors and then helping students build skills to better manage.  You can see the objectives on the slide--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Identify common workplace stressors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Recognize how thoughts and interpretations impact emotions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Practice ways to manage strong physiological reactions, and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Identify different communication styles and practice assertiveness skills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PR" dirty="0"/>
          </a:p>
        </p:txBody>
      </p:sp>
      <p:sp>
        <p:nvSpPr>
          <p:cNvPr id="4" name="Slide Number Placeholder 3"/>
          <p:cNvSpPr>
            <a:spLocks noGrp="1"/>
          </p:cNvSpPr>
          <p:nvPr>
            <p:ph type="sldNum" sz="quarter" idx="5"/>
          </p:nvPr>
        </p:nvSpPr>
        <p:spPr/>
        <p:txBody>
          <a:bodyPr/>
          <a:lstStyle/>
          <a:p>
            <a:fld id="{9EED2CC7-C36E-8244-8D29-96034970F4F6}" type="slidenum">
              <a:rPr lang="en-PR" smtClean="0"/>
              <a:t>2</a:t>
            </a:fld>
            <a:endParaRPr lang="en-PR"/>
          </a:p>
        </p:txBody>
      </p:sp>
    </p:spTree>
    <p:extLst>
      <p:ext uri="{BB962C8B-B14F-4D97-AF65-F5344CB8AC3E}">
        <p14:creationId xmlns:p14="http://schemas.microsoft.com/office/powerpoint/2010/main" val="208494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rgbClr val="00B050"/>
                </a:solidFill>
                <a:effectLst/>
                <a:latin typeface="Calibri" panose="020F0502020204030204" pitchFamily="34" charset="0"/>
                <a:ea typeface="Times New Roman" panose="02020603050405020304" pitchFamily="18" charset="0"/>
              </a:rPr>
              <a:t>[</a:t>
            </a:r>
            <a:r>
              <a:rPr lang="en-US" sz="1400" dirty="0">
                <a:solidFill>
                  <a:srgbClr val="00B050"/>
                </a:solidFill>
                <a:effectLst/>
                <a:latin typeface="Calibri" panose="020F0502020204030204" pitchFamily="34" charset="0"/>
                <a:ea typeface="Times New Roman" panose="02020603050405020304" pitchFamily="18" charset="0"/>
              </a:rPr>
              <a:t>M]   Deep breathing is probably the fastest way to calm down the nervous system. </a:t>
            </a:r>
          </a:p>
          <a:p>
            <a:endParaRPr lang="en-US" sz="1400" dirty="0">
              <a:solidFill>
                <a:srgbClr val="00B050"/>
              </a:solidFill>
              <a:effectLst/>
              <a:latin typeface="Calibri" panose="020F0502020204030204" pitchFamily="34" charset="0"/>
              <a:ea typeface="Times New Roman" panose="02020603050405020304" pitchFamily="18" charset="0"/>
            </a:endParaRPr>
          </a:p>
          <a:p>
            <a:r>
              <a:rPr lang="en-US" sz="1400" dirty="0">
                <a:solidFill>
                  <a:srgbClr val="00B050"/>
                </a:solidFill>
                <a:effectLst/>
                <a:latin typeface="Calibri" panose="020F0502020204030204" pitchFamily="34" charset="0"/>
                <a:ea typeface="Times New Roman" panose="02020603050405020304" pitchFamily="18" charset="0"/>
              </a:rPr>
              <a:t>We know that breathing gets shallow and faster when we are stressed. </a:t>
            </a:r>
          </a:p>
          <a:p>
            <a:endParaRPr lang="en-US" sz="1400" dirty="0">
              <a:solidFill>
                <a:srgbClr val="00B050"/>
              </a:solidFill>
              <a:effectLst/>
              <a:latin typeface="Calibri" panose="020F0502020204030204" pitchFamily="34" charset="0"/>
              <a:ea typeface="Times New Roman" panose="02020603050405020304" pitchFamily="18" charset="0"/>
            </a:endParaRPr>
          </a:p>
          <a:p>
            <a:r>
              <a:rPr lang="en-US" sz="1400" dirty="0">
                <a:solidFill>
                  <a:srgbClr val="00B050"/>
                </a:solidFill>
                <a:effectLst/>
                <a:latin typeface="Calibri" panose="020F0502020204030204" pitchFamily="34" charset="0"/>
                <a:ea typeface="Times New Roman" panose="02020603050405020304" pitchFamily="18" charset="0"/>
              </a:rPr>
              <a:t>When we take slow, deep breaths we basically send the message to our brain that all is okay.</a:t>
            </a:r>
          </a:p>
          <a:p>
            <a:endParaRPr lang="en-US" sz="1400" dirty="0">
              <a:solidFill>
                <a:srgbClr val="00B050"/>
              </a:solidFill>
              <a:effectLst/>
              <a:latin typeface="Calibri" panose="020F050202020403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00B050"/>
                </a:solidFill>
                <a:effectLst/>
                <a:latin typeface="Calibri" panose="020F0502020204030204" pitchFamily="34" charset="0"/>
                <a:ea typeface="Times New Roman" panose="02020603050405020304" pitchFamily="18" charset="0"/>
              </a:rPr>
              <a:t>In my experience, most students have a hard time learning to take a deep breath.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00B050"/>
                </a:solidFill>
                <a:effectLst/>
                <a:latin typeface="Calibri" panose="020F0502020204030204" pitchFamily="34" charset="0"/>
                <a:ea typeface="Times New Roman" panose="02020603050405020304" pitchFamily="18" charset="0"/>
              </a:rPr>
              <a:t>Therefore, it is important to present students different learning methods – diagrams / videos / and/or we modeling step-by-step how to do it. </a:t>
            </a:r>
          </a:p>
          <a:p>
            <a:endParaRPr lang="en-US" sz="1400" dirty="0">
              <a:solidFill>
                <a:srgbClr val="00B050"/>
              </a:solidFill>
              <a:effectLst/>
              <a:latin typeface="Calibri" panose="020F0502020204030204" pitchFamily="34" charset="0"/>
              <a:ea typeface="Times New Roman" panose="02020603050405020304" pitchFamily="18" charset="0"/>
            </a:endParaRPr>
          </a:p>
          <a:p>
            <a:r>
              <a:rPr lang="en-US" sz="1400" dirty="0">
                <a:solidFill>
                  <a:srgbClr val="00B050"/>
                </a:solidFill>
                <a:effectLst/>
                <a:latin typeface="Calibri" panose="020F0502020204030204" pitchFamily="34" charset="0"/>
                <a:ea typeface="Times New Roman" panose="02020603050405020304" pitchFamily="18" charset="0"/>
              </a:rPr>
              <a:t>I have learned with students that holding their breath has help them get through stressful events - specially if they start to feel anger. </a:t>
            </a:r>
          </a:p>
          <a:p>
            <a:endParaRPr lang="en-US" sz="1400" dirty="0">
              <a:solidFill>
                <a:srgbClr val="00B050"/>
              </a:solidFill>
              <a:effectLst/>
              <a:latin typeface="Calibri" panose="020F0502020204030204" pitchFamily="34" charset="0"/>
              <a:ea typeface="Times New Roman" panose="02020603050405020304" pitchFamily="18" charset="0"/>
            </a:endParaRPr>
          </a:p>
          <a:p>
            <a:r>
              <a:rPr lang="en-US" sz="1400" dirty="0">
                <a:solidFill>
                  <a:srgbClr val="00B050"/>
                </a:solidFill>
                <a:effectLst/>
                <a:latin typeface="Calibri" panose="020F0502020204030204" pitchFamily="34" charset="0"/>
                <a:ea typeface="Times New Roman" panose="02020603050405020304" pitchFamily="18" charset="0"/>
              </a:rPr>
              <a:t>Is that the case they can practice the 4 by 4 ratio breathing/box breathing. Inhale in 4, hold in 4, exhale in 4 and hold in 4. </a:t>
            </a:r>
          </a:p>
          <a:p>
            <a:r>
              <a:rPr lang="en-US" sz="1400" dirty="0">
                <a:solidFill>
                  <a:srgbClr val="00B050"/>
                </a:solidFill>
                <a:effectLst/>
                <a:latin typeface="Calibri" panose="020F0502020204030204" pitchFamily="34" charset="0"/>
                <a:ea typeface="Times New Roman" panose="02020603050405020304" pitchFamily="18" charset="0"/>
              </a:rPr>
              <a:t>It helps to feel grounded and to monetarily halt body sensations. </a:t>
            </a:r>
          </a:p>
          <a:p>
            <a:endParaRPr lang="en-US" sz="1400" dirty="0">
              <a:solidFill>
                <a:srgbClr val="00B050"/>
              </a:solidFill>
              <a:effectLst/>
              <a:latin typeface="Calibri" panose="020F0502020204030204" pitchFamily="34" charset="0"/>
              <a:ea typeface="Times New Roman" panose="02020603050405020304" pitchFamily="18" charset="0"/>
            </a:endParaRPr>
          </a:p>
          <a:p>
            <a:r>
              <a:rPr lang="en-US" sz="1400" dirty="0">
                <a:solidFill>
                  <a:srgbClr val="00B050"/>
                </a:solidFill>
                <a:effectLst/>
                <a:latin typeface="Calibri" panose="020F0502020204030204" pitchFamily="34" charset="0"/>
                <a:ea typeface="Times New Roman" panose="02020603050405020304" pitchFamily="18" charset="0"/>
              </a:rPr>
              <a:t>The Rectangle breathing is a well known strategy to help manage stress/anxiety. </a:t>
            </a:r>
          </a:p>
          <a:p>
            <a:r>
              <a:rPr lang="en-US" sz="1400" dirty="0">
                <a:solidFill>
                  <a:srgbClr val="00B050"/>
                </a:solidFill>
                <a:effectLst/>
                <a:latin typeface="Calibri" panose="020F0502020204030204" pitchFamily="34" charset="0"/>
                <a:ea typeface="Times New Roman" panose="02020603050405020304" pitchFamily="18" charset="0"/>
              </a:rPr>
              <a:t>The most important thing to remember is that your exhale should be longer (ideally twice as long) than your inhale. </a:t>
            </a:r>
          </a:p>
          <a:p>
            <a:r>
              <a:rPr lang="en-US" sz="1400" dirty="0">
                <a:solidFill>
                  <a:srgbClr val="00B050"/>
                </a:solidFill>
                <a:effectLst/>
                <a:latin typeface="Calibri" panose="020F0502020204030204" pitchFamily="34" charset="0"/>
                <a:ea typeface="Times New Roman" panose="02020603050405020304" pitchFamily="18" charset="0"/>
              </a:rPr>
              <a:t>Instruct students to inhale through their nose for 4 counts and exhale through their mouth for 6, 7 or 8 counts – in my experience it is initially difficult for students to make it to 7 or 8 counts. </a:t>
            </a:r>
          </a:p>
          <a:p>
            <a:r>
              <a:rPr lang="en-US" sz="1400" dirty="0">
                <a:solidFill>
                  <a:srgbClr val="00B050"/>
                </a:solidFill>
                <a:effectLst/>
                <a:latin typeface="Calibri" panose="020F0502020204030204" pitchFamily="34" charset="0"/>
                <a:ea typeface="Times New Roman" panose="02020603050405020304" pitchFamily="18" charset="0"/>
              </a:rPr>
              <a:t>We can teach students to find a rectangle in the room they are in (computer monitor, picture, piece of paper) and instruct them to inhale on the short sides and exhale on the long ones--letting their eyes gaze across the sides as they go. </a:t>
            </a:r>
          </a:p>
        </p:txBody>
      </p:sp>
      <p:sp>
        <p:nvSpPr>
          <p:cNvPr id="4" name="Slide Number Placeholder 3"/>
          <p:cNvSpPr>
            <a:spLocks noGrp="1"/>
          </p:cNvSpPr>
          <p:nvPr>
            <p:ph type="sldNum" sz="quarter" idx="5"/>
          </p:nvPr>
        </p:nvSpPr>
        <p:spPr/>
        <p:txBody>
          <a:bodyPr/>
          <a:lstStyle/>
          <a:p>
            <a:fld id="{9EED2CC7-C36E-8244-8D29-96034970F4F6}" type="slidenum">
              <a:rPr lang="en-PR" smtClean="0"/>
              <a:t>20</a:t>
            </a:fld>
            <a:endParaRPr lang="en-PR"/>
          </a:p>
        </p:txBody>
      </p:sp>
    </p:spTree>
    <p:extLst>
      <p:ext uri="{BB962C8B-B14F-4D97-AF65-F5344CB8AC3E}">
        <p14:creationId xmlns:p14="http://schemas.microsoft.com/office/powerpoint/2010/main" val="21196366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solidFill>
                  <a:srgbClr val="00B050"/>
                </a:solidFill>
                <a:effectLst/>
                <a:latin typeface="Calibri" panose="020F0502020204030204" pitchFamily="34" charset="0"/>
                <a:ea typeface="Times New Roman" panose="02020603050405020304" pitchFamily="18" charset="0"/>
              </a:rPr>
              <a:t>[</a:t>
            </a:r>
            <a:r>
              <a:rPr lang="en-US" sz="1400" b="1" dirty="0">
                <a:solidFill>
                  <a:srgbClr val="00B050"/>
                </a:solidFill>
                <a:effectLst/>
                <a:latin typeface="Calibri" panose="020F0502020204030204" pitchFamily="34" charset="0"/>
                <a:ea typeface="Times New Roman" panose="02020603050405020304" pitchFamily="18" charset="0"/>
              </a:rPr>
              <a:t>M</a:t>
            </a:r>
            <a:r>
              <a:rPr lang="en-US" sz="1400" dirty="0">
                <a:solidFill>
                  <a:srgbClr val="00B050"/>
                </a:solidFill>
                <a:effectLst/>
                <a:latin typeface="Calibri" panose="020F0502020204030204" pitchFamily="34" charset="0"/>
                <a:ea typeface="Times New Roman" panose="02020603050405020304" pitchFamily="18" charset="0"/>
              </a:rPr>
              <a:t>] Some students use fidget objects as means to substitute fidgeting behaviors that appear to regulate the experience of stress. </a:t>
            </a:r>
          </a:p>
          <a:p>
            <a:endParaRPr lang="en-US" sz="1400" dirty="0">
              <a:solidFill>
                <a:srgbClr val="00B050"/>
              </a:solidFill>
              <a:effectLst/>
              <a:latin typeface="Calibri" panose="020F0502020204030204" pitchFamily="34" charset="0"/>
              <a:ea typeface="Times New Roman" panose="02020603050405020304" pitchFamily="18" charset="0"/>
            </a:endParaRPr>
          </a:p>
          <a:p>
            <a:r>
              <a:rPr lang="en-US" sz="1400" dirty="0">
                <a:solidFill>
                  <a:srgbClr val="00B050"/>
                </a:solidFill>
                <a:effectLst/>
                <a:latin typeface="Calibri" panose="020F0502020204030204" pitchFamily="34" charset="0"/>
                <a:ea typeface="Times New Roman" panose="02020603050405020304" pitchFamily="18" charset="0"/>
              </a:rPr>
              <a:t>Before showing students the video titled </a:t>
            </a:r>
            <a:r>
              <a:rPr lang="en-US" sz="1400" b="1" i="1" dirty="0">
                <a:solidFill>
                  <a:srgbClr val="00B050"/>
                </a:solidFill>
                <a:effectLst/>
                <a:latin typeface="Trebuchet MS" panose="020B0703020202090204" pitchFamily="34" charset="0"/>
                <a:ea typeface="Times New Roman" panose="02020603050405020304" pitchFamily="18" charset="0"/>
              </a:rPr>
              <a:t>Best Fidget Toy for the Office Desk</a:t>
            </a:r>
            <a:r>
              <a:rPr lang="en-US" sz="1400" dirty="0">
                <a:solidFill>
                  <a:srgbClr val="00B050"/>
                </a:solidFill>
                <a:effectLst/>
                <a:latin typeface="Trebuchet MS" panose="020B0703020202090204" pitchFamily="34" charset="0"/>
                <a:ea typeface="Times New Roman" panose="02020603050405020304" pitchFamily="18" charset="0"/>
              </a:rPr>
              <a:t> I </a:t>
            </a:r>
            <a:r>
              <a:rPr lang="en-US" sz="1400" dirty="0">
                <a:solidFill>
                  <a:srgbClr val="00B050"/>
                </a:solidFill>
                <a:effectLst/>
                <a:latin typeface="Calibri" panose="020F0502020204030204" pitchFamily="34" charset="0"/>
                <a:ea typeface="Times New Roman" panose="02020603050405020304" pitchFamily="18" charset="0"/>
              </a:rPr>
              <a:t>place different fidget objects on the table for students to try. </a:t>
            </a:r>
            <a:endParaRPr lang="en-PR" sz="1400" dirty="0">
              <a:effectLst/>
              <a:latin typeface="Times New Roman" panose="02020603050405020304" pitchFamily="18" charset="0"/>
              <a:ea typeface="Times New Roman" panose="02020603050405020304" pitchFamily="18" charset="0"/>
            </a:endParaRPr>
          </a:p>
          <a:p>
            <a:r>
              <a:rPr lang="en-US" sz="1400" dirty="0">
                <a:solidFill>
                  <a:srgbClr val="00B050"/>
                </a:solidFill>
                <a:effectLst/>
                <a:latin typeface="Calibri" panose="020F0502020204030204" pitchFamily="34" charset="0"/>
                <a:ea typeface="Times New Roman" panose="02020603050405020304" pitchFamily="18" charset="0"/>
              </a:rPr>
              <a:t> </a:t>
            </a:r>
            <a:r>
              <a:rPr lang="en-US" sz="1400" dirty="0">
                <a:solidFill>
                  <a:srgbClr val="FFFF00"/>
                </a:solidFill>
                <a:effectLst/>
                <a:highlight>
                  <a:srgbClr val="FFFF00"/>
                </a:highlight>
                <a:latin typeface="Calibri" panose="020F0502020204030204" pitchFamily="34" charset="0"/>
                <a:ea typeface="Times New Roman" panose="02020603050405020304" pitchFamily="18" charset="0"/>
              </a:rPr>
              <a:t> </a:t>
            </a:r>
            <a:endParaRPr lang="en-PR" sz="1400" dirty="0">
              <a:solidFill>
                <a:srgbClr val="FFFF00"/>
              </a:solidFill>
              <a:effectLst/>
              <a:highlight>
                <a:srgbClr val="FFFF00"/>
              </a:highlight>
              <a:latin typeface="Times New Roman" panose="02020603050405020304" pitchFamily="18" charset="0"/>
              <a:ea typeface="Times New Roman" panose="02020603050405020304" pitchFamily="18" charset="0"/>
            </a:endParaRPr>
          </a:p>
          <a:p>
            <a:r>
              <a:rPr lang="en-US" sz="1400" dirty="0">
                <a:solidFill>
                  <a:srgbClr val="FFFF00"/>
                </a:solidFill>
                <a:effectLst/>
                <a:highlight>
                  <a:srgbClr val="FFFF00"/>
                </a:highlight>
                <a:latin typeface="Calibri" panose="020F0502020204030204" pitchFamily="34" charset="0"/>
                <a:ea typeface="Times New Roman" panose="02020603050405020304" pitchFamily="18" charset="0"/>
              </a:rPr>
              <a:t>There is no conclusive scientific evidence about whether fidget objects actually work, and if they do, how. Anecdotical stories advocate the effectiveness of these objects. </a:t>
            </a:r>
          </a:p>
          <a:p>
            <a:endParaRPr lang="en-US" sz="1400" dirty="0">
              <a:solidFill>
                <a:srgbClr val="FFFF00"/>
              </a:solidFill>
              <a:effectLst/>
              <a:highlight>
                <a:srgbClr val="FFFF00"/>
              </a:highlight>
              <a:latin typeface="Calibri" panose="020F0502020204030204" pitchFamily="34" charset="0"/>
              <a:ea typeface="Times New Roman" panose="02020603050405020304" pitchFamily="18" charset="0"/>
            </a:endParaRPr>
          </a:p>
          <a:p>
            <a:r>
              <a:rPr lang="en-US" sz="1400" dirty="0">
                <a:solidFill>
                  <a:srgbClr val="FFFF00"/>
                </a:solidFill>
                <a:effectLst/>
                <a:highlight>
                  <a:srgbClr val="FFFF00"/>
                </a:highlight>
                <a:latin typeface="Calibri" panose="020F0502020204030204" pitchFamily="34" charset="0"/>
                <a:ea typeface="Times New Roman" panose="02020603050405020304" pitchFamily="18" charset="0"/>
              </a:rPr>
              <a:t>The good news is that more researchers are conducting scientific studies to understand the psychology behind fidgeting and fidget objects as instruments to calming fidget behaviors.   </a:t>
            </a:r>
            <a:endParaRPr lang="en-US" sz="1400" dirty="0">
              <a:solidFill>
                <a:srgbClr val="00B050"/>
              </a:solidFill>
              <a:effectLst/>
              <a:latin typeface="Calibri" panose="020F0502020204030204" pitchFamily="34" charset="0"/>
              <a:ea typeface="Times New Roman" panose="02020603050405020304" pitchFamily="18" charset="0"/>
            </a:endParaRPr>
          </a:p>
          <a:p>
            <a:endParaRPr lang="en-PR" sz="1400" dirty="0">
              <a:effectLst/>
              <a:latin typeface="Times New Roman" panose="02020603050405020304" pitchFamily="18" charset="0"/>
              <a:ea typeface="Times New Roman" panose="02020603050405020304" pitchFamily="18" charset="0"/>
            </a:endParaRPr>
          </a:p>
          <a:p>
            <a:endParaRPr lang="en-PR" dirty="0"/>
          </a:p>
        </p:txBody>
      </p:sp>
      <p:sp>
        <p:nvSpPr>
          <p:cNvPr id="4" name="Slide Number Placeholder 3"/>
          <p:cNvSpPr>
            <a:spLocks noGrp="1"/>
          </p:cNvSpPr>
          <p:nvPr>
            <p:ph type="sldNum" sz="quarter" idx="5"/>
          </p:nvPr>
        </p:nvSpPr>
        <p:spPr/>
        <p:txBody>
          <a:bodyPr/>
          <a:lstStyle/>
          <a:p>
            <a:fld id="{9EED2CC7-C36E-8244-8D29-96034970F4F6}" type="slidenum">
              <a:rPr lang="en-PR" smtClean="0"/>
              <a:t>21</a:t>
            </a:fld>
            <a:endParaRPr lang="en-PR"/>
          </a:p>
        </p:txBody>
      </p:sp>
    </p:spTree>
    <p:extLst>
      <p:ext uri="{BB962C8B-B14F-4D97-AF65-F5344CB8AC3E}">
        <p14:creationId xmlns:p14="http://schemas.microsoft.com/office/powerpoint/2010/main" val="36118888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solidFill>
                  <a:srgbClr val="00B050"/>
                </a:solidFill>
                <a:effectLst/>
                <a:latin typeface="Calibri" panose="020F0502020204030204" pitchFamily="34" charset="0"/>
                <a:ea typeface="Times New Roman" panose="02020603050405020304" pitchFamily="18" charset="0"/>
              </a:rPr>
              <a:t>[M] In this slide the left column presents the strategy of using Mental Health Apps. I present student COVID Coach–is </a:t>
            </a:r>
            <a:r>
              <a:rPr lang="en-US" sz="1400" dirty="0">
                <a:solidFill>
                  <a:schemeClr val="tx2"/>
                </a:solidFill>
                <a:effectLst/>
                <a:latin typeface="+mj-lt"/>
                <a:ea typeface="Cambria" panose="02040503050406030204" pitchFamily="18" charset="0"/>
                <a:cs typeface="Times New Roman" panose="02020603050405020304" pitchFamily="18" charset="0"/>
              </a:rPr>
              <a:t>FREE, OFFERS A VARIETY OF </a:t>
            </a:r>
            <a:r>
              <a:rPr lang="en-US" sz="1400" u="sng" dirty="0">
                <a:solidFill>
                  <a:schemeClr val="tx2"/>
                </a:solidFill>
                <a:effectLst/>
                <a:latin typeface="+mj-lt"/>
                <a:ea typeface="Cambria" panose="02040503050406030204" pitchFamily="18" charset="0"/>
                <a:cs typeface="Times New Roman" panose="02020603050405020304" pitchFamily="18" charset="0"/>
              </a:rPr>
              <a:t>SHORT</a:t>
            </a:r>
            <a:r>
              <a:rPr lang="en-US" sz="1400" b="1" dirty="0">
                <a:solidFill>
                  <a:schemeClr val="tx2"/>
                </a:solidFill>
                <a:effectLst/>
                <a:latin typeface="+mj-lt"/>
                <a:ea typeface="Cambria" panose="02040503050406030204" pitchFamily="18" charset="0"/>
                <a:cs typeface="Times New Roman" panose="02020603050405020304" pitchFamily="18" charset="0"/>
              </a:rPr>
              <a:t> </a:t>
            </a:r>
            <a:r>
              <a:rPr lang="en-US" sz="1400" dirty="0">
                <a:solidFill>
                  <a:schemeClr val="tx2"/>
                </a:solidFill>
                <a:effectLst/>
                <a:latin typeface="+mj-lt"/>
                <a:ea typeface="Cambria" panose="02040503050406030204" pitchFamily="18" charset="0"/>
                <a:cs typeface="Times New Roman" panose="02020603050405020304" pitchFamily="18" charset="0"/>
              </a:rPr>
              <a:t>EVIDENCED-BASED EXERCISES</a:t>
            </a:r>
            <a:r>
              <a:rPr lang="en-US" sz="1400" dirty="0">
                <a:solidFill>
                  <a:schemeClr val="tx2"/>
                </a:solidFill>
                <a:latin typeface="+mj-lt"/>
                <a:ea typeface="Cambria" panose="02040503050406030204" pitchFamily="18" charset="0"/>
                <a:cs typeface="Times New Roman" panose="02020603050405020304" pitchFamily="18" charset="0"/>
              </a:rPr>
              <a:t> that can be use during breaks and lunch time and is available in SPANISH &amp; ENGLISH.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00B050"/>
              </a:solidFill>
              <a:effectLst/>
              <a:latin typeface="Calibri" panose="020F050202020403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00B050"/>
                </a:solidFill>
                <a:effectLst/>
                <a:latin typeface="Calibri" panose="020F0502020204030204" pitchFamily="34" charset="0"/>
                <a:ea typeface="Times New Roman" panose="02020603050405020304" pitchFamily="18" charset="0"/>
              </a:rPr>
              <a:t>In the right column are some of the other strategies to manage stress that are discuss with students – there is a more extensive list in the resources section. </a:t>
            </a:r>
          </a:p>
          <a:p>
            <a:endParaRPr lang="en-US" sz="1400" dirty="0">
              <a:solidFill>
                <a:srgbClr val="00B050"/>
              </a:solidFill>
              <a:effectLst/>
              <a:latin typeface="Calibri" panose="020F0502020204030204" pitchFamily="34" charset="0"/>
              <a:ea typeface="Times New Roman" panose="02020603050405020304" pitchFamily="18" charset="0"/>
            </a:endParaRPr>
          </a:p>
          <a:p>
            <a:r>
              <a:rPr lang="en-US" sz="1400" dirty="0">
                <a:solidFill>
                  <a:srgbClr val="00B050"/>
                </a:solidFill>
                <a:effectLst/>
                <a:latin typeface="Calibri" panose="020F0502020204030204" pitchFamily="34" charset="0"/>
                <a:ea typeface="Times New Roman" panose="02020603050405020304" pitchFamily="18" charset="0"/>
              </a:rPr>
              <a:t>Make students aware of the strategies that are appropriate to be used during work hours, breaks, and lunch time. </a:t>
            </a:r>
          </a:p>
          <a:p>
            <a:endParaRPr lang="en-US" sz="1400" dirty="0">
              <a:solidFill>
                <a:srgbClr val="00B050"/>
              </a:solidFill>
              <a:effectLst/>
              <a:latin typeface="Calibri" panose="020F0502020204030204" pitchFamily="34" charset="0"/>
              <a:ea typeface="Times New Roman" panose="02020603050405020304" pitchFamily="18" charset="0"/>
            </a:endParaRPr>
          </a:p>
          <a:p>
            <a:r>
              <a:rPr lang="en-US" sz="1400" dirty="0">
                <a:solidFill>
                  <a:srgbClr val="00B050"/>
                </a:solidFill>
                <a:effectLst/>
                <a:latin typeface="Calibri" panose="020F0502020204030204" pitchFamily="34" charset="0"/>
                <a:ea typeface="Times New Roman" panose="02020603050405020304" pitchFamily="18" charset="0"/>
              </a:rPr>
              <a:t>When selecting strategies remind students to be mindful of others. </a:t>
            </a:r>
          </a:p>
          <a:p>
            <a:endParaRPr lang="en-US" sz="1400" dirty="0">
              <a:solidFill>
                <a:srgbClr val="00B050"/>
              </a:solidFill>
              <a:effectLst/>
              <a:latin typeface="Calibri" panose="020F0502020204030204" pitchFamily="34" charset="0"/>
              <a:ea typeface="Times New Roman" panose="02020603050405020304" pitchFamily="18" charset="0"/>
            </a:endParaRPr>
          </a:p>
          <a:p>
            <a:r>
              <a:rPr lang="en-US" sz="1400" dirty="0">
                <a:solidFill>
                  <a:srgbClr val="00B050"/>
                </a:solidFill>
                <a:effectLst/>
                <a:latin typeface="Calibri" panose="020F0502020204030204" pitchFamily="34" charset="0"/>
                <a:ea typeface="Times New Roman" panose="02020603050405020304" pitchFamily="18" charset="0"/>
              </a:rPr>
              <a:t>Encourage them to be prepare - e. g. to have in their backpack the drawing notebook/drawing pencil or having selected in advanced the songs/music videos that will effectively help them manage different emotions. </a:t>
            </a:r>
          </a:p>
          <a:p>
            <a:endParaRPr lang="en-US" sz="1400" dirty="0">
              <a:solidFill>
                <a:srgbClr val="00B050"/>
              </a:solidFill>
              <a:effectLst/>
              <a:latin typeface="Calibri" panose="020F0502020204030204" pitchFamily="34" charset="0"/>
              <a:ea typeface="Times New Roman" panose="02020603050405020304" pitchFamily="18" charset="0"/>
            </a:endParaRPr>
          </a:p>
          <a:p>
            <a:r>
              <a:rPr lang="en-US" sz="1400" dirty="0">
                <a:solidFill>
                  <a:srgbClr val="00B050"/>
                </a:solidFill>
                <a:effectLst/>
                <a:latin typeface="Calibri" panose="020F0502020204030204" pitchFamily="34" charset="0"/>
                <a:ea typeface="Times New Roman" panose="02020603050405020304" pitchFamily="18" charset="0"/>
              </a:rPr>
              <a:t>Finally, advise students to set their cell phone alarms a few minutes before they need to return to work after breaks / lunch time, if using any of these strategies can cause them to lose track of time. </a:t>
            </a:r>
            <a:endParaRPr lang="en-PR" sz="14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9EED2CC7-C36E-8244-8D29-96034970F4F6}" type="slidenum">
              <a:rPr lang="en-PR" smtClean="0"/>
              <a:t>22</a:t>
            </a:fld>
            <a:endParaRPr lang="en-PR"/>
          </a:p>
        </p:txBody>
      </p:sp>
    </p:spTree>
    <p:extLst>
      <p:ext uri="{BB962C8B-B14F-4D97-AF65-F5344CB8AC3E}">
        <p14:creationId xmlns:p14="http://schemas.microsoft.com/office/powerpoint/2010/main" val="35093373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B050"/>
                </a:solidFill>
                <a:effectLst/>
                <a:latin typeface="Calibri" panose="020F0502020204030204" pitchFamily="34" charset="0"/>
                <a:ea typeface="Times New Roman" panose="02020603050405020304" pitchFamily="18" charset="0"/>
              </a:rPr>
              <a:t>[</a:t>
            </a:r>
            <a:r>
              <a:rPr lang="en-US" sz="1400" dirty="0">
                <a:solidFill>
                  <a:srgbClr val="00B050"/>
                </a:solidFill>
                <a:effectLst/>
                <a:latin typeface="Calibri" panose="020F0502020204030204" pitchFamily="34" charset="0"/>
                <a:ea typeface="Times New Roman" panose="02020603050405020304" pitchFamily="18" charset="0"/>
              </a:rPr>
              <a:t>M]  For Module 2 Part B I explain students that</a:t>
            </a:r>
            <a:r>
              <a:rPr lang="en-PR" sz="1400" u="none" dirty="0">
                <a:solidFill>
                  <a:schemeClr val="tx1"/>
                </a:solidFill>
                <a:effectLst/>
                <a:latin typeface="Times New Roman" panose="02020603050405020304" pitchFamily="18" charset="0"/>
                <a:ea typeface="Times New Roman" panose="02020603050405020304" pitchFamily="18" charset="0"/>
              </a:rPr>
              <a:t> </a:t>
            </a:r>
            <a:r>
              <a:rPr lang="en-US" sz="1400" u="none" dirty="0">
                <a:solidFill>
                  <a:srgbClr val="00B050"/>
                </a:solidFill>
                <a:effectLst/>
                <a:latin typeface="Calibri" panose="020F0502020204030204" pitchFamily="34" charset="0"/>
                <a:ea typeface="Times New Roman" panose="02020603050405020304" pitchFamily="18" charset="0"/>
              </a:rPr>
              <a:t>to continue to emphasize the importance of us noticing/identifying our emotions –thoughts and body sensations – </a:t>
            </a:r>
          </a:p>
          <a:p>
            <a:r>
              <a:rPr lang="en-US" sz="1400" u="none" dirty="0">
                <a:solidFill>
                  <a:srgbClr val="008080"/>
                </a:solidFill>
                <a:effectLst/>
                <a:latin typeface="Calibri" panose="020F0502020204030204" pitchFamily="34" charset="0"/>
                <a:ea typeface="Times New Roman" panose="02020603050405020304" pitchFamily="18" charset="0"/>
              </a:rPr>
              <a:t>I will be showing them some videos </a:t>
            </a:r>
            <a:r>
              <a:rPr lang="en-US" sz="1400" u="none" dirty="0">
                <a:solidFill>
                  <a:srgbClr val="00B050"/>
                </a:solidFill>
                <a:effectLst/>
                <a:latin typeface="Calibri" panose="020F0502020204030204" pitchFamily="34" charset="0"/>
                <a:ea typeface="Times New Roman" panose="02020603050405020304" pitchFamily="18" charset="0"/>
              </a:rPr>
              <a:t>that I found in YouTube where they are going to see some employees facing a stressful/uncomfortable situation at work. </a:t>
            </a:r>
            <a:endParaRPr lang="en-PR" sz="1400" u="none"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00B050"/>
              </a:solidFill>
              <a:effectLst/>
              <a:latin typeface="Calibri" panose="020F0502020204030204" pitchFamily="34" charset="0"/>
              <a:ea typeface="Times New Roman" panose="02020603050405020304" pitchFamily="18" charset="0"/>
            </a:endParaRPr>
          </a:p>
          <a:p>
            <a:r>
              <a:rPr lang="en-US" sz="1400" dirty="0">
                <a:solidFill>
                  <a:srgbClr val="00B050"/>
                </a:solidFill>
                <a:effectLst/>
                <a:latin typeface="Calibri" panose="020F0502020204030204" pitchFamily="34" charset="0"/>
                <a:ea typeface="Times New Roman" panose="02020603050405020304" pitchFamily="18" charset="0"/>
              </a:rPr>
              <a:t>Before playing the videos I:</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00B050"/>
              </a:solidFill>
              <a:effectLst/>
              <a:latin typeface="Calibri" panose="020F050202020403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00B050"/>
                </a:solidFill>
                <a:effectLst/>
                <a:latin typeface="Calibri" panose="020F0502020204030204" pitchFamily="34" charset="0"/>
                <a:ea typeface="Times New Roman" panose="02020603050405020304" pitchFamily="18" charset="0"/>
              </a:rPr>
              <a:t>Display the CBT diagram for students to see/refer to. </a:t>
            </a:r>
            <a:endParaRPr lang="en-PR" sz="1400" dirty="0">
              <a:effectLst/>
              <a:latin typeface="Times New Roman" panose="02020603050405020304" pitchFamily="18" charset="0"/>
              <a:ea typeface="Times New Roman" panose="02020603050405020304" pitchFamily="18" charset="0"/>
            </a:endParaRPr>
          </a:p>
          <a:p>
            <a:endParaRPr lang="en-PR" sz="1400" dirty="0">
              <a:effectLst/>
              <a:latin typeface="Times New Roman" panose="02020603050405020304" pitchFamily="18" charset="0"/>
              <a:ea typeface="Times New Roman" panose="02020603050405020304" pitchFamily="18" charset="0"/>
            </a:endParaRPr>
          </a:p>
          <a:p>
            <a:r>
              <a:rPr lang="en-US" sz="1400" dirty="0">
                <a:solidFill>
                  <a:srgbClr val="00B050"/>
                </a:solidFill>
                <a:effectLst/>
                <a:latin typeface="Calibri" panose="020F0502020204030204" pitchFamily="34" charset="0"/>
                <a:ea typeface="Times New Roman" panose="02020603050405020304" pitchFamily="18" charset="0"/>
              </a:rPr>
              <a:t>Hand out copies of the lists of emotions and the Wheel of emotions for students to use.</a:t>
            </a:r>
            <a:endParaRPr lang="en-PR" sz="1400" dirty="0">
              <a:effectLst/>
              <a:latin typeface="Times New Roman" panose="02020603050405020304" pitchFamily="18" charset="0"/>
              <a:ea typeface="Times New Roman" panose="02020603050405020304" pitchFamily="18" charset="0"/>
            </a:endParaRPr>
          </a:p>
          <a:p>
            <a:endParaRPr lang="en-US" sz="1400" dirty="0">
              <a:solidFill>
                <a:srgbClr val="00B050"/>
              </a:solidFill>
              <a:effectLst/>
              <a:latin typeface="Calibri" panose="020F0502020204030204" pitchFamily="34" charset="0"/>
              <a:ea typeface="Times New Roman" panose="02020603050405020304" pitchFamily="18" charset="0"/>
            </a:endParaRPr>
          </a:p>
          <a:p>
            <a:r>
              <a:rPr lang="en-US" sz="1400" dirty="0">
                <a:solidFill>
                  <a:srgbClr val="00B050"/>
                </a:solidFill>
                <a:effectLst/>
                <a:latin typeface="Calibri" panose="020F0502020204030204" pitchFamily="34" charset="0"/>
                <a:ea typeface="Times New Roman" panose="02020603050405020304" pitchFamily="18" charset="0"/>
              </a:rPr>
              <a:t>I will play the video to show the stressful situation and then pause it. Here is one of the videos.</a:t>
            </a:r>
            <a:endParaRPr lang="en-PR" sz="1400" dirty="0">
              <a:effectLst/>
              <a:latin typeface="Times New Roman" panose="02020603050405020304" pitchFamily="18" charset="0"/>
              <a:ea typeface="Times New Roman" panose="02020603050405020304" pitchFamily="18" charset="0"/>
            </a:endParaRPr>
          </a:p>
          <a:p>
            <a:endParaRPr lang="en-US" sz="1400" dirty="0">
              <a:solidFill>
                <a:srgbClr val="00B050"/>
              </a:solidFill>
              <a:effectLst/>
              <a:latin typeface="Calibri" panose="020F0502020204030204" pitchFamily="34" charset="0"/>
              <a:ea typeface="Times New Roman" panose="02020603050405020304" pitchFamily="18" charset="0"/>
            </a:endParaRPr>
          </a:p>
          <a:p>
            <a:r>
              <a:rPr lang="en-US" sz="1400" dirty="0">
                <a:solidFill>
                  <a:srgbClr val="00B050"/>
                </a:solidFill>
                <a:effectLst/>
                <a:latin typeface="Calibri" panose="020F0502020204030204" pitchFamily="34" charset="0"/>
                <a:ea typeface="Times New Roman" panose="02020603050405020304" pitchFamily="18" charset="0"/>
              </a:rPr>
              <a:t>Once in pause I ask students to describe the situation, and then ask them –</a:t>
            </a:r>
          </a:p>
          <a:p>
            <a:r>
              <a:rPr lang="en-US" sz="1400" dirty="0">
                <a:solidFill>
                  <a:srgbClr val="00B050"/>
                </a:solidFill>
                <a:effectLst/>
                <a:latin typeface="Calibri" panose="020F0502020204030204" pitchFamily="34" charset="0"/>
                <a:ea typeface="Times New Roman" panose="02020603050405020304" pitchFamily="18" charset="0"/>
              </a:rPr>
              <a:t>What thoughts would you have if you were the ones facing the situation – what emotions – specific emotions, and what physiological reactions you might have. </a:t>
            </a:r>
          </a:p>
          <a:p>
            <a:r>
              <a:rPr lang="en-US" sz="1400" dirty="0">
                <a:solidFill>
                  <a:srgbClr val="00B050"/>
                </a:solidFill>
                <a:effectLst/>
                <a:latin typeface="Calibri" panose="020F0502020204030204" pitchFamily="34" charset="0"/>
                <a:ea typeface="Times New Roman" panose="02020603050405020304" pitchFamily="18" charset="0"/>
              </a:rPr>
              <a:t>They often have difficulty identifying their thoughts. I provide support throughout this process. </a:t>
            </a:r>
          </a:p>
          <a:p>
            <a:endParaRPr lang="en-US" sz="1400" dirty="0">
              <a:solidFill>
                <a:srgbClr val="00B050"/>
              </a:solidFill>
              <a:effectLst/>
              <a:latin typeface="Calibri" panose="020F0502020204030204" pitchFamily="34" charset="0"/>
              <a:ea typeface="Times New Roman" panose="02020603050405020304" pitchFamily="18" charset="0"/>
            </a:endParaRPr>
          </a:p>
          <a:p>
            <a:r>
              <a:rPr lang="en-US" sz="1400" dirty="0">
                <a:solidFill>
                  <a:srgbClr val="00B050"/>
                </a:solidFill>
                <a:effectLst/>
                <a:latin typeface="Calibri" panose="020F0502020204030204" pitchFamily="34" charset="0"/>
                <a:ea typeface="Times New Roman" panose="02020603050405020304" pitchFamily="18" charset="0"/>
              </a:rPr>
              <a:t>Then we see the rest of the video – let us see the conclusion of this video. </a:t>
            </a:r>
          </a:p>
          <a:p>
            <a:endParaRPr lang="en-US" sz="1400" dirty="0">
              <a:solidFill>
                <a:srgbClr val="00B050"/>
              </a:solidFill>
              <a:effectLst/>
              <a:latin typeface="Calibri" panose="020F0502020204030204" pitchFamily="34" charset="0"/>
              <a:ea typeface="Times New Roman" panose="02020603050405020304" pitchFamily="18" charset="0"/>
            </a:endParaRPr>
          </a:p>
          <a:p>
            <a:r>
              <a:rPr lang="en-US" sz="1400" dirty="0">
                <a:solidFill>
                  <a:srgbClr val="00B050"/>
                </a:solidFill>
                <a:effectLst/>
                <a:latin typeface="Calibri" panose="020F0502020204030204" pitchFamily="34" charset="0"/>
                <a:ea typeface="Times New Roman" panose="02020603050405020304" pitchFamily="18" charset="0"/>
              </a:rPr>
              <a:t>Once students see the conclusion of the video, I ask – </a:t>
            </a:r>
          </a:p>
          <a:p>
            <a:r>
              <a:rPr lang="en-US" sz="1400" dirty="0">
                <a:solidFill>
                  <a:srgbClr val="00B050"/>
                </a:solidFill>
                <a:effectLst/>
                <a:latin typeface="Calibri" panose="020F0502020204030204" pitchFamily="34" charset="0"/>
                <a:ea typeface="Times New Roman" panose="02020603050405020304" pitchFamily="18" charset="0"/>
              </a:rPr>
              <a:t>What thoughts could the employee who assaulted his coworker may have had? </a:t>
            </a:r>
          </a:p>
          <a:p>
            <a:r>
              <a:rPr lang="en-US" sz="1400" dirty="0">
                <a:solidFill>
                  <a:srgbClr val="00B050"/>
                </a:solidFill>
                <a:effectLst/>
                <a:latin typeface="Calibri" panose="020F0502020204030204" pitchFamily="34" charset="0"/>
                <a:ea typeface="Times New Roman" panose="02020603050405020304" pitchFamily="18" charset="0"/>
              </a:rPr>
              <a:t>What emotions and body sensations they might had experienced? </a:t>
            </a:r>
          </a:p>
          <a:p>
            <a:endParaRPr lang="en-US" sz="1400" dirty="0">
              <a:solidFill>
                <a:srgbClr val="00B050"/>
              </a:solidFill>
              <a:effectLst/>
              <a:latin typeface="Calibri" panose="020F0502020204030204" pitchFamily="34" charset="0"/>
              <a:ea typeface="Times New Roman" panose="02020603050405020304" pitchFamily="18" charset="0"/>
            </a:endParaRPr>
          </a:p>
          <a:p>
            <a:r>
              <a:rPr lang="en-US" sz="1400" dirty="0">
                <a:solidFill>
                  <a:srgbClr val="00B050"/>
                </a:solidFill>
                <a:effectLst/>
                <a:latin typeface="Calibri" panose="020F0502020204030204" pitchFamily="34" charset="0"/>
                <a:ea typeface="Times New Roman" panose="02020603050405020304" pitchFamily="18" charset="0"/>
              </a:rPr>
              <a:t>This will show them how different thoughts are different interpretations for the situation and how different interpretations elicit different emotions and physiological reactions, and consequently, different behaviors.</a:t>
            </a:r>
          </a:p>
          <a:p>
            <a:endParaRPr lang="en-US" sz="1400" dirty="0">
              <a:solidFill>
                <a:srgbClr val="00B050"/>
              </a:solidFill>
              <a:effectLst/>
              <a:latin typeface="Calibri" panose="020F050202020403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00B050"/>
                </a:solidFill>
                <a:effectLst/>
                <a:latin typeface="Calibri" panose="020F0502020204030204" pitchFamily="34" charset="0"/>
                <a:ea typeface="Times New Roman" panose="02020603050405020304" pitchFamily="18" charset="0"/>
              </a:rPr>
              <a:t>Finally, I discuss with students whether the situation was handled appropriately.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00B050"/>
                </a:solidFill>
                <a:effectLst/>
                <a:latin typeface="Calibri" panose="020F0502020204030204" pitchFamily="34" charset="0"/>
                <a:ea typeface="Times New Roman" panose="02020603050405020304" pitchFamily="18" charset="0"/>
              </a:rPr>
              <a:t>What could be the consequences of aggressively handling the situation?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00B050"/>
                </a:solidFill>
                <a:effectLst/>
                <a:latin typeface="Calibri" panose="020F0502020204030204" pitchFamily="34" charset="0"/>
                <a:ea typeface="Times New Roman" panose="02020603050405020304" pitchFamily="18" charset="0"/>
              </a:rPr>
              <a:t>How would they have managed the situation?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00B050"/>
              </a:solidFill>
              <a:effectLst/>
              <a:latin typeface="Calibri" panose="020F050202020403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00B050"/>
                </a:solidFill>
                <a:effectLst/>
                <a:latin typeface="Calibri" panose="020F0502020204030204" pitchFamily="34" charset="0"/>
                <a:ea typeface="Times New Roman" panose="02020603050405020304" pitchFamily="18" charset="0"/>
              </a:rPr>
              <a:t>This allows students to assess their decision-making process and provide feedback to each other. </a:t>
            </a:r>
            <a:endParaRPr lang="en-PR" sz="1400" dirty="0">
              <a:effectLst/>
              <a:latin typeface="Times New Roman" panose="02020603050405020304" pitchFamily="18" charset="0"/>
              <a:ea typeface="Times New Roman" panose="02020603050405020304" pitchFamily="18" charset="0"/>
            </a:endParaRPr>
          </a:p>
          <a:p>
            <a:endParaRPr lang="en-US" sz="1400" dirty="0">
              <a:solidFill>
                <a:srgbClr val="00B050"/>
              </a:solidFill>
              <a:effectLst/>
              <a:latin typeface="Calibri" panose="020F0502020204030204" pitchFamily="34" charset="0"/>
              <a:ea typeface="Times New Roman" panose="02020603050405020304" pitchFamily="18" charset="0"/>
            </a:endParaRPr>
          </a:p>
          <a:p>
            <a:r>
              <a:rPr lang="en-US" sz="1400" dirty="0">
                <a:solidFill>
                  <a:srgbClr val="00B050"/>
                </a:solidFill>
                <a:effectLst/>
                <a:latin typeface="Calibri" panose="020F0502020204030204" pitchFamily="34" charset="0"/>
                <a:ea typeface="Times New Roman" panose="02020603050405020304" pitchFamily="18" charset="0"/>
              </a:rPr>
              <a:t>Let us now see the first part of the next video - Pause</a:t>
            </a:r>
            <a:endParaRPr lang="en-PR" sz="1400" dirty="0">
              <a:effectLst/>
              <a:latin typeface="Times New Roman" panose="02020603050405020304" pitchFamily="18" charset="0"/>
              <a:ea typeface="Times New Roman" panose="02020603050405020304" pitchFamily="18" charset="0"/>
            </a:endParaRPr>
          </a:p>
          <a:p>
            <a:endParaRPr lang="en-US" sz="1400" dirty="0">
              <a:solidFill>
                <a:srgbClr val="00B050"/>
              </a:solidFill>
              <a:effectLst/>
              <a:latin typeface="Calibri" panose="020F0502020204030204" pitchFamily="34" charset="0"/>
              <a:ea typeface="Times New Roman" panose="02020603050405020304" pitchFamily="18" charset="0"/>
            </a:endParaRPr>
          </a:p>
          <a:p>
            <a:r>
              <a:rPr lang="en-US" sz="1400" dirty="0">
                <a:solidFill>
                  <a:srgbClr val="00B050"/>
                </a:solidFill>
                <a:effectLst/>
                <a:latin typeface="Calibri" panose="020F0502020204030204" pitchFamily="34" charset="0"/>
                <a:ea typeface="Times New Roman" panose="02020603050405020304" pitchFamily="18" charset="0"/>
              </a:rPr>
              <a:t>Again, I would ask students to describe the situation and what thoughts they would have if they were the ones facing the situation – what specific emotions, and physiological reactions they might have. </a:t>
            </a:r>
            <a:endParaRPr lang="en-PR" sz="1400" dirty="0">
              <a:effectLst/>
              <a:latin typeface="Times New Roman" panose="02020603050405020304" pitchFamily="18" charset="0"/>
              <a:ea typeface="Times New Roman" panose="02020603050405020304" pitchFamily="18" charset="0"/>
            </a:endParaRPr>
          </a:p>
          <a:p>
            <a:endParaRPr lang="en-US" sz="1400" dirty="0">
              <a:solidFill>
                <a:srgbClr val="00B050"/>
              </a:solidFill>
              <a:effectLst/>
              <a:latin typeface="Calibri" panose="020F0502020204030204" pitchFamily="34" charset="0"/>
              <a:ea typeface="Times New Roman" panose="02020603050405020304" pitchFamily="18" charset="0"/>
            </a:endParaRPr>
          </a:p>
          <a:p>
            <a:r>
              <a:rPr lang="en-US" sz="1400" dirty="0">
                <a:solidFill>
                  <a:srgbClr val="00B050"/>
                </a:solidFill>
                <a:effectLst/>
                <a:latin typeface="Calibri" panose="020F0502020204030204" pitchFamily="34" charset="0"/>
                <a:ea typeface="Times New Roman" panose="02020603050405020304" pitchFamily="18" charset="0"/>
              </a:rPr>
              <a:t>So, I ask the audience what </a:t>
            </a:r>
            <a:r>
              <a:rPr lang="en-US" sz="1400" u="sng" dirty="0">
                <a:solidFill>
                  <a:srgbClr val="00B050"/>
                </a:solidFill>
                <a:effectLst/>
                <a:latin typeface="Calibri" panose="020F0502020204030204" pitchFamily="34" charset="0"/>
                <a:ea typeface="Times New Roman" panose="02020603050405020304" pitchFamily="18" charset="0"/>
              </a:rPr>
              <a:t>thoughts</a:t>
            </a:r>
            <a:r>
              <a:rPr lang="en-US" sz="1400" dirty="0">
                <a:solidFill>
                  <a:srgbClr val="00B050"/>
                </a:solidFill>
                <a:effectLst/>
                <a:latin typeface="Calibri" panose="020F0502020204030204" pitchFamily="34" charset="0"/>
                <a:ea typeface="Times New Roman" panose="02020603050405020304" pitchFamily="18" charset="0"/>
              </a:rPr>
              <a:t> you might have if you were the one finding a coworker smoking in the bathroom? </a:t>
            </a:r>
          </a:p>
          <a:p>
            <a:r>
              <a:rPr lang="en-US" sz="1400" dirty="0">
                <a:solidFill>
                  <a:srgbClr val="00B050"/>
                </a:solidFill>
                <a:effectLst/>
                <a:latin typeface="Calibri" panose="020F0502020204030204" pitchFamily="34" charset="0"/>
                <a:ea typeface="Times New Roman" panose="02020603050405020304" pitchFamily="18" charset="0"/>
              </a:rPr>
              <a:t>What </a:t>
            </a:r>
            <a:r>
              <a:rPr lang="en-US" sz="1400" u="sng" dirty="0">
                <a:solidFill>
                  <a:srgbClr val="00B050"/>
                </a:solidFill>
                <a:effectLst/>
                <a:latin typeface="Calibri" panose="020F0502020204030204" pitchFamily="34" charset="0"/>
                <a:ea typeface="Times New Roman" panose="02020603050405020304" pitchFamily="18" charset="0"/>
              </a:rPr>
              <a:t>emotions</a:t>
            </a:r>
            <a:r>
              <a:rPr lang="en-US" sz="1400" dirty="0">
                <a:solidFill>
                  <a:srgbClr val="00B050"/>
                </a:solidFill>
                <a:effectLst/>
                <a:latin typeface="Calibri" panose="020F0502020204030204" pitchFamily="34" charset="0"/>
                <a:ea typeface="Times New Roman" panose="02020603050405020304" pitchFamily="18" charset="0"/>
              </a:rPr>
              <a:t> and </a:t>
            </a:r>
            <a:r>
              <a:rPr lang="en-US" sz="1400" u="sng" dirty="0">
                <a:solidFill>
                  <a:srgbClr val="00B050"/>
                </a:solidFill>
                <a:effectLst/>
                <a:latin typeface="Calibri" panose="020F0502020204030204" pitchFamily="34" charset="0"/>
                <a:ea typeface="Times New Roman" panose="02020603050405020304" pitchFamily="18" charset="0"/>
              </a:rPr>
              <a:t>physiological reactions</a:t>
            </a:r>
            <a:r>
              <a:rPr lang="en-US" sz="1400" dirty="0">
                <a:solidFill>
                  <a:srgbClr val="00B050"/>
                </a:solidFill>
                <a:effectLst/>
                <a:latin typeface="Calibri" panose="020F0502020204030204" pitchFamily="34" charset="0"/>
                <a:ea typeface="Times New Roman" panose="02020603050405020304" pitchFamily="18" charset="0"/>
              </a:rPr>
              <a:t> you might have. </a:t>
            </a:r>
          </a:p>
          <a:p>
            <a:endParaRPr lang="en-US" sz="1400" dirty="0">
              <a:solidFill>
                <a:srgbClr val="00B050"/>
              </a:solidFill>
              <a:effectLst/>
              <a:latin typeface="Calibri" panose="020F0502020204030204" pitchFamily="34" charset="0"/>
              <a:ea typeface="Times New Roman" panose="02020603050405020304" pitchFamily="18" charset="0"/>
            </a:endParaRPr>
          </a:p>
          <a:p>
            <a:r>
              <a:rPr lang="en-US" sz="1400" dirty="0">
                <a:solidFill>
                  <a:srgbClr val="00B050"/>
                </a:solidFill>
                <a:effectLst/>
                <a:latin typeface="Calibri" panose="020F0502020204030204" pitchFamily="34" charset="0"/>
                <a:ea typeface="Times New Roman" panose="02020603050405020304" pitchFamily="18" charset="0"/>
              </a:rPr>
              <a:t>Please write the answer in the chat box. </a:t>
            </a:r>
          </a:p>
          <a:p>
            <a:endParaRPr lang="en-US" sz="1400" dirty="0">
              <a:solidFill>
                <a:srgbClr val="00B050"/>
              </a:solidFill>
              <a:effectLst/>
              <a:latin typeface="Calibri" panose="020F0502020204030204" pitchFamily="34" charset="0"/>
              <a:ea typeface="Times New Roman" panose="02020603050405020304" pitchFamily="18" charset="0"/>
            </a:endParaRPr>
          </a:p>
          <a:p>
            <a:r>
              <a:rPr lang="en-US" sz="1400" dirty="0">
                <a:solidFill>
                  <a:srgbClr val="00B050"/>
                </a:solidFill>
                <a:effectLst/>
                <a:latin typeface="Calibri" panose="020F0502020204030204" pitchFamily="34" charset="0"/>
                <a:ea typeface="Times New Roman" panose="02020603050405020304" pitchFamily="18" charset="0"/>
              </a:rPr>
              <a:t>Different reactions to the same situation.</a:t>
            </a:r>
          </a:p>
          <a:p>
            <a:endParaRPr lang="en-US" sz="1400" dirty="0">
              <a:solidFill>
                <a:srgbClr val="00B050"/>
              </a:solidFill>
              <a:effectLst/>
              <a:latin typeface="Calibri" panose="020F0502020204030204" pitchFamily="34" charset="0"/>
              <a:ea typeface="Times New Roman" panose="02020603050405020304" pitchFamily="18" charset="0"/>
            </a:endParaRPr>
          </a:p>
          <a:p>
            <a:r>
              <a:rPr lang="en-US" sz="1400" dirty="0">
                <a:solidFill>
                  <a:srgbClr val="00B050"/>
                </a:solidFill>
                <a:effectLst/>
                <a:latin typeface="Calibri" panose="020F0502020204030204" pitchFamily="34" charset="0"/>
                <a:ea typeface="Times New Roman" panose="02020603050405020304" pitchFamily="18" charset="0"/>
              </a:rPr>
              <a:t>Here is the rest of the video! </a:t>
            </a:r>
            <a:endParaRPr lang="en-PR" sz="1400" dirty="0">
              <a:effectLst/>
              <a:latin typeface="Times New Roman" panose="02020603050405020304" pitchFamily="18" charset="0"/>
              <a:ea typeface="Times New Roman" panose="02020603050405020304" pitchFamily="18" charset="0"/>
            </a:endParaRPr>
          </a:p>
          <a:p>
            <a:endParaRPr lang="en-US" sz="1400" dirty="0">
              <a:solidFill>
                <a:srgbClr val="00B050"/>
              </a:solidFill>
              <a:effectLst/>
              <a:latin typeface="Calibri" panose="020F0502020204030204" pitchFamily="34" charset="0"/>
              <a:ea typeface="Times New Roman" panose="02020603050405020304" pitchFamily="18" charset="0"/>
            </a:endParaRPr>
          </a:p>
          <a:p>
            <a:r>
              <a:rPr lang="en-US" sz="1400" dirty="0">
                <a:solidFill>
                  <a:srgbClr val="00B050"/>
                </a:solidFill>
                <a:effectLst/>
                <a:latin typeface="Calibri" panose="020F0502020204030204" pitchFamily="34" charset="0"/>
                <a:ea typeface="Times New Roman" panose="02020603050405020304" pitchFamily="18" charset="0"/>
              </a:rPr>
              <a:t>Again, once the video concludes the discussion will revolve around the aggressive behavior displayed by the employee and the consequences of the response to the situation. </a:t>
            </a:r>
          </a:p>
          <a:p>
            <a:endParaRPr lang="en-PR" sz="1400" dirty="0">
              <a:effectLst/>
              <a:latin typeface="Times New Roman" panose="02020603050405020304" pitchFamily="18" charset="0"/>
              <a:ea typeface="Times New Roman" panose="02020603050405020304" pitchFamily="18" charset="0"/>
            </a:endParaRPr>
          </a:p>
          <a:p>
            <a:r>
              <a:rPr lang="en-US" sz="1400" dirty="0">
                <a:solidFill>
                  <a:srgbClr val="00B050"/>
                </a:solidFill>
                <a:effectLst/>
                <a:latin typeface="Calibri" panose="020F0502020204030204" pitchFamily="34" charset="0"/>
                <a:ea typeface="Times New Roman" panose="02020603050405020304" pitchFamily="18" charset="0"/>
              </a:rPr>
              <a:t>I will be sharing with you all 7 edited videos &amp; an 1 unedited video for you to use if you are interested.  </a:t>
            </a:r>
          </a:p>
          <a:p>
            <a:endParaRPr lang="en-US" sz="1400" dirty="0">
              <a:solidFill>
                <a:srgbClr val="00B050"/>
              </a:solidFill>
              <a:effectLst/>
              <a:latin typeface="Calibri" panose="020F0502020204030204" pitchFamily="34" charset="0"/>
              <a:ea typeface="Times New Roman" panose="02020603050405020304" pitchFamily="18" charset="0"/>
            </a:endParaRPr>
          </a:p>
          <a:p>
            <a:r>
              <a:rPr lang="en-US" sz="1400" dirty="0">
                <a:solidFill>
                  <a:srgbClr val="00B050"/>
                </a:solidFill>
                <a:effectLst/>
                <a:latin typeface="Calibri" panose="020F0502020204030204" pitchFamily="34" charset="0"/>
                <a:ea typeface="Times New Roman" panose="02020603050405020304" pitchFamily="18" charset="0"/>
              </a:rPr>
              <a:t>When using the videos </a:t>
            </a:r>
          </a:p>
          <a:p>
            <a:r>
              <a:rPr lang="en-US" sz="1400" dirty="0">
                <a:solidFill>
                  <a:srgbClr val="00B050"/>
                </a:solidFill>
                <a:effectLst/>
                <a:latin typeface="Calibri" panose="020F0502020204030204" pitchFamily="34" charset="0"/>
                <a:ea typeface="Times New Roman" panose="02020603050405020304" pitchFamily="18" charset="0"/>
              </a:rPr>
              <a:t>Be creative - Some videos will allow us to complicate the situation – for example - what if these is the third time you see the same coworker smoking in the bathroom and you had previously told him that you are asthmatic and the smoke really affects your capacity to breath. </a:t>
            </a:r>
          </a:p>
          <a:p>
            <a:endParaRPr lang="en-US" sz="1400" dirty="0">
              <a:solidFill>
                <a:srgbClr val="00B050"/>
              </a:solidFill>
              <a:effectLst/>
              <a:latin typeface="Calibri" panose="020F0502020204030204" pitchFamily="34" charset="0"/>
              <a:ea typeface="Times New Roman" panose="02020603050405020304" pitchFamily="18" charset="0"/>
            </a:endParaRPr>
          </a:p>
          <a:p>
            <a:r>
              <a:rPr lang="en-US" sz="1400" dirty="0">
                <a:solidFill>
                  <a:srgbClr val="00B050"/>
                </a:solidFill>
                <a:effectLst/>
                <a:latin typeface="Calibri" panose="020F0502020204030204" pitchFamily="34" charset="0"/>
                <a:ea typeface="Times New Roman" panose="02020603050405020304" pitchFamily="18" charset="0"/>
              </a:rPr>
              <a:t>Also, take these opportunities to educate students on when and how to use proper channels to lodge complaints. </a:t>
            </a:r>
          </a:p>
        </p:txBody>
      </p:sp>
      <p:sp>
        <p:nvSpPr>
          <p:cNvPr id="4" name="Slide Number Placeholder 3"/>
          <p:cNvSpPr>
            <a:spLocks noGrp="1"/>
          </p:cNvSpPr>
          <p:nvPr>
            <p:ph type="sldNum" sz="quarter" idx="5"/>
          </p:nvPr>
        </p:nvSpPr>
        <p:spPr/>
        <p:txBody>
          <a:bodyPr/>
          <a:lstStyle/>
          <a:p>
            <a:fld id="{9EED2CC7-C36E-8244-8D29-96034970F4F6}" type="slidenum">
              <a:rPr lang="en-PR" smtClean="0"/>
              <a:t>23</a:t>
            </a:fld>
            <a:endParaRPr lang="en-PR"/>
          </a:p>
        </p:txBody>
      </p:sp>
    </p:spTree>
    <p:extLst>
      <p:ext uri="{BB962C8B-B14F-4D97-AF65-F5344CB8AC3E}">
        <p14:creationId xmlns:p14="http://schemas.microsoft.com/office/powerpoint/2010/main" val="11742610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00B050"/>
                </a:solidFill>
                <a:effectLst/>
                <a:latin typeface="Calibri" panose="020F0502020204030204" pitchFamily="34" charset="0"/>
                <a:ea typeface="Times New Roman" panose="02020603050405020304" pitchFamily="18" charset="0"/>
              </a:rPr>
              <a:t>(H): </a:t>
            </a:r>
            <a:r>
              <a:rPr lang="en-US" sz="1200" dirty="0">
                <a:solidFill>
                  <a:srgbClr val="00B050"/>
                </a:solidFill>
                <a:effectLst/>
                <a:latin typeface="Calibri" panose="020F0502020204030204" pitchFamily="34" charset="0"/>
                <a:ea typeface="Times New Roman" panose="02020603050405020304" pitchFamily="18" charset="0"/>
              </a:rPr>
              <a:t>Now we’re going to shift to the third module, which focuses on communication styles and Assertive communication skills, as workplace problems often arise from ineffective communication. </a:t>
            </a:r>
          </a:p>
          <a:p>
            <a:endParaRPr lang="en-US" sz="1200" dirty="0"/>
          </a:p>
          <a:p>
            <a:r>
              <a:rPr lang="en-US" sz="1200" dirty="0"/>
              <a:t>MIX AND MATCH: There are four general styles of communication, which are listed on the right-hand side.  Let’s see if we can match the statements to the communication style…	</a:t>
            </a:r>
          </a:p>
          <a:p>
            <a:r>
              <a:rPr lang="en-US" sz="1200" dirty="0"/>
              <a:t>  	1) “I’m okay with whatever you want to do” is (B) PASSIVE (Passive communicators tend to avoid expressing opinions, they have difficulty identifying their needs, and they tend not to stand up for their rights)</a:t>
            </a:r>
          </a:p>
          <a:p>
            <a:r>
              <a:rPr lang="en-US" sz="1200" dirty="0"/>
              <a:t>	2) “You’re stupid if you think that will work” is (D) an example of an AGGRESSIVE communication style (Aggressive communicators tend to stand up for their own rights/needs in demanding, abrasive way without regard for others opinions or rights)</a:t>
            </a:r>
          </a:p>
          <a:p>
            <a:r>
              <a:rPr lang="en-US" sz="1200" dirty="0"/>
              <a:t>	3) “It’s fine if you can’t help with the project. I’m used to doing everything myself” is an example of a (C) PASSIVE AGGRESSIVE style (Passive aggressive communicators act out angry/aggressive feelings in passive ways—through manipulation, sarcasm, snide comments)</a:t>
            </a:r>
          </a:p>
          <a:p>
            <a:r>
              <a:rPr lang="en-US" sz="1200" dirty="0"/>
              <a:t>	4) “I’m finishing an urgent project today. I’m happy to help tomorrow. Will that work?” is an example of (A) an ASSERTIVE communication style (Assertive communicators directly express their feelings, opinions and needs while also respecting the other person might not hold the same feelings as they do)</a:t>
            </a:r>
          </a:p>
          <a:p>
            <a:endParaRPr lang="en-US" sz="1200" dirty="0"/>
          </a:p>
          <a:p>
            <a:r>
              <a:rPr lang="en-US" sz="1200" dirty="0"/>
              <a:t>Which styles of communication do you think we see the most often with Job Corps students?  (CHAT BOX)</a:t>
            </a:r>
          </a:p>
          <a:p>
            <a:endParaRPr lang="en-US" sz="1200" dirty="0"/>
          </a:p>
          <a:p>
            <a:r>
              <a:rPr lang="en-US" sz="1200" dirty="0">
                <a:solidFill>
                  <a:srgbClr val="00B050"/>
                </a:solidFill>
                <a:effectLst/>
                <a:latin typeface="Calibri" panose="020F0502020204030204" pitchFamily="34" charset="0"/>
              </a:rPr>
              <a:t>There is an excellent </a:t>
            </a:r>
            <a:r>
              <a:rPr lang="en-US" sz="1200" dirty="0">
                <a:solidFill>
                  <a:srgbClr val="00B050"/>
                </a:solidFill>
                <a:effectLst/>
                <a:latin typeface="Calibri" panose="020F0502020204030204" pitchFamily="34" charset="0"/>
                <a:ea typeface="Times New Roman" panose="02020603050405020304" pitchFamily="18" charset="0"/>
              </a:rPr>
              <a:t>Job Corps training, called the Curriculum of Emotional and Social Well Being, Module 6: Assertiveness that can be found in the H&amp;W support webpage, which can be used to teach about communication styles and build assertiveness skills. Maria also shows a video on assertiveness skills, which we have a link to in the resources.</a:t>
            </a:r>
            <a:r>
              <a:rPr lang="en-US" sz="1200" dirty="0">
                <a:solidFill>
                  <a:schemeClr val="tx1"/>
                </a:solidFill>
                <a:effectLst/>
                <a:latin typeface="Times New Roman" panose="02020603050405020304" pitchFamily="18" charset="0"/>
                <a:ea typeface="Times New Roman" panose="02020603050405020304" pitchFamily="18" charset="0"/>
              </a:rPr>
              <a:t> </a:t>
            </a:r>
            <a:endParaRPr lang="en-PR" sz="1200" dirty="0">
              <a:solidFill>
                <a:srgbClr val="00B050"/>
              </a:solidFill>
              <a:effectLst/>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9EED2CC7-C36E-8244-8D29-96034970F4F6}" type="slidenum">
              <a:rPr lang="en-PR" smtClean="0"/>
              <a:t>24</a:t>
            </a:fld>
            <a:endParaRPr lang="en-PR"/>
          </a:p>
        </p:txBody>
      </p:sp>
    </p:spTree>
    <p:extLst>
      <p:ext uri="{BB962C8B-B14F-4D97-AF65-F5344CB8AC3E}">
        <p14:creationId xmlns:p14="http://schemas.microsoft.com/office/powerpoint/2010/main" val="7066789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00B050"/>
                </a:solidFill>
                <a:effectLst/>
                <a:latin typeface="Calibri" panose="020F0502020204030204" pitchFamily="34" charset="0"/>
                <a:ea typeface="Times New Roman" panose="02020603050405020304" pitchFamily="18" charset="0"/>
              </a:rPr>
              <a:t>(H):  Research indicates that assertive communication is the healthiest style b/c it allows the person to express what they need, while also respecting the other person’s rights and opinions.  It has been shown to boost confidence and leads to collaborative and trusting relationships and more job satisfaction.</a:t>
            </a:r>
          </a:p>
          <a:p>
            <a:endParaRPr lang="en-US" sz="1800" dirty="0">
              <a:solidFill>
                <a:srgbClr val="00B050"/>
              </a:solidFill>
              <a:effectLst/>
              <a:latin typeface="Calibri" panose="020F0502020204030204" pitchFamily="34" charset="0"/>
              <a:ea typeface="Times New Roman" panose="02020603050405020304" pitchFamily="18" charset="0"/>
            </a:endParaRPr>
          </a:p>
          <a:p>
            <a:r>
              <a:rPr lang="en-US" sz="1800" dirty="0">
                <a:solidFill>
                  <a:srgbClr val="00B050"/>
                </a:solidFill>
                <a:effectLst/>
                <a:latin typeface="Calibri" panose="020F0502020204030204" pitchFamily="34" charset="0"/>
                <a:ea typeface="Times New Roman" panose="02020603050405020304" pitchFamily="18" charset="0"/>
              </a:rPr>
              <a:t>Some basic assertive communication skills are shown here (read a few).  We'll now shift to the final module, Module 4, where Maria helps students practice all of these skills together in a group setting. </a:t>
            </a:r>
          </a:p>
          <a:p>
            <a:endParaRPr lang="en-PR" sz="1800" dirty="0">
              <a:solidFill>
                <a:srgbClr val="00B050"/>
              </a:solidFill>
              <a:effectLst/>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9EED2CC7-C36E-8244-8D29-96034970F4F6}" type="slidenum">
              <a:rPr lang="en-PR" smtClean="0"/>
              <a:t>25</a:t>
            </a:fld>
            <a:endParaRPr lang="en-PR"/>
          </a:p>
        </p:txBody>
      </p:sp>
    </p:spTree>
    <p:extLst>
      <p:ext uri="{BB962C8B-B14F-4D97-AF65-F5344CB8AC3E}">
        <p14:creationId xmlns:p14="http://schemas.microsoft.com/office/powerpoint/2010/main" val="23336834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solidFill>
                  <a:srgbClr val="00B050"/>
                </a:solidFill>
                <a:effectLst/>
                <a:latin typeface="Calibri" panose="020F0502020204030204" pitchFamily="34" charset="0"/>
              </a:rPr>
              <a:t>(M) During this module I r</a:t>
            </a:r>
            <a:r>
              <a:rPr lang="en-PR" sz="1400" dirty="0">
                <a:solidFill>
                  <a:srgbClr val="00B050"/>
                </a:solidFill>
                <a:effectLst/>
                <a:latin typeface="Calibri" panose="020F0502020204030204" pitchFamily="34" charset="0"/>
                <a:ea typeface="Times New Roman" panose="02020603050405020304" pitchFamily="18" charset="0"/>
              </a:rPr>
              <a:t>ole-play different stressful work incidents related to Time pressure, Unsure of Job Tasks, Not Having What is Needed for the Job, and Relational Conflict stressors. </a:t>
            </a:r>
          </a:p>
          <a:p>
            <a:endParaRPr lang="en-PR" sz="1400" dirty="0">
              <a:solidFill>
                <a:srgbClr val="00B050"/>
              </a:solidFill>
              <a:effectLst/>
              <a:latin typeface="Calibri" panose="020F0502020204030204" pitchFamily="34" charset="0"/>
              <a:ea typeface="Times New Roman" panose="02020603050405020304" pitchFamily="18" charset="0"/>
            </a:endParaRPr>
          </a:p>
          <a:p>
            <a:r>
              <a:rPr lang="en-PR" sz="1400" dirty="0">
                <a:solidFill>
                  <a:srgbClr val="00B050"/>
                </a:solidFill>
                <a:effectLst/>
                <a:latin typeface="Calibri" panose="020F0502020204030204" pitchFamily="34" charset="0"/>
                <a:ea typeface="Times New Roman" panose="02020603050405020304" pitchFamily="18" charset="0"/>
              </a:rPr>
              <a:t>Once the role play is over, students reflect on what they have experienced by referring to CBT cycle.  </a:t>
            </a:r>
          </a:p>
          <a:p>
            <a:endParaRPr lang="en-PR" sz="1400" dirty="0">
              <a:solidFill>
                <a:srgbClr val="00B050"/>
              </a:solidFill>
              <a:effectLst/>
              <a:latin typeface="Calibri" panose="020F0502020204030204" pitchFamily="34" charset="0"/>
              <a:ea typeface="Times New Roman" panose="02020603050405020304" pitchFamily="18" charset="0"/>
            </a:endParaRPr>
          </a:p>
          <a:p>
            <a:r>
              <a:rPr lang="en-PR" sz="1400" dirty="0">
                <a:solidFill>
                  <a:srgbClr val="00B050"/>
                </a:solidFill>
                <a:effectLst/>
                <a:latin typeface="Calibri" panose="020F0502020204030204" pitchFamily="34" charset="0"/>
                <a:ea typeface="Times New Roman" panose="02020603050405020304" pitchFamily="18" charset="0"/>
              </a:rPr>
              <a:t>If they managed the situation assertively – they will be congratulated.</a:t>
            </a:r>
          </a:p>
          <a:p>
            <a:endParaRPr lang="en-PR" sz="1400" dirty="0">
              <a:solidFill>
                <a:srgbClr val="00B050"/>
              </a:solidFill>
              <a:effectLst/>
              <a:latin typeface="Calibri" panose="020F0502020204030204" pitchFamily="34" charset="0"/>
              <a:ea typeface="Times New Roman" panose="02020603050405020304" pitchFamily="18" charset="0"/>
            </a:endParaRPr>
          </a:p>
          <a:p>
            <a:r>
              <a:rPr lang="en-PR" sz="1400" dirty="0">
                <a:solidFill>
                  <a:srgbClr val="00B050"/>
                </a:solidFill>
                <a:effectLst/>
                <a:latin typeface="Calibri" panose="020F0502020204030204" pitchFamily="34" charset="0"/>
                <a:ea typeface="Times New Roman" panose="02020603050405020304" pitchFamily="18" charset="0"/>
              </a:rPr>
              <a:t>If they were not assertive I invite the group to brainstorm different assertive behaviors / communications.  </a:t>
            </a:r>
          </a:p>
          <a:p>
            <a:endParaRPr lang="en-US" sz="1400" dirty="0">
              <a:solidFill>
                <a:srgbClr val="00B050"/>
              </a:solidFill>
              <a:effectLst/>
              <a:latin typeface="Calibri" panose="020F0502020204030204" pitchFamily="34" charset="0"/>
            </a:endParaRPr>
          </a:p>
          <a:p>
            <a:r>
              <a:rPr lang="en-US" sz="1400" dirty="0">
                <a:solidFill>
                  <a:srgbClr val="00B050"/>
                </a:solidFill>
                <a:effectLst/>
                <a:latin typeface="Calibri" panose="020F0502020204030204" pitchFamily="34" charset="0"/>
              </a:rPr>
              <a:t>W</a:t>
            </a:r>
            <a:r>
              <a:rPr lang="en-PR" sz="1400" dirty="0">
                <a:solidFill>
                  <a:srgbClr val="00B050"/>
                </a:solidFill>
                <a:effectLst/>
                <a:latin typeface="Calibri" panose="020F0502020204030204" pitchFamily="34" charset="0"/>
              </a:rPr>
              <a:t>hen preparing for role-plays be ready to assign different tasks to students.</a:t>
            </a:r>
          </a:p>
          <a:p>
            <a:endParaRPr lang="en-PR" sz="1400" dirty="0">
              <a:solidFill>
                <a:srgbClr val="00B050"/>
              </a:solidFill>
              <a:effectLst/>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PR" sz="1400" dirty="0">
                <a:solidFill>
                  <a:srgbClr val="00B050"/>
                </a:solidFill>
                <a:effectLst/>
                <a:latin typeface="Calibri" panose="020F0502020204030204" pitchFamily="34" charset="0"/>
                <a:ea typeface="Calibri" panose="020F0502020204030204" pitchFamily="34" charset="0"/>
              </a:rPr>
              <a:t>Inform students that tasks will increase in complexity, as will stressful situations in intensity.</a:t>
            </a:r>
            <a:endParaRPr lang="en-PR" sz="1400" dirty="0">
              <a:solidFill>
                <a:srgbClr val="00B050"/>
              </a:solidFill>
              <a:effectLst/>
              <a:latin typeface="Calibri" panose="020F0502020204030204" pitchFamily="34" charset="0"/>
            </a:endParaRPr>
          </a:p>
          <a:p>
            <a:endParaRPr lang="en-PR" sz="1400" dirty="0">
              <a:solidFill>
                <a:srgbClr val="00B050"/>
              </a:solidFill>
              <a:effectLst/>
              <a:latin typeface="Calibri" panose="020F0502020204030204" pitchFamily="34" charset="0"/>
            </a:endParaRPr>
          </a:p>
          <a:p>
            <a:r>
              <a:rPr lang="en-PR" sz="1400" dirty="0">
                <a:solidFill>
                  <a:srgbClr val="00B050"/>
                </a:solidFill>
                <a:effectLst/>
                <a:latin typeface="Calibri" panose="020F0502020204030204" pitchFamily="34" charset="0"/>
              </a:rPr>
              <a:t>Be creative – I have used color popsicle sticks, and color clothespins to form patterns </a:t>
            </a:r>
            <a:r>
              <a:rPr lang="en-US" sz="1400" dirty="0">
                <a:solidFill>
                  <a:srgbClr val="00B050"/>
                </a:solidFill>
                <a:effectLst/>
                <a:latin typeface="Calibri" panose="020F0502020204030204" pitchFamily="34" charset="0"/>
              </a:rPr>
              <a:t>for </a:t>
            </a:r>
            <a:r>
              <a:rPr lang="en-PR" sz="1400" dirty="0">
                <a:solidFill>
                  <a:srgbClr val="00B050"/>
                </a:solidFill>
                <a:effectLst/>
                <a:latin typeface="Calibri" panose="020F0502020204030204" pitchFamily="34" charset="0"/>
              </a:rPr>
              <a:t>students to make exact copies.</a:t>
            </a:r>
          </a:p>
          <a:p>
            <a:endParaRPr lang="en-PR" sz="1400" dirty="0">
              <a:solidFill>
                <a:srgbClr val="00B050"/>
              </a:solidFill>
              <a:effectLst/>
              <a:latin typeface="Calibri" panose="020F0502020204030204" pitchFamily="34" charset="0"/>
            </a:endParaRPr>
          </a:p>
          <a:p>
            <a:r>
              <a:rPr lang="en-PR" sz="1400" dirty="0">
                <a:solidFill>
                  <a:srgbClr val="00B050"/>
                </a:solidFill>
                <a:effectLst/>
                <a:latin typeface="Calibri" panose="020F0502020204030204" pitchFamily="34" charset="0"/>
              </a:rPr>
              <a:t>I also give students a pack of plastic cups and ask them to build towers and/or pyramids.</a:t>
            </a:r>
          </a:p>
          <a:p>
            <a:endParaRPr lang="en-PR" sz="1400" dirty="0">
              <a:solidFill>
                <a:srgbClr val="00B050"/>
              </a:solidFill>
              <a:effectLst/>
              <a:latin typeface="Calibri" panose="020F0502020204030204" pitchFamily="34" charset="0"/>
            </a:endParaRPr>
          </a:p>
          <a:p>
            <a:r>
              <a:rPr lang="en-PR" sz="1400" dirty="0">
                <a:solidFill>
                  <a:srgbClr val="00B050"/>
                </a:solidFill>
                <a:effectLst/>
                <a:latin typeface="Calibri" panose="020F0502020204030204" pitchFamily="34" charset="0"/>
              </a:rPr>
              <a:t>Here at Voc. </a:t>
            </a:r>
            <a:r>
              <a:rPr lang="en-US" sz="1400" dirty="0">
                <a:solidFill>
                  <a:srgbClr val="00B050"/>
                </a:solidFill>
                <a:effectLst/>
                <a:latin typeface="Calibri" panose="020F0502020204030204" pitchFamily="34" charset="0"/>
              </a:rPr>
              <a:t>R</a:t>
            </a:r>
            <a:r>
              <a:rPr lang="en-PR" sz="1400" dirty="0">
                <a:solidFill>
                  <a:srgbClr val="00B050"/>
                </a:solidFill>
                <a:effectLst/>
                <a:latin typeface="Calibri" panose="020F0502020204030204" pitchFamily="34" charset="0"/>
              </a:rPr>
              <a:t>ehab t</a:t>
            </a:r>
            <a:r>
              <a:rPr lang="en-US" sz="1400" dirty="0">
                <a:solidFill>
                  <a:srgbClr val="00B050"/>
                </a:solidFill>
                <a:effectLst/>
                <a:latin typeface="Calibri" panose="020F0502020204030204" pitchFamily="34" charset="0"/>
              </a:rPr>
              <a:t>here are </a:t>
            </a:r>
            <a:r>
              <a:rPr lang="en-PR" sz="1400" dirty="0">
                <a:solidFill>
                  <a:srgbClr val="00B050"/>
                </a:solidFill>
                <a:effectLst/>
                <a:latin typeface="Calibri" panose="020F0502020204030204" pitchFamily="34" charset="0"/>
              </a:rPr>
              <a:t>work stations that I am allowed to use to perform role plays. </a:t>
            </a:r>
          </a:p>
          <a:p>
            <a:endParaRPr lang="en-PR" sz="1400" dirty="0">
              <a:solidFill>
                <a:srgbClr val="00B050"/>
              </a:solidFill>
              <a:effectLst/>
              <a:latin typeface="Calibri" panose="020F0502020204030204" pitchFamily="34" charset="0"/>
            </a:endParaRPr>
          </a:p>
          <a:p>
            <a:r>
              <a:rPr lang="en-PR" sz="1400" dirty="0">
                <a:solidFill>
                  <a:srgbClr val="00B050"/>
                </a:solidFill>
                <a:effectLst/>
                <a:latin typeface="Calibri" panose="020F0502020204030204" pitchFamily="34" charset="0"/>
              </a:rPr>
              <a:t>Start with you acting as the supervisor or coworker and students acting as employees. </a:t>
            </a:r>
          </a:p>
          <a:p>
            <a:endParaRPr lang="en-PR" sz="1400" dirty="0">
              <a:solidFill>
                <a:srgbClr val="00B050"/>
              </a:solidFill>
              <a:effectLst/>
              <a:latin typeface="Calibri" panose="020F0502020204030204" pitchFamily="34" charset="0"/>
            </a:endParaRPr>
          </a:p>
          <a:p>
            <a:r>
              <a:rPr lang="en-PR" sz="1400" dirty="0">
                <a:solidFill>
                  <a:srgbClr val="00B050"/>
                </a:solidFill>
                <a:effectLst/>
                <a:latin typeface="Calibri" panose="020F0502020204030204" pitchFamily="34" charset="0"/>
              </a:rPr>
              <a:t>Then when students get a good sense on how role-plays work allow students to take turns on acting different stressfull situations for other students/employees to manage. </a:t>
            </a:r>
          </a:p>
          <a:p>
            <a:endParaRPr lang="en-PR" sz="1400" dirty="0">
              <a:solidFill>
                <a:srgbClr val="00B050"/>
              </a:solidFill>
              <a:effectLst/>
              <a:latin typeface="Calibri" panose="020F0502020204030204" pitchFamily="34" charset="0"/>
              <a:ea typeface="Calibri" panose="020F0502020204030204" pitchFamily="34" charset="0"/>
            </a:endParaRPr>
          </a:p>
          <a:p>
            <a:r>
              <a:rPr lang="en-PR" sz="1400" dirty="0">
                <a:solidFill>
                  <a:srgbClr val="00B050"/>
                </a:solidFill>
                <a:effectLst/>
                <a:latin typeface="Calibri" panose="020F0502020204030204" pitchFamily="34" charset="0"/>
                <a:ea typeface="Calibri" panose="020F0502020204030204" pitchFamily="34" charset="0"/>
              </a:rPr>
              <a:t>Consider safety precautions – At Voc Rehab all work spaces have doors with integrated vertical windows – which allows me to see what is happening if I leave the room. </a:t>
            </a:r>
          </a:p>
        </p:txBody>
      </p:sp>
      <p:sp>
        <p:nvSpPr>
          <p:cNvPr id="4" name="Slide Number Placeholder 3"/>
          <p:cNvSpPr>
            <a:spLocks noGrp="1"/>
          </p:cNvSpPr>
          <p:nvPr>
            <p:ph type="sldNum" sz="quarter" idx="5"/>
          </p:nvPr>
        </p:nvSpPr>
        <p:spPr/>
        <p:txBody>
          <a:bodyPr/>
          <a:lstStyle/>
          <a:p>
            <a:fld id="{9EED2CC7-C36E-8244-8D29-96034970F4F6}" type="slidenum">
              <a:rPr lang="en-PR" smtClean="0"/>
              <a:t>26</a:t>
            </a:fld>
            <a:endParaRPr lang="en-PR"/>
          </a:p>
        </p:txBody>
      </p:sp>
    </p:spTree>
    <p:extLst>
      <p:ext uri="{BB962C8B-B14F-4D97-AF65-F5344CB8AC3E}">
        <p14:creationId xmlns:p14="http://schemas.microsoft.com/office/powerpoint/2010/main" val="42219577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a:r>
              <a:rPr lang="en-PR" sz="1400" dirty="0">
                <a:solidFill>
                  <a:srgbClr val="00B050"/>
                </a:solidFill>
                <a:effectLst/>
                <a:latin typeface="Calibri" panose="020F0502020204030204" pitchFamily="34" charset="0"/>
              </a:rPr>
              <a:t>[M] </a:t>
            </a:r>
            <a:r>
              <a:rPr lang="en-PR" sz="1400" b="1" dirty="0">
                <a:solidFill>
                  <a:srgbClr val="00B050"/>
                </a:solidFill>
                <a:effectLst/>
                <a:latin typeface="Calibri" panose="020F0502020204030204" pitchFamily="34" charset="0"/>
              </a:rPr>
              <a:t>Role Plays</a:t>
            </a:r>
          </a:p>
          <a:p>
            <a:pPr marL="457200"/>
            <a:endParaRPr lang="en-PR" sz="1400" dirty="0">
              <a:solidFill>
                <a:srgbClr val="00B050"/>
              </a:solidFill>
              <a:effectLst/>
              <a:latin typeface="Calibri" panose="020F0502020204030204" pitchFamily="34" charset="0"/>
            </a:endParaRPr>
          </a:p>
          <a:p>
            <a:r>
              <a:rPr lang="en-US" sz="1400" b="1" dirty="0">
                <a:solidFill>
                  <a:srgbClr val="00B050"/>
                </a:solidFill>
                <a:effectLst/>
                <a:latin typeface="Calibri" panose="020F0502020204030204" pitchFamily="34" charset="0"/>
              </a:rPr>
              <a:t>T</a:t>
            </a:r>
            <a:r>
              <a:rPr lang="en-PR" sz="1400" b="1" dirty="0">
                <a:solidFill>
                  <a:srgbClr val="00B050"/>
                </a:solidFill>
                <a:effectLst/>
                <a:latin typeface="Calibri" panose="020F0502020204030204" pitchFamily="34" charset="0"/>
              </a:rPr>
              <a:t>he first role play that I always start with addresses the stressor of Not understanding the task. Helena and I will actually do a role play. I will be the supervisor and Helena the student/employee. </a:t>
            </a:r>
          </a:p>
          <a:p>
            <a:endParaRPr lang="en-PR" sz="1400" b="1" dirty="0">
              <a:solidFill>
                <a:srgbClr val="00B050"/>
              </a:solidFill>
              <a:effectLst/>
              <a:latin typeface="Calibri" panose="020F0502020204030204" pitchFamily="34" charset="0"/>
            </a:endParaRPr>
          </a:p>
          <a:p>
            <a:r>
              <a:rPr lang="en-PR" sz="1400" b="1" dirty="0">
                <a:solidFill>
                  <a:srgbClr val="00B050"/>
                </a:solidFill>
                <a:effectLst/>
                <a:latin typeface="Calibri" panose="020F0502020204030204" pitchFamily="34" charset="0"/>
              </a:rPr>
              <a:t>Ready – let’s start the role play. Welcome, Helena to M &amp; A Inc. I am María Acevedo and I will be your supervisor.  Here is the fisrt task that I will assign you. You see this pack of plastic cups I want you to use them to build a tower – the tallest tower you can built. I want to see how creat</a:t>
            </a:r>
            <a:r>
              <a:rPr lang="en-US" sz="1400" b="1" dirty="0" err="1">
                <a:solidFill>
                  <a:srgbClr val="00B050"/>
                </a:solidFill>
                <a:effectLst/>
                <a:latin typeface="Calibri" panose="020F0502020204030204" pitchFamily="34" charset="0"/>
              </a:rPr>
              <a:t>ive</a:t>
            </a:r>
            <a:r>
              <a:rPr lang="en-PR" sz="1400" b="1" dirty="0">
                <a:solidFill>
                  <a:srgbClr val="00B050"/>
                </a:solidFill>
                <a:effectLst/>
                <a:latin typeface="Calibri" panose="020F0502020204030204" pitchFamily="34" charset="0"/>
              </a:rPr>
              <a:t> you can be. Go ahead and Start. I need to go out for a few minutes – I will be back soon. </a:t>
            </a:r>
            <a:endParaRPr lang="en-US" sz="1400" b="1" dirty="0">
              <a:solidFill>
                <a:srgbClr val="00B050"/>
              </a:solidFill>
              <a:effectLst/>
              <a:latin typeface="Calibri" panose="020F0502020204030204" pitchFamily="34" charset="0"/>
            </a:endParaRPr>
          </a:p>
          <a:p>
            <a:endParaRPr lang="en-US" sz="1400" b="1" i="1" dirty="0">
              <a:solidFill>
                <a:srgbClr val="00B050"/>
              </a:solidFill>
              <a:effectLst/>
              <a:latin typeface="Calibri" panose="020F0502020204030204" pitchFamily="34" charset="0"/>
            </a:endParaRPr>
          </a:p>
          <a:p>
            <a:r>
              <a:rPr lang="en-US" sz="1400" b="1" i="1" dirty="0">
                <a:solidFill>
                  <a:srgbClr val="00B050"/>
                </a:solidFill>
                <a:effectLst/>
                <a:latin typeface="Calibri" panose="020F0502020204030204" pitchFamily="34" charset="0"/>
              </a:rPr>
              <a:t>[Helena builds a pyramid]</a:t>
            </a:r>
            <a:endParaRPr lang="en-PR" sz="1400" b="1" i="1" dirty="0">
              <a:solidFill>
                <a:srgbClr val="00B050"/>
              </a:solidFill>
              <a:effectLst/>
              <a:latin typeface="Calibri" panose="020F0502020204030204" pitchFamily="34" charset="0"/>
            </a:endParaRPr>
          </a:p>
          <a:p>
            <a:endParaRPr lang="en-PR" sz="1400" b="1" dirty="0">
              <a:solidFill>
                <a:srgbClr val="00B050"/>
              </a:solidFill>
              <a:effectLst/>
              <a:latin typeface="Calibri" panose="020F0502020204030204" pitchFamily="34" charset="0"/>
            </a:endParaRPr>
          </a:p>
          <a:p>
            <a:r>
              <a:rPr lang="en-PR" sz="1400" b="1" dirty="0">
                <a:solidFill>
                  <a:srgbClr val="00B050"/>
                </a:solidFill>
                <a:effectLst/>
                <a:latin typeface="Calibri" panose="020F0502020204030204" pitchFamily="34" charset="0"/>
              </a:rPr>
              <a:t>Hey Helena – are you done? Let me see!  I did not asked for a pyramind, I clearly asked for a tower, take the pyramid down and then build a tower. I need to go out again for a few mins. </a:t>
            </a:r>
            <a:r>
              <a:rPr lang="en-US" sz="1400" b="1" dirty="0">
                <a:solidFill>
                  <a:srgbClr val="00B050"/>
                </a:solidFill>
                <a:effectLst/>
                <a:latin typeface="Calibri" panose="020F0502020204030204" pitchFamily="34" charset="0"/>
              </a:rPr>
              <a:t>a</a:t>
            </a:r>
            <a:r>
              <a:rPr lang="en-PR" sz="1400" b="1" dirty="0">
                <a:solidFill>
                  <a:srgbClr val="00B050"/>
                </a:solidFill>
                <a:effectLst/>
                <a:latin typeface="Calibri" panose="020F0502020204030204" pitchFamily="34" charset="0"/>
              </a:rPr>
              <a:t>nd will be back. </a:t>
            </a:r>
          </a:p>
          <a:p>
            <a:endParaRPr lang="en-PR" sz="1400" b="1" dirty="0">
              <a:solidFill>
                <a:srgbClr val="00B050"/>
              </a:solidFill>
              <a:effectLst/>
              <a:latin typeface="Calibri" panose="020F0502020204030204" pitchFamily="34" charset="0"/>
            </a:endParaRPr>
          </a:p>
          <a:p>
            <a:r>
              <a:rPr lang="en-US" sz="1400" b="1" dirty="0" err="1">
                <a:solidFill>
                  <a:srgbClr val="00B050"/>
                </a:solidFill>
                <a:effectLst/>
                <a:latin typeface="Calibri" panose="020F0502020204030204" pitchFamily="34" charset="0"/>
              </a:rPr>
              <a:t>Wha</a:t>
            </a:r>
            <a:r>
              <a:rPr lang="en-PR" sz="1400" b="1" dirty="0">
                <a:solidFill>
                  <a:srgbClr val="00B050"/>
                </a:solidFill>
                <a:effectLst/>
                <a:latin typeface="Calibri" panose="020F0502020204030204" pitchFamily="34" charset="0"/>
              </a:rPr>
              <a:t>t about Role plays to address the stressor of Time pressure </a:t>
            </a:r>
          </a:p>
          <a:p>
            <a:endParaRPr lang="en-PR" sz="1400" b="1" dirty="0">
              <a:solidFill>
                <a:srgbClr val="00B050"/>
              </a:solidFill>
              <a:effectLst/>
              <a:latin typeface="Calibri" panose="020F0502020204030204" pitchFamily="34" charset="0"/>
            </a:endParaRPr>
          </a:p>
          <a:p>
            <a:r>
              <a:rPr lang="en-PR" sz="1400" dirty="0">
                <a:solidFill>
                  <a:srgbClr val="00B050"/>
                </a:solidFill>
                <a:effectLst/>
                <a:latin typeface="Calibri" panose="020F0502020204030204" pitchFamily="34" charset="0"/>
              </a:rPr>
              <a:t>The supervisor assign students/employees different tasks to do - goes in and out of the work-area – each time the supervisor returns verbally pressures students/employees to speed up their work execution; raises the tone of voice.</a:t>
            </a:r>
          </a:p>
          <a:p>
            <a:endParaRPr lang="en-PR" sz="1400" dirty="0">
              <a:solidFill>
                <a:srgbClr val="00B050"/>
              </a:solidFill>
              <a:effectLst/>
              <a:latin typeface="Calibri" panose="020F0502020204030204" pitchFamily="34" charset="0"/>
            </a:endParaRPr>
          </a:p>
          <a:p>
            <a:r>
              <a:rPr lang="en-PR" sz="1400" dirty="0">
                <a:solidFill>
                  <a:srgbClr val="00B050"/>
                </a:solidFill>
                <a:effectLst/>
                <a:latin typeface="Calibri" panose="020F0502020204030204" pitchFamily="34" charset="0"/>
              </a:rPr>
              <a:t>The supervisor sets a time limit for the group to do the tasks. Using a stopwatch, the supervisor pressures the group by letting them know how much time has passed or how much time they have left to finish the tasks. Can go out and in of the room.</a:t>
            </a:r>
          </a:p>
          <a:p>
            <a:r>
              <a:rPr lang="en-PR" sz="1400" dirty="0">
                <a:solidFill>
                  <a:srgbClr val="00B050"/>
                </a:solidFill>
                <a:effectLst/>
                <a:latin typeface="Calibri" panose="020F050202020403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PR" sz="1200" dirty="0">
              <a:solidFill>
                <a:srgbClr val="00B050"/>
              </a:solidFill>
              <a:effectLst/>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9EED2CC7-C36E-8244-8D29-96034970F4F6}" type="slidenum">
              <a:rPr lang="en-PR" smtClean="0"/>
              <a:t>27</a:t>
            </a:fld>
            <a:endParaRPr lang="en-PR"/>
          </a:p>
        </p:txBody>
      </p:sp>
    </p:spTree>
    <p:extLst>
      <p:ext uri="{BB962C8B-B14F-4D97-AF65-F5344CB8AC3E}">
        <p14:creationId xmlns:p14="http://schemas.microsoft.com/office/powerpoint/2010/main" val="35049651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ED2CC7-C36E-8244-8D29-96034970F4F6}" type="slidenum">
              <a:rPr lang="en-PR" smtClean="0"/>
              <a:t>28</a:t>
            </a:fld>
            <a:endParaRPr lang="en-PR"/>
          </a:p>
        </p:txBody>
      </p:sp>
    </p:spTree>
    <p:extLst>
      <p:ext uri="{BB962C8B-B14F-4D97-AF65-F5344CB8AC3E}">
        <p14:creationId xmlns:p14="http://schemas.microsoft.com/office/powerpoint/2010/main" val="29681100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ED2CC7-C36E-8244-8D29-96034970F4F6}" type="slidenum">
              <a:rPr lang="en-PR" smtClean="0"/>
              <a:t>29</a:t>
            </a:fld>
            <a:endParaRPr lang="en-PR"/>
          </a:p>
        </p:txBody>
      </p:sp>
    </p:spTree>
    <p:extLst>
      <p:ext uri="{BB962C8B-B14F-4D97-AF65-F5344CB8AC3E}">
        <p14:creationId xmlns:p14="http://schemas.microsoft.com/office/powerpoint/2010/main" val="3316891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effectLst/>
                <a:latin typeface="Calibri" panose="020F0502020204030204" pitchFamily="34" charset="0"/>
                <a:ea typeface="Calibri" panose="020F0502020204030204" pitchFamily="34" charset="0"/>
              </a:rPr>
              <a:t>[M]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effectLst/>
                <a:latin typeface="Calibri" panose="020F0502020204030204" pitchFamily="34" charset="0"/>
                <a:ea typeface="Calibri" panose="020F0502020204030204" pitchFamily="34" charset="0"/>
              </a:rPr>
              <a:t>Good morning / Good afternoon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effectLst/>
                <a:latin typeface="Calibri" panose="020F0502020204030204" pitchFamily="34" charset="0"/>
                <a:ea typeface="Calibri" panose="020F0502020204030204" pitchFamily="34" charset="0"/>
              </a:rPr>
              <a:t>I am a clinical psychologist that has been working with Puerto Rico Vocational Rehabilitation Administration for 23 years as a member of an interdisciplinary team that offers direct services to people</a:t>
            </a:r>
            <a:r>
              <a:rPr lang="en-US" sz="1400" dirty="0">
                <a:effectLst/>
                <a:latin typeface="Calibri" panose="020F0502020204030204" pitchFamily="34" charset="0"/>
                <a:ea typeface="Times New Roman" panose="02020603050405020304" pitchFamily="18" charset="0"/>
              </a:rPr>
              <a:t> with significant mental health  or dual diagnosis mental/physical or substance use disabilities.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00B050"/>
              </a:solidFill>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00B050"/>
                </a:solidFill>
                <a:effectLst/>
                <a:latin typeface="Calibri" panose="020F0502020204030204" pitchFamily="34" charset="0"/>
                <a:ea typeface="Calibri" panose="020F0502020204030204" pitchFamily="34" charset="0"/>
              </a:rPr>
              <a:t>As a psychologist, I </a:t>
            </a:r>
            <a:r>
              <a:rPr lang="en-US" sz="1400" dirty="0">
                <a:solidFill>
                  <a:srgbClr val="00B050"/>
                </a:solidFill>
                <a:effectLst/>
                <a:latin typeface="Calibri" panose="020F0502020204030204" pitchFamily="34" charset="0"/>
                <a:ea typeface="Times New Roman" panose="02020603050405020304" pitchFamily="18" charset="0"/>
              </a:rPr>
              <a:t>perform mental health-vocational assessments</a:t>
            </a:r>
            <a:r>
              <a:rPr lang="en-US" sz="1400" dirty="0">
                <a:solidFill>
                  <a:srgbClr val="00B050"/>
                </a:solidFill>
                <a:effectLst/>
                <a:latin typeface="Calibri" panose="020F0502020204030204" pitchFamily="34" charset="0"/>
                <a:ea typeface="Calibri" panose="020F0502020204030204" pitchFamily="34" charset="0"/>
              </a:rPr>
              <a:t> to determine </a:t>
            </a:r>
            <a:r>
              <a:rPr lang="en-US" sz="1400" dirty="0">
                <a:solidFill>
                  <a:srgbClr val="00B050"/>
                </a:solidFill>
                <a:effectLst/>
                <a:latin typeface="Calibri" panose="020F0502020204030204" pitchFamily="34" charset="0"/>
                <a:ea typeface="Times New Roman" panose="02020603050405020304" pitchFamily="18" charset="0"/>
              </a:rPr>
              <a:t>strengths, weaknesses, coping skills,</a:t>
            </a: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r>
              <a:rPr lang="en-US" sz="1400" dirty="0">
                <a:solidFill>
                  <a:srgbClr val="00B050"/>
                </a:solidFill>
                <a:effectLst/>
                <a:latin typeface="Calibri" panose="020F0502020204030204" pitchFamily="34" charset="0"/>
                <a:ea typeface="Calibri" panose="020F0502020204030204" pitchFamily="34" charset="0"/>
              </a:rPr>
              <a:t>treatment adherence, and needs of referred participants.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00B050"/>
              </a:solidFill>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00B050"/>
                </a:solidFill>
                <a:effectLst/>
                <a:latin typeface="Calibri" panose="020F0502020204030204" pitchFamily="34" charset="0"/>
                <a:ea typeface="Calibri" panose="020F0502020204030204" pitchFamily="34" charset="0"/>
              </a:rPr>
              <a:t>I recommend a </a:t>
            </a:r>
            <a:r>
              <a:rPr lang="en-US" sz="1400" u="sng" dirty="0">
                <a:solidFill>
                  <a:srgbClr val="00B050"/>
                </a:solidFill>
                <a:effectLst/>
                <a:latin typeface="Calibri" panose="020F0502020204030204" pitchFamily="34" charset="0"/>
                <a:ea typeface="Calibri" panose="020F0502020204030204" pitchFamily="34" charset="0"/>
              </a:rPr>
              <a:t>skill training program </a:t>
            </a:r>
            <a:r>
              <a:rPr lang="en-US" sz="1400" dirty="0">
                <a:solidFill>
                  <a:srgbClr val="00B050"/>
                </a:solidFill>
                <a:effectLst/>
                <a:latin typeface="Calibri" panose="020F0502020204030204" pitchFamily="34" charset="0"/>
                <a:ea typeface="Times New Roman" panose="02020603050405020304" pitchFamily="18" charset="0"/>
              </a:rPr>
              <a:t>for those participants that are </a:t>
            </a:r>
            <a:r>
              <a:rPr lang="en-US" sz="1400" dirty="0">
                <a:solidFill>
                  <a:srgbClr val="00B050"/>
                </a:solidFill>
                <a:effectLst/>
                <a:latin typeface="Calibri" panose="020F0502020204030204" pitchFamily="34" charset="0"/>
                <a:ea typeface="Calibri" panose="020F0502020204030204" pitchFamily="34" charset="0"/>
              </a:rPr>
              <a:t>emotionally stable, have good independent living skills</a:t>
            </a:r>
            <a:r>
              <a:rPr lang="en-US" sz="1400" dirty="0">
                <a:solidFill>
                  <a:srgbClr val="00B050"/>
                </a:solidFill>
                <a:effectLst/>
                <a:latin typeface="Calibri" panose="020F0502020204030204" pitchFamily="34" charset="0"/>
                <a:ea typeface="Times New Roman" panose="02020603050405020304" pitchFamily="18" charset="0"/>
              </a:rPr>
              <a:t> but have </a:t>
            </a:r>
            <a:r>
              <a:rPr lang="en-US" sz="1400" dirty="0">
                <a:solidFill>
                  <a:srgbClr val="00B050"/>
                </a:solidFill>
                <a:effectLst/>
                <a:latin typeface="Calibri" panose="020F0502020204030204" pitchFamily="34" charset="0"/>
                <a:ea typeface="Calibri" panose="020F0502020204030204" pitchFamily="34" charset="0"/>
              </a:rPr>
              <a:t>work-related problem-solving and decision-making difficulties, and/or social-interpersonal skill</a:t>
            </a:r>
            <a:r>
              <a:rPr lang="en-US" sz="1400" dirty="0">
                <a:solidFill>
                  <a:srgbClr val="00B050"/>
                </a:solidFill>
                <a:effectLst/>
                <a:latin typeface="Calibri" panose="020F0502020204030204" pitchFamily="34" charset="0"/>
                <a:ea typeface="Times New Roman" panose="02020603050405020304" pitchFamily="18" charset="0"/>
              </a:rPr>
              <a:t> limitations for employment settings.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00B050"/>
              </a:solidFill>
              <a:effectLst/>
              <a:latin typeface="Calibri" panose="020F050202020403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00B050"/>
                </a:solidFill>
                <a:effectLst/>
                <a:latin typeface="Calibri" panose="020F0502020204030204" pitchFamily="34" charset="0"/>
                <a:ea typeface="Times New Roman" panose="02020603050405020304" pitchFamily="18" charset="0"/>
              </a:rPr>
              <a:t>Strengthening and/or developing these </a:t>
            </a:r>
            <a:r>
              <a:rPr lang="en-US" sz="1400" dirty="0">
                <a:solidFill>
                  <a:srgbClr val="00B050"/>
                </a:solidFill>
                <a:effectLst/>
                <a:latin typeface="Calibri" panose="020F0502020204030204" pitchFamily="34" charset="0"/>
                <a:ea typeface="Calibri" panose="020F0502020204030204" pitchFamily="34" charset="0"/>
              </a:rPr>
              <a:t>skills</a:t>
            </a:r>
            <a:r>
              <a:rPr lang="en-US" sz="1400" dirty="0">
                <a:solidFill>
                  <a:srgbClr val="00B050"/>
                </a:solidFill>
                <a:effectLst/>
                <a:latin typeface="Calibri" panose="020F0502020204030204" pitchFamily="34" charset="0"/>
                <a:ea typeface="Times New Roman" panose="02020603050405020304" pitchFamily="18" charset="0"/>
              </a:rPr>
              <a:t> are primary goals to overcome barriers to obtain and retain employment.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00B050"/>
              </a:solidFill>
              <a:effectLst/>
              <a:latin typeface="Calibri" panose="020F050202020403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00B050"/>
                </a:solidFill>
                <a:effectLst/>
                <a:latin typeface="Calibri" panose="020F0502020204030204" pitchFamily="34" charset="0"/>
              </a:rPr>
              <a:t>I have developed a skills training program, which is broken into 4 modules, which we’re going to share on today’s webinar.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00B050"/>
              </a:solidFill>
              <a:effectLst/>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00B050"/>
                </a:solidFill>
                <a:effectLst/>
                <a:latin typeface="Calibri" panose="020F0502020204030204" pitchFamily="34" charset="0"/>
              </a:rPr>
              <a:t>Before we do that, let me share a few details related to the structure of the training program and the population served. </a:t>
            </a:r>
            <a:endParaRPr lang="en-PR" sz="1400" dirty="0"/>
          </a:p>
          <a:p>
            <a:endParaRPr lang="en-PR" dirty="0"/>
          </a:p>
        </p:txBody>
      </p:sp>
      <p:sp>
        <p:nvSpPr>
          <p:cNvPr id="4" name="Slide Number Placeholder 3"/>
          <p:cNvSpPr>
            <a:spLocks noGrp="1"/>
          </p:cNvSpPr>
          <p:nvPr>
            <p:ph type="sldNum" sz="quarter" idx="5"/>
          </p:nvPr>
        </p:nvSpPr>
        <p:spPr/>
        <p:txBody>
          <a:bodyPr/>
          <a:lstStyle/>
          <a:p>
            <a:fld id="{9EED2CC7-C36E-8244-8D29-96034970F4F6}" type="slidenum">
              <a:rPr lang="en-PR" smtClean="0"/>
              <a:t>3</a:t>
            </a:fld>
            <a:endParaRPr lang="en-PR"/>
          </a:p>
        </p:txBody>
      </p:sp>
    </p:spTree>
    <p:extLst>
      <p:ext uri="{BB962C8B-B14F-4D97-AF65-F5344CB8AC3E}">
        <p14:creationId xmlns:p14="http://schemas.microsoft.com/office/powerpoint/2010/main" val="140287332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ED2CC7-C36E-8244-8D29-96034970F4F6}" type="slidenum">
              <a:rPr lang="en-PR" smtClean="0"/>
              <a:t>30</a:t>
            </a:fld>
            <a:endParaRPr lang="en-PR"/>
          </a:p>
        </p:txBody>
      </p:sp>
    </p:spTree>
    <p:extLst>
      <p:ext uri="{BB962C8B-B14F-4D97-AF65-F5344CB8AC3E}">
        <p14:creationId xmlns:p14="http://schemas.microsoft.com/office/powerpoint/2010/main" val="83539174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solidFill>
                  <a:srgbClr val="00B050"/>
                </a:solidFill>
                <a:effectLst/>
                <a:latin typeface="Calibri" panose="020F0502020204030204" pitchFamily="34" charset="0"/>
              </a:rPr>
              <a:t>T</a:t>
            </a:r>
            <a:r>
              <a:rPr lang="en-PR" sz="1400" dirty="0">
                <a:solidFill>
                  <a:srgbClr val="00B050"/>
                </a:solidFill>
                <a:effectLst/>
                <a:latin typeface="Calibri" panose="020F0502020204030204" pitchFamily="34" charset="0"/>
              </a:rPr>
              <a:t>his last role-play adresses </a:t>
            </a:r>
            <a:r>
              <a:rPr lang="en-PR" sz="1400" b="1" dirty="0">
                <a:solidFill>
                  <a:srgbClr val="00B050"/>
                </a:solidFill>
                <a:effectLst/>
                <a:latin typeface="Calibri" panose="020F0502020204030204" pitchFamily="34" charset="0"/>
              </a:rPr>
              <a:t>Relational Conflicts </a:t>
            </a:r>
            <a:endParaRPr lang="en-US" sz="1400" b="1" dirty="0"/>
          </a:p>
          <a:p>
            <a:endParaRPr lang="en-PR" sz="1400" u="sng" dirty="0">
              <a:solidFill>
                <a:srgbClr val="00B050"/>
              </a:solidFill>
              <a:effectLst/>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u="sng" dirty="0">
                <a:solidFill>
                  <a:srgbClr val="00B050"/>
                </a:solidFill>
                <a:effectLst/>
                <a:latin typeface="Calibri" panose="020F0502020204030204" pitchFamily="34" charset="0"/>
              </a:rPr>
              <a:t>It has to do with </a:t>
            </a:r>
            <a:r>
              <a:rPr lang="en-PR" sz="1400" u="sng" dirty="0">
                <a:solidFill>
                  <a:srgbClr val="00B050"/>
                </a:solidFill>
                <a:effectLst/>
                <a:latin typeface="Calibri" panose="020F0502020204030204" pitchFamily="34" charset="0"/>
              </a:rPr>
              <a:t>students facing a hostile client. I remaind students, in advance, that this will be the last role play</a:t>
            </a:r>
            <a:r>
              <a:rPr lang="en-PR" sz="1400" dirty="0">
                <a:solidFill>
                  <a:srgbClr val="00B050"/>
                </a:solidFill>
                <a:effectLst/>
                <a:latin typeface="Calibri" panose="020F050202020403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PR" sz="1400" dirty="0">
              <a:solidFill>
                <a:srgbClr val="00B050"/>
              </a:solidFill>
              <a:effectLst/>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PR" sz="1400" dirty="0">
                <a:solidFill>
                  <a:srgbClr val="00B050"/>
                </a:solidFill>
                <a:effectLst/>
                <a:latin typeface="Calibri" panose="020F0502020204030204" pitchFamily="34" charset="0"/>
              </a:rPr>
              <a:t>I first show them a video of a real incident where a hostile client verbally and physically attacked a manager that became viral here in PR, then </a:t>
            </a:r>
            <a:r>
              <a:rPr lang="en-US" sz="1400" dirty="0">
                <a:solidFill>
                  <a:srgbClr val="00B050"/>
                </a:solidFill>
                <a:effectLst/>
                <a:latin typeface="Calibri" panose="020F0502020204030204" pitchFamily="34" charset="0"/>
              </a:rPr>
              <a:t>I</a:t>
            </a:r>
            <a:r>
              <a:rPr lang="en-PR" sz="1400" dirty="0">
                <a:solidFill>
                  <a:srgbClr val="00B050"/>
                </a:solidFill>
                <a:effectLst/>
                <a:latin typeface="Calibri" panose="020F0502020204030204" pitchFamily="34" charset="0"/>
              </a:rPr>
              <a:t> show them a video on How to effectively manage hostile clients and discuss it using the viral video as a starting point.  </a:t>
            </a:r>
            <a:endParaRPr lang="en-US" sz="1400" dirty="0">
              <a:solidFill>
                <a:srgbClr val="00B050"/>
              </a:solidFill>
              <a:effectLst/>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00B050"/>
              </a:solidFill>
              <a:effectLst/>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00B050"/>
                </a:solidFill>
                <a:effectLst/>
                <a:latin typeface="Calibri" panose="020F0502020204030204" pitchFamily="34" charset="0"/>
              </a:rPr>
              <a:t>When dealing with hostile customers first actively listen to their complaint – let them vent. Then show empathy. Thirdly, ask questions to be certain you understand the problem and finally, offer a solution.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00B050"/>
              </a:solidFill>
              <a:effectLst/>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00B050"/>
                </a:solidFill>
                <a:effectLst/>
                <a:latin typeface="Calibri" panose="020F0502020204030204" pitchFamily="34" charset="0"/>
              </a:rPr>
              <a:t>My goal is for students to learn how to implement the first 2 steps, given that most </a:t>
            </a:r>
            <a:r>
              <a:rPr lang="en-PR" sz="1400" dirty="0">
                <a:solidFill>
                  <a:srgbClr val="00B050"/>
                </a:solidFill>
                <a:effectLst/>
                <a:latin typeface="Calibri" panose="020F0502020204030204" pitchFamily="34" charset="0"/>
              </a:rPr>
              <a:t>students will not have the respons</a:t>
            </a:r>
            <a:r>
              <a:rPr lang="en-US" sz="1400" dirty="0">
                <a:solidFill>
                  <a:srgbClr val="00B050"/>
                </a:solidFill>
                <a:effectLst/>
                <a:latin typeface="Calibri" panose="020F0502020204030204" pitchFamily="34" charset="0"/>
              </a:rPr>
              <a:t>a</a:t>
            </a:r>
            <a:r>
              <a:rPr lang="en-PR" sz="1400" dirty="0">
                <a:solidFill>
                  <a:srgbClr val="00B050"/>
                </a:solidFill>
                <a:effectLst/>
                <a:latin typeface="Calibri" panose="020F0502020204030204" pitchFamily="34" charset="0"/>
              </a:rPr>
              <a:t>bility to directly handle the whole situation. </a:t>
            </a:r>
            <a:r>
              <a:rPr lang="en-US" sz="1400" dirty="0">
                <a:solidFill>
                  <a:srgbClr val="00B050"/>
                </a:solidFill>
                <a:effectLst/>
                <a:latin typeface="Calibri" panose="020F050202020403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00B050"/>
              </a:solidFill>
              <a:effectLst/>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00B050"/>
                </a:solidFill>
                <a:effectLst/>
                <a:latin typeface="Calibri" panose="020F0502020204030204" pitchFamily="34" charset="0"/>
              </a:rPr>
              <a:t>After they </a:t>
            </a:r>
            <a:r>
              <a:rPr lang="en-PR" sz="1400" dirty="0">
                <a:solidFill>
                  <a:srgbClr val="00B050"/>
                </a:solidFill>
                <a:effectLst/>
                <a:latin typeface="Calibri" panose="020F0502020204030204" pitchFamily="34" charset="0"/>
              </a:rPr>
              <a:t>actively listen, are empathic,</a:t>
            </a:r>
            <a:r>
              <a:rPr lang="en-US" sz="1400" dirty="0">
                <a:solidFill>
                  <a:srgbClr val="00B050"/>
                </a:solidFill>
                <a:effectLst/>
                <a:latin typeface="Calibri" panose="020F0502020204030204" pitchFamily="34" charset="0"/>
              </a:rPr>
              <a:t> they should </a:t>
            </a:r>
            <a:r>
              <a:rPr lang="en-PR" sz="1400" dirty="0">
                <a:solidFill>
                  <a:srgbClr val="00B050"/>
                </a:solidFill>
                <a:effectLst/>
                <a:latin typeface="Calibri" panose="020F0502020204030204" pitchFamily="34" charset="0"/>
              </a:rPr>
              <a:t>tell the client that they will go find the supervisor for them to take care of the situation.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PR" sz="1400" dirty="0">
              <a:solidFill>
                <a:srgbClr val="00B050"/>
              </a:solidFill>
              <a:effectLst/>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PR" sz="1400" b="1" dirty="0">
                <a:solidFill>
                  <a:srgbClr val="00B050"/>
                </a:solidFill>
                <a:effectLst/>
                <a:latin typeface="Calibri" panose="020F0502020204030204" pitchFamily="34" charset="0"/>
              </a:rPr>
              <a:t>Helena ready for the last role play</a:t>
            </a:r>
            <a:r>
              <a:rPr lang="en-PR" sz="1400" dirty="0">
                <a:solidFill>
                  <a:srgbClr val="00B050"/>
                </a:solidFill>
                <a:effectLst/>
                <a:latin typeface="Calibri" panose="020F0502020204030204" pitchFamily="34" charset="0"/>
              </a:rPr>
              <a:t>: You will be the waitress and I will be the client.  Let’s start the role play – Excuse me…Excuse me, server.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PR" sz="1400" dirty="0">
              <a:solidFill>
                <a:srgbClr val="00B050"/>
              </a:solidFill>
              <a:effectLst/>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00B050"/>
                </a:solidFill>
                <a:effectLst/>
                <a:latin typeface="Calibri" panose="020F0502020204030204" pitchFamily="34" charset="0"/>
              </a:rPr>
              <a:t>I</a:t>
            </a:r>
            <a:r>
              <a:rPr lang="en-PR" sz="1400" dirty="0">
                <a:solidFill>
                  <a:srgbClr val="00B050"/>
                </a:solidFill>
                <a:effectLst/>
                <a:latin typeface="Calibri" panose="020F0502020204030204" pitchFamily="34" charset="0"/>
              </a:rPr>
              <a:t> ordered the Prime Rib well done and it is rare…look at all the blood!    Disgusting!!  I waited almost 45 mins for the food </a:t>
            </a:r>
            <a:r>
              <a:rPr lang="en-US" sz="1400" dirty="0">
                <a:solidFill>
                  <a:srgbClr val="00B050"/>
                </a:solidFill>
                <a:effectLst/>
                <a:latin typeface="Calibri" panose="020F0502020204030204" pitchFamily="34" charset="0"/>
              </a:rPr>
              <a:t>to be served and when it finally arrives …look at it …what a disappointment….and the Prime Rib is an expensive cut! </a:t>
            </a:r>
            <a:r>
              <a:rPr lang="en-PR" sz="1400" dirty="0">
                <a:solidFill>
                  <a:srgbClr val="00B050"/>
                </a:solidFill>
                <a:effectLst/>
                <a:latin typeface="Calibri" panose="020F0502020204030204" pitchFamily="34" charset="0"/>
              </a:rPr>
              <a:t> I was starving when I walk in… and now I lost my appetite …I am not paying for this…get me the check for what I did comsume. I want to leave!</a:t>
            </a:r>
          </a:p>
          <a:p>
            <a:endParaRPr lang="en-US" dirty="0"/>
          </a:p>
        </p:txBody>
      </p:sp>
      <p:sp>
        <p:nvSpPr>
          <p:cNvPr id="4" name="Slide Number Placeholder 3"/>
          <p:cNvSpPr>
            <a:spLocks noGrp="1"/>
          </p:cNvSpPr>
          <p:nvPr>
            <p:ph type="sldNum" sz="quarter" idx="5"/>
          </p:nvPr>
        </p:nvSpPr>
        <p:spPr/>
        <p:txBody>
          <a:bodyPr/>
          <a:lstStyle/>
          <a:p>
            <a:fld id="{9EED2CC7-C36E-8244-8D29-96034970F4F6}" type="slidenum">
              <a:rPr lang="en-PR" smtClean="0"/>
              <a:t>31</a:t>
            </a:fld>
            <a:endParaRPr lang="en-PR"/>
          </a:p>
        </p:txBody>
      </p:sp>
    </p:spTree>
    <p:extLst>
      <p:ext uri="{BB962C8B-B14F-4D97-AF65-F5344CB8AC3E}">
        <p14:creationId xmlns:p14="http://schemas.microsoft.com/office/powerpoint/2010/main" val="387692909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ED2CC7-C36E-8244-8D29-96034970F4F6}" type="slidenum">
              <a:rPr lang="en-PR" smtClean="0"/>
              <a:t>32</a:t>
            </a:fld>
            <a:endParaRPr lang="en-PR"/>
          </a:p>
        </p:txBody>
      </p:sp>
    </p:spTree>
    <p:extLst>
      <p:ext uri="{BB962C8B-B14F-4D97-AF65-F5344CB8AC3E}">
        <p14:creationId xmlns:p14="http://schemas.microsoft.com/office/powerpoint/2010/main" val="65860019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a:r>
              <a:rPr lang="en-PR" sz="1200" dirty="0">
                <a:solidFill>
                  <a:srgbClr val="00B050"/>
                </a:solidFill>
                <a:effectLst/>
                <a:latin typeface="Calibri" panose="020F0502020204030204" pitchFamily="34" charset="0"/>
              </a:rPr>
              <a:t>[M] Other suggested role plays for:</a:t>
            </a:r>
          </a:p>
          <a:p>
            <a:pPr marL="457200"/>
            <a:endParaRPr lang="en-PR" sz="1200" dirty="0">
              <a:solidFill>
                <a:srgbClr val="00B050"/>
              </a:solidFill>
              <a:effectLst/>
              <a:latin typeface="Calibri" panose="020F0502020204030204" pitchFamily="34" charset="0"/>
            </a:endParaRPr>
          </a:p>
          <a:p>
            <a:r>
              <a:rPr lang="en-PR" sz="1200" b="1" dirty="0">
                <a:solidFill>
                  <a:srgbClr val="00B050"/>
                </a:solidFill>
                <a:effectLst/>
                <a:latin typeface="Calibri" panose="020F0502020204030204" pitchFamily="34" charset="0"/>
              </a:rPr>
              <a:t>Not understanding job tasks/duties or having what’s needed to do the job </a:t>
            </a:r>
          </a:p>
          <a:p>
            <a:endParaRPr lang="en-PR" sz="1200" b="1" dirty="0">
              <a:solidFill>
                <a:srgbClr val="00B050"/>
              </a:solidFill>
              <a:effectLst/>
              <a:latin typeface="Calibri" panose="020F0502020204030204" pitchFamily="34" charset="0"/>
            </a:endParaRPr>
          </a:p>
          <a:p>
            <a:pPr marL="171450" indent="-171450">
              <a:buFont typeface="Arial" panose="020B0604020202020204" pitchFamily="34" charset="0"/>
              <a:buChar char="•"/>
            </a:pPr>
            <a:r>
              <a:rPr lang="en-PR" sz="1200" dirty="0">
                <a:solidFill>
                  <a:srgbClr val="00B050"/>
                </a:solidFill>
                <a:effectLst/>
                <a:latin typeface="Calibri" panose="020F0502020204030204" pitchFamily="34" charset="0"/>
              </a:rPr>
              <a:t>The supervisor ask students/employees to build </a:t>
            </a:r>
            <a:r>
              <a:rPr lang="en-PR" sz="1200" b="1" u="sng" dirty="0">
                <a:solidFill>
                  <a:srgbClr val="00B050"/>
                </a:solidFill>
                <a:effectLst/>
                <a:latin typeface="Calibri" panose="020F0502020204030204" pitchFamily="34" charset="0"/>
              </a:rPr>
              <a:t>one</a:t>
            </a:r>
            <a:r>
              <a:rPr lang="en-PR" sz="1200" dirty="0">
                <a:solidFill>
                  <a:srgbClr val="00B050"/>
                </a:solidFill>
                <a:effectLst/>
                <a:latin typeface="Calibri" panose="020F0502020204030204" pitchFamily="34" charset="0"/>
              </a:rPr>
              <a:t> tower using the plastic cups provided- goes in and out of the work area.  If the students build a tower each the supervisor specifies that the instruction was to build 1 tower between the 2 or 3 students, etc. On the other hand, if they build one tower between them the supervisor tells them that they wanted them to build a tower each. </a:t>
            </a:r>
          </a:p>
          <a:p>
            <a:endParaRPr lang="en-PR" sz="1200" dirty="0">
              <a:solidFill>
                <a:srgbClr val="00B050"/>
              </a:solidFill>
              <a:effectLst/>
              <a:latin typeface="Calibri" panose="020F0502020204030204" pitchFamily="34" charset="0"/>
            </a:endParaRPr>
          </a:p>
          <a:p>
            <a:r>
              <a:rPr lang="en-PR" sz="1200" dirty="0">
                <a:solidFill>
                  <a:srgbClr val="00B050"/>
                </a:solidFill>
                <a:effectLst/>
                <a:latin typeface="Calibri" panose="020F0502020204030204" pitchFamily="34" charset="0"/>
              </a:rPr>
              <a:t>    If they build a pyramind make them start all over again bec</a:t>
            </a:r>
            <a:r>
              <a:rPr lang="en-US" sz="1200" dirty="0">
                <a:solidFill>
                  <a:srgbClr val="00B050"/>
                </a:solidFill>
                <a:effectLst/>
                <a:latin typeface="Calibri" panose="020F0502020204030204" pitchFamily="34" charset="0"/>
              </a:rPr>
              <a:t>a</a:t>
            </a:r>
            <a:r>
              <a:rPr lang="en-PR" sz="1200" dirty="0">
                <a:solidFill>
                  <a:srgbClr val="00B050"/>
                </a:solidFill>
                <a:effectLst/>
                <a:latin typeface="Calibri" panose="020F0502020204030204" pitchFamily="34" charset="0"/>
              </a:rPr>
              <a:t>use you ask for a tower not a pyramind. </a:t>
            </a:r>
          </a:p>
          <a:p>
            <a:endParaRPr lang="en-PR" sz="1200" dirty="0">
              <a:solidFill>
                <a:srgbClr val="00B050"/>
              </a:solidFill>
              <a:effectLst/>
              <a:latin typeface="Calibri" panose="020F0502020204030204" pitchFamily="34" charset="0"/>
            </a:endParaRPr>
          </a:p>
          <a:p>
            <a:r>
              <a:rPr lang="en-PR" sz="1200" dirty="0">
                <a:solidFill>
                  <a:srgbClr val="00B050"/>
                </a:solidFill>
                <a:effectLst/>
                <a:latin typeface="Calibri" panose="020F0502020204030204" pitchFamily="34" charset="0"/>
              </a:rPr>
              <a:t>    The idea is to present a non-detailed instruction to provoke students to ask for more detail instructions.</a:t>
            </a:r>
          </a:p>
          <a:p>
            <a:r>
              <a:rPr lang="en-PR" sz="1200" dirty="0">
                <a:solidFill>
                  <a:srgbClr val="00B050"/>
                </a:solidFill>
                <a:effectLst/>
                <a:latin typeface="Calibri" panose="020F0502020204030204" pitchFamily="34" charset="0"/>
              </a:rPr>
              <a:t>    Teach them that if they have doudts it is essential for them to ak and to learm to corrobarate with their supervisor if they correctlly understood the instructions. </a:t>
            </a:r>
            <a:endParaRPr lang="en-PR" sz="1200" b="1" dirty="0">
              <a:solidFill>
                <a:srgbClr val="00B050"/>
              </a:solidFill>
              <a:effectLst/>
              <a:latin typeface="Calibri" panose="020F0502020204030204" pitchFamily="34" charset="0"/>
            </a:endParaRPr>
          </a:p>
          <a:p>
            <a:endParaRPr lang="en-PR" sz="1200" dirty="0">
              <a:solidFill>
                <a:srgbClr val="00B050"/>
              </a:solidFill>
              <a:effectLst/>
              <a:latin typeface="Calibri" panose="020F0502020204030204" pitchFamily="34" charset="0"/>
            </a:endParaRPr>
          </a:p>
          <a:p>
            <a:pPr marL="171450" indent="-171450">
              <a:buFont typeface="Arial" panose="020B0604020202020204" pitchFamily="34" charset="0"/>
              <a:buChar char="•"/>
            </a:pPr>
            <a:r>
              <a:rPr lang="en-PR" sz="1200" dirty="0">
                <a:solidFill>
                  <a:srgbClr val="00B050"/>
                </a:solidFill>
                <a:effectLst/>
                <a:latin typeface="Calibri" panose="020F0502020204030204" pitchFamily="34" charset="0"/>
              </a:rPr>
              <a:t>The supervisor assigns a task to the group – does not supply all the materials needed to complete the task – and informs the group that they need to leave to take care of another matter – before leaving verbally pressures the group to work fast. </a:t>
            </a:r>
          </a:p>
          <a:p>
            <a:endParaRPr lang="en-PR" sz="1200" dirty="0">
              <a:solidFill>
                <a:srgbClr val="00B050"/>
              </a:solidFill>
              <a:effectLst/>
              <a:latin typeface="Calibri" panose="020F0502020204030204" pitchFamily="34" charset="0"/>
            </a:endParaRPr>
          </a:p>
          <a:p>
            <a:pPr marL="171450" indent="-171450">
              <a:buFont typeface="Arial" panose="020B0604020202020204" pitchFamily="34" charset="0"/>
              <a:buChar char="•"/>
            </a:pPr>
            <a:r>
              <a:rPr lang="en-PR" sz="1200" dirty="0">
                <a:solidFill>
                  <a:srgbClr val="00B050"/>
                </a:solidFill>
                <a:effectLst/>
                <a:latin typeface="Calibri" panose="020F0502020204030204" pitchFamily="34" charset="0"/>
              </a:rPr>
              <a:t>The supervisor assigns tasks for the group to work on and leaves the area. After several minutes have pass by, another supervisor (ask a center employee to participate in the role play) enters the area and asks the group for help moving some merchandise (that is located in another area) due to being understaff.  This other supervisor has not spoken with the group supervisor. If students decide to leave the work-area without previously informing their supervisor once they leave the area their supervisor meets them halfway and asks - “What is happening here!...where are you going?  After the role-play have a discuss about the consquences of abondoning there working site – leaving merchandize / work materials unattended - and consequences if they are ask to go to a high risk area.</a:t>
            </a:r>
          </a:p>
          <a:p>
            <a:endParaRPr lang="en-PR" sz="1200" b="1" dirty="0">
              <a:solidFill>
                <a:srgbClr val="00B050"/>
              </a:solidFill>
              <a:effectLst/>
              <a:latin typeface="Calibri" panose="020F0502020204030204" pitchFamily="34" charset="0"/>
            </a:endParaRPr>
          </a:p>
          <a:p>
            <a:r>
              <a:rPr lang="en-PR" sz="1200" b="1" dirty="0">
                <a:solidFill>
                  <a:srgbClr val="00B050"/>
                </a:solidFill>
                <a:effectLst/>
                <a:latin typeface="Calibri" panose="020F0502020204030204" pitchFamily="34" charset="0"/>
              </a:rPr>
              <a:t>Time pressure </a:t>
            </a:r>
          </a:p>
          <a:p>
            <a:endParaRPr lang="en-PR" sz="1200" b="1" dirty="0">
              <a:solidFill>
                <a:srgbClr val="00B050"/>
              </a:solidFill>
              <a:effectLst/>
              <a:latin typeface="Calibri" panose="020F0502020204030204" pitchFamily="34" charset="0"/>
            </a:endParaRPr>
          </a:p>
          <a:p>
            <a:pPr marL="171450" indent="-171450">
              <a:buFont typeface="Arial" panose="020B0604020202020204" pitchFamily="34" charset="0"/>
              <a:buChar char="•"/>
            </a:pPr>
            <a:r>
              <a:rPr lang="en-PR" sz="1200" dirty="0">
                <a:solidFill>
                  <a:srgbClr val="00B050"/>
                </a:solidFill>
                <a:effectLst/>
                <a:latin typeface="Calibri" panose="020F0502020204030204" pitchFamily="34" charset="0"/>
              </a:rPr>
              <a:t>The supervisor assign students/employees different tasks to do - goes in and out of the work-area – each time the supervisor returns verbally pressures students/employees to speed up their work execution; raises the tone of voice.</a:t>
            </a:r>
          </a:p>
          <a:p>
            <a:endParaRPr lang="en-PR" sz="1200" dirty="0">
              <a:solidFill>
                <a:srgbClr val="00B050"/>
              </a:solidFill>
              <a:effectLst/>
              <a:latin typeface="Calibri" panose="020F0502020204030204" pitchFamily="34" charset="0"/>
            </a:endParaRPr>
          </a:p>
          <a:p>
            <a:pPr marL="171450" indent="-171450">
              <a:buFont typeface="Arial" panose="020B0604020202020204" pitchFamily="34" charset="0"/>
              <a:buChar char="•"/>
            </a:pPr>
            <a:r>
              <a:rPr lang="en-PR" sz="1200" dirty="0">
                <a:solidFill>
                  <a:srgbClr val="00B050"/>
                </a:solidFill>
                <a:effectLst/>
                <a:latin typeface="Calibri" panose="020F0502020204030204" pitchFamily="34" charset="0"/>
              </a:rPr>
              <a:t>The supervisor sets a time limit for the group to do the tasks. Using a stopwatch, the supervisor pressures the group by letting them know how much time has passed using and using a loud tone of voice. </a:t>
            </a:r>
          </a:p>
          <a:p>
            <a:endParaRPr lang="en-PR" sz="1200" dirty="0">
              <a:solidFill>
                <a:srgbClr val="00B050"/>
              </a:solidFill>
              <a:effectLst/>
              <a:latin typeface="Calibri" panose="020F050202020403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PR" sz="1200" dirty="0">
                <a:solidFill>
                  <a:srgbClr val="00B050"/>
                </a:solidFill>
                <a:effectLst/>
                <a:latin typeface="Calibri" panose="020F0502020204030204" pitchFamily="34" charset="0"/>
              </a:rPr>
              <a:t>The supervisor assign tasks to the group - remains in the work area and, using in loud tone of voice, verbally pressures the group, while simultanately, strongly tapps the work-table with a pencil/pen to mark the desired pace of execution. </a:t>
            </a:r>
            <a:r>
              <a:rPr lang="en-US" sz="1200" dirty="0">
                <a:solidFill>
                  <a:srgbClr val="00B050"/>
                </a:solidFill>
                <a:effectLst/>
                <a:latin typeface="Calibri" panose="020F0502020204030204" pitchFamily="34" charset="0"/>
              </a:rPr>
              <a:t>When taking a break from tapping the table the supervisor can look over the employees shoulders to look at the work done. </a:t>
            </a:r>
            <a:endParaRPr lang="en-PR" sz="1200" dirty="0">
              <a:solidFill>
                <a:srgbClr val="00B050"/>
              </a:solidFill>
              <a:effectLst/>
              <a:latin typeface="Calibri" panose="020F050202020403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PR" sz="1200" b="1" dirty="0">
              <a:solidFill>
                <a:srgbClr val="00B050"/>
              </a:solidFill>
              <a:effectLst/>
              <a:latin typeface="Calibri" panose="020F0502020204030204" pitchFamily="34" charset="0"/>
            </a:endParaRPr>
          </a:p>
          <a:p>
            <a:r>
              <a:rPr lang="en-US" b="1" dirty="0"/>
              <a:t>Team Work</a:t>
            </a:r>
          </a:p>
          <a:p>
            <a:endParaRPr lang="en-US" dirty="0"/>
          </a:p>
          <a:p>
            <a:pPr marL="171450" indent="-171450">
              <a:buFont typeface="Arial" panose="020B0604020202020204" pitchFamily="34" charset="0"/>
              <a:buChar char="•"/>
            </a:pPr>
            <a:r>
              <a:rPr lang="en-US" dirty="0"/>
              <a:t>The supervisor lists the tasks that the students must carry out – suddenly a person enters the room and informs the supervisor that the Human Resources Manager is requesting their presence right now  – the supervisor tells the group – “As you heard I have to go…you all know how to do the tasks, so go ahead and start”! (no details are given on how to divide the task between employees). </a:t>
            </a:r>
          </a:p>
          <a:p>
            <a:endParaRPr lang="en-PR" sz="1200" b="1" dirty="0">
              <a:solidFill>
                <a:srgbClr val="00B050"/>
              </a:solidFill>
              <a:effectLst/>
              <a:latin typeface="Calibri" panose="020F0502020204030204" pitchFamily="34" charset="0"/>
            </a:endParaRPr>
          </a:p>
          <a:p>
            <a:r>
              <a:rPr lang="en-PR" sz="1200" b="1" dirty="0">
                <a:solidFill>
                  <a:srgbClr val="00B050"/>
                </a:solidFill>
                <a:effectLst/>
                <a:latin typeface="Calibri" panose="020F0502020204030204" pitchFamily="34" charset="0"/>
              </a:rPr>
              <a:t>Relational conflicts</a:t>
            </a:r>
            <a:r>
              <a:rPr lang="en-PR" sz="1200" dirty="0">
                <a:solidFill>
                  <a:srgbClr val="00B050"/>
                </a:solidFill>
                <a:effectLst/>
                <a:latin typeface="Calibri" panose="020F0502020204030204" pitchFamily="34" charset="0"/>
              </a:rPr>
              <a:t> </a:t>
            </a:r>
          </a:p>
          <a:p>
            <a:endParaRPr lang="en-PR" sz="1200" dirty="0">
              <a:solidFill>
                <a:srgbClr val="00B050"/>
              </a:solidFill>
              <a:effectLst/>
              <a:latin typeface="Calibri" panose="020F0502020204030204" pitchFamily="34" charset="0"/>
            </a:endParaRPr>
          </a:p>
          <a:p>
            <a:pPr marL="171450" indent="-171450">
              <a:buFont typeface="Arial" panose="020B0604020202020204" pitchFamily="34" charset="0"/>
              <a:buChar char="•"/>
            </a:pPr>
            <a:r>
              <a:rPr lang="en-PR" sz="1200" dirty="0">
                <a:solidFill>
                  <a:srgbClr val="00B050"/>
                </a:solidFill>
                <a:effectLst/>
                <a:latin typeface="Calibri" panose="020F0502020204030204" pitchFamily="34" charset="0"/>
              </a:rPr>
              <a:t>The supervisor assigns various tasks to students/employees – making sure to include building a pyramind and/or tower using the plastic cups - and leaves the room – after a few minutes returns stressed out – walks towards the work table and bumps into it causing the work done by students/employees to collapse. Bump into the the table several times.</a:t>
            </a:r>
          </a:p>
          <a:p>
            <a:pPr marL="0" indent="0">
              <a:buFontTx/>
              <a:buNone/>
            </a:pPr>
            <a:r>
              <a:rPr lang="en-US" sz="1200" dirty="0">
                <a:solidFill>
                  <a:srgbClr val="00B050"/>
                </a:solidFill>
                <a:effectLst/>
                <a:latin typeface="Calibri" panose="020F0502020204030204" pitchFamily="34" charset="0"/>
              </a:rPr>
              <a:t>    </a:t>
            </a:r>
          </a:p>
          <a:p>
            <a:pPr marL="0" indent="0">
              <a:buFontTx/>
              <a:buNone/>
            </a:pPr>
            <a:r>
              <a:rPr lang="en-US" sz="1200" dirty="0">
                <a:solidFill>
                  <a:srgbClr val="00B050"/>
                </a:solidFill>
                <a:effectLst/>
                <a:latin typeface="Calibri" panose="020F0502020204030204" pitchFamily="34" charset="0"/>
              </a:rPr>
              <a:t>    Another version of this role-play is for </a:t>
            </a:r>
            <a:r>
              <a:rPr lang="en-PR" sz="1200" dirty="0">
                <a:solidFill>
                  <a:srgbClr val="00B050"/>
                </a:solidFill>
                <a:effectLst/>
                <a:latin typeface="Calibri" panose="020F0502020204030204" pitchFamily="34" charset="0"/>
              </a:rPr>
              <a:t>a student actor/co-worker to leave the area to go to the bathroom - on their return loses th</a:t>
            </a:r>
            <a:r>
              <a:rPr lang="en-US" sz="1200" dirty="0" err="1">
                <a:solidFill>
                  <a:srgbClr val="00B050"/>
                </a:solidFill>
                <a:effectLst/>
                <a:latin typeface="Calibri" panose="020F0502020204030204" pitchFamily="34" charset="0"/>
              </a:rPr>
              <a:t>ei</a:t>
            </a:r>
            <a:r>
              <a:rPr lang="en-PR" sz="1200" dirty="0">
                <a:solidFill>
                  <a:srgbClr val="00B050"/>
                </a:solidFill>
                <a:effectLst/>
                <a:latin typeface="Calibri" panose="020F0502020204030204" pitchFamily="34" charset="0"/>
              </a:rPr>
              <a:t>r balance and bumps into the table causing the      </a:t>
            </a:r>
          </a:p>
          <a:p>
            <a:pPr marL="0" indent="0">
              <a:buFontTx/>
              <a:buNone/>
            </a:pPr>
            <a:r>
              <a:rPr lang="en-PR" sz="1200" dirty="0">
                <a:solidFill>
                  <a:srgbClr val="00B050"/>
                </a:solidFill>
                <a:effectLst/>
                <a:latin typeface="Calibri" panose="020F0502020204030204" pitchFamily="34" charset="0"/>
              </a:rPr>
              <a:t>    work done by th</a:t>
            </a:r>
            <a:r>
              <a:rPr lang="en-US" sz="1200" dirty="0" err="1">
                <a:solidFill>
                  <a:srgbClr val="00B050"/>
                </a:solidFill>
                <a:effectLst/>
                <a:latin typeface="Calibri" panose="020F0502020204030204" pitchFamily="34" charset="0"/>
              </a:rPr>
              <a:t>ei</a:t>
            </a:r>
            <a:r>
              <a:rPr lang="en-PR" sz="1200" dirty="0">
                <a:solidFill>
                  <a:srgbClr val="00B050"/>
                </a:solidFill>
                <a:effectLst/>
                <a:latin typeface="Calibri" panose="020F0502020204030204" pitchFamily="34" charset="0"/>
              </a:rPr>
              <a:t>r co-workers to collapse. </a:t>
            </a:r>
            <a:r>
              <a:rPr lang="en-US" sz="1200" dirty="0">
                <a:solidFill>
                  <a:srgbClr val="00B050"/>
                </a:solidFill>
                <a:effectLst/>
                <a:latin typeface="Calibri" panose="020F0502020204030204" pitchFamily="34" charset="0"/>
              </a:rPr>
              <a:t>T</a:t>
            </a:r>
            <a:r>
              <a:rPr lang="en-PR" sz="1200" dirty="0">
                <a:solidFill>
                  <a:srgbClr val="00B050"/>
                </a:solidFill>
                <a:effectLst/>
                <a:latin typeface="Calibri" panose="020F0502020204030204" pitchFamily="34" charset="0"/>
              </a:rPr>
              <a:t>hen, once the tasks are completed again, the student/actor will sit leaning on the table causing the plastic cups to fall again.</a:t>
            </a:r>
          </a:p>
          <a:p>
            <a:endParaRPr lang="en-PR" sz="1200" dirty="0">
              <a:solidFill>
                <a:srgbClr val="00B050"/>
              </a:solidFill>
              <a:effectLst/>
              <a:latin typeface="Calibri" panose="020F050202020403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00B050"/>
                </a:solidFill>
                <a:effectLst/>
                <a:latin typeface="Calibri" panose="020F0502020204030204" pitchFamily="34" charset="0"/>
                <a:ea typeface="Calibri" panose="020F0502020204030204" pitchFamily="34" charset="0"/>
              </a:rPr>
              <a:t>Mini- supermarket – The supervisor tells students/coworkers how they want Capri Sun juice boxes displayed by colors. Once the students/employees have finished arranging the boxes, the supervisor tells them they do not like the way they look and instructs them to rearrange the boxes again. The supervisor keeps asking for the boxes to be rearranged until students/coworkers are assertive.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00B050"/>
              </a:solidFill>
              <a:effectLst/>
              <a:latin typeface="Calibri" panose="020F0502020204030204" pitchFamily="34" charset="0"/>
            </a:endParaRPr>
          </a:p>
          <a:p>
            <a:pPr marL="171450" indent="-171450">
              <a:buFont typeface="Arial" panose="020B0604020202020204" pitchFamily="34" charset="0"/>
              <a:buChar char="•"/>
            </a:pPr>
            <a:r>
              <a:rPr lang="en-PR" sz="1200" dirty="0">
                <a:solidFill>
                  <a:srgbClr val="00B050"/>
                </a:solidFill>
                <a:effectLst/>
                <a:latin typeface="Calibri" panose="020F0502020204030204" pitchFamily="34" charset="0"/>
              </a:rPr>
              <a:t>The supervisor assigns the tasks and leaves – the student actor/co-worker after working for a few minutes tells others that they needs to go the bathroom and will be back soon – instead takes 25/30 minutes to return. </a:t>
            </a:r>
            <a:endParaRPr lang="en-PR" sz="1200" u="sng" dirty="0">
              <a:solidFill>
                <a:srgbClr val="00B050"/>
              </a:solidFill>
              <a:effectLst/>
              <a:latin typeface="Calibri" panose="020F0502020204030204" pitchFamily="34" charset="0"/>
            </a:endParaRPr>
          </a:p>
          <a:p>
            <a:endParaRPr lang="en-PR" sz="1200" dirty="0">
              <a:solidFill>
                <a:srgbClr val="00B050"/>
              </a:solidFill>
              <a:effectLst/>
              <a:latin typeface="Calibri" panose="020F0502020204030204" pitchFamily="34" charset="0"/>
            </a:endParaRPr>
          </a:p>
          <a:p>
            <a:pPr marL="171450" indent="-171450">
              <a:buFont typeface="Arial" panose="020B0604020202020204" pitchFamily="34" charset="0"/>
              <a:buChar char="•"/>
            </a:pPr>
            <a:r>
              <a:rPr lang="en-PR" sz="1200" dirty="0">
                <a:solidFill>
                  <a:srgbClr val="00B050"/>
                </a:solidFill>
                <a:effectLst/>
                <a:latin typeface="Calibri" panose="020F0502020204030204" pitchFamily="34" charset="0"/>
              </a:rPr>
              <a:t>The supervisor assigns the tasks and leaves – the student actor/co-worker will work very slowly, very slowly and all of the sudden will stop working when they are distracted by their own thoughts. Instruct the actor/co-worker that if coworkers help they to refocus– to start working and after a few minutes to again start to work very slowly, very slowly and after a few minutes to starts daydreaming. </a:t>
            </a:r>
          </a:p>
          <a:p>
            <a:endParaRPr lang="en-PR" sz="1200" dirty="0">
              <a:solidFill>
                <a:srgbClr val="00B050"/>
              </a:solidFill>
              <a:effectLst/>
              <a:latin typeface="Calibri" panose="020F0502020204030204" pitchFamily="34" charset="0"/>
            </a:endParaRPr>
          </a:p>
          <a:p>
            <a:pPr marL="171450" indent="-171450">
              <a:buFont typeface="Arial" panose="020B0604020202020204" pitchFamily="34" charset="0"/>
              <a:buChar char="•"/>
            </a:pPr>
            <a:r>
              <a:rPr lang="en-PR" sz="1200" dirty="0">
                <a:solidFill>
                  <a:srgbClr val="00B050"/>
                </a:solidFill>
                <a:effectLst/>
                <a:latin typeface="Calibri" panose="020F0502020204030204" pitchFamily="34" charset="0"/>
              </a:rPr>
              <a:t>The supervisor assigns the tasks and leaves– the student actor/co-worker will begin to yawn, will work slowly…will yawn several more times...will nod sleep until nodding off. If coworkers wake the student/actor - instruct the student actor/coworker to act out the situation again.    </a:t>
            </a:r>
          </a:p>
          <a:p>
            <a:endParaRPr lang="en-PR" sz="1200" u="sng" dirty="0">
              <a:solidFill>
                <a:srgbClr val="00B050"/>
              </a:solidFill>
              <a:effectLst/>
              <a:latin typeface="Calibri" panose="020F050202020403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00B050"/>
                </a:solidFill>
                <a:effectLst/>
                <a:latin typeface="Calibri" panose="020F0502020204030204" pitchFamily="34" charset="0"/>
              </a:rPr>
              <a:t>Mini clothing store – The supervisor assigns the task of folding garments to be placed on shelves according to size and holds coworkers/employees accountable for working with a specific size (small, medium, large, etc.). The student actor/coworker will throw to their co-workers the garments with a different size than the one assigned to they - making sure that the garments fall on the floor.</a:t>
            </a:r>
            <a:endParaRPr lang="en-PR" sz="1200" u="sng" dirty="0">
              <a:solidFill>
                <a:srgbClr val="00B050"/>
              </a:solidFill>
              <a:effectLst/>
              <a:latin typeface="Calibri" panose="020F0502020204030204" pitchFamily="34" charset="0"/>
            </a:endParaRPr>
          </a:p>
          <a:p>
            <a:endParaRPr lang="en-PR" sz="1200" u="sng" dirty="0">
              <a:solidFill>
                <a:srgbClr val="00B050"/>
              </a:solidFill>
              <a:effectLst/>
              <a:latin typeface="Calibri" panose="020F0502020204030204" pitchFamily="34" charset="0"/>
            </a:endParaRPr>
          </a:p>
          <a:p>
            <a:pPr marL="171450" indent="-171450">
              <a:buFont typeface="Arial" panose="020B0604020202020204" pitchFamily="34" charset="0"/>
              <a:buChar char="•"/>
            </a:pPr>
            <a:r>
              <a:rPr lang="en-PR" sz="1200" u="sng" dirty="0">
                <a:solidFill>
                  <a:srgbClr val="00B050"/>
                </a:solidFill>
                <a:effectLst/>
                <a:latin typeface="Calibri" panose="020F0502020204030204" pitchFamily="34" charset="0"/>
              </a:rPr>
              <a:t>Let students know a week in advance that you will be performing a role-play where they could be offended</a:t>
            </a:r>
            <a:r>
              <a:rPr lang="en-PR" sz="1200" dirty="0">
                <a:solidFill>
                  <a:srgbClr val="00B050"/>
                </a:solidFill>
                <a:effectLst/>
                <a:latin typeface="Calibri" panose="020F0502020204030204" pitchFamily="34" charset="0"/>
              </a:rPr>
              <a:t>. The supervisor, when assigning the tasks, criticizes the generation of students/employess for being lazy, only looking out for their own interest…. That the only thing they know how to do well is write text messages, etc. (</a:t>
            </a:r>
            <a:r>
              <a:rPr lang="en-PR" sz="1200" b="1" dirty="0">
                <a:solidFill>
                  <a:srgbClr val="00B050"/>
                </a:solidFill>
                <a:effectLst/>
                <a:latin typeface="Calibri" panose="020F0502020204030204" pitchFamily="34" charset="0"/>
              </a:rPr>
              <a:t>Should be one of the last role-plays</a:t>
            </a:r>
            <a:r>
              <a:rPr lang="en-PR" sz="1200" dirty="0">
                <a:solidFill>
                  <a:srgbClr val="00B050"/>
                </a:solidFill>
                <a:effectLst/>
                <a:latin typeface="Calibri" panose="020F0502020204030204" pitchFamily="34" charset="0"/>
              </a:rPr>
              <a:t>)</a:t>
            </a:r>
          </a:p>
          <a:p>
            <a:endParaRPr lang="en-PR" sz="1200" u="sng" dirty="0">
              <a:solidFill>
                <a:srgbClr val="00B050"/>
              </a:solidFill>
              <a:effectLst/>
              <a:latin typeface="Calibri" panose="020F0502020204030204" pitchFamily="34" charset="0"/>
            </a:endParaRPr>
          </a:p>
          <a:p>
            <a:pPr marL="171450" indent="-171450">
              <a:buFont typeface="Arial" panose="020B0604020202020204" pitchFamily="34" charset="0"/>
              <a:buChar char="•"/>
            </a:pPr>
            <a:r>
              <a:rPr lang="en-US" sz="1200" u="sng" dirty="0">
                <a:solidFill>
                  <a:srgbClr val="00B050"/>
                </a:solidFill>
                <a:effectLst/>
                <a:latin typeface="Calibri" panose="020F0502020204030204" pitchFamily="34" charset="0"/>
              </a:rPr>
              <a:t>A</a:t>
            </a:r>
            <a:r>
              <a:rPr lang="en-PR" sz="1200" u="sng" dirty="0">
                <a:solidFill>
                  <a:srgbClr val="00B050"/>
                </a:solidFill>
                <a:effectLst/>
                <a:latin typeface="Calibri" panose="020F0502020204030204" pitchFamily="34" charset="0"/>
              </a:rPr>
              <a:t>nticipate students that you will offend them.</a:t>
            </a:r>
            <a:r>
              <a:rPr lang="en-PR" sz="1200" dirty="0">
                <a:solidFill>
                  <a:srgbClr val="00B050"/>
                </a:solidFill>
                <a:effectLst/>
                <a:latin typeface="Calibri" panose="020F0502020204030204" pitchFamily="34" charset="0"/>
              </a:rPr>
              <a:t> The supervisor, when assigning the tasks, will address employees using offensive nicknames. “Hey, you lanky young man…”, “You chubby cabagge patch Carmen…doesn’t she looks like a cabagge patch?” “Are you guys stupid”. (</a:t>
            </a:r>
            <a:r>
              <a:rPr lang="en-PR" sz="1200" b="1" dirty="0">
                <a:solidFill>
                  <a:srgbClr val="00B050"/>
                </a:solidFill>
                <a:effectLst/>
                <a:latin typeface="Calibri" panose="020F0502020204030204" pitchFamily="34" charset="0"/>
              </a:rPr>
              <a:t>Should be</a:t>
            </a:r>
            <a:r>
              <a:rPr lang="en-PR" sz="1200" dirty="0">
                <a:solidFill>
                  <a:srgbClr val="00B050"/>
                </a:solidFill>
                <a:effectLst/>
                <a:latin typeface="Calibri" panose="020F0502020204030204" pitchFamily="34" charset="0"/>
              </a:rPr>
              <a:t> </a:t>
            </a:r>
            <a:r>
              <a:rPr lang="en-PR" sz="1200" b="1" dirty="0">
                <a:solidFill>
                  <a:srgbClr val="00B050"/>
                </a:solidFill>
                <a:effectLst/>
                <a:latin typeface="Calibri" panose="020F0502020204030204" pitchFamily="34" charset="0"/>
              </a:rPr>
              <a:t>one of the last role-plays</a:t>
            </a:r>
            <a:r>
              <a:rPr lang="en-PR" sz="1200" dirty="0">
                <a:solidFill>
                  <a:srgbClr val="00B050"/>
                </a:solidFill>
                <a:effectLst/>
                <a:latin typeface="Calibri" panose="020F0502020204030204" pitchFamily="34" charset="0"/>
              </a:rPr>
              <a:t>) </a:t>
            </a:r>
          </a:p>
          <a:p>
            <a:endParaRPr lang="en-PR" sz="1200" dirty="0">
              <a:solidFill>
                <a:srgbClr val="00B050"/>
              </a:solidFill>
              <a:effectLst/>
              <a:latin typeface="Calibri" panose="020F0502020204030204" pitchFamily="34" charset="0"/>
            </a:endParaRPr>
          </a:p>
          <a:p>
            <a:pPr marL="171450" indent="-171450">
              <a:buFont typeface="Arial" panose="020B0604020202020204" pitchFamily="34" charset="0"/>
              <a:buChar char="•"/>
            </a:pPr>
            <a:r>
              <a:rPr lang="en-US" sz="1200" u="sng" dirty="0">
                <a:solidFill>
                  <a:srgbClr val="00B050"/>
                </a:solidFill>
                <a:effectLst/>
                <a:latin typeface="Calibri" panose="020F0502020204030204" pitchFamily="34" charset="0"/>
              </a:rPr>
              <a:t>T</a:t>
            </a:r>
            <a:r>
              <a:rPr lang="en-PR" sz="1200" u="sng" dirty="0">
                <a:solidFill>
                  <a:srgbClr val="00B050"/>
                </a:solidFill>
                <a:effectLst/>
                <a:latin typeface="Calibri" panose="020F0502020204030204" pitchFamily="34" charset="0"/>
              </a:rPr>
              <a:t>he last role - play is for students to face a hostile client. Remaind them, in advance, that the last role-play will be about them facing a hostile client. </a:t>
            </a:r>
          </a:p>
          <a:p>
            <a:endParaRPr lang="en-PR" sz="1200" u="sng" dirty="0">
              <a:solidFill>
                <a:srgbClr val="00B050"/>
              </a:solidFill>
              <a:effectLst/>
              <a:latin typeface="Calibri" panose="020F0502020204030204" pitchFamily="34" charset="0"/>
            </a:endParaRPr>
          </a:p>
          <a:p>
            <a:r>
              <a:rPr lang="en-PR" sz="1200" dirty="0">
                <a:solidFill>
                  <a:srgbClr val="00B050"/>
                </a:solidFill>
                <a:effectLst/>
                <a:latin typeface="Calibri" panose="020F0502020204030204" pitchFamily="34" charset="0"/>
              </a:rPr>
              <a:t>   I show them a video of a real incident where a hostile client verbally and physically attack a manager that became viral here in PR, then </a:t>
            </a:r>
            <a:r>
              <a:rPr lang="en-US" sz="1200" dirty="0">
                <a:solidFill>
                  <a:srgbClr val="00B050"/>
                </a:solidFill>
                <a:effectLst/>
                <a:latin typeface="Calibri" panose="020F0502020204030204" pitchFamily="34" charset="0"/>
              </a:rPr>
              <a:t>I</a:t>
            </a:r>
            <a:r>
              <a:rPr lang="en-PR" sz="1200" dirty="0">
                <a:solidFill>
                  <a:srgbClr val="00B050"/>
                </a:solidFill>
                <a:effectLst/>
                <a:latin typeface="Calibri" panose="020F0502020204030204" pitchFamily="34" charset="0"/>
              </a:rPr>
              <a:t> show them a video on How to  </a:t>
            </a:r>
          </a:p>
          <a:p>
            <a:r>
              <a:rPr lang="en-PR" sz="1200" dirty="0">
                <a:solidFill>
                  <a:srgbClr val="00B050"/>
                </a:solidFill>
                <a:effectLst/>
                <a:latin typeface="Calibri" panose="020F0502020204030204" pitchFamily="34" charset="0"/>
              </a:rPr>
              <a:t>   deal with difficult clients and discuss it using the viral video as a starting point. </a:t>
            </a:r>
            <a:endParaRPr lang="en-PR" sz="1200" u="sng" dirty="0">
              <a:solidFill>
                <a:srgbClr val="00B050"/>
              </a:solidFill>
              <a:effectLst/>
              <a:latin typeface="Calibri" panose="020F0502020204030204" pitchFamily="34" charset="0"/>
            </a:endParaRPr>
          </a:p>
          <a:p>
            <a:endParaRPr lang="en-PR" sz="1200" dirty="0">
              <a:solidFill>
                <a:srgbClr val="00B050"/>
              </a:solidFill>
              <a:effectLst/>
              <a:latin typeface="Calibri" panose="020F0502020204030204" pitchFamily="34" charset="0"/>
            </a:endParaRPr>
          </a:p>
          <a:p>
            <a:r>
              <a:rPr lang="en-PR" sz="1200" dirty="0">
                <a:solidFill>
                  <a:srgbClr val="00B050"/>
                </a:solidFill>
                <a:effectLst/>
                <a:latin typeface="Calibri" panose="020F0502020204030204" pitchFamily="34" charset="0"/>
              </a:rPr>
              <a:t>   Role –play - Assign students/employees a task – while they are working suddenly appear and ask them if they are store employees and when they say Yes </a:t>
            </a:r>
          </a:p>
          <a:p>
            <a:r>
              <a:rPr lang="en-PR" sz="1200" dirty="0">
                <a:solidFill>
                  <a:srgbClr val="00B050"/>
                </a:solidFill>
                <a:effectLst/>
                <a:latin typeface="Calibri" panose="020F0502020204030204" pitchFamily="34" charset="0"/>
              </a:rPr>
              <a:t>   start complaining - screaming at them – that the merchandise purchased is damaged – “I bought this item yesterday and it does not work.. it did not cost $3.00 dollars …this is </a:t>
            </a:r>
          </a:p>
          <a:p>
            <a:r>
              <a:rPr lang="en-PR" sz="1200" dirty="0">
                <a:solidFill>
                  <a:srgbClr val="00B050"/>
                </a:solidFill>
                <a:effectLst/>
                <a:latin typeface="Calibri" panose="020F0502020204030204" pitchFamily="34" charset="0"/>
              </a:rPr>
              <a:t>   an expensive item… It took me months to save up the money to buy it… I want my money back…</a:t>
            </a:r>
            <a:r>
              <a:rPr lang="en-US" sz="1200" dirty="0">
                <a:solidFill>
                  <a:srgbClr val="00B050"/>
                </a:solidFill>
                <a:effectLst/>
                <a:latin typeface="Calibri" panose="020F0502020204030204" pitchFamily="34" charset="0"/>
              </a:rPr>
              <a:t>I want my money, </a:t>
            </a:r>
            <a:r>
              <a:rPr lang="en-PR" sz="1200" dirty="0">
                <a:solidFill>
                  <a:srgbClr val="00B050"/>
                </a:solidFill>
                <a:effectLst/>
                <a:latin typeface="Calibri" panose="020F0502020204030204" pitchFamily="34" charset="0"/>
              </a:rPr>
              <a:t>today.”</a:t>
            </a:r>
            <a:endParaRPr lang="en-US" sz="1200" dirty="0">
              <a:solidFill>
                <a:srgbClr val="00B050"/>
              </a:solidFill>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9EED2CC7-C36E-8244-8D29-96034970F4F6}" type="slidenum">
              <a:rPr lang="en-PR" smtClean="0"/>
              <a:t>33</a:t>
            </a:fld>
            <a:endParaRPr lang="en-PR"/>
          </a:p>
        </p:txBody>
      </p:sp>
    </p:spTree>
    <p:extLst>
      <p:ext uri="{BB962C8B-B14F-4D97-AF65-F5344CB8AC3E}">
        <p14:creationId xmlns:p14="http://schemas.microsoft.com/office/powerpoint/2010/main" val="362911776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R" dirty="0"/>
          </a:p>
        </p:txBody>
      </p:sp>
      <p:sp>
        <p:nvSpPr>
          <p:cNvPr id="4" name="Slide Number Placeholder 3"/>
          <p:cNvSpPr>
            <a:spLocks noGrp="1"/>
          </p:cNvSpPr>
          <p:nvPr>
            <p:ph type="sldNum" sz="quarter" idx="5"/>
          </p:nvPr>
        </p:nvSpPr>
        <p:spPr/>
        <p:txBody>
          <a:bodyPr/>
          <a:lstStyle/>
          <a:p>
            <a:fld id="{9EED2CC7-C36E-8244-8D29-96034970F4F6}" type="slidenum">
              <a:rPr lang="en-PR" smtClean="0"/>
              <a:t>34</a:t>
            </a:fld>
            <a:endParaRPr lang="en-PR"/>
          </a:p>
        </p:txBody>
      </p:sp>
    </p:spTree>
    <p:extLst>
      <p:ext uri="{BB962C8B-B14F-4D97-AF65-F5344CB8AC3E}">
        <p14:creationId xmlns:p14="http://schemas.microsoft.com/office/powerpoint/2010/main" val="297391185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ED2CC7-C36E-8244-8D29-96034970F4F6}" type="slidenum">
              <a:rPr lang="en-PR" smtClean="0"/>
              <a:t>35</a:t>
            </a:fld>
            <a:endParaRPr lang="en-PR"/>
          </a:p>
        </p:txBody>
      </p:sp>
    </p:spTree>
    <p:extLst>
      <p:ext uri="{BB962C8B-B14F-4D97-AF65-F5344CB8AC3E}">
        <p14:creationId xmlns:p14="http://schemas.microsoft.com/office/powerpoint/2010/main" val="355160344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ED2CC7-C36E-8244-8D29-96034970F4F6}" type="slidenum">
              <a:rPr lang="en-PR" smtClean="0"/>
              <a:t>36</a:t>
            </a:fld>
            <a:endParaRPr lang="en-PR"/>
          </a:p>
        </p:txBody>
      </p:sp>
    </p:spTree>
    <p:extLst>
      <p:ext uri="{BB962C8B-B14F-4D97-AF65-F5344CB8AC3E}">
        <p14:creationId xmlns:p14="http://schemas.microsoft.com/office/powerpoint/2010/main" val="262637929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ED2CC7-C36E-8244-8D29-96034970F4F6}" type="slidenum">
              <a:rPr lang="en-PR" smtClean="0"/>
              <a:t>37</a:t>
            </a:fld>
            <a:endParaRPr lang="en-PR"/>
          </a:p>
        </p:txBody>
      </p:sp>
    </p:spTree>
    <p:extLst>
      <p:ext uri="{BB962C8B-B14F-4D97-AF65-F5344CB8AC3E}">
        <p14:creationId xmlns:p14="http://schemas.microsoft.com/office/powerpoint/2010/main" val="95484475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ED2CC7-C36E-8244-8D29-96034970F4F6}" type="slidenum">
              <a:rPr lang="en-PR" smtClean="0"/>
              <a:t>38</a:t>
            </a:fld>
            <a:endParaRPr lang="en-PR"/>
          </a:p>
        </p:txBody>
      </p:sp>
    </p:spTree>
    <p:extLst>
      <p:ext uri="{BB962C8B-B14F-4D97-AF65-F5344CB8AC3E}">
        <p14:creationId xmlns:p14="http://schemas.microsoft.com/office/powerpoint/2010/main" val="168950940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ED2CC7-C36E-8244-8D29-96034970F4F6}" type="slidenum">
              <a:rPr lang="en-PR" smtClean="0"/>
              <a:t>39</a:t>
            </a:fld>
            <a:endParaRPr lang="en-PR"/>
          </a:p>
        </p:txBody>
      </p:sp>
    </p:spTree>
    <p:extLst>
      <p:ext uri="{BB962C8B-B14F-4D97-AF65-F5344CB8AC3E}">
        <p14:creationId xmlns:p14="http://schemas.microsoft.com/office/powerpoint/2010/main" val="26325793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effectLst/>
              </a:rPr>
              <a:t>[</a:t>
            </a:r>
            <a:r>
              <a:rPr lang="en-US" sz="1400" b="1" dirty="0">
                <a:effectLst/>
              </a:rPr>
              <a:t>M]   </a:t>
            </a:r>
            <a:r>
              <a:rPr lang="en-US" sz="1400" b="1" dirty="0">
                <a:solidFill>
                  <a:schemeClr val="accent5">
                    <a:lumMod val="60000"/>
                    <a:lumOff val="40000"/>
                  </a:schemeClr>
                </a:solidFill>
              </a:rPr>
              <a:t>The p</a:t>
            </a:r>
            <a:r>
              <a:rPr lang="en-PR" sz="1400" b="1" dirty="0">
                <a:solidFill>
                  <a:schemeClr val="accent5">
                    <a:lumMod val="60000"/>
                    <a:lumOff val="40000"/>
                  </a:schemeClr>
                </a:solidFill>
              </a:rPr>
              <a:t>articipants </a:t>
            </a:r>
            <a:r>
              <a:rPr lang="en-US" sz="1400" b="1" dirty="0">
                <a:solidFill>
                  <a:schemeClr val="accent5">
                    <a:lumMod val="60000"/>
                    <a:lumOff val="40000"/>
                  </a:schemeClr>
                </a:solidFill>
              </a:rPr>
              <a:t>I work with in </a:t>
            </a:r>
            <a:r>
              <a:rPr lang="en-US" sz="1400" dirty="0">
                <a:solidFill>
                  <a:srgbClr val="00B050"/>
                </a:solidFill>
                <a:effectLst/>
                <a:highlight>
                  <a:srgbClr val="FFFF00"/>
                </a:highlight>
                <a:latin typeface="Calibri" panose="020F0502020204030204" pitchFamily="34" charset="0"/>
                <a:ea typeface="Calibri" panose="020F0502020204030204" pitchFamily="34" charset="0"/>
                <a:cs typeface="Calibri" panose="020F0502020204030204" pitchFamily="34" charset="0"/>
              </a:rPr>
              <a:t>Vocational Rehab are 16 and older – </a:t>
            </a:r>
            <a:r>
              <a:rPr lang="en-US" sz="1400" b="1" dirty="0">
                <a:solidFill>
                  <a:srgbClr val="00B050"/>
                </a:solidFill>
                <a:effectLst/>
                <a:highlight>
                  <a:srgbClr val="FFFF00"/>
                </a:highlight>
                <a:latin typeface="Calibri" panose="020F0502020204030204" pitchFamily="34" charset="0"/>
                <a:ea typeface="Calibri" panose="020F0502020204030204" pitchFamily="34" charset="0"/>
                <a:cs typeface="Calibri" panose="020F0502020204030204" pitchFamily="34" charset="0"/>
              </a:rPr>
              <a:t>however most of those who participate in the training are between 18 to 23 years old.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1" dirty="0">
              <a:solidFill>
                <a:srgbClr val="00B050"/>
              </a:solidFill>
              <a:effectLst/>
              <a:highlight>
                <a:srgbClr val="FFFF00"/>
              </a:highlight>
              <a:latin typeface="Calibri" panose="020F0502020204030204" pitchFamily="34" charset="0"/>
              <a:ea typeface="Times New Roman" panose="02020603050405020304" pitchFamily="18"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effectLst/>
                <a:latin typeface="Calibri" panose="020F0502020204030204" pitchFamily="34" charset="0"/>
                <a:ea typeface="Times New Roman" panose="02020603050405020304" pitchFamily="18" charset="0"/>
                <a:cs typeface="Calibri" panose="020F0502020204030204" pitchFamily="34" charset="0"/>
              </a:rPr>
              <a:t>Some have previous work experience, some have no experience at all.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effectLst/>
              <a:latin typeface="Calibri" panose="020F0502020204030204" pitchFamily="34" charset="0"/>
              <a:ea typeface="Times New Roman" panose="02020603050405020304" pitchFamily="18"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effectLst/>
                <a:latin typeface="Calibri" panose="020F0502020204030204" pitchFamily="34" charset="0"/>
                <a:ea typeface="Times New Roman" panose="02020603050405020304" pitchFamily="18" charset="0"/>
                <a:cs typeface="Calibri" panose="020F0502020204030204" pitchFamily="34" charset="0"/>
              </a:rPr>
              <a:t>As you can see the age and work experience of the population I work with is pretty similar to Job Corps population. </a:t>
            </a:r>
            <a:endParaRPr lang="en-PR"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1"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dirty="0">
                <a:effectLst/>
              </a:rPr>
              <a:t>I have found </a:t>
            </a:r>
            <a:r>
              <a:rPr lang="en-PR" sz="1400" b="1" dirty="0">
                <a:effectLst/>
              </a:rPr>
              <a:t>group interventions </a:t>
            </a:r>
            <a:r>
              <a:rPr lang="en-PR" sz="1400" dirty="0">
                <a:effectLst/>
              </a:rPr>
              <a:t>are preferable</a:t>
            </a:r>
            <a:r>
              <a:rPr lang="en-US" sz="1400" dirty="0">
                <a:effectLst/>
              </a:rPr>
              <a:t> since they are dynamic. I</a:t>
            </a:r>
            <a:r>
              <a:rPr lang="en-PR" sz="1400" dirty="0">
                <a:effectLst/>
              </a:rPr>
              <a:t> form, in most cases, groups of 3 to 5 participants.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PR" sz="14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PR" sz="1400" dirty="0">
                <a:effectLst/>
              </a:rPr>
              <a:t>Group interventions </a:t>
            </a:r>
            <a:r>
              <a:rPr lang="en-US" sz="1400" dirty="0">
                <a:solidFill>
                  <a:srgbClr val="00B050"/>
                </a:solidFill>
                <a:effectLst/>
                <a:latin typeface="Calibri" panose="020F0502020204030204" pitchFamily="34" charset="0"/>
                <a:ea typeface="Calibri" panose="020F0502020204030204" pitchFamily="34" charset="0"/>
              </a:rPr>
              <a:t>allow students to practice teamwork, interpersonal skills, and communication/assertive skills.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00B050"/>
              </a:solidFill>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00B050"/>
                </a:solidFill>
                <a:effectLst/>
                <a:latin typeface="Calibri" panose="020F0502020204030204" pitchFamily="34" charset="0"/>
                <a:ea typeface="Calibri" panose="020F0502020204030204" pitchFamily="34" charset="0"/>
              </a:rPr>
              <a:t>Also, offer opportunities to learn and receive support from peers that are working to overcome similar needs/challenges.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00B050"/>
              </a:solidFill>
              <a:effectLst/>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dirty="0"/>
              <a:t>T</a:t>
            </a:r>
            <a:r>
              <a:rPr lang="en-PR" sz="1400" b="0" dirty="0"/>
              <a:t>he Duration and time </a:t>
            </a:r>
            <a:r>
              <a:rPr lang="en-PR" sz="1400" dirty="0"/>
              <a:t>- Approximately </a:t>
            </a:r>
            <a:r>
              <a:rPr lang="en-US" sz="1400" dirty="0">
                <a:latin typeface="Calibri" panose="020F0502020204030204" pitchFamily="34" charset="0"/>
              </a:rPr>
              <a:t>3</a:t>
            </a:r>
            <a:r>
              <a:rPr lang="en-US" sz="1400" dirty="0">
                <a:effectLst/>
                <a:latin typeface="Calibri" panose="020F0502020204030204" pitchFamily="34" charset="0"/>
                <a:ea typeface="Calibri" panose="020F0502020204030204" pitchFamily="34" charset="0"/>
              </a:rPr>
              <a:t> months</a:t>
            </a:r>
            <a:r>
              <a:rPr lang="en-PR" sz="1400" dirty="0">
                <a:effectLst/>
              </a:rPr>
              <a:t> of weekly interventions of an</a:t>
            </a:r>
            <a:r>
              <a:rPr lang="en-PR" sz="1400" dirty="0"/>
              <a:t> hour and a half.</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PR" sz="14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F</a:t>
            </a:r>
            <a:r>
              <a:rPr lang="en-PR" sz="1400" dirty="0"/>
              <a:t>or the remainder of the webinar, I will refer to Vocational Rehab participants as students. </a:t>
            </a:r>
            <a:endParaRPr lang="en-US" sz="1400" dirty="0">
              <a:solidFill>
                <a:srgbClr val="00B050"/>
              </a:solidFill>
              <a:effectLst/>
              <a:highlight>
                <a:srgbClr val="FFFF00"/>
              </a:highligh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00B050"/>
                </a:solidFill>
                <a:effectLst/>
                <a:latin typeface="Calibri" panose="020F0502020204030204" pitchFamily="34" charset="0"/>
                <a:ea typeface="Calibri" panose="020F0502020204030204" pitchFamily="34" charset="0"/>
              </a:rPr>
              <a:t> </a:t>
            </a:r>
            <a:endParaRPr lang="en-PR" sz="1400" dirty="0"/>
          </a:p>
        </p:txBody>
      </p:sp>
      <p:sp>
        <p:nvSpPr>
          <p:cNvPr id="4" name="Slide Number Placeholder 3"/>
          <p:cNvSpPr>
            <a:spLocks noGrp="1"/>
          </p:cNvSpPr>
          <p:nvPr>
            <p:ph type="sldNum" sz="quarter" idx="5"/>
          </p:nvPr>
        </p:nvSpPr>
        <p:spPr/>
        <p:txBody>
          <a:bodyPr/>
          <a:lstStyle/>
          <a:p>
            <a:fld id="{9EED2CC7-C36E-8244-8D29-96034970F4F6}" type="slidenum">
              <a:rPr lang="en-PR" smtClean="0"/>
              <a:t>4</a:t>
            </a:fld>
            <a:endParaRPr lang="en-PR"/>
          </a:p>
        </p:txBody>
      </p:sp>
    </p:spTree>
    <p:extLst>
      <p:ext uri="{BB962C8B-B14F-4D97-AF65-F5344CB8AC3E}">
        <p14:creationId xmlns:p14="http://schemas.microsoft.com/office/powerpoint/2010/main" val="18648771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srgbClr val="FF0000"/>
                </a:solidFill>
                <a:effectLst/>
                <a:latin typeface="Calibri" panose="020F0502020204030204" pitchFamily="34" charset="0"/>
                <a:ea typeface="Calibri" panose="020F0502020204030204" pitchFamily="34" charset="0"/>
              </a:rPr>
              <a:t>[M] </a:t>
            </a:r>
            <a:r>
              <a:rPr lang="en-US" sz="1400" dirty="0"/>
              <a:t>Most of vocational rehab students, similar to our JC students, are part of Gen Z, which includes youth who are currently 11 to 26 years old.  </a:t>
            </a:r>
            <a:endParaRPr lang="en-US" sz="1400" dirty="0">
              <a:effectLst/>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effectLst/>
                <a:latin typeface="Calibri" panose="020F0502020204030204" pitchFamily="34" charset="0"/>
                <a:ea typeface="Calibri" panose="020F0502020204030204" pitchFamily="34" charset="0"/>
                <a:cs typeface="Calibri" panose="020F0502020204030204" pitchFamily="34" charset="0"/>
              </a:rPr>
              <a:t>Gen Z is the first generation born after the mass-adoption of the internet and smart phones – they are:</a:t>
            </a:r>
          </a:p>
          <a:p>
            <a:pPr marL="342900" lvl="0" indent="-342900">
              <a:buFont typeface="Symbol" pitchFamily="2" charset="2"/>
              <a:buChar char=""/>
            </a:pPr>
            <a:r>
              <a:rPr lang="en-US" sz="1400" dirty="0">
                <a:effectLst/>
                <a:latin typeface="Calibri" panose="020F0502020204030204" pitchFamily="34" charset="0"/>
                <a:ea typeface="Calibri" panose="020F0502020204030204" pitchFamily="34" charset="0"/>
                <a:cs typeface="Calibri" panose="020F0502020204030204" pitchFamily="34" charset="0"/>
              </a:rPr>
              <a:t>Tech savvy </a:t>
            </a:r>
          </a:p>
          <a:p>
            <a:pPr marL="342900" lvl="0" indent="-342900">
              <a:buFont typeface="Symbol" pitchFamily="2" charset="2"/>
              <a:buChar char=""/>
            </a:pPr>
            <a:r>
              <a:rPr lang="en-US" sz="1400" b="0" i="0" u="none" strike="noStrike" dirty="0">
                <a:solidFill>
                  <a:srgbClr val="000000"/>
                </a:solidFill>
                <a:effectLst/>
                <a:latin typeface="Source Serif Pro" panose="02040603050405020204" pitchFamily="18" charset="0"/>
              </a:rPr>
              <a:t>Cooperative, and social,  </a:t>
            </a:r>
          </a:p>
          <a:p>
            <a:pPr marL="342900" lvl="0" indent="-342900">
              <a:buFont typeface="Symbol" pitchFamily="2" charset="2"/>
              <a:buChar char=""/>
            </a:pPr>
            <a:r>
              <a:rPr lang="en-US" sz="1400" b="0" i="0" u="none" strike="noStrike" dirty="0">
                <a:solidFill>
                  <a:srgbClr val="000000"/>
                </a:solidFill>
                <a:effectLst/>
                <a:latin typeface="Source Serif Pro" panose="02040603050405020204" pitchFamily="18" charset="0"/>
              </a:rPr>
              <a:t>Interestingly, tend to prefer in-person communication,</a:t>
            </a:r>
          </a:p>
          <a:p>
            <a:pPr marL="342900" marR="0" lvl="0" indent="-342900" algn="l" defTabSz="914400" rtl="0" eaLnBrk="1" fontAlgn="auto" latinLnBrk="0" hangingPunct="1">
              <a:lnSpc>
                <a:spcPct val="100000"/>
              </a:lnSpc>
              <a:spcBef>
                <a:spcPts val="0"/>
              </a:spcBef>
              <a:spcAft>
                <a:spcPts val="0"/>
              </a:spcAft>
              <a:buClrTx/>
              <a:buSzTx/>
              <a:buFont typeface="Symbol" pitchFamily="2" charset="2"/>
              <a:buChar char=""/>
              <a:tabLst/>
              <a:defRPr/>
            </a:pPr>
            <a:r>
              <a:rPr lang="en-US" sz="1400" b="0" i="0" u="none" strike="noStrike" dirty="0">
                <a:solidFill>
                  <a:srgbClr val="000000"/>
                </a:solidFill>
                <a:effectLst/>
                <a:latin typeface="Source Serif Pro" panose="02040603050405020204" pitchFamily="18" charset="0"/>
              </a:rPr>
              <a:t>Value self-care and balance, </a:t>
            </a:r>
          </a:p>
          <a:p>
            <a:pPr marL="342900" marR="0" lvl="0" indent="-342900" algn="l" defTabSz="914400" rtl="0" eaLnBrk="1" fontAlgn="auto" latinLnBrk="0" hangingPunct="1">
              <a:lnSpc>
                <a:spcPct val="100000"/>
              </a:lnSpc>
              <a:spcBef>
                <a:spcPts val="0"/>
              </a:spcBef>
              <a:spcAft>
                <a:spcPts val="0"/>
              </a:spcAft>
              <a:buClrTx/>
              <a:buSzTx/>
              <a:buFont typeface="Symbol" pitchFamily="2" charset="2"/>
              <a:buChar char=""/>
              <a:tabLst/>
              <a:defRPr/>
            </a:pPr>
            <a:r>
              <a:rPr lang="en-US" sz="1400" b="0" i="0" u="none" strike="noStrike" dirty="0">
                <a:solidFill>
                  <a:srgbClr val="000000"/>
                </a:solidFill>
                <a:effectLst/>
                <a:latin typeface="Source Serif Pro" panose="02040603050405020204" pitchFamily="18" charset="0"/>
                <a:ea typeface="Calibri" panose="020F0502020204030204" pitchFamily="34" charset="0"/>
                <a:cs typeface="Calibri" panose="020F0502020204030204" pitchFamily="34" charset="0"/>
              </a:rPr>
              <a:t>Prefer </a:t>
            </a:r>
            <a:r>
              <a:rPr lang="en-US" sz="1400"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activities that engage their attention for shorter periods of time, and are interactive, </a:t>
            </a:r>
          </a:p>
          <a:p>
            <a:pPr marL="342900" lvl="0" indent="-342900">
              <a:buFont typeface="Symbol" pitchFamily="2" charset="2"/>
              <a:buChar char=""/>
            </a:pPr>
            <a:r>
              <a:rPr lang="en-US" sz="1400" b="0" i="0" u="none" strike="noStrike" dirty="0">
                <a:solidFill>
                  <a:srgbClr val="000000"/>
                </a:solidFill>
                <a:effectLst/>
                <a:latin typeface="Source Serif Pro" panose="02040603050405020204" pitchFamily="18" charset="0"/>
              </a:rPr>
              <a:t>Value flexibility, relevance, and authenticity.</a:t>
            </a:r>
          </a:p>
          <a:p>
            <a:pPr marL="342900" lvl="0" indent="-342900">
              <a:buFont typeface="Symbol" pitchFamily="2" charset="2"/>
              <a:buChar char=""/>
            </a:pPr>
            <a:endParaRPr lang="en-US" sz="1400" b="0" i="0" u="none" strike="noStrike" dirty="0">
              <a:solidFill>
                <a:srgbClr val="000000"/>
              </a:solidFill>
              <a:effectLst/>
              <a:latin typeface="Source Serif Pro" panose="02040603050405020204" pitchFamily="18" charset="0"/>
              <a:ea typeface="Calibri" panose="020F0502020204030204" pitchFamily="34" charset="0"/>
              <a:cs typeface="Calibri" panose="020F0502020204030204" pitchFamily="34" charset="0"/>
            </a:endParaRPr>
          </a:p>
          <a:p>
            <a:pPr marL="0" lvl="0" indent="0">
              <a:buFontTx/>
              <a:buNone/>
            </a:pPr>
            <a:r>
              <a:rPr lang="en-US" sz="1400" b="0" i="0" u="none" strike="noStrike" dirty="0">
                <a:solidFill>
                  <a:srgbClr val="000000"/>
                </a:solidFill>
                <a:effectLst/>
                <a:latin typeface="Source Serif Pro" panose="02040603050405020204" pitchFamily="18" charset="0"/>
                <a:ea typeface="Calibri" panose="020F0502020204030204" pitchFamily="34" charset="0"/>
                <a:cs typeface="Calibri" panose="020F0502020204030204" pitchFamily="34" charset="0"/>
              </a:rPr>
              <a:t>With COVID limiting social interactions, many of these students yearn to be part of a group and seek connection. </a:t>
            </a:r>
            <a:endParaRPr lang="en-PR" sz="14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0" dirty="0">
              <a:solidFill>
                <a:srgbClr val="FF0000"/>
              </a:solidFill>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dirty="0">
                <a:solidFill>
                  <a:srgbClr val="FF0000"/>
                </a:solidFill>
                <a:effectLst/>
                <a:latin typeface="Calibri" panose="020F0502020204030204" pitchFamily="34" charset="0"/>
                <a:ea typeface="Calibri" panose="020F0502020204030204" pitchFamily="34" charset="0"/>
              </a:rPr>
              <a:t>When working with Gen Z students I have learn that it is best to</a:t>
            </a:r>
            <a:r>
              <a:rPr lang="en-US" sz="1400" dirty="0">
                <a:solidFill>
                  <a:srgbClr val="FF0000"/>
                </a:solidFill>
                <a:effectLst/>
                <a:latin typeface="Calibri" panose="020F0502020204030204" pitchFamily="34" charset="0"/>
                <a:ea typeface="Calibri" panose="020F0502020204030204" pitchFamily="34" charset="0"/>
              </a:rPr>
              <a:t>:</a:t>
            </a:r>
          </a:p>
          <a:p>
            <a:endParaRPr lang="en-US" sz="1400" dirty="0">
              <a:solidFill>
                <a:srgbClr val="00B050"/>
              </a:solidFill>
              <a:effectLst/>
              <a:latin typeface="Calibri" panose="020F0502020204030204" pitchFamily="34" charset="0"/>
            </a:endParaRPr>
          </a:p>
          <a:p>
            <a:r>
              <a:rPr lang="en-US" sz="1400" dirty="0">
                <a:solidFill>
                  <a:srgbClr val="00B050"/>
                </a:solidFill>
                <a:effectLst/>
                <a:latin typeface="Calibri" panose="020F0502020204030204" pitchFamily="34" charset="0"/>
              </a:rPr>
              <a:t>1. Create cohesive groups –  Define goals with the flexibility to restate them as new needs are observed or are stated by students.</a:t>
            </a:r>
          </a:p>
          <a:p>
            <a:endParaRPr lang="en-US" sz="1400" dirty="0">
              <a:solidFill>
                <a:srgbClr val="00B050"/>
              </a:solidFill>
              <a:effectLst/>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00B050"/>
                </a:solidFill>
                <a:effectLst/>
                <a:latin typeface="Calibri" panose="020F0502020204030204" pitchFamily="34" charset="0"/>
              </a:rPr>
              <a:t>2. Emphasize confidentiality, as you all know, is an important rule of group interventions.</a:t>
            </a:r>
            <a:r>
              <a:rPr lang="en-PR" sz="1400" dirty="0">
                <a:effectLst/>
              </a:rPr>
              <a:t> </a:t>
            </a:r>
            <a:r>
              <a:rPr lang="en-US" sz="1400" dirty="0">
                <a:solidFill>
                  <a:srgbClr val="00B050"/>
                </a:solidFill>
                <a:effectLst/>
                <a:latin typeface="Calibri" panose="020F0502020204030204" pitchFamily="34" charset="0"/>
              </a:rPr>
              <a:t>This promotes a save and </a:t>
            </a:r>
            <a:r>
              <a:rPr lang="en-PR" sz="1400" dirty="0">
                <a:solidFill>
                  <a:schemeClr val="tx1">
                    <a:lumMod val="65000"/>
                    <a:lumOff val="35000"/>
                  </a:schemeClr>
                </a:solidFill>
              </a:rPr>
              <a:t>cooperative </a:t>
            </a:r>
            <a:r>
              <a:rPr lang="en-US" sz="1400" dirty="0">
                <a:solidFill>
                  <a:srgbClr val="00B050"/>
                </a:solidFill>
                <a:effectLst/>
                <a:latin typeface="Calibri" panose="020F0502020204030204" pitchFamily="34" charset="0"/>
              </a:rPr>
              <a:t>environment that encourage</a:t>
            </a:r>
            <a:r>
              <a:rPr lang="en-PR" sz="1400" dirty="0">
                <a:solidFill>
                  <a:schemeClr val="tx1">
                    <a:lumMod val="65000"/>
                    <a:lumOff val="35000"/>
                  </a:schemeClr>
                </a:solidFill>
              </a:rPr>
              <a:t> </a:t>
            </a:r>
            <a:r>
              <a:rPr lang="en-US" sz="1400" dirty="0">
                <a:solidFill>
                  <a:srgbClr val="00B050"/>
                </a:solidFill>
                <a:effectLst/>
                <a:latin typeface="Calibri" panose="020F0502020204030204" pitchFamily="34" charset="0"/>
              </a:rPr>
              <a:t>honest, </a:t>
            </a:r>
            <a:r>
              <a:rPr lang="en-PR" sz="1400" dirty="0">
                <a:solidFill>
                  <a:schemeClr val="tx1">
                    <a:lumMod val="65000"/>
                    <a:lumOff val="35000"/>
                  </a:schemeClr>
                </a:solidFill>
              </a:rPr>
              <a:t>authentic and direct </a:t>
            </a:r>
            <a:r>
              <a:rPr lang="en-US" sz="1400" dirty="0">
                <a:solidFill>
                  <a:srgbClr val="00B050"/>
                </a:solidFill>
                <a:effectLst/>
                <a:latin typeface="Calibri" panose="020F0502020204030204" pitchFamily="34" charset="0"/>
              </a:rPr>
              <a:t>communication/feedback.</a:t>
            </a:r>
            <a:r>
              <a:rPr lang="en-PR" sz="1400" dirty="0">
                <a:solidFill>
                  <a:schemeClr val="tx1">
                    <a:lumMod val="65000"/>
                    <a:lumOff val="35000"/>
                  </a:schemeClr>
                </a:solidFill>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PR" sz="1400" dirty="0">
              <a:solidFill>
                <a:schemeClr val="tx1">
                  <a:lumMod val="65000"/>
                  <a:lumOff val="35000"/>
                </a:schemeClr>
              </a:solidFill>
              <a:effectLst/>
              <a:latin typeface="Calibri" panose="020F0502020204030204" pitchFamily="34" charset="0"/>
            </a:endParaRPr>
          </a:p>
          <a:p>
            <a:r>
              <a:rPr lang="en-US" sz="1400" dirty="0">
                <a:solidFill>
                  <a:srgbClr val="00B050"/>
                </a:solidFill>
                <a:effectLst/>
                <a:latin typeface="Calibri" panose="020F0502020204030204" pitchFamily="34" charset="0"/>
              </a:rPr>
              <a:t>3. Use different means to communicate the intended information – specially digital information. I have resources in English and Spanish –  and I will be sharing some of them with you all in the resources section at the end of the webinar. I use </a:t>
            </a:r>
          </a:p>
          <a:p>
            <a:r>
              <a:rPr lang="en-US" sz="1400" dirty="0">
                <a:solidFill>
                  <a:srgbClr val="00B050"/>
                </a:solidFill>
                <a:effectLst/>
                <a:latin typeface="Calibri" panose="020F0502020204030204" pitchFamily="34" charset="0"/>
              </a:rPr>
              <a:t>	 * Traditional or digital newspaper clips </a:t>
            </a:r>
          </a:p>
          <a:p>
            <a:r>
              <a:rPr lang="en-US" sz="1400" dirty="0">
                <a:solidFill>
                  <a:srgbClr val="00B050"/>
                </a:solidFill>
                <a:effectLst/>
                <a:latin typeface="Calibri" panose="020F0502020204030204" pitchFamily="34" charset="0"/>
              </a:rPr>
              <a:t>	 * Digital images/diagrams </a:t>
            </a:r>
          </a:p>
          <a:p>
            <a:r>
              <a:rPr lang="en-US" sz="1400" dirty="0">
                <a:solidFill>
                  <a:srgbClr val="00B050"/>
                </a:solidFill>
                <a:effectLst/>
                <a:latin typeface="Calibri" panose="020F0502020204030204" pitchFamily="34" charset="0"/>
              </a:rPr>
              <a:t>	 * Digital videos on different topics – videos do engage student’s attention.  </a:t>
            </a:r>
          </a:p>
          <a:p>
            <a:endParaRPr lang="en-US" sz="1400" dirty="0">
              <a:solidFill>
                <a:srgbClr val="00B050"/>
              </a:solidFill>
              <a:effectLst/>
              <a:latin typeface="Calibri" panose="020F0502020204030204" pitchFamily="34" charset="0"/>
            </a:endParaRPr>
          </a:p>
          <a:p>
            <a:r>
              <a:rPr lang="en-US" sz="1400" dirty="0">
                <a:solidFill>
                  <a:srgbClr val="00B050"/>
                </a:solidFill>
                <a:effectLst/>
                <a:latin typeface="Calibri" panose="020F0502020204030204" pitchFamily="34" charset="0"/>
              </a:rPr>
              <a:t>4. Share real-life anecdotes/experiences – This is </a:t>
            </a:r>
            <a:r>
              <a:rPr lang="en-US" sz="1400" b="1" dirty="0">
                <a:solidFill>
                  <a:srgbClr val="00B050"/>
                </a:solidFill>
                <a:effectLst/>
                <a:latin typeface="Calibri" panose="020F0502020204030204" pitchFamily="34" charset="0"/>
              </a:rPr>
              <a:t>crucial</a:t>
            </a:r>
            <a:r>
              <a:rPr lang="en-US" sz="1400" dirty="0">
                <a:solidFill>
                  <a:srgbClr val="00B050"/>
                </a:solidFill>
                <a:effectLst/>
                <a:latin typeface="Calibri" panose="020F0502020204030204" pitchFamily="34" charset="0"/>
              </a:rPr>
              <a:t> to make the information relevant. </a:t>
            </a:r>
          </a:p>
          <a:p>
            <a:endParaRPr lang="en-US" sz="1400" dirty="0">
              <a:solidFill>
                <a:srgbClr val="00B050"/>
              </a:solidFill>
              <a:effectLst/>
              <a:latin typeface="Calibri" panose="020F0502020204030204" pitchFamily="34" charset="0"/>
            </a:endParaRPr>
          </a:p>
          <a:p>
            <a:r>
              <a:rPr lang="en-US" sz="1400" dirty="0">
                <a:solidFill>
                  <a:srgbClr val="00B050"/>
                </a:solidFill>
                <a:effectLst/>
                <a:latin typeface="Calibri" panose="020F0502020204030204" pitchFamily="34" charset="0"/>
              </a:rPr>
              <a:t>5. Engage students in learning activities – I perform role plays of real work stress scenarios for students to continue learning/practice</a:t>
            </a:r>
            <a:r>
              <a:rPr lang="en-US" sz="1600" dirty="0">
                <a:solidFill>
                  <a:srgbClr val="00B050"/>
                </a:solidFill>
                <a:effectLst/>
                <a:latin typeface="Calibri" panose="020F0502020204030204" pitchFamily="34" charset="0"/>
              </a:rPr>
              <a:t> learned skills, and to receive constructive feedback, specially from their peers. </a:t>
            </a:r>
          </a:p>
        </p:txBody>
      </p:sp>
      <p:sp>
        <p:nvSpPr>
          <p:cNvPr id="4" name="Slide Number Placeholder 3"/>
          <p:cNvSpPr>
            <a:spLocks noGrp="1"/>
          </p:cNvSpPr>
          <p:nvPr>
            <p:ph type="sldNum" sz="quarter" idx="5"/>
          </p:nvPr>
        </p:nvSpPr>
        <p:spPr/>
        <p:txBody>
          <a:bodyPr/>
          <a:lstStyle/>
          <a:p>
            <a:fld id="{9EED2CC7-C36E-8244-8D29-96034970F4F6}" type="slidenum">
              <a:rPr lang="en-PR" smtClean="0"/>
              <a:t>5</a:t>
            </a:fld>
            <a:endParaRPr lang="en-PR"/>
          </a:p>
        </p:txBody>
      </p:sp>
    </p:spTree>
    <p:extLst>
      <p:ext uri="{BB962C8B-B14F-4D97-AF65-F5344CB8AC3E}">
        <p14:creationId xmlns:p14="http://schemas.microsoft.com/office/powerpoint/2010/main" val="5774025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dirty="0">
                <a:effectLst/>
                <a:latin typeface="Calibri" panose="020F0502020204030204" pitchFamily="34" charset="0"/>
                <a:ea typeface="Calibri" panose="020F0502020204030204" pitchFamily="34" charset="0"/>
                <a:cs typeface="Calibri" panose="020F0502020204030204" pitchFamily="34" charset="0"/>
              </a:rPr>
              <a:t>[H]</a:t>
            </a:r>
            <a:r>
              <a:rPr lang="en-US" sz="1800" b="0" dirty="0">
                <a:effectLst/>
                <a:latin typeface="Calibri" panose="020F0502020204030204" pitchFamily="34" charset="0"/>
                <a:ea typeface="Calibri" panose="020F0502020204030204" pitchFamily="34" charset="0"/>
                <a:cs typeface="Calibri" panose="020F0502020204030204" pitchFamily="34" charset="0"/>
              </a:rPr>
              <a:t> Let's imagine a Job Corps student is finishing up their time on center and transitioning to the workplace.  What types of stressors might they experience in the workplace and how do we help them prepare for these situations? </a:t>
            </a:r>
            <a:r>
              <a:rPr lang="en-US" sz="1800" dirty="0">
                <a:effectLst/>
                <a:latin typeface="Calibri" panose="020F0502020204030204" pitchFamily="34" charset="0"/>
                <a:ea typeface="Calibri" panose="020F0502020204030204" pitchFamily="34" charset="0"/>
                <a:cs typeface="Times New Roman" panose="02020603050405020304" pitchFamily="18" charset="0"/>
              </a:rPr>
              <a:t>Maria is going to talk a bit about what she has found to be the biggest job-related stressors in her voc rehab work.</a:t>
            </a:r>
            <a:endParaRPr lang="en-PR"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9EED2CC7-C36E-8244-8D29-96034970F4F6}" type="slidenum">
              <a:rPr lang="en-PR" smtClean="0"/>
              <a:t>6</a:t>
            </a:fld>
            <a:endParaRPr lang="en-PR"/>
          </a:p>
        </p:txBody>
      </p:sp>
    </p:spTree>
    <p:extLst>
      <p:ext uri="{BB962C8B-B14F-4D97-AF65-F5344CB8AC3E}">
        <p14:creationId xmlns:p14="http://schemas.microsoft.com/office/powerpoint/2010/main" val="32190862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u="sng" dirty="0">
                <a:effectLst/>
                <a:latin typeface="Calibri" panose="020F0502020204030204" pitchFamily="34" charset="0"/>
                <a:ea typeface="Calibri" panose="020F0502020204030204" pitchFamily="34" charset="0"/>
                <a:cs typeface="Calibri" panose="020F0502020204030204" pitchFamily="34" charset="0"/>
              </a:rPr>
              <a:t>[M]   </a:t>
            </a:r>
            <a:r>
              <a:rPr lang="en-US" sz="1400" dirty="0">
                <a:effectLst/>
                <a:latin typeface="Calibri" panose="020F0502020204030204" pitchFamily="34" charset="0"/>
                <a:ea typeface="Calibri" panose="020F0502020204030204" pitchFamily="34" charset="0"/>
                <a:cs typeface="Times New Roman" panose="02020603050405020304" pitchFamily="18" charset="0"/>
              </a:rPr>
              <a:t>The biggest job-related stressors that I have identified are:</a:t>
            </a:r>
            <a:endParaRPr lang="en-US" sz="1400" b="1" u="sng" dirty="0">
              <a:effectLst/>
              <a:latin typeface="Calibri" panose="020F0502020204030204" pitchFamily="34" charset="0"/>
              <a:ea typeface="Calibri" panose="020F0502020204030204" pitchFamily="34" charset="0"/>
              <a:cs typeface="Calibri" panose="020F0502020204030204" pitchFamily="34" charset="0"/>
            </a:endParaRPr>
          </a:p>
          <a:p>
            <a:endParaRPr lang="en-US" sz="1400" b="1" u="sng" dirty="0">
              <a:effectLst/>
              <a:latin typeface="Calibri" panose="020F0502020204030204" pitchFamily="34" charset="0"/>
              <a:ea typeface="Calibri" panose="020F0502020204030204" pitchFamily="34" charset="0"/>
              <a:cs typeface="Calibri" panose="020F0502020204030204" pitchFamily="34" charset="0"/>
            </a:endParaRPr>
          </a:p>
          <a:p>
            <a:r>
              <a:rPr lang="en-US" sz="1400" b="1" u="sng" dirty="0">
                <a:effectLst/>
                <a:latin typeface="Calibri" panose="020F0502020204030204" pitchFamily="34" charset="0"/>
                <a:ea typeface="Calibri" panose="020F0502020204030204" pitchFamily="34" charset="0"/>
                <a:cs typeface="Calibri" panose="020F0502020204030204" pitchFamily="34" charset="0"/>
              </a:rPr>
              <a:t>Time pressure</a:t>
            </a:r>
            <a:r>
              <a:rPr lang="en-US" sz="1400" dirty="0">
                <a:effectLst/>
                <a:latin typeface="Calibri" panose="020F0502020204030204" pitchFamily="34" charset="0"/>
                <a:ea typeface="Calibri" panose="020F0502020204030204" pitchFamily="34" charset="0"/>
                <a:cs typeface="Calibri" panose="020F0502020204030204" pitchFamily="34" charset="0"/>
              </a:rPr>
              <a:t> </a:t>
            </a:r>
            <a:endParaRPr lang="en-PR" sz="14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400" dirty="0">
                <a:effectLst/>
                <a:latin typeface="Calibri" panose="020F0502020204030204" pitchFamily="34" charset="0"/>
                <a:ea typeface="Calibri" panose="020F0502020204030204" pitchFamily="34" charset="0"/>
                <a:cs typeface="Calibri" panose="020F0502020204030204" pitchFamily="34" charset="0"/>
              </a:rPr>
              <a:t>Students worry / feel stressed that they would not be able to finish assigned tasks on time. </a:t>
            </a:r>
            <a:endParaRPr lang="en-PR" sz="14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400" dirty="0">
                <a:effectLst/>
                <a:latin typeface="Calibri" panose="020F0502020204030204" pitchFamily="34" charset="0"/>
                <a:ea typeface="Calibri" panose="020F0502020204030204" pitchFamily="34" charset="0"/>
                <a:cs typeface="Calibri" panose="020F0502020204030204" pitchFamily="34" charset="0"/>
              </a:rPr>
              <a:t> </a:t>
            </a:r>
            <a:endParaRPr lang="en-PR" sz="14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400" dirty="0">
                <a:effectLst/>
                <a:latin typeface="Calibri" panose="020F0502020204030204" pitchFamily="34" charset="0"/>
                <a:ea typeface="Calibri" panose="020F0502020204030204" pitchFamily="34" charset="0"/>
                <a:cs typeface="Calibri" panose="020F0502020204030204" pitchFamily="34" charset="0"/>
              </a:rPr>
              <a:t>Some verbalize -  “I can’t handle pressure…It frightens me not to be able to perform the tasks on time”. </a:t>
            </a:r>
            <a:endParaRPr lang="en-PR" sz="14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400" dirty="0">
                <a:effectLst/>
                <a:latin typeface="Calibri" panose="020F0502020204030204" pitchFamily="34" charset="0"/>
                <a:ea typeface="Calibri" panose="020F0502020204030204" pitchFamily="34" charset="0"/>
                <a:cs typeface="Calibri" panose="020F0502020204030204" pitchFamily="34" charset="0"/>
              </a:rPr>
              <a:t> </a:t>
            </a:r>
            <a:endParaRPr lang="en-PR" sz="14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400" b="1" u="sng" dirty="0">
                <a:effectLst/>
                <a:latin typeface="Calibri" panose="020F0502020204030204" pitchFamily="34" charset="0"/>
                <a:ea typeface="Calibri" panose="020F0502020204030204" pitchFamily="34" charset="0"/>
                <a:cs typeface="Calibri" panose="020F0502020204030204" pitchFamily="34" charset="0"/>
              </a:rPr>
              <a:t>Not understanding job duties/tasks or not having what’s needed to do the job, but being afraid to ask for what they need to finish the job or for instructions to be clarified: </a:t>
            </a:r>
            <a:endParaRPr lang="en-PR" sz="14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400" dirty="0">
              <a:effectLst/>
              <a:latin typeface="Calibri" panose="020F0502020204030204" pitchFamily="34" charset="0"/>
              <a:ea typeface="Calibri" panose="020F0502020204030204" pitchFamily="34" charset="0"/>
              <a:cs typeface="Calibri" panose="020F0502020204030204" pitchFamily="34" charset="0"/>
            </a:endParaRPr>
          </a:p>
          <a:p>
            <a:r>
              <a:rPr lang="en-US" sz="1400" dirty="0">
                <a:effectLst/>
                <a:latin typeface="Calibri" panose="020F0502020204030204" pitchFamily="34" charset="0"/>
                <a:ea typeface="Calibri" panose="020F0502020204030204" pitchFamily="34" charset="0"/>
                <a:cs typeface="Calibri" panose="020F0502020204030204" pitchFamily="34" charset="0"/>
              </a:rPr>
              <a:t>You can hear them say:</a:t>
            </a:r>
          </a:p>
          <a:p>
            <a:endParaRPr lang="en-US" sz="1400" dirty="0">
              <a:effectLst/>
              <a:latin typeface="Calibri" panose="020F0502020204030204" pitchFamily="34" charset="0"/>
              <a:ea typeface="Calibri" panose="020F0502020204030204" pitchFamily="34" charset="0"/>
              <a:cs typeface="Calibri" panose="020F0502020204030204" pitchFamily="34" charset="0"/>
            </a:endParaRPr>
          </a:p>
          <a:p>
            <a:r>
              <a:rPr lang="en-US" sz="1400" dirty="0">
                <a:effectLst/>
                <a:latin typeface="Calibri" panose="020F0502020204030204" pitchFamily="34" charset="0"/>
                <a:ea typeface="Calibri" panose="020F0502020204030204" pitchFamily="34" charset="0"/>
                <a:cs typeface="Calibri" panose="020F0502020204030204" pitchFamily="34" charset="0"/>
              </a:rPr>
              <a:t>“I get nervous thinking that I will not be able to understand the instructions…of making mistakes…I am afraid to ask ….”.</a:t>
            </a:r>
            <a:endParaRPr lang="en-PR" sz="14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400" dirty="0">
                <a:effectLst/>
                <a:latin typeface="Calibri" panose="020F0502020204030204" pitchFamily="34" charset="0"/>
                <a:ea typeface="Calibri" panose="020F0502020204030204" pitchFamily="34" charset="0"/>
                <a:cs typeface="Calibri" panose="020F0502020204030204" pitchFamily="34" charset="0"/>
              </a:rPr>
              <a:t>	</a:t>
            </a:r>
            <a:endParaRPr lang="en-PR" sz="14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400" b="1" u="sng" dirty="0">
                <a:effectLst/>
                <a:latin typeface="Calibri" panose="020F0502020204030204" pitchFamily="34" charset="0"/>
                <a:ea typeface="Calibri" panose="020F0502020204030204" pitchFamily="34" charset="0"/>
                <a:cs typeface="Calibri" panose="020F0502020204030204" pitchFamily="34" charset="0"/>
              </a:rPr>
              <a:t>Relational conflicts</a:t>
            </a:r>
            <a:r>
              <a:rPr lang="en-US" sz="1400" dirty="0">
                <a:effectLst/>
                <a:latin typeface="Calibri" panose="020F0502020204030204" pitchFamily="34" charset="0"/>
                <a:ea typeface="Calibri" panose="020F0502020204030204" pitchFamily="34" charset="0"/>
                <a:cs typeface="Calibri" panose="020F0502020204030204" pitchFamily="34" charset="0"/>
              </a:rPr>
              <a:t> – Drama/not getting along with co-workers, supervisors or customers/clients becoming overwhelmed by stress. </a:t>
            </a:r>
            <a:endParaRPr lang="en-PR" sz="14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400" dirty="0">
                <a:effectLst/>
                <a:latin typeface="Calibri" panose="020F0502020204030204" pitchFamily="34" charset="0"/>
                <a:ea typeface="Calibri" panose="020F0502020204030204" pitchFamily="34" charset="0"/>
                <a:cs typeface="Calibri" panose="020F0502020204030204" pitchFamily="34" charset="0"/>
              </a:rPr>
              <a:t> </a:t>
            </a:r>
            <a:endParaRPr lang="en-PR" sz="14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400" dirty="0">
                <a:effectLst/>
                <a:latin typeface="Calibri" panose="020F0502020204030204" pitchFamily="34" charset="0"/>
                <a:ea typeface="Calibri" panose="020F0502020204030204" pitchFamily="34" charset="0"/>
                <a:cs typeface="Calibri" panose="020F0502020204030204" pitchFamily="34" charset="0"/>
              </a:rPr>
              <a:t>You can hear them verbalize: </a:t>
            </a:r>
          </a:p>
          <a:p>
            <a:endParaRPr lang="en-PR" sz="14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400" dirty="0">
                <a:effectLst/>
                <a:latin typeface="Calibri" panose="020F0502020204030204" pitchFamily="34" charset="0"/>
                <a:ea typeface="Calibri" panose="020F0502020204030204" pitchFamily="34" charset="0"/>
                <a:cs typeface="Calibri" panose="020F0502020204030204" pitchFamily="34" charset="0"/>
              </a:rPr>
              <a:t>“I don’t know what to say if someone treats me harshly …if that ever happens to me, I will just leave…walk out  …to </a:t>
            </a:r>
            <a:r>
              <a:rPr lang="en-US" sz="1400" u="sng" dirty="0">
                <a:effectLst/>
                <a:latin typeface="Calibri" panose="020F0502020204030204" pitchFamily="34" charset="0"/>
                <a:ea typeface="Calibri" panose="020F0502020204030204" pitchFamily="34" charset="0"/>
                <a:cs typeface="Calibri" panose="020F0502020204030204" pitchFamily="34" charset="0"/>
              </a:rPr>
              <a:t>never</a:t>
            </a:r>
            <a:r>
              <a:rPr lang="en-US" sz="1400" dirty="0">
                <a:effectLst/>
                <a:latin typeface="Calibri" panose="020F0502020204030204" pitchFamily="34" charset="0"/>
                <a:ea typeface="Calibri" panose="020F0502020204030204" pitchFamily="34" charset="0"/>
                <a:cs typeface="Calibri" panose="020F0502020204030204" pitchFamily="34" charset="0"/>
              </a:rPr>
              <a:t> return to the job.”</a:t>
            </a:r>
          </a:p>
          <a:p>
            <a:r>
              <a:rPr lang="en-US" sz="1400" dirty="0">
                <a:effectLst/>
                <a:latin typeface="Calibri" panose="020F0502020204030204" pitchFamily="34" charset="0"/>
                <a:ea typeface="Calibri" panose="020F0502020204030204" pitchFamily="34" charset="0"/>
                <a:cs typeface="Calibri" panose="020F0502020204030204" pitchFamily="34" charset="0"/>
              </a:rPr>
              <a:t> </a:t>
            </a:r>
            <a:r>
              <a:rPr lang="en-US" sz="1400" dirty="0">
                <a:effectLst/>
                <a:latin typeface="Calibri" panose="020F0502020204030204" pitchFamily="34" charset="0"/>
                <a:ea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u="sng" dirty="0">
                <a:effectLst/>
                <a:latin typeface="Calibri" panose="020F0502020204030204" pitchFamily="34" charset="0"/>
                <a:ea typeface="Calibri" panose="020F0502020204030204" pitchFamily="34" charset="0"/>
                <a:cs typeface="Calibri" panose="020F0502020204030204" pitchFamily="34" charset="0"/>
              </a:rPr>
              <a:t>As you can see, student’s difficulties to communicate with others is a present issue in the stressors already mentioned.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1" u="sng" dirty="0">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u="none" dirty="0">
                <a:effectLst/>
                <a:latin typeface="Calibri" panose="020F0502020204030204" pitchFamily="34" charset="0"/>
                <a:ea typeface="Calibri" panose="020F0502020204030204" pitchFamily="34" charset="0"/>
                <a:cs typeface="Calibri" panose="020F0502020204030204" pitchFamily="34" charset="0"/>
              </a:rPr>
              <a:t>I have also notice, more often than not, that students have difficulties communicating to their supervisors that they will be absent or late to work. </a:t>
            </a:r>
            <a:endParaRPr lang="en-PR" sz="1400" b="1" u="sng" dirty="0">
              <a:effectLst/>
              <a:latin typeface="Calibri" panose="020F0502020204030204" pitchFamily="34" charset="0"/>
              <a:ea typeface="Calibri" panose="020F0502020204030204" pitchFamily="34" charset="0"/>
              <a:cs typeface="Times New Roman" panose="02020603050405020304" pitchFamily="18" charset="0"/>
            </a:endParaRPr>
          </a:p>
          <a:p>
            <a:endParaRPr lang="en-PR" sz="1400" dirty="0">
              <a:effectLst/>
              <a:latin typeface="Times New Roman" panose="02020603050405020304" pitchFamily="18" charset="0"/>
              <a:ea typeface="Times New Roman" panose="02020603050405020304" pitchFamily="18" charset="0"/>
            </a:endParaRPr>
          </a:p>
          <a:p>
            <a:endParaRPr lang="en-PR" dirty="0"/>
          </a:p>
        </p:txBody>
      </p:sp>
      <p:sp>
        <p:nvSpPr>
          <p:cNvPr id="4" name="Slide Number Placeholder 3"/>
          <p:cNvSpPr>
            <a:spLocks noGrp="1"/>
          </p:cNvSpPr>
          <p:nvPr>
            <p:ph type="sldNum" sz="quarter" idx="5"/>
          </p:nvPr>
        </p:nvSpPr>
        <p:spPr/>
        <p:txBody>
          <a:bodyPr/>
          <a:lstStyle/>
          <a:p>
            <a:fld id="{9EED2CC7-C36E-8244-8D29-96034970F4F6}" type="slidenum">
              <a:rPr lang="en-PR" smtClean="0"/>
              <a:t>7</a:t>
            </a:fld>
            <a:endParaRPr lang="en-PR"/>
          </a:p>
        </p:txBody>
      </p:sp>
    </p:spTree>
    <p:extLst>
      <p:ext uri="{BB962C8B-B14F-4D97-AF65-F5344CB8AC3E}">
        <p14:creationId xmlns:p14="http://schemas.microsoft.com/office/powerpoint/2010/main" val="3801102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olidFill>
                  <a:srgbClr val="FF0000"/>
                </a:solidFill>
                <a:effectLst/>
                <a:latin typeface="Calibri" panose="020F0502020204030204" pitchFamily="34" charset="0"/>
                <a:ea typeface="Times New Roman" panose="02020603050405020304" pitchFamily="18" charset="0"/>
              </a:rPr>
              <a:t>[H] </a:t>
            </a:r>
            <a:r>
              <a:rPr lang="en-US" sz="1200" b="0" dirty="0">
                <a:solidFill>
                  <a:srgbClr val="FF0000"/>
                </a:solidFill>
                <a:effectLst/>
                <a:latin typeface="Calibri" panose="020F0502020204030204" pitchFamily="34" charset="0"/>
                <a:ea typeface="Times New Roman" panose="02020603050405020304" pitchFamily="18" charset="0"/>
              </a:rPr>
              <a:t>So let’s walk through </a:t>
            </a:r>
            <a:r>
              <a:rPr lang="en-US" sz="1200" dirty="0">
                <a:solidFill>
                  <a:srgbClr val="FF0000"/>
                </a:solidFill>
                <a:effectLst/>
                <a:latin typeface="Calibri" panose="020F0502020204030204" pitchFamily="34" charset="0"/>
                <a:ea typeface="Times New Roman" panose="02020603050405020304" pitchFamily="18" charset="0"/>
              </a:rPr>
              <a:t>the four modules of the Training program that Maria has developed:</a:t>
            </a:r>
          </a:p>
          <a:p>
            <a:r>
              <a:rPr lang="en-US" sz="1200" b="1" dirty="0">
                <a:effectLst/>
                <a:latin typeface="Calibri" panose="020F0502020204030204" pitchFamily="34" charset="0"/>
                <a:ea typeface="Calibri" panose="020F0502020204030204" pitchFamily="34" charset="0"/>
                <a:cs typeface="Calibri" panose="020F0502020204030204" pitchFamily="34" charset="0"/>
              </a:rPr>
              <a:t> </a:t>
            </a:r>
            <a:endParaRPr lang="en-P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mj-lt"/>
              <a:buAutoNum type="arabicParenR"/>
            </a:pPr>
            <a:r>
              <a:rPr lang="en-US" sz="1200" dirty="0">
                <a:effectLst/>
                <a:latin typeface="Calibri" panose="020F0502020204030204" pitchFamily="34" charset="0"/>
                <a:ea typeface="Calibri" panose="020F0502020204030204" pitchFamily="34" charset="0"/>
                <a:cs typeface="Calibri" panose="020F0502020204030204" pitchFamily="34" charset="0"/>
              </a:rPr>
              <a:t>The first module focuses on what to expect in the workplace: learning about general workplace norms, rules and laws.</a:t>
            </a:r>
          </a:p>
          <a:p>
            <a:pPr marL="342900" lvl="0" indent="-342900">
              <a:buFont typeface="+mj-lt"/>
              <a:buAutoNum type="arabicParenR"/>
            </a:pPr>
            <a:endParaRPr lang="en-P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mj-lt"/>
              <a:buAutoNum type="arabicParenR"/>
            </a:pPr>
            <a:r>
              <a:rPr lang="en-US" sz="1200" dirty="0">
                <a:effectLst/>
                <a:latin typeface="Calibri" panose="020F0502020204030204" pitchFamily="34" charset="0"/>
                <a:ea typeface="Calibri" panose="020F0502020204030204" pitchFamily="34" charset="0"/>
                <a:cs typeface="Calibri" panose="020F0502020204030204" pitchFamily="34" charset="0"/>
              </a:rPr>
              <a:t>The second module focuses on helping students learn basic emotion regulation skills and how doing so can help them respond more effectively to stressful situations. This second module consists of 2 parts:</a:t>
            </a:r>
          </a:p>
          <a:p>
            <a:pPr marL="800100" lvl="1" indent="-342900">
              <a:buFont typeface="+mj-lt"/>
              <a:buAutoNum type="alphaLcParenR"/>
            </a:pPr>
            <a:r>
              <a:rPr lang="en-US" sz="1200" dirty="0">
                <a:effectLst/>
                <a:latin typeface="Calibri" panose="020F0502020204030204" pitchFamily="34" charset="0"/>
                <a:ea typeface="Calibri" panose="020F0502020204030204" pitchFamily="34" charset="0"/>
                <a:cs typeface="Calibri" panose="020F0502020204030204" pitchFamily="34" charset="0"/>
              </a:rPr>
              <a:t>Part A is a very basic overview of CBT (cognitive behavioral therapy) and skills to assist with identifying thoughts, emotions, body sensations and practicing skills to check-out thoughts and calm the body.</a:t>
            </a:r>
          </a:p>
          <a:p>
            <a:pPr marL="800100" lvl="1" indent="-342900">
              <a:buFont typeface="+mj-lt"/>
              <a:buAutoNum type="alphaLcParenR"/>
            </a:pPr>
            <a:r>
              <a:rPr lang="en-US" sz="1200" dirty="0">
                <a:effectLst/>
                <a:latin typeface="Calibri" panose="020F0502020204030204" pitchFamily="34" charset="0"/>
                <a:ea typeface="Calibri" panose="020F0502020204030204" pitchFamily="34" charset="0"/>
                <a:cs typeface="Calibri" panose="020F0502020204030204" pitchFamily="34" charset="0"/>
              </a:rPr>
              <a:t>Part B uses videos to help demonstrate and practice these skills.</a:t>
            </a:r>
          </a:p>
          <a:p>
            <a:pPr marL="800100" lvl="1" indent="-342900">
              <a:buFont typeface="+mj-lt"/>
              <a:buAutoNum type="alphaLcParenR"/>
            </a:pPr>
            <a:endParaRPr lang="en-P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mj-lt"/>
              <a:buAutoNum type="arabicParenR"/>
            </a:pPr>
            <a:r>
              <a:rPr lang="en-US" sz="1200" dirty="0">
                <a:effectLst/>
                <a:latin typeface="Calibri" panose="020F0502020204030204" pitchFamily="34" charset="0"/>
                <a:ea typeface="Calibri" panose="020F0502020204030204" pitchFamily="34" charset="0"/>
                <a:cs typeface="Calibri" panose="020F0502020204030204" pitchFamily="34" charset="0"/>
              </a:rPr>
              <a:t>The third module focuses on assertiveness and communication skills. </a:t>
            </a:r>
          </a:p>
          <a:p>
            <a:pPr marL="342900" lvl="0" indent="-342900">
              <a:buFont typeface="+mj-lt"/>
              <a:buAutoNum type="arabicParenR"/>
            </a:pPr>
            <a:r>
              <a:rPr lang="en-US" sz="1200" dirty="0">
                <a:effectLst/>
                <a:latin typeface="Calibri" panose="020F0502020204030204" pitchFamily="34" charset="0"/>
                <a:ea typeface="Calibri" panose="020F0502020204030204" pitchFamily="34" charset="0"/>
                <a:cs typeface="Calibri" panose="020F0502020204030204" pitchFamily="34" charset="0"/>
              </a:rPr>
              <a:t>The fourth module includes role plays to practice pulling all of it together--emotion regulation, assertiveness, and communication skills. </a:t>
            </a:r>
            <a:endParaRPr lang="en-PR"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PR" dirty="0"/>
          </a:p>
        </p:txBody>
      </p:sp>
      <p:sp>
        <p:nvSpPr>
          <p:cNvPr id="4" name="Slide Number Placeholder 3"/>
          <p:cNvSpPr>
            <a:spLocks noGrp="1"/>
          </p:cNvSpPr>
          <p:nvPr>
            <p:ph type="sldNum" sz="quarter" idx="5"/>
          </p:nvPr>
        </p:nvSpPr>
        <p:spPr/>
        <p:txBody>
          <a:bodyPr/>
          <a:lstStyle/>
          <a:p>
            <a:fld id="{9EED2CC7-C36E-8244-8D29-96034970F4F6}" type="slidenum">
              <a:rPr lang="en-PR" smtClean="0"/>
              <a:t>8</a:t>
            </a:fld>
            <a:endParaRPr lang="en-PR"/>
          </a:p>
        </p:txBody>
      </p:sp>
    </p:spTree>
    <p:extLst>
      <p:ext uri="{BB962C8B-B14F-4D97-AF65-F5344CB8AC3E}">
        <p14:creationId xmlns:p14="http://schemas.microsoft.com/office/powerpoint/2010/main" val="16865034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dirty="0">
                <a:effectLst/>
                <a:latin typeface="Calibri" panose="020F0502020204030204" pitchFamily="34" charset="0"/>
                <a:ea typeface="Times New Roman" panose="02020603050405020304" pitchFamily="18" charset="0"/>
              </a:rPr>
              <a:t>[</a:t>
            </a:r>
            <a:r>
              <a:rPr lang="en-US" sz="1400" b="1" dirty="0">
                <a:effectLst/>
                <a:latin typeface="Calibri" panose="020F0502020204030204" pitchFamily="34" charset="0"/>
                <a:ea typeface="Times New Roman" panose="02020603050405020304" pitchFamily="18" charset="0"/>
              </a:rPr>
              <a:t>M].   </a:t>
            </a:r>
            <a:r>
              <a:rPr lang="en-US" sz="1400" b="0" dirty="0">
                <a:effectLst/>
                <a:latin typeface="Calibri" panose="020F0502020204030204" pitchFamily="34" charset="0"/>
                <a:ea typeface="Times New Roman" panose="02020603050405020304" pitchFamily="18" charset="0"/>
              </a:rPr>
              <a:t>This </a:t>
            </a:r>
            <a:r>
              <a:rPr lang="en-US" sz="1400" dirty="0">
                <a:effectLst/>
                <a:latin typeface="Calibri" panose="020F0502020204030204" pitchFamily="34" charset="0"/>
                <a:ea typeface="Times New Roman" panose="02020603050405020304" pitchFamily="18" charset="0"/>
              </a:rPr>
              <a:t>first module provides an orientation of general job norms/rules/ laws so that students with no prior work experience know what to expect in the workplace, which will help them feel less stressed.  </a:t>
            </a:r>
          </a:p>
          <a:p>
            <a:endParaRPr lang="en-US" sz="1400" dirty="0">
              <a:effectLst/>
              <a:latin typeface="Calibri" panose="020F0502020204030204" pitchFamily="34" charset="0"/>
              <a:ea typeface="Times New Roman" panose="02020603050405020304" pitchFamily="18" charset="0"/>
            </a:endParaRPr>
          </a:p>
          <a:p>
            <a:r>
              <a:rPr lang="en-US" sz="1400" dirty="0">
                <a:effectLst/>
                <a:latin typeface="Calibri" panose="020F0502020204030204" pitchFamily="34" charset="0"/>
                <a:ea typeface="Times New Roman" panose="02020603050405020304" pitchFamily="18" charset="0"/>
              </a:rPr>
              <a:t>It also gives students with work experience an opportunity to share any stressors they previously experienced and ask questions. </a:t>
            </a:r>
          </a:p>
          <a:p>
            <a:endParaRPr lang="en-US" sz="1400" dirty="0">
              <a:effectLst/>
              <a:latin typeface="Calibri" panose="020F0502020204030204" pitchFamily="34" charset="0"/>
              <a:ea typeface="Times New Roman" panose="02020603050405020304" pitchFamily="18" charset="0"/>
            </a:endParaRPr>
          </a:p>
          <a:p>
            <a:r>
              <a:rPr lang="en-US" sz="1400" dirty="0">
                <a:effectLst/>
                <a:latin typeface="Calibri" panose="020F0502020204030204" pitchFamily="34" charset="0"/>
                <a:ea typeface="Times New Roman" panose="02020603050405020304" pitchFamily="18" charset="0"/>
              </a:rPr>
              <a:t>I share real work anecdotes/experiences and encourage students to also share experiences. </a:t>
            </a:r>
          </a:p>
          <a:p>
            <a:endParaRPr lang="en-PR" sz="1400" dirty="0">
              <a:effectLst/>
              <a:latin typeface="Times New Roman" panose="02020603050405020304" pitchFamily="18" charset="0"/>
              <a:ea typeface="Times New Roman" panose="02020603050405020304" pitchFamily="18" charset="0"/>
            </a:endParaRPr>
          </a:p>
          <a:p>
            <a:r>
              <a:rPr lang="en-US" sz="1400" dirty="0">
                <a:effectLst/>
                <a:latin typeface="Calibri" panose="020F0502020204030204" pitchFamily="34" charset="0"/>
                <a:ea typeface="Times New Roman" panose="02020603050405020304" pitchFamily="18" charset="0"/>
              </a:rPr>
              <a:t>The Job Corps program already emphasizes some of these: </a:t>
            </a:r>
          </a:p>
          <a:p>
            <a:endParaRPr lang="en-US" sz="1400" dirty="0">
              <a:solidFill>
                <a:srgbClr val="00B050"/>
              </a:solidFill>
              <a:effectLst/>
              <a:latin typeface="Calibri" panose="020F0502020204030204" pitchFamily="34" charset="0"/>
              <a:ea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solidFill>
                  <a:srgbClr val="00B050"/>
                </a:solidFill>
                <a:effectLst/>
                <a:latin typeface="Calibri" panose="020F0502020204030204" pitchFamily="34" charset="0"/>
                <a:ea typeface="Times New Roman" panose="02020603050405020304" pitchFamily="18" charset="0"/>
              </a:rPr>
              <a:t>The importance of punctuality.</a:t>
            </a:r>
            <a:endParaRPr lang="en-PR" sz="1400" dirty="0">
              <a:effectLst/>
              <a:latin typeface="Times New Roman" panose="02020603050405020304" pitchFamily="18" charset="0"/>
              <a:ea typeface="Times New Roman" panose="02020603050405020304" pitchFamily="18" charset="0"/>
            </a:endParaRPr>
          </a:p>
          <a:p>
            <a:pPr marL="285750" indent="-285750">
              <a:buFont typeface="Arial" panose="020B0604020202020204" pitchFamily="34" charset="0"/>
              <a:buChar char="•"/>
            </a:pPr>
            <a:r>
              <a:rPr lang="en-US" sz="1400" dirty="0">
                <a:solidFill>
                  <a:srgbClr val="00B050"/>
                </a:solidFill>
                <a:effectLst/>
                <a:latin typeface="Calibri" panose="020F0502020204030204" pitchFamily="34" charset="0"/>
                <a:ea typeface="Times New Roman" panose="02020603050405020304" pitchFamily="18" charset="0"/>
              </a:rPr>
              <a:t>There is a dress code.</a:t>
            </a:r>
          </a:p>
          <a:p>
            <a:pPr marL="285750" indent="-285750">
              <a:buFont typeface="Arial" panose="020B0604020202020204" pitchFamily="34" charset="0"/>
              <a:buChar char="•"/>
            </a:pPr>
            <a:r>
              <a:rPr lang="en-US" sz="1400" dirty="0">
                <a:solidFill>
                  <a:srgbClr val="00B050"/>
                </a:solidFill>
                <a:effectLst/>
                <a:latin typeface="Calibri" panose="020F0502020204030204" pitchFamily="34" charset="0"/>
                <a:ea typeface="Times New Roman" panose="02020603050405020304" pitchFamily="18" charset="0"/>
              </a:rPr>
              <a:t>TEAP specialists provide information related to the repercussions of alcohol and drug use in the workplace and explain the zero tolerance policy. </a:t>
            </a:r>
            <a:endParaRPr lang="en-PR" sz="1400" dirty="0">
              <a:solidFill>
                <a:srgbClr val="FF0000"/>
              </a:solidFill>
              <a:effectLst/>
              <a:latin typeface="Times New Roman" panose="02020603050405020304" pitchFamily="18" charset="0"/>
              <a:ea typeface="Times New Roman" panose="02020603050405020304" pitchFamily="18" charset="0"/>
            </a:endParaRPr>
          </a:p>
          <a:p>
            <a:pPr marL="285750" indent="-285750">
              <a:buFont typeface="Arial" panose="020B0604020202020204" pitchFamily="34" charset="0"/>
              <a:buChar char="•"/>
            </a:pPr>
            <a:r>
              <a:rPr lang="en-US" sz="1400" dirty="0">
                <a:solidFill>
                  <a:srgbClr val="00B050"/>
                </a:solidFill>
                <a:effectLst/>
                <a:latin typeface="Calibri" panose="020F0502020204030204" pitchFamily="34" charset="0"/>
                <a:ea typeface="Times New Roman" panose="02020603050405020304" pitchFamily="18" charset="0"/>
              </a:rPr>
              <a:t>And Sexual Harassment Policy orientations are offered. </a:t>
            </a:r>
          </a:p>
          <a:p>
            <a:pPr marL="342900" lvl="0" indent="-342900">
              <a:buFont typeface="Symbol" pitchFamily="2" charset="2"/>
              <a:buChar char=""/>
            </a:pPr>
            <a:endParaRPr lang="en-US" sz="1400" dirty="0">
              <a:solidFill>
                <a:srgbClr val="00B050"/>
              </a:solidFill>
              <a:effectLst/>
              <a:latin typeface="Calibri" panose="020F0502020204030204" pitchFamily="34" charset="0"/>
              <a:ea typeface="Times New Roman" panose="02020603050405020304" pitchFamily="18" charset="0"/>
            </a:endParaRPr>
          </a:p>
          <a:p>
            <a:pPr marL="0" lvl="0" indent="0">
              <a:buFontTx/>
              <a:buNone/>
            </a:pPr>
            <a:r>
              <a:rPr lang="en-US" sz="1400" dirty="0">
                <a:solidFill>
                  <a:srgbClr val="00B050"/>
                </a:solidFill>
                <a:effectLst/>
                <a:latin typeface="Calibri" panose="020F0502020204030204" pitchFamily="34" charset="0"/>
                <a:ea typeface="Times New Roman" panose="02020603050405020304" pitchFamily="18" charset="0"/>
              </a:rPr>
              <a:t>To discuss Sexual Harassment I defined the concept, and described different examples of sexual harassment behaviors. </a:t>
            </a:r>
          </a:p>
          <a:p>
            <a:pPr marL="0" lvl="0" indent="0">
              <a:buFontTx/>
              <a:buNone/>
            </a:pPr>
            <a:endParaRPr lang="en-US" sz="1400" dirty="0">
              <a:solidFill>
                <a:srgbClr val="00B050"/>
              </a:solidFill>
              <a:effectLst/>
              <a:latin typeface="Calibri" panose="020F0502020204030204" pitchFamily="34" charset="0"/>
              <a:ea typeface="Times New Roman" panose="02020603050405020304" pitchFamily="18" charset="0"/>
            </a:endParaRPr>
          </a:p>
          <a:p>
            <a:pPr marL="0" lvl="0" indent="0">
              <a:buFontTx/>
              <a:buNone/>
            </a:pPr>
            <a:r>
              <a:rPr lang="en-US" sz="1400" dirty="0">
                <a:solidFill>
                  <a:srgbClr val="00B050"/>
                </a:solidFill>
                <a:effectLst/>
                <a:latin typeface="Calibri" panose="020F0502020204030204" pitchFamily="34" charset="0"/>
                <a:ea typeface="Times New Roman" panose="02020603050405020304" pitchFamily="18" charset="0"/>
              </a:rPr>
              <a:t>To help students to easily recognize sexual harassment I show them a video that presents some of this behaviors. </a:t>
            </a:r>
          </a:p>
          <a:p>
            <a:pPr marL="0" lvl="0" indent="0">
              <a:buFontTx/>
              <a:buNone/>
            </a:pPr>
            <a:endParaRPr lang="en-US" sz="1400" dirty="0">
              <a:solidFill>
                <a:srgbClr val="00B050"/>
              </a:solidFill>
              <a:effectLst/>
              <a:latin typeface="Calibri" panose="020F0502020204030204" pitchFamily="34" charset="0"/>
              <a:ea typeface="Times New Roman" panose="02020603050405020304" pitchFamily="18" charset="0"/>
            </a:endParaRPr>
          </a:p>
          <a:p>
            <a:pPr marL="0" lvl="0" indent="0">
              <a:buFontTx/>
              <a:buNone/>
            </a:pPr>
            <a:r>
              <a:rPr lang="en-US" sz="1400" dirty="0">
                <a:solidFill>
                  <a:srgbClr val="00B050"/>
                </a:solidFill>
                <a:effectLst/>
                <a:latin typeface="Calibri" panose="020F0502020204030204" pitchFamily="34" charset="0"/>
                <a:ea typeface="Times New Roman" panose="02020603050405020304" pitchFamily="18" charset="0"/>
              </a:rPr>
              <a:t>To make the information relevant I discuss high-impact media coverage incidents – for example: how</a:t>
            </a:r>
            <a:r>
              <a:rPr lang="en-US" sz="1400" b="0" i="0" u="none" strike="noStrike" dirty="0">
                <a:solidFill>
                  <a:srgbClr val="4C4E4D"/>
                </a:solidFill>
                <a:effectLst/>
                <a:latin typeface="Balto"/>
              </a:rPr>
              <a:t> the victory of the Spanish women’s team in the World Cup, was marred by Spanish Soccer Federation President Luis Rubiales, when he kissed star player Jenni </a:t>
            </a:r>
            <a:r>
              <a:rPr lang="en-US" sz="1400" b="0" i="0" u="none" strike="noStrike" dirty="0" err="1">
                <a:solidFill>
                  <a:srgbClr val="4C4E4D"/>
                </a:solidFill>
                <a:effectLst/>
                <a:latin typeface="Balto"/>
              </a:rPr>
              <a:t>Hermoso</a:t>
            </a:r>
            <a:r>
              <a:rPr lang="en-US" sz="1400" b="0" i="0" u="none" strike="noStrike" dirty="0">
                <a:solidFill>
                  <a:srgbClr val="4C4E4D"/>
                </a:solidFill>
                <a:effectLst/>
                <a:latin typeface="Balto"/>
              </a:rPr>
              <a:t> on the mouth without her consent. </a:t>
            </a:r>
          </a:p>
          <a:p>
            <a:pPr marL="0" lvl="0" indent="0">
              <a:buFontTx/>
              <a:buNone/>
            </a:pPr>
            <a:endParaRPr lang="en-US" sz="1600" b="0" i="0" u="none" strike="noStrike" dirty="0">
              <a:solidFill>
                <a:srgbClr val="4C4E4D"/>
              </a:solidFill>
              <a:effectLst/>
              <a:latin typeface="Balto"/>
              <a:ea typeface="Times New Roman" panose="02020603050405020304" pitchFamily="18" charset="0"/>
            </a:endParaRPr>
          </a:p>
          <a:p>
            <a:pPr marL="0" lvl="0" indent="0">
              <a:buFontTx/>
              <a:buNone/>
            </a:pPr>
            <a:r>
              <a:rPr lang="en-US" sz="1600" dirty="0">
                <a:solidFill>
                  <a:srgbClr val="00B050"/>
                </a:solidFill>
                <a:effectLst/>
                <a:latin typeface="Calibri" panose="020F0502020204030204" pitchFamily="34" charset="0"/>
                <a:ea typeface="Times New Roman" panose="02020603050405020304" pitchFamily="18" charset="0"/>
              </a:rPr>
              <a:t>I also talk with students about what they should do and say – if they ever experience sexual harassment.</a:t>
            </a:r>
            <a:endParaRPr lang="en-PR" sz="16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9EED2CC7-C36E-8244-8D29-96034970F4F6}" type="slidenum">
              <a:rPr lang="en-PR" smtClean="0"/>
              <a:t>9</a:t>
            </a:fld>
            <a:endParaRPr lang="en-PR"/>
          </a:p>
        </p:txBody>
      </p:sp>
    </p:spTree>
    <p:extLst>
      <p:ext uri="{BB962C8B-B14F-4D97-AF65-F5344CB8AC3E}">
        <p14:creationId xmlns:p14="http://schemas.microsoft.com/office/powerpoint/2010/main" val="30808205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E92ACDC-A70B-6946-BC5B-CC4B3412BDAF}" type="datetimeFigureOut">
              <a:rPr lang="en-PR" smtClean="0"/>
              <a:t>9/11/23</a:t>
            </a:fld>
            <a:endParaRPr lang="en-PR"/>
          </a:p>
        </p:txBody>
      </p:sp>
      <p:sp>
        <p:nvSpPr>
          <p:cNvPr id="5" name="Footer Placeholder 4"/>
          <p:cNvSpPr>
            <a:spLocks noGrp="1"/>
          </p:cNvSpPr>
          <p:nvPr>
            <p:ph type="ftr" sz="quarter" idx="11"/>
          </p:nvPr>
        </p:nvSpPr>
        <p:spPr/>
        <p:txBody>
          <a:bodyPr/>
          <a:lstStyle/>
          <a:p>
            <a:endParaRPr lang="en-PR"/>
          </a:p>
        </p:txBody>
      </p:sp>
      <p:sp>
        <p:nvSpPr>
          <p:cNvPr id="6" name="Slide Number Placeholder 5"/>
          <p:cNvSpPr>
            <a:spLocks noGrp="1"/>
          </p:cNvSpPr>
          <p:nvPr>
            <p:ph type="sldNum" sz="quarter" idx="12"/>
          </p:nvPr>
        </p:nvSpPr>
        <p:spPr/>
        <p:txBody>
          <a:bodyPr/>
          <a:lstStyle/>
          <a:p>
            <a:fld id="{164037AF-7AC7-E343-9837-94C2F26322CD}" type="slidenum">
              <a:rPr lang="en-PR" smtClean="0"/>
              <a:t>‹#›</a:t>
            </a:fld>
            <a:endParaRPr lang="en-PR"/>
          </a:p>
        </p:txBody>
      </p:sp>
    </p:spTree>
    <p:extLst>
      <p:ext uri="{BB962C8B-B14F-4D97-AF65-F5344CB8AC3E}">
        <p14:creationId xmlns:p14="http://schemas.microsoft.com/office/powerpoint/2010/main" val="7061826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E92ACDC-A70B-6946-BC5B-CC4B3412BDAF}" type="datetimeFigureOut">
              <a:rPr lang="en-PR" smtClean="0"/>
              <a:t>9/11/23</a:t>
            </a:fld>
            <a:endParaRPr lang="en-PR"/>
          </a:p>
        </p:txBody>
      </p:sp>
      <p:sp>
        <p:nvSpPr>
          <p:cNvPr id="8" name="Footer Placeholder 7"/>
          <p:cNvSpPr>
            <a:spLocks noGrp="1"/>
          </p:cNvSpPr>
          <p:nvPr>
            <p:ph type="ftr" sz="quarter" idx="11"/>
          </p:nvPr>
        </p:nvSpPr>
        <p:spPr/>
        <p:txBody>
          <a:bodyPr/>
          <a:lstStyle/>
          <a:p>
            <a:endParaRPr lang="en-PR"/>
          </a:p>
        </p:txBody>
      </p:sp>
      <p:sp>
        <p:nvSpPr>
          <p:cNvPr id="9" name="Slide Number Placeholder 8"/>
          <p:cNvSpPr>
            <a:spLocks noGrp="1"/>
          </p:cNvSpPr>
          <p:nvPr>
            <p:ph type="sldNum" sz="quarter" idx="12"/>
          </p:nvPr>
        </p:nvSpPr>
        <p:spPr/>
        <p:txBody>
          <a:bodyPr/>
          <a:lstStyle/>
          <a:p>
            <a:fld id="{164037AF-7AC7-E343-9837-94C2F26322CD}" type="slidenum">
              <a:rPr lang="en-PR" smtClean="0"/>
              <a:t>‹#›</a:t>
            </a:fld>
            <a:endParaRPr lang="en-PR"/>
          </a:p>
        </p:txBody>
      </p:sp>
    </p:spTree>
    <p:extLst>
      <p:ext uri="{BB962C8B-B14F-4D97-AF65-F5344CB8AC3E}">
        <p14:creationId xmlns:p14="http://schemas.microsoft.com/office/powerpoint/2010/main" val="25679097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E92ACDC-A70B-6946-BC5B-CC4B3412BDAF}" type="datetimeFigureOut">
              <a:rPr lang="en-PR" smtClean="0"/>
              <a:t>9/11/23</a:t>
            </a:fld>
            <a:endParaRPr lang="en-PR"/>
          </a:p>
        </p:txBody>
      </p:sp>
      <p:sp>
        <p:nvSpPr>
          <p:cNvPr id="8" name="Footer Placeholder 7"/>
          <p:cNvSpPr>
            <a:spLocks noGrp="1"/>
          </p:cNvSpPr>
          <p:nvPr>
            <p:ph type="ftr" sz="quarter" idx="11"/>
          </p:nvPr>
        </p:nvSpPr>
        <p:spPr/>
        <p:txBody>
          <a:bodyPr/>
          <a:lstStyle/>
          <a:p>
            <a:endParaRPr lang="en-PR"/>
          </a:p>
        </p:txBody>
      </p:sp>
      <p:sp>
        <p:nvSpPr>
          <p:cNvPr id="9" name="Slide Number Placeholder 8"/>
          <p:cNvSpPr>
            <a:spLocks noGrp="1"/>
          </p:cNvSpPr>
          <p:nvPr>
            <p:ph type="sldNum" sz="quarter" idx="12"/>
          </p:nvPr>
        </p:nvSpPr>
        <p:spPr/>
        <p:txBody>
          <a:bodyPr/>
          <a:lstStyle/>
          <a:p>
            <a:fld id="{164037AF-7AC7-E343-9837-94C2F26322CD}" type="slidenum">
              <a:rPr lang="en-PR" smtClean="0"/>
              <a:t>‹#›</a:t>
            </a:fld>
            <a:endParaRPr lang="en-PR"/>
          </a:p>
        </p:txBody>
      </p:sp>
    </p:spTree>
    <p:extLst>
      <p:ext uri="{BB962C8B-B14F-4D97-AF65-F5344CB8AC3E}">
        <p14:creationId xmlns:p14="http://schemas.microsoft.com/office/powerpoint/2010/main" val="2278461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Intro">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DF9C7667-EADA-40AC-B931-4642E0A9A4DE}"/>
              </a:ext>
            </a:extLst>
          </p:cNvPr>
          <p:cNvSpPr>
            <a:spLocks noGrp="1"/>
          </p:cNvSpPr>
          <p:nvPr>
            <p:ph type="pic" sz="quarter" idx="13"/>
          </p:nvPr>
        </p:nvSpPr>
        <p:spPr>
          <a:xfrm>
            <a:off x="0" y="0"/>
            <a:ext cx="12192000" cy="6858000"/>
          </a:xfrm>
          <a:prstGeom prst="rect">
            <a:avLst/>
          </a:prstGeom>
          <a:solidFill>
            <a:schemeClr val="tx1">
              <a:lumMod val="50000"/>
              <a:lumOff val="50000"/>
            </a:schemeClr>
          </a:solidFill>
        </p:spPr>
        <p:txBody>
          <a:bodyPr anchor="ctr"/>
          <a:lstStyle>
            <a:lvl1pPr marL="0" indent="0">
              <a:buNone/>
              <a:defRPr>
                <a:solidFill>
                  <a:schemeClr val="bg1"/>
                </a:solidFill>
              </a:defRPr>
            </a:lvl1pPr>
          </a:lstStyle>
          <a:p>
            <a:endParaRPr lang="en-US" dirty="0"/>
          </a:p>
        </p:txBody>
      </p:sp>
      <p:sp>
        <p:nvSpPr>
          <p:cNvPr id="2" name="Title 1">
            <a:extLst>
              <a:ext uri="{FF2B5EF4-FFF2-40B4-BE49-F238E27FC236}">
                <a16:creationId xmlns:a16="http://schemas.microsoft.com/office/drawing/2014/main" id="{43379CA9-81D6-424A-8046-4B56E1D25059}"/>
              </a:ext>
            </a:extLst>
          </p:cNvPr>
          <p:cNvSpPr>
            <a:spLocks noGrp="1"/>
          </p:cNvSpPr>
          <p:nvPr>
            <p:ph type="title"/>
          </p:nvPr>
        </p:nvSpPr>
        <p:spPr/>
        <p:txBody>
          <a:bodyPr/>
          <a:lstStyle>
            <a:lvl1pPr>
              <a:defRPr cap="all" baseline="0">
                <a:solidFill>
                  <a:schemeClr val="bg1"/>
                </a:solidFill>
              </a:defRPr>
            </a:lvl1pPr>
          </a:lstStyle>
          <a:p>
            <a:r>
              <a:rPr lang="en-US" dirty="0"/>
              <a:t>Click to edit Master title style</a:t>
            </a:r>
          </a:p>
        </p:txBody>
      </p:sp>
      <p:sp>
        <p:nvSpPr>
          <p:cNvPr id="10" name="Text Placeholder 9">
            <a:extLst>
              <a:ext uri="{FF2B5EF4-FFF2-40B4-BE49-F238E27FC236}">
                <a16:creationId xmlns:a16="http://schemas.microsoft.com/office/drawing/2014/main" id="{2A60302F-65DB-4E93-B6C3-49E64C44FB53}"/>
              </a:ext>
            </a:extLst>
          </p:cNvPr>
          <p:cNvSpPr>
            <a:spLocks noGrp="1"/>
          </p:cNvSpPr>
          <p:nvPr>
            <p:ph type="body" sz="quarter" idx="14" hasCustomPrompt="1"/>
          </p:nvPr>
        </p:nvSpPr>
        <p:spPr>
          <a:xfrm>
            <a:off x="3429000" y="2240280"/>
            <a:ext cx="4645152" cy="4197096"/>
          </a:xfrm>
          <a:prstGeom prst="rect">
            <a:avLst/>
          </a:prstGeom>
        </p:spPr>
        <p:txBody>
          <a:bodyPr/>
          <a:lstStyle>
            <a:lvl1pPr marL="0" indent="0">
              <a:lnSpc>
                <a:spcPts val="2800"/>
              </a:lnSpc>
              <a:spcBef>
                <a:spcPts val="0"/>
              </a:spcBef>
              <a:buNone/>
              <a:defRPr sz="1800">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Click to edit text</a:t>
            </a:r>
          </a:p>
        </p:txBody>
      </p:sp>
      <p:sp>
        <p:nvSpPr>
          <p:cNvPr id="7" name="Text Placeholder 6">
            <a:extLst>
              <a:ext uri="{FF2B5EF4-FFF2-40B4-BE49-F238E27FC236}">
                <a16:creationId xmlns:a16="http://schemas.microsoft.com/office/drawing/2014/main" id="{EC1CB8E8-F58A-4B26-B8AA-8977FC608E83}"/>
              </a:ext>
            </a:extLst>
          </p:cNvPr>
          <p:cNvSpPr>
            <a:spLocks noGrp="1"/>
          </p:cNvSpPr>
          <p:nvPr>
            <p:ph type="body" sz="quarter" idx="15" hasCustomPrompt="1"/>
          </p:nvPr>
        </p:nvSpPr>
        <p:spPr>
          <a:xfrm>
            <a:off x="630936" y="4498848"/>
            <a:ext cx="2121408" cy="621792"/>
          </a:xfrm>
          <a:prstGeom prst="rect">
            <a:avLst/>
          </a:prstGeom>
        </p:spPr>
        <p:txBody>
          <a:bodyPr lIns="0"/>
          <a:lstStyle>
            <a:lvl1pPr marL="0" indent="0">
              <a:lnSpc>
                <a:spcPts val="1800"/>
              </a:lnSpc>
              <a:spcBef>
                <a:spcPts val="0"/>
              </a:spcBef>
              <a:buNone/>
              <a:defRPr sz="1200" b="1"/>
            </a:lvl1pPr>
            <a:lvl2pPr marL="457200" indent="0">
              <a:lnSpc>
                <a:spcPts val="1800"/>
              </a:lnSpc>
              <a:spcBef>
                <a:spcPts val="0"/>
              </a:spcBef>
              <a:buNone/>
              <a:defRPr sz="1200" b="1"/>
            </a:lvl2pPr>
            <a:lvl3pPr marL="914400" indent="0">
              <a:lnSpc>
                <a:spcPts val="1800"/>
              </a:lnSpc>
              <a:spcBef>
                <a:spcPts val="0"/>
              </a:spcBef>
              <a:buNone/>
              <a:defRPr sz="1200" b="1"/>
            </a:lvl3pPr>
            <a:lvl4pPr marL="1371600" indent="0">
              <a:lnSpc>
                <a:spcPts val="1800"/>
              </a:lnSpc>
              <a:spcBef>
                <a:spcPts val="0"/>
              </a:spcBef>
              <a:buNone/>
              <a:defRPr sz="1200" b="1"/>
            </a:lvl4pPr>
            <a:lvl5pPr marL="1828800" indent="0">
              <a:lnSpc>
                <a:spcPts val="1800"/>
              </a:lnSpc>
              <a:spcBef>
                <a:spcPts val="0"/>
              </a:spcBef>
              <a:buNone/>
              <a:defRPr sz="1200" b="1"/>
            </a:lvl5pPr>
          </a:lstStyle>
          <a:p>
            <a:pPr lvl="0"/>
            <a:r>
              <a:rPr lang="en-US"/>
              <a:t>Click to text</a:t>
            </a:r>
          </a:p>
        </p:txBody>
      </p:sp>
    </p:spTree>
    <p:extLst>
      <p:ext uri="{BB962C8B-B14F-4D97-AF65-F5344CB8AC3E}">
        <p14:creationId xmlns:p14="http://schemas.microsoft.com/office/powerpoint/2010/main" val="41284234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E92ACDC-A70B-6946-BC5B-CC4B3412BDAF}" type="datetimeFigureOut">
              <a:rPr lang="en-PR" smtClean="0"/>
              <a:t>9/11/23</a:t>
            </a:fld>
            <a:endParaRPr lang="en-PR"/>
          </a:p>
        </p:txBody>
      </p:sp>
      <p:sp>
        <p:nvSpPr>
          <p:cNvPr id="5" name="Footer Placeholder 4"/>
          <p:cNvSpPr>
            <a:spLocks noGrp="1"/>
          </p:cNvSpPr>
          <p:nvPr>
            <p:ph type="ftr" sz="quarter" idx="11"/>
          </p:nvPr>
        </p:nvSpPr>
        <p:spPr/>
        <p:txBody>
          <a:bodyPr/>
          <a:lstStyle/>
          <a:p>
            <a:endParaRPr lang="en-PR"/>
          </a:p>
        </p:txBody>
      </p:sp>
      <p:sp>
        <p:nvSpPr>
          <p:cNvPr id="6" name="Slide Number Placeholder 5"/>
          <p:cNvSpPr>
            <a:spLocks noGrp="1"/>
          </p:cNvSpPr>
          <p:nvPr>
            <p:ph type="sldNum" sz="quarter" idx="12"/>
          </p:nvPr>
        </p:nvSpPr>
        <p:spPr/>
        <p:txBody>
          <a:bodyPr/>
          <a:lstStyle/>
          <a:p>
            <a:fld id="{164037AF-7AC7-E343-9837-94C2F26322CD}" type="slidenum">
              <a:rPr lang="en-PR" smtClean="0"/>
              <a:t>‹#›</a:t>
            </a:fld>
            <a:endParaRPr lang="en-PR"/>
          </a:p>
        </p:txBody>
      </p:sp>
    </p:spTree>
    <p:extLst>
      <p:ext uri="{BB962C8B-B14F-4D97-AF65-F5344CB8AC3E}">
        <p14:creationId xmlns:p14="http://schemas.microsoft.com/office/powerpoint/2010/main" val="37056720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E92ACDC-A70B-6946-BC5B-CC4B3412BDAF}" type="datetimeFigureOut">
              <a:rPr lang="en-PR" smtClean="0"/>
              <a:t>9/11/23</a:t>
            </a:fld>
            <a:endParaRPr lang="en-PR"/>
          </a:p>
        </p:txBody>
      </p:sp>
      <p:sp>
        <p:nvSpPr>
          <p:cNvPr id="5" name="Footer Placeholder 4"/>
          <p:cNvSpPr>
            <a:spLocks noGrp="1"/>
          </p:cNvSpPr>
          <p:nvPr>
            <p:ph type="ftr" sz="quarter" idx="11"/>
          </p:nvPr>
        </p:nvSpPr>
        <p:spPr/>
        <p:txBody>
          <a:bodyPr/>
          <a:lstStyle/>
          <a:p>
            <a:endParaRPr lang="en-PR"/>
          </a:p>
        </p:txBody>
      </p:sp>
      <p:sp>
        <p:nvSpPr>
          <p:cNvPr id="6" name="Slide Number Placeholder 5"/>
          <p:cNvSpPr>
            <a:spLocks noGrp="1"/>
          </p:cNvSpPr>
          <p:nvPr>
            <p:ph type="sldNum" sz="quarter" idx="12"/>
          </p:nvPr>
        </p:nvSpPr>
        <p:spPr/>
        <p:txBody>
          <a:bodyPr/>
          <a:lstStyle/>
          <a:p>
            <a:fld id="{164037AF-7AC7-E343-9837-94C2F26322CD}" type="slidenum">
              <a:rPr lang="en-PR" smtClean="0"/>
              <a:t>‹#›</a:t>
            </a:fld>
            <a:endParaRPr lang="en-PR"/>
          </a:p>
        </p:txBody>
      </p:sp>
    </p:spTree>
    <p:extLst>
      <p:ext uri="{BB962C8B-B14F-4D97-AF65-F5344CB8AC3E}">
        <p14:creationId xmlns:p14="http://schemas.microsoft.com/office/powerpoint/2010/main" val="12952963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DE92ACDC-A70B-6946-BC5B-CC4B3412BDAF}" type="datetimeFigureOut">
              <a:rPr lang="en-PR" smtClean="0"/>
              <a:t>9/11/23</a:t>
            </a:fld>
            <a:endParaRPr lang="en-PR"/>
          </a:p>
        </p:txBody>
      </p:sp>
      <p:sp>
        <p:nvSpPr>
          <p:cNvPr id="9" name="Footer Placeholder 8"/>
          <p:cNvSpPr>
            <a:spLocks noGrp="1"/>
          </p:cNvSpPr>
          <p:nvPr>
            <p:ph type="ftr" sz="quarter" idx="11"/>
          </p:nvPr>
        </p:nvSpPr>
        <p:spPr/>
        <p:txBody>
          <a:bodyPr/>
          <a:lstStyle/>
          <a:p>
            <a:endParaRPr lang="en-PR"/>
          </a:p>
        </p:txBody>
      </p:sp>
      <p:sp>
        <p:nvSpPr>
          <p:cNvPr id="10" name="Slide Number Placeholder 9"/>
          <p:cNvSpPr>
            <a:spLocks noGrp="1"/>
          </p:cNvSpPr>
          <p:nvPr>
            <p:ph type="sldNum" sz="quarter" idx="12"/>
          </p:nvPr>
        </p:nvSpPr>
        <p:spPr/>
        <p:txBody>
          <a:bodyPr/>
          <a:lstStyle/>
          <a:p>
            <a:fld id="{164037AF-7AC7-E343-9837-94C2F26322CD}" type="slidenum">
              <a:rPr lang="en-PR" smtClean="0"/>
              <a:t>‹#›</a:t>
            </a:fld>
            <a:endParaRPr lang="en-PR"/>
          </a:p>
        </p:txBody>
      </p:sp>
    </p:spTree>
    <p:extLst>
      <p:ext uri="{BB962C8B-B14F-4D97-AF65-F5344CB8AC3E}">
        <p14:creationId xmlns:p14="http://schemas.microsoft.com/office/powerpoint/2010/main" val="37162718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DE92ACDC-A70B-6946-BC5B-CC4B3412BDAF}" type="datetimeFigureOut">
              <a:rPr lang="en-PR" smtClean="0"/>
              <a:t>9/11/23</a:t>
            </a:fld>
            <a:endParaRPr lang="en-PR"/>
          </a:p>
        </p:txBody>
      </p:sp>
      <p:sp>
        <p:nvSpPr>
          <p:cNvPr id="11" name="Footer Placeholder 10"/>
          <p:cNvSpPr>
            <a:spLocks noGrp="1"/>
          </p:cNvSpPr>
          <p:nvPr>
            <p:ph type="ftr" sz="quarter" idx="11"/>
          </p:nvPr>
        </p:nvSpPr>
        <p:spPr/>
        <p:txBody>
          <a:bodyPr/>
          <a:lstStyle/>
          <a:p>
            <a:endParaRPr lang="en-PR"/>
          </a:p>
        </p:txBody>
      </p:sp>
      <p:sp>
        <p:nvSpPr>
          <p:cNvPr id="12" name="Slide Number Placeholder 11"/>
          <p:cNvSpPr>
            <a:spLocks noGrp="1"/>
          </p:cNvSpPr>
          <p:nvPr>
            <p:ph type="sldNum" sz="quarter" idx="12"/>
          </p:nvPr>
        </p:nvSpPr>
        <p:spPr/>
        <p:txBody>
          <a:bodyPr/>
          <a:lstStyle/>
          <a:p>
            <a:fld id="{164037AF-7AC7-E343-9837-94C2F26322CD}" type="slidenum">
              <a:rPr lang="en-PR" smtClean="0"/>
              <a:t>‹#›</a:t>
            </a:fld>
            <a:endParaRPr lang="en-PR"/>
          </a:p>
        </p:txBody>
      </p:sp>
    </p:spTree>
    <p:extLst>
      <p:ext uri="{BB962C8B-B14F-4D97-AF65-F5344CB8AC3E}">
        <p14:creationId xmlns:p14="http://schemas.microsoft.com/office/powerpoint/2010/main" val="35370438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DE92ACDC-A70B-6946-BC5B-CC4B3412BDAF}" type="datetimeFigureOut">
              <a:rPr lang="en-PR" smtClean="0"/>
              <a:t>9/11/23</a:t>
            </a:fld>
            <a:endParaRPr lang="en-PR"/>
          </a:p>
        </p:txBody>
      </p:sp>
      <p:sp>
        <p:nvSpPr>
          <p:cNvPr id="7" name="Footer Placeholder 6"/>
          <p:cNvSpPr>
            <a:spLocks noGrp="1"/>
          </p:cNvSpPr>
          <p:nvPr>
            <p:ph type="ftr" sz="quarter" idx="11"/>
          </p:nvPr>
        </p:nvSpPr>
        <p:spPr/>
        <p:txBody>
          <a:bodyPr/>
          <a:lstStyle/>
          <a:p>
            <a:endParaRPr lang="en-PR"/>
          </a:p>
        </p:txBody>
      </p:sp>
      <p:sp>
        <p:nvSpPr>
          <p:cNvPr id="8" name="Slide Number Placeholder 7"/>
          <p:cNvSpPr>
            <a:spLocks noGrp="1"/>
          </p:cNvSpPr>
          <p:nvPr>
            <p:ph type="sldNum" sz="quarter" idx="12"/>
          </p:nvPr>
        </p:nvSpPr>
        <p:spPr/>
        <p:txBody>
          <a:bodyPr/>
          <a:lstStyle/>
          <a:p>
            <a:fld id="{164037AF-7AC7-E343-9837-94C2F26322CD}" type="slidenum">
              <a:rPr lang="en-PR" smtClean="0"/>
              <a:t>‹#›</a:t>
            </a:fld>
            <a:endParaRPr lang="en-PR"/>
          </a:p>
        </p:txBody>
      </p:sp>
    </p:spTree>
    <p:extLst>
      <p:ext uri="{BB962C8B-B14F-4D97-AF65-F5344CB8AC3E}">
        <p14:creationId xmlns:p14="http://schemas.microsoft.com/office/powerpoint/2010/main" val="16902172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DE92ACDC-A70B-6946-BC5B-CC4B3412BDAF}" type="datetimeFigureOut">
              <a:rPr lang="en-PR" smtClean="0"/>
              <a:t>9/11/23</a:t>
            </a:fld>
            <a:endParaRPr lang="en-PR"/>
          </a:p>
        </p:txBody>
      </p:sp>
      <p:sp>
        <p:nvSpPr>
          <p:cNvPr id="6" name="Footer Placeholder 5"/>
          <p:cNvSpPr>
            <a:spLocks noGrp="1"/>
          </p:cNvSpPr>
          <p:nvPr>
            <p:ph type="ftr" sz="quarter" idx="11"/>
          </p:nvPr>
        </p:nvSpPr>
        <p:spPr/>
        <p:txBody>
          <a:bodyPr/>
          <a:lstStyle/>
          <a:p>
            <a:endParaRPr lang="en-PR"/>
          </a:p>
        </p:txBody>
      </p:sp>
      <p:sp>
        <p:nvSpPr>
          <p:cNvPr id="7" name="Slide Number Placeholder 6"/>
          <p:cNvSpPr>
            <a:spLocks noGrp="1"/>
          </p:cNvSpPr>
          <p:nvPr>
            <p:ph type="sldNum" sz="quarter" idx="12"/>
          </p:nvPr>
        </p:nvSpPr>
        <p:spPr/>
        <p:txBody>
          <a:bodyPr/>
          <a:lstStyle/>
          <a:p>
            <a:fld id="{164037AF-7AC7-E343-9837-94C2F26322CD}" type="slidenum">
              <a:rPr lang="en-PR" smtClean="0"/>
              <a:t>‹#›</a:t>
            </a:fld>
            <a:endParaRPr lang="en-PR"/>
          </a:p>
        </p:txBody>
      </p:sp>
    </p:spTree>
    <p:extLst>
      <p:ext uri="{BB962C8B-B14F-4D97-AF65-F5344CB8AC3E}">
        <p14:creationId xmlns:p14="http://schemas.microsoft.com/office/powerpoint/2010/main" val="7796631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DE92ACDC-A70B-6946-BC5B-CC4B3412BDAF}" type="datetimeFigureOut">
              <a:rPr lang="en-PR" smtClean="0"/>
              <a:t>9/11/23</a:t>
            </a:fld>
            <a:endParaRPr lang="en-PR"/>
          </a:p>
        </p:txBody>
      </p:sp>
      <p:sp>
        <p:nvSpPr>
          <p:cNvPr id="9" name="Footer Placeholder 8"/>
          <p:cNvSpPr>
            <a:spLocks noGrp="1"/>
          </p:cNvSpPr>
          <p:nvPr>
            <p:ph type="ftr" sz="quarter" idx="11"/>
          </p:nvPr>
        </p:nvSpPr>
        <p:spPr/>
        <p:txBody>
          <a:bodyPr/>
          <a:lstStyle/>
          <a:p>
            <a:endParaRPr lang="en-PR"/>
          </a:p>
        </p:txBody>
      </p:sp>
      <p:sp>
        <p:nvSpPr>
          <p:cNvPr id="10" name="Slide Number Placeholder 9"/>
          <p:cNvSpPr>
            <a:spLocks noGrp="1"/>
          </p:cNvSpPr>
          <p:nvPr>
            <p:ph type="sldNum" sz="quarter" idx="12"/>
          </p:nvPr>
        </p:nvSpPr>
        <p:spPr/>
        <p:txBody>
          <a:bodyPr/>
          <a:lstStyle/>
          <a:p>
            <a:fld id="{164037AF-7AC7-E343-9837-94C2F26322CD}" type="slidenum">
              <a:rPr lang="en-PR" smtClean="0"/>
              <a:t>‹#›</a:t>
            </a:fld>
            <a:endParaRPr lang="en-PR"/>
          </a:p>
        </p:txBody>
      </p:sp>
    </p:spTree>
    <p:extLst>
      <p:ext uri="{BB962C8B-B14F-4D97-AF65-F5344CB8AC3E}">
        <p14:creationId xmlns:p14="http://schemas.microsoft.com/office/powerpoint/2010/main" val="18352422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DE92ACDC-A70B-6946-BC5B-CC4B3412BDAF}" type="datetimeFigureOut">
              <a:rPr lang="en-PR" smtClean="0"/>
              <a:t>9/11/23</a:t>
            </a:fld>
            <a:endParaRPr lang="en-PR"/>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164037AF-7AC7-E343-9837-94C2F26322CD}" type="slidenum">
              <a:rPr lang="en-PR" smtClean="0"/>
              <a:t>‹#›</a:t>
            </a:fld>
            <a:endParaRPr lang="en-PR"/>
          </a:p>
        </p:txBody>
      </p:sp>
    </p:spTree>
    <p:extLst>
      <p:ext uri="{BB962C8B-B14F-4D97-AF65-F5344CB8AC3E}">
        <p14:creationId xmlns:p14="http://schemas.microsoft.com/office/powerpoint/2010/main" val="35662347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DE92ACDC-A70B-6946-BC5B-CC4B3412BDAF}" type="datetimeFigureOut">
              <a:rPr lang="en-PR" smtClean="0"/>
              <a:t>9/11/23</a:t>
            </a:fld>
            <a:endParaRPr lang="en-PR"/>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PR"/>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164037AF-7AC7-E343-9837-94C2F26322CD}" type="slidenum">
              <a:rPr lang="en-PR" smtClean="0"/>
              <a:t>‹#›</a:t>
            </a:fld>
            <a:endParaRPr lang="en-PR"/>
          </a:p>
        </p:txBody>
      </p:sp>
    </p:spTree>
    <p:extLst>
      <p:ext uri="{BB962C8B-B14F-4D97-AF65-F5344CB8AC3E}">
        <p14:creationId xmlns:p14="http://schemas.microsoft.com/office/powerpoint/2010/main" val="2905939966"/>
      </p:ext>
    </p:extLst>
  </p:cSld>
  <p:clrMap bg1="lt1" tx1="dk1" bg2="lt2" tx2="dk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 id="2147483813" r:id="rId6"/>
    <p:sldLayoutId id="2147483814" r:id="rId7"/>
    <p:sldLayoutId id="2147483815" r:id="rId8"/>
    <p:sldLayoutId id="2147483816" r:id="rId9"/>
    <p:sldLayoutId id="2147483817" r:id="rId10"/>
    <p:sldLayoutId id="2147483818" r:id="rId11"/>
    <p:sldLayoutId id="2147483819" r:id="rId12"/>
  </p:sldLayoutIdLst>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www.choosehelp.co.uk/topics/anxiety/9-ways-to-deal-with-stress-stress-management-techniques"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hyperlink" Target="https://www.freestock.com/free-photos/3d-men-finding-letters-word-job-100497208"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8" Type="http://schemas.openxmlformats.org/officeDocument/2006/relationships/hyperlink" Target="https://pixabay.com/en/thinking-bubble-idea-glossy-150340/" TargetMode="External"/><Relationship Id="rId3" Type="http://schemas.openxmlformats.org/officeDocument/2006/relationships/image" Target="../media/image25.png"/><Relationship Id="rId7"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hyperlink" Target="https://pixabay.com/en/thinking-comments-bubbles-150336/" TargetMode="External"/><Relationship Id="rId5" Type="http://schemas.openxmlformats.org/officeDocument/2006/relationships/image" Target="../media/image26.png"/><Relationship Id="rId4" Type="http://schemas.openxmlformats.org/officeDocument/2006/relationships/hyperlink" Target="https://pixabay.com/en/thinking-bubble-idea-glossy-150337/"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file:////Users/mariaacevedo/Library/Group%20Containers/UBF8T346G9.ms/WebArchiveCopyPasteTempFiles/com.microsoft.Word/cognitive-behavioral-therapy-psychology-diagram-psychotherapist-png-favpng-r5ig5LaZYt0tb7PWQ6zVxzcQY.jpg" TargetMode="Externa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pixabay.com/fr/emploi-recherche-entrevue-1845954/" TargetMode="External"/></Relationships>
</file>

<file path=ppt/slides/_rels/slide20.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image" Target="../media/image33.jpeg"/><Relationship Id="rId7" Type="http://schemas.openxmlformats.org/officeDocument/2006/relationships/image" Target="../media/image37.jpe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36.jpeg"/><Relationship Id="rId5" Type="http://schemas.openxmlformats.org/officeDocument/2006/relationships/image" Target="../media/image35.jpeg"/><Relationship Id="rId10" Type="http://schemas.openxmlformats.org/officeDocument/2006/relationships/image" Target="../media/image40.jpeg"/><Relationship Id="rId4" Type="http://schemas.openxmlformats.org/officeDocument/2006/relationships/image" Target="../media/image34.jpeg"/><Relationship Id="rId9" Type="http://schemas.openxmlformats.org/officeDocument/2006/relationships/image" Target="../media/image39.jpeg"/></Relationships>
</file>

<file path=ppt/slides/_rels/slide2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hyperlink" Target="https://www.pngall.com/stress-png"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8" Type="http://schemas.openxmlformats.org/officeDocument/2006/relationships/hyperlink" Target="https://creativecommons.org/licenses/by-nc-nd/3.0/" TargetMode="External"/><Relationship Id="rId3" Type="http://schemas.openxmlformats.org/officeDocument/2006/relationships/image" Target="../media/image43.png"/><Relationship Id="rId7" Type="http://schemas.openxmlformats.org/officeDocument/2006/relationships/hyperlink" Target="http://learn.e-limu.org/topic/view/?c=37" TargetMode="External"/><Relationship Id="rId2" Type="http://schemas.openxmlformats.org/officeDocument/2006/relationships/notesSlide" Target="../notesSlides/notesSlide25.xml"/><Relationship Id="rId1" Type="http://schemas.openxmlformats.org/officeDocument/2006/relationships/slideLayout" Target="../slideLayouts/slideLayout4.xml"/><Relationship Id="rId6" Type="http://schemas.openxmlformats.org/officeDocument/2006/relationships/image" Target="../media/image44.JPG"/><Relationship Id="rId5" Type="http://schemas.openxmlformats.org/officeDocument/2006/relationships/hyperlink" Target="https://creativecommons.org/licenses/by-nc/3.0/" TargetMode="External"/><Relationship Id="rId4" Type="http://schemas.openxmlformats.org/officeDocument/2006/relationships/hyperlink" Target="https://www.pngall.com/communication-png/download/17712"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26.xml"/><Relationship Id="rId1" Type="http://schemas.openxmlformats.org/officeDocument/2006/relationships/slideLayout" Target="../slideLayouts/slideLayout6.xml"/><Relationship Id="rId5" Type="http://schemas.openxmlformats.org/officeDocument/2006/relationships/image" Target="../media/image47.jpg"/><Relationship Id="rId4" Type="http://schemas.openxmlformats.org/officeDocument/2006/relationships/image" Target="../media/image46.jpg"/></Relationships>
</file>

<file path=ppt/slides/_rels/slide27.xml.rels><?xml version="1.0" encoding="UTF-8" standalone="yes"?>
<Relationships xmlns="http://schemas.openxmlformats.org/package/2006/relationships"><Relationship Id="rId8" Type="http://schemas.openxmlformats.org/officeDocument/2006/relationships/hyperlink" Target="https://www.wisc-online.com/asset-repository/viewasset?id=2230" TargetMode="External"/><Relationship Id="rId3" Type="http://schemas.openxmlformats.org/officeDocument/2006/relationships/image" Target="../media/image48.png"/><Relationship Id="rId7" Type="http://schemas.openxmlformats.org/officeDocument/2006/relationships/image" Target="../media/image50.png"/><Relationship Id="rId2" Type="http://schemas.openxmlformats.org/officeDocument/2006/relationships/notesSlide" Target="../notesSlides/notesSlide27.xml"/><Relationship Id="rId1" Type="http://schemas.openxmlformats.org/officeDocument/2006/relationships/slideLayout" Target="../slideLayouts/slideLayout9.xml"/><Relationship Id="rId6" Type="http://schemas.openxmlformats.org/officeDocument/2006/relationships/hyperlink" Target="https://www.freestock.com/free-photos/group-casual-young-people-smiling-applauding-3197444" TargetMode="External"/><Relationship Id="rId5" Type="http://schemas.openxmlformats.org/officeDocument/2006/relationships/image" Target="../media/image49.jpg"/><Relationship Id="rId4" Type="http://schemas.openxmlformats.org/officeDocument/2006/relationships/hyperlink" Target="https://pixabay.com/en/group-team-feedback-confirming-1825512/"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hyperlink" Target="https://www.peoplematters.in/blog/watercooler/beat-monday-morning-blues-12569"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hyperlink" Target="https://www.reputationsciences.com/online-reputation-management-blog/"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hyperlink" Target="http://www.infotecarios.com/decalogo-de-un-archivista-integro/"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notesSlide" Target="../notesSlides/notesSlide33.xml"/><Relationship Id="rId1" Type="http://schemas.openxmlformats.org/officeDocument/2006/relationships/slideLayout" Target="../slideLayouts/slideLayout9.xml"/><Relationship Id="rId4" Type="http://schemas.openxmlformats.org/officeDocument/2006/relationships/hyperlink" Target="https://www.journeyoutofpink.com/2020/04/sometimes-i-just-want-to-pull-my-hair.html" TargetMode="External"/></Relationships>
</file>

<file path=ppt/slides/_rels/slide34.xml.rels><?xml version="1.0" encoding="UTF-8" standalone="yes"?>
<Relationships xmlns="http://schemas.openxmlformats.org/package/2006/relationships"><Relationship Id="rId8" Type="http://schemas.openxmlformats.org/officeDocument/2006/relationships/hyperlink" Target="https://www.publicdomainpictures.net/view-image.php?image=33431&amp;picture=graph" TargetMode="External"/><Relationship Id="rId3" Type="http://schemas.openxmlformats.org/officeDocument/2006/relationships/image" Target="../media/image57.jpg"/><Relationship Id="rId7" Type="http://schemas.openxmlformats.org/officeDocument/2006/relationships/image" Target="../media/image59.jpg"/><Relationship Id="rId2" Type="http://schemas.openxmlformats.org/officeDocument/2006/relationships/notesSlide" Target="../notesSlides/notesSlide34.xml"/><Relationship Id="rId1" Type="http://schemas.openxmlformats.org/officeDocument/2006/relationships/slideLayout" Target="../slideLayouts/slideLayout4.xml"/><Relationship Id="rId6" Type="http://schemas.openxmlformats.org/officeDocument/2006/relationships/hyperlink" Target="https://pixabay.com/es/documentos-pila-mont%C3%B3n-negocio-576385/" TargetMode="External"/><Relationship Id="rId5" Type="http://schemas.openxmlformats.org/officeDocument/2006/relationships/image" Target="../media/image58.png"/><Relationship Id="rId4" Type="http://schemas.openxmlformats.org/officeDocument/2006/relationships/hyperlink" Target="https://www.thebluediamondgallery.com/handwriting/e/excuses.html" TargetMode="Externa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8" Type="http://schemas.openxmlformats.org/officeDocument/2006/relationships/image" Target="../media/image60.jpg"/><Relationship Id="rId3" Type="http://schemas.openxmlformats.org/officeDocument/2006/relationships/hyperlink" Target="https://news.stanford.edu/2022/01/03/know-gen-z/" TargetMode="External"/><Relationship Id="rId7" Type="http://schemas.openxmlformats.org/officeDocument/2006/relationships/hyperlink" Target="https://mobile.va.gov/app/covid-coach#AppFAQ" TargetMode="External"/><Relationship Id="rId2" Type="http://schemas.openxmlformats.org/officeDocument/2006/relationships/notesSlide" Target="../notesSlides/notesSlide37.xml"/><Relationship Id="rId1" Type="http://schemas.openxmlformats.org/officeDocument/2006/relationships/slideLayout" Target="../slideLayouts/slideLayout7.xml"/><Relationship Id="rId6" Type="http://schemas.openxmlformats.org/officeDocument/2006/relationships/hyperlink" Target="http://www.lindsaybraman.com/" TargetMode="External"/><Relationship Id="rId11" Type="http://schemas.openxmlformats.org/officeDocument/2006/relationships/hyperlink" Target="https://www.health.harvard.edu/staying-healthy/in-a-slump-fix-your-posture" TargetMode="External"/><Relationship Id="rId5" Type="http://schemas.openxmlformats.org/officeDocument/2006/relationships/hyperlink" Target="mailto:starthere@lindsaybraman.com" TargetMode="External"/><Relationship Id="rId10" Type="http://schemas.openxmlformats.org/officeDocument/2006/relationships/hyperlink" Target="https://news.sfsu.edu/news-story/good-posture-important-physical-and-mental-health" TargetMode="External"/><Relationship Id="rId4" Type="http://schemas.openxmlformats.org/officeDocument/2006/relationships/hyperlink" Target="https://press.uchicago.edu/ucp/books/book/chicago/G/bo115838546.html" TargetMode="External"/><Relationship Id="rId9" Type="http://schemas.openxmlformats.org/officeDocument/2006/relationships/hyperlink" Target="https://www.picpedia.org/chalkboard/r/reference.html"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notesSlide" Target="../notesSlides/notesSlide38.xml"/><Relationship Id="rId1" Type="http://schemas.openxmlformats.org/officeDocument/2006/relationships/slideLayout" Target="../slideLayouts/slideLayout1.xml"/><Relationship Id="rId6" Type="http://schemas.openxmlformats.org/officeDocument/2006/relationships/hyperlink" Target="https://freepngimg.com/png/88452-standing-human-business-question-mark-behavior" TargetMode="External"/><Relationship Id="rId5" Type="http://schemas.openxmlformats.org/officeDocument/2006/relationships/image" Target="../media/image62.png"/><Relationship Id="rId4" Type="http://schemas.openxmlformats.org/officeDocument/2006/relationships/hyperlink" Target="https://www.publicdomainpictures.net/view-image.php?image=380701&amp;picture=any-questions"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mailto:macevedo.correa@gmial.com" TargetMode="External"/><Relationship Id="rId2" Type="http://schemas.openxmlformats.org/officeDocument/2006/relationships/notesSlide" Target="../notesSlides/notesSlide39.xml"/><Relationship Id="rId1" Type="http://schemas.openxmlformats.org/officeDocument/2006/relationships/slideLayout" Target="../slideLayouts/slideLayout1.xml"/><Relationship Id="rId5" Type="http://schemas.openxmlformats.org/officeDocument/2006/relationships/hyperlink" Target="https://pngimg.com/download/38186" TargetMode="External"/><Relationship Id="rId4" Type="http://schemas.openxmlformats.org/officeDocument/2006/relationships/image" Target="../media/image6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hyperlink" Target="https://www.aliem.com/2016/team-based-learning-2016-jgme-aliem-hot-topics-in-medical-education/"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hyperlink" Target="https://courses.lumenlearning.com/wmopen-organizationalbehavior/chapter/putting-it-together-managing-groups-and-teams/" TargetMode="External"/><Relationship Id="rId5" Type="http://schemas.openxmlformats.org/officeDocument/2006/relationships/image" Target="../media/image6.jpg"/><Relationship Id="rId4" Type="http://schemas.openxmlformats.org/officeDocument/2006/relationships/hyperlink" Target="https://www.flickr.com/photos/182229932@N07/48495968851"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hyperlink" Target="https://positek.net/apple-macbook-problems/"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hyperlink" Target="https://www.peoplemattersglobal.com/article/life-at-work/can-fatigue-management-be-the-antidote-to-growing-workplace-stress-23917" TargetMode="External"/></Relationships>
</file>

<file path=ppt/slides/_rels/slide8.xml.rels><?xml version="1.0" encoding="UTF-8" standalone="yes"?>
<Relationships xmlns="http://schemas.openxmlformats.org/package/2006/relationships"><Relationship Id="rId8" Type="http://schemas.openxmlformats.org/officeDocument/2006/relationships/image" Target="../media/image17.jp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hyperlink" Target="https://creativecommons.org/licenses/by-nc/3.0/" TargetMode="External"/><Relationship Id="rId4" Type="http://schemas.openxmlformats.org/officeDocument/2006/relationships/diagramLayout" Target="../diagrams/layout1.xml"/><Relationship Id="rId9" Type="http://schemas.openxmlformats.org/officeDocument/2006/relationships/hyperlink" Target="https://cbrhl.org.au/what-is-health-literacy/"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hyperlink" Target="https://pixabay.com/en/motivational-quote-business-999247/"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FB5CC2-B6BB-990B-6C9B-83BC0589B7CC}"/>
              </a:ext>
            </a:extLst>
          </p:cNvPr>
          <p:cNvSpPr>
            <a:spLocks noGrp="1"/>
          </p:cNvSpPr>
          <p:nvPr>
            <p:ph type="ctrTitle"/>
          </p:nvPr>
        </p:nvSpPr>
        <p:spPr>
          <a:xfrm>
            <a:off x="804025" y="1073178"/>
            <a:ext cx="7315200" cy="3092478"/>
          </a:xfrm>
        </p:spPr>
        <p:txBody>
          <a:bodyPr>
            <a:normAutofit/>
          </a:bodyPr>
          <a:lstStyle/>
          <a:p>
            <a:pPr algn="ctr"/>
            <a:r>
              <a:rPr lang="en-PR" sz="6700" b="1" dirty="0"/>
              <a:t>Job Stress!</a:t>
            </a:r>
            <a:br>
              <a:rPr lang="en-US" sz="6700" b="1" dirty="0"/>
            </a:br>
            <a:r>
              <a:rPr lang="en-PR" sz="6700" b="1" dirty="0"/>
              <a:t>Teaching Students Coping  Strategies </a:t>
            </a:r>
            <a:endParaRPr lang="en-PR" sz="6000" b="1" dirty="0"/>
          </a:p>
        </p:txBody>
      </p:sp>
      <p:sp>
        <p:nvSpPr>
          <p:cNvPr id="3" name="Subtitle 2">
            <a:extLst>
              <a:ext uri="{FF2B5EF4-FFF2-40B4-BE49-F238E27FC236}">
                <a16:creationId xmlns:a16="http://schemas.microsoft.com/office/drawing/2014/main" id="{85FC0613-A9B2-C54B-67A8-D9E485CD772E}"/>
              </a:ext>
            </a:extLst>
          </p:cNvPr>
          <p:cNvSpPr>
            <a:spLocks noGrp="1"/>
          </p:cNvSpPr>
          <p:nvPr>
            <p:ph type="subTitle" idx="1"/>
          </p:nvPr>
        </p:nvSpPr>
        <p:spPr>
          <a:xfrm>
            <a:off x="486542" y="4406427"/>
            <a:ext cx="7950166" cy="1684407"/>
          </a:xfrm>
        </p:spPr>
        <p:txBody>
          <a:bodyPr>
            <a:noAutofit/>
          </a:bodyPr>
          <a:lstStyle/>
          <a:p>
            <a:pPr algn="ctr"/>
            <a:r>
              <a:rPr lang="en-PR" sz="2400" dirty="0">
                <a:solidFill>
                  <a:schemeClr val="accent5">
                    <a:lumMod val="60000"/>
                    <a:lumOff val="40000"/>
                  </a:schemeClr>
                </a:solidFill>
                <a:latin typeface="+mj-lt"/>
              </a:rPr>
              <a:t>María M. Acevedo, PhD, LP – PR Region I Regional Mental Health Specialist</a:t>
            </a:r>
          </a:p>
          <a:p>
            <a:pPr algn="ctr"/>
            <a:r>
              <a:rPr lang="en-PR" sz="2400" dirty="0">
                <a:solidFill>
                  <a:schemeClr val="accent5">
                    <a:lumMod val="60000"/>
                    <a:lumOff val="40000"/>
                  </a:schemeClr>
                </a:solidFill>
                <a:latin typeface="+mj-lt"/>
              </a:rPr>
              <a:t>Helena Mack</a:t>
            </a:r>
            <a:r>
              <a:rPr lang="en-US" sz="2400" dirty="0" err="1">
                <a:solidFill>
                  <a:schemeClr val="accent5">
                    <a:lumMod val="60000"/>
                    <a:lumOff val="40000"/>
                  </a:schemeClr>
                </a:solidFill>
                <a:latin typeface="+mj-lt"/>
              </a:rPr>
              <a:t>en</a:t>
            </a:r>
            <a:r>
              <a:rPr lang="en-PR" sz="2400" dirty="0">
                <a:solidFill>
                  <a:schemeClr val="accent5">
                    <a:lumMod val="60000"/>
                    <a:lumOff val="40000"/>
                  </a:schemeClr>
                </a:solidFill>
                <a:latin typeface="+mj-lt"/>
              </a:rPr>
              <a:t>zie</a:t>
            </a:r>
            <a:r>
              <a:rPr lang="en-US" sz="2400" dirty="0">
                <a:solidFill>
                  <a:schemeClr val="accent5">
                    <a:lumMod val="60000"/>
                    <a:lumOff val="40000"/>
                  </a:schemeClr>
                </a:solidFill>
                <a:latin typeface="+mj-lt"/>
              </a:rPr>
              <a:t>, PhD, LP</a:t>
            </a:r>
            <a:r>
              <a:rPr lang="en-PR" sz="2400" dirty="0">
                <a:solidFill>
                  <a:schemeClr val="accent5">
                    <a:lumMod val="60000"/>
                    <a:lumOff val="40000"/>
                  </a:schemeClr>
                </a:solidFill>
                <a:latin typeface="+mj-lt"/>
              </a:rPr>
              <a:t> – Region 5 Regional Mental Health Specialist</a:t>
            </a:r>
          </a:p>
        </p:txBody>
      </p:sp>
      <p:pic>
        <p:nvPicPr>
          <p:cNvPr id="4" name="Picture 3">
            <a:extLst>
              <a:ext uri="{FF2B5EF4-FFF2-40B4-BE49-F238E27FC236}">
                <a16:creationId xmlns:a16="http://schemas.microsoft.com/office/drawing/2014/main" id="{D3526933-701B-E3B1-F418-93F46B1C6306}"/>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8702530" y="743919"/>
            <a:ext cx="3489470" cy="5346915"/>
          </a:xfrm>
          <a:prstGeom prst="rect">
            <a:avLst/>
          </a:prstGeom>
        </p:spPr>
      </p:pic>
    </p:spTree>
    <p:extLst>
      <p:ext uri="{BB962C8B-B14F-4D97-AF65-F5344CB8AC3E}">
        <p14:creationId xmlns:p14="http://schemas.microsoft.com/office/powerpoint/2010/main" val="39122053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8C54E-93AC-9116-CBB7-B744ACDAC600}"/>
              </a:ext>
            </a:extLst>
          </p:cNvPr>
          <p:cNvSpPr>
            <a:spLocks noGrp="1"/>
          </p:cNvSpPr>
          <p:nvPr>
            <p:ph type="title"/>
          </p:nvPr>
        </p:nvSpPr>
        <p:spPr>
          <a:xfrm>
            <a:off x="553945" y="3428998"/>
            <a:ext cx="2410224" cy="2662513"/>
          </a:xfrm>
          <a:solidFill>
            <a:schemeClr val="bg1"/>
          </a:solidFill>
          <a:ln w="38100">
            <a:solidFill>
              <a:schemeClr val="accent6"/>
            </a:solidFill>
          </a:ln>
        </p:spPr>
        <p:txBody>
          <a:bodyPr/>
          <a:lstStyle/>
          <a:p>
            <a:pPr algn="ctr"/>
            <a:r>
              <a:rPr lang="en-PR" sz="3200" dirty="0">
                <a:solidFill>
                  <a:schemeClr val="tx1"/>
                </a:solidFill>
              </a:rPr>
              <a:t> </a:t>
            </a:r>
            <a:r>
              <a:rPr lang="en-PR" sz="2800" b="1" dirty="0">
                <a:solidFill>
                  <a:schemeClr val="tx2"/>
                </a:solidFill>
                <a:cs typeface="Calibri Light" panose="020F0302020204030204" pitchFamily="34" charset="0"/>
              </a:rPr>
              <a:t>Human Resources </a:t>
            </a:r>
          </a:p>
        </p:txBody>
      </p:sp>
      <p:sp>
        <p:nvSpPr>
          <p:cNvPr id="3" name="Content Placeholder 2">
            <a:extLst>
              <a:ext uri="{FF2B5EF4-FFF2-40B4-BE49-F238E27FC236}">
                <a16:creationId xmlns:a16="http://schemas.microsoft.com/office/drawing/2014/main" id="{C061D30E-EBC7-0C52-01D8-81AC2017F312}"/>
              </a:ext>
            </a:extLst>
          </p:cNvPr>
          <p:cNvSpPr>
            <a:spLocks noGrp="1"/>
          </p:cNvSpPr>
          <p:nvPr>
            <p:ph sz="half" idx="1"/>
          </p:nvPr>
        </p:nvSpPr>
        <p:spPr>
          <a:xfrm>
            <a:off x="3685776" y="3428999"/>
            <a:ext cx="2410224" cy="2662513"/>
          </a:xfrm>
          <a:solidFill>
            <a:schemeClr val="bg2">
              <a:lumMod val="40000"/>
              <a:lumOff val="60000"/>
            </a:schemeClr>
          </a:solidFill>
          <a:ln w="38100">
            <a:solidFill>
              <a:schemeClr val="accent1"/>
            </a:solidFill>
          </a:ln>
        </p:spPr>
        <p:txBody>
          <a:bodyPr>
            <a:normAutofit/>
          </a:bodyPr>
          <a:lstStyle/>
          <a:p>
            <a:pPr marL="0" indent="0" algn="ctr">
              <a:buNone/>
            </a:pPr>
            <a:r>
              <a:rPr lang="en-PR" sz="2400" b="1" dirty="0">
                <a:solidFill>
                  <a:schemeClr val="tx2"/>
                </a:solidFill>
                <a:latin typeface="+mj-lt"/>
                <a:cs typeface="Calibri" panose="020F0502020204030204" pitchFamily="34" charset="0"/>
              </a:rPr>
              <a:t>Probation Period</a:t>
            </a:r>
          </a:p>
        </p:txBody>
      </p:sp>
      <p:sp>
        <p:nvSpPr>
          <p:cNvPr id="4" name="Content Placeholder 3">
            <a:extLst>
              <a:ext uri="{FF2B5EF4-FFF2-40B4-BE49-F238E27FC236}">
                <a16:creationId xmlns:a16="http://schemas.microsoft.com/office/drawing/2014/main" id="{D7980C43-E417-B7BC-7994-F4718F07376A}"/>
              </a:ext>
            </a:extLst>
          </p:cNvPr>
          <p:cNvSpPr>
            <a:spLocks noGrp="1"/>
          </p:cNvSpPr>
          <p:nvPr>
            <p:ph sz="half" idx="2"/>
          </p:nvPr>
        </p:nvSpPr>
        <p:spPr>
          <a:xfrm>
            <a:off x="6382405" y="3442445"/>
            <a:ext cx="2523871" cy="2677656"/>
          </a:xfrm>
          <a:solidFill>
            <a:srgbClr val="73FEFF"/>
          </a:solidFill>
          <a:ln w="38100">
            <a:solidFill>
              <a:schemeClr val="bg2"/>
            </a:solidFill>
          </a:ln>
        </p:spPr>
        <p:txBody>
          <a:bodyPr>
            <a:normAutofit/>
          </a:bodyPr>
          <a:lstStyle/>
          <a:p>
            <a:pPr marL="0" indent="0" algn="ctr">
              <a:buNone/>
            </a:pPr>
            <a:r>
              <a:rPr lang="en-PR" sz="2400" b="1" dirty="0">
                <a:solidFill>
                  <a:schemeClr val="tx2"/>
                </a:solidFill>
                <a:latin typeface="+mj-lt"/>
              </a:rPr>
              <a:t>Cell Phone Policy</a:t>
            </a:r>
          </a:p>
        </p:txBody>
      </p:sp>
      <p:sp>
        <p:nvSpPr>
          <p:cNvPr id="5" name="TextBox 4">
            <a:extLst>
              <a:ext uri="{FF2B5EF4-FFF2-40B4-BE49-F238E27FC236}">
                <a16:creationId xmlns:a16="http://schemas.microsoft.com/office/drawing/2014/main" id="{2A1331B7-E5FE-4D8F-1C7F-17C25C5A8E9E}"/>
              </a:ext>
            </a:extLst>
          </p:cNvPr>
          <p:cNvSpPr txBox="1"/>
          <p:nvPr/>
        </p:nvSpPr>
        <p:spPr>
          <a:xfrm>
            <a:off x="9192682" y="3390453"/>
            <a:ext cx="2410224" cy="2677656"/>
          </a:xfrm>
          <a:prstGeom prst="rect">
            <a:avLst/>
          </a:prstGeom>
          <a:solidFill>
            <a:schemeClr val="accent6"/>
          </a:solidFill>
          <a:ln w="38100">
            <a:solidFill>
              <a:schemeClr val="tx2"/>
            </a:solidFill>
          </a:ln>
        </p:spPr>
        <p:txBody>
          <a:bodyPr wrap="square" rtlCol="0">
            <a:spAutoFit/>
          </a:bodyPr>
          <a:lstStyle/>
          <a:p>
            <a:endParaRPr lang="en-PR" dirty="0"/>
          </a:p>
          <a:p>
            <a:endParaRPr lang="en-PR" dirty="0"/>
          </a:p>
          <a:p>
            <a:endParaRPr lang="en-PR" dirty="0">
              <a:solidFill>
                <a:schemeClr val="accent6"/>
              </a:solidFill>
            </a:endParaRPr>
          </a:p>
          <a:p>
            <a:endParaRPr lang="en-PR" dirty="0">
              <a:solidFill>
                <a:schemeClr val="accent6"/>
              </a:solidFill>
            </a:endParaRPr>
          </a:p>
          <a:p>
            <a:pPr algn="ctr"/>
            <a:r>
              <a:rPr lang="en-PR" sz="2400" b="1" dirty="0">
                <a:solidFill>
                  <a:schemeClr val="tx2"/>
                </a:solidFill>
                <a:latin typeface="+mj-lt"/>
              </a:rPr>
              <a:t>Attendace Policy </a:t>
            </a:r>
          </a:p>
          <a:p>
            <a:endParaRPr lang="en-PR" dirty="0"/>
          </a:p>
          <a:p>
            <a:endParaRPr lang="en-PR" dirty="0"/>
          </a:p>
          <a:p>
            <a:endParaRPr lang="en-PR" dirty="0"/>
          </a:p>
          <a:p>
            <a:endParaRPr lang="en-PR" dirty="0"/>
          </a:p>
        </p:txBody>
      </p:sp>
      <p:sp>
        <p:nvSpPr>
          <p:cNvPr id="10" name="TextBox 9">
            <a:extLst>
              <a:ext uri="{FF2B5EF4-FFF2-40B4-BE49-F238E27FC236}">
                <a16:creationId xmlns:a16="http://schemas.microsoft.com/office/drawing/2014/main" id="{5B36B90A-64DA-EC13-7DA3-7174F2B4AC8A}"/>
              </a:ext>
            </a:extLst>
          </p:cNvPr>
          <p:cNvSpPr txBox="1"/>
          <p:nvPr/>
        </p:nvSpPr>
        <p:spPr>
          <a:xfrm>
            <a:off x="4890888" y="809333"/>
            <a:ext cx="5433474" cy="1569660"/>
          </a:xfrm>
          <a:prstGeom prst="rect">
            <a:avLst/>
          </a:prstGeom>
          <a:noFill/>
          <a:ln w="57150">
            <a:solidFill>
              <a:schemeClr val="accent1"/>
            </a:solidFill>
          </a:ln>
        </p:spPr>
        <p:txBody>
          <a:bodyPr wrap="none" rtlCol="0">
            <a:spAutoFit/>
          </a:bodyPr>
          <a:lstStyle/>
          <a:p>
            <a:pPr algn="ctr"/>
            <a:r>
              <a:rPr lang="en-US" sz="4800" b="1" dirty="0">
                <a:solidFill>
                  <a:schemeClr val="tx2"/>
                </a:solidFill>
                <a:latin typeface="+mj-lt"/>
              </a:rPr>
              <a:t>Understanding Job</a:t>
            </a:r>
            <a:endParaRPr lang="en-PR" sz="4800" b="1" dirty="0">
              <a:solidFill>
                <a:schemeClr val="tx2"/>
              </a:solidFill>
              <a:latin typeface="+mj-lt"/>
            </a:endParaRPr>
          </a:p>
          <a:p>
            <a:pPr algn="ctr"/>
            <a:r>
              <a:rPr lang="en-PR" sz="4800" b="1" dirty="0">
                <a:solidFill>
                  <a:schemeClr val="tx2"/>
                </a:solidFill>
                <a:latin typeface="+mj-lt"/>
              </a:rPr>
              <a:t>Norms</a:t>
            </a:r>
            <a:r>
              <a:rPr lang="en-US" sz="4800" b="1" dirty="0">
                <a:solidFill>
                  <a:schemeClr val="tx2"/>
                </a:solidFill>
                <a:latin typeface="+mj-lt"/>
              </a:rPr>
              <a:t>, </a:t>
            </a:r>
            <a:r>
              <a:rPr lang="en-PR" sz="4800" b="1" dirty="0">
                <a:solidFill>
                  <a:schemeClr val="tx2"/>
                </a:solidFill>
                <a:latin typeface="+mj-lt"/>
              </a:rPr>
              <a:t>Rules</a:t>
            </a:r>
            <a:r>
              <a:rPr lang="en-US" sz="4800" b="1" dirty="0">
                <a:solidFill>
                  <a:schemeClr val="tx2"/>
                </a:solidFill>
                <a:latin typeface="+mj-lt"/>
              </a:rPr>
              <a:t>, </a:t>
            </a:r>
            <a:r>
              <a:rPr lang="en-PR" sz="4800" b="1" dirty="0">
                <a:solidFill>
                  <a:schemeClr val="tx2"/>
                </a:solidFill>
                <a:latin typeface="+mj-lt"/>
              </a:rPr>
              <a:t>Laws</a:t>
            </a:r>
          </a:p>
        </p:txBody>
      </p:sp>
      <p:pic>
        <p:nvPicPr>
          <p:cNvPr id="12" name="Picture 11">
            <a:extLst>
              <a:ext uri="{FF2B5EF4-FFF2-40B4-BE49-F238E27FC236}">
                <a16:creationId xmlns:a16="http://schemas.microsoft.com/office/drawing/2014/main" id="{3045732E-8142-31E6-8487-20E24382A320}"/>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166255" y="902526"/>
            <a:ext cx="3099459" cy="2387978"/>
          </a:xfrm>
          <a:custGeom>
            <a:avLst/>
            <a:gdLst>
              <a:gd name="connsiteX0" fmla="*/ 0 w 3099459"/>
              <a:gd name="connsiteY0" fmla="*/ 0 h 2387978"/>
              <a:gd name="connsiteX1" fmla="*/ 423593 w 3099459"/>
              <a:gd name="connsiteY1" fmla="*/ 0 h 2387978"/>
              <a:gd name="connsiteX2" fmla="*/ 940169 w 3099459"/>
              <a:gd name="connsiteY2" fmla="*/ 0 h 2387978"/>
              <a:gd name="connsiteX3" fmla="*/ 1456746 w 3099459"/>
              <a:gd name="connsiteY3" fmla="*/ 0 h 2387978"/>
              <a:gd name="connsiteX4" fmla="*/ 2035311 w 3099459"/>
              <a:gd name="connsiteY4" fmla="*/ 0 h 2387978"/>
              <a:gd name="connsiteX5" fmla="*/ 2489899 w 3099459"/>
              <a:gd name="connsiteY5" fmla="*/ 0 h 2387978"/>
              <a:gd name="connsiteX6" fmla="*/ 3099459 w 3099459"/>
              <a:gd name="connsiteY6" fmla="*/ 0 h 2387978"/>
              <a:gd name="connsiteX7" fmla="*/ 3099459 w 3099459"/>
              <a:gd name="connsiteY7" fmla="*/ 620874 h 2387978"/>
              <a:gd name="connsiteX8" fmla="*/ 3099459 w 3099459"/>
              <a:gd name="connsiteY8" fmla="*/ 1146229 h 2387978"/>
              <a:gd name="connsiteX9" fmla="*/ 3099459 w 3099459"/>
              <a:gd name="connsiteY9" fmla="*/ 1767104 h 2387978"/>
              <a:gd name="connsiteX10" fmla="*/ 3099459 w 3099459"/>
              <a:gd name="connsiteY10" fmla="*/ 2387978 h 2387978"/>
              <a:gd name="connsiteX11" fmla="*/ 2582883 w 3099459"/>
              <a:gd name="connsiteY11" fmla="*/ 2387978 h 2387978"/>
              <a:gd name="connsiteX12" fmla="*/ 2159290 w 3099459"/>
              <a:gd name="connsiteY12" fmla="*/ 2387978 h 2387978"/>
              <a:gd name="connsiteX13" fmla="*/ 1580724 w 3099459"/>
              <a:gd name="connsiteY13" fmla="*/ 2387978 h 2387978"/>
              <a:gd name="connsiteX14" fmla="*/ 1095142 w 3099459"/>
              <a:gd name="connsiteY14" fmla="*/ 2387978 h 2387978"/>
              <a:gd name="connsiteX15" fmla="*/ 609560 w 3099459"/>
              <a:gd name="connsiteY15" fmla="*/ 2387978 h 2387978"/>
              <a:gd name="connsiteX16" fmla="*/ 0 w 3099459"/>
              <a:gd name="connsiteY16" fmla="*/ 2387978 h 2387978"/>
              <a:gd name="connsiteX17" fmla="*/ 0 w 3099459"/>
              <a:gd name="connsiteY17" fmla="*/ 1838743 h 2387978"/>
              <a:gd name="connsiteX18" fmla="*/ 0 w 3099459"/>
              <a:gd name="connsiteY18" fmla="*/ 1313388 h 2387978"/>
              <a:gd name="connsiteX19" fmla="*/ 0 w 3099459"/>
              <a:gd name="connsiteY19" fmla="*/ 740273 h 2387978"/>
              <a:gd name="connsiteX20" fmla="*/ 0 w 3099459"/>
              <a:gd name="connsiteY20" fmla="*/ 0 h 2387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099459" h="2387978" fill="none" extrusionOk="0">
                <a:moveTo>
                  <a:pt x="0" y="0"/>
                </a:moveTo>
                <a:cubicBezTo>
                  <a:pt x="134195" y="-45194"/>
                  <a:pt x="284210" y="48607"/>
                  <a:pt x="423593" y="0"/>
                </a:cubicBezTo>
                <a:cubicBezTo>
                  <a:pt x="562976" y="-48607"/>
                  <a:pt x="766425" y="13600"/>
                  <a:pt x="940169" y="0"/>
                </a:cubicBezTo>
                <a:cubicBezTo>
                  <a:pt x="1113913" y="-13600"/>
                  <a:pt x="1228178" y="57719"/>
                  <a:pt x="1456746" y="0"/>
                </a:cubicBezTo>
                <a:cubicBezTo>
                  <a:pt x="1685314" y="-57719"/>
                  <a:pt x="1764406" y="60083"/>
                  <a:pt x="2035311" y="0"/>
                </a:cubicBezTo>
                <a:cubicBezTo>
                  <a:pt x="2306217" y="-60083"/>
                  <a:pt x="2323734" y="20980"/>
                  <a:pt x="2489899" y="0"/>
                </a:cubicBezTo>
                <a:cubicBezTo>
                  <a:pt x="2656064" y="-20980"/>
                  <a:pt x="2829608" y="47175"/>
                  <a:pt x="3099459" y="0"/>
                </a:cubicBezTo>
                <a:cubicBezTo>
                  <a:pt x="3145360" y="154566"/>
                  <a:pt x="3045872" y="434141"/>
                  <a:pt x="3099459" y="620874"/>
                </a:cubicBezTo>
                <a:cubicBezTo>
                  <a:pt x="3153046" y="807607"/>
                  <a:pt x="3075396" y="987156"/>
                  <a:pt x="3099459" y="1146229"/>
                </a:cubicBezTo>
                <a:cubicBezTo>
                  <a:pt x="3123522" y="1305303"/>
                  <a:pt x="3061036" y="1517993"/>
                  <a:pt x="3099459" y="1767104"/>
                </a:cubicBezTo>
                <a:cubicBezTo>
                  <a:pt x="3137882" y="2016215"/>
                  <a:pt x="3096388" y="2163590"/>
                  <a:pt x="3099459" y="2387978"/>
                </a:cubicBezTo>
                <a:cubicBezTo>
                  <a:pt x="2948301" y="2416199"/>
                  <a:pt x="2809263" y="2353410"/>
                  <a:pt x="2582883" y="2387978"/>
                </a:cubicBezTo>
                <a:cubicBezTo>
                  <a:pt x="2356503" y="2422546"/>
                  <a:pt x="2275306" y="2340614"/>
                  <a:pt x="2159290" y="2387978"/>
                </a:cubicBezTo>
                <a:cubicBezTo>
                  <a:pt x="2043274" y="2435342"/>
                  <a:pt x="1788902" y="2379161"/>
                  <a:pt x="1580724" y="2387978"/>
                </a:cubicBezTo>
                <a:cubicBezTo>
                  <a:pt x="1372546" y="2396795"/>
                  <a:pt x="1204317" y="2383188"/>
                  <a:pt x="1095142" y="2387978"/>
                </a:cubicBezTo>
                <a:cubicBezTo>
                  <a:pt x="985967" y="2392768"/>
                  <a:pt x="809154" y="2336389"/>
                  <a:pt x="609560" y="2387978"/>
                </a:cubicBezTo>
                <a:cubicBezTo>
                  <a:pt x="409966" y="2439567"/>
                  <a:pt x="148214" y="2376064"/>
                  <a:pt x="0" y="2387978"/>
                </a:cubicBezTo>
                <a:cubicBezTo>
                  <a:pt x="-41771" y="2208319"/>
                  <a:pt x="3581" y="1970083"/>
                  <a:pt x="0" y="1838743"/>
                </a:cubicBezTo>
                <a:cubicBezTo>
                  <a:pt x="-3581" y="1707403"/>
                  <a:pt x="36213" y="1572172"/>
                  <a:pt x="0" y="1313388"/>
                </a:cubicBezTo>
                <a:cubicBezTo>
                  <a:pt x="-36213" y="1054604"/>
                  <a:pt x="13862" y="909536"/>
                  <a:pt x="0" y="740273"/>
                </a:cubicBezTo>
                <a:cubicBezTo>
                  <a:pt x="-13862" y="571010"/>
                  <a:pt x="335" y="183603"/>
                  <a:pt x="0" y="0"/>
                </a:cubicBezTo>
                <a:close/>
              </a:path>
              <a:path w="3099459" h="2387978" stroke="0" extrusionOk="0">
                <a:moveTo>
                  <a:pt x="0" y="0"/>
                </a:moveTo>
                <a:cubicBezTo>
                  <a:pt x="195026" y="-24269"/>
                  <a:pt x="313265" y="44026"/>
                  <a:pt x="516577" y="0"/>
                </a:cubicBezTo>
                <a:cubicBezTo>
                  <a:pt x="719889" y="-44026"/>
                  <a:pt x="825053" y="12475"/>
                  <a:pt x="940169" y="0"/>
                </a:cubicBezTo>
                <a:cubicBezTo>
                  <a:pt x="1055285" y="-12475"/>
                  <a:pt x="1271990" y="25619"/>
                  <a:pt x="1487740" y="0"/>
                </a:cubicBezTo>
                <a:cubicBezTo>
                  <a:pt x="1703490" y="-25619"/>
                  <a:pt x="1855804" y="65104"/>
                  <a:pt x="2035311" y="0"/>
                </a:cubicBezTo>
                <a:cubicBezTo>
                  <a:pt x="2214818" y="-65104"/>
                  <a:pt x="2288449" y="16802"/>
                  <a:pt x="2458904" y="0"/>
                </a:cubicBezTo>
                <a:cubicBezTo>
                  <a:pt x="2629359" y="-16802"/>
                  <a:pt x="2878695" y="34738"/>
                  <a:pt x="3099459" y="0"/>
                </a:cubicBezTo>
                <a:cubicBezTo>
                  <a:pt x="3145154" y="167845"/>
                  <a:pt x="3075862" y="392922"/>
                  <a:pt x="3099459" y="549235"/>
                </a:cubicBezTo>
                <a:cubicBezTo>
                  <a:pt x="3123056" y="705549"/>
                  <a:pt x="3037979" y="941913"/>
                  <a:pt x="3099459" y="1170109"/>
                </a:cubicBezTo>
                <a:cubicBezTo>
                  <a:pt x="3160939" y="1398305"/>
                  <a:pt x="3063318" y="1631701"/>
                  <a:pt x="3099459" y="1790984"/>
                </a:cubicBezTo>
                <a:cubicBezTo>
                  <a:pt x="3135600" y="1950267"/>
                  <a:pt x="3060007" y="2249493"/>
                  <a:pt x="3099459" y="2387978"/>
                </a:cubicBezTo>
                <a:cubicBezTo>
                  <a:pt x="2905289" y="2438492"/>
                  <a:pt x="2704962" y="2337410"/>
                  <a:pt x="2551888" y="2387978"/>
                </a:cubicBezTo>
                <a:cubicBezTo>
                  <a:pt x="2398814" y="2438546"/>
                  <a:pt x="2200712" y="2324704"/>
                  <a:pt x="2004317" y="2387978"/>
                </a:cubicBezTo>
                <a:cubicBezTo>
                  <a:pt x="1807922" y="2451252"/>
                  <a:pt x="1757165" y="2351038"/>
                  <a:pt x="1518735" y="2387978"/>
                </a:cubicBezTo>
                <a:cubicBezTo>
                  <a:pt x="1280305" y="2424918"/>
                  <a:pt x="1220957" y="2385415"/>
                  <a:pt x="940169" y="2387978"/>
                </a:cubicBezTo>
                <a:cubicBezTo>
                  <a:pt x="659381" y="2390541"/>
                  <a:pt x="447995" y="2326265"/>
                  <a:pt x="0" y="2387978"/>
                </a:cubicBezTo>
                <a:cubicBezTo>
                  <a:pt x="-55226" y="2209071"/>
                  <a:pt x="32057" y="2050097"/>
                  <a:pt x="0" y="1743224"/>
                </a:cubicBezTo>
                <a:cubicBezTo>
                  <a:pt x="-32057" y="1436351"/>
                  <a:pt x="69901" y="1311503"/>
                  <a:pt x="0" y="1122350"/>
                </a:cubicBezTo>
                <a:cubicBezTo>
                  <a:pt x="-69901" y="933197"/>
                  <a:pt x="33072" y="768899"/>
                  <a:pt x="0" y="549235"/>
                </a:cubicBezTo>
                <a:cubicBezTo>
                  <a:pt x="-33072" y="329572"/>
                  <a:pt x="41035" y="242285"/>
                  <a:pt x="0" y="0"/>
                </a:cubicBezTo>
                <a:close/>
              </a:path>
            </a:pathLst>
          </a:custGeom>
          <a:ln w="57150">
            <a:solidFill>
              <a:schemeClr val="accent2"/>
            </a:solidFill>
          </a:ln>
        </p:spPr>
      </p:pic>
      <p:cxnSp>
        <p:nvCxnSpPr>
          <p:cNvPr id="7" name="Straight Connector 6">
            <a:extLst>
              <a:ext uri="{FF2B5EF4-FFF2-40B4-BE49-F238E27FC236}">
                <a16:creationId xmlns:a16="http://schemas.microsoft.com/office/drawing/2014/main" id="{F85B0D63-947D-7820-792D-EC30046A930C}"/>
              </a:ext>
            </a:extLst>
          </p:cNvPr>
          <p:cNvCxnSpPr>
            <a:cxnSpLocks/>
          </p:cNvCxnSpPr>
          <p:nvPr/>
        </p:nvCxnSpPr>
        <p:spPr>
          <a:xfrm>
            <a:off x="589094" y="6068109"/>
            <a:ext cx="2570965"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66982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FBABBE8-25C4-71B4-25F1-C4358554BF6F}"/>
              </a:ext>
            </a:extLst>
          </p:cNvPr>
          <p:cNvSpPr txBox="1"/>
          <p:nvPr/>
        </p:nvSpPr>
        <p:spPr>
          <a:xfrm>
            <a:off x="0" y="778790"/>
            <a:ext cx="3425125" cy="5277514"/>
          </a:xfrm>
          <a:prstGeom prst="rect">
            <a:avLst/>
          </a:prstGeom>
          <a:noFill/>
          <a:ln w="38100">
            <a:solidFill>
              <a:schemeClr val="accent6"/>
            </a:solidFill>
          </a:ln>
        </p:spPr>
        <p:txBody>
          <a:bodyPr wrap="square" rtlCol="0">
            <a:spAutoFit/>
          </a:bodyPr>
          <a:lstStyle/>
          <a:p>
            <a:pPr algn="ctr"/>
            <a:r>
              <a:rPr lang="en-US" sz="4800" b="1" u="sng" dirty="0">
                <a:solidFill>
                  <a:srgbClr val="73FEFF"/>
                </a:solidFill>
                <a:latin typeface="+mj-lt"/>
              </a:rPr>
              <a:t>Module 2</a:t>
            </a:r>
          </a:p>
          <a:p>
            <a:endParaRPr lang="en-US" sz="4800" b="1" dirty="0">
              <a:solidFill>
                <a:srgbClr val="73FEFF"/>
              </a:solidFill>
              <a:latin typeface="+mj-lt"/>
            </a:endParaRPr>
          </a:p>
          <a:p>
            <a:pPr algn="ctr"/>
            <a:r>
              <a:rPr lang="en-US" sz="4800" b="1" dirty="0">
                <a:solidFill>
                  <a:schemeClr val="bg1"/>
                </a:solidFill>
                <a:latin typeface="+mj-lt"/>
              </a:rPr>
              <a:t>Part A:</a:t>
            </a:r>
          </a:p>
          <a:p>
            <a:pPr algn="ctr"/>
            <a:r>
              <a:rPr lang="en-US" sz="4800" b="1" dirty="0">
                <a:solidFill>
                  <a:schemeClr val="bg1"/>
                </a:solidFill>
                <a:latin typeface="+mj-lt"/>
              </a:rPr>
              <a:t>Basic CBT Skills for Stressful Situations</a:t>
            </a:r>
          </a:p>
        </p:txBody>
      </p:sp>
      <p:sp>
        <p:nvSpPr>
          <p:cNvPr id="2" name="TextBox 1">
            <a:extLst>
              <a:ext uri="{FF2B5EF4-FFF2-40B4-BE49-F238E27FC236}">
                <a16:creationId xmlns:a16="http://schemas.microsoft.com/office/drawing/2014/main" id="{5155ED7D-C79E-0DA9-C651-0A8BA3A8CFC3}"/>
              </a:ext>
            </a:extLst>
          </p:cNvPr>
          <p:cNvSpPr txBox="1"/>
          <p:nvPr/>
        </p:nvSpPr>
        <p:spPr>
          <a:xfrm>
            <a:off x="3975929" y="778790"/>
            <a:ext cx="7250703" cy="5355312"/>
          </a:xfrm>
          <a:prstGeom prst="rect">
            <a:avLst/>
          </a:prstGeom>
          <a:solidFill>
            <a:schemeClr val="accent2">
              <a:lumMod val="60000"/>
              <a:lumOff val="40000"/>
            </a:schemeClr>
          </a:solidFill>
        </p:spPr>
        <p:txBody>
          <a:bodyPr wrap="none" rtlCol="0">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                                                                                           </a:t>
            </a:r>
          </a:p>
          <a:p>
            <a:endParaRPr lang="en-US" dirty="0"/>
          </a:p>
          <a:p>
            <a:endParaRPr lang="en-US" dirty="0"/>
          </a:p>
          <a:p>
            <a:r>
              <a:rPr lang="en-US" dirty="0"/>
              <a:t>                                                                                                                                                        </a:t>
            </a:r>
          </a:p>
          <a:p>
            <a:endParaRPr lang="en-US" dirty="0"/>
          </a:p>
          <a:p>
            <a:r>
              <a:rPr lang="en-US" dirty="0"/>
              <a:t>                                                                                                        </a:t>
            </a:r>
          </a:p>
        </p:txBody>
      </p:sp>
      <p:pic>
        <p:nvPicPr>
          <p:cNvPr id="4098" name="Picture 2" descr="3 Ways to Better Understand Your Emotions">
            <a:extLst>
              <a:ext uri="{FF2B5EF4-FFF2-40B4-BE49-F238E27FC236}">
                <a16:creationId xmlns:a16="http://schemas.microsoft.com/office/drawing/2014/main" id="{53E5D660-D74F-41FB-0E9E-99E5F4F497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664" y="1057687"/>
            <a:ext cx="6667235" cy="4826277"/>
          </a:xfrm>
          <a:prstGeom prst="rect">
            <a:avLst/>
          </a:prstGeom>
          <a:noFill/>
          <a:ln w="57150">
            <a:solidFill>
              <a:schemeClr val="accent4"/>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93139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C3F1E9-E22D-8FCF-B8CF-6060073D4A3E}"/>
              </a:ext>
            </a:extLst>
          </p:cNvPr>
          <p:cNvSpPr>
            <a:spLocks noGrp="1"/>
          </p:cNvSpPr>
          <p:nvPr>
            <p:ph type="title"/>
          </p:nvPr>
        </p:nvSpPr>
        <p:spPr>
          <a:xfrm>
            <a:off x="119524" y="1128408"/>
            <a:ext cx="3088625" cy="4601183"/>
          </a:xfrm>
        </p:spPr>
        <p:txBody>
          <a:bodyPr>
            <a:noAutofit/>
          </a:bodyPr>
          <a:lstStyle/>
          <a:p>
            <a:pPr algn="ctr"/>
            <a:r>
              <a:rPr lang="en-US" sz="4800" b="1" dirty="0">
                <a:solidFill>
                  <a:srgbClr val="7030A0"/>
                </a:solidFill>
              </a:rPr>
              <a:t>Skill 1</a:t>
            </a:r>
            <a:br>
              <a:rPr lang="en-US" sz="4800" b="1" dirty="0">
                <a:solidFill>
                  <a:srgbClr val="7030A0"/>
                </a:solidFill>
              </a:rPr>
            </a:br>
            <a:br>
              <a:rPr lang="en-US" sz="4800" b="1" dirty="0">
                <a:solidFill>
                  <a:srgbClr val="7030A0"/>
                </a:solidFill>
              </a:rPr>
            </a:br>
            <a:r>
              <a:rPr lang="en-US" sz="4800" b="1" dirty="0"/>
              <a:t> </a:t>
            </a:r>
            <a:r>
              <a:rPr lang="en-US" sz="4800" b="1" dirty="0">
                <a:solidFill>
                  <a:srgbClr val="7030A0"/>
                </a:solidFill>
              </a:rPr>
              <a:t>Practice Identifying &amp; Naming Emotions</a:t>
            </a:r>
          </a:p>
        </p:txBody>
      </p:sp>
      <p:sp>
        <p:nvSpPr>
          <p:cNvPr id="4" name="TextBox 3">
            <a:extLst>
              <a:ext uri="{FF2B5EF4-FFF2-40B4-BE49-F238E27FC236}">
                <a16:creationId xmlns:a16="http://schemas.microsoft.com/office/drawing/2014/main" id="{37AADEDC-8C2D-2167-C353-BA1059C26921}"/>
              </a:ext>
            </a:extLst>
          </p:cNvPr>
          <p:cNvSpPr txBox="1"/>
          <p:nvPr/>
        </p:nvSpPr>
        <p:spPr>
          <a:xfrm>
            <a:off x="4109575" y="6060385"/>
            <a:ext cx="7397666" cy="523220"/>
          </a:xfrm>
          <a:prstGeom prst="rect">
            <a:avLst/>
          </a:prstGeom>
          <a:noFill/>
        </p:spPr>
        <p:txBody>
          <a:bodyPr vert="horz" wrap="none" rtlCol="0">
            <a:spAutoFit/>
          </a:bodyPr>
          <a:lstStyle/>
          <a:p>
            <a:r>
              <a:rPr lang="en-US" sz="2800" b="1" dirty="0">
                <a:solidFill>
                  <a:schemeClr val="tx2"/>
                </a:solidFill>
              </a:rPr>
              <a:t>Basic Cognitive Behavioral Therapy (CBT) Skills</a:t>
            </a:r>
          </a:p>
        </p:txBody>
      </p:sp>
      <p:pic>
        <p:nvPicPr>
          <p:cNvPr id="7" name="Content Placeholder 6">
            <a:extLst>
              <a:ext uri="{FF2B5EF4-FFF2-40B4-BE49-F238E27FC236}">
                <a16:creationId xmlns:a16="http://schemas.microsoft.com/office/drawing/2014/main" id="{EA4FBE95-031E-E5A4-ADD1-C46BAE8A3E47}"/>
              </a:ext>
            </a:extLst>
          </p:cNvPr>
          <p:cNvPicPr>
            <a:picLocks noGrp="1" noChangeAspect="1"/>
          </p:cNvPicPr>
          <p:nvPr>
            <p:ph idx="1"/>
          </p:nvPr>
        </p:nvPicPr>
        <p:blipFill>
          <a:blip r:embed="rId3"/>
          <a:stretch>
            <a:fillRect/>
          </a:stretch>
        </p:blipFill>
        <p:spPr>
          <a:xfrm>
            <a:off x="4928642" y="237506"/>
            <a:ext cx="5759532" cy="5822879"/>
          </a:xfrm>
        </p:spPr>
      </p:pic>
    </p:spTree>
    <p:extLst>
      <p:ext uri="{BB962C8B-B14F-4D97-AF65-F5344CB8AC3E}">
        <p14:creationId xmlns:p14="http://schemas.microsoft.com/office/powerpoint/2010/main" val="4477723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FBABBE8-25C4-71B4-25F1-C4358554BF6F}"/>
              </a:ext>
            </a:extLst>
          </p:cNvPr>
          <p:cNvSpPr txBox="1"/>
          <p:nvPr/>
        </p:nvSpPr>
        <p:spPr>
          <a:xfrm>
            <a:off x="0" y="1166842"/>
            <a:ext cx="3425126" cy="4524315"/>
          </a:xfrm>
          <a:prstGeom prst="rect">
            <a:avLst/>
          </a:prstGeom>
          <a:noFill/>
        </p:spPr>
        <p:txBody>
          <a:bodyPr wrap="square" rtlCol="0">
            <a:spAutoFit/>
          </a:bodyPr>
          <a:lstStyle/>
          <a:p>
            <a:pPr algn="ctr"/>
            <a:r>
              <a:rPr lang="en-US" sz="4800" b="1" dirty="0">
                <a:solidFill>
                  <a:srgbClr val="7030A0"/>
                </a:solidFill>
                <a:latin typeface="+mj-lt"/>
              </a:rPr>
              <a:t>Skill 1 </a:t>
            </a:r>
          </a:p>
          <a:p>
            <a:pPr algn="ctr"/>
            <a:endParaRPr lang="en-US" sz="4800" b="1" dirty="0">
              <a:latin typeface="+mj-lt"/>
            </a:endParaRPr>
          </a:p>
          <a:p>
            <a:pPr algn="ctr"/>
            <a:r>
              <a:rPr lang="en-US" sz="4800" b="1" dirty="0">
                <a:solidFill>
                  <a:srgbClr val="7030A0"/>
                </a:solidFill>
                <a:latin typeface="+mj-lt"/>
              </a:rPr>
              <a:t>Practice Identifying &amp; Naming Emotions</a:t>
            </a:r>
          </a:p>
        </p:txBody>
      </p:sp>
      <p:sp>
        <p:nvSpPr>
          <p:cNvPr id="6" name="TextBox 5">
            <a:extLst>
              <a:ext uri="{FF2B5EF4-FFF2-40B4-BE49-F238E27FC236}">
                <a16:creationId xmlns:a16="http://schemas.microsoft.com/office/drawing/2014/main" id="{D229B442-8DA4-1E52-753A-DA0C0239C5DA}"/>
              </a:ext>
            </a:extLst>
          </p:cNvPr>
          <p:cNvSpPr txBox="1"/>
          <p:nvPr/>
        </p:nvSpPr>
        <p:spPr>
          <a:xfrm>
            <a:off x="5725490" y="5691157"/>
            <a:ext cx="4088363" cy="584775"/>
          </a:xfrm>
          <a:prstGeom prst="rect">
            <a:avLst/>
          </a:prstGeom>
          <a:noFill/>
        </p:spPr>
        <p:txBody>
          <a:bodyPr wrap="none" rtlCol="0">
            <a:spAutoFit/>
          </a:bodyPr>
          <a:lstStyle/>
          <a:p>
            <a:r>
              <a:rPr lang="en-US" sz="3200" b="1" dirty="0">
                <a:solidFill>
                  <a:schemeClr val="accent1"/>
                </a:solidFill>
                <a:latin typeface="+mj-lt"/>
              </a:rPr>
              <a:t>How would you FEEL?</a:t>
            </a:r>
            <a:endParaRPr lang="en-US" sz="3200" b="1" dirty="0">
              <a:solidFill>
                <a:srgbClr val="0070C0"/>
              </a:solidFill>
              <a:latin typeface="+mj-lt"/>
            </a:endParaRPr>
          </a:p>
        </p:txBody>
      </p:sp>
      <p:pic>
        <p:nvPicPr>
          <p:cNvPr id="1026" name="Picture 2" descr="Angry boss yelling at his young employee, she is stressed and feeling  frustrated: hostile boss and mobbing concept photo – Serbia Image on  Unsplash">
            <a:extLst>
              <a:ext uri="{FF2B5EF4-FFF2-40B4-BE49-F238E27FC236}">
                <a16:creationId xmlns:a16="http://schemas.microsoft.com/office/drawing/2014/main" id="{33268183-0C93-1261-1EA3-DAB9CFD766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51090" y="1328856"/>
            <a:ext cx="5437161" cy="4200286"/>
          </a:xfrm>
          <a:prstGeom prst="rect">
            <a:avLst/>
          </a:prstGeom>
          <a:noFill/>
          <a:ln w="57150">
            <a:solidFill>
              <a:schemeClr val="bg2"/>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78118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C3F1E9-E22D-8FCF-B8CF-6060073D4A3E}"/>
              </a:ext>
            </a:extLst>
          </p:cNvPr>
          <p:cNvSpPr>
            <a:spLocks noGrp="1"/>
          </p:cNvSpPr>
          <p:nvPr>
            <p:ph type="title"/>
          </p:nvPr>
        </p:nvSpPr>
        <p:spPr>
          <a:xfrm>
            <a:off x="202725" y="1694827"/>
            <a:ext cx="2947482" cy="3741237"/>
          </a:xfrm>
        </p:spPr>
        <p:txBody>
          <a:bodyPr vert="horz" lIns="91440" tIns="45720" rIns="91440" bIns="45720" rtlCol="0">
            <a:normAutofit/>
          </a:bodyPr>
          <a:lstStyle/>
          <a:p>
            <a:pPr algn="ctr"/>
            <a:r>
              <a:rPr lang="en-US" sz="4800" b="1" spc="-100" dirty="0">
                <a:solidFill>
                  <a:schemeClr val="bg2">
                    <a:lumMod val="50000"/>
                  </a:schemeClr>
                </a:solidFill>
              </a:rPr>
              <a:t>Skill 2</a:t>
            </a:r>
            <a:br>
              <a:rPr lang="en-US" sz="4800" b="1" spc="-100" dirty="0">
                <a:solidFill>
                  <a:schemeClr val="bg2">
                    <a:lumMod val="50000"/>
                  </a:schemeClr>
                </a:solidFill>
              </a:rPr>
            </a:br>
            <a:br>
              <a:rPr lang="en-US" sz="4800" b="1" spc="-100" dirty="0">
                <a:solidFill>
                  <a:schemeClr val="bg2">
                    <a:lumMod val="50000"/>
                  </a:schemeClr>
                </a:solidFill>
              </a:rPr>
            </a:br>
            <a:r>
              <a:rPr lang="en-US" sz="4800" b="1" spc="-100" dirty="0">
                <a:solidFill>
                  <a:schemeClr val="bg2">
                    <a:lumMod val="50000"/>
                  </a:schemeClr>
                </a:solidFill>
              </a:rPr>
              <a:t>Practice Noticing Thoughts</a:t>
            </a:r>
          </a:p>
        </p:txBody>
      </p:sp>
      <p:sp>
        <p:nvSpPr>
          <p:cNvPr id="16" name="TextBox 15">
            <a:extLst>
              <a:ext uri="{FF2B5EF4-FFF2-40B4-BE49-F238E27FC236}">
                <a16:creationId xmlns:a16="http://schemas.microsoft.com/office/drawing/2014/main" id="{941E80C3-DBDE-4E67-814C-CE28702C979B}"/>
              </a:ext>
            </a:extLst>
          </p:cNvPr>
          <p:cNvSpPr txBox="1"/>
          <p:nvPr/>
        </p:nvSpPr>
        <p:spPr>
          <a:xfrm>
            <a:off x="1584101" y="2498501"/>
            <a:ext cx="184731" cy="369332"/>
          </a:xfrm>
          <a:prstGeom prst="rect">
            <a:avLst/>
          </a:prstGeom>
          <a:noFill/>
        </p:spPr>
        <p:txBody>
          <a:bodyPr wrap="none" rtlCol="0">
            <a:spAutoFit/>
          </a:bodyPr>
          <a:lstStyle/>
          <a:p>
            <a:endParaRPr lang="en-US" dirty="0"/>
          </a:p>
        </p:txBody>
      </p:sp>
      <p:pic>
        <p:nvPicPr>
          <p:cNvPr id="1026" name="Picture 2" descr="Neutral Face Images – Browse 31,357 Stock Photos, Vectors ...">
            <a:extLst>
              <a:ext uri="{FF2B5EF4-FFF2-40B4-BE49-F238E27FC236}">
                <a16:creationId xmlns:a16="http://schemas.microsoft.com/office/drawing/2014/main" id="{74C15251-B310-3CB6-BEF7-C44CC450C2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00968" y="1404676"/>
            <a:ext cx="3681149" cy="3666768"/>
          </a:xfrm>
          <a:prstGeom prst="rect">
            <a:avLst/>
          </a:prstGeom>
          <a:noFill/>
          <a:ln>
            <a:solidFill>
              <a:schemeClr val="tx2"/>
            </a:solidFill>
          </a:ln>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E59708D2-437F-58A3-027C-901BCCF28218}"/>
              </a:ext>
            </a:extLst>
          </p:cNvPr>
          <p:cNvSpPr txBox="1"/>
          <p:nvPr/>
        </p:nvSpPr>
        <p:spPr>
          <a:xfrm>
            <a:off x="8501839" y="5202993"/>
            <a:ext cx="2479409" cy="523220"/>
          </a:xfrm>
          <a:prstGeom prst="rect">
            <a:avLst/>
          </a:prstGeom>
          <a:noFill/>
        </p:spPr>
        <p:txBody>
          <a:bodyPr wrap="square" rtlCol="0">
            <a:spAutoFit/>
          </a:bodyPr>
          <a:lstStyle/>
          <a:p>
            <a:r>
              <a:rPr lang="en-US" sz="2800" b="1" dirty="0">
                <a:solidFill>
                  <a:schemeClr val="tx2"/>
                </a:solidFill>
              </a:rPr>
              <a:t>Your New Boss</a:t>
            </a:r>
          </a:p>
        </p:txBody>
      </p:sp>
      <p:pic>
        <p:nvPicPr>
          <p:cNvPr id="1028" name="Picture 4" descr="Optical Illusions That Have Been Stumping People for Decades">
            <a:extLst>
              <a:ext uri="{FF2B5EF4-FFF2-40B4-BE49-F238E27FC236}">
                <a16:creationId xmlns:a16="http://schemas.microsoft.com/office/drawing/2014/main" id="{6A4882EE-75C8-83A6-0DD6-864FC3CF33A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90162" y="1404676"/>
            <a:ext cx="3931628" cy="4321537"/>
          </a:xfrm>
          <a:prstGeom prst="rect">
            <a:avLst/>
          </a:prstGeom>
          <a:noFill/>
          <a:ln>
            <a:solidFill>
              <a:schemeClr val="tx2"/>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77001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76" name="Rectangle 2075">
            <a:extLst>
              <a:ext uri="{FF2B5EF4-FFF2-40B4-BE49-F238E27FC236}">
                <a16:creationId xmlns:a16="http://schemas.microsoft.com/office/drawing/2014/main" id="{B3875682-0790-427D-9A23-4B7265F0FA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78" name="Rectangle 2077">
            <a:extLst>
              <a:ext uri="{FF2B5EF4-FFF2-40B4-BE49-F238E27FC236}">
                <a16:creationId xmlns:a16="http://schemas.microsoft.com/office/drawing/2014/main" id="{6EDE4AAE-4785-4EA7-95DB-45200F5B80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2080" name="Rectangle 2079">
            <a:extLst>
              <a:ext uri="{FF2B5EF4-FFF2-40B4-BE49-F238E27FC236}">
                <a16:creationId xmlns:a16="http://schemas.microsoft.com/office/drawing/2014/main" id="{0F2F231C-9E36-40B0-A4AD-D3AD1E81F0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82" name="Rectangle 2081">
            <a:extLst>
              <a:ext uri="{FF2B5EF4-FFF2-40B4-BE49-F238E27FC236}">
                <a16:creationId xmlns:a16="http://schemas.microsoft.com/office/drawing/2014/main" id="{AC80E3FC-06A2-4801-8281-7E4E063B73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4666165"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84" name="Rectangle 2083">
            <a:extLst>
              <a:ext uri="{FF2B5EF4-FFF2-40B4-BE49-F238E27FC236}">
                <a16:creationId xmlns:a16="http://schemas.microsoft.com/office/drawing/2014/main" id="{6993D2C4-33A7-4A1E-B168-F4C7A6922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408840" y="758952"/>
            <a:ext cx="2079069" cy="23442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86" name="Rectangle 2085">
            <a:extLst>
              <a:ext uri="{FF2B5EF4-FFF2-40B4-BE49-F238E27FC236}">
                <a16:creationId xmlns:a16="http://schemas.microsoft.com/office/drawing/2014/main" id="{9A66981E-645D-4036-BB9A-5E14E16438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7463" y="4080912"/>
            <a:ext cx="2157385" cy="2008992"/>
          </a:xfrm>
          <a:prstGeom prst="rect">
            <a:avLst/>
          </a:prstGeom>
          <a:solidFill>
            <a:schemeClr val="tx1">
              <a:lumMod val="50000"/>
              <a:lumOff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88" name="Rectangle 2087">
            <a:extLst>
              <a:ext uri="{FF2B5EF4-FFF2-40B4-BE49-F238E27FC236}">
                <a16:creationId xmlns:a16="http://schemas.microsoft.com/office/drawing/2014/main" id="{4554E15C-DA50-4F0F-A416-E3B088C757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TextBox 4">
            <a:extLst>
              <a:ext uri="{FF2B5EF4-FFF2-40B4-BE49-F238E27FC236}">
                <a16:creationId xmlns:a16="http://schemas.microsoft.com/office/drawing/2014/main" id="{E26B47F4-6242-C551-BF6B-38963AA29E54}"/>
              </a:ext>
            </a:extLst>
          </p:cNvPr>
          <p:cNvSpPr txBox="1"/>
          <p:nvPr/>
        </p:nvSpPr>
        <p:spPr>
          <a:xfrm>
            <a:off x="6095" y="2639598"/>
            <a:ext cx="4653967" cy="1569660"/>
          </a:xfrm>
          <a:prstGeom prst="rect">
            <a:avLst/>
          </a:prstGeom>
          <a:noFill/>
        </p:spPr>
        <p:txBody>
          <a:bodyPr wrap="none" rtlCol="0">
            <a:spAutoFit/>
          </a:bodyPr>
          <a:lstStyle/>
          <a:p>
            <a:pPr algn="ctr"/>
            <a:r>
              <a:rPr lang="en-US" sz="4800" b="1" dirty="0">
                <a:solidFill>
                  <a:schemeClr val="bg2">
                    <a:lumMod val="50000"/>
                  </a:schemeClr>
                </a:solidFill>
              </a:rPr>
              <a:t>What Would You </a:t>
            </a:r>
          </a:p>
          <a:p>
            <a:pPr algn="ctr"/>
            <a:r>
              <a:rPr lang="en-US" sz="4800" b="1" dirty="0">
                <a:solidFill>
                  <a:schemeClr val="bg2">
                    <a:lumMod val="50000"/>
                  </a:schemeClr>
                </a:solidFill>
              </a:rPr>
              <a:t>Be Thinking?</a:t>
            </a:r>
          </a:p>
        </p:txBody>
      </p:sp>
      <p:sp>
        <p:nvSpPr>
          <p:cNvPr id="2" name="TextBox 1">
            <a:extLst>
              <a:ext uri="{FF2B5EF4-FFF2-40B4-BE49-F238E27FC236}">
                <a16:creationId xmlns:a16="http://schemas.microsoft.com/office/drawing/2014/main" id="{E36397D1-88B4-C798-B521-614D60D8886B}"/>
              </a:ext>
            </a:extLst>
          </p:cNvPr>
          <p:cNvSpPr txBox="1"/>
          <p:nvPr/>
        </p:nvSpPr>
        <p:spPr>
          <a:xfrm>
            <a:off x="1487912" y="1515589"/>
            <a:ext cx="1690331" cy="830997"/>
          </a:xfrm>
          <a:prstGeom prst="rect">
            <a:avLst/>
          </a:prstGeom>
          <a:noFill/>
        </p:spPr>
        <p:txBody>
          <a:bodyPr wrap="square" rtlCol="0">
            <a:spAutoFit/>
          </a:bodyPr>
          <a:lstStyle/>
          <a:p>
            <a:r>
              <a:rPr lang="en-US" sz="4800" b="1" spc="-100" dirty="0">
                <a:solidFill>
                  <a:schemeClr val="bg2">
                    <a:lumMod val="50000"/>
                  </a:schemeClr>
                </a:solidFill>
              </a:rPr>
              <a:t>Skill 2</a:t>
            </a:r>
            <a:endParaRPr lang="en-US" sz="4800" dirty="0">
              <a:solidFill>
                <a:schemeClr val="bg2">
                  <a:lumMod val="50000"/>
                </a:schemeClr>
              </a:solidFill>
            </a:endParaRPr>
          </a:p>
        </p:txBody>
      </p:sp>
      <p:pic>
        <p:nvPicPr>
          <p:cNvPr id="2050" name="Picture 2" descr="Angry boss yelling at his young employee, she is stressed and feeling  frustrated: hostile boss and mobbing concept photo – Serbia Image on  Unsplash">
            <a:extLst>
              <a:ext uri="{FF2B5EF4-FFF2-40B4-BE49-F238E27FC236}">
                <a16:creationId xmlns:a16="http://schemas.microsoft.com/office/drawing/2014/main" id="{1A2538DA-1A9A-54F2-BCFE-8CD461C0F1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47805" y="1159022"/>
            <a:ext cx="5573653" cy="4530811"/>
          </a:xfrm>
          <a:prstGeom prst="rect">
            <a:avLst/>
          </a:prstGeom>
          <a:noFill/>
          <a:ln w="38100">
            <a:solidFill>
              <a:schemeClr val="accent2">
                <a:lumMod val="40000"/>
                <a:lumOff val="6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13980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878CD1C-B903-94D0-D125-75D3F878F830}"/>
              </a:ext>
            </a:extLst>
          </p:cNvPr>
          <p:cNvSpPr txBox="1"/>
          <p:nvPr/>
        </p:nvSpPr>
        <p:spPr>
          <a:xfrm>
            <a:off x="843525" y="1637071"/>
            <a:ext cx="1690331" cy="830997"/>
          </a:xfrm>
          <a:prstGeom prst="rect">
            <a:avLst/>
          </a:prstGeom>
          <a:noFill/>
        </p:spPr>
        <p:txBody>
          <a:bodyPr wrap="square" rtlCol="0">
            <a:spAutoFit/>
          </a:bodyPr>
          <a:lstStyle/>
          <a:p>
            <a:r>
              <a:rPr lang="en-US" sz="4800" b="1" spc="-100" dirty="0">
                <a:solidFill>
                  <a:schemeClr val="bg2">
                    <a:lumMod val="50000"/>
                  </a:schemeClr>
                </a:solidFill>
              </a:rPr>
              <a:t>Skill 2</a:t>
            </a:r>
            <a:endParaRPr lang="en-US" sz="4800" dirty="0">
              <a:solidFill>
                <a:schemeClr val="bg2">
                  <a:lumMod val="50000"/>
                </a:schemeClr>
              </a:solidFill>
            </a:endParaRPr>
          </a:p>
        </p:txBody>
      </p:sp>
      <p:sp>
        <p:nvSpPr>
          <p:cNvPr id="9" name="Text Placeholder 8">
            <a:extLst>
              <a:ext uri="{FF2B5EF4-FFF2-40B4-BE49-F238E27FC236}">
                <a16:creationId xmlns:a16="http://schemas.microsoft.com/office/drawing/2014/main" id="{2000AC92-E294-7663-CF4F-3EE5B84BD4DC}"/>
              </a:ext>
            </a:extLst>
          </p:cNvPr>
          <p:cNvSpPr>
            <a:spLocks noGrp="1"/>
          </p:cNvSpPr>
          <p:nvPr>
            <p:ph type="body" sz="quarter" idx="15"/>
          </p:nvPr>
        </p:nvSpPr>
        <p:spPr>
          <a:xfrm>
            <a:off x="582560" y="2536722"/>
            <a:ext cx="2551849" cy="2684207"/>
          </a:xfrm>
        </p:spPr>
        <p:txBody>
          <a:bodyPr>
            <a:noAutofit/>
          </a:bodyPr>
          <a:lstStyle/>
          <a:p>
            <a:r>
              <a:rPr lang="en-US" sz="4800" dirty="0">
                <a:solidFill>
                  <a:schemeClr val="bg2">
                    <a:lumMod val="50000"/>
                  </a:schemeClr>
                </a:solidFill>
              </a:rPr>
              <a:t>Thought </a:t>
            </a:r>
          </a:p>
          <a:p>
            <a:endParaRPr lang="en-US" sz="4800" dirty="0">
              <a:solidFill>
                <a:schemeClr val="bg2">
                  <a:lumMod val="50000"/>
                </a:schemeClr>
              </a:solidFill>
            </a:endParaRPr>
          </a:p>
          <a:p>
            <a:endParaRPr lang="en-US" sz="4800" dirty="0">
              <a:solidFill>
                <a:schemeClr val="bg2">
                  <a:lumMod val="50000"/>
                </a:schemeClr>
              </a:solidFill>
            </a:endParaRPr>
          </a:p>
          <a:p>
            <a:r>
              <a:rPr lang="en-US" sz="4800" dirty="0">
                <a:solidFill>
                  <a:schemeClr val="bg2">
                    <a:lumMod val="50000"/>
                  </a:schemeClr>
                </a:solidFill>
              </a:rPr>
              <a:t>Shifting</a:t>
            </a:r>
          </a:p>
        </p:txBody>
      </p:sp>
      <p:sp>
        <p:nvSpPr>
          <p:cNvPr id="15" name="TextBox 14">
            <a:extLst>
              <a:ext uri="{FF2B5EF4-FFF2-40B4-BE49-F238E27FC236}">
                <a16:creationId xmlns:a16="http://schemas.microsoft.com/office/drawing/2014/main" id="{3EDF5F38-1E3C-7570-9C93-38F14D3DDEF2}"/>
              </a:ext>
            </a:extLst>
          </p:cNvPr>
          <p:cNvSpPr txBox="1"/>
          <p:nvPr/>
        </p:nvSpPr>
        <p:spPr>
          <a:xfrm>
            <a:off x="4944596" y="1637071"/>
            <a:ext cx="2994731" cy="461665"/>
          </a:xfrm>
          <a:prstGeom prst="rect">
            <a:avLst/>
          </a:prstGeom>
          <a:noFill/>
        </p:spPr>
        <p:txBody>
          <a:bodyPr wrap="none" rtlCol="0">
            <a:spAutoFit/>
          </a:bodyPr>
          <a:lstStyle/>
          <a:p>
            <a:r>
              <a:rPr lang="en-US" sz="2400" b="1" dirty="0">
                <a:solidFill>
                  <a:schemeClr val="bg1"/>
                </a:solidFill>
              </a:rPr>
              <a:t>Do not go that route!</a:t>
            </a:r>
          </a:p>
        </p:txBody>
      </p:sp>
      <p:sp>
        <p:nvSpPr>
          <p:cNvPr id="16" name="TextBox 15">
            <a:extLst>
              <a:ext uri="{FF2B5EF4-FFF2-40B4-BE49-F238E27FC236}">
                <a16:creationId xmlns:a16="http://schemas.microsoft.com/office/drawing/2014/main" id="{F25CEC62-A0BD-E1B6-78FC-CBE30F73C728}"/>
              </a:ext>
            </a:extLst>
          </p:cNvPr>
          <p:cNvSpPr txBox="1"/>
          <p:nvPr/>
        </p:nvSpPr>
        <p:spPr>
          <a:xfrm>
            <a:off x="5852697" y="2305889"/>
            <a:ext cx="1178528" cy="461665"/>
          </a:xfrm>
          <a:prstGeom prst="rect">
            <a:avLst/>
          </a:prstGeom>
          <a:noFill/>
        </p:spPr>
        <p:txBody>
          <a:bodyPr wrap="none" rtlCol="0">
            <a:spAutoFit/>
          </a:bodyPr>
          <a:lstStyle/>
          <a:p>
            <a:r>
              <a:rPr lang="en-US" sz="2400" b="1" dirty="0">
                <a:solidFill>
                  <a:schemeClr val="bg1"/>
                </a:solidFill>
              </a:rPr>
              <a:t>Breath!</a:t>
            </a:r>
          </a:p>
        </p:txBody>
      </p:sp>
      <p:sp>
        <p:nvSpPr>
          <p:cNvPr id="24" name="TextBox 23">
            <a:extLst>
              <a:ext uri="{FF2B5EF4-FFF2-40B4-BE49-F238E27FC236}">
                <a16:creationId xmlns:a16="http://schemas.microsoft.com/office/drawing/2014/main" id="{0E06A8B4-E175-CCC1-434B-7E2B8E0DC99A}"/>
              </a:ext>
            </a:extLst>
          </p:cNvPr>
          <p:cNvSpPr txBox="1"/>
          <p:nvPr/>
        </p:nvSpPr>
        <p:spPr>
          <a:xfrm>
            <a:off x="5915214" y="2501237"/>
            <a:ext cx="1053494" cy="461665"/>
          </a:xfrm>
          <a:prstGeom prst="rect">
            <a:avLst/>
          </a:prstGeom>
          <a:noFill/>
        </p:spPr>
        <p:txBody>
          <a:bodyPr wrap="none" rtlCol="0">
            <a:spAutoFit/>
          </a:bodyPr>
          <a:lstStyle/>
          <a:p>
            <a:r>
              <a:rPr lang="en-US" sz="2400" dirty="0"/>
              <a:t>  </a:t>
            </a:r>
            <a:r>
              <a:rPr lang="en-US" b="1" dirty="0">
                <a:solidFill>
                  <a:schemeClr val="tx2"/>
                </a:solidFill>
              </a:rPr>
              <a:t>Breath!</a:t>
            </a:r>
          </a:p>
        </p:txBody>
      </p:sp>
      <p:pic>
        <p:nvPicPr>
          <p:cNvPr id="25" name="Picture 24">
            <a:extLst>
              <a:ext uri="{FF2B5EF4-FFF2-40B4-BE49-F238E27FC236}">
                <a16:creationId xmlns:a16="http://schemas.microsoft.com/office/drawing/2014/main" id="{5A9FC0C1-25D9-C62B-4857-96E3D60F2EB9}"/>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rot="20710570">
            <a:off x="6046679" y="4170591"/>
            <a:ext cx="5044814" cy="2470628"/>
          </a:xfrm>
          <a:prstGeom prst="rect">
            <a:avLst/>
          </a:prstGeom>
        </p:spPr>
      </p:pic>
      <p:sp>
        <p:nvSpPr>
          <p:cNvPr id="26" name="TextBox 25">
            <a:extLst>
              <a:ext uri="{FF2B5EF4-FFF2-40B4-BE49-F238E27FC236}">
                <a16:creationId xmlns:a16="http://schemas.microsoft.com/office/drawing/2014/main" id="{72307D35-07BA-E399-C61F-631EE8A3FAF5}"/>
              </a:ext>
            </a:extLst>
          </p:cNvPr>
          <p:cNvSpPr txBox="1"/>
          <p:nvPr/>
        </p:nvSpPr>
        <p:spPr>
          <a:xfrm rot="20767679">
            <a:off x="6713301" y="4679155"/>
            <a:ext cx="3363421" cy="584775"/>
          </a:xfrm>
          <a:prstGeom prst="rect">
            <a:avLst/>
          </a:prstGeom>
          <a:noFill/>
        </p:spPr>
        <p:txBody>
          <a:bodyPr wrap="none" rtlCol="0">
            <a:spAutoFit/>
          </a:bodyPr>
          <a:lstStyle/>
          <a:p>
            <a:r>
              <a:rPr lang="en-US" sz="3200" dirty="0">
                <a:solidFill>
                  <a:schemeClr val="accent6">
                    <a:lumMod val="75000"/>
                  </a:schemeClr>
                </a:solidFill>
              </a:rPr>
              <a:t>I’ll get through this</a:t>
            </a:r>
          </a:p>
        </p:txBody>
      </p:sp>
      <p:pic>
        <p:nvPicPr>
          <p:cNvPr id="28" name="Picture 27">
            <a:extLst>
              <a:ext uri="{FF2B5EF4-FFF2-40B4-BE49-F238E27FC236}">
                <a16:creationId xmlns:a16="http://schemas.microsoft.com/office/drawing/2014/main" id="{273F324E-E755-E941-3A46-2279C64FEF72}"/>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rot="9481309">
            <a:off x="1929028" y="2152834"/>
            <a:ext cx="5365642" cy="3207278"/>
          </a:xfrm>
          <a:prstGeom prst="rect">
            <a:avLst/>
          </a:prstGeom>
        </p:spPr>
      </p:pic>
      <p:sp>
        <p:nvSpPr>
          <p:cNvPr id="29" name="TextBox 28">
            <a:extLst>
              <a:ext uri="{FF2B5EF4-FFF2-40B4-BE49-F238E27FC236}">
                <a16:creationId xmlns:a16="http://schemas.microsoft.com/office/drawing/2014/main" id="{0A5F3EC7-A3A2-42F1-D495-88EA4B24679C}"/>
              </a:ext>
            </a:extLst>
          </p:cNvPr>
          <p:cNvSpPr txBox="1"/>
          <p:nvPr/>
        </p:nvSpPr>
        <p:spPr>
          <a:xfrm rot="21257635">
            <a:off x="3466567" y="3245047"/>
            <a:ext cx="3522118" cy="461665"/>
          </a:xfrm>
          <a:prstGeom prst="rect">
            <a:avLst/>
          </a:prstGeom>
          <a:noFill/>
        </p:spPr>
        <p:txBody>
          <a:bodyPr wrap="none" rtlCol="0">
            <a:spAutoFit/>
          </a:bodyPr>
          <a:lstStyle/>
          <a:p>
            <a:r>
              <a:rPr lang="en-US" sz="2400" dirty="0">
                <a:solidFill>
                  <a:schemeClr val="bg1"/>
                </a:solidFill>
              </a:rPr>
              <a:t>Do not go down that road!</a:t>
            </a:r>
          </a:p>
        </p:txBody>
      </p:sp>
      <p:pic>
        <p:nvPicPr>
          <p:cNvPr id="31" name="Picture 30">
            <a:extLst>
              <a:ext uri="{FF2B5EF4-FFF2-40B4-BE49-F238E27FC236}">
                <a16:creationId xmlns:a16="http://schemas.microsoft.com/office/drawing/2014/main" id="{013C5C6E-62F4-7749-0969-B23219085C3F}"/>
              </a:ext>
            </a:extLst>
          </p:cNvPr>
          <p:cNvPicPr>
            <a:picLocks noChangeAspect="1"/>
          </p:cNvPicPr>
          <p:nvPr/>
        </p:nvPicPr>
        <p:blipFill>
          <a:blip r:embed="rId7">
            <a:extLst>
              <a:ext uri="{837473B0-CC2E-450A-ABE3-18F120FF3D39}">
                <a1611:picAttrSrcUrl xmlns:a1611="http://schemas.microsoft.com/office/drawing/2016/11/main" r:id="rId8"/>
              </a:ext>
            </a:extLst>
          </a:blip>
          <a:stretch>
            <a:fillRect/>
          </a:stretch>
        </p:blipFill>
        <p:spPr>
          <a:xfrm rot="21117454">
            <a:off x="7026324" y="318416"/>
            <a:ext cx="4468860" cy="3772055"/>
          </a:xfrm>
          <a:prstGeom prst="rect">
            <a:avLst/>
          </a:prstGeom>
        </p:spPr>
      </p:pic>
      <p:sp>
        <p:nvSpPr>
          <p:cNvPr id="32" name="TextBox 31">
            <a:extLst>
              <a:ext uri="{FF2B5EF4-FFF2-40B4-BE49-F238E27FC236}">
                <a16:creationId xmlns:a16="http://schemas.microsoft.com/office/drawing/2014/main" id="{F92E4CD5-BC89-4363-1D7B-752794E178B0}"/>
              </a:ext>
            </a:extLst>
          </p:cNvPr>
          <p:cNvSpPr txBox="1"/>
          <p:nvPr/>
        </p:nvSpPr>
        <p:spPr>
          <a:xfrm rot="852745">
            <a:off x="7424515" y="1520681"/>
            <a:ext cx="2648482" cy="584775"/>
          </a:xfrm>
          <a:prstGeom prst="rect">
            <a:avLst/>
          </a:prstGeom>
          <a:noFill/>
        </p:spPr>
        <p:txBody>
          <a:bodyPr wrap="none" rtlCol="0">
            <a:spAutoFit/>
          </a:bodyPr>
          <a:lstStyle/>
          <a:p>
            <a:r>
              <a:rPr lang="en-US" sz="3200" dirty="0">
                <a:solidFill>
                  <a:schemeClr val="bg1"/>
                </a:solidFill>
              </a:rPr>
              <a:t>I can stay calm</a:t>
            </a:r>
          </a:p>
        </p:txBody>
      </p:sp>
    </p:spTree>
    <p:extLst>
      <p:ext uri="{BB962C8B-B14F-4D97-AF65-F5344CB8AC3E}">
        <p14:creationId xmlns:p14="http://schemas.microsoft.com/office/powerpoint/2010/main" val="19096614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55E7B4A-7276-F625-AA89-305C91B6536F}"/>
              </a:ext>
            </a:extLst>
          </p:cNvPr>
          <p:cNvSpPr txBox="1"/>
          <p:nvPr/>
        </p:nvSpPr>
        <p:spPr>
          <a:xfrm>
            <a:off x="236816" y="751344"/>
            <a:ext cx="5972255" cy="5355312"/>
          </a:xfrm>
          <a:prstGeom prst="rect">
            <a:avLst/>
          </a:prstGeom>
          <a:solidFill>
            <a:schemeClr val="accent1"/>
          </a:solidFill>
          <a:ln w="38100">
            <a:solidFill>
              <a:schemeClr val="bg2"/>
            </a:solidFill>
          </a:ln>
        </p:spPr>
        <p:txBody>
          <a:bodyPr wrap="square" rtlCol="0">
            <a:spAutoFit/>
          </a:bodyPr>
          <a:lstStyle/>
          <a:p>
            <a:endParaRPr lang="en-US" spc="-100" dirty="0">
              <a:solidFill>
                <a:srgbClr val="FFFFFF"/>
              </a:solidFill>
            </a:endParaRPr>
          </a:p>
          <a:p>
            <a:endParaRPr lang="en-US" spc="-100" dirty="0">
              <a:solidFill>
                <a:srgbClr val="FFFFFF"/>
              </a:solidFill>
            </a:endParaRPr>
          </a:p>
          <a:p>
            <a:endParaRPr lang="en-US" spc="-100" dirty="0">
              <a:solidFill>
                <a:srgbClr val="FFFFFF"/>
              </a:solidFill>
            </a:endParaRPr>
          </a:p>
          <a:p>
            <a:endParaRPr lang="en-US" spc="-100" dirty="0">
              <a:solidFill>
                <a:srgbClr val="FFFFFF"/>
              </a:solidFill>
            </a:endParaRPr>
          </a:p>
          <a:p>
            <a:endParaRPr lang="en-US" spc="-100" dirty="0">
              <a:solidFill>
                <a:srgbClr val="FFFFFF"/>
              </a:solidFill>
            </a:endParaRPr>
          </a:p>
          <a:p>
            <a:endParaRPr lang="en-US" spc="-100" dirty="0">
              <a:solidFill>
                <a:srgbClr val="FFFFFF"/>
              </a:solidFill>
            </a:endParaRPr>
          </a:p>
          <a:p>
            <a:endParaRPr lang="en-US" spc="-100" dirty="0">
              <a:solidFill>
                <a:srgbClr val="FFFFFF"/>
              </a:solidFill>
            </a:endParaRPr>
          </a:p>
          <a:p>
            <a:endParaRPr lang="en-US" spc="-100" dirty="0">
              <a:solidFill>
                <a:srgbClr val="FFFFFF"/>
              </a:solidFill>
            </a:endParaRPr>
          </a:p>
          <a:p>
            <a:endParaRPr lang="en-US" spc="-100" dirty="0">
              <a:solidFill>
                <a:srgbClr val="FFFFFF"/>
              </a:solidFill>
            </a:endParaRPr>
          </a:p>
          <a:p>
            <a:endParaRPr lang="en-US" spc="-100" dirty="0">
              <a:solidFill>
                <a:srgbClr val="FFFFFF"/>
              </a:solidFill>
            </a:endParaRPr>
          </a:p>
          <a:p>
            <a:endParaRPr lang="en-US" spc="-100" dirty="0">
              <a:solidFill>
                <a:srgbClr val="FFFFFF"/>
              </a:solidFill>
            </a:endParaRPr>
          </a:p>
          <a:p>
            <a:endParaRPr lang="en-US" spc="-100" dirty="0">
              <a:solidFill>
                <a:srgbClr val="FFFFFF"/>
              </a:solidFill>
            </a:endParaRPr>
          </a:p>
          <a:p>
            <a:endParaRPr lang="en-US" spc="-100" dirty="0">
              <a:solidFill>
                <a:srgbClr val="FFFFFF"/>
              </a:solidFill>
            </a:endParaRPr>
          </a:p>
          <a:p>
            <a:endParaRPr lang="en-US" spc="-100" dirty="0">
              <a:solidFill>
                <a:srgbClr val="FFFFFF"/>
              </a:solidFill>
            </a:endParaRPr>
          </a:p>
          <a:p>
            <a:endParaRPr lang="en-US" spc="-100" dirty="0">
              <a:solidFill>
                <a:srgbClr val="FFFFFF"/>
              </a:solidFill>
            </a:endParaRPr>
          </a:p>
          <a:p>
            <a:endParaRPr lang="en-US" spc="-100" dirty="0">
              <a:solidFill>
                <a:srgbClr val="FFFFFF"/>
              </a:solidFill>
            </a:endParaRPr>
          </a:p>
          <a:p>
            <a:endParaRPr lang="en-US" spc="-100" dirty="0">
              <a:solidFill>
                <a:srgbClr val="FFFFFF"/>
              </a:solidFill>
            </a:endParaRPr>
          </a:p>
          <a:p>
            <a:endParaRPr lang="en-US" spc="-100" dirty="0">
              <a:solidFill>
                <a:srgbClr val="FFFFFF"/>
              </a:solidFill>
            </a:endParaRPr>
          </a:p>
          <a:p>
            <a:endParaRPr lang="en-US" dirty="0"/>
          </a:p>
        </p:txBody>
      </p:sp>
      <p:sp>
        <p:nvSpPr>
          <p:cNvPr id="3" name="TextBox 2">
            <a:extLst>
              <a:ext uri="{FF2B5EF4-FFF2-40B4-BE49-F238E27FC236}">
                <a16:creationId xmlns:a16="http://schemas.microsoft.com/office/drawing/2014/main" id="{583CDD2B-A3E3-16B2-EE28-3168F9A68181}"/>
              </a:ext>
            </a:extLst>
          </p:cNvPr>
          <p:cNvSpPr txBox="1"/>
          <p:nvPr/>
        </p:nvSpPr>
        <p:spPr>
          <a:xfrm>
            <a:off x="1" y="1082181"/>
            <a:ext cx="6096000" cy="3046988"/>
          </a:xfrm>
          <a:prstGeom prst="rect">
            <a:avLst/>
          </a:prstGeom>
          <a:noFill/>
        </p:spPr>
        <p:txBody>
          <a:bodyPr wrap="square" rtlCol="0">
            <a:spAutoFit/>
          </a:bodyPr>
          <a:lstStyle/>
          <a:p>
            <a:pPr algn="ctr"/>
            <a:r>
              <a:rPr lang="en-US" sz="4800" b="1" dirty="0">
                <a:solidFill>
                  <a:schemeClr val="accent2"/>
                </a:solidFill>
                <a:latin typeface="+mj-lt"/>
              </a:rPr>
              <a:t>Skill 3</a:t>
            </a:r>
          </a:p>
          <a:p>
            <a:pPr algn="ctr"/>
            <a:endParaRPr lang="en-US" sz="4800" b="1" dirty="0">
              <a:solidFill>
                <a:schemeClr val="accent2"/>
              </a:solidFill>
              <a:latin typeface="+mj-lt"/>
            </a:endParaRPr>
          </a:p>
          <a:p>
            <a:pPr algn="ctr"/>
            <a:r>
              <a:rPr lang="en-US" sz="4800" b="1" dirty="0">
                <a:solidFill>
                  <a:schemeClr val="accent2"/>
                </a:solidFill>
                <a:latin typeface="+mj-lt"/>
              </a:rPr>
              <a:t>Notice Body </a:t>
            </a:r>
          </a:p>
          <a:p>
            <a:pPr algn="ctr"/>
            <a:r>
              <a:rPr lang="en-US" sz="4800" b="1" dirty="0">
                <a:solidFill>
                  <a:schemeClr val="accent2"/>
                </a:solidFill>
                <a:latin typeface="+mj-lt"/>
              </a:rPr>
              <a:t>Sensations</a:t>
            </a:r>
          </a:p>
        </p:txBody>
      </p:sp>
      <p:pic>
        <p:nvPicPr>
          <p:cNvPr id="5" name="Picture 4" descr="Body sensations are linked to conscious feelings - Dynamite News">
            <a:extLst>
              <a:ext uri="{FF2B5EF4-FFF2-40B4-BE49-F238E27FC236}">
                <a16:creationId xmlns:a16="http://schemas.microsoft.com/office/drawing/2014/main" id="{FAD95FA9-857D-0AC5-5B50-D67A4DA891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6089" y="4421868"/>
            <a:ext cx="2683824" cy="1671682"/>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Angry boss yelling at his young employee, she is stressed and feeling  frustrated: hostile boss and mobbing concept photo – Serbia Image on  Unsplash">
            <a:extLst>
              <a:ext uri="{FF2B5EF4-FFF2-40B4-BE49-F238E27FC236}">
                <a16:creationId xmlns:a16="http://schemas.microsoft.com/office/drawing/2014/main" id="{A12387CB-7207-C788-CCE0-F9C8CCCF2E5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92774" y="1150571"/>
            <a:ext cx="5262410" cy="4709019"/>
          </a:xfrm>
          <a:prstGeom prst="rect">
            <a:avLst/>
          </a:prstGeom>
          <a:noFill/>
          <a:ln w="57150">
            <a:solidFill>
              <a:schemeClr val="bg2"/>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18982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A3CE836-7709-34A6-893F-2EC987E9949B}"/>
              </a:ext>
            </a:extLst>
          </p:cNvPr>
          <p:cNvSpPr txBox="1"/>
          <p:nvPr/>
        </p:nvSpPr>
        <p:spPr>
          <a:xfrm>
            <a:off x="0" y="0"/>
            <a:ext cx="12192000" cy="7017306"/>
          </a:xfrm>
          <a:prstGeom prst="rect">
            <a:avLst/>
          </a:prstGeom>
          <a:solidFill>
            <a:schemeClr val="accent1"/>
          </a:solidFill>
        </p:spPr>
        <p:txBody>
          <a:bodyPr wrap="square" rtlCol="0">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                                                                                                                                                  </a:t>
            </a:r>
          </a:p>
        </p:txBody>
      </p:sp>
      <p:pic>
        <p:nvPicPr>
          <p:cNvPr id="3" name="Picture 2" descr="Cognitive Behavioral Therapy Psychology Diagram Psychotherapist, PNG, 700x504px, Cognitive Behavioral Therapy, Acceptance And Commitment Therapy, Area, Brand, Conceptual Model Download Free">
            <a:extLst>
              <a:ext uri="{FF2B5EF4-FFF2-40B4-BE49-F238E27FC236}">
                <a16:creationId xmlns:a16="http://schemas.microsoft.com/office/drawing/2014/main" id="{B3F05356-190B-3B51-2A3F-A4A84D0695C4}"/>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1270660" y="1645388"/>
            <a:ext cx="9630888" cy="4612907"/>
          </a:xfrm>
          <a:prstGeom prst="rect">
            <a:avLst/>
          </a:prstGeom>
          <a:solidFill>
            <a:schemeClr val="bg1">
              <a:lumMod val="75000"/>
            </a:schemeClr>
          </a:solidFill>
          <a:ln w="57150">
            <a:solidFill>
              <a:schemeClr val="bg1">
                <a:lumMod val="75000"/>
              </a:schemeClr>
            </a:solidFill>
          </a:ln>
        </p:spPr>
      </p:pic>
      <p:sp>
        <p:nvSpPr>
          <p:cNvPr id="5" name="Title 1">
            <a:extLst>
              <a:ext uri="{FF2B5EF4-FFF2-40B4-BE49-F238E27FC236}">
                <a16:creationId xmlns:a16="http://schemas.microsoft.com/office/drawing/2014/main" id="{F0E181E5-E69D-68FE-0275-A5D23169156E}"/>
              </a:ext>
            </a:extLst>
          </p:cNvPr>
          <p:cNvSpPr txBox="1">
            <a:spLocks/>
          </p:cNvSpPr>
          <p:nvPr/>
        </p:nvSpPr>
        <p:spPr>
          <a:xfrm>
            <a:off x="579912" y="396598"/>
            <a:ext cx="11032175" cy="979557"/>
          </a:xfrm>
          <a:prstGeom prst="rect">
            <a:avLst/>
          </a:prstGeom>
        </p:spPr>
        <p:txBody>
          <a:bodyPr>
            <a:no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r>
              <a:rPr lang="en-US" sz="4800" b="1" dirty="0">
                <a:solidFill>
                  <a:schemeClr val="tx2">
                    <a:lumMod val="20000"/>
                    <a:lumOff val="80000"/>
                  </a:schemeClr>
                </a:solidFill>
              </a:rPr>
              <a:t>Cognitive Behavioral Therapy Model (CBT) </a:t>
            </a:r>
          </a:p>
        </p:txBody>
      </p:sp>
      <p:sp>
        <p:nvSpPr>
          <p:cNvPr id="6" name="TextBox 5">
            <a:extLst>
              <a:ext uri="{FF2B5EF4-FFF2-40B4-BE49-F238E27FC236}">
                <a16:creationId xmlns:a16="http://schemas.microsoft.com/office/drawing/2014/main" id="{3051E389-CAB8-EE27-9477-3EA77EE18962}"/>
              </a:ext>
            </a:extLst>
          </p:cNvPr>
          <p:cNvSpPr txBox="1"/>
          <p:nvPr/>
        </p:nvSpPr>
        <p:spPr>
          <a:xfrm>
            <a:off x="2079523" y="2958990"/>
            <a:ext cx="1371600" cy="369332"/>
          </a:xfrm>
          <a:prstGeom prst="rect">
            <a:avLst/>
          </a:prstGeom>
          <a:solidFill>
            <a:srgbClr val="0099F2">
              <a:alpha val="27843"/>
            </a:srgbClr>
          </a:solidFill>
        </p:spPr>
        <p:txBody>
          <a:bodyPr wrap="square">
            <a:spAutoFit/>
          </a:bodyPr>
          <a:lstStyle/>
          <a:p>
            <a:pPr marL="0" marR="0" algn="ctr">
              <a:spcBef>
                <a:spcPts val="0"/>
              </a:spcBef>
              <a:spcAft>
                <a:spcPts val="0"/>
              </a:spcAft>
            </a:pPr>
            <a:r>
              <a:rPr lang="en-US"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EXPERIENCE</a:t>
            </a:r>
          </a:p>
        </p:txBody>
      </p:sp>
    </p:spTree>
    <p:extLst>
      <p:ext uri="{BB962C8B-B14F-4D97-AF65-F5344CB8AC3E}">
        <p14:creationId xmlns:p14="http://schemas.microsoft.com/office/powerpoint/2010/main" val="36192895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C3F1E9-E22D-8FCF-B8CF-6060073D4A3E}"/>
              </a:ext>
            </a:extLst>
          </p:cNvPr>
          <p:cNvSpPr>
            <a:spLocks noGrp="1"/>
          </p:cNvSpPr>
          <p:nvPr>
            <p:ph type="title"/>
          </p:nvPr>
        </p:nvSpPr>
        <p:spPr>
          <a:xfrm>
            <a:off x="0" y="1123837"/>
            <a:ext cx="3372591" cy="4601183"/>
          </a:xfrm>
        </p:spPr>
        <p:txBody>
          <a:bodyPr>
            <a:noAutofit/>
          </a:bodyPr>
          <a:lstStyle/>
          <a:p>
            <a:pPr algn="ctr"/>
            <a:r>
              <a:rPr lang="en-US" sz="4800" b="1" dirty="0">
                <a:solidFill>
                  <a:schemeClr val="accent2"/>
                </a:solidFill>
              </a:rPr>
              <a:t>Skill 3</a:t>
            </a:r>
            <a:br>
              <a:rPr lang="en-US" sz="4800" b="1" dirty="0">
                <a:solidFill>
                  <a:schemeClr val="accent2"/>
                </a:solidFill>
              </a:rPr>
            </a:br>
            <a:br>
              <a:rPr lang="en-US" sz="4800" b="1" dirty="0">
                <a:solidFill>
                  <a:schemeClr val="accent2"/>
                </a:solidFill>
              </a:rPr>
            </a:br>
            <a:r>
              <a:rPr lang="en-US" sz="4800" b="1" dirty="0">
                <a:solidFill>
                  <a:schemeClr val="accent2"/>
                </a:solidFill>
              </a:rPr>
              <a:t> Calming the Body </a:t>
            </a:r>
            <a:r>
              <a:rPr lang="en-US" sz="4200" b="1" dirty="0">
                <a:solidFill>
                  <a:schemeClr val="accent2"/>
                </a:solidFill>
              </a:rPr>
              <a:t>(Physiological Reactions)</a:t>
            </a:r>
          </a:p>
        </p:txBody>
      </p:sp>
      <p:graphicFrame>
        <p:nvGraphicFramePr>
          <p:cNvPr id="6" name="Content Placeholder 3">
            <a:extLst>
              <a:ext uri="{FF2B5EF4-FFF2-40B4-BE49-F238E27FC236}">
                <a16:creationId xmlns:a16="http://schemas.microsoft.com/office/drawing/2014/main" id="{C66694E8-4875-FFD1-2BA2-A2B8499C30E6}"/>
              </a:ext>
            </a:extLst>
          </p:cNvPr>
          <p:cNvGraphicFramePr>
            <a:graphicFrameLocks noGrp="1"/>
          </p:cNvGraphicFramePr>
          <p:nvPr>
            <p:ph idx="1"/>
            <p:extLst>
              <p:ext uri="{D42A27DB-BD31-4B8C-83A1-F6EECF244321}">
                <p14:modId xmlns:p14="http://schemas.microsoft.com/office/powerpoint/2010/main" val="425987005"/>
              </p:ext>
            </p:extLst>
          </p:nvPr>
        </p:nvGraphicFramePr>
        <p:xfrm>
          <a:off x="3759896" y="885459"/>
          <a:ext cx="7728267" cy="50873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651200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EB9532-8DAB-20B1-27E8-42636D3A78E3}"/>
              </a:ext>
            </a:extLst>
          </p:cNvPr>
          <p:cNvSpPr>
            <a:spLocks noGrp="1"/>
          </p:cNvSpPr>
          <p:nvPr>
            <p:ph type="title"/>
          </p:nvPr>
        </p:nvSpPr>
        <p:spPr>
          <a:xfrm>
            <a:off x="6096000" y="252363"/>
            <a:ext cx="2947482" cy="1112686"/>
          </a:xfrm>
          <a:noFill/>
        </p:spPr>
        <p:txBody>
          <a:bodyPr>
            <a:normAutofit/>
          </a:bodyPr>
          <a:lstStyle/>
          <a:p>
            <a:pPr algn="ctr"/>
            <a:r>
              <a:rPr lang="en-PR" sz="4800" b="1" dirty="0">
                <a:solidFill>
                  <a:schemeClr val="accent1"/>
                </a:solidFill>
              </a:rPr>
              <a:t>Objectives</a:t>
            </a:r>
          </a:p>
        </p:txBody>
      </p:sp>
      <p:sp>
        <p:nvSpPr>
          <p:cNvPr id="3" name="Content Placeholder 2">
            <a:extLst>
              <a:ext uri="{FF2B5EF4-FFF2-40B4-BE49-F238E27FC236}">
                <a16:creationId xmlns:a16="http://schemas.microsoft.com/office/drawing/2014/main" id="{E4A7B5CE-85AB-9655-0E9F-91785A3088A1}"/>
              </a:ext>
            </a:extLst>
          </p:cNvPr>
          <p:cNvSpPr>
            <a:spLocks noGrp="1"/>
          </p:cNvSpPr>
          <p:nvPr>
            <p:ph idx="1"/>
          </p:nvPr>
        </p:nvSpPr>
        <p:spPr>
          <a:xfrm>
            <a:off x="3669804" y="1365049"/>
            <a:ext cx="7966128" cy="4684245"/>
          </a:xfrm>
          <a:solidFill>
            <a:schemeClr val="bg2">
              <a:lumMod val="20000"/>
              <a:lumOff val="80000"/>
            </a:schemeClr>
          </a:solidFill>
          <a:ln w="57150">
            <a:solidFill>
              <a:srgbClr val="73FEFF"/>
            </a:solidFill>
            <a:extLst>
              <a:ext uri="{C807C97D-BFC1-408E-A445-0C87EB9F89A2}">
                <ask:lineSketchStyleProps xmlns:ask="http://schemas.microsoft.com/office/drawing/2018/sketchyshapes">
                  <ask:type>
                    <ask:lineSketchNone/>
                  </ask:type>
                </ask:lineSketchStyleProps>
              </a:ext>
            </a:extLst>
          </a:ln>
        </p:spPr>
        <p:txBody>
          <a:bodyPr>
            <a:normAutofit/>
          </a:bodyPr>
          <a:lstStyle/>
          <a:p>
            <a:pPr marL="45720" indent="0">
              <a:buNone/>
            </a:pPr>
            <a:endParaRPr lang="en-US" sz="3000" dirty="0">
              <a:effectLst/>
              <a:latin typeface="Calibri" panose="020F0502020204030204" pitchFamily="34" charset="0"/>
              <a:ea typeface="Calibri" panose="020F0502020204030204" pitchFamily="34" charset="0"/>
              <a:cs typeface="Arial" panose="020B0604020202020204" pitchFamily="34" charset="0"/>
            </a:endParaRPr>
          </a:p>
          <a:p>
            <a:pPr marL="228600"/>
            <a:r>
              <a:rPr lang="en-US" sz="2800" dirty="0">
                <a:solidFill>
                  <a:schemeClr val="tx2"/>
                </a:solidFill>
                <a:effectLst/>
                <a:latin typeface="+mj-lt"/>
                <a:ea typeface="Calibri" panose="020F0502020204030204" pitchFamily="34" charset="0"/>
                <a:cs typeface="Arial" panose="020B0604020202020204" pitchFamily="34" charset="0"/>
              </a:rPr>
              <a:t>Identify two </a:t>
            </a:r>
            <a:r>
              <a:rPr lang="en-US" sz="2800" dirty="0">
                <a:solidFill>
                  <a:schemeClr val="tx2"/>
                </a:solidFill>
                <a:latin typeface="+mj-lt"/>
                <a:ea typeface="Calibri" panose="020F0502020204030204" pitchFamily="34" charset="0"/>
                <a:cs typeface="Arial" panose="020B0604020202020204" pitchFamily="34" charset="0"/>
              </a:rPr>
              <a:t>common workplace struggles that result in stress </a:t>
            </a:r>
          </a:p>
          <a:p>
            <a:pPr marL="228600"/>
            <a:r>
              <a:rPr lang="en-US" sz="2800" dirty="0">
                <a:solidFill>
                  <a:schemeClr val="tx2"/>
                </a:solidFill>
                <a:effectLst/>
                <a:latin typeface="+mj-lt"/>
                <a:ea typeface="Calibri" panose="020F0502020204030204" pitchFamily="34" charset="0"/>
                <a:cs typeface="Arial" panose="020B0604020202020204" pitchFamily="34" charset="0"/>
              </a:rPr>
              <a:t>Recognize how thoughts and interpretations impact emotions </a:t>
            </a:r>
            <a:endParaRPr lang="en-US" sz="2800" dirty="0">
              <a:solidFill>
                <a:schemeClr val="tx2"/>
              </a:solidFill>
              <a:latin typeface="+mj-lt"/>
              <a:ea typeface="Calibri" panose="020F0502020204030204" pitchFamily="34" charset="0"/>
              <a:cs typeface="Arial" panose="020B0604020202020204" pitchFamily="34" charset="0"/>
            </a:endParaRPr>
          </a:p>
          <a:p>
            <a:pPr marL="228600"/>
            <a:r>
              <a:rPr lang="en-US" sz="2800" dirty="0">
                <a:solidFill>
                  <a:schemeClr val="tx2"/>
                </a:solidFill>
                <a:latin typeface="+mj-lt"/>
                <a:ea typeface="Calibri" panose="020F0502020204030204" pitchFamily="34" charset="0"/>
                <a:cs typeface="Arial" panose="020B0604020202020204" pitchFamily="34" charset="0"/>
              </a:rPr>
              <a:t>Practice one skill to manage strong physiological reactions</a:t>
            </a:r>
            <a:endParaRPr lang="en-PR" sz="2800" dirty="0">
              <a:solidFill>
                <a:schemeClr val="tx2"/>
              </a:solidFill>
              <a:latin typeface="+mj-lt"/>
              <a:ea typeface="Calibri" panose="020F0502020204030204" pitchFamily="34" charset="0"/>
              <a:cs typeface="Arial" panose="020B0604020202020204" pitchFamily="34" charset="0"/>
            </a:endParaRPr>
          </a:p>
          <a:p>
            <a:pPr marL="228600"/>
            <a:r>
              <a:rPr lang="en-US" sz="2800" dirty="0">
                <a:solidFill>
                  <a:schemeClr val="tx2"/>
                </a:solidFill>
                <a:latin typeface="+mj-lt"/>
                <a:ea typeface="Calibri" panose="020F0502020204030204" pitchFamily="34" charset="0"/>
                <a:cs typeface="Arial" panose="020B0604020202020204" pitchFamily="34" charset="0"/>
              </a:rPr>
              <a:t>Recognize</a:t>
            </a:r>
            <a:r>
              <a:rPr lang="en-US" sz="2800" dirty="0">
                <a:solidFill>
                  <a:schemeClr val="tx2"/>
                </a:solidFill>
                <a:effectLst/>
                <a:latin typeface="+mj-lt"/>
                <a:ea typeface="Calibri" panose="020F0502020204030204" pitchFamily="34" charset="0"/>
                <a:cs typeface="Arial" panose="020B0604020202020204" pitchFamily="34" charset="0"/>
              </a:rPr>
              <a:t> how practicing interpersonal assertiveness skills can reduce job stress</a:t>
            </a:r>
            <a:endParaRPr lang="en-PR" sz="2800" dirty="0">
              <a:solidFill>
                <a:schemeClr val="tx2"/>
              </a:solidFill>
              <a:latin typeface="+mj-lt"/>
            </a:endParaRPr>
          </a:p>
          <a:p>
            <a:pPr marL="0" indent="0">
              <a:buNone/>
            </a:pPr>
            <a:endParaRPr lang="en-PR" dirty="0"/>
          </a:p>
        </p:txBody>
      </p:sp>
      <p:pic>
        <p:nvPicPr>
          <p:cNvPr id="8" name="Picture 7">
            <a:extLst>
              <a:ext uri="{FF2B5EF4-FFF2-40B4-BE49-F238E27FC236}">
                <a16:creationId xmlns:a16="http://schemas.microsoft.com/office/drawing/2014/main" id="{72E8AC90-EC14-C967-719A-6D84F7F0B322}"/>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0" y="808706"/>
            <a:ext cx="3440624" cy="5240588"/>
          </a:xfrm>
          <a:prstGeom prst="rect">
            <a:avLst/>
          </a:prstGeom>
        </p:spPr>
      </p:pic>
      <p:sp>
        <p:nvSpPr>
          <p:cNvPr id="5" name="TextBox 4">
            <a:extLst>
              <a:ext uri="{FF2B5EF4-FFF2-40B4-BE49-F238E27FC236}">
                <a16:creationId xmlns:a16="http://schemas.microsoft.com/office/drawing/2014/main" id="{41164F84-8716-B638-F7EB-3C8E7D19CB81}"/>
              </a:ext>
            </a:extLst>
          </p:cNvPr>
          <p:cNvSpPr txBox="1"/>
          <p:nvPr/>
        </p:nvSpPr>
        <p:spPr>
          <a:xfrm>
            <a:off x="3051313" y="3105835"/>
            <a:ext cx="6102626" cy="646331"/>
          </a:xfrm>
          <a:prstGeom prst="rect">
            <a:avLst/>
          </a:prstGeom>
          <a:noFill/>
        </p:spPr>
        <p:txBody>
          <a:bodyPr wrap="square">
            <a:spAutoFit/>
          </a:bodyPr>
          <a:lstStyle/>
          <a:p>
            <a:r>
              <a:rPr lang="en-PR" sz="1800" dirty="0">
                <a:effectLst/>
                <a:latin typeface="Calibri" panose="020F0502020204030204" pitchFamily="34" charset="0"/>
                <a:ea typeface="Calibri" panose="020F0502020204030204" pitchFamily="34" charset="0"/>
                <a:cs typeface="Times New Roman" panose="02020603050405020304" pitchFamily="18" charset="0"/>
              </a:rPr>
              <a:t>The idea is to present a non-detailed instruction to provoke students to ask for more detail instructions.</a:t>
            </a:r>
            <a:r>
              <a:rPr lang="en-PR" dirty="0">
                <a:effectLst/>
              </a:rPr>
              <a:t> </a:t>
            </a:r>
            <a:endParaRPr lang="en-US" dirty="0"/>
          </a:p>
        </p:txBody>
      </p:sp>
    </p:spTree>
    <p:extLst>
      <p:ext uri="{BB962C8B-B14F-4D97-AF65-F5344CB8AC3E}">
        <p14:creationId xmlns:p14="http://schemas.microsoft.com/office/powerpoint/2010/main" val="19099891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B1AD0907-625B-B922-DD96-9F553BAB2B1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mc:AlternateContent xmlns:mc="http://schemas.openxmlformats.org/markup-compatibility/2006" xmlns:p14="http://schemas.microsoft.com/office/powerpoint/2010/main" xmlns:aink="http://schemas.microsoft.com/office/drawing/2016/ink">
        <mc:Choice Requires="p14 aink">
          <p:contentPart p14:bwMode="auto" r:id="rId3">
            <p14:nvContentPartPr>
              <p14:cNvPr id="12" name="Ink 11">
                <a:extLst>
                  <a:ext uri="{FF2B5EF4-FFF2-40B4-BE49-F238E27FC236}">
                    <a16:creationId xmlns:a16="http://schemas.microsoft.com/office/drawing/2014/main" id="{1BAA71F5-74C6-B600-2E29-F06DA7FB6775}"/>
                  </a:ext>
                </a:extLst>
              </p14:cNvPr>
              <p14:cNvContentPartPr/>
              <p14:nvPr/>
            </p14:nvContentPartPr>
            <p14:xfrm>
              <a:off x="1259965" y="3164330"/>
              <a:ext cx="360" cy="360"/>
            </p14:xfrm>
          </p:contentPart>
        </mc:Choice>
        <mc:Fallback xmlns="">
          <p:pic>
            <p:nvPicPr>
              <p:cNvPr id="12" name="Ink 11">
                <a:extLst>
                  <a:ext uri="{FF2B5EF4-FFF2-40B4-BE49-F238E27FC236}">
                    <a16:creationId xmlns:a16="http://schemas.microsoft.com/office/drawing/2014/main" id="{1BAA71F5-74C6-B600-2E29-F06DA7FB6775}"/>
                  </a:ext>
                </a:extLst>
              </p:cNvPr>
              <p:cNvPicPr/>
              <p:nvPr/>
            </p:nvPicPr>
            <p:blipFill>
              <a:blip r:embed="rId4"/>
              <a:stretch>
                <a:fillRect/>
              </a:stretch>
            </p:blipFill>
            <p:spPr>
              <a:xfrm>
                <a:off x="1242325" y="3056690"/>
                <a:ext cx="36000" cy="216000"/>
              </a:xfrm>
              <a:prstGeom prst="rect">
                <a:avLst/>
              </a:prstGeom>
            </p:spPr>
          </p:pic>
        </mc:Fallback>
      </mc:AlternateContent>
      <p:sp>
        <p:nvSpPr>
          <p:cNvPr id="23" name="TextBox 22">
            <a:extLst>
              <a:ext uri="{FF2B5EF4-FFF2-40B4-BE49-F238E27FC236}">
                <a16:creationId xmlns:a16="http://schemas.microsoft.com/office/drawing/2014/main" id="{E971B338-8B4C-62CF-9543-9F42731F674B}"/>
              </a:ext>
            </a:extLst>
          </p:cNvPr>
          <p:cNvSpPr txBox="1"/>
          <p:nvPr/>
        </p:nvSpPr>
        <p:spPr>
          <a:xfrm>
            <a:off x="0" y="6093"/>
            <a:ext cx="12312802" cy="7017306"/>
          </a:xfrm>
          <a:prstGeom prst="rect">
            <a:avLst/>
          </a:prstGeom>
          <a:solidFill>
            <a:schemeClr val="bg2">
              <a:lumMod val="20000"/>
              <a:lumOff val="80000"/>
            </a:schemeClr>
          </a:solidFill>
        </p:spPr>
        <p:txBody>
          <a:bodyPr wrap="square" rtlCol="0">
            <a:spAutoFit/>
          </a:bodyPr>
          <a:lstStyle/>
          <a:p>
            <a:r>
              <a:rPr lang="en-US" dirty="0"/>
              <a:t>                                                                                                                                                                                                                                        </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                                                                                                                                                                                    </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           </a:t>
            </a:r>
          </a:p>
        </p:txBody>
      </p:sp>
      <p:pic>
        <p:nvPicPr>
          <p:cNvPr id="24" name="Picture 23">
            <a:extLst>
              <a:ext uri="{FF2B5EF4-FFF2-40B4-BE49-F238E27FC236}">
                <a16:creationId xmlns:a16="http://schemas.microsoft.com/office/drawing/2014/main" id="{687A8ACF-CD08-1DB6-B9E5-E9C51D5C41E1}"/>
              </a:ext>
            </a:extLst>
          </p:cNvPr>
          <p:cNvPicPr>
            <a:picLocks noChangeAspect="1"/>
          </p:cNvPicPr>
          <p:nvPr/>
        </p:nvPicPr>
        <p:blipFill>
          <a:blip r:embed="rId5"/>
          <a:stretch>
            <a:fillRect/>
          </a:stretch>
        </p:blipFill>
        <p:spPr>
          <a:xfrm>
            <a:off x="2720659" y="498209"/>
            <a:ext cx="6529691" cy="3016537"/>
          </a:xfrm>
          <a:prstGeom prst="rect">
            <a:avLst/>
          </a:prstGeom>
          <a:ln w="57150">
            <a:noFill/>
          </a:ln>
        </p:spPr>
      </p:pic>
      <p:sp>
        <p:nvSpPr>
          <p:cNvPr id="10" name="TextBox 9">
            <a:extLst>
              <a:ext uri="{FF2B5EF4-FFF2-40B4-BE49-F238E27FC236}">
                <a16:creationId xmlns:a16="http://schemas.microsoft.com/office/drawing/2014/main" id="{0E14B747-1CE8-E37E-E7BF-0BDABEF3BDAD}"/>
              </a:ext>
            </a:extLst>
          </p:cNvPr>
          <p:cNvSpPr txBox="1"/>
          <p:nvPr/>
        </p:nvSpPr>
        <p:spPr>
          <a:xfrm>
            <a:off x="6249320" y="2489921"/>
            <a:ext cx="3281423" cy="343528"/>
          </a:xfrm>
          <a:prstGeom prst="rect">
            <a:avLst/>
          </a:prstGeom>
          <a:solidFill>
            <a:schemeClr val="tx2"/>
          </a:solidFill>
        </p:spPr>
        <p:txBody>
          <a:bodyPr wrap="square">
            <a:spAutoFit/>
          </a:bodyPr>
          <a:lstStyle/>
          <a:p>
            <a:r>
              <a:rPr lang="en-US" sz="1600" b="1" kern="100" dirty="0">
                <a:solidFill>
                  <a:schemeClr val="bg1"/>
                </a:solidFill>
                <a:effectLst/>
                <a:latin typeface="+mj-lt"/>
                <a:ea typeface="Calibri" panose="020F0502020204030204" pitchFamily="34" charset="0"/>
                <a:cs typeface="Times New Roman" panose="02020603050405020304" pitchFamily="18" charset="0"/>
              </a:rPr>
              <a:t>Breath Out 1-2-3-4   Hold In  1-2-3-4</a:t>
            </a:r>
            <a:endParaRPr lang="en-PR" sz="1600" b="1" kern="100" dirty="0">
              <a:solidFill>
                <a:schemeClr val="bg1"/>
              </a:solidFill>
              <a:effectLst/>
              <a:latin typeface="+mj-lt"/>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0BC19768-E5E9-9960-F4DA-1AA35B0B5C2B}"/>
              </a:ext>
            </a:extLst>
          </p:cNvPr>
          <p:cNvSpPr txBox="1"/>
          <p:nvPr/>
        </p:nvSpPr>
        <p:spPr>
          <a:xfrm>
            <a:off x="2579534" y="2494895"/>
            <a:ext cx="3111451" cy="338554"/>
          </a:xfrm>
          <a:prstGeom prst="rect">
            <a:avLst/>
          </a:prstGeom>
          <a:solidFill>
            <a:schemeClr val="tx2"/>
          </a:solidFill>
        </p:spPr>
        <p:txBody>
          <a:bodyPr wrap="square">
            <a:spAutoFit/>
          </a:bodyPr>
          <a:lstStyle/>
          <a:p>
            <a:r>
              <a:rPr lang="en-US" sz="1600" b="1" kern="100" dirty="0">
                <a:solidFill>
                  <a:schemeClr val="bg1"/>
                </a:solidFill>
                <a:effectLst/>
                <a:latin typeface="+mj-lt"/>
                <a:ea typeface="Calibri" panose="020F0502020204030204" pitchFamily="34" charset="0"/>
                <a:cs typeface="Times New Roman" panose="02020603050405020304" pitchFamily="18" charset="0"/>
              </a:rPr>
              <a:t>Breath In 1-2-3-4   Hold In 1-2-3-4</a:t>
            </a:r>
            <a:endParaRPr lang="en-PR" sz="1600" b="1" kern="100" dirty="0">
              <a:solidFill>
                <a:schemeClr val="bg1"/>
              </a:solidFill>
              <a:effectLst/>
              <a:latin typeface="+mj-lt"/>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8B6229DD-2D48-31AD-FA95-B2C9C6B4C052}"/>
              </a:ext>
            </a:extLst>
          </p:cNvPr>
          <p:cNvSpPr txBox="1"/>
          <p:nvPr/>
        </p:nvSpPr>
        <p:spPr>
          <a:xfrm>
            <a:off x="4639506" y="59823"/>
            <a:ext cx="2850460" cy="584775"/>
          </a:xfrm>
          <a:prstGeom prst="rect">
            <a:avLst/>
          </a:prstGeom>
          <a:noFill/>
          <a:ln w="38100">
            <a:noFill/>
          </a:ln>
        </p:spPr>
        <p:txBody>
          <a:bodyPr wrap="none" rtlCol="0">
            <a:spAutoFit/>
          </a:bodyPr>
          <a:lstStyle/>
          <a:p>
            <a:pPr marL="0" marR="0" algn="ctr">
              <a:spcBef>
                <a:spcPts val="0"/>
              </a:spcBef>
              <a:spcAft>
                <a:spcPts val="0"/>
              </a:spcAft>
              <a:tabLst>
                <a:tab pos="2971800" algn="ctr"/>
                <a:tab pos="5943600" algn="r"/>
              </a:tabLst>
            </a:pPr>
            <a:r>
              <a:rPr lang="en-US" sz="3200" b="1" dirty="0">
                <a:solidFill>
                  <a:schemeClr val="accent2"/>
                </a:solidFill>
                <a:effectLst/>
                <a:latin typeface="+mj-lt"/>
                <a:ea typeface="Calibri" panose="020F0502020204030204" pitchFamily="34" charset="0"/>
                <a:cs typeface="Times New Roman" panose="02020603050405020304" pitchFamily="18" charset="0"/>
              </a:rPr>
              <a:t>4 x 4 Breathing</a:t>
            </a:r>
            <a:endParaRPr lang="en-US" sz="3200" dirty="0">
              <a:solidFill>
                <a:schemeClr val="accent2"/>
              </a:solidFill>
              <a:effectLst/>
              <a:latin typeface="+mj-lt"/>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2DC7E607-7F35-C851-081F-65DB83BC1126}"/>
              </a:ext>
            </a:extLst>
          </p:cNvPr>
          <p:cNvPicPr>
            <a:picLocks noChangeAspect="1"/>
          </p:cNvPicPr>
          <p:nvPr/>
        </p:nvPicPr>
        <p:blipFill>
          <a:blip r:embed="rId6"/>
          <a:stretch>
            <a:fillRect/>
          </a:stretch>
        </p:blipFill>
        <p:spPr>
          <a:xfrm>
            <a:off x="3531372" y="4116824"/>
            <a:ext cx="5129255" cy="2576009"/>
          </a:xfrm>
          <a:prstGeom prst="rect">
            <a:avLst/>
          </a:prstGeom>
          <a:ln w="76200">
            <a:solidFill>
              <a:schemeClr val="bg2"/>
            </a:solidFill>
          </a:ln>
          <a:scene3d>
            <a:camera prst="orthographicFront"/>
            <a:lightRig rig="threePt" dir="t"/>
          </a:scene3d>
          <a:sp3d extrusionH="76200" contourW="76200">
            <a:extrusionClr>
              <a:schemeClr val="tx2">
                <a:lumMod val="20000"/>
                <a:lumOff val="80000"/>
              </a:schemeClr>
            </a:extrusionClr>
            <a:contourClr>
              <a:schemeClr val="bg2">
                <a:lumMod val="20000"/>
                <a:lumOff val="80000"/>
              </a:schemeClr>
            </a:contourClr>
          </a:sp3d>
        </p:spPr>
      </p:pic>
      <p:sp>
        <p:nvSpPr>
          <p:cNvPr id="4" name="TextBox 3">
            <a:extLst>
              <a:ext uri="{FF2B5EF4-FFF2-40B4-BE49-F238E27FC236}">
                <a16:creationId xmlns:a16="http://schemas.microsoft.com/office/drawing/2014/main" id="{A87F910A-3E71-6FBF-AF16-713E82BB13DD}"/>
              </a:ext>
            </a:extLst>
          </p:cNvPr>
          <p:cNvSpPr txBox="1"/>
          <p:nvPr/>
        </p:nvSpPr>
        <p:spPr>
          <a:xfrm>
            <a:off x="4080976" y="3435527"/>
            <a:ext cx="3809056" cy="584775"/>
          </a:xfrm>
          <a:prstGeom prst="rect">
            <a:avLst/>
          </a:prstGeom>
          <a:noFill/>
          <a:ln w="38100">
            <a:noFill/>
          </a:ln>
        </p:spPr>
        <p:txBody>
          <a:bodyPr wrap="none" rtlCol="0">
            <a:spAutoFit/>
          </a:bodyPr>
          <a:lstStyle/>
          <a:p>
            <a:pPr marL="0" marR="0" algn="ctr">
              <a:spcBef>
                <a:spcPts val="0"/>
              </a:spcBef>
              <a:spcAft>
                <a:spcPts val="0"/>
              </a:spcAft>
              <a:tabLst>
                <a:tab pos="2971800" algn="ctr"/>
                <a:tab pos="5943600" algn="r"/>
              </a:tabLst>
            </a:pPr>
            <a:r>
              <a:rPr lang="en-US" sz="3200" b="1" dirty="0">
                <a:solidFill>
                  <a:schemeClr val="accent2"/>
                </a:solidFill>
                <a:latin typeface="+mj-lt"/>
                <a:ea typeface="Calibri" panose="020F0502020204030204" pitchFamily="34" charset="0"/>
                <a:cs typeface="Times New Roman" panose="02020603050405020304" pitchFamily="18" charset="0"/>
              </a:rPr>
              <a:t>Rectangle Breathing</a:t>
            </a:r>
            <a:endParaRPr lang="en-US" sz="3200" dirty="0">
              <a:solidFill>
                <a:schemeClr val="accent2"/>
              </a:solidFill>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793493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D2617C9-ACA7-883A-808E-981D6AE82BB6}"/>
              </a:ext>
            </a:extLst>
          </p:cNvPr>
          <p:cNvSpPr txBox="1"/>
          <p:nvPr/>
        </p:nvSpPr>
        <p:spPr>
          <a:xfrm>
            <a:off x="0" y="1228309"/>
            <a:ext cx="12192000" cy="5632311"/>
          </a:xfrm>
          <a:prstGeom prst="rect">
            <a:avLst/>
          </a:prstGeom>
          <a:solidFill>
            <a:srgbClr val="73FEFF"/>
          </a:solidFill>
        </p:spPr>
        <p:txBody>
          <a:bodyPr wrap="square" rtlCol="0">
            <a:spAutoFit/>
          </a:bodyPr>
          <a:lstStyle/>
          <a:p>
            <a:endParaRPr lang="en-PR" dirty="0"/>
          </a:p>
          <a:p>
            <a:endParaRPr lang="en-PR" dirty="0"/>
          </a:p>
          <a:p>
            <a:endParaRPr lang="en-PR" dirty="0"/>
          </a:p>
          <a:p>
            <a:endParaRPr lang="en-PR" dirty="0"/>
          </a:p>
          <a:p>
            <a:endParaRPr lang="en-PR" dirty="0"/>
          </a:p>
          <a:p>
            <a:endParaRPr lang="en-PR" dirty="0"/>
          </a:p>
          <a:p>
            <a:endParaRPr lang="en-PR" dirty="0"/>
          </a:p>
          <a:p>
            <a:endParaRPr lang="en-PR" dirty="0"/>
          </a:p>
          <a:p>
            <a:endParaRPr lang="en-PR" dirty="0"/>
          </a:p>
          <a:p>
            <a:endParaRPr lang="en-PR" dirty="0"/>
          </a:p>
          <a:p>
            <a:endParaRPr lang="en-PR" dirty="0"/>
          </a:p>
          <a:p>
            <a:endParaRPr lang="en-PR" dirty="0"/>
          </a:p>
          <a:p>
            <a:endParaRPr lang="en-PR" dirty="0"/>
          </a:p>
          <a:p>
            <a:endParaRPr lang="en-PR" dirty="0"/>
          </a:p>
          <a:p>
            <a:endParaRPr lang="en-PR" dirty="0"/>
          </a:p>
          <a:p>
            <a:endParaRPr lang="en-PR" dirty="0"/>
          </a:p>
          <a:p>
            <a:endParaRPr lang="en-PR" dirty="0"/>
          </a:p>
          <a:p>
            <a:endParaRPr lang="en-PR" dirty="0"/>
          </a:p>
          <a:p>
            <a:endParaRPr lang="en-PR" dirty="0"/>
          </a:p>
          <a:p>
            <a:endParaRPr lang="en-PR" dirty="0"/>
          </a:p>
        </p:txBody>
      </p:sp>
      <p:pic>
        <p:nvPicPr>
          <p:cNvPr id="6" name="Picture 5">
            <a:extLst>
              <a:ext uri="{FF2B5EF4-FFF2-40B4-BE49-F238E27FC236}">
                <a16:creationId xmlns:a16="http://schemas.microsoft.com/office/drawing/2014/main" id="{4F5D2E66-0A29-CA8D-1FD1-366B3417771A}"/>
              </a:ext>
            </a:extLst>
          </p:cNvPr>
          <p:cNvPicPr>
            <a:picLocks noChangeAspect="1"/>
          </p:cNvPicPr>
          <p:nvPr/>
        </p:nvPicPr>
        <p:blipFill>
          <a:blip r:embed="rId3"/>
          <a:stretch>
            <a:fillRect/>
          </a:stretch>
        </p:blipFill>
        <p:spPr>
          <a:xfrm>
            <a:off x="9777422" y="4923618"/>
            <a:ext cx="1878995" cy="1770180"/>
          </a:xfrm>
          <a:prstGeom prst="rect">
            <a:avLst/>
          </a:prstGeom>
        </p:spPr>
      </p:pic>
      <p:sp>
        <p:nvSpPr>
          <p:cNvPr id="9" name="TextBox 8">
            <a:extLst>
              <a:ext uri="{FF2B5EF4-FFF2-40B4-BE49-F238E27FC236}">
                <a16:creationId xmlns:a16="http://schemas.microsoft.com/office/drawing/2014/main" id="{7BC43AC2-3B2F-CB10-54F1-91F3FD4B939E}"/>
              </a:ext>
            </a:extLst>
          </p:cNvPr>
          <p:cNvSpPr txBox="1"/>
          <p:nvPr/>
        </p:nvSpPr>
        <p:spPr>
          <a:xfrm>
            <a:off x="9962309" y="4479983"/>
            <a:ext cx="1446230" cy="307777"/>
          </a:xfrm>
          <a:prstGeom prst="rect">
            <a:avLst/>
          </a:prstGeom>
          <a:noFill/>
        </p:spPr>
        <p:txBody>
          <a:bodyPr wrap="none" rtlCol="0">
            <a:spAutoFit/>
          </a:bodyPr>
          <a:lstStyle/>
          <a:p>
            <a:r>
              <a:rPr lang="en-PR" sz="1400" dirty="0">
                <a:solidFill>
                  <a:schemeClr val="tx2"/>
                </a:solidFill>
              </a:rPr>
              <a:t>Fidget Necklaces</a:t>
            </a:r>
          </a:p>
        </p:txBody>
      </p:sp>
      <p:pic>
        <p:nvPicPr>
          <p:cNvPr id="12" name="Picture 11">
            <a:extLst>
              <a:ext uri="{FF2B5EF4-FFF2-40B4-BE49-F238E27FC236}">
                <a16:creationId xmlns:a16="http://schemas.microsoft.com/office/drawing/2014/main" id="{1D242281-0B66-6CB5-CB4C-370C60EC0B8F}"/>
              </a:ext>
            </a:extLst>
          </p:cNvPr>
          <p:cNvPicPr>
            <a:picLocks noChangeAspect="1"/>
          </p:cNvPicPr>
          <p:nvPr/>
        </p:nvPicPr>
        <p:blipFill>
          <a:blip r:embed="rId4"/>
          <a:stretch>
            <a:fillRect/>
          </a:stretch>
        </p:blipFill>
        <p:spPr>
          <a:xfrm>
            <a:off x="4913515" y="4923617"/>
            <a:ext cx="1998533" cy="1740979"/>
          </a:xfrm>
          <a:prstGeom prst="rect">
            <a:avLst/>
          </a:prstGeom>
        </p:spPr>
      </p:pic>
      <p:sp>
        <p:nvSpPr>
          <p:cNvPr id="13" name="TextBox 12">
            <a:extLst>
              <a:ext uri="{FF2B5EF4-FFF2-40B4-BE49-F238E27FC236}">
                <a16:creationId xmlns:a16="http://schemas.microsoft.com/office/drawing/2014/main" id="{A4A3450F-A023-47C3-AAE0-B1E7439CEC93}"/>
              </a:ext>
            </a:extLst>
          </p:cNvPr>
          <p:cNvSpPr txBox="1"/>
          <p:nvPr/>
        </p:nvSpPr>
        <p:spPr>
          <a:xfrm>
            <a:off x="3397030" y="4787760"/>
            <a:ext cx="1103187" cy="307777"/>
          </a:xfrm>
          <a:prstGeom prst="rect">
            <a:avLst/>
          </a:prstGeom>
          <a:noFill/>
        </p:spPr>
        <p:txBody>
          <a:bodyPr wrap="none" rtlCol="0">
            <a:spAutoFit/>
          </a:bodyPr>
          <a:lstStyle/>
          <a:p>
            <a:r>
              <a:rPr lang="en-PR" sz="1400" dirty="0">
                <a:solidFill>
                  <a:schemeClr val="tx2"/>
                </a:solidFill>
              </a:rPr>
              <a:t>Fidget Rings</a:t>
            </a:r>
          </a:p>
        </p:txBody>
      </p:sp>
      <p:pic>
        <p:nvPicPr>
          <p:cNvPr id="14" name="Picture 13">
            <a:extLst>
              <a:ext uri="{FF2B5EF4-FFF2-40B4-BE49-F238E27FC236}">
                <a16:creationId xmlns:a16="http://schemas.microsoft.com/office/drawing/2014/main" id="{9942A8AC-10FE-D92C-14B1-5A0221F34075}"/>
              </a:ext>
            </a:extLst>
          </p:cNvPr>
          <p:cNvPicPr>
            <a:picLocks noChangeAspect="1"/>
          </p:cNvPicPr>
          <p:nvPr/>
        </p:nvPicPr>
        <p:blipFill>
          <a:blip r:embed="rId5"/>
          <a:stretch>
            <a:fillRect/>
          </a:stretch>
        </p:blipFill>
        <p:spPr>
          <a:xfrm>
            <a:off x="3098631" y="5162497"/>
            <a:ext cx="1699986" cy="1292421"/>
          </a:xfrm>
          <a:prstGeom prst="rect">
            <a:avLst/>
          </a:prstGeom>
        </p:spPr>
      </p:pic>
      <p:pic>
        <p:nvPicPr>
          <p:cNvPr id="15" name="Picture 14">
            <a:extLst>
              <a:ext uri="{FF2B5EF4-FFF2-40B4-BE49-F238E27FC236}">
                <a16:creationId xmlns:a16="http://schemas.microsoft.com/office/drawing/2014/main" id="{27AAD603-58B2-C3E6-1A18-83E1B7B56620}"/>
              </a:ext>
            </a:extLst>
          </p:cNvPr>
          <p:cNvPicPr>
            <a:picLocks noChangeAspect="1"/>
          </p:cNvPicPr>
          <p:nvPr/>
        </p:nvPicPr>
        <p:blipFill>
          <a:blip r:embed="rId6"/>
          <a:stretch>
            <a:fillRect/>
          </a:stretch>
        </p:blipFill>
        <p:spPr>
          <a:xfrm>
            <a:off x="491767" y="4933900"/>
            <a:ext cx="1998533" cy="1730696"/>
          </a:xfrm>
          <a:prstGeom prst="rect">
            <a:avLst/>
          </a:prstGeom>
        </p:spPr>
      </p:pic>
      <p:sp>
        <p:nvSpPr>
          <p:cNvPr id="16" name="TextBox 15">
            <a:extLst>
              <a:ext uri="{FF2B5EF4-FFF2-40B4-BE49-F238E27FC236}">
                <a16:creationId xmlns:a16="http://schemas.microsoft.com/office/drawing/2014/main" id="{2E9D885B-3341-DF3E-BE99-44F71302879B}"/>
              </a:ext>
            </a:extLst>
          </p:cNvPr>
          <p:cNvSpPr txBox="1"/>
          <p:nvPr/>
        </p:nvSpPr>
        <p:spPr>
          <a:xfrm>
            <a:off x="2730335" y="209612"/>
            <a:ext cx="6731330" cy="830997"/>
          </a:xfrm>
          <a:custGeom>
            <a:avLst/>
            <a:gdLst>
              <a:gd name="connsiteX0" fmla="*/ 0 w 6731330"/>
              <a:gd name="connsiteY0" fmla="*/ 0 h 830997"/>
              <a:gd name="connsiteX1" fmla="*/ 628257 w 6731330"/>
              <a:gd name="connsiteY1" fmla="*/ 0 h 830997"/>
              <a:gd name="connsiteX2" fmla="*/ 1323828 w 6731330"/>
              <a:gd name="connsiteY2" fmla="*/ 0 h 830997"/>
              <a:gd name="connsiteX3" fmla="*/ 1817459 w 6731330"/>
              <a:gd name="connsiteY3" fmla="*/ 0 h 830997"/>
              <a:gd name="connsiteX4" fmla="*/ 2311090 w 6731330"/>
              <a:gd name="connsiteY4" fmla="*/ 0 h 830997"/>
              <a:gd name="connsiteX5" fmla="*/ 2939347 w 6731330"/>
              <a:gd name="connsiteY5" fmla="*/ 0 h 830997"/>
              <a:gd name="connsiteX6" fmla="*/ 3567605 w 6731330"/>
              <a:gd name="connsiteY6" fmla="*/ 0 h 830997"/>
              <a:gd name="connsiteX7" fmla="*/ 3926609 w 6731330"/>
              <a:gd name="connsiteY7" fmla="*/ 0 h 830997"/>
              <a:gd name="connsiteX8" fmla="*/ 4420240 w 6731330"/>
              <a:gd name="connsiteY8" fmla="*/ 0 h 830997"/>
              <a:gd name="connsiteX9" fmla="*/ 4913871 w 6731330"/>
              <a:gd name="connsiteY9" fmla="*/ 0 h 830997"/>
              <a:gd name="connsiteX10" fmla="*/ 5609442 w 6731330"/>
              <a:gd name="connsiteY10" fmla="*/ 0 h 830997"/>
              <a:gd name="connsiteX11" fmla="*/ 6035759 w 6731330"/>
              <a:gd name="connsiteY11" fmla="*/ 0 h 830997"/>
              <a:gd name="connsiteX12" fmla="*/ 6731330 w 6731330"/>
              <a:gd name="connsiteY12" fmla="*/ 0 h 830997"/>
              <a:gd name="connsiteX13" fmla="*/ 6731330 w 6731330"/>
              <a:gd name="connsiteY13" fmla="*/ 415499 h 830997"/>
              <a:gd name="connsiteX14" fmla="*/ 6731330 w 6731330"/>
              <a:gd name="connsiteY14" fmla="*/ 830997 h 830997"/>
              <a:gd name="connsiteX15" fmla="*/ 6035759 w 6731330"/>
              <a:gd name="connsiteY15" fmla="*/ 830997 h 830997"/>
              <a:gd name="connsiteX16" fmla="*/ 5340188 w 6731330"/>
              <a:gd name="connsiteY16" fmla="*/ 830997 h 830997"/>
              <a:gd name="connsiteX17" fmla="*/ 4711931 w 6731330"/>
              <a:gd name="connsiteY17" fmla="*/ 830997 h 830997"/>
              <a:gd name="connsiteX18" fmla="*/ 4218300 w 6731330"/>
              <a:gd name="connsiteY18" fmla="*/ 830997 h 830997"/>
              <a:gd name="connsiteX19" fmla="*/ 3590043 w 6731330"/>
              <a:gd name="connsiteY19" fmla="*/ 830997 h 830997"/>
              <a:gd name="connsiteX20" fmla="*/ 3096412 w 6731330"/>
              <a:gd name="connsiteY20" fmla="*/ 830997 h 830997"/>
              <a:gd name="connsiteX21" fmla="*/ 2670094 w 6731330"/>
              <a:gd name="connsiteY21" fmla="*/ 830997 h 830997"/>
              <a:gd name="connsiteX22" fmla="*/ 1974523 w 6731330"/>
              <a:gd name="connsiteY22" fmla="*/ 830997 h 830997"/>
              <a:gd name="connsiteX23" fmla="*/ 1346266 w 6731330"/>
              <a:gd name="connsiteY23" fmla="*/ 830997 h 830997"/>
              <a:gd name="connsiteX24" fmla="*/ 718009 w 6731330"/>
              <a:gd name="connsiteY24" fmla="*/ 830997 h 830997"/>
              <a:gd name="connsiteX25" fmla="*/ 0 w 6731330"/>
              <a:gd name="connsiteY25" fmla="*/ 830997 h 830997"/>
              <a:gd name="connsiteX26" fmla="*/ 0 w 6731330"/>
              <a:gd name="connsiteY26" fmla="*/ 415499 h 830997"/>
              <a:gd name="connsiteX27" fmla="*/ 0 w 6731330"/>
              <a:gd name="connsiteY27"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731330" h="830997" extrusionOk="0">
                <a:moveTo>
                  <a:pt x="0" y="0"/>
                </a:moveTo>
                <a:cubicBezTo>
                  <a:pt x="219717" y="-72185"/>
                  <a:pt x="432053" y="34306"/>
                  <a:pt x="628257" y="0"/>
                </a:cubicBezTo>
                <a:cubicBezTo>
                  <a:pt x="824461" y="-34306"/>
                  <a:pt x="992654" y="58799"/>
                  <a:pt x="1323828" y="0"/>
                </a:cubicBezTo>
                <a:cubicBezTo>
                  <a:pt x="1655002" y="-58799"/>
                  <a:pt x="1707471" y="22926"/>
                  <a:pt x="1817459" y="0"/>
                </a:cubicBezTo>
                <a:cubicBezTo>
                  <a:pt x="1927447" y="-22926"/>
                  <a:pt x="2202031" y="28992"/>
                  <a:pt x="2311090" y="0"/>
                </a:cubicBezTo>
                <a:cubicBezTo>
                  <a:pt x="2420149" y="-28992"/>
                  <a:pt x="2775630" y="26132"/>
                  <a:pt x="2939347" y="0"/>
                </a:cubicBezTo>
                <a:cubicBezTo>
                  <a:pt x="3103064" y="-26132"/>
                  <a:pt x="3278815" y="17874"/>
                  <a:pt x="3567605" y="0"/>
                </a:cubicBezTo>
                <a:cubicBezTo>
                  <a:pt x="3856395" y="-17874"/>
                  <a:pt x="3823039" y="31340"/>
                  <a:pt x="3926609" y="0"/>
                </a:cubicBezTo>
                <a:cubicBezTo>
                  <a:pt x="4030179" y="-31340"/>
                  <a:pt x="4311621" y="16706"/>
                  <a:pt x="4420240" y="0"/>
                </a:cubicBezTo>
                <a:cubicBezTo>
                  <a:pt x="4528859" y="-16706"/>
                  <a:pt x="4696891" y="5835"/>
                  <a:pt x="4913871" y="0"/>
                </a:cubicBezTo>
                <a:cubicBezTo>
                  <a:pt x="5130851" y="-5835"/>
                  <a:pt x="5450622" y="15368"/>
                  <a:pt x="5609442" y="0"/>
                </a:cubicBezTo>
                <a:cubicBezTo>
                  <a:pt x="5768262" y="-15368"/>
                  <a:pt x="5839696" y="45451"/>
                  <a:pt x="6035759" y="0"/>
                </a:cubicBezTo>
                <a:cubicBezTo>
                  <a:pt x="6231822" y="-45451"/>
                  <a:pt x="6584896" y="25731"/>
                  <a:pt x="6731330" y="0"/>
                </a:cubicBezTo>
                <a:cubicBezTo>
                  <a:pt x="6753685" y="165466"/>
                  <a:pt x="6722672" y="244906"/>
                  <a:pt x="6731330" y="415499"/>
                </a:cubicBezTo>
                <a:cubicBezTo>
                  <a:pt x="6739988" y="586092"/>
                  <a:pt x="6692552" y="635079"/>
                  <a:pt x="6731330" y="830997"/>
                </a:cubicBezTo>
                <a:cubicBezTo>
                  <a:pt x="6422029" y="839521"/>
                  <a:pt x="6204883" y="761346"/>
                  <a:pt x="6035759" y="830997"/>
                </a:cubicBezTo>
                <a:cubicBezTo>
                  <a:pt x="5866635" y="900648"/>
                  <a:pt x="5669142" y="789645"/>
                  <a:pt x="5340188" y="830997"/>
                </a:cubicBezTo>
                <a:cubicBezTo>
                  <a:pt x="5011234" y="872349"/>
                  <a:pt x="4943703" y="759608"/>
                  <a:pt x="4711931" y="830997"/>
                </a:cubicBezTo>
                <a:cubicBezTo>
                  <a:pt x="4480159" y="902386"/>
                  <a:pt x="4377798" y="806912"/>
                  <a:pt x="4218300" y="830997"/>
                </a:cubicBezTo>
                <a:cubicBezTo>
                  <a:pt x="4058802" y="855082"/>
                  <a:pt x="3837242" y="822665"/>
                  <a:pt x="3590043" y="830997"/>
                </a:cubicBezTo>
                <a:cubicBezTo>
                  <a:pt x="3342844" y="839329"/>
                  <a:pt x="3315357" y="788332"/>
                  <a:pt x="3096412" y="830997"/>
                </a:cubicBezTo>
                <a:cubicBezTo>
                  <a:pt x="2877467" y="873662"/>
                  <a:pt x="2817748" y="808225"/>
                  <a:pt x="2670094" y="830997"/>
                </a:cubicBezTo>
                <a:cubicBezTo>
                  <a:pt x="2522440" y="853769"/>
                  <a:pt x="2145970" y="821845"/>
                  <a:pt x="1974523" y="830997"/>
                </a:cubicBezTo>
                <a:cubicBezTo>
                  <a:pt x="1803076" y="840149"/>
                  <a:pt x="1480768" y="830673"/>
                  <a:pt x="1346266" y="830997"/>
                </a:cubicBezTo>
                <a:cubicBezTo>
                  <a:pt x="1211764" y="831321"/>
                  <a:pt x="914879" y="825719"/>
                  <a:pt x="718009" y="830997"/>
                </a:cubicBezTo>
                <a:cubicBezTo>
                  <a:pt x="521139" y="836275"/>
                  <a:pt x="159514" y="825162"/>
                  <a:pt x="0" y="830997"/>
                </a:cubicBezTo>
                <a:cubicBezTo>
                  <a:pt x="-48706" y="687617"/>
                  <a:pt x="28429" y="609216"/>
                  <a:pt x="0" y="415499"/>
                </a:cubicBezTo>
                <a:cubicBezTo>
                  <a:pt x="-28429" y="221782"/>
                  <a:pt x="15400" y="184376"/>
                  <a:pt x="0" y="0"/>
                </a:cubicBezTo>
                <a:close/>
              </a:path>
            </a:pathLst>
          </a:custGeom>
          <a:noFill/>
          <a:ln w="57150">
            <a:solidFill>
              <a:srgbClr val="73FEFF"/>
            </a:solidFill>
          </a:ln>
        </p:spPr>
        <p:txBody>
          <a:bodyPr wrap="none" rtlCol="0">
            <a:spAutoFit/>
          </a:bodyPr>
          <a:lstStyle/>
          <a:p>
            <a:r>
              <a:rPr lang="en-PR" sz="4800" b="1" dirty="0">
                <a:solidFill>
                  <a:schemeClr val="accent2"/>
                </a:solidFill>
              </a:rPr>
              <a:t>The Fidget Phenomenon</a:t>
            </a:r>
          </a:p>
        </p:txBody>
      </p:sp>
      <p:pic>
        <p:nvPicPr>
          <p:cNvPr id="19" name="Picture 18">
            <a:extLst>
              <a:ext uri="{FF2B5EF4-FFF2-40B4-BE49-F238E27FC236}">
                <a16:creationId xmlns:a16="http://schemas.microsoft.com/office/drawing/2014/main" id="{FEAE9A5B-B54A-3BC8-E8FE-2566B67D7E77}"/>
              </a:ext>
            </a:extLst>
          </p:cNvPr>
          <p:cNvPicPr>
            <a:picLocks noChangeAspect="1"/>
          </p:cNvPicPr>
          <p:nvPr/>
        </p:nvPicPr>
        <p:blipFill>
          <a:blip r:embed="rId7"/>
          <a:stretch>
            <a:fillRect/>
          </a:stretch>
        </p:blipFill>
        <p:spPr>
          <a:xfrm>
            <a:off x="7405480" y="4927787"/>
            <a:ext cx="1773368" cy="1766011"/>
          </a:xfrm>
          <a:prstGeom prst="rect">
            <a:avLst/>
          </a:prstGeom>
        </p:spPr>
      </p:pic>
      <p:sp>
        <p:nvSpPr>
          <p:cNvPr id="20" name="TextBox 19">
            <a:extLst>
              <a:ext uri="{FF2B5EF4-FFF2-40B4-BE49-F238E27FC236}">
                <a16:creationId xmlns:a16="http://schemas.microsoft.com/office/drawing/2014/main" id="{3C038EB5-3FE0-F426-F02C-557D43A44AC3}"/>
              </a:ext>
            </a:extLst>
          </p:cNvPr>
          <p:cNvSpPr txBox="1"/>
          <p:nvPr/>
        </p:nvSpPr>
        <p:spPr>
          <a:xfrm>
            <a:off x="7712721" y="4525229"/>
            <a:ext cx="1000595" cy="307777"/>
          </a:xfrm>
          <a:prstGeom prst="rect">
            <a:avLst/>
          </a:prstGeom>
          <a:noFill/>
        </p:spPr>
        <p:txBody>
          <a:bodyPr wrap="none" rtlCol="0">
            <a:spAutoFit/>
          </a:bodyPr>
          <a:lstStyle/>
          <a:p>
            <a:r>
              <a:rPr lang="en-PR" sz="1400" dirty="0">
                <a:solidFill>
                  <a:schemeClr val="tx2"/>
                </a:solidFill>
              </a:rPr>
              <a:t>Fidget Bolt</a:t>
            </a:r>
          </a:p>
        </p:txBody>
      </p:sp>
      <p:pic>
        <p:nvPicPr>
          <p:cNvPr id="21" name="Picture 20">
            <a:extLst>
              <a:ext uri="{FF2B5EF4-FFF2-40B4-BE49-F238E27FC236}">
                <a16:creationId xmlns:a16="http://schemas.microsoft.com/office/drawing/2014/main" id="{3E2546A3-E5E2-6A72-9760-67C977CDE096}"/>
              </a:ext>
            </a:extLst>
          </p:cNvPr>
          <p:cNvPicPr>
            <a:picLocks noChangeAspect="1"/>
          </p:cNvPicPr>
          <p:nvPr/>
        </p:nvPicPr>
        <p:blipFill>
          <a:blip r:embed="rId8"/>
          <a:stretch>
            <a:fillRect/>
          </a:stretch>
        </p:blipFill>
        <p:spPr>
          <a:xfrm>
            <a:off x="3377642" y="1508183"/>
            <a:ext cx="5436716" cy="2851287"/>
          </a:xfrm>
          <a:prstGeom prst="rect">
            <a:avLst/>
          </a:prstGeom>
        </p:spPr>
      </p:pic>
      <p:pic>
        <p:nvPicPr>
          <p:cNvPr id="23" name="Picture 22">
            <a:extLst>
              <a:ext uri="{FF2B5EF4-FFF2-40B4-BE49-F238E27FC236}">
                <a16:creationId xmlns:a16="http://schemas.microsoft.com/office/drawing/2014/main" id="{B67482CB-176A-3033-5B5B-B588C010350E}"/>
              </a:ext>
            </a:extLst>
          </p:cNvPr>
          <p:cNvPicPr>
            <a:picLocks noChangeAspect="1"/>
          </p:cNvPicPr>
          <p:nvPr/>
        </p:nvPicPr>
        <p:blipFill>
          <a:blip r:embed="rId9"/>
          <a:stretch>
            <a:fillRect/>
          </a:stretch>
        </p:blipFill>
        <p:spPr>
          <a:xfrm>
            <a:off x="654786" y="1754513"/>
            <a:ext cx="1917166" cy="1557629"/>
          </a:xfrm>
          <a:prstGeom prst="rect">
            <a:avLst/>
          </a:prstGeom>
        </p:spPr>
      </p:pic>
      <p:sp>
        <p:nvSpPr>
          <p:cNvPr id="24" name="TextBox 23">
            <a:extLst>
              <a:ext uri="{FF2B5EF4-FFF2-40B4-BE49-F238E27FC236}">
                <a16:creationId xmlns:a16="http://schemas.microsoft.com/office/drawing/2014/main" id="{7182D9C0-95C5-9FB3-4522-D2C6199F3BB3}"/>
              </a:ext>
            </a:extLst>
          </p:cNvPr>
          <p:cNvSpPr txBox="1"/>
          <p:nvPr/>
        </p:nvSpPr>
        <p:spPr>
          <a:xfrm>
            <a:off x="516304" y="3525505"/>
            <a:ext cx="2093458" cy="307777"/>
          </a:xfrm>
          <a:prstGeom prst="rect">
            <a:avLst/>
          </a:prstGeom>
          <a:noFill/>
        </p:spPr>
        <p:txBody>
          <a:bodyPr wrap="square" rtlCol="0">
            <a:spAutoFit/>
          </a:bodyPr>
          <a:lstStyle/>
          <a:p>
            <a:r>
              <a:rPr lang="en-PR" sz="1400" dirty="0">
                <a:solidFill>
                  <a:schemeClr val="tx2"/>
                </a:solidFill>
              </a:rPr>
              <a:t>Filled with Squishy Beads  </a:t>
            </a:r>
          </a:p>
        </p:txBody>
      </p:sp>
      <p:pic>
        <p:nvPicPr>
          <p:cNvPr id="3" name="Picture 2">
            <a:extLst>
              <a:ext uri="{FF2B5EF4-FFF2-40B4-BE49-F238E27FC236}">
                <a16:creationId xmlns:a16="http://schemas.microsoft.com/office/drawing/2014/main" id="{6E72157C-AFB9-C590-81E6-F6E5718388F6}"/>
              </a:ext>
            </a:extLst>
          </p:cNvPr>
          <p:cNvPicPr>
            <a:picLocks noChangeAspect="1"/>
          </p:cNvPicPr>
          <p:nvPr/>
        </p:nvPicPr>
        <p:blipFill>
          <a:blip r:embed="rId10"/>
          <a:stretch>
            <a:fillRect/>
          </a:stretch>
        </p:blipFill>
        <p:spPr>
          <a:xfrm>
            <a:off x="9899708" y="1754513"/>
            <a:ext cx="1571432" cy="1621689"/>
          </a:xfrm>
          <a:prstGeom prst="rect">
            <a:avLst/>
          </a:prstGeom>
        </p:spPr>
      </p:pic>
      <p:sp>
        <p:nvSpPr>
          <p:cNvPr id="4" name="TextBox 3">
            <a:extLst>
              <a:ext uri="{FF2B5EF4-FFF2-40B4-BE49-F238E27FC236}">
                <a16:creationId xmlns:a16="http://schemas.microsoft.com/office/drawing/2014/main" id="{6A2E9CC3-C14D-FDA7-89E1-6343766F87CE}"/>
              </a:ext>
            </a:extLst>
          </p:cNvPr>
          <p:cNvSpPr txBox="1"/>
          <p:nvPr/>
        </p:nvSpPr>
        <p:spPr>
          <a:xfrm>
            <a:off x="9845686" y="3571672"/>
            <a:ext cx="1742465" cy="523220"/>
          </a:xfrm>
          <a:prstGeom prst="rect">
            <a:avLst/>
          </a:prstGeom>
          <a:noFill/>
        </p:spPr>
        <p:txBody>
          <a:bodyPr wrap="none" rtlCol="0">
            <a:spAutoFit/>
          </a:bodyPr>
          <a:lstStyle/>
          <a:p>
            <a:r>
              <a:rPr lang="en-US" sz="1400" dirty="0">
                <a:solidFill>
                  <a:schemeClr val="tx2"/>
                </a:solidFill>
                <a:latin typeface="+mj-lt"/>
              </a:rPr>
              <a:t>Stress Relief Mindful </a:t>
            </a:r>
          </a:p>
          <a:p>
            <a:r>
              <a:rPr lang="en-US" sz="1400" dirty="0">
                <a:solidFill>
                  <a:schemeClr val="tx2"/>
                </a:solidFill>
                <a:latin typeface="+mj-lt"/>
              </a:rPr>
              <a:t>Breathing Necklace</a:t>
            </a:r>
          </a:p>
        </p:txBody>
      </p:sp>
    </p:spTree>
    <p:extLst>
      <p:ext uri="{BB962C8B-B14F-4D97-AF65-F5344CB8AC3E}">
        <p14:creationId xmlns:p14="http://schemas.microsoft.com/office/powerpoint/2010/main" val="27754942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B82EDCB-6211-FEC6-A5EF-D44D5FFE5862}"/>
              </a:ext>
            </a:extLst>
          </p:cNvPr>
          <p:cNvSpPr txBox="1"/>
          <p:nvPr/>
        </p:nvSpPr>
        <p:spPr>
          <a:xfrm>
            <a:off x="6457053" y="1980733"/>
            <a:ext cx="5176684" cy="4503797"/>
          </a:xfrm>
          <a:prstGeom prst="rect">
            <a:avLst/>
          </a:prstGeom>
          <a:solidFill>
            <a:schemeClr val="accent6">
              <a:lumMod val="60000"/>
              <a:lumOff val="40000"/>
            </a:schemeClr>
          </a:solidFill>
          <a:ln w="38100">
            <a:solidFill>
              <a:schemeClr val="bg2">
                <a:lumMod val="40000"/>
                <a:lumOff val="60000"/>
              </a:schemeClr>
            </a:solidFill>
          </a:ln>
        </p:spPr>
        <p:txBody>
          <a:bodyPr wrap="square" rtlCol="0">
            <a:spAutoFit/>
          </a:bodyPr>
          <a:lstStyle/>
          <a:p>
            <a:pPr marL="285750" lvl="0" indent="-285750">
              <a:spcAft>
                <a:spcPts val="1000"/>
              </a:spcAft>
              <a:buFont typeface="Arial" panose="020B0604020202020204" pitchFamily="34" charset="0"/>
              <a:buChar char="•"/>
            </a:pPr>
            <a:r>
              <a:rPr lang="en-US" sz="2000" dirty="0">
                <a:solidFill>
                  <a:schemeClr val="tx2"/>
                </a:solidFill>
                <a:effectLst/>
                <a:latin typeface="+mj-lt"/>
                <a:ea typeface="Cambria" panose="02040503050406030204" pitchFamily="18" charset="0"/>
                <a:cs typeface="Times New Roman" panose="02020603050405020304" pitchFamily="18" charset="0"/>
              </a:rPr>
              <a:t>WITHDRAW TO A CALM PLACE/AREA</a:t>
            </a:r>
            <a:endParaRPr lang="en-PR" sz="2000" dirty="0">
              <a:solidFill>
                <a:schemeClr val="tx2"/>
              </a:solidFill>
              <a:latin typeface="+mj-lt"/>
              <a:ea typeface="Cambria" panose="02040503050406030204" pitchFamily="18" charset="0"/>
              <a:cs typeface="Times New Roman" panose="02020603050405020304" pitchFamily="18" charset="0"/>
            </a:endParaRPr>
          </a:p>
          <a:p>
            <a:pPr marL="285750" indent="-285750">
              <a:spcAft>
                <a:spcPts val="1000"/>
              </a:spcAft>
              <a:buFont typeface="Arial" panose="020B0604020202020204" pitchFamily="34" charset="0"/>
              <a:buChar char="•"/>
            </a:pPr>
            <a:r>
              <a:rPr lang="en-US" sz="2000" dirty="0">
                <a:solidFill>
                  <a:schemeClr val="tx2"/>
                </a:solidFill>
                <a:effectLst/>
                <a:latin typeface="+mj-lt"/>
                <a:ea typeface="Cambria" panose="02040503050406030204" pitchFamily="18" charset="0"/>
                <a:cs typeface="Times New Roman" panose="02020603050405020304" pitchFamily="18" charset="0"/>
              </a:rPr>
              <a:t>SPLASH WATER ON YOUR FACE</a:t>
            </a:r>
          </a:p>
          <a:p>
            <a:pPr marL="285750" indent="-285750">
              <a:spcAft>
                <a:spcPts val="1000"/>
              </a:spcAft>
              <a:buFont typeface="Arial" panose="020B0604020202020204" pitchFamily="34" charset="0"/>
              <a:buChar char="•"/>
            </a:pPr>
            <a:r>
              <a:rPr lang="en-US" sz="2000" dirty="0">
                <a:solidFill>
                  <a:schemeClr val="tx2"/>
                </a:solidFill>
                <a:latin typeface="+mj-lt"/>
                <a:ea typeface="Cambria" panose="02040503050406030204" pitchFamily="18" charset="0"/>
                <a:cs typeface="Times New Roman" panose="02020603050405020304" pitchFamily="18" charset="0"/>
              </a:rPr>
              <a:t>STRETCH THE MUSCLE (Videos)</a:t>
            </a:r>
            <a:endParaRPr lang="en-PR" sz="2000" dirty="0">
              <a:solidFill>
                <a:schemeClr val="tx2"/>
              </a:solidFill>
              <a:latin typeface="+mj-lt"/>
              <a:ea typeface="Cambria" panose="02040503050406030204" pitchFamily="18" charset="0"/>
              <a:cs typeface="Times New Roman" panose="02020603050405020304" pitchFamily="18" charset="0"/>
            </a:endParaRPr>
          </a:p>
          <a:p>
            <a:pPr marL="285750" lvl="0" indent="-285750">
              <a:spcAft>
                <a:spcPts val="1000"/>
              </a:spcAft>
              <a:buFont typeface="Arial" panose="020B0604020202020204" pitchFamily="34" charset="0"/>
              <a:buChar char="•"/>
            </a:pPr>
            <a:r>
              <a:rPr lang="en-US" sz="2000" dirty="0">
                <a:solidFill>
                  <a:schemeClr val="tx2"/>
                </a:solidFill>
                <a:effectLst/>
                <a:latin typeface="+mj-lt"/>
                <a:ea typeface="Cambria" panose="02040503050406030204" pitchFamily="18" charset="0"/>
                <a:cs typeface="Times New Roman" panose="02020603050405020304" pitchFamily="18" charset="0"/>
              </a:rPr>
              <a:t>SING – HUM</a:t>
            </a:r>
            <a:endParaRPr lang="en-PR" sz="2000" dirty="0">
              <a:solidFill>
                <a:schemeClr val="tx2"/>
              </a:solidFill>
              <a:latin typeface="+mj-lt"/>
              <a:ea typeface="Cambria" panose="02040503050406030204" pitchFamily="18" charset="0"/>
              <a:cs typeface="Times New Roman" panose="02020603050405020304" pitchFamily="18" charset="0"/>
            </a:endParaRPr>
          </a:p>
          <a:p>
            <a:pPr marL="285750" lvl="0" indent="-285750">
              <a:spcAft>
                <a:spcPts val="1000"/>
              </a:spcAft>
              <a:buFont typeface="Arial" panose="020B0604020202020204" pitchFamily="34" charset="0"/>
              <a:buChar char="•"/>
            </a:pPr>
            <a:r>
              <a:rPr lang="en-US" sz="2000" dirty="0">
                <a:solidFill>
                  <a:schemeClr val="tx2"/>
                </a:solidFill>
                <a:effectLst/>
                <a:latin typeface="+mj-lt"/>
                <a:ea typeface="Cambria" panose="02040503050406030204" pitchFamily="18" charset="0"/>
                <a:cs typeface="Times New Roman" panose="02020603050405020304" pitchFamily="18" charset="0"/>
              </a:rPr>
              <a:t>DRAW</a:t>
            </a:r>
          </a:p>
          <a:p>
            <a:pPr marL="285750" indent="-285750">
              <a:spcAft>
                <a:spcPts val="1000"/>
              </a:spcAft>
              <a:buFont typeface="Arial" panose="020B0604020202020204" pitchFamily="34" charset="0"/>
              <a:buChar char="•"/>
            </a:pPr>
            <a:r>
              <a:rPr lang="en-US" sz="2000" dirty="0">
                <a:solidFill>
                  <a:schemeClr val="tx2"/>
                </a:solidFill>
                <a:latin typeface="+mj-lt"/>
                <a:ea typeface="Cambria" panose="02040503050406030204" pitchFamily="18" charset="0"/>
                <a:cs typeface="Times New Roman" panose="02020603050405020304" pitchFamily="18" charset="0"/>
              </a:rPr>
              <a:t>LISTEN TO MUSIC/SEE MUSIC VIDEOS</a:t>
            </a:r>
            <a:endParaRPr lang="en-PR" sz="2000" dirty="0">
              <a:solidFill>
                <a:schemeClr val="tx2"/>
              </a:solidFill>
              <a:latin typeface="+mj-lt"/>
              <a:ea typeface="Cambria" panose="02040503050406030204" pitchFamily="18" charset="0"/>
              <a:cs typeface="Times New Roman" panose="02020603050405020304" pitchFamily="18" charset="0"/>
            </a:endParaRPr>
          </a:p>
          <a:p>
            <a:pPr marL="285750" lvl="0" indent="-285750">
              <a:spcAft>
                <a:spcPts val="1000"/>
              </a:spcAft>
              <a:buFont typeface="Arial" panose="020B0604020202020204" pitchFamily="34" charset="0"/>
              <a:buChar char="•"/>
            </a:pPr>
            <a:r>
              <a:rPr lang="en-US" sz="2000" dirty="0">
                <a:solidFill>
                  <a:schemeClr val="tx2"/>
                </a:solidFill>
                <a:effectLst/>
                <a:latin typeface="+mj-lt"/>
                <a:ea typeface="Cambria" panose="02040503050406030204" pitchFamily="18" charset="0"/>
                <a:cs typeface="Times New Roman" panose="02020603050405020304" pitchFamily="18" charset="0"/>
              </a:rPr>
              <a:t>LAUGH/REMEMBER SOME EVENT WHICH MADE YOU LAUGH OUT LOUD</a:t>
            </a:r>
          </a:p>
          <a:p>
            <a:pPr marL="285750" lvl="0" indent="-285750">
              <a:spcAft>
                <a:spcPts val="1000"/>
              </a:spcAft>
              <a:buFont typeface="Arial" panose="020B0604020202020204" pitchFamily="34" charset="0"/>
              <a:buChar char="•"/>
            </a:pPr>
            <a:r>
              <a:rPr lang="en-US" sz="2000" dirty="0">
                <a:solidFill>
                  <a:schemeClr val="tx2"/>
                </a:solidFill>
                <a:effectLst/>
                <a:latin typeface="+mj-lt"/>
                <a:ea typeface="Cambria" panose="02040503050406030204" pitchFamily="18" charset="0"/>
                <a:cs typeface="Times New Roman" panose="02020603050405020304" pitchFamily="18" charset="0"/>
              </a:rPr>
              <a:t>THINK OF SOMETHING FUNNY/SEE FUNNY VIDEOS OR IMAGES</a:t>
            </a:r>
            <a:endParaRPr lang="en-PR" sz="2000" dirty="0">
              <a:solidFill>
                <a:schemeClr val="tx2"/>
              </a:solidFill>
              <a:latin typeface="+mj-lt"/>
              <a:ea typeface="Cambria" panose="02040503050406030204" pitchFamily="18" charset="0"/>
              <a:cs typeface="Times New Roman" panose="02020603050405020304" pitchFamily="18" charset="0"/>
            </a:endParaRPr>
          </a:p>
          <a:p>
            <a:pPr marL="285750" lvl="0" indent="-285750">
              <a:spcAft>
                <a:spcPts val="1000"/>
              </a:spcAft>
              <a:buFont typeface="Arial" panose="020B0604020202020204" pitchFamily="34" charset="0"/>
              <a:buChar char="•"/>
            </a:pPr>
            <a:r>
              <a:rPr lang="en-US" sz="2000" dirty="0">
                <a:solidFill>
                  <a:schemeClr val="tx2"/>
                </a:solidFill>
                <a:effectLst/>
                <a:latin typeface="+mj-lt"/>
                <a:ea typeface="Cambria" panose="02040503050406030204" pitchFamily="18" charset="0"/>
                <a:cs typeface="Times New Roman" panose="02020603050405020304" pitchFamily="18" charset="0"/>
              </a:rPr>
              <a:t>PLAY VIDEO GAMES </a:t>
            </a:r>
          </a:p>
        </p:txBody>
      </p:sp>
      <p:sp>
        <p:nvSpPr>
          <p:cNvPr id="7" name="TextBox 6">
            <a:extLst>
              <a:ext uri="{FF2B5EF4-FFF2-40B4-BE49-F238E27FC236}">
                <a16:creationId xmlns:a16="http://schemas.microsoft.com/office/drawing/2014/main" id="{31641BD9-6632-4CBD-C080-FCDC38B3B215}"/>
              </a:ext>
            </a:extLst>
          </p:cNvPr>
          <p:cNvSpPr txBox="1"/>
          <p:nvPr/>
        </p:nvSpPr>
        <p:spPr>
          <a:xfrm>
            <a:off x="787481" y="1739641"/>
            <a:ext cx="4734231" cy="4744889"/>
          </a:xfrm>
          <a:prstGeom prst="rect">
            <a:avLst/>
          </a:prstGeom>
          <a:solidFill>
            <a:schemeClr val="accent5">
              <a:lumMod val="20000"/>
              <a:lumOff val="80000"/>
            </a:schemeClr>
          </a:solidFill>
          <a:ln w="38100">
            <a:solidFill>
              <a:schemeClr val="accent1"/>
            </a:solidFill>
          </a:ln>
        </p:spPr>
        <p:txBody>
          <a:bodyPr wrap="square" rtlCol="0">
            <a:spAutoFit/>
          </a:bodyPr>
          <a:lstStyle/>
          <a:p>
            <a:pPr marL="285750" lvl="0" indent="-285750">
              <a:spcAft>
                <a:spcPts val="1000"/>
              </a:spcAft>
              <a:buFont typeface="Arial" panose="020B0604020202020204" pitchFamily="34" charset="0"/>
              <a:buChar char="•"/>
            </a:pPr>
            <a:r>
              <a:rPr lang="en-US" sz="2000" dirty="0">
                <a:solidFill>
                  <a:schemeClr val="tx2"/>
                </a:solidFill>
                <a:effectLst/>
                <a:latin typeface="+mj-lt"/>
                <a:ea typeface="Cambria" panose="02040503050406030204" pitchFamily="18" charset="0"/>
                <a:cs typeface="Times New Roman" panose="02020603050405020304" pitchFamily="18" charset="0"/>
              </a:rPr>
              <a:t>USE MENTAL HEALTH APPS – HIGHLY RECOMMEND </a:t>
            </a:r>
            <a:r>
              <a:rPr lang="en-US" sz="2000" b="1" dirty="0">
                <a:solidFill>
                  <a:schemeClr val="tx2"/>
                </a:solidFill>
                <a:effectLst/>
                <a:latin typeface="+mj-lt"/>
                <a:ea typeface="Cambria" panose="02040503050406030204" pitchFamily="18" charset="0"/>
                <a:cs typeface="Times New Roman" panose="02020603050405020304" pitchFamily="18" charset="0"/>
              </a:rPr>
              <a:t>COVID Coach </a:t>
            </a:r>
            <a:r>
              <a:rPr lang="en-US" sz="2000" dirty="0">
                <a:solidFill>
                  <a:schemeClr val="tx2"/>
                </a:solidFill>
                <a:effectLst/>
                <a:latin typeface="+mj-lt"/>
                <a:ea typeface="Cambria" panose="02040503050406030204" pitchFamily="18" charset="0"/>
                <a:cs typeface="Times New Roman" panose="02020603050405020304" pitchFamily="18" charset="0"/>
              </a:rPr>
              <a:t>–  FREE, OFFERS A VARIETY OF </a:t>
            </a:r>
            <a:r>
              <a:rPr lang="en-US" sz="2000" u="sng" dirty="0">
                <a:solidFill>
                  <a:schemeClr val="tx2"/>
                </a:solidFill>
                <a:effectLst/>
                <a:latin typeface="+mj-lt"/>
                <a:ea typeface="Cambria" panose="02040503050406030204" pitchFamily="18" charset="0"/>
                <a:cs typeface="Times New Roman" panose="02020603050405020304" pitchFamily="18" charset="0"/>
              </a:rPr>
              <a:t>SHORT</a:t>
            </a:r>
            <a:r>
              <a:rPr lang="en-US" sz="2000" b="1" dirty="0">
                <a:solidFill>
                  <a:schemeClr val="tx2"/>
                </a:solidFill>
                <a:effectLst/>
                <a:latin typeface="+mj-lt"/>
                <a:ea typeface="Cambria" panose="02040503050406030204" pitchFamily="18" charset="0"/>
                <a:cs typeface="Times New Roman" panose="02020603050405020304" pitchFamily="18" charset="0"/>
              </a:rPr>
              <a:t> </a:t>
            </a:r>
            <a:r>
              <a:rPr lang="en-US" sz="2000" dirty="0">
                <a:solidFill>
                  <a:schemeClr val="tx2"/>
                </a:solidFill>
                <a:effectLst/>
                <a:latin typeface="+mj-lt"/>
                <a:ea typeface="Cambria" panose="02040503050406030204" pitchFamily="18" charset="0"/>
                <a:cs typeface="Times New Roman" panose="02020603050405020304" pitchFamily="18" charset="0"/>
              </a:rPr>
              <a:t>EVIDENCED-BASED EXERCISES</a:t>
            </a:r>
            <a:r>
              <a:rPr lang="en-US" sz="2000" dirty="0">
                <a:solidFill>
                  <a:schemeClr val="tx2"/>
                </a:solidFill>
                <a:latin typeface="+mj-lt"/>
                <a:ea typeface="Cambria" panose="02040503050406030204" pitchFamily="18" charset="0"/>
                <a:cs typeface="Times New Roman" panose="02020603050405020304" pitchFamily="18" charset="0"/>
              </a:rPr>
              <a:t> (SPANISH / ENGLISH)</a:t>
            </a:r>
          </a:p>
          <a:p>
            <a:pPr marL="742950" lvl="1" indent="-285750">
              <a:spcAft>
                <a:spcPts val="1000"/>
              </a:spcAft>
              <a:buFont typeface="Wingdings" pitchFamily="2" charset="2"/>
              <a:buChar char="§"/>
            </a:pPr>
            <a:r>
              <a:rPr lang="en-US" dirty="0">
                <a:solidFill>
                  <a:schemeClr val="tx2"/>
                </a:solidFill>
                <a:effectLst/>
                <a:latin typeface="+mj-lt"/>
                <a:ea typeface="Cambria" panose="02040503050406030204" pitchFamily="18" charset="0"/>
                <a:cs typeface="Times New Roman" panose="02020603050405020304" pitchFamily="18" charset="0"/>
              </a:rPr>
              <a:t>BODY SCAN </a:t>
            </a:r>
          </a:p>
          <a:p>
            <a:pPr marL="742950" lvl="1" indent="-285750">
              <a:spcAft>
                <a:spcPts val="1000"/>
              </a:spcAft>
              <a:buFont typeface="Wingdings" pitchFamily="2" charset="2"/>
              <a:buChar char="§"/>
            </a:pPr>
            <a:r>
              <a:rPr lang="en-US" dirty="0">
                <a:solidFill>
                  <a:schemeClr val="tx2"/>
                </a:solidFill>
                <a:effectLst/>
                <a:latin typeface="+mj-lt"/>
                <a:ea typeface="Cambria" panose="02040503050406030204" pitchFamily="18" charset="0"/>
                <a:cs typeface="Times New Roman" panose="02020603050405020304" pitchFamily="18" charset="0"/>
              </a:rPr>
              <a:t>OBSERVE THOUGHTS/ THOUGHT SHIFTING  </a:t>
            </a:r>
          </a:p>
          <a:p>
            <a:pPr marL="742950" lvl="1" indent="-285750">
              <a:spcAft>
                <a:spcPts val="1000"/>
              </a:spcAft>
              <a:buFont typeface="Wingdings" pitchFamily="2" charset="2"/>
              <a:buChar char="§"/>
            </a:pPr>
            <a:r>
              <a:rPr lang="en-US" dirty="0">
                <a:solidFill>
                  <a:schemeClr val="tx2"/>
                </a:solidFill>
                <a:effectLst/>
                <a:latin typeface="+mj-lt"/>
                <a:ea typeface="Cambria" panose="02040503050406030204" pitchFamily="18" charset="0"/>
                <a:cs typeface="Times New Roman" panose="02020603050405020304" pitchFamily="18" charset="0"/>
              </a:rPr>
              <a:t>DEEP BREATHING </a:t>
            </a:r>
          </a:p>
          <a:p>
            <a:pPr marL="742950" lvl="1" indent="-285750">
              <a:spcAft>
                <a:spcPts val="1000"/>
              </a:spcAft>
              <a:buFont typeface="Wingdings" pitchFamily="2" charset="2"/>
              <a:buChar char="§"/>
            </a:pPr>
            <a:r>
              <a:rPr lang="en-US" dirty="0">
                <a:solidFill>
                  <a:schemeClr val="tx2"/>
                </a:solidFill>
                <a:effectLst/>
                <a:latin typeface="+mj-lt"/>
                <a:ea typeface="Cambria" panose="02040503050406030204" pitchFamily="18" charset="0"/>
                <a:cs typeface="Times New Roman" panose="02020603050405020304" pitchFamily="18" charset="0"/>
              </a:rPr>
              <a:t>GROUNDING </a:t>
            </a:r>
            <a:endParaRPr lang="en-US" dirty="0">
              <a:solidFill>
                <a:schemeClr val="tx2"/>
              </a:solidFill>
              <a:latin typeface="+mj-lt"/>
              <a:ea typeface="Cambria" panose="02040503050406030204" pitchFamily="18" charset="0"/>
              <a:cs typeface="Times New Roman" panose="02020603050405020304" pitchFamily="18" charset="0"/>
            </a:endParaRPr>
          </a:p>
          <a:p>
            <a:pPr marL="742950" lvl="1" indent="-285750">
              <a:spcAft>
                <a:spcPts val="1000"/>
              </a:spcAft>
              <a:buFont typeface="Wingdings" pitchFamily="2" charset="2"/>
              <a:buChar char="§"/>
            </a:pPr>
            <a:r>
              <a:rPr lang="en-US" dirty="0">
                <a:solidFill>
                  <a:schemeClr val="tx2"/>
                </a:solidFill>
                <a:effectLst/>
                <a:latin typeface="+mj-lt"/>
                <a:ea typeface="Cambria" panose="02040503050406030204" pitchFamily="18" charset="0"/>
                <a:cs typeface="Times New Roman" panose="02020603050405020304" pitchFamily="18" charset="0"/>
              </a:rPr>
              <a:t>MINDFULNESS</a:t>
            </a:r>
            <a:r>
              <a:rPr lang="en-US" dirty="0">
                <a:solidFill>
                  <a:schemeClr val="tx2"/>
                </a:solidFill>
                <a:latin typeface="+mj-lt"/>
                <a:ea typeface="Cambria" panose="02040503050406030204" pitchFamily="18" charset="0"/>
                <a:cs typeface="Times New Roman" panose="02020603050405020304" pitchFamily="18" charset="0"/>
              </a:rPr>
              <a:t> EXERCISES </a:t>
            </a:r>
          </a:p>
          <a:p>
            <a:pPr marL="742950" lvl="1" indent="-285750">
              <a:spcAft>
                <a:spcPts val="1000"/>
              </a:spcAft>
              <a:buFont typeface="Wingdings" pitchFamily="2" charset="2"/>
              <a:buChar char="§"/>
            </a:pPr>
            <a:r>
              <a:rPr lang="en-US" dirty="0">
                <a:solidFill>
                  <a:schemeClr val="tx2"/>
                </a:solidFill>
                <a:effectLst/>
                <a:latin typeface="+mj-lt"/>
                <a:ea typeface="Cambria" panose="02040503050406030204" pitchFamily="18" charset="0"/>
                <a:cs typeface="Times New Roman" panose="02020603050405020304" pitchFamily="18" charset="0"/>
              </a:rPr>
              <a:t>MUSCLE RELAXATION </a:t>
            </a:r>
            <a:endParaRPr lang="en-US" dirty="0">
              <a:solidFill>
                <a:schemeClr val="tx2"/>
              </a:solidFill>
              <a:latin typeface="+mj-lt"/>
              <a:ea typeface="Cambria" panose="02040503050406030204" pitchFamily="18" charset="0"/>
              <a:cs typeface="Times New Roman" panose="02020603050405020304" pitchFamily="18" charset="0"/>
            </a:endParaRPr>
          </a:p>
          <a:p>
            <a:pPr marL="742950" lvl="1" indent="-285750">
              <a:spcAft>
                <a:spcPts val="1000"/>
              </a:spcAft>
              <a:buFont typeface="Wingdings" pitchFamily="2" charset="2"/>
              <a:buChar char="§"/>
            </a:pPr>
            <a:r>
              <a:rPr lang="en-US" dirty="0">
                <a:solidFill>
                  <a:schemeClr val="tx2"/>
                </a:solidFill>
                <a:effectLst/>
                <a:latin typeface="+mj-lt"/>
                <a:ea typeface="Cambria" panose="02040503050406030204" pitchFamily="18" charset="0"/>
                <a:cs typeface="Times New Roman" panose="02020603050405020304" pitchFamily="18" charset="0"/>
              </a:rPr>
              <a:t>POSITIVE IMAGERY &amp; OTHERS</a:t>
            </a:r>
          </a:p>
        </p:txBody>
      </p:sp>
      <p:sp>
        <p:nvSpPr>
          <p:cNvPr id="9" name="TextBox 8">
            <a:extLst>
              <a:ext uri="{FF2B5EF4-FFF2-40B4-BE49-F238E27FC236}">
                <a16:creationId xmlns:a16="http://schemas.microsoft.com/office/drawing/2014/main" id="{FA977C8F-8E5F-FE5F-F26F-B2BB0FD80B47}"/>
              </a:ext>
            </a:extLst>
          </p:cNvPr>
          <p:cNvSpPr txBox="1"/>
          <p:nvPr/>
        </p:nvSpPr>
        <p:spPr>
          <a:xfrm>
            <a:off x="1032386" y="428888"/>
            <a:ext cx="7560544" cy="830997"/>
          </a:xfrm>
          <a:prstGeom prst="rect">
            <a:avLst/>
          </a:prstGeom>
          <a:noFill/>
        </p:spPr>
        <p:txBody>
          <a:bodyPr wrap="square" rtlCol="0">
            <a:spAutoFit/>
          </a:bodyPr>
          <a:lstStyle/>
          <a:p>
            <a:r>
              <a:rPr lang="en-US" sz="4800" b="1" dirty="0">
                <a:solidFill>
                  <a:schemeClr val="accent6"/>
                </a:solidFill>
              </a:rPr>
              <a:t>Other Strategies to Manage   </a:t>
            </a:r>
          </a:p>
        </p:txBody>
      </p:sp>
      <p:pic>
        <p:nvPicPr>
          <p:cNvPr id="8" name="Picture 7">
            <a:extLst>
              <a:ext uri="{FF2B5EF4-FFF2-40B4-BE49-F238E27FC236}">
                <a16:creationId xmlns:a16="http://schemas.microsoft.com/office/drawing/2014/main" id="{5E6E26CD-5ABF-75C2-743F-B999DF3EA33A}"/>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8592930" y="248471"/>
            <a:ext cx="2588341" cy="1491170"/>
          </a:xfrm>
          <a:prstGeom prst="rect">
            <a:avLst/>
          </a:prstGeom>
        </p:spPr>
      </p:pic>
    </p:spTree>
    <p:extLst>
      <p:ext uri="{BB962C8B-B14F-4D97-AF65-F5344CB8AC3E}">
        <p14:creationId xmlns:p14="http://schemas.microsoft.com/office/powerpoint/2010/main" val="30775070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9E520-DAE6-C19D-6EEA-4AAAB5719884}"/>
              </a:ext>
            </a:extLst>
          </p:cNvPr>
          <p:cNvSpPr>
            <a:spLocks noGrp="1"/>
          </p:cNvSpPr>
          <p:nvPr>
            <p:ph type="title"/>
          </p:nvPr>
        </p:nvSpPr>
        <p:spPr>
          <a:xfrm>
            <a:off x="0" y="783771"/>
            <a:ext cx="3450771" cy="5290457"/>
          </a:xfrm>
          <a:ln w="38100">
            <a:solidFill>
              <a:schemeClr val="accent6"/>
            </a:solidFill>
          </a:ln>
        </p:spPr>
        <p:txBody>
          <a:bodyPr/>
          <a:lstStyle/>
          <a:p>
            <a:pPr algn="ctr"/>
            <a:r>
              <a:rPr lang="en-US" sz="4800" b="1" u="sng" dirty="0">
                <a:solidFill>
                  <a:srgbClr val="73FEFF"/>
                </a:solidFill>
              </a:rPr>
              <a:t>M</a:t>
            </a:r>
            <a:r>
              <a:rPr lang="en-PR" sz="4800" b="1" u="sng" dirty="0">
                <a:solidFill>
                  <a:srgbClr val="73FEFF"/>
                </a:solidFill>
              </a:rPr>
              <a:t>odule 2</a:t>
            </a:r>
            <a:br>
              <a:rPr lang="en-PR" sz="4800" dirty="0"/>
            </a:br>
            <a:br>
              <a:rPr lang="en-PR" sz="4800" dirty="0"/>
            </a:br>
            <a:r>
              <a:rPr lang="en-PR" sz="4800" b="1" dirty="0"/>
              <a:t>Part B</a:t>
            </a:r>
            <a:br>
              <a:rPr lang="en-US" sz="4800" b="1" dirty="0"/>
            </a:br>
            <a:r>
              <a:rPr lang="en-US" sz="4800" b="1" dirty="0"/>
              <a:t>Practice!</a:t>
            </a:r>
            <a:br>
              <a:rPr lang="en-PR" dirty="0"/>
            </a:br>
            <a:endParaRPr lang="en-PR" dirty="0"/>
          </a:p>
        </p:txBody>
      </p:sp>
      <p:sp>
        <p:nvSpPr>
          <p:cNvPr id="4" name="TextBox 3">
            <a:extLst>
              <a:ext uri="{FF2B5EF4-FFF2-40B4-BE49-F238E27FC236}">
                <a16:creationId xmlns:a16="http://schemas.microsoft.com/office/drawing/2014/main" id="{525FD4BD-29C3-C7ED-D336-80102AABCA27}"/>
              </a:ext>
            </a:extLst>
          </p:cNvPr>
          <p:cNvSpPr txBox="1"/>
          <p:nvPr/>
        </p:nvSpPr>
        <p:spPr>
          <a:xfrm>
            <a:off x="3689605" y="406270"/>
            <a:ext cx="7924800" cy="1569660"/>
          </a:xfrm>
          <a:solidFill>
            <a:schemeClr val="bg1">
              <a:lumMod val="95000"/>
            </a:schemeClr>
          </a:solidFill>
          <a:ln w="38100">
            <a:solidFill>
              <a:schemeClr val="accent6"/>
            </a:solidFill>
            <a:extLst>
              <a:ext uri="{C807C97D-BFC1-408E-A445-0C87EB9F89A2}">
                <ask:lineSketchStyleProps xmlns:ask="http://schemas.microsoft.com/office/drawing/2018/sketchyshapes">
                  <ask:type>
                    <ask:lineSketchFreehand/>
                  </ask:type>
                </ask:lineSketchStyleProps>
              </a:ext>
            </a:extLst>
          </a:ln>
        </p:spPr>
        <p:txBody>
          <a:bodyPr wrap="square" rtlCol="0">
            <a:spAutoFit/>
          </a:bodyPr>
          <a:lstStyle/>
          <a:p>
            <a:pPr algn="ctr"/>
            <a:r>
              <a:rPr lang="en-PR" sz="4800" b="1" dirty="0">
                <a:solidFill>
                  <a:schemeClr val="accent6"/>
                </a:solidFill>
                <a:latin typeface="+mj-lt"/>
              </a:rPr>
              <a:t>Office Freakouts Compilation Videos</a:t>
            </a:r>
          </a:p>
        </p:txBody>
      </p:sp>
      <p:pic>
        <p:nvPicPr>
          <p:cNvPr id="3" name="Picture 2">
            <a:extLst>
              <a:ext uri="{FF2B5EF4-FFF2-40B4-BE49-F238E27FC236}">
                <a16:creationId xmlns:a16="http://schemas.microsoft.com/office/drawing/2014/main" id="{4902A95F-4237-FD95-1459-0E390D8804DC}"/>
              </a:ext>
            </a:extLst>
          </p:cNvPr>
          <p:cNvPicPr>
            <a:picLocks noChangeAspect="1"/>
          </p:cNvPicPr>
          <p:nvPr/>
        </p:nvPicPr>
        <p:blipFill>
          <a:blip r:embed="rId3"/>
          <a:stretch>
            <a:fillRect/>
          </a:stretch>
        </p:blipFill>
        <p:spPr>
          <a:xfrm>
            <a:off x="4156637" y="1944680"/>
            <a:ext cx="6990735" cy="4129548"/>
          </a:xfrm>
          <a:prstGeom prst="rect">
            <a:avLst/>
          </a:prstGeom>
        </p:spPr>
      </p:pic>
      <p:sp>
        <p:nvSpPr>
          <p:cNvPr id="5" name="TextBox 4">
            <a:extLst>
              <a:ext uri="{FF2B5EF4-FFF2-40B4-BE49-F238E27FC236}">
                <a16:creationId xmlns:a16="http://schemas.microsoft.com/office/drawing/2014/main" id="{36A8AE1A-9117-3DE1-6D1A-57A90EB8F2AA}"/>
              </a:ext>
            </a:extLst>
          </p:cNvPr>
          <p:cNvSpPr txBox="1"/>
          <p:nvPr/>
        </p:nvSpPr>
        <p:spPr>
          <a:xfrm>
            <a:off x="10146890" y="2384851"/>
            <a:ext cx="1000482" cy="3416320"/>
          </a:xfrm>
          <a:prstGeom prst="rect">
            <a:avLst/>
          </a:prstGeom>
          <a:solidFill>
            <a:schemeClr val="tx1"/>
          </a:solidFill>
        </p:spPr>
        <p:txBody>
          <a:bodyPr wrap="square" rtlCol="0">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6" name="TextBox 5">
            <a:extLst>
              <a:ext uri="{FF2B5EF4-FFF2-40B4-BE49-F238E27FC236}">
                <a16:creationId xmlns:a16="http://schemas.microsoft.com/office/drawing/2014/main" id="{F7FA300B-31D2-DBC7-9AF1-D601764DF6B1}"/>
              </a:ext>
            </a:extLst>
          </p:cNvPr>
          <p:cNvSpPr txBox="1"/>
          <p:nvPr/>
        </p:nvSpPr>
        <p:spPr>
          <a:xfrm>
            <a:off x="4156637" y="2327960"/>
            <a:ext cx="1000482" cy="3416320"/>
          </a:xfrm>
          <a:prstGeom prst="rect">
            <a:avLst/>
          </a:prstGeom>
          <a:solidFill>
            <a:schemeClr val="tx1"/>
          </a:solidFill>
        </p:spPr>
        <p:txBody>
          <a:bodyPr wrap="square" rtlCol="0">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7674354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C3999EB9-F3B5-C5A8-AE44-2E5325716264}"/>
              </a:ext>
            </a:extLst>
          </p:cNvPr>
          <p:cNvSpPr>
            <a:spLocks noGrp="1"/>
          </p:cNvSpPr>
          <p:nvPr>
            <p:ph sz="half" idx="1"/>
          </p:nvPr>
        </p:nvSpPr>
        <p:spPr>
          <a:xfrm>
            <a:off x="3763230" y="962582"/>
            <a:ext cx="3702915" cy="5120640"/>
          </a:xfrm>
        </p:spPr>
        <p:txBody>
          <a:bodyPr>
            <a:noAutofit/>
          </a:bodyPr>
          <a:lstStyle/>
          <a:p>
            <a:pPr marL="457200" indent="-457200">
              <a:buFont typeface="+mj-lt"/>
              <a:buAutoNum type="arabicPeriod"/>
            </a:pPr>
            <a:r>
              <a:rPr lang="en-US" sz="2400" dirty="0"/>
              <a:t>“I’m okay with whatever you want to do.”</a:t>
            </a:r>
          </a:p>
          <a:p>
            <a:pPr marL="457200" indent="-457200">
              <a:buFont typeface="+mj-lt"/>
              <a:buAutoNum type="arabicPeriod"/>
            </a:pPr>
            <a:r>
              <a:rPr lang="en-US" sz="2400" dirty="0"/>
              <a:t>“You’re stupid if you think that will work.”</a:t>
            </a:r>
          </a:p>
          <a:p>
            <a:pPr marL="457200" indent="-457200">
              <a:buFont typeface="+mj-lt"/>
              <a:buAutoNum type="arabicPeriod"/>
            </a:pPr>
            <a:r>
              <a:rPr lang="en-US" sz="2400" dirty="0"/>
              <a:t>“It’s fine if you can’t help with the project. I’m used to doing everything myself.”</a:t>
            </a:r>
          </a:p>
          <a:p>
            <a:pPr marL="457200" indent="-457200">
              <a:buFont typeface="+mj-lt"/>
              <a:buAutoNum type="arabicPeriod"/>
            </a:pPr>
            <a:r>
              <a:rPr lang="en-US" sz="2400" dirty="0"/>
              <a:t>I’m finishing an urgent project today.  I’m happy to help tomorrow.  Will that work?”</a:t>
            </a:r>
          </a:p>
        </p:txBody>
      </p:sp>
      <p:sp>
        <p:nvSpPr>
          <p:cNvPr id="7" name="Content Placeholder 6">
            <a:extLst>
              <a:ext uri="{FF2B5EF4-FFF2-40B4-BE49-F238E27FC236}">
                <a16:creationId xmlns:a16="http://schemas.microsoft.com/office/drawing/2014/main" id="{D17E6483-B7EA-1208-ACF8-4FF7A41B9B61}"/>
              </a:ext>
            </a:extLst>
          </p:cNvPr>
          <p:cNvSpPr>
            <a:spLocks noGrp="1"/>
          </p:cNvSpPr>
          <p:nvPr>
            <p:ph sz="half" idx="2"/>
          </p:nvPr>
        </p:nvSpPr>
        <p:spPr>
          <a:xfrm>
            <a:off x="7818119" y="1156583"/>
            <a:ext cx="3474720" cy="4544833"/>
          </a:xfrm>
        </p:spPr>
        <p:txBody>
          <a:bodyPr/>
          <a:lstStyle/>
          <a:p>
            <a:pPr marL="0" indent="0" algn="ctr">
              <a:buNone/>
            </a:pPr>
            <a:r>
              <a:rPr lang="en-US" sz="3200" b="1" u="sng" dirty="0">
                <a:solidFill>
                  <a:schemeClr val="accent3">
                    <a:lumMod val="60000"/>
                    <a:lumOff val="40000"/>
                  </a:schemeClr>
                </a:solidFill>
              </a:rPr>
              <a:t>4 Styles of Communication</a:t>
            </a:r>
          </a:p>
          <a:p>
            <a:pPr marL="0" indent="0">
              <a:buNone/>
            </a:pPr>
            <a:endParaRPr lang="en-US" sz="3200" u="sng" dirty="0">
              <a:solidFill>
                <a:srgbClr val="7030A0"/>
              </a:solidFill>
            </a:endParaRPr>
          </a:p>
          <a:p>
            <a:pPr marL="1017270" lvl="1" indent="-514350">
              <a:buFont typeface="+mj-lt"/>
              <a:buAutoNum type="alphaLcParenR"/>
            </a:pPr>
            <a:r>
              <a:rPr lang="en-US" sz="3200" b="1" dirty="0">
                <a:solidFill>
                  <a:schemeClr val="accent5"/>
                </a:solidFill>
              </a:rPr>
              <a:t>Assertive</a:t>
            </a:r>
          </a:p>
          <a:p>
            <a:pPr marL="1017270" lvl="1" indent="-514350">
              <a:buFont typeface="+mj-lt"/>
              <a:buAutoNum type="alphaLcParenR"/>
            </a:pPr>
            <a:r>
              <a:rPr lang="en-US" sz="3200" b="1" dirty="0">
                <a:solidFill>
                  <a:schemeClr val="accent2"/>
                </a:solidFill>
              </a:rPr>
              <a:t>Passive</a:t>
            </a:r>
          </a:p>
          <a:p>
            <a:pPr marL="1017270" lvl="1" indent="-514350">
              <a:buFont typeface="+mj-lt"/>
              <a:buAutoNum type="alphaLcParenR"/>
            </a:pPr>
            <a:r>
              <a:rPr lang="en-US" sz="3200" b="1" dirty="0">
                <a:solidFill>
                  <a:schemeClr val="accent1">
                    <a:lumMod val="75000"/>
                  </a:schemeClr>
                </a:solidFill>
              </a:rPr>
              <a:t>Passive-Aggressive</a:t>
            </a:r>
          </a:p>
          <a:p>
            <a:pPr marL="1017270" lvl="1" indent="-514350">
              <a:buFont typeface="+mj-lt"/>
              <a:buAutoNum type="alphaLcParenR"/>
            </a:pPr>
            <a:r>
              <a:rPr lang="en-US" sz="3200" b="1" dirty="0">
                <a:solidFill>
                  <a:schemeClr val="accent6"/>
                </a:solidFill>
              </a:rPr>
              <a:t>Aggressive</a:t>
            </a:r>
          </a:p>
        </p:txBody>
      </p:sp>
      <p:sp>
        <p:nvSpPr>
          <p:cNvPr id="3" name="TextBox 2">
            <a:extLst>
              <a:ext uri="{FF2B5EF4-FFF2-40B4-BE49-F238E27FC236}">
                <a16:creationId xmlns:a16="http://schemas.microsoft.com/office/drawing/2014/main" id="{DECAB6DB-27E1-64D8-CE87-74DCFC5962E3}"/>
              </a:ext>
            </a:extLst>
          </p:cNvPr>
          <p:cNvSpPr txBox="1"/>
          <p:nvPr/>
        </p:nvSpPr>
        <p:spPr>
          <a:xfrm>
            <a:off x="4963886" y="1877786"/>
            <a:ext cx="184731" cy="646331"/>
          </a:xfrm>
          <a:prstGeom prst="rect">
            <a:avLst/>
          </a:prstGeom>
          <a:noFill/>
        </p:spPr>
        <p:txBody>
          <a:bodyPr wrap="none" rtlCol="0">
            <a:spAutoFit/>
          </a:bodyPr>
          <a:lstStyle/>
          <a:p>
            <a:endParaRPr lang="en-US" dirty="0"/>
          </a:p>
          <a:p>
            <a:endParaRPr lang="en-US" dirty="0"/>
          </a:p>
        </p:txBody>
      </p:sp>
      <p:sp>
        <p:nvSpPr>
          <p:cNvPr id="8" name="TextBox 7">
            <a:extLst>
              <a:ext uri="{FF2B5EF4-FFF2-40B4-BE49-F238E27FC236}">
                <a16:creationId xmlns:a16="http://schemas.microsoft.com/office/drawing/2014/main" id="{FC08F990-2217-74E3-24B4-73E7ECA00E77}"/>
              </a:ext>
            </a:extLst>
          </p:cNvPr>
          <p:cNvSpPr txBox="1"/>
          <p:nvPr/>
        </p:nvSpPr>
        <p:spPr>
          <a:xfrm>
            <a:off x="4174589" y="254696"/>
            <a:ext cx="7287059" cy="707886"/>
          </a:xfrm>
          <a:prstGeom prst="rect">
            <a:avLst/>
          </a:prstGeom>
          <a:noFill/>
        </p:spPr>
        <p:txBody>
          <a:bodyPr wrap="none" rtlCol="0">
            <a:spAutoFit/>
          </a:bodyPr>
          <a:lstStyle/>
          <a:p>
            <a:r>
              <a:rPr lang="en-US" sz="4000" b="1" dirty="0">
                <a:solidFill>
                  <a:schemeClr val="accent3">
                    <a:lumMod val="60000"/>
                    <a:lumOff val="40000"/>
                  </a:schemeClr>
                </a:solidFill>
                <a:latin typeface="+mj-lt"/>
              </a:rPr>
              <a:t>Match the Communication Style</a:t>
            </a:r>
          </a:p>
        </p:txBody>
      </p:sp>
      <p:sp>
        <p:nvSpPr>
          <p:cNvPr id="12" name="TextBox 11">
            <a:extLst>
              <a:ext uri="{FF2B5EF4-FFF2-40B4-BE49-F238E27FC236}">
                <a16:creationId xmlns:a16="http://schemas.microsoft.com/office/drawing/2014/main" id="{AE84AF43-209E-38BB-105C-FCBE7DBE0AC9}"/>
              </a:ext>
            </a:extLst>
          </p:cNvPr>
          <p:cNvSpPr txBox="1"/>
          <p:nvPr/>
        </p:nvSpPr>
        <p:spPr>
          <a:xfrm>
            <a:off x="0" y="758687"/>
            <a:ext cx="3411256" cy="5324535"/>
          </a:xfrm>
          <a:prstGeom prst="rect">
            <a:avLst/>
          </a:prstGeom>
          <a:noFill/>
          <a:ln w="38100">
            <a:solidFill>
              <a:schemeClr val="accent6"/>
            </a:solidFill>
          </a:ln>
        </p:spPr>
        <p:txBody>
          <a:bodyPr wrap="square" rtlCol="0">
            <a:spAutoFit/>
          </a:bodyPr>
          <a:lstStyle/>
          <a:p>
            <a:endParaRPr lang="en-US" sz="2800" b="1" dirty="0">
              <a:solidFill>
                <a:srgbClr val="73FEFF"/>
              </a:solidFill>
            </a:endParaRPr>
          </a:p>
          <a:p>
            <a:pPr algn="ctr"/>
            <a:r>
              <a:rPr lang="en-US" sz="4800" b="1" u="sng" dirty="0">
                <a:solidFill>
                  <a:srgbClr val="73FEFF"/>
                </a:solidFill>
                <a:latin typeface="+mj-lt"/>
              </a:rPr>
              <a:t>M</a:t>
            </a:r>
            <a:r>
              <a:rPr lang="en-PR" sz="4800" b="1" u="sng" dirty="0">
                <a:solidFill>
                  <a:srgbClr val="73FEFF"/>
                </a:solidFill>
                <a:latin typeface="+mj-lt"/>
              </a:rPr>
              <a:t>odule 3</a:t>
            </a:r>
            <a:br>
              <a:rPr lang="en-US" sz="4800" b="1" u="sng" dirty="0">
                <a:latin typeface="+mj-lt"/>
              </a:rPr>
            </a:br>
            <a:br>
              <a:rPr lang="en-US" sz="4800" b="1" dirty="0">
                <a:latin typeface="+mj-lt"/>
              </a:rPr>
            </a:br>
            <a:r>
              <a:rPr lang="en-US" sz="3600" b="1" dirty="0">
                <a:solidFill>
                  <a:schemeClr val="bg1"/>
                </a:solidFill>
                <a:latin typeface="+mj-lt"/>
              </a:rPr>
              <a:t>Assertiveness </a:t>
            </a:r>
          </a:p>
          <a:p>
            <a:pPr algn="ctr"/>
            <a:r>
              <a:rPr lang="en-US" sz="3600" b="1" dirty="0">
                <a:solidFill>
                  <a:schemeClr val="bg1"/>
                </a:solidFill>
                <a:latin typeface="+mj-lt"/>
              </a:rPr>
              <a:t>&amp; Communication Skills </a:t>
            </a:r>
          </a:p>
          <a:p>
            <a:pPr algn="ctr"/>
            <a:endParaRPr lang="en-US" sz="3600" b="1" dirty="0">
              <a:latin typeface="+mj-lt"/>
            </a:endParaRPr>
          </a:p>
          <a:p>
            <a:pPr algn="ctr"/>
            <a:endParaRPr lang="en-US" sz="3600" b="1" dirty="0">
              <a:latin typeface="+mj-lt"/>
            </a:endParaRPr>
          </a:p>
        </p:txBody>
      </p:sp>
    </p:spTree>
    <p:extLst>
      <p:ext uri="{BB962C8B-B14F-4D97-AF65-F5344CB8AC3E}">
        <p14:creationId xmlns:p14="http://schemas.microsoft.com/office/powerpoint/2010/main" val="37773697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C3999EB9-F3B5-C5A8-AE44-2E5325716264}"/>
              </a:ext>
            </a:extLst>
          </p:cNvPr>
          <p:cNvSpPr>
            <a:spLocks noGrp="1"/>
          </p:cNvSpPr>
          <p:nvPr>
            <p:ph sz="half" idx="1"/>
          </p:nvPr>
        </p:nvSpPr>
        <p:spPr>
          <a:xfrm>
            <a:off x="3855883" y="720051"/>
            <a:ext cx="3474720" cy="5480468"/>
          </a:xfrm>
        </p:spPr>
        <p:txBody>
          <a:bodyPr>
            <a:normAutofit fontScale="92500" lnSpcReduction="20000"/>
          </a:bodyPr>
          <a:lstStyle/>
          <a:p>
            <a:pPr marL="457200" indent="-457200">
              <a:buFont typeface="+mj-lt"/>
              <a:buAutoNum type="arabicPeriod"/>
            </a:pPr>
            <a:r>
              <a:rPr lang="en-US" sz="2400" dirty="0">
                <a:solidFill>
                  <a:schemeClr val="tx2"/>
                </a:solidFill>
              </a:rPr>
              <a:t>Body language</a:t>
            </a:r>
          </a:p>
          <a:p>
            <a:pPr marL="960120" lvl="1" indent="-457200">
              <a:buFont typeface="+mj-lt"/>
              <a:buAutoNum type="alphaLcParenR"/>
            </a:pPr>
            <a:r>
              <a:rPr lang="en-US" sz="2200" dirty="0">
                <a:solidFill>
                  <a:schemeClr val="tx2"/>
                </a:solidFill>
              </a:rPr>
              <a:t>Stand tall, shoulders back</a:t>
            </a:r>
          </a:p>
          <a:p>
            <a:pPr marL="960120" lvl="1" indent="-457200">
              <a:buFont typeface="+mj-lt"/>
              <a:buAutoNum type="alphaLcParenR"/>
            </a:pPr>
            <a:r>
              <a:rPr lang="en-US" sz="2200" dirty="0">
                <a:solidFill>
                  <a:schemeClr val="tx2"/>
                </a:solidFill>
              </a:rPr>
              <a:t>Directly face person</a:t>
            </a:r>
          </a:p>
          <a:p>
            <a:pPr marL="960120" lvl="1" indent="-457200">
              <a:buFont typeface="+mj-lt"/>
              <a:buAutoNum type="alphaLcParenR"/>
            </a:pPr>
            <a:r>
              <a:rPr lang="en-US" sz="2200" dirty="0">
                <a:solidFill>
                  <a:schemeClr val="tx2"/>
                </a:solidFill>
              </a:rPr>
              <a:t>Maintain eye contact</a:t>
            </a:r>
          </a:p>
          <a:p>
            <a:pPr marL="457200" indent="-457200">
              <a:buFont typeface="+mj-lt"/>
              <a:buAutoNum type="arabicPeriod"/>
            </a:pPr>
            <a:r>
              <a:rPr lang="en-US" sz="2400" dirty="0">
                <a:solidFill>
                  <a:schemeClr val="tx2"/>
                </a:solidFill>
              </a:rPr>
              <a:t>Speak in a clear, loud enough to be heard and confident voice</a:t>
            </a:r>
          </a:p>
          <a:p>
            <a:pPr marL="457200" indent="-457200">
              <a:buFont typeface="+mj-lt"/>
              <a:buAutoNum type="arabicPeriod"/>
            </a:pPr>
            <a:r>
              <a:rPr lang="en-US" sz="2400" dirty="0">
                <a:solidFill>
                  <a:schemeClr val="tx2"/>
                </a:solidFill>
              </a:rPr>
              <a:t>Ask for Time</a:t>
            </a:r>
          </a:p>
          <a:p>
            <a:pPr lvl="2">
              <a:buFont typeface="Arial" panose="020B0604020202020204" pitchFamily="34" charset="0"/>
              <a:buChar char="•"/>
            </a:pPr>
            <a:r>
              <a:rPr lang="en-US" sz="2400" dirty="0">
                <a:solidFill>
                  <a:schemeClr val="tx2"/>
                </a:solidFill>
              </a:rPr>
              <a:t>Don’t communicate when experiencing strong emotions!</a:t>
            </a:r>
          </a:p>
          <a:p>
            <a:pPr lvl="2">
              <a:buFont typeface="Arial" panose="020B0604020202020204" pitchFamily="34" charset="0"/>
              <a:buChar char="•"/>
            </a:pPr>
            <a:r>
              <a:rPr lang="en-US" sz="2400" dirty="0">
                <a:solidFill>
                  <a:schemeClr val="tx2"/>
                </a:solidFill>
              </a:rPr>
              <a:t>“You caught me off guard.  Let me think about this and I’ll get back to you </a:t>
            </a:r>
            <a:r>
              <a:rPr lang="en-US" sz="2200" dirty="0">
                <a:solidFill>
                  <a:schemeClr val="tx2"/>
                </a:solidFill>
              </a:rPr>
              <a:t>tomorrow.”</a:t>
            </a:r>
            <a:endParaRPr lang="en-US" dirty="0"/>
          </a:p>
        </p:txBody>
      </p:sp>
      <p:sp>
        <p:nvSpPr>
          <p:cNvPr id="7" name="Content Placeholder 6">
            <a:extLst>
              <a:ext uri="{FF2B5EF4-FFF2-40B4-BE49-F238E27FC236}">
                <a16:creationId xmlns:a16="http://schemas.microsoft.com/office/drawing/2014/main" id="{D17E6483-B7EA-1208-ACF8-4FF7A41B9B61}"/>
              </a:ext>
            </a:extLst>
          </p:cNvPr>
          <p:cNvSpPr>
            <a:spLocks noGrp="1"/>
          </p:cNvSpPr>
          <p:nvPr>
            <p:ph sz="half" idx="2"/>
          </p:nvPr>
        </p:nvSpPr>
        <p:spPr>
          <a:xfrm>
            <a:off x="7853692" y="3033994"/>
            <a:ext cx="3383821" cy="3206840"/>
          </a:xfrm>
        </p:spPr>
        <p:txBody>
          <a:bodyPr>
            <a:normAutofit fontScale="92500" lnSpcReduction="20000"/>
          </a:bodyPr>
          <a:lstStyle/>
          <a:p>
            <a:pPr lvl="1">
              <a:buFont typeface="Arial" panose="020B0604020202020204" pitchFamily="34" charset="0"/>
              <a:buChar char="•"/>
            </a:pPr>
            <a:r>
              <a:rPr lang="en-US" sz="2400" dirty="0">
                <a:solidFill>
                  <a:schemeClr val="tx2"/>
                </a:solidFill>
              </a:rPr>
              <a:t>Use “I” statements</a:t>
            </a:r>
          </a:p>
          <a:p>
            <a:pPr lvl="2">
              <a:buFont typeface="Arial" panose="020B0604020202020204" pitchFamily="34" charset="0"/>
              <a:buChar char="•"/>
            </a:pPr>
            <a:r>
              <a:rPr lang="en-US" sz="2400" dirty="0">
                <a:solidFill>
                  <a:schemeClr val="tx2"/>
                </a:solidFill>
              </a:rPr>
              <a:t>I want…I need…I feel..</a:t>
            </a:r>
          </a:p>
          <a:p>
            <a:pPr lvl="2">
              <a:buFont typeface="Arial" panose="020B0604020202020204" pitchFamily="34" charset="0"/>
              <a:buChar char="•"/>
            </a:pPr>
            <a:r>
              <a:rPr lang="en-US" sz="2400" dirty="0">
                <a:solidFill>
                  <a:schemeClr val="tx2"/>
                </a:solidFill>
              </a:rPr>
              <a:t>Say “I disagree” instead of “you’re wrong”</a:t>
            </a:r>
          </a:p>
          <a:p>
            <a:pPr lvl="1">
              <a:buFont typeface="Arial" panose="020B0604020202020204" pitchFamily="34" charset="0"/>
              <a:buChar char="•"/>
            </a:pPr>
            <a:r>
              <a:rPr lang="en-US" sz="2400" dirty="0">
                <a:solidFill>
                  <a:schemeClr val="tx2"/>
                </a:solidFill>
              </a:rPr>
              <a:t>Recognize the other person’s point of view</a:t>
            </a:r>
          </a:p>
          <a:p>
            <a:pPr lvl="2">
              <a:buFont typeface="Arial" panose="020B0604020202020204" pitchFamily="34" charset="0"/>
              <a:buChar char="•"/>
            </a:pPr>
            <a:r>
              <a:rPr lang="en-US" sz="2400" dirty="0">
                <a:solidFill>
                  <a:schemeClr val="tx2"/>
                </a:solidFill>
              </a:rPr>
              <a:t>“I understand what you’re saying…”</a:t>
            </a:r>
          </a:p>
          <a:p>
            <a:pPr marL="960120" lvl="2" indent="0">
              <a:buNone/>
            </a:pPr>
            <a:endParaRPr lang="en-US" dirty="0"/>
          </a:p>
        </p:txBody>
      </p:sp>
      <p:sp>
        <p:nvSpPr>
          <p:cNvPr id="3" name="TextBox 2">
            <a:extLst>
              <a:ext uri="{FF2B5EF4-FFF2-40B4-BE49-F238E27FC236}">
                <a16:creationId xmlns:a16="http://schemas.microsoft.com/office/drawing/2014/main" id="{DECAB6DB-27E1-64D8-CE87-74DCFC5962E3}"/>
              </a:ext>
            </a:extLst>
          </p:cNvPr>
          <p:cNvSpPr txBox="1"/>
          <p:nvPr/>
        </p:nvSpPr>
        <p:spPr>
          <a:xfrm>
            <a:off x="4963886" y="1877786"/>
            <a:ext cx="184731" cy="646331"/>
          </a:xfrm>
          <a:prstGeom prst="rect">
            <a:avLst/>
          </a:prstGeom>
          <a:noFill/>
        </p:spPr>
        <p:txBody>
          <a:bodyPr wrap="none" rtlCol="0">
            <a:spAutoFit/>
          </a:bodyPr>
          <a:lstStyle/>
          <a:p>
            <a:endParaRPr lang="en-US" dirty="0"/>
          </a:p>
          <a:p>
            <a:endParaRPr lang="en-US" dirty="0"/>
          </a:p>
        </p:txBody>
      </p:sp>
      <p:sp>
        <p:nvSpPr>
          <p:cNvPr id="15" name="TextBox 14">
            <a:extLst>
              <a:ext uri="{FF2B5EF4-FFF2-40B4-BE49-F238E27FC236}">
                <a16:creationId xmlns:a16="http://schemas.microsoft.com/office/drawing/2014/main" id="{53A97BB4-1DEF-2D36-612B-FE061E6D3252}"/>
              </a:ext>
            </a:extLst>
          </p:cNvPr>
          <p:cNvSpPr txBox="1"/>
          <p:nvPr/>
        </p:nvSpPr>
        <p:spPr>
          <a:xfrm>
            <a:off x="2173357" y="2981739"/>
            <a:ext cx="184731" cy="369332"/>
          </a:xfrm>
          <a:prstGeom prst="rect">
            <a:avLst/>
          </a:prstGeom>
          <a:noFill/>
        </p:spPr>
        <p:txBody>
          <a:bodyPr wrap="none" rtlCol="0">
            <a:spAutoFit/>
          </a:bodyPr>
          <a:lstStyle/>
          <a:p>
            <a:endParaRPr lang="en-US" dirty="0"/>
          </a:p>
        </p:txBody>
      </p:sp>
      <p:sp>
        <p:nvSpPr>
          <p:cNvPr id="18" name="TextBox 17">
            <a:extLst>
              <a:ext uri="{FF2B5EF4-FFF2-40B4-BE49-F238E27FC236}">
                <a16:creationId xmlns:a16="http://schemas.microsoft.com/office/drawing/2014/main" id="{F0253131-891E-E4B1-B074-48F05A58FB57}"/>
              </a:ext>
            </a:extLst>
          </p:cNvPr>
          <p:cNvSpPr txBox="1"/>
          <p:nvPr/>
        </p:nvSpPr>
        <p:spPr>
          <a:xfrm>
            <a:off x="-108607" y="1587444"/>
            <a:ext cx="3681490" cy="1446550"/>
          </a:xfrm>
          <a:prstGeom prst="rect">
            <a:avLst/>
          </a:prstGeom>
          <a:noFill/>
        </p:spPr>
        <p:txBody>
          <a:bodyPr vert="horz" wrap="square" rtlCol="0">
            <a:spAutoFit/>
          </a:bodyPr>
          <a:lstStyle/>
          <a:p>
            <a:pPr algn="ctr"/>
            <a:r>
              <a:rPr lang="en-US" sz="4400" b="1" dirty="0">
                <a:solidFill>
                  <a:schemeClr val="accent3">
                    <a:lumMod val="60000"/>
                    <a:lumOff val="40000"/>
                  </a:schemeClr>
                </a:solidFill>
              </a:rPr>
              <a:t>Assertiveness </a:t>
            </a:r>
          </a:p>
          <a:p>
            <a:pPr algn="ctr"/>
            <a:r>
              <a:rPr lang="en-US" sz="4400" b="1" dirty="0">
                <a:solidFill>
                  <a:schemeClr val="accent3">
                    <a:lumMod val="60000"/>
                    <a:lumOff val="40000"/>
                  </a:schemeClr>
                </a:solidFill>
              </a:rPr>
              <a:t>Skills</a:t>
            </a:r>
            <a:endParaRPr lang="en-US" sz="4400" dirty="0">
              <a:solidFill>
                <a:schemeClr val="accent3">
                  <a:lumMod val="60000"/>
                  <a:lumOff val="40000"/>
                </a:schemeClr>
              </a:solidFill>
            </a:endParaRPr>
          </a:p>
        </p:txBody>
      </p:sp>
      <p:pic>
        <p:nvPicPr>
          <p:cNvPr id="23" name="Picture 22">
            <a:extLst>
              <a:ext uri="{FF2B5EF4-FFF2-40B4-BE49-F238E27FC236}">
                <a16:creationId xmlns:a16="http://schemas.microsoft.com/office/drawing/2014/main" id="{2161EA80-5662-E2CF-5139-8E520CE6E654}"/>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357290" y="3647722"/>
            <a:ext cx="2749696" cy="2195287"/>
          </a:xfrm>
          <a:prstGeom prst="rect">
            <a:avLst/>
          </a:prstGeom>
        </p:spPr>
      </p:pic>
      <p:sp>
        <p:nvSpPr>
          <p:cNvPr id="24" name="TextBox 23">
            <a:extLst>
              <a:ext uri="{FF2B5EF4-FFF2-40B4-BE49-F238E27FC236}">
                <a16:creationId xmlns:a16="http://schemas.microsoft.com/office/drawing/2014/main" id="{0B678826-6D4A-7890-6B9C-349910A62BD8}"/>
              </a:ext>
            </a:extLst>
          </p:cNvPr>
          <p:cNvSpPr txBox="1"/>
          <p:nvPr/>
        </p:nvSpPr>
        <p:spPr>
          <a:xfrm>
            <a:off x="-1709806" y="7190043"/>
            <a:ext cx="2749696" cy="369332"/>
          </a:xfrm>
          <a:prstGeom prst="rect">
            <a:avLst/>
          </a:prstGeom>
          <a:noFill/>
        </p:spPr>
        <p:txBody>
          <a:bodyPr wrap="square" rtlCol="0">
            <a:spAutoFit/>
          </a:bodyPr>
          <a:lstStyle/>
          <a:p>
            <a:r>
              <a:rPr lang="en-US" sz="900" dirty="0">
                <a:hlinkClick r:id="rId4" tooltip="https://www.pngall.com/communication-png/download/17712"/>
              </a:rPr>
              <a:t>This Photo</a:t>
            </a:r>
            <a:r>
              <a:rPr lang="en-US" sz="900" dirty="0"/>
              <a:t> by Unknown Author is licensed under </a:t>
            </a:r>
            <a:r>
              <a:rPr lang="en-US" sz="900" dirty="0">
                <a:hlinkClick r:id="rId5" tooltip="https://creativecommons.org/licenses/by-nc/3.0/"/>
              </a:rPr>
              <a:t>CC BY-NC</a:t>
            </a:r>
            <a:endParaRPr lang="en-US" sz="900" dirty="0"/>
          </a:p>
        </p:txBody>
      </p:sp>
      <p:pic>
        <p:nvPicPr>
          <p:cNvPr id="25" name="Picture 24">
            <a:extLst>
              <a:ext uri="{FF2B5EF4-FFF2-40B4-BE49-F238E27FC236}">
                <a16:creationId xmlns:a16="http://schemas.microsoft.com/office/drawing/2014/main" id="{E8E80012-FAFA-A74D-14EE-6CDB0303CD75}"/>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7853692" y="666270"/>
            <a:ext cx="3938505" cy="2195683"/>
          </a:xfrm>
          <a:prstGeom prst="rect">
            <a:avLst/>
          </a:prstGeom>
        </p:spPr>
      </p:pic>
      <p:sp>
        <p:nvSpPr>
          <p:cNvPr id="26" name="TextBox 25">
            <a:extLst>
              <a:ext uri="{FF2B5EF4-FFF2-40B4-BE49-F238E27FC236}">
                <a16:creationId xmlns:a16="http://schemas.microsoft.com/office/drawing/2014/main" id="{9DAC7D48-B765-C7FB-7E86-26D711A2309D}"/>
              </a:ext>
            </a:extLst>
          </p:cNvPr>
          <p:cNvSpPr txBox="1"/>
          <p:nvPr/>
        </p:nvSpPr>
        <p:spPr>
          <a:xfrm>
            <a:off x="-1736959" y="8536564"/>
            <a:ext cx="2730500" cy="369332"/>
          </a:xfrm>
          <a:prstGeom prst="rect">
            <a:avLst/>
          </a:prstGeom>
          <a:noFill/>
        </p:spPr>
        <p:txBody>
          <a:bodyPr wrap="square" rtlCol="0">
            <a:spAutoFit/>
          </a:bodyPr>
          <a:lstStyle/>
          <a:p>
            <a:r>
              <a:rPr lang="en-US" sz="900" dirty="0">
                <a:hlinkClick r:id="rId7" tooltip="http://learn.e-limu.org/topic/view/?c=37"/>
              </a:rPr>
              <a:t>This Photo</a:t>
            </a:r>
            <a:r>
              <a:rPr lang="en-US" sz="900" dirty="0"/>
              <a:t> by Unknown Author is licensed under </a:t>
            </a:r>
            <a:r>
              <a:rPr lang="en-US" sz="900" dirty="0">
                <a:hlinkClick r:id="rId8" tooltip="https://creativecommons.org/licenses/by-nc-nd/3.0/"/>
              </a:rPr>
              <a:t>CC BY-NC-ND</a:t>
            </a:r>
            <a:endParaRPr lang="en-US" sz="900" dirty="0"/>
          </a:p>
        </p:txBody>
      </p:sp>
    </p:spTree>
    <p:extLst>
      <p:ext uri="{BB962C8B-B14F-4D97-AF65-F5344CB8AC3E}">
        <p14:creationId xmlns:p14="http://schemas.microsoft.com/office/powerpoint/2010/main" val="18224273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C280D2-3E97-6FBC-8D99-B02983FF4ED0}"/>
              </a:ext>
            </a:extLst>
          </p:cNvPr>
          <p:cNvSpPr>
            <a:spLocks noGrp="1"/>
          </p:cNvSpPr>
          <p:nvPr>
            <p:ph type="title"/>
          </p:nvPr>
        </p:nvSpPr>
        <p:spPr>
          <a:xfrm>
            <a:off x="0" y="762000"/>
            <a:ext cx="3439886" cy="5344885"/>
          </a:xfrm>
          <a:ln w="38100">
            <a:solidFill>
              <a:schemeClr val="accent6"/>
            </a:solidFill>
          </a:ln>
        </p:spPr>
        <p:txBody>
          <a:bodyPr>
            <a:normAutofit/>
          </a:bodyPr>
          <a:lstStyle/>
          <a:p>
            <a:r>
              <a:rPr lang="en-US" sz="4800" dirty="0">
                <a:solidFill>
                  <a:srgbClr val="73FEFF"/>
                </a:solidFill>
              </a:rPr>
              <a:t>    </a:t>
            </a:r>
            <a:endParaRPr lang="en-PR" sz="4800" dirty="0">
              <a:solidFill>
                <a:schemeClr val="bg1"/>
              </a:solidFill>
            </a:endParaRPr>
          </a:p>
        </p:txBody>
      </p:sp>
      <p:sp>
        <p:nvSpPr>
          <p:cNvPr id="4" name="TextBox 3">
            <a:extLst>
              <a:ext uri="{FF2B5EF4-FFF2-40B4-BE49-F238E27FC236}">
                <a16:creationId xmlns:a16="http://schemas.microsoft.com/office/drawing/2014/main" id="{CF4E91EF-F7D5-DA6A-8F50-2D73885AA0B6}"/>
              </a:ext>
            </a:extLst>
          </p:cNvPr>
          <p:cNvSpPr txBox="1"/>
          <p:nvPr/>
        </p:nvSpPr>
        <p:spPr>
          <a:xfrm>
            <a:off x="188640" y="2274838"/>
            <a:ext cx="3062606" cy="2308324"/>
          </a:xfrm>
          <a:prstGeom prst="rect">
            <a:avLst/>
          </a:prstGeom>
          <a:noFill/>
        </p:spPr>
        <p:txBody>
          <a:bodyPr wrap="square" rtlCol="0">
            <a:spAutoFit/>
          </a:bodyPr>
          <a:lstStyle/>
          <a:p>
            <a:r>
              <a:rPr lang="en-US" sz="4800" dirty="0">
                <a:solidFill>
                  <a:srgbClr val="73FEFF"/>
                </a:solidFill>
                <a:latin typeface="+mj-lt"/>
              </a:rPr>
              <a:t>  </a:t>
            </a:r>
            <a:r>
              <a:rPr lang="en-US" sz="4800" b="1" dirty="0">
                <a:solidFill>
                  <a:srgbClr val="73FEFF"/>
                </a:solidFill>
                <a:latin typeface="+mj-lt"/>
              </a:rPr>
              <a:t>M</a:t>
            </a:r>
            <a:r>
              <a:rPr lang="en-PR" sz="4800" b="1" dirty="0">
                <a:solidFill>
                  <a:srgbClr val="73FEFF"/>
                </a:solidFill>
                <a:latin typeface="+mj-lt"/>
              </a:rPr>
              <a:t>odule 4</a:t>
            </a:r>
          </a:p>
          <a:p>
            <a:endParaRPr lang="en-PR" sz="4800" b="1" dirty="0">
              <a:solidFill>
                <a:srgbClr val="73FEFF"/>
              </a:solidFill>
              <a:latin typeface="+mj-lt"/>
            </a:endParaRPr>
          </a:p>
          <a:p>
            <a:r>
              <a:rPr lang="en-PR" sz="4800" b="1" dirty="0">
                <a:solidFill>
                  <a:schemeClr val="bg1"/>
                </a:solidFill>
                <a:latin typeface="+mj-lt"/>
              </a:rPr>
              <a:t>Role Plays</a:t>
            </a:r>
            <a:endParaRPr lang="en-US" sz="4800" b="1" dirty="0">
              <a:latin typeface="+mj-lt"/>
            </a:endParaRPr>
          </a:p>
        </p:txBody>
      </p:sp>
      <p:pic>
        <p:nvPicPr>
          <p:cNvPr id="6" name="Picture 5">
            <a:extLst>
              <a:ext uri="{FF2B5EF4-FFF2-40B4-BE49-F238E27FC236}">
                <a16:creationId xmlns:a16="http://schemas.microsoft.com/office/drawing/2014/main" id="{BADAAC6B-97A7-4BAF-C8D7-0F67A602E064}"/>
              </a:ext>
            </a:extLst>
          </p:cNvPr>
          <p:cNvPicPr>
            <a:picLocks noChangeAspect="1"/>
          </p:cNvPicPr>
          <p:nvPr/>
        </p:nvPicPr>
        <p:blipFill>
          <a:blip r:embed="rId3"/>
          <a:stretch>
            <a:fillRect/>
          </a:stretch>
        </p:blipFill>
        <p:spPr>
          <a:xfrm>
            <a:off x="3841690" y="222665"/>
            <a:ext cx="3561984" cy="2882734"/>
          </a:xfrm>
          <a:prstGeom prst="rect">
            <a:avLst/>
          </a:prstGeom>
        </p:spPr>
      </p:pic>
      <p:pic>
        <p:nvPicPr>
          <p:cNvPr id="8" name="Picture 7">
            <a:extLst>
              <a:ext uri="{FF2B5EF4-FFF2-40B4-BE49-F238E27FC236}">
                <a16:creationId xmlns:a16="http://schemas.microsoft.com/office/drawing/2014/main" id="{E0BE4D4F-68FB-C113-7E2E-152337C15109}"/>
              </a:ext>
            </a:extLst>
          </p:cNvPr>
          <p:cNvPicPr>
            <a:picLocks noChangeAspect="1"/>
          </p:cNvPicPr>
          <p:nvPr/>
        </p:nvPicPr>
        <p:blipFill>
          <a:blip r:embed="rId4"/>
          <a:stretch>
            <a:fillRect/>
          </a:stretch>
        </p:blipFill>
        <p:spPr>
          <a:xfrm>
            <a:off x="7568564" y="1324100"/>
            <a:ext cx="4164256" cy="3895105"/>
          </a:xfrm>
          <a:prstGeom prst="rect">
            <a:avLst/>
          </a:prstGeom>
        </p:spPr>
      </p:pic>
      <p:pic>
        <p:nvPicPr>
          <p:cNvPr id="13" name="Picture 12">
            <a:extLst>
              <a:ext uri="{FF2B5EF4-FFF2-40B4-BE49-F238E27FC236}">
                <a16:creationId xmlns:a16="http://schemas.microsoft.com/office/drawing/2014/main" id="{6F792B99-5B7D-B074-5907-A106C175FC1E}"/>
              </a:ext>
            </a:extLst>
          </p:cNvPr>
          <p:cNvPicPr>
            <a:picLocks noChangeAspect="1"/>
          </p:cNvPicPr>
          <p:nvPr/>
        </p:nvPicPr>
        <p:blipFill>
          <a:blip r:embed="rId5"/>
          <a:stretch>
            <a:fillRect/>
          </a:stretch>
        </p:blipFill>
        <p:spPr>
          <a:xfrm>
            <a:off x="3963954" y="3194462"/>
            <a:ext cx="3317457" cy="3532909"/>
          </a:xfrm>
          <a:prstGeom prst="rect">
            <a:avLst/>
          </a:prstGeom>
        </p:spPr>
      </p:pic>
    </p:spTree>
    <p:extLst>
      <p:ext uri="{BB962C8B-B14F-4D97-AF65-F5344CB8AC3E}">
        <p14:creationId xmlns:p14="http://schemas.microsoft.com/office/powerpoint/2010/main" val="36150594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C82ED2B-770C-D1E9-F7E4-6629516655FF}"/>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rot="5400000">
            <a:off x="8466122" y="2411645"/>
            <a:ext cx="4545496" cy="2034707"/>
          </a:xfrm>
          <a:prstGeom prst="rect">
            <a:avLst/>
          </a:prstGeom>
        </p:spPr>
      </p:pic>
      <p:pic>
        <p:nvPicPr>
          <p:cNvPr id="22" name="Picture Placeholder 21">
            <a:extLst>
              <a:ext uri="{FF2B5EF4-FFF2-40B4-BE49-F238E27FC236}">
                <a16:creationId xmlns:a16="http://schemas.microsoft.com/office/drawing/2014/main" id="{92421706-8F2E-0319-68BA-287463F873CE}"/>
              </a:ext>
            </a:extLst>
          </p:cNvPr>
          <p:cNvPicPr>
            <a:picLocks noGrp="1" noChangeAspect="1"/>
          </p:cNvPicPr>
          <p:nvPr>
            <p:ph type="pic" idx="1"/>
          </p:nvPr>
        </p:nvPicPr>
        <p:blipFill>
          <a:blip r:embed="rId5">
            <a:extLst>
              <a:ext uri="{837473B0-CC2E-450A-ABE3-18F120FF3D39}">
                <a1611:picAttrSrcUrl xmlns:a1611="http://schemas.microsoft.com/office/drawing/2016/11/main" r:id="rId6"/>
              </a:ext>
            </a:extLst>
          </a:blip>
          <a:srcRect t="5027" b="5027"/>
          <a:stretch>
            <a:fillRect/>
          </a:stretch>
        </p:blipFill>
        <p:spPr>
          <a:xfrm>
            <a:off x="226466" y="1039993"/>
            <a:ext cx="4084825" cy="4778009"/>
          </a:xfrm>
          <a:custGeom>
            <a:avLst/>
            <a:gdLst>
              <a:gd name="connsiteX0" fmla="*/ 0 w 4084825"/>
              <a:gd name="connsiteY0" fmla="*/ 0 h 4778009"/>
              <a:gd name="connsiteX1" fmla="*/ 461002 w 4084825"/>
              <a:gd name="connsiteY1" fmla="*/ 0 h 4778009"/>
              <a:gd name="connsiteX2" fmla="*/ 962852 w 4084825"/>
              <a:gd name="connsiteY2" fmla="*/ 0 h 4778009"/>
              <a:gd name="connsiteX3" fmla="*/ 1505550 w 4084825"/>
              <a:gd name="connsiteY3" fmla="*/ 0 h 4778009"/>
              <a:gd name="connsiteX4" fmla="*/ 2129944 w 4084825"/>
              <a:gd name="connsiteY4" fmla="*/ 0 h 4778009"/>
              <a:gd name="connsiteX5" fmla="*/ 2713491 w 4084825"/>
              <a:gd name="connsiteY5" fmla="*/ 0 h 4778009"/>
              <a:gd name="connsiteX6" fmla="*/ 3215341 w 4084825"/>
              <a:gd name="connsiteY6" fmla="*/ 0 h 4778009"/>
              <a:gd name="connsiteX7" fmla="*/ 4084825 w 4084825"/>
              <a:gd name="connsiteY7" fmla="*/ 0 h 4778009"/>
              <a:gd name="connsiteX8" fmla="*/ 4084825 w 4084825"/>
              <a:gd name="connsiteY8" fmla="*/ 501691 h 4778009"/>
              <a:gd name="connsiteX9" fmla="*/ 4084825 w 4084825"/>
              <a:gd name="connsiteY9" fmla="*/ 1194502 h 4778009"/>
              <a:gd name="connsiteX10" fmla="*/ 4084825 w 4084825"/>
              <a:gd name="connsiteY10" fmla="*/ 1696193 h 4778009"/>
              <a:gd name="connsiteX11" fmla="*/ 4084825 w 4084825"/>
              <a:gd name="connsiteY11" fmla="*/ 2197884 h 4778009"/>
              <a:gd name="connsiteX12" fmla="*/ 4084825 w 4084825"/>
              <a:gd name="connsiteY12" fmla="*/ 2795135 h 4778009"/>
              <a:gd name="connsiteX13" fmla="*/ 4084825 w 4084825"/>
              <a:gd name="connsiteY13" fmla="*/ 3392386 h 4778009"/>
              <a:gd name="connsiteX14" fmla="*/ 4084825 w 4084825"/>
              <a:gd name="connsiteY14" fmla="*/ 3894077 h 4778009"/>
              <a:gd name="connsiteX15" fmla="*/ 4084825 w 4084825"/>
              <a:gd name="connsiteY15" fmla="*/ 4778009 h 4778009"/>
              <a:gd name="connsiteX16" fmla="*/ 3501279 w 4084825"/>
              <a:gd name="connsiteY16" fmla="*/ 4778009 h 4778009"/>
              <a:gd name="connsiteX17" fmla="*/ 3040277 w 4084825"/>
              <a:gd name="connsiteY17" fmla="*/ 4778009 h 4778009"/>
              <a:gd name="connsiteX18" fmla="*/ 2497579 w 4084825"/>
              <a:gd name="connsiteY18" fmla="*/ 4778009 h 4778009"/>
              <a:gd name="connsiteX19" fmla="*/ 1873184 w 4084825"/>
              <a:gd name="connsiteY19" fmla="*/ 4778009 h 4778009"/>
              <a:gd name="connsiteX20" fmla="*/ 1330486 w 4084825"/>
              <a:gd name="connsiteY20" fmla="*/ 4778009 h 4778009"/>
              <a:gd name="connsiteX21" fmla="*/ 746939 w 4084825"/>
              <a:gd name="connsiteY21" fmla="*/ 4778009 h 4778009"/>
              <a:gd name="connsiteX22" fmla="*/ 0 w 4084825"/>
              <a:gd name="connsiteY22" fmla="*/ 4778009 h 4778009"/>
              <a:gd name="connsiteX23" fmla="*/ 0 w 4084825"/>
              <a:gd name="connsiteY23" fmla="*/ 4324098 h 4778009"/>
              <a:gd name="connsiteX24" fmla="*/ 0 w 4084825"/>
              <a:gd name="connsiteY24" fmla="*/ 3631287 h 4778009"/>
              <a:gd name="connsiteX25" fmla="*/ 0 w 4084825"/>
              <a:gd name="connsiteY25" fmla="*/ 3177376 h 4778009"/>
              <a:gd name="connsiteX26" fmla="*/ 0 w 4084825"/>
              <a:gd name="connsiteY26" fmla="*/ 2627905 h 4778009"/>
              <a:gd name="connsiteX27" fmla="*/ 0 w 4084825"/>
              <a:gd name="connsiteY27" fmla="*/ 2126214 h 4778009"/>
              <a:gd name="connsiteX28" fmla="*/ 0 w 4084825"/>
              <a:gd name="connsiteY28" fmla="*/ 1528963 h 4778009"/>
              <a:gd name="connsiteX29" fmla="*/ 0 w 4084825"/>
              <a:gd name="connsiteY29" fmla="*/ 979492 h 4778009"/>
              <a:gd name="connsiteX30" fmla="*/ 0 w 4084825"/>
              <a:gd name="connsiteY30" fmla="*/ 0 h 4778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084825" h="4778009" fill="none" extrusionOk="0">
                <a:moveTo>
                  <a:pt x="0" y="0"/>
                </a:moveTo>
                <a:cubicBezTo>
                  <a:pt x="220413" y="-13524"/>
                  <a:pt x="265337" y="38247"/>
                  <a:pt x="461002" y="0"/>
                </a:cubicBezTo>
                <a:cubicBezTo>
                  <a:pt x="656667" y="-38247"/>
                  <a:pt x="755432" y="20533"/>
                  <a:pt x="962852" y="0"/>
                </a:cubicBezTo>
                <a:cubicBezTo>
                  <a:pt x="1170272" y="-20533"/>
                  <a:pt x="1323409" y="35797"/>
                  <a:pt x="1505550" y="0"/>
                </a:cubicBezTo>
                <a:cubicBezTo>
                  <a:pt x="1687691" y="-35797"/>
                  <a:pt x="1994741" y="4276"/>
                  <a:pt x="2129944" y="0"/>
                </a:cubicBezTo>
                <a:cubicBezTo>
                  <a:pt x="2265147" y="-4276"/>
                  <a:pt x="2484054" y="15220"/>
                  <a:pt x="2713491" y="0"/>
                </a:cubicBezTo>
                <a:cubicBezTo>
                  <a:pt x="2942928" y="-15220"/>
                  <a:pt x="3108811" y="1519"/>
                  <a:pt x="3215341" y="0"/>
                </a:cubicBezTo>
                <a:cubicBezTo>
                  <a:pt x="3321871" y="-1519"/>
                  <a:pt x="3784088" y="15789"/>
                  <a:pt x="4084825" y="0"/>
                </a:cubicBezTo>
                <a:cubicBezTo>
                  <a:pt x="4095559" y="219108"/>
                  <a:pt x="4031319" y="287829"/>
                  <a:pt x="4084825" y="501691"/>
                </a:cubicBezTo>
                <a:cubicBezTo>
                  <a:pt x="4138331" y="715553"/>
                  <a:pt x="4054259" y="949385"/>
                  <a:pt x="4084825" y="1194502"/>
                </a:cubicBezTo>
                <a:cubicBezTo>
                  <a:pt x="4115391" y="1439619"/>
                  <a:pt x="4057113" y="1511562"/>
                  <a:pt x="4084825" y="1696193"/>
                </a:cubicBezTo>
                <a:cubicBezTo>
                  <a:pt x="4112537" y="1880824"/>
                  <a:pt x="4083797" y="2070159"/>
                  <a:pt x="4084825" y="2197884"/>
                </a:cubicBezTo>
                <a:cubicBezTo>
                  <a:pt x="4085853" y="2325609"/>
                  <a:pt x="4081928" y="2498084"/>
                  <a:pt x="4084825" y="2795135"/>
                </a:cubicBezTo>
                <a:cubicBezTo>
                  <a:pt x="4087722" y="3092186"/>
                  <a:pt x="4015230" y="3202763"/>
                  <a:pt x="4084825" y="3392386"/>
                </a:cubicBezTo>
                <a:cubicBezTo>
                  <a:pt x="4154420" y="3582009"/>
                  <a:pt x="4025684" y="3751353"/>
                  <a:pt x="4084825" y="3894077"/>
                </a:cubicBezTo>
                <a:cubicBezTo>
                  <a:pt x="4143966" y="4036801"/>
                  <a:pt x="4016499" y="4377011"/>
                  <a:pt x="4084825" y="4778009"/>
                </a:cubicBezTo>
                <a:cubicBezTo>
                  <a:pt x="3923947" y="4802227"/>
                  <a:pt x="3654656" y="4760712"/>
                  <a:pt x="3501279" y="4778009"/>
                </a:cubicBezTo>
                <a:cubicBezTo>
                  <a:pt x="3347902" y="4795306"/>
                  <a:pt x="3225010" y="4744699"/>
                  <a:pt x="3040277" y="4778009"/>
                </a:cubicBezTo>
                <a:cubicBezTo>
                  <a:pt x="2855544" y="4811319"/>
                  <a:pt x="2671155" y="4727918"/>
                  <a:pt x="2497579" y="4778009"/>
                </a:cubicBezTo>
                <a:cubicBezTo>
                  <a:pt x="2324003" y="4828100"/>
                  <a:pt x="2048674" y="4725198"/>
                  <a:pt x="1873184" y="4778009"/>
                </a:cubicBezTo>
                <a:cubicBezTo>
                  <a:pt x="1697694" y="4830820"/>
                  <a:pt x="1457370" y="4749951"/>
                  <a:pt x="1330486" y="4778009"/>
                </a:cubicBezTo>
                <a:cubicBezTo>
                  <a:pt x="1203602" y="4806067"/>
                  <a:pt x="952295" y="4755381"/>
                  <a:pt x="746939" y="4778009"/>
                </a:cubicBezTo>
                <a:cubicBezTo>
                  <a:pt x="541583" y="4800637"/>
                  <a:pt x="241401" y="4698623"/>
                  <a:pt x="0" y="4778009"/>
                </a:cubicBezTo>
                <a:cubicBezTo>
                  <a:pt x="-39924" y="4620181"/>
                  <a:pt x="6591" y="4527695"/>
                  <a:pt x="0" y="4324098"/>
                </a:cubicBezTo>
                <a:cubicBezTo>
                  <a:pt x="-6591" y="4120501"/>
                  <a:pt x="66881" y="3961426"/>
                  <a:pt x="0" y="3631287"/>
                </a:cubicBezTo>
                <a:cubicBezTo>
                  <a:pt x="-66881" y="3301148"/>
                  <a:pt x="46109" y="3323506"/>
                  <a:pt x="0" y="3177376"/>
                </a:cubicBezTo>
                <a:cubicBezTo>
                  <a:pt x="-46109" y="3031246"/>
                  <a:pt x="59429" y="2750249"/>
                  <a:pt x="0" y="2627905"/>
                </a:cubicBezTo>
                <a:cubicBezTo>
                  <a:pt x="-59429" y="2505561"/>
                  <a:pt x="50891" y="2244678"/>
                  <a:pt x="0" y="2126214"/>
                </a:cubicBezTo>
                <a:cubicBezTo>
                  <a:pt x="-50891" y="2007750"/>
                  <a:pt x="45708" y="1709069"/>
                  <a:pt x="0" y="1528963"/>
                </a:cubicBezTo>
                <a:cubicBezTo>
                  <a:pt x="-45708" y="1348857"/>
                  <a:pt x="29665" y="1197109"/>
                  <a:pt x="0" y="979492"/>
                </a:cubicBezTo>
                <a:cubicBezTo>
                  <a:pt x="-29665" y="761875"/>
                  <a:pt x="102220" y="361610"/>
                  <a:pt x="0" y="0"/>
                </a:cubicBezTo>
                <a:close/>
              </a:path>
              <a:path w="4084825" h="4778009" stroke="0" extrusionOk="0">
                <a:moveTo>
                  <a:pt x="0" y="0"/>
                </a:moveTo>
                <a:cubicBezTo>
                  <a:pt x="176376" y="-31988"/>
                  <a:pt x="372885" y="32684"/>
                  <a:pt x="583546" y="0"/>
                </a:cubicBezTo>
                <a:cubicBezTo>
                  <a:pt x="794207" y="-32684"/>
                  <a:pt x="944862" y="32675"/>
                  <a:pt x="1044548" y="0"/>
                </a:cubicBezTo>
                <a:cubicBezTo>
                  <a:pt x="1144234" y="-32675"/>
                  <a:pt x="1484595" y="28328"/>
                  <a:pt x="1668943" y="0"/>
                </a:cubicBezTo>
                <a:cubicBezTo>
                  <a:pt x="1853291" y="-28328"/>
                  <a:pt x="2133935" y="41737"/>
                  <a:pt x="2252489" y="0"/>
                </a:cubicBezTo>
                <a:cubicBezTo>
                  <a:pt x="2371043" y="-41737"/>
                  <a:pt x="2568216" y="32462"/>
                  <a:pt x="2754339" y="0"/>
                </a:cubicBezTo>
                <a:cubicBezTo>
                  <a:pt x="2940462" y="-32462"/>
                  <a:pt x="3211112" y="41750"/>
                  <a:pt x="3337886" y="0"/>
                </a:cubicBezTo>
                <a:cubicBezTo>
                  <a:pt x="3464660" y="-41750"/>
                  <a:pt x="3754397" y="23501"/>
                  <a:pt x="4084825" y="0"/>
                </a:cubicBezTo>
                <a:cubicBezTo>
                  <a:pt x="4135146" y="116854"/>
                  <a:pt x="4034048" y="302953"/>
                  <a:pt x="4084825" y="453911"/>
                </a:cubicBezTo>
                <a:cubicBezTo>
                  <a:pt x="4135602" y="604869"/>
                  <a:pt x="4041028" y="931453"/>
                  <a:pt x="4084825" y="1146722"/>
                </a:cubicBezTo>
                <a:cubicBezTo>
                  <a:pt x="4128622" y="1361991"/>
                  <a:pt x="4074037" y="1562229"/>
                  <a:pt x="4084825" y="1696193"/>
                </a:cubicBezTo>
                <a:cubicBezTo>
                  <a:pt x="4095613" y="1830157"/>
                  <a:pt x="4060245" y="2141195"/>
                  <a:pt x="4084825" y="2293444"/>
                </a:cubicBezTo>
                <a:cubicBezTo>
                  <a:pt x="4109405" y="2445693"/>
                  <a:pt x="4031306" y="2686934"/>
                  <a:pt x="4084825" y="2842915"/>
                </a:cubicBezTo>
                <a:cubicBezTo>
                  <a:pt x="4138344" y="2998896"/>
                  <a:pt x="4050157" y="3205078"/>
                  <a:pt x="4084825" y="3535727"/>
                </a:cubicBezTo>
                <a:cubicBezTo>
                  <a:pt x="4119493" y="3866376"/>
                  <a:pt x="4081277" y="3840997"/>
                  <a:pt x="4084825" y="3989638"/>
                </a:cubicBezTo>
                <a:cubicBezTo>
                  <a:pt x="4088373" y="4138279"/>
                  <a:pt x="4047259" y="4531062"/>
                  <a:pt x="4084825" y="4778009"/>
                </a:cubicBezTo>
                <a:cubicBezTo>
                  <a:pt x="3807488" y="4781652"/>
                  <a:pt x="3640386" y="4746649"/>
                  <a:pt x="3460430" y="4778009"/>
                </a:cubicBezTo>
                <a:cubicBezTo>
                  <a:pt x="3280475" y="4809369"/>
                  <a:pt x="3044782" y="4768896"/>
                  <a:pt x="2795187" y="4778009"/>
                </a:cubicBezTo>
                <a:cubicBezTo>
                  <a:pt x="2545592" y="4787122"/>
                  <a:pt x="2338790" y="4775990"/>
                  <a:pt x="2129944" y="4778009"/>
                </a:cubicBezTo>
                <a:cubicBezTo>
                  <a:pt x="1921098" y="4780028"/>
                  <a:pt x="1689309" y="4731774"/>
                  <a:pt x="1546398" y="4778009"/>
                </a:cubicBezTo>
                <a:cubicBezTo>
                  <a:pt x="1403487" y="4824244"/>
                  <a:pt x="1114405" y="4755340"/>
                  <a:pt x="1003700" y="4778009"/>
                </a:cubicBezTo>
                <a:cubicBezTo>
                  <a:pt x="892995" y="4800678"/>
                  <a:pt x="247794" y="4673483"/>
                  <a:pt x="0" y="4778009"/>
                </a:cubicBezTo>
                <a:cubicBezTo>
                  <a:pt x="-18402" y="4661501"/>
                  <a:pt x="62412" y="4371340"/>
                  <a:pt x="0" y="4228538"/>
                </a:cubicBezTo>
                <a:cubicBezTo>
                  <a:pt x="-62412" y="4085736"/>
                  <a:pt x="21659" y="3875653"/>
                  <a:pt x="0" y="3679067"/>
                </a:cubicBezTo>
                <a:cubicBezTo>
                  <a:pt x="-21659" y="3482481"/>
                  <a:pt x="24724" y="3172831"/>
                  <a:pt x="0" y="2986256"/>
                </a:cubicBezTo>
                <a:cubicBezTo>
                  <a:pt x="-24724" y="2799681"/>
                  <a:pt x="7186" y="2654942"/>
                  <a:pt x="0" y="2341224"/>
                </a:cubicBezTo>
                <a:cubicBezTo>
                  <a:pt x="-7186" y="2027506"/>
                  <a:pt x="77382" y="1866819"/>
                  <a:pt x="0" y="1696193"/>
                </a:cubicBezTo>
                <a:cubicBezTo>
                  <a:pt x="-77382" y="1525567"/>
                  <a:pt x="8492" y="1417676"/>
                  <a:pt x="0" y="1242282"/>
                </a:cubicBezTo>
                <a:cubicBezTo>
                  <a:pt x="-8492" y="1066888"/>
                  <a:pt x="26740" y="823964"/>
                  <a:pt x="0" y="692811"/>
                </a:cubicBezTo>
                <a:cubicBezTo>
                  <a:pt x="-26740" y="561658"/>
                  <a:pt x="20608" y="216870"/>
                  <a:pt x="0" y="0"/>
                </a:cubicBezTo>
                <a:close/>
              </a:path>
            </a:pathLst>
          </a:custGeom>
          <a:solidFill>
            <a:schemeClr val="bg2">
              <a:lumMod val="20000"/>
              <a:lumOff val="80000"/>
            </a:schemeClr>
          </a:solidFill>
          <a:ln w="57150">
            <a:solidFill>
              <a:schemeClr val="accent3">
                <a:lumMod val="60000"/>
                <a:lumOff val="40000"/>
              </a:schemeClr>
            </a:solidFill>
            <a:extLst>
              <a:ext uri="{C807C97D-BFC1-408E-A445-0C87EB9F89A2}">
                <ask:lineSketchStyleProps xmlns:ask="http://schemas.microsoft.com/office/drawing/2018/sketchyshapes" sd="1695950696">
                  <ask:type>
                    <ask:lineSketchScribble/>
                  </ask:type>
                </ask:lineSketchStyleProps>
              </a:ext>
            </a:extLst>
          </a:ln>
        </p:spPr>
      </p:pic>
      <p:sp>
        <p:nvSpPr>
          <p:cNvPr id="6" name="TextBox 5">
            <a:extLst>
              <a:ext uri="{FF2B5EF4-FFF2-40B4-BE49-F238E27FC236}">
                <a16:creationId xmlns:a16="http://schemas.microsoft.com/office/drawing/2014/main" id="{CE29EB3D-21AF-2FAC-2641-9FCC66C625AB}"/>
              </a:ext>
            </a:extLst>
          </p:cNvPr>
          <p:cNvSpPr txBox="1"/>
          <p:nvPr/>
        </p:nvSpPr>
        <p:spPr>
          <a:xfrm>
            <a:off x="5872284" y="164282"/>
            <a:ext cx="2929962" cy="830997"/>
          </a:xfrm>
          <a:prstGeom prst="rect">
            <a:avLst/>
          </a:prstGeom>
          <a:solidFill>
            <a:schemeClr val="bg2">
              <a:lumMod val="20000"/>
              <a:lumOff val="80000"/>
            </a:schemeClr>
          </a:solidFill>
          <a:ln w="38100">
            <a:solidFill>
              <a:schemeClr val="accent1"/>
            </a:solidFill>
          </a:ln>
        </p:spPr>
        <p:txBody>
          <a:bodyPr wrap="square" rtlCol="0">
            <a:spAutoFit/>
          </a:bodyPr>
          <a:lstStyle/>
          <a:p>
            <a:r>
              <a:rPr lang="en-US" sz="4800" b="1" dirty="0">
                <a:solidFill>
                  <a:schemeClr val="accent1"/>
                </a:solidFill>
              </a:rPr>
              <a:t>Role Plays   </a:t>
            </a:r>
          </a:p>
        </p:txBody>
      </p:sp>
      <p:pic>
        <p:nvPicPr>
          <p:cNvPr id="7" name="Picture 6">
            <a:extLst>
              <a:ext uri="{FF2B5EF4-FFF2-40B4-BE49-F238E27FC236}">
                <a16:creationId xmlns:a16="http://schemas.microsoft.com/office/drawing/2014/main" id="{B0EF2252-FB9C-5257-AD24-99FA9113384D}"/>
              </a:ext>
            </a:extLst>
          </p:cNvPr>
          <p:cNvPicPr>
            <a:picLocks noChangeAspect="1"/>
          </p:cNvPicPr>
          <p:nvPr/>
        </p:nvPicPr>
        <p:blipFill>
          <a:blip r:embed="rId7">
            <a:extLst>
              <a:ext uri="{837473B0-CC2E-450A-ABE3-18F120FF3D39}">
                <a1611:picAttrSrcUrl xmlns:a1611="http://schemas.microsoft.com/office/drawing/2016/11/main" r:id="rId8"/>
              </a:ext>
            </a:extLst>
          </a:blip>
          <a:stretch>
            <a:fillRect/>
          </a:stretch>
        </p:blipFill>
        <p:spPr>
          <a:xfrm>
            <a:off x="4753091" y="579781"/>
            <a:ext cx="5168348" cy="5698435"/>
          </a:xfrm>
          <a:prstGeom prst="rect">
            <a:avLst/>
          </a:prstGeom>
        </p:spPr>
      </p:pic>
    </p:spTree>
    <p:extLst>
      <p:ext uri="{BB962C8B-B14F-4D97-AF65-F5344CB8AC3E}">
        <p14:creationId xmlns:p14="http://schemas.microsoft.com/office/powerpoint/2010/main" val="42901063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AB9D760-4AAD-1B0A-CF0B-F86A476FFF5E}"/>
              </a:ext>
            </a:extLst>
          </p:cNvPr>
          <p:cNvPicPr>
            <a:picLocks noChangeAspect="1"/>
          </p:cNvPicPr>
          <p:nvPr/>
        </p:nvPicPr>
        <p:blipFill>
          <a:blip r:embed="rId3"/>
          <a:stretch>
            <a:fillRect/>
          </a:stretch>
        </p:blipFill>
        <p:spPr>
          <a:xfrm>
            <a:off x="3166356" y="290945"/>
            <a:ext cx="5859287" cy="6276109"/>
          </a:xfrm>
          <a:prstGeom prst="rect">
            <a:avLst/>
          </a:prstGeom>
        </p:spPr>
      </p:pic>
    </p:spTree>
    <p:extLst>
      <p:ext uri="{BB962C8B-B14F-4D97-AF65-F5344CB8AC3E}">
        <p14:creationId xmlns:p14="http://schemas.microsoft.com/office/powerpoint/2010/main" val="4952427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9B8AA06-87F9-7123-9A94-83712E7269B1}"/>
              </a:ext>
            </a:extLst>
          </p:cNvPr>
          <p:cNvPicPr>
            <a:picLocks noChangeAspect="1"/>
          </p:cNvPicPr>
          <p:nvPr/>
        </p:nvPicPr>
        <p:blipFill>
          <a:blip r:embed="rId3"/>
          <a:stretch>
            <a:fillRect/>
          </a:stretch>
        </p:blipFill>
        <p:spPr>
          <a:xfrm rot="5400000">
            <a:off x="3021495" y="457202"/>
            <a:ext cx="5983357" cy="5943600"/>
          </a:xfrm>
          <a:prstGeom prst="rect">
            <a:avLst/>
          </a:prstGeom>
        </p:spPr>
      </p:pic>
    </p:spTree>
    <p:extLst>
      <p:ext uri="{BB962C8B-B14F-4D97-AF65-F5344CB8AC3E}">
        <p14:creationId xmlns:p14="http://schemas.microsoft.com/office/powerpoint/2010/main" val="38694221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3CC2A-A7E2-9257-A29D-8AA28A7D7060}"/>
              </a:ext>
            </a:extLst>
          </p:cNvPr>
          <p:cNvSpPr>
            <a:spLocks noGrp="1"/>
          </p:cNvSpPr>
          <p:nvPr>
            <p:ph type="title"/>
          </p:nvPr>
        </p:nvSpPr>
        <p:spPr>
          <a:xfrm>
            <a:off x="0" y="2841628"/>
            <a:ext cx="3408218" cy="1153020"/>
          </a:xfrm>
        </p:spPr>
        <p:txBody>
          <a:bodyPr>
            <a:normAutofit/>
          </a:bodyPr>
          <a:lstStyle/>
          <a:p>
            <a:pPr algn="ctr"/>
            <a:r>
              <a:rPr lang="en-PR" sz="4800" b="1" dirty="0">
                <a:solidFill>
                  <a:schemeClr val="bg1"/>
                </a:solidFill>
              </a:rPr>
              <a:t>Introduction</a:t>
            </a:r>
          </a:p>
        </p:txBody>
      </p:sp>
      <p:sp>
        <p:nvSpPr>
          <p:cNvPr id="3" name="TextBox 2">
            <a:extLst>
              <a:ext uri="{FF2B5EF4-FFF2-40B4-BE49-F238E27FC236}">
                <a16:creationId xmlns:a16="http://schemas.microsoft.com/office/drawing/2014/main" id="{767B29ED-3CFD-6817-6393-5F9A36F1954F}"/>
              </a:ext>
            </a:extLst>
          </p:cNvPr>
          <p:cNvSpPr txBox="1"/>
          <p:nvPr/>
        </p:nvSpPr>
        <p:spPr>
          <a:xfrm>
            <a:off x="7813964" y="2090057"/>
            <a:ext cx="184731" cy="369332"/>
          </a:xfrm>
          <a:prstGeom prst="rect">
            <a:avLst/>
          </a:prstGeom>
          <a:noFill/>
        </p:spPr>
        <p:txBody>
          <a:bodyPr wrap="none" rtlCol="0">
            <a:spAutoFit/>
          </a:bodyPr>
          <a:lstStyle/>
          <a:p>
            <a:endParaRPr lang="en-PR" dirty="0"/>
          </a:p>
        </p:txBody>
      </p:sp>
      <p:pic>
        <p:nvPicPr>
          <p:cNvPr id="10" name="Picture 9">
            <a:extLst>
              <a:ext uri="{FF2B5EF4-FFF2-40B4-BE49-F238E27FC236}">
                <a16:creationId xmlns:a16="http://schemas.microsoft.com/office/drawing/2014/main" id="{DFE62DC1-4D96-37C8-B6B2-6CE66E8C582F}"/>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4262034" y="838248"/>
            <a:ext cx="6580138" cy="5159781"/>
          </a:xfrm>
          <a:prstGeom prst="rect">
            <a:avLst/>
          </a:prstGeom>
          <a:ln w="57150">
            <a:solidFill>
              <a:schemeClr val="accent6"/>
            </a:solidFill>
          </a:ln>
        </p:spPr>
      </p:pic>
    </p:spTree>
    <p:extLst>
      <p:ext uri="{BB962C8B-B14F-4D97-AF65-F5344CB8AC3E}">
        <p14:creationId xmlns:p14="http://schemas.microsoft.com/office/powerpoint/2010/main" val="38163937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35C8233-5813-14AB-97B8-1EAF259482B5}"/>
              </a:ext>
            </a:extLst>
          </p:cNvPr>
          <p:cNvPicPr>
            <a:picLocks noChangeAspect="1"/>
          </p:cNvPicPr>
          <p:nvPr/>
        </p:nvPicPr>
        <p:blipFill>
          <a:blip r:embed="rId3"/>
          <a:stretch>
            <a:fillRect/>
          </a:stretch>
        </p:blipFill>
        <p:spPr>
          <a:xfrm rot="5400000">
            <a:off x="3059596" y="590964"/>
            <a:ext cx="6072808" cy="5566740"/>
          </a:xfrm>
          <a:prstGeom prst="rect">
            <a:avLst/>
          </a:prstGeom>
        </p:spPr>
      </p:pic>
    </p:spTree>
    <p:extLst>
      <p:ext uri="{BB962C8B-B14F-4D97-AF65-F5344CB8AC3E}">
        <p14:creationId xmlns:p14="http://schemas.microsoft.com/office/powerpoint/2010/main" val="8601814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8312BC2-F0F9-291D-AA3D-D7C90532720C}"/>
              </a:ext>
            </a:extLst>
          </p:cNvPr>
          <p:cNvSpPr txBox="1"/>
          <p:nvPr/>
        </p:nvSpPr>
        <p:spPr>
          <a:xfrm>
            <a:off x="2236950" y="297653"/>
            <a:ext cx="8336565" cy="830997"/>
          </a:xfrm>
          <a:custGeom>
            <a:avLst/>
            <a:gdLst>
              <a:gd name="connsiteX0" fmla="*/ 0 w 8336565"/>
              <a:gd name="connsiteY0" fmla="*/ 0 h 830997"/>
              <a:gd name="connsiteX1" fmla="*/ 345372 w 8336565"/>
              <a:gd name="connsiteY1" fmla="*/ 0 h 830997"/>
              <a:gd name="connsiteX2" fmla="*/ 1024207 w 8336565"/>
              <a:gd name="connsiteY2" fmla="*/ 0 h 830997"/>
              <a:gd name="connsiteX3" fmla="*/ 1619675 w 8336565"/>
              <a:gd name="connsiteY3" fmla="*/ 0 h 830997"/>
              <a:gd name="connsiteX4" fmla="*/ 2381876 w 8336565"/>
              <a:gd name="connsiteY4" fmla="*/ 0 h 830997"/>
              <a:gd name="connsiteX5" fmla="*/ 3060710 w 8336565"/>
              <a:gd name="connsiteY5" fmla="*/ 0 h 830997"/>
              <a:gd name="connsiteX6" fmla="*/ 3739545 w 8336565"/>
              <a:gd name="connsiteY6" fmla="*/ 0 h 830997"/>
              <a:gd name="connsiteX7" fmla="*/ 4418379 w 8336565"/>
              <a:gd name="connsiteY7" fmla="*/ 0 h 830997"/>
              <a:gd name="connsiteX8" fmla="*/ 4847117 w 8336565"/>
              <a:gd name="connsiteY8" fmla="*/ 0 h 830997"/>
              <a:gd name="connsiteX9" fmla="*/ 5359220 w 8336565"/>
              <a:gd name="connsiteY9" fmla="*/ 0 h 830997"/>
              <a:gd name="connsiteX10" fmla="*/ 5954689 w 8336565"/>
              <a:gd name="connsiteY10" fmla="*/ 0 h 830997"/>
              <a:gd name="connsiteX11" fmla="*/ 6633524 w 8336565"/>
              <a:gd name="connsiteY11" fmla="*/ 0 h 830997"/>
              <a:gd name="connsiteX12" fmla="*/ 7228993 w 8336565"/>
              <a:gd name="connsiteY12" fmla="*/ 0 h 830997"/>
              <a:gd name="connsiteX13" fmla="*/ 7574365 w 8336565"/>
              <a:gd name="connsiteY13" fmla="*/ 0 h 830997"/>
              <a:gd name="connsiteX14" fmla="*/ 8336565 w 8336565"/>
              <a:gd name="connsiteY14" fmla="*/ 0 h 830997"/>
              <a:gd name="connsiteX15" fmla="*/ 8336565 w 8336565"/>
              <a:gd name="connsiteY15" fmla="*/ 390569 h 830997"/>
              <a:gd name="connsiteX16" fmla="*/ 8336565 w 8336565"/>
              <a:gd name="connsiteY16" fmla="*/ 830997 h 830997"/>
              <a:gd name="connsiteX17" fmla="*/ 7991193 w 8336565"/>
              <a:gd name="connsiteY17" fmla="*/ 830997 h 830997"/>
              <a:gd name="connsiteX18" fmla="*/ 7479090 w 8336565"/>
              <a:gd name="connsiteY18" fmla="*/ 830997 h 830997"/>
              <a:gd name="connsiteX19" fmla="*/ 7050352 w 8336565"/>
              <a:gd name="connsiteY19" fmla="*/ 830997 h 830997"/>
              <a:gd name="connsiteX20" fmla="*/ 6621614 w 8336565"/>
              <a:gd name="connsiteY20" fmla="*/ 830997 h 830997"/>
              <a:gd name="connsiteX21" fmla="*/ 6192877 w 8336565"/>
              <a:gd name="connsiteY21" fmla="*/ 830997 h 830997"/>
              <a:gd name="connsiteX22" fmla="*/ 5764139 w 8336565"/>
              <a:gd name="connsiteY22" fmla="*/ 830997 h 830997"/>
              <a:gd name="connsiteX23" fmla="*/ 5335402 w 8336565"/>
              <a:gd name="connsiteY23" fmla="*/ 830997 h 830997"/>
              <a:gd name="connsiteX24" fmla="*/ 4656567 w 8336565"/>
              <a:gd name="connsiteY24" fmla="*/ 830997 h 830997"/>
              <a:gd name="connsiteX25" fmla="*/ 4311195 w 8336565"/>
              <a:gd name="connsiteY25" fmla="*/ 830997 h 830997"/>
              <a:gd name="connsiteX26" fmla="*/ 3882457 w 8336565"/>
              <a:gd name="connsiteY26" fmla="*/ 830997 h 830997"/>
              <a:gd name="connsiteX27" fmla="*/ 3370354 w 8336565"/>
              <a:gd name="connsiteY27" fmla="*/ 830997 h 830997"/>
              <a:gd name="connsiteX28" fmla="*/ 2858251 w 8336565"/>
              <a:gd name="connsiteY28" fmla="*/ 830997 h 830997"/>
              <a:gd name="connsiteX29" fmla="*/ 2096051 w 8336565"/>
              <a:gd name="connsiteY29" fmla="*/ 830997 h 830997"/>
              <a:gd name="connsiteX30" fmla="*/ 1333850 w 8336565"/>
              <a:gd name="connsiteY30" fmla="*/ 830997 h 830997"/>
              <a:gd name="connsiteX31" fmla="*/ 655016 w 8336565"/>
              <a:gd name="connsiteY31" fmla="*/ 830997 h 830997"/>
              <a:gd name="connsiteX32" fmla="*/ 0 w 8336565"/>
              <a:gd name="connsiteY32" fmla="*/ 830997 h 830997"/>
              <a:gd name="connsiteX33" fmla="*/ 0 w 8336565"/>
              <a:gd name="connsiteY33" fmla="*/ 407189 h 830997"/>
              <a:gd name="connsiteX34" fmla="*/ 0 w 8336565"/>
              <a:gd name="connsiteY34"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8336565" h="830997" extrusionOk="0">
                <a:moveTo>
                  <a:pt x="0" y="0"/>
                </a:moveTo>
                <a:cubicBezTo>
                  <a:pt x="143768" y="-3082"/>
                  <a:pt x="241748" y="33805"/>
                  <a:pt x="345372" y="0"/>
                </a:cubicBezTo>
                <a:cubicBezTo>
                  <a:pt x="448996" y="-33805"/>
                  <a:pt x="691803" y="29060"/>
                  <a:pt x="1024207" y="0"/>
                </a:cubicBezTo>
                <a:cubicBezTo>
                  <a:pt x="1356612" y="-29060"/>
                  <a:pt x="1346032" y="70809"/>
                  <a:pt x="1619675" y="0"/>
                </a:cubicBezTo>
                <a:cubicBezTo>
                  <a:pt x="1893318" y="-70809"/>
                  <a:pt x="2044821" y="32196"/>
                  <a:pt x="2381876" y="0"/>
                </a:cubicBezTo>
                <a:cubicBezTo>
                  <a:pt x="2718931" y="-32196"/>
                  <a:pt x="2898819" y="40462"/>
                  <a:pt x="3060710" y="0"/>
                </a:cubicBezTo>
                <a:cubicBezTo>
                  <a:pt x="3222601" y="-40462"/>
                  <a:pt x="3585420" y="74360"/>
                  <a:pt x="3739545" y="0"/>
                </a:cubicBezTo>
                <a:cubicBezTo>
                  <a:pt x="3893670" y="-74360"/>
                  <a:pt x="4240067" y="12310"/>
                  <a:pt x="4418379" y="0"/>
                </a:cubicBezTo>
                <a:cubicBezTo>
                  <a:pt x="4596691" y="-12310"/>
                  <a:pt x="4738630" y="5339"/>
                  <a:pt x="4847117" y="0"/>
                </a:cubicBezTo>
                <a:cubicBezTo>
                  <a:pt x="4955604" y="-5339"/>
                  <a:pt x="5157416" y="49140"/>
                  <a:pt x="5359220" y="0"/>
                </a:cubicBezTo>
                <a:cubicBezTo>
                  <a:pt x="5561024" y="-49140"/>
                  <a:pt x="5714089" y="65265"/>
                  <a:pt x="5954689" y="0"/>
                </a:cubicBezTo>
                <a:cubicBezTo>
                  <a:pt x="6195289" y="-65265"/>
                  <a:pt x="6418468" y="8294"/>
                  <a:pt x="6633524" y="0"/>
                </a:cubicBezTo>
                <a:cubicBezTo>
                  <a:pt x="6848580" y="-8294"/>
                  <a:pt x="6961477" y="18088"/>
                  <a:pt x="7228993" y="0"/>
                </a:cubicBezTo>
                <a:cubicBezTo>
                  <a:pt x="7496509" y="-18088"/>
                  <a:pt x="7485320" y="27052"/>
                  <a:pt x="7574365" y="0"/>
                </a:cubicBezTo>
                <a:cubicBezTo>
                  <a:pt x="7663410" y="-27052"/>
                  <a:pt x="8005551" y="15663"/>
                  <a:pt x="8336565" y="0"/>
                </a:cubicBezTo>
                <a:cubicBezTo>
                  <a:pt x="8339499" y="116391"/>
                  <a:pt x="8301043" y="203477"/>
                  <a:pt x="8336565" y="390569"/>
                </a:cubicBezTo>
                <a:cubicBezTo>
                  <a:pt x="8372087" y="577661"/>
                  <a:pt x="8310997" y="724664"/>
                  <a:pt x="8336565" y="830997"/>
                </a:cubicBezTo>
                <a:cubicBezTo>
                  <a:pt x="8219515" y="858762"/>
                  <a:pt x="8105916" y="791325"/>
                  <a:pt x="7991193" y="830997"/>
                </a:cubicBezTo>
                <a:cubicBezTo>
                  <a:pt x="7876470" y="870669"/>
                  <a:pt x="7619827" y="820675"/>
                  <a:pt x="7479090" y="830997"/>
                </a:cubicBezTo>
                <a:cubicBezTo>
                  <a:pt x="7338353" y="841319"/>
                  <a:pt x="7229268" y="827795"/>
                  <a:pt x="7050352" y="830997"/>
                </a:cubicBezTo>
                <a:cubicBezTo>
                  <a:pt x="6871436" y="834199"/>
                  <a:pt x="6718053" y="822503"/>
                  <a:pt x="6621614" y="830997"/>
                </a:cubicBezTo>
                <a:cubicBezTo>
                  <a:pt x="6525175" y="839491"/>
                  <a:pt x="6334494" y="793004"/>
                  <a:pt x="6192877" y="830997"/>
                </a:cubicBezTo>
                <a:cubicBezTo>
                  <a:pt x="6051260" y="868990"/>
                  <a:pt x="5867923" y="787084"/>
                  <a:pt x="5764139" y="830997"/>
                </a:cubicBezTo>
                <a:cubicBezTo>
                  <a:pt x="5660355" y="874910"/>
                  <a:pt x="5478786" y="790716"/>
                  <a:pt x="5335402" y="830997"/>
                </a:cubicBezTo>
                <a:cubicBezTo>
                  <a:pt x="5192018" y="871278"/>
                  <a:pt x="4965876" y="821660"/>
                  <a:pt x="4656567" y="830997"/>
                </a:cubicBezTo>
                <a:cubicBezTo>
                  <a:pt x="4347258" y="840334"/>
                  <a:pt x="4396267" y="821633"/>
                  <a:pt x="4311195" y="830997"/>
                </a:cubicBezTo>
                <a:cubicBezTo>
                  <a:pt x="4226123" y="840361"/>
                  <a:pt x="3977517" y="795296"/>
                  <a:pt x="3882457" y="830997"/>
                </a:cubicBezTo>
                <a:cubicBezTo>
                  <a:pt x="3787397" y="866698"/>
                  <a:pt x="3533506" y="778928"/>
                  <a:pt x="3370354" y="830997"/>
                </a:cubicBezTo>
                <a:cubicBezTo>
                  <a:pt x="3207202" y="883066"/>
                  <a:pt x="2998159" y="802629"/>
                  <a:pt x="2858251" y="830997"/>
                </a:cubicBezTo>
                <a:cubicBezTo>
                  <a:pt x="2718343" y="859365"/>
                  <a:pt x="2423864" y="798994"/>
                  <a:pt x="2096051" y="830997"/>
                </a:cubicBezTo>
                <a:cubicBezTo>
                  <a:pt x="1768238" y="863000"/>
                  <a:pt x="1665155" y="749262"/>
                  <a:pt x="1333850" y="830997"/>
                </a:cubicBezTo>
                <a:cubicBezTo>
                  <a:pt x="1002545" y="912732"/>
                  <a:pt x="924904" y="787605"/>
                  <a:pt x="655016" y="830997"/>
                </a:cubicBezTo>
                <a:cubicBezTo>
                  <a:pt x="385128" y="874389"/>
                  <a:pt x="290521" y="765369"/>
                  <a:pt x="0" y="830997"/>
                </a:cubicBezTo>
                <a:cubicBezTo>
                  <a:pt x="-42214" y="719490"/>
                  <a:pt x="27988" y="534605"/>
                  <a:pt x="0" y="407189"/>
                </a:cubicBezTo>
                <a:cubicBezTo>
                  <a:pt x="-27988" y="279773"/>
                  <a:pt x="582" y="99937"/>
                  <a:pt x="0" y="0"/>
                </a:cubicBezTo>
                <a:close/>
              </a:path>
            </a:pathLst>
          </a:custGeom>
          <a:noFill/>
          <a:ln>
            <a:solidFill>
              <a:schemeClr val="accent6"/>
            </a:solidFill>
          </a:ln>
        </p:spPr>
        <p:txBody>
          <a:bodyPr wrap="square" rtlCol="0">
            <a:spAutoFit/>
          </a:bodyPr>
          <a:lstStyle/>
          <a:p>
            <a:r>
              <a:rPr lang="en-US" sz="4800" dirty="0">
                <a:solidFill>
                  <a:schemeClr val="accent6"/>
                </a:solidFill>
              </a:rPr>
              <a:t>Dealing with Difficult Customers</a:t>
            </a:r>
          </a:p>
        </p:txBody>
      </p:sp>
      <p:pic>
        <p:nvPicPr>
          <p:cNvPr id="5" name="Picture 4">
            <a:extLst>
              <a:ext uri="{FF2B5EF4-FFF2-40B4-BE49-F238E27FC236}">
                <a16:creationId xmlns:a16="http://schemas.microsoft.com/office/drawing/2014/main" id="{8960C9ED-880C-4405-1AD7-B9BA6D133F35}"/>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1287801" y="1411705"/>
            <a:ext cx="9616398" cy="5446295"/>
          </a:xfrm>
          <a:prstGeom prst="rect">
            <a:avLst/>
          </a:prstGeom>
        </p:spPr>
      </p:pic>
      <p:sp>
        <p:nvSpPr>
          <p:cNvPr id="7" name="Rectangle 6">
            <a:extLst>
              <a:ext uri="{FF2B5EF4-FFF2-40B4-BE49-F238E27FC236}">
                <a16:creationId xmlns:a16="http://schemas.microsoft.com/office/drawing/2014/main" id="{494362B5-C6F4-5EB9-D441-89DC21DA7A37}"/>
              </a:ext>
            </a:extLst>
          </p:cNvPr>
          <p:cNvSpPr/>
          <p:nvPr/>
        </p:nvSpPr>
        <p:spPr>
          <a:xfrm>
            <a:off x="550493" y="1576159"/>
            <a:ext cx="3005214" cy="733050"/>
          </a:xfrm>
          <a:prstGeom prst="rect">
            <a:avLst/>
          </a:prstGeom>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1) Actively Listen</a:t>
            </a:r>
          </a:p>
        </p:txBody>
      </p:sp>
      <p:sp>
        <p:nvSpPr>
          <p:cNvPr id="8" name="Rectangle 7">
            <a:extLst>
              <a:ext uri="{FF2B5EF4-FFF2-40B4-BE49-F238E27FC236}">
                <a16:creationId xmlns:a16="http://schemas.microsoft.com/office/drawing/2014/main" id="{06576DA0-8F70-1394-6C3F-AD31C1BD368B}"/>
              </a:ext>
            </a:extLst>
          </p:cNvPr>
          <p:cNvSpPr/>
          <p:nvPr/>
        </p:nvSpPr>
        <p:spPr>
          <a:xfrm>
            <a:off x="342573" y="5097160"/>
            <a:ext cx="3421055" cy="738267"/>
          </a:xfrm>
          <a:prstGeom prst="rect">
            <a:avLst/>
          </a:prstGeom>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2) Show Empathy </a:t>
            </a:r>
          </a:p>
        </p:txBody>
      </p:sp>
      <p:sp>
        <p:nvSpPr>
          <p:cNvPr id="9" name="Rectangle 8">
            <a:extLst>
              <a:ext uri="{FF2B5EF4-FFF2-40B4-BE49-F238E27FC236}">
                <a16:creationId xmlns:a16="http://schemas.microsoft.com/office/drawing/2014/main" id="{C25D4B49-D843-8493-6DC9-A377E26EFE8A}"/>
              </a:ext>
            </a:extLst>
          </p:cNvPr>
          <p:cNvSpPr/>
          <p:nvPr/>
        </p:nvSpPr>
        <p:spPr>
          <a:xfrm>
            <a:off x="9260842" y="1576159"/>
            <a:ext cx="2598822" cy="2031325"/>
          </a:xfrm>
          <a:prstGeom prst="rect">
            <a:avLst/>
          </a:prstGeom>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3) Ask questions to  understand the problem</a:t>
            </a:r>
          </a:p>
        </p:txBody>
      </p:sp>
      <p:sp>
        <p:nvSpPr>
          <p:cNvPr id="10" name="Rectangle 9">
            <a:extLst>
              <a:ext uri="{FF2B5EF4-FFF2-40B4-BE49-F238E27FC236}">
                <a16:creationId xmlns:a16="http://schemas.microsoft.com/office/drawing/2014/main" id="{C34B8FA3-99CE-C54F-28B8-8CC38C0C3794}"/>
              </a:ext>
            </a:extLst>
          </p:cNvPr>
          <p:cNvSpPr/>
          <p:nvPr/>
        </p:nvSpPr>
        <p:spPr>
          <a:xfrm>
            <a:off x="9260842" y="4817490"/>
            <a:ext cx="2793831" cy="1624727"/>
          </a:xfrm>
          <a:prstGeom prst="rect">
            <a:avLst/>
          </a:prstGeom>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4) Tell the client what you will do to solve the issue</a:t>
            </a:r>
          </a:p>
        </p:txBody>
      </p:sp>
    </p:spTree>
    <p:extLst>
      <p:ext uri="{BB962C8B-B14F-4D97-AF65-F5344CB8AC3E}">
        <p14:creationId xmlns:p14="http://schemas.microsoft.com/office/powerpoint/2010/main" val="22681823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D78E885-8A16-F8FF-683C-AF60F6EFB519}"/>
              </a:ext>
            </a:extLst>
          </p:cNvPr>
          <p:cNvSpPr txBox="1"/>
          <p:nvPr/>
        </p:nvSpPr>
        <p:spPr>
          <a:xfrm>
            <a:off x="-1" y="-159306"/>
            <a:ext cx="12192000" cy="7017306"/>
          </a:xfrm>
          <a:prstGeom prst="rect">
            <a:avLst/>
          </a:prstGeom>
          <a:solidFill>
            <a:srgbClr val="FDF691"/>
          </a:solidFill>
          <a:ln w="57150">
            <a:solidFill>
              <a:schemeClr val="accent1"/>
            </a:solidFill>
          </a:ln>
        </p:spPr>
        <p:txBody>
          <a:bodyPr wrap="square" rtlCol="0">
            <a:spAutoFit/>
          </a:bodyPr>
          <a:lstStyle/>
          <a:p>
            <a:r>
              <a:rPr lang="en-US" dirty="0"/>
              <a:t>                                                                                                                        </a:t>
            </a:r>
          </a:p>
          <a:p>
            <a:pPr algn="ctr"/>
            <a:r>
              <a:rPr lang="en-US" sz="7200" b="1" dirty="0">
                <a:solidFill>
                  <a:schemeClr val="accent1">
                    <a:lumMod val="60000"/>
                    <a:lumOff val="40000"/>
                  </a:schemeClr>
                </a:solidFill>
              </a:rPr>
              <a:t>Resources</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pic>
        <p:nvPicPr>
          <p:cNvPr id="8" name="Picture 7">
            <a:extLst>
              <a:ext uri="{FF2B5EF4-FFF2-40B4-BE49-F238E27FC236}">
                <a16:creationId xmlns:a16="http://schemas.microsoft.com/office/drawing/2014/main" id="{1AB56E0F-CB2E-093D-1ACC-A22A1678D3CB}"/>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1003047" y="1582460"/>
            <a:ext cx="10185903" cy="4818342"/>
          </a:xfrm>
          <a:prstGeom prst="rect">
            <a:avLst/>
          </a:prstGeom>
        </p:spPr>
      </p:pic>
    </p:spTree>
    <p:extLst>
      <p:ext uri="{BB962C8B-B14F-4D97-AF65-F5344CB8AC3E}">
        <p14:creationId xmlns:p14="http://schemas.microsoft.com/office/powerpoint/2010/main" val="29381371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6CA409B-238A-24CB-3534-3B1BCE5A9397}"/>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4130975" y="1491832"/>
            <a:ext cx="6994567" cy="3874327"/>
          </a:xfrm>
          <a:ln w="57150">
            <a:solidFill>
              <a:schemeClr val="accent1"/>
            </a:solidFill>
          </a:ln>
        </p:spPr>
      </p:pic>
      <p:sp>
        <p:nvSpPr>
          <p:cNvPr id="10" name="TextBox 9">
            <a:extLst>
              <a:ext uri="{FF2B5EF4-FFF2-40B4-BE49-F238E27FC236}">
                <a16:creationId xmlns:a16="http://schemas.microsoft.com/office/drawing/2014/main" id="{9CCC1260-7AC1-DE61-0DB7-3BF9642C3FFD}"/>
              </a:ext>
            </a:extLst>
          </p:cNvPr>
          <p:cNvSpPr txBox="1"/>
          <p:nvPr/>
        </p:nvSpPr>
        <p:spPr>
          <a:xfrm>
            <a:off x="770885" y="1064375"/>
            <a:ext cx="1661993" cy="4729243"/>
          </a:xfrm>
          <a:noFill/>
          <a:ln w="57150">
            <a:solidFill>
              <a:schemeClr val="bg1"/>
            </a:solidFill>
          </a:ln>
        </p:spPr>
        <p:txBody>
          <a:bodyPr vert="vert270" wrap="none" rtlCol="0">
            <a:spAutoFit/>
          </a:bodyPr>
          <a:lstStyle/>
          <a:p>
            <a:pPr algn="ctr"/>
            <a:r>
              <a:rPr lang="en-US" sz="4800" b="1" dirty="0">
                <a:solidFill>
                  <a:schemeClr val="bg1"/>
                </a:solidFill>
              </a:rPr>
              <a:t>Suggested </a:t>
            </a:r>
          </a:p>
          <a:p>
            <a:pPr algn="ctr"/>
            <a:r>
              <a:rPr lang="en-US" sz="4800" b="1" dirty="0">
                <a:solidFill>
                  <a:schemeClr val="bg1"/>
                </a:solidFill>
              </a:rPr>
              <a:t>Role Plays</a:t>
            </a:r>
          </a:p>
        </p:txBody>
      </p:sp>
      <p:pic>
        <p:nvPicPr>
          <p:cNvPr id="2" name="Picture Placeholder 1">
            <a:extLst>
              <a:ext uri="{FF2B5EF4-FFF2-40B4-BE49-F238E27FC236}">
                <a16:creationId xmlns:a16="http://schemas.microsoft.com/office/drawing/2014/main" id="{498052A8-AE5C-3481-4C43-AA8AFD9C5E10}"/>
              </a:ext>
            </a:extLst>
          </p:cNvPr>
          <p:cNvPicPr>
            <a:picLocks noGrp="1" noChangeAspect="1"/>
          </p:cNvPicPr>
          <p:nvPr>
            <p:ph type="pic" idx="1"/>
          </p:nvPr>
        </p:nvPicPr>
        <p:blipFill>
          <a:blip r:embed="rId3">
            <a:extLst>
              <a:ext uri="{837473B0-CC2E-450A-ABE3-18F120FF3D39}">
                <a1611:picAttrSrcUrl xmlns:a1611="http://schemas.microsoft.com/office/drawing/2016/11/main" r:id="rId4"/>
              </a:ext>
            </a:extLst>
          </a:blip>
          <a:srcRect l="9892" r="9892"/>
          <a:stretch>
            <a:fillRect/>
          </a:stretch>
        </p:blipFill>
        <p:spPr>
          <a:xfrm>
            <a:off x="4826995" y="770642"/>
            <a:ext cx="5602526" cy="5316706"/>
          </a:xfrm>
          <a:custGeom>
            <a:avLst/>
            <a:gdLst>
              <a:gd name="connsiteX0" fmla="*/ 0 w 6994567"/>
              <a:gd name="connsiteY0" fmla="*/ 0 h 5316706"/>
              <a:gd name="connsiteX1" fmla="*/ 373044 w 6994567"/>
              <a:gd name="connsiteY1" fmla="*/ 0 h 5316706"/>
              <a:gd name="connsiteX2" fmla="*/ 955924 w 6994567"/>
              <a:gd name="connsiteY2" fmla="*/ 0 h 5316706"/>
              <a:gd name="connsiteX3" fmla="*/ 1468859 w 6994567"/>
              <a:gd name="connsiteY3" fmla="*/ 0 h 5316706"/>
              <a:gd name="connsiteX4" fmla="*/ 1841903 w 6994567"/>
              <a:gd name="connsiteY4" fmla="*/ 0 h 5316706"/>
              <a:gd name="connsiteX5" fmla="*/ 2564675 w 6994567"/>
              <a:gd name="connsiteY5" fmla="*/ 0 h 5316706"/>
              <a:gd name="connsiteX6" fmla="*/ 3147555 w 6994567"/>
              <a:gd name="connsiteY6" fmla="*/ 0 h 5316706"/>
              <a:gd name="connsiteX7" fmla="*/ 3590544 w 6994567"/>
              <a:gd name="connsiteY7" fmla="*/ 0 h 5316706"/>
              <a:gd name="connsiteX8" fmla="*/ 4243371 w 6994567"/>
              <a:gd name="connsiteY8" fmla="*/ 0 h 5316706"/>
              <a:gd name="connsiteX9" fmla="*/ 4826251 w 6994567"/>
              <a:gd name="connsiteY9" fmla="*/ 0 h 5316706"/>
              <a:gd name="connsiteX10" fmla="*/ 5479077 w 6994567"/>
              <a:gd name="connsiteY10" fmla="*/ 0 h 5316706"/>
              <a:gd name="connsiteX11" fmla="*/ 6131904 w 6994567"/>
              <a:gd name="connsiteY11" fmla="*/ 0 h 5316706"/>
              <a:gd name="connsiteX12" fmla="*/ 6994567 w 6994567"/>
              <a:gd name="connsiteY12" fmla="*/ 0 h 5316706"/>
              <a:gd name="connsiteX13" fmla="*/ 6994567 w 6994567"/>
              <a:gd name="connsiteY13" fmla="*/ 697079 h 5316706"/>
              <a:gd name="connsiteX14" fmla="*/ 6994567 w 6994567"/>
              <a:gd name="connsiteY14" fmla="*/ 1181490 h 5316706"/>
              <a:gd name="connsiteX15" fmla="*/ 6994567 w 6994567"/>
              <a:gd name="connsiteY15" fmla="*/ 1719068 h 5316706"/>
              <a:gd name="connsiteX16" fmla="*/ 6994567 w 6994567"/>
              <a:gd name="connsiteY16" fmla="*/ 2256646 h 5316706"/>
              <a:gd name="connsiteX17" fmla="*/ 6994567 w 6994567"/>
              <a:gd name="connsiteY17" fmla="*/ 2900558 h 5316706"/>
              <a:gd name="connsiteX18" fmla="*/ 6994567 w 6994567"/>
              <a:gd name="connsiteY18" fmla="*/ 3491304 h 5316706"/>
              <a:gd name="connsiteX19" fmla="*/ 6994567 w 6994567"/>
              <a:gd name="connsiteY19" fmla="*/ 3975715 h 5316706"/>
              <a:gd name="connsiteX20" fmla="*/ 6994567 w 6994567"/>
              <a:gd name="connsiteY20" fmla="*/ 4619627 h 5316706"/>
              <a:gd name="connsiteX21" fmla="*/ 6994567 w 6994567"/>
              <a:gd name="connsiteY21" fmla="*/ 5316706 h 5316706"/>
              <a:gd name="connsiteX22" fmla="*/ 6341741 w 6994567"/>
              <a:gd name="connsiteY22" fmla="*/ 5316706 h 5316706"/>
              <a:gd name="connsiteX23" fmla="*/ 5758860 w 6994567"/>
              <a:gd name="connsiteY23" fmla="*/ 5316706 h 5316706"/>
              <a:gd name="connsiteX24" fmla="*/ 5106034 w 6994567"/>
              <a:gd name="connsiteY24" fmla="*/ 5316706 h 5316706"/>
              <a:gd name="connsiteX25" fmla="*/ 4523153 w 6994567"/>
              <a:gd name="connsiteY25" fmla="*/ 5316706 h 5316706"/>
              <a:gd name="connsiteX26" fmla="*/ 3940273 w 6994567"/>
              <a:gd name="connsiteY26" fmla="*/ 5316706 h 5316706"/>
              <a:gd name="connsiteX27" fmla="*/ 3427338 w 6994567"/>
              <a:gd name="connsiteY27" fmla="*/ 5316706 h 5316706"/>
              <a:gd name="connsiteX28" fmla="*/ 3054294 w 6994567"/>
              <a:gd name="connsiteY28" fmla="*/ 5316706 h 5316706"/>
              <a:gd name="connsiteX29" fmla="*/ 2681251 w 6994567"/>
              <a:gd name="connsiteY29" fmla="*/ 5316706 h 5316706"/>
              <a:gd name="connsiteX30" fmla="*/ 2308207 w 6994567"/>
              <a:gd name="connsiteY30" fmla="*/ 5316706 h 5316706"/>
              <a:gd name="connsiteX31" fmla="*/ 1935164 w 6994567"/>
              <a:gd name="connsiteY31" fmla="*/ 5316706 h 5316706"/>
              <a:gd name="connsiteX32" fmla="*/ 1422229 w 6994567"/>
              <a:gd name="connsiteY32" fmla="*/ 5316706 h 5316706"/>
              <a:gd name="connsiteX33" fmla="*/ 699457 w 6994567"/>
              <a:gd name="connsiteY33" fmla="*/ 5316706 h 5316706"/>
              <a:gd name="connsiteX34" fmla="*/ 0 w 6994567"/>
              <a:gd name="connsiteY34" fmla="*/ 5316706 h 5316706"/>
              <a:gd name="connsiteX35" fmla="*/ 0 w 6994567"/>
              <a:gd name="connsiteY35" fmla="*/ 4672794 h 5316706"/>
              <a:gd name="connsiteX36" fmla="*/ 0 w 6994567"/>
              <a:gd name="connsiteY36" fmla="*/ 4188383 h 5316706"/>
              <a:gd name="connsiteX37" fmla="*/ 0 w 6994567"/>
              <a:gd name="connsiteY37" fmla="*/ 3597638 h 5316706"/>
              <a:gd name="connsiteX38" fmla="*/ 0 w 6994567"/>
              <a:gd name="connsiteY38" fmla="*/ 3113227 h 5316706"/>
              <a:gd name="connsiteX39" fmla="*/ 0 w 6994567"/>
              <a:gd name="connsiteY39" fmla="*/ 2681983 h 5316706"/>
              <a:gd name="connsiteX40" fmla="*/ 0 w 6994567"/>
              <a:gd name="connsiteY40" fmla="*/ 1984904 h 5316706"/>
              <a:gd name="connsiteX41" fmla="*/ 0 w 6994567"/>
              <a:gd name="connsiteY41" fmla="*/ 1447326 h 5316706"/>
              <a:gd name="connsiteX42" fmla="*/ 0 w 6994567"/>
              <a:gd name="connsiteY42" fmla="*/ 909747 h 5316706"/>
              <a:gd name="connsiteX43" fmla="*/ 0 w 6994567"/>
              <a:gd name="connsiteY43" fmla="*/ 0 h 5316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6994567" h="5316706" fill="none" extrusionOk="0">
                <a:moveTo>
                  <a:pt x="0" y="0"/>
                </a:moveTo>
                <a:cubicBezTo>
                  <a:pt x="103902" y="-37619"/>
                  <a:pt x="245770" y="20613"/>
                  <a:pt x="373044" y="0"/>
                </a:cubicBezTo>
                <a:cubicBezTo>
                  <a:pt x="500318" y="-20613"/>
                  <a:pt x="734898" y="19946"/>
                  <a:pt x="955924" y="0"/>
                </a:cubicBezTo>
                <a:cubicBezTo>
                  <a:pt x="1176950" y="-19946"/>
                  <a:pt x="1349675" y="22912"/>
                  <a:pt x="1468859" y="0"/>
                </a:cubicBezTo>
                <a:cubicBezTo>
                  <a:pt x="1588043" y="-22912"/>
                  <a:pt x="1738669" y="26021"/>
                  <a:pt x="1841903" y="0"/>
                </a:cubicBezTo>
                <a:cubicBezTo>
                  <a:pt x="1945137" y="-26021"/>
                  <a:pt x="2266818" y="13212"/>
                  <a:pt x="2564675" y="0"/>
                </a:cubicBezTo>
                <a:cubicBezTo>
                  <a:pt x="2862532" y="-13212"/>
                  <a:pt x="2897973" y="3055"/>
                  <a:pt x="3147555" y="0"/>
                </a:cubicBezTo>
                <a:cubicBezTo>
                  <a:pt x="3397137" y="-3055"/>
                  <a:pt x="3446805" y="33289"/>
                  <a:pt x="3590544" y="0"/>
                </a:cubicBezTo>
                <a:cubicBezTo>
                  <a:pt x="3734283" y="-33289"/>
                  <a:pt x="3919702" y="62079"/>
                  <a:pt x="4243371" y="0"/>
                </a:cubicBezTo>
                <a:cubicBezTo>
                  <a:pt x="4567040" y="-62079"/>
                  <a:pt x="4607155" y="5713"/>
                  <a:pt x="4826251" y="0"/>
                </a:cubicBezTo>
                <a:cubicBezTo>
                  <a:pt x="5045347" y="-5713"/>
                  <a:pt x="5188097" y="57184"/>
                  <a:pt x="5479077" y="0"/>
                </a:cubicBezTo>
                <a:cubicBezTo>
                  <a:pt x="5770057" y="-57184"/>
                  <a:pt x="5942311" y="30266"/>
                  <a:pt x="6131904" y="0"/>
                </a:cubicBezTo>
                <a:cubicBezTo>
                  <a:pt x="6321497" y="-30266"/>
                  <a:pt x="6739000" y="35927"/>
                  <a:pt x="6994567" y="0"/>
                </a:cubicBezTo>
                <a:cubicBezTo>
                  <a:pt x="7065215" y="171687"/>
                  <a:pt x="6978486" y="379970"/>
                  <a:pt x="6994567" y="697079"/>
                </a:cubicBezTo>
                <a:cubicBezTo>
                  <a:pt x="7010648" y="1014188"/>
                  <a:pt x="6949113" y="996741"/>
                  <a:pt x="6994567" y="1181490"/>
                </a:cubicBezTo>
                <a:cubicBezTo>
                  <a:pt x="7040021" y="1366239"/>
                  <a:pt x="6966619" y="1462959"/>
                  <a:pt x="6994567" y="1719068"/>
                </a:cubicBezTo>
                <a:cubicBezTo>
                  <a:pt x="7022515" y="1975177"/>
                  <a:pt x="6992623" y="2060672"/>
                  <a:pt x="6994567" y="2256646"/>
                </a:cubicBezTo>
                <a:cubicBezTo>
                  <a:pt x="6996511" y="2452620"/>
                  <a:pt x="6947815" y="2769336"/>
                  <a:pt x="6994567" y="2900558"/>
                </a:cubicBezTo>
                <a:cubicBezTo>
                  <a:pt x="7041319" y="3031780"/>
                  <a:pt x="6983615" y="3235972"/>
                  <a:pt x="6994567" y="3491304"/>
                </a:cubicBezTo>
                <a:cubicBezTo>
                  <a:pt x="7005519" y="3746636"/>
                  <a:pt x="6988063" y="3741202"/>
                  <a:pt x="6994567" y="3975715"/>
                </a:cubicBezTo>
                <a:cubicBezTo>
                  <a:pt x="7001071" y="4210228"/>
                  <a:pt x="6950933" y="4326834"/>
                  <a:pt x="6994567" y="4619627"/>
                </a:cubicBezTo>
                <a:cubicBezTo>
                  <a:pt x="7038201" y="4912420"/>
                  <a:pt x="6979483" y="5151516"/>
                  <a:pt x="6994567" y="5316706"/>
                </a:cubicBezTo>
                <a:cubicBezTo>
                  <a:pt x="6680424" y="5375504"/>
                  <a:pt x="6493710" y="5259429"/>
                  <a:pt x="6341741" y="5316706"/>
                </a:cubicBezTo>
                <a:cubicBezTo>
                  <a:pt x="6189772" y="5373983"/>
                  <a:pt x="6019489" y="5295111"/>
                  <a:pt x="5758860" y="5316706"/>
                </a:cubicBezTo>
                <a:cubicBezTo>
                  <a:pt x="5498231" y="5338301"/>
                  <a:pt x="5368343" y="5303116"/>
                  <a:pt x="5106034" y="5316706"/>
                </a:cubicBezTo>
                <a:cubicBezTo>
                  <a:pt x="4843725" y="5330296"/>
                  <a:pt x="4649504" y="5307363"/>
                  <a:pt x="4523153" y="5316706"/>
                </a:cubicBezTo>
                <a:cubicBezTo>
                  <a:pt x="4396802" y="5326049"/>
                  <a:pt x="4207792" y="5277758"/>
                  <a:pt x="3940273" y="5316706"/>
                </a:cubicBezTo>
                <a:cubicBezTo>
                  <a:pt x="3672754" y="5355654"/>
                  <a:pt x="3629696" y="5284983"/>
                  <a:pt x="3427338" y="5316706"/>
                </a:cubicBezTo>
                <a:cubicBezTo>
                  <a:pt x="3224980" y="5348429"/>
                  <a:pt x="3196029" y="5315691"/>
                  <a:pt x="3054294" y="5316706"/>
                </a:cubicBezTo>
                <a:cubicBezTo>
                  <a:pt x="2912559" y="5317721"/>
                  <a:pt x="2823621" y="5304832"/>
                  <a:pt x="2681251" y="5316706"/>
                </a:cubicBezTo>
                <a:cubicBezTo>
                  <a:pt x="2538881" y="5328580"/>
                  <a:pt x="2459330" y="5282379"/>
                  <a:pt x="2308207" y="5316706"/>
                </a:cubicBezTo>
                <a:cubicBezTo>
                  <a:pt x="2157084" y="5351033"/>
                  <a:pt x="2088751" y="5313725"/>
                  <a:pt x="1935164" y="5316706"/>
                </a:cubicBezTo>
                <a:cubicBezTo>
                  <a:pt x="1781577" y="5319687"/>
                  <a:pt x="1615142" y="5301729"/>
                  <a:pt x="1422229" y="5316706"/>
                </a:cubicBezTo>
                <a:cubicBezTo>
                  <a:pt x="1229316" y="5331683"/>
                  <a:pt x="887645" y="5235907"/>
                  <a:pt x="699457" y="5316706"/>
                </a:cubicBezTo>
                <a:cubicBezTo>
                  <a:pt x="511269" y="5397505"/>
                  <a:pt x="314512" y="5235715"/>
                  <a:pt x="0" y="5316706"/>
                </a:cubicBezTo>
                <a:cubicBezTo>
                  <a:pt x="-71060" y="5079307"/>
                  <a:pt x="44036" y="4822978"/>
                  <a:pt x="0" y="4672794"/>
                </a:cubicBezTo>
                <a:cubicBezTo>
                  <a:pt x="-44036" y="4522610"/>
                  <a:pt x="21479" y="4412243"/>
                  <a:pt x="0" y="4188383"/>
                </a:cubicBezTo>
                <a:cubicBezTo>
                  <a:pt x="-21479" y="3964523"/>
                  <a:pt x="64318" y="3740901"/>
                  <a:pt x="0" y="3597638"/>
                </a:cubicBezTo>
                <a:cubicBezTo>
                  <a:pt x="-64318" y="3454376"/>
                  <a:pt x="14671" y="3338185"/>
                  <a:pt x="0" y="3113227"/>
                </a:cubicBezTo>
                <a:cubicBezTo>
                  <a:pt x="-14671" y="2888269"/>
                  <a:pt x="49953" y="2798682"/>
                  <a:pt x="0" y="2681983"/>
                </a:cubicBezTo>
                <a:cubicBezTo>
                  <a:pt x="-49953" y="2565284"/>
                  <a:pt x="37929" y="2271475"/>
                  <a:pt x="0" y="1984904"/>
                </a:cubicBezTo>
                <a:cubicBezTo>
                  <a:pt x="-37929" y="1698333"/>
                  <a:pt x="43363" y="1686253"/>
                  <a:pt x="0" y="1447326"/>
                </a:cubicBezTo>
                <a:cubicBezTo>
                  <a:pt x="-43363" y="1208399"/>
                  <a:pt x="19156" y="1093381"/>
                  <a:pt x="0" y="909747"/>
                </a:cubicBezTo>
                <a:cubicBezTo>
                  <a:pt x="-19156" y="726113"/>
                  <a:pt x="105323" y="400724"/>
                  <a:pt x="0" y="0"/>
                </a:cubicBezTo>
                <a:close/>
              </a:path>
              <a:path w="6994567" h="5316706" stroke="0" extrusionOk="0">
                <a:moveTo>
                  <a:pt x="0" y="0"/>
                </a:moveTo>
                <a:cubicBezTo>
                  <a:pt x="108262" y="-33803"/>
                  <a:pt x="274206" y="30828"/>
                  <a:pt x="373044" y="0"/>
                </a:cubicBezTo>
                <a:cubicBezTo>
                  <a:pt x="471882" y="-30828"/>
                  <a:pt x="593295" y="35109"/>
                  <a:pt x="746087" y="0"/>
                </a:cubicBezTo>
                <a:cubicBezTo>
                  <a:pt x="898879" y="-35109"/>
                  <a:pt x="1202700" y="32664"/>
                  <a:pt x="1328968" y="0"/>
                </a:cubicBezTo>
                <a:cubicBezTo>
                  <a:pt x="1455236" y="-32664"/>
                  <a:pt x="1769398" y="33200"/>
                  <a:pt x="2051740" y="0"/>
                </a:cubicBezTo>
                <a:cubicBezTo>
                  <a:pt x="2334082" y="-33200"/>
                  <a:pt x="2381095" y="23714"/>
                  <a:pt x="2494729" y="0"/>
                </a:cubicBezTo>
                <a:cubicBezTo>
                  <a:pt x="2608363" y="-23714"/>
                  <a:pt x="2835526" y="1513"/>
                  <a:pt x="3007664" y="0"/>
                </a:cubicBezTo>
                <a:cubicBezTo>
                  <a:pt x="3179803" y="-1513"/>
                  <a:pt x="3362363" y="67848"/>
                  <a:pt x="3590544" y="0"/>
                </a:cubicBezTo>
                <a:cubicBezTo>
                  <a:pt x="3818725" y="-67848"/>
                  <a:pt x="3902538" y="1017"/>
                  <a:pt x="4103479" y="0"/>
                </a:cubicBezTo>
                <a:cubicBezTo>
                  <a:pt x="4304420" y="-1017"/>
                  <a:pt x="4537948" y="55057"/>
                  <a:pt x="4686360" y="0"/>
                </a:cubicBezTo>
                <a:cubicBezTo>
                  <a:pt x="4834772" y="-55057"/>
                  <a:pt x="5015869" y="2088"/>
                  <a:pt x="5129349" y="0"/>
                </a:cubicBezTo>
                <a:cubicBezTo>
                  <a:pt x="5242829" y="-2088"/>
                  <a:pt x="5486403" y="3410"/>
                  <a:pt x="5642284" y="0"/>
                </a:cubicBezTo>
                <a:cubicBezTo>
                  <a:pt x="5798166" y="-3410"/>
                  <a:pt x="6099021" y="54312"/>
                  <a:pt x="6365056" y="0"/>
                </a:cubicBezTo>
                <a:cubicBezTo>
                  <a:pt x="6631091" y="-54312"/>
                  <a:pt x="6836711" y="4094"/>
                  <a:pt x="6994567" y="0"/>
                </a:cubicBezTo>
                <a:cubicBezTo>
                  <a:pt x="7043060" y="130759"/>
                  <a:pt x="6951727" y="326629"/>
                  <a:pt x="6994567" y="537578"/>
                </a:cubicBezTo>
                <a:cubicBezTo>
                  <a:pt x="7037407" y="748527"/>
                  <a:pt x="6965005" y="1013561"/>
                  <a:pt x="6994567" y="1181490"/>
                </a:cubicBezTo>
                <a:cubicBezTo>
                  <a:pt x="7024129" y="1349419"/>
                  <a:pt x="6946358" y="1537950"/>
                  <a:pt x="6994567" y="1878569"/>
                </a:cubicBezTo>
                <a:cubicBezTo>
                  <a:pt x="7042776" y="2219188"/>
                  <a:pt x="6980026" y="2306260"/>
                  <a:pt x="6994567" y="2416148"/>
                </a:cubicBezTo>
                <a:cubicBezTo>
                  <a:pt x="7009108" y="2526036"/>
                  <a:pt x="6926675" y="2927237"/>
                  <a:pt x="6994567" y="3060060"/>
                </a:cubicBezTo>
                <a:cubicBezTo>
                  <a:pt x="7062459" y="3192883"/>
                  <a:pt x="6986285" y="3276035"/>
                  <a:pt x="6994567" y="3491304"/>
                </a:cubicBezTo>
                <a:cubicBezTo>
                  <a:pt x="7002849" y="3706573"/>
                  <a:pt x="6967983" y="3845839"/>
                  <a:pt x="6994567" y="3975715"/>
                </a:cubicBezTo>
                <a:cubicBezTo>
                  <a:pt x="7021151" y="4105591"/>
                  <a:pt x="6948828" y="4445208"/>
                  <a:pt x="6994567" y="4566460"/>
                </a:cubicBezTo>
                <a:cubicBezTo>
                  <a:pt x="7040306" y="4687713"/>
                  <a:pt x="6960466" y="5075034"/>
                  <a:pt x="6994567" y="5316706"/>
                </a:cubicBezTo>
                <a:cubicBezTo>
                  <a:pt x="6825092" y="5360223"/>
                  <a:pt x="6651231" y="5273708"/>
                  <a:pt x="6481632" y="5316706"/>
                </a:cubicBezTo>
                <a:cubicBezTo>
                  <a:pt x="6312034" y="5359704"/>
                  <a:pt x="6224204" y="5286597"/>
                  <a:pt x="6038643" y="5316706"/>
                </a:cubicBezTo>
                <a:cubicBezTo>
                  <a:pt x="5853082" y="5346815"/>
                  <a:pt x="5709898" y="5316241"/>
                  <a:pt x="5595654" y="5316706"/>
                </a:cubicBezTo>
                <a:cubicBezTo>
                  <a:pt x="5481410" y="5317171"/>
                  <a:pt x="5276346" y="5271560"/>
                  <a:pt x="5012773" y="5316706"/>
                </a:cubicBezTo>
                <a:cubicBezTo>
                  <a:pt x="4749200" y="5361852"/>
                  <a:pt x="4471882" y="5261286"/>
                  <a:pt x="4290001" y="5316706"/>
                </a:cubicBezTo>
                <a:cubicBezTo>
                  <a:pt x="4108120" y="5372126"/>
                  <a:pt x="3909852" y="5277443"/>
                  <a:pt x="3777066" y="5316706"/>
                </a:cubicBezTo>
                <a:cubicBezTo>
                  <a:pt x="3644280" y="5355969"/>
                  <a:pt x="3456975" y="5308628"/>
                  <a:pt x="3264131" y="5316706"/>
                </a:cubicBezTo>
                <a:cubicBezTo>
                  <a:pt x="3071287" y="5324784"/>
                  <a:pt x="2851134" y="5248542"/>
                  <a:pt x="2681251" y="5316706"/>
                </a:cubicBezTo>
                <a:cubicBezTo>
                  <a:pt x="2511368" y="5384870"/>
                  <a:pt x="2415381" y="5301098"/>
                  <a:pt x="2168316" y="5316706"/>
                </a:cubicBezTo>
                <a:cubicBezTo>
                  <a:pt x="1921251" y="5332314"/>
                  <a:pt x="1873461" y="5296571"/>
                  <a:pt x="1725327" y="5316706"/>
                </a:cubicBezTo>
                <a:cubicBezTo>
                  <a:pt x="1577193" y="5336841"/>
                  <a:pt x="1314120" y="5255305"/>
                  <a:pt x="1142446" y="5316706"/>
                </a:cubicBezTo>
                <a:cubicBezTo>
                  <a:pt x="970772" y="5378107"/>
                  <a:pt x="846316" y="5295649"/>
                  <a:pt x="769402" y="5316706"/>
                </a:cubicBezTo>
                <a:cubicBezTo>
                  <a:pt x="692488" y="5337763"/>
                  <a:pt x="198423" y="5293827"/>
                  <a:pt x="0" y="5316706"/>
                </a:cubicBezTo>
                <a:cubicBezTo>
                  <a:pt x="-53890" y="5169863"/>
                  <a:pt x="30868" y="4915800"/>
                  <a:pt x="0" y="4725961"/>
                </a:cubicBezTo>
                <a:cubicBezTo>
                  <a:pt x="-30868" y="4536122"/>
                  <a:pt x="77008" y="4228512"/>
                  <a:pt x="0" y="4028882"/>
                </a:cubicBezTo>
                <a:cubicBezTo>
                  <a:pt x="-77008" y="3829252"/>
                  <a:pt x="22163" y="3712623"/>
                  <a:pt x="0" y="3491304"/>
                </a:cubicBezTo>
                <a:cubicBezTo>
                  <a:pt x="-22163" y="3269985"/>
                  <a:pt x="47854" y="3095509"/>
                  <a:pt x="0" y="2900558"/>
                </a:cubicBezTo>
                <a:cubicBezTo>
                  <a:pt x="-47854" y="2705607"/>
                  <a:pt x="31952" y="2657571"/>
                  <a:pt x="0" y="2416148"/>
                </a:cubicBezTo>
                <a:cubicBezTo>
                  <a:pt x="-31952" y="2174725"/>
                  <a:pt x="9575" y="1990574"/>
                  <a:pt x="0" y="1719068"/>
                </a:cubicBezTo>
                <a:cubicBezTo>
                  <a:pt x="-9575" y="1447562"/>
                  <a:pt x="59961" y="1414783"/>
                  <a:pt x="0" y="1128323"/>
                </a:cubicBezTo>
                <a:cubicBezTo>
                  <a:pt x="-59961" y="841863"/>
                  <a:pt x="101905" y="345159"/>
                  <a:pt x="0" y="0"/>
                </a:cubicBezTo>
                <a:close/>
              </a:path>
            </a:pathLst>
          </a:custGeom>
          <a:ln w="57150">
            <a:solidFill>
              <a:schemeClr val="accent1"/>
            </a:solidFill>
          </a:ln>
        </p:spPr>
      </p:pic>
    </p:spTree>
    <p:extLst>
      <p:ext uri="{BB962C8B-B14F-4D97-AF65-F5344CB8AC3E}">
        <p14:creationId xmlns:p14="http://schemas.microsoft.com/office/powerpoint/2010/main" val="15797302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a:extLst>
              <a:ext uri="{FF2B5EF4-FFF2-40B4-BE49-F238E27FC236}">
                <a16:creationId xmlns:a16="http://schemas.microsoft.com/office/drawing/2014/main" id="{0E7CE6D3-9074-1889-2403-DF717D09BB6E}"/>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rot="5400000">
            <a:off x="7560977" y="2522681"/>
            <a:ext cx="4845506" cy="2118789"/>
          </a:xfrm>
          <a:prstGeom prst="rect">
            <a:avLst/>
          </a:prstGeom>
          <a:ln>
            <a:solidFill>
              <a:schemeClr val="tx2"/>
            </a:solidFill>
          </a:ln>
        </p:spPr>
      </p:pic>
      <p:sp>
        <p:nvSpPr>
          <p:cNvPr id="4" name="Content Placeholder 3">
            <a:extLst>
              <a:ext uri="{FF2B5EF4-FFF2-40B4-BE49-F238E27FC236}">
                <a16:creationId xmlns:a16="http://schemas.microsoft.com/office/drawing/2014/main" id="{5480133D-E46E-457C-62D6-2691E9488F9A}"/>
              </a:ext>
            </a:extLst>
          </p:cNvPr>
          <p:cNvSpPr>
            <a:spLocks noGrp="1"/>
          </p:cNvSpPr>
          <p:nvPr>
            <p:ph sz="half" idx="2"/>
          </p:nvPr>
        </p:nvSpPr>
        <p:spPr>
          <a:xfrm>
            <a:off x="7804208" y="1055294"/>
            <a:ext cx="3475038" cy="5053563"/>
          </a:xfrm>
          <a:ln w="38100">
            <a:solidFill>
              <a:schemeClr val="accent6"/>
            </a:solidFill>
          </a:ln>
        </p:spPr>
        <p:txBody>
          <a:bodyPr vert="vert">
            <a:normAutofit fontScale="97500"/>
          </a:bodyPr>
          <a:lstStyle/>
          <a:p>
            <a:pPr marL="0" indent="0" algn="ctr">
              <a:buNone/>
            </a:pPr>
            <a:r>
              <a:rPr lang="en-PR" sz="4800" b="1" dirty="0">
                <a:solidFill>
                  <a:schemeClr val="tx2"/>
                </a:solidFill>
              </a:rPr>
              <a:t>(Examples)        .                                                             </a:t>
            </a:r>
          </a:p>
        </p:txBody>
      </p:sp>
      <p:sp>
        <p:nvSpPr>
          <p:cNvPr id="7" name="Title 6">
            <a:extLst>
              <a:ext uri="{FF2B5EF4-FFF2-40B4-BE49-F238E27FC236}">
                <a16:creationId xmlns:a16="http://schemas.microsoft.com/office/drawing/2014/main" id="{A13B5519-963E-A0CA-8857-486E7B757A45}"/>
              </a:ext>
            </a:extLst>
          </p:cNvPr>
          <p:cNvSpPr>
            <a:spLocks noGrp="1"/>
          </p:cNvSpPr>
          <p:nvPr>
            <p:ph type="title"/>
          </p:nvPr>
        </p:nvSpPr>
        <p:spPr>
          <a:xfrm>
            <a:off x="1148875" y="896113"/>
            <a:ext cx="1127193" cy="3432665"/>
          </a:xfrm>
        </p:spPr>
        <p:txBody>
          <a:bodyPr vert="vert270">
            <a:normAutofit/>
          </a:bodyPr>
          <a:lstStyle/>
          <a:p>
            <a:pPr algn="ctr"/>
            <a:r>
              <a:rPr lang="en-PR" sz="4800" b="1" dirty="0">
                <a:solidFill>
                  <a:schemeClr val="bg1"/>
                </a:solidFill>
              </a:rPr>
              <a:t>Documents</a:t>
            </a:r>
            <a:endParaRPr lang="en-US" sz="4800" b="1" dirty="0">
              <a:solidFill>
                <a:schemeClr val="bg1"/>
              </a:solidFill>
            </a:endParaRPr>
          </a:p>
        </p:txBody>
      </p:sp>
      <p:sp>
        <p:nvSpPr>
          <p:cNvPr id="8" name="Title 1">
            <a:extLst>
              <a:ext uri="{FF2B5EF4-FFF2-40B4-BE49-F238E27FC236}">
                <a16:creationId xmlns:a16="http://schemas.microsoft.com/office/drawing/2014/main" id="{FA71E551-9582-E1D5-2CE4-8C21A8A16BAF}"/>
              </a:ext>
            </a:extLst>
          </p:cNvPr>
          <p:cNvSpPr>
            <a:spLocks noGrp="1"/>
          </p:cNvSpPr>
          <p:nvPr>
            <p:ph sz="half" idx="1"/>
          </p:nvPr>
        </p:nvSpPr>
        <p:spPr>
          <a:xfrm>
            <a:off x="3894576" y="1055294"/>
            <a:ext cx="3475038" cy="5035944"/>
          </a:xfrm>
          <a:ln w="38100">
            <a:solidFill>
              <a:schemeClr val="tx2">
                <a:lumMod val="40000"/>
                <a:lumOff val="60000"/>
              </a:schemeClr>
            </a:solidFill>
          </a:ln>
        </p:spPr>
        <p:txBody>
          <a:bodyPr vert="horz">
            <a:normAutofit fontScale="97500"/>
          </a:bodyPr>
          <a:lstStyle/>
          <a:p>
            <a:pPr marL="0" indent="0" algn="ctr">
              <a:buNone/>
            </a:pPr>
            <a:endParaRPr lang="en-PR" sz="4900" b="1" dirty="0">
              <a:solidFill>
                <a:schemeClr val="accent1"/>
              </a:solidFill>
            </a:endParaRPr>
          </a:p>
          <a:p>
            <a:pPr marL="0" indent="0" algn="ctr">
              <a:buNone/>
            </a:pPr>
            <a:endParaRPr lang="en-PR" sz="4900" b="1" dirty="0">
              <a:solidFill>
                <a:schemeClr val="accent1"/>
              </a:solidFill>
            </a:endParaRPr>
          </a:p>
          <a:p>
            <a:pPr marL="0" indent="0" algn="ctr">
              <a:buNone/>
            </a:pPr>
            <a:endParaRPr lang="en-PR" sz="4900" b="1" dirty="0">
              <a:solidFill>
                <a:schemeClr val="accent1"/>
              </a:solidFill>
            </a:endParaRPr>
          </a:p>
          <a:p>
            <a:pPr marL="0" indent="0" algn="ctr">
              <a:buNone/>
            </a:pPr>
            <a:r>
              <a:rPr lang="en-PR" sz="4900" b="1" dirty="0">
                <a:solidFill>
                  <a:schemeClr val="accent1"/>
                </a:solidFill>
              </a:rPr>
              <a:t>Diagrams</a:t>
            </a:r>
            <a:br>
              <a:rPr lang="en-PR" sz="4800" dirty="0"/>
            </a:br>
            <a:endParaRPr lang="en-PR" sz="4800" dirty="0"/>
          </a:p>
        </p:txBody>
      </p:sp>
      <p:pic>
        <p:nvPicPr>
          <p:cNvPr id="11" name="Picture 10">
            <a:extLst>
              <a:ext uri="{FF2B5EF4-FFF2-40B4-BE49-F238E27FC236}">
                <a16:creationId xmlns:a16="http://schemas.microsoft.com/office/drawing/2014/main" id="{6D4DB29D-5CCD-25F6-7F83-45F4F46F685B}"/>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238730" y="4532243"/>
            <a:ext cx="2947482" cy="2280397"/>
          </a:xfrm>
          <a:prstGeom prst="rect">
            <a:avLst/>
          </a:prstGeom>
        </p:spPr>
      </p:pic>
      <p:pic>
        <p:nvPicPr>
          <p:cNvPr id="34" name="Picture 33">
            <a:extLst>
              <a:ext uri="{FF2B5EF4-FFF2-40B4-BE49-F238E27FC236}">
                <a16:creationId xmlns:a16="http://schemas.microsoft.com/office/drawing/2014/main" id="{124469ED-5F22-E035-2EB2-4F3FB4BDFA29}"/>
              </a:ext>
            </a:extLst>
          </p:cNvPr>
          <p:cNvPicPr>
            <a:picLocks noChangeAspect="1"/>
          </p:cNvPicPr>
          <p:nvPr/>
        </p:nvPicPr>
        <p:blipFill>
          <a:blip r:embed="rId7">
            <a:extLst>
              <a:ext uri="{837473B0-CC2E-450A-ABE3-18F120FF3D39}">
                <a1611:picAttrSrcUrl xmlns:a1611="http://schemas.microsoft.com/office/drawing/2016/11/main" r:id="rId8"/>
              </a:ext>
            </a:extLst>
          </a:blip>
          <a:stretch>
            <a:fillRect/>
          </a:stretch>
        </p:blipFill>
        <p:spPr>
          <a:xfrm>
            <a:off x="4070236" y="1319177"/>
            <a:ext cx="3123717" cy="2109823"/>
          </a:xfrm>
          <a:prstGeom prst="rect">
            <a:avLst/>
          </a:prstGeom>
        </p:spPr>
      </p:pic>
      <p:sp>
        <p:nvSpPr>
          <p:cNvPr id="5" name="TextBox 4">
            <a:extLst>
              <a:ext uri="{FF2B5EF4-FFF2-40B4-BE49-F238E27FC236}">
                <a16:creationId xmlns:a16="http://schemas.microsoft.com/office/drawing/2014/main" id="{89BF1EBE-0750-4906-21B8-F7CAE285A9EB}"/>
              </a:ext>
            </a:extLst>
          </p:cNvPr>
          <p:cNvSpPr txBox="1"/>
          <p:nvPr/>
        </p:nvSpPr>
        <p:spPr>
          <a:xfrm>
            <a:off x="2279624" y="45360"/>
            <a:ext cx="8824490" cy="954107"/>
          </a:xfrm>
          <a:prstGeom prst="rect">
            <a:avLst/>
          </a:prstGeom>
          <a:noFill/>
        </p:spPr>
        <p:txBody>
          <a:bodyPr wrap="square" rtlCol="0">
            <a:spAutoFit/>
          </a:bodyPr>
          <a:lstStyle/>
          <a:p>
            <a:pPr algn="ctr"/>
            <a:r>
              <a:rPr lang="en-US" sz="2800" b="1" dirty="0">
                <a:solidFill>
                  <a:schemeClr val="tx2"/>
                </a:solidFill>
              </a:rPr>
              <a:t> Find these resources and this presentation on the Job Corps  Health Support Services Website </a:t>
            </a:r>
          </a:p>
        </p:txBody>
      </p:sp>
    </p:spTree>
    <p:extLst>
      <p:ext uri="{BB962C8B-B14F-4D97-AF65-F5344CB8AC3E}">
        <p14:creationId xmlns:p14="http://schemas.microsoft.com/office/powerpoint/2010/main" val="39373134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7638A6F-5431-3C6A-BB64-E7CFA41C5199}"/>
              </a:ext>
            </a:extLst>
          </p:cNvPr>
          <p:cNvSpPr>
            <a:spLocks noGrp="1"/>
          </p:cNvSpPr>
          <p:nvPr>
            <p:ph type="title"/>
          </p:nvPr>
        </p:nvSpPr>
        <p:spPr>
          <a:xfrm>
            <a:off x="380533" y="1001803"/>
            <a:ext cx="1089212" cy="4854389"/>
          </a:xfrm>
          <a:solidFill>
            <a:schemeClr val="accent1"/>
          </a:solidFill>
        </p:spPr>
        <p:txBody>
          <a:bodyPr vert="vert270">
            <a:noAutofit/>
          </a:bodyPr>
          <a:lstStyle/>
          <a:p>
            <a:r>
              <a:rPr lang="en-US" sz="5400" b="1" dirty="0"/>
              <a:t>Video Resources</a:t>
            </a:r>
          </a:p>
        </p:txBody>
      </p:sp>
      <p:graphicFrame>
        <p:nvGraphicFramePr>
          <p:cNvPr id="11" name="Table 11">
            <a:extLst>
              <a:ext uri="{FF2B5EF4-FFF2-40B4-BE49-F238E27FC236}">
                <a16:creationId xmlns:a16="http://schemas.microsoft.com/office/drawing/2014/main" id="{50209F3C-673F-38A2-5949-2C83170A4A22}"/>
              </a:ext>
            </a:extLst>
          </p:cNvPr>
          <p:cNvGraphicFramePr>
            <a:graphicFrameLocks noGrp="1"/>
          </p:cNvGraphicFramePr>
          <p:nvPr>
            <p:extLst>
              <p:ext uri="{D42A27DB-BD31-4B8C-83A1-F6EECF244321}">
                <p14:modId xmlns:p14="http://schemas.microsoft.com/office/powerpoint/2010/main" val="135246907"/>
              </p:ext>
            </p:extLst>
          </p:nvPr>
        </p:nvGraphicFramePr>
        <p:xfrm>
          <a:off x="1991032" y="620767"/>
          <a:ext cx="10200968" cy="5616460"/>
        </p:xfrm>
        <a:graphic>
          <a:graphicData uri="http://schemas.openxmlformats.org/drawingml/2006/table">
            <a:tbl>
              <a:tblPr firstRow="1" bandRow="1">
                <a:tableStyleId>{5C22544A-7EE6-4342-B048-85BDC9FD1C3A}</a:tableStyleId>
              </a:tblPr>
              <a:tblGrid>
                <a:gridCol w="1624462">
                  <a:extLst>
                    <a:ext uri="{9D8B030D-6E8A-4147-A177-3AD203B41FA5}">
                      <a16:colId xmlns:a16="http://schemas.microsoft.com/office/drawing/2014/main" val="2448739286"/>
                    </a:ext>
                  </a:extLst>
                </a:gridCol>
                <a:gridCol w="3893011">
                  <a:extLst>
                    <a:ext uri="{9D8B030D-6E8A-4147-A177-3AD203B41FA5}">
                      <a16:colId xmlns:a16="http://schemas.microsoft.com/office/drawing/2014/main" val="3749942769"/>
                    </a:ext>
                  </a:extLst>
                </a:gridCol>
                <a:gridCol w="4683495">
                  <a:extLst>
                    <a:ext uri="{9D8B030D-6E8A-4147-A177-3AD203B41FA5}">
                      <a16:colId xmlns:a16="http://schemas.microsoft.com/office/drawing/2014/main" val="3062023160"/>
                    </a:ext>
                  </a:extLst>
                </a:gridCol>
              </a:tblGrid>
              <a:tr h="431326">
                <a:tc>
                  <a:txBody>
                    <a:bodyPr/>
                    <a:lstStyle/>
                    <a:p>
                      <a:pPr algn="ctr"/>
                      <a:r>
                        <a:rPr lang="en-US" dirty="0"/>
                        <a:t>Topic</a:t>
                      </a:r>
                    </a:p>
                  </a:txBody>
                  <a:tcPr/>
                </a:tc>
                <a:tc>
                  <a:txBody>
                    <a:bodyPr/>
                    <a:lstStyle/>
                    <a:p>
                      <a:pPr algn="ctr"/>
                      <a:r>
                        <a:rPr lang="en-US" dirty="0"/>
                        <a:t>English</a:t>
                      </a:r>
                    </a:p>
                  </a:txBody>
                  <a:tcPr/>
                </a:tc>
                <a:tc>
                  <a:txBody>
                    <a:bodyPr/>
                    <a:lstStyle/>
                    <a:p>
                      <a:pPr algn="ctr"/>
                      <a:r>
                        <a:rPr lang="en-US" dirty="0"/>
                        <a:t>Spanish</a:t>
                      </a:r>
                    </a:p>
                  </a:txBody>
                  <a:tcPr/>
                </a:tc>
                <a:extLst>
                  <a:ext uri="{0D108BD9-81ED-4DB2-BD59-A6C34878D82A}">
                    <a16:rowId xmlns:a16="http://schemas.microsoft.com/office/drawing/2014/main" val="3476737681"/>
                  </a:ext>
                </a:extLst>
              </a:tr>
              <a:tr h="812243">
                <a:tc>
                  <a:txBody>
                    <a:bodyPr/>
                    <a:lstStyle/>
                    <a:p>
                      <a:r>
                        <a:rPr lang="en-US" sz="2000" dirty="0">
                          <a:solidFill>
                            <a:schemeClr val="tx2"/>
                          </a:solidFill>
                        </a:rPr>
                        <a:t>Sexual Harassment</a:t>
                      </a:r>
                    </a:p>
                  </a:txBody>
                  <a:tcPr/>
                </a:tc>
                <a:tc>
                  <a:txBody>
                    <a:bodyPr/>
                    <a:lstStyle/>
                    <a:p>
                      <a:r>
                        <a:rPr lang="en-US" sz="1600" dirty="0">
                          <a:solidFill>
                            <a:schemeClr val="tx2"/>
                          </a:solidFill>
                        </a:rPr>
                        <a:t>Sexual Harassment Training / Sexual Harassment Defined</a:t>
                      </a:r>
                    </a:p>
                    <a:p>
                      <a:r>
                        <a:rPr lang="en-US" sz="1400" dirty="0">
                          <a:solidFill>
                            <a:schemeClr val="tx2"/>
                          </a:solidFill>
                        </a:rPr>
                        <a:t>https://youtu.be/ycK7fli2ZUY</a:t>
                      </a:r>
                    </a:p>
                  </a:txBody>
                  <a:tcPr/>
                </a:tc>
                <a:tc>
                  <a:txBody>
                    <a:bodyPr/>
                    <a:lstStyle/>
                    <a:p>
                      <a:r>
                        <a:rPr lang="en-US" sz="1600" dirty="0">
                          <a:solidFill>
                            <a:schemeClr val="tx2"/>
                          </a:solidFill>
                        </a:rPr>
                        <a:t>Acoso sexual: ¡Que no te pase esto en el trabajo!</a:t>
                      </a:r>
                    </a:p>
                    <a:p>
                      <a:r>
                        <a:rPr lang="en-US" sz="1400" dirty="0">
                          <a:solidFill>
                            <a:schemeClr val="tx2"/>
                          </a:solidFill>
                        </a:rPr>
                        <a:t>https://youtu.be/z8_1QtEuhko</a:t>
                      </a:r>
                    </a:p>
                  </a:txBody>
                  <a:tcPr/>
                </a:tc>
                <a:extLst>
                  <a:ext uri="{0D108BD9-81ED-4DB2-BD59-A6C34878D82A}">
                    <a16:rowId xmlns:a16="http://schemas.microsoft.com/office/drawing/2014/main" val="511574524"/>
                  </a:ext>
                </a:extLst>
              </a:tr>
              <a:tr h="518556">
                <a:tc>
                  <a:txBody>
                    <a:bodyPr/>
                    <a:lstStyle/>
                    <a:p>
                      <a:r>
                        <a:rPr lang="en-US" sz="2000" dirty="0">
                          <a:solidFill>
                            <a:schemeClr val="tx2"/>
                          </a:solidFill>
                        </a:rPr>
                        <a:t>Mindfulness</a:t>
                      </a:r>
                    </a:p>
                  </a:txBody>
                  <a:tcPr/>
                </a:tc>
                <a:tc>
                  <a:txBody>
                    <a:bodyPr/>
                    <a:lstStyle/>
                    <a:p>
                      <a:r>
                        <a:rPr lang="en-US" sz="1600" dirty="0">
                          <a:solidFill>
                            <a:schemeClr val="tx2"/>
                          </a:solidFill>
                        </a:rPr>
                        <a:t>What is mindfulness?</a:t>
                      </a:r>
                    </a:p>
                    <a:p>
                      <a:r>
                        <a:rPr lang="en-US" sz="1400" dirty="0">
                          <a:solidFill>
                            <a:schemeClr val="tx2"/>
                          </a:solidFill>
                        </a:rPr>
                        <a:t>https://youtu.be/7-1Y6IbAxdM</a:t>
                      </a:r>
                    </a:p>
                  </a:txBody>
                  <a:tcPr/>
                </a:tc>
                <a:tc>
                  <a:txBody>
                    <a:bodyPr/>
                    <a:lstStyle/>
                    <a:p>
                      <a:r>
                        <a:rPr lang="en-US" sz="1600" dirty="0">
                          <a:solidFill>
                            <a:schemeClr val="tx2"/>
                          </a:solidFill>
                        </a:rPr>
                        <a:t>¿Qué es mindfulness?</a:t>
                      </a:r>
                    </a:p>
                    <a:p>
                      <a:r>
                        <a:rPr lang="en-US" sz="1400" dirty="0">
                          <a:solidFill>
                            <a:schemeClr val="tx2"/>
                          </a:solidFill>
                        </a:rPr>
                        <a:t>https://youtu.be/_GK6287qvVQ</a:t>
                      </a:r>
                    </a:p>
                  </a:txBody>
                  <a:tcPr/>
                </a:tc>
                <a:extLst>
                  <a:ext uri="{0D108BD9-81ED-4DB2-BD59-A6C34878D82A}">
                    <a16:rowId xmlns:a16="http://schemas.microsoft.com/office/drawing/2014/main" val="193924835"/>
                  </a:ext>
                </a:extLst>
              </a:tr>
              <a:tr h="1000299">
                <a:tc>
                  <a:txBody>
                    <a:bodyPr/>
                    <a:lstStyle/>
                    <a:p>
                      <a:r>
                        <a:rPr lang="en-US" sz="2000" dirty="0">
                          <a:solidFill>
                            <a:schemeClr val="tx2"/>
                          </a:solidFill>
                        </a:rPr>
                        <a:t>Assertiveness</a:t>
                      </a:r>
                    </a:p>
                    <a:p>
                      <a:endParaRPr lang="en-US" sz="2000" dirty="0">
                        <a:solidFill>
                          <a:schemeClr val="tx2"/>
                        </a:solidFill>
                      </a:endParaRPr>
                    </a:p>
                    <a:p>
                      <a:endParaRPr lang="en-US" sz="2000" dirty="0">
                        <a:solidFill>
                          <a:schemeClr val="tx2"/>
                        </a:solidFill>
                      </a:endParaRPr>
                    </a:p>
                  </a:txBody>
                  <a:tcPr/>
                </a:tc>
                <a:tc>
                  <a:txBody>
                    <a:bodyPr/>
                    <a:lstStyle/>
                    <a:p>
                      <a:r>
                        <a:rPr lang="en-US" sz="1600" dirty="0">
                          <a:solidFill>
                            <a:schemeClr val="tx2"/>
                          </a:solidFill>
                        </a:rPr>
                        <a:t>How to be assertive: Assertive communication &amp; DBT interpersonal effectiveness skills</a:t>
                      </a:r>
                    </a:p>
                    <a:p>
                      <a:r>
                        <a:rPr lang="en-US" sz="1400" dirty="0">
                          <a:solidFill>
                            <a:schemeClr val="tx2"/>
                          </a:solidFill>
                        </a:rPr>
                        <a:t>https://youtu.be/TQ33fPD7ntA</a:t>
                      </a:r>
                    </a:p>
                  </a:txBody>
                  <a:tcPr/>
                </a:tc>
                <a:tc>
                  <a:txBody>
                    <a:bodyPr/>
                    <a:lstStyle/>
                    <a:p>
                      <a:r>
                        <a:rPr lang="en-US" sz="1600" dirty="0">
                          <a:solidFill>
                            <a:schemeClr val="tx2"/>
                          </a:solidFill>
                        </a:rPr>
                        <a:t>11 Técnicas de comunicación asertiva y efectiva con ejemplos y pasos</a:t>
                      </a:r>
                    </a:p>
                    <a:p>
                      <a:r>
                        <a:rPr lang="en-US" sz="1400" dirty="0">
                          <a:solidFill>
                            <a:schemeClr val="tx2"/>
                          </a:solidFill>
                        </a:rPr>
                        <a:t>https://youtu.be/g2mABsI-MZQ</a:t>
                      </a:r>
                    </a:p>
                  </a:txBody>
                  <a:tcPr/>
                </a:tc>
                <a:extLst>
                  <a:ext uri="{0D108BD9-81ED-4DB2-BD59-A6C34878D82A}">
                    <a16:rowId xmlns:a16="http://schemas.microsoft.com/office/drawing/2014/main" val="2325970100"/>
                  </a:ext>
                </a:extLst>
              </a:tr>
              <a:tr h="61039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solidFill>
                            <a:schemeClr val="tx2"/>
                          </a:solidFill>
                        </a:rPr>
                        <a:t>Assertiveness </a:t>
                      </a:r>
                    </a:p>
                    <a:p>
                      <a:endParaRPr lang="en-US" sz="2000" dirty="0">
                        <a:solidFill>
                          <a:schemeClr val="tx2"/>
                        </a:solidFill>
                      </a:endParaRPr>
                    </a:p>
                  </a:txBody>
                  <a:tcPr/>
                </a:tc>
                <a:tc>
                  <a:txBody>
                    <a:bodyPr/>
                    <a:lstStyle/>
                    <a:p>
                      <a:r>
                        <a:rPr lang="en-US" sz="1600" dirty="0">
                          <a:solidFill>
                            <a:schemeClr val="tx2"/>
                          </a:solidFill>
                        </a:rPr>
                        <a:t>How to Be Assertive </a:t>
                      </a:r>
                    </a:p>
                    <a:p>
                      <a:r>
                        <a:rPr lang="en-US" dirty="0">
                          <a:solidFill>
                            <a:schemeClr val="tx2"/>
                          </a:solidFill>
                        </a:rPr>
                        <a:t> </a:t>
                      </a:r>
                      <a:r>
                        <a:rPr lang="en-US" sz="1400" dirty="0">
                          <a:solidFill>
                            <a:schemeClr val="tx2"/>
                          </a:solidFill>
                        </a:rPr>
                        <a:t>https://youtu.be/930gSO6DFA4\</a:t>
                      </a:r>
                    </a:p>
                  </a:txBody>
                  <a:tcPr/>
                </a:tc>
                <a:tc>
                  <a:txBody>
                    <a:bodyPr/>
                    <a:lstStyle/>
                    <a:p>
                      <a:r>
                        <a:rPr lang="en-US" sz="1600" dirty="0">
                          <a:solidFill>
                            <a:schemeClr val="tx2"/>
                          </a:solidFill>
                        </a:rPr>
                        <a:t>8 Técnicas avanzadas de comunicación asertiva</a:t>
                      </a:r>
                    </a:p>
                    <a:p>
                      <a:r>
                        <a:rPr lang="en-US" sz="1400" dirty="0">
                          <a:solidFill>
                            <a:schemeClr val="tx2"/>
                          </a:solidFill>
                        </a:rPr>
                        <a:t>https://youtu.be/6B2UR4WYs0c</a:t>
                      </a:r>
                    </a:p>
                  </a:txBody>
                  <a:tcPr/>
                </a:tc>
                <a:extLst>
                  <a:ext uri="{0D108BD9-81ED-4DB2-BD59-A6C34878D82A}">
                    <a16:rowId xmlns:a16="http://schemas.microsoft.com/office/drawing/2014/main" val="1570440721"/>
                  </a:ext>
                </a:extLst>
              </a:tr>
              <a:tr h="837211">
                <a:tc>
                  <a:txBody>
                    <a:bodyPr/>
                    <a:lstStyle/>
                    <a:p>
                      <a:r>
                        <a:rPr lang="en-US" sz="2000" dirty="0">
                          <a:solidFill>
                            <a:schemeClr val="tx2"/>
                          </a:solidFill>
                        </a:rPr>
                        <a:t>Fidget Toys</a:t>
                      </a:r>
                    </a:p>
                  </a:txBody>
                  <a:tcPr/>
                </a:tc>
                <a:tc>
                  <a:txBody>
                    <a:bodyPr/>
                    <a:lstStyle/>
                    <a:p>
                      <a:r>
                        <a:rPr lang="en-US" sz="1600" dirty="0">
                          <a:solidFill>
                            <a:schemeClr val="tx2"/>
                          </a:solidFill>
                        </a:rPr>
                        <a:t>Best Fidget Toy for the Office Desk 2020 – 16 Ranked Fidget Toys</a:t>
                      </a:r>
                    </a:p>
                    <a:p>
                      <a:r>
                        <a:rPr lang="en-US" sz="1400" dirty="0">
                          <a:solidFill>
                            <a:schemeClr val="tx2"/>
                          </a:solidFill>
                        </a:rPr>
                        <a:t>https://youtu.be/rCttGH4K3eg</a:t>
                      </a:r>
                    </a:p>
                  </a:txBody>
                  <a:tcPr/>
                </a:tc>
                <a:tc>
                  <a:txBody>
                    <a:bodyPr/>
                    <a:lstStyle/>
                    <a:p>
                      <a:r>
                        <a:rPr lang="en-US" sz="1600" dirty="0">
                          <a:solidFill>
                            <a:schemeClr val="tx2"/>
                          </a:solidFill>
                        </a:rPr>
                        <a:t>15 Juguetes Antiestrés que vale la pena  comprar</a:t>
                      </a:r>
                    </a:p>
                    <a:p>
                      <a:r>
                        <a:rPr lang="en-US" sz="1400" dirty="0">
                          <a:solidFill>
                            <a:schemeClr val="tx2"/>
                          </a:solidFill>
                        </a:rPr>
                        <a:t>https://youtu.be/v2pv1i9bFVY</a:t>
                      </a:r>
                    </a:p>
                  </a:txBody>
                  <a:tcPr/>
                </a:tc>
                <a:extLst>
                  <a:ext uri="{0D108BD9-81ED-4DB2-BD59-A6C34878D82A}">
                    <a16:rowId xmlns:a16="http://schemas.microsoft.com/office/drawing/2014/main" val="2074160469"/>
                  </a:ext>
                </a:extLst>
              </a:tr>
              <a:tr h="782908">
                <a:tc>
                  <a:txBody>
                    <a:bodyPr/>
                    <a:lstStyle/>
                    <a:p>
                      <a:r>
                        <a:rPr lang="en-US" sz="2000" dirty="0">
                          <a:solidFill>
                            <a:schemeClr val="tx2"/>
                          </a:solidFill>
                        </a:rPr>
                        <a:t>Stretches</a:t>
                      </a:r>
                    </a:p>
                    <a:p>
                      <a:endParaRPr lang="en-US" sz="2000" dirty="0">
                        <a:solidFill>
                          <a:schemeClr val="tx2"/>
                        </a:solidFill>
                      </a:endParaRPr>
                    </a:p>
                  </a:txBody>
                  <a:tcPr/>
                </a:tc>
                <a:tc>
                  <a:txBody>
                    <a:bodyPr/>
                    <a:lstStyle/>
                    <a:p>
                      <a:r>
                        <a:rPr lang="en-US" sz="1600" dirty="0">
                          <a:solidFill>
                            <a:schemeClr val="tx2"/>
                          </a:solidFill>
                        </a:rPr>
                        <a:t>Quick and Easy Stretches to Do While Sitting at Your Desk</a:t>
                      </a:r>
                    </a:p>
                    <a:p>
                      <a:r>
                        <a:rPr lang="en-US" sz="1400" dirty="0">
                          <a:solidFill>
                            <a:schemeClr val="tx2"/>
                          </a:solidFill>
                        </a:rPr>
                        <a:t>https://youtu.be/BdfTuxdfIE8</a:t>
                      </a:r>
                    </a:p>
                  </a:txBody>
                  <a:tcPr/>
                </a:tc>
                <a:tc>
                  <a:txBody>
                    <a:bodyPr/>
                    <a:lstStyle/>
                    <a:p>
                      <a:r>
                        <a:rPr lang="es-ES_tradnl" sz="1600" noProof="0" dirty="0">
                          <a:solidFill>
                            <a:schemeClr val="tx2"/>
                          </a:solidFill>
                        </a:rPr>
                        <a:t>Ejercicios para hacer en el trabajo</a:t>
                      </a:r>
                    </a:p>
                    <a:p>
                      <a:r>
                        <a:rPr lang="en-US" sz="1400" dirty="0">
                          <a:solidFill>
                            <a:schemeClr val="tx2"/>
                          </a:solidFill>
                        </a:rPr>
                        <a:t>https://</a:t>
                      </a:r>
                      <a:r>
                        <a:rPr lang="en-US" sz="1400" dirty="0" err="1">
                          <a:solidFill>
                            <a:schemeClr val="tx2"/>
                          </a:solidFill>
                        </a:rPr>
                        <a:t>youtu.be</a:t>
                      </a:r>
                      <a:r>
                        <a:rPr lang="en-US" sz="1400" dirty="0">
                          <a:solidFill>
                            <a:schemeClr val="tx2"/>
                          </a:solidFill>
                        </a:rPr>
                        <a:t>/f6-9l3VYzRw?si=iM0FLqhiCIQBCDOJ</a:t>
                      </a:r>
                    </a:p>
                    <a:p>
                      <a:endParaRPr lang="en-US" sz="1600" dirty="0">
                        <a:solidFill>
                          <a:schemeClr val="tx2"/>
                        </a:solidFill>
                      </a:endParaRPr>
                    </a:p>
                    <a:p>
                      <a:r>
                        <a:rPr lang="es-ES_tradnl" sz="1600" noProof="0" dirty="0">
                          <a:solidFill>
                            <a:schemeClr val="tx2"/>
                          </a:solidFill>
                        </a:rPr>
                        <a:t>Ejercicios de estiramiento en oficina</a:t>
                      </a:r>
                    </a:p>
                    <a:p>
                      <a:r>
                        <a:rPr lang="en-US" sz="1400" dirty="0">
                          <a:solidFill>
                            <a:schemeClr val="tx2"/>
                          </a:solidFill>
                        </a:rPr>
                        <a:t>https://</a:t>
                      </a:r>
                      <a:r>
                        <a:rPr lang="en-US" sz="1400" dirty="0" err="1">
                          <a:solidFill>
                            <a:schemeClr val="tx2"/>
                          </a:solidFill>
                        </a:rPr>
                        <a:t>youtu.be</a:t>
                      </a:r>
                      <a:r>
                        <a:rPr lang="en-US" sz="1400" dirty="0">
                          <a:solidFill>
                            <a:schemeClr val="tx2"/>
                          </a:solidFill>
                        </a:rPr>
                        <a:t>/H0pbvdIcHOY?si=6tIRsV7FjkO-wgxq</a:t>
                      </a:r>
                    </a:p>
                  </a:txBody>
                  <a:tcPr/>
                </a:tc>
                <a:extLst>
                  <a:ext uri="{0D108BD9-81ED-4DB2-BD59-A6C34878D82A}">
                    <a16:rowId xmlns:a16="http://schemas.microsoft.com/office/drawing/2014/main" val="2719038836"/>
                  </a:ext>
                </a:extLst>
              </a:tr>
            </a:tbl>
          </a:graphicData>
        </a:graphic>
      </p:graphicFrame>
    </p:spTree>
    <p:extLst>
      <p:ext uri="{BB962C8B-B14F-4D97-AF65-F5344CB8AC3E}">
        <p14:creationId xmlns:p14="http://schemas.microsoft.com/office/powerpoint/2010/main" val="21616612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3">
            <a:extLst>
              <a:ext uri="{FF2B5EF4-FFF2-40B4-BE49-F238E27FC236}">
                <a16:creationId xmlns:a16="http://schemas.microsoft.com/office/drawing/2014/main" id="{0B91184E-0892-9832-E204-0F437D7F199E}"/>
              </a:ext>
            </a:extLst>
          </p:cNvPr>
          <p:cNvGraphicFramePr>
            <a:graphicFrameLocks noGrp="1"/>
          </p:cNvGraphicFramePr>
          <p:nvPr>
            <p:extLst>
              <p:ext uri="{D42A27DB-BD31-4B8C-83A1-F6EECF244321}">
                <p14:modId xmlns:p14="http://schemas.microsoft.com/office/powerpoint/2010/main" val="2032029622"/>
              </p:ext>
            </p:extLst>
          </p:nvPr>
        </p:nvGraphicFramePr>
        <p:xfrm>
          <a:off x="1917290" y="591820"/>
          <a:ext cx="10274710" cy="5674360"/>
        </p:xfrm>
        <a:graphic>
          <a:graphicData uri="http://schemas.openxmlformats.org/drawingml/2006/table">
            <a:tbl>
              <a:tblPr firstRow="1" bandRow="1">
                <a:tableStyleId>{5C22544A-7EE6-4342-B048-85BDC9FD1C3A}</a:tableStyleId>
              </a:tblPr>
              <a:tblGrid>
                <a:gridCol w="3343042">
                  <a:extLst>
                    <a:ext uri="{9D8B030D-6E8A-4147-A177-3AD203B41FA5}">
                      <a16:colId xmlns:a16="http://schemas.microsoft.com/office/drawing/2014/main" val="2784059415"/>
                    </a:ext>
                  </a:extLst>
                </a:gridCol>
                <a:gridCol w="3465834">
                  <a:extLst>
                    <a:ext uri="{9D8B030D-6E8A-4147-A177-3AD203B41FA5}">
                      <a16:colId xmlns:a16="http://schemas.microsoft.com/office/drawing/2014/main" val="3030012462"/>
                    </a:ext>
                  </a:extLst>
                </a:gridCol>
                <a:gridCol w="3465834">
                  <a:extLst>
                    <a:ext uri="{9D8B030D-6E8A-4147-A177-3AD203B41FA5}">
                      <a16:colId xmlns:a16="http://schemas.microsoft.com/office/drawing/2014/main" val="312334530"/>
                    </a:ext>
                  </a:extLst>
                </a:gridCol>
              </a:tblGrid>
              <a:tr h="370840">
                <a:tc>
                  <a:txBody>
                    <a:bodyPr/>
                    <a:lstStyle/>
                    <a:p>
                      <a:pPr algn="ctr"/>
                      <a:r>
                        <a:rPr lang="en-US" dirty="0"/>
                        <a:t>Topic </a:t>
                      </a:r>
                    </a:p>
                  </a:txBody>
                  <a:tcPr/>
                </a:tc>
                <a:tc>
                  <a:txBody>
                    <a:bodyPr/>
                    <a:lstStyle/>
                    <a:p>
                      <a:pPr algn="ctr"/>
                      <a:r>
                        <a:rPr lang="en-US" dirty="0"/>
                        <a:t>English</a:t>
                      </a:r>
                    </a:p>
                  </a:txBody>
                  <a:tcPr/>
                </a:tc>
                <a:tc>
                  <a:txBody>
                    <a:bodyPr/>
                    <a:lstStyle/>
                    <a:p>
                      <a:pPr algn="ctr"/>
                      <a:r>
                        <a:rPr lang="en-US" dirty="0"/>
                        <a:t>Spanish</a:t>
                      </a:r>
                    </a:p>
                  </a:txBody>
                  <a:tcPr/>
                </a:tc>
                <a:extLst>
                  <a:ext uri="{0D108BD9-81ED-4DB2-BD59-A6C34878D82A}">
                    <a16:rowId xmlns:a16="http://schemas.microsoft.com/office/drawing/2014/main" val="390479572"/>
                  </a:ext>
                </a:extLst>
              </a:tr>
              <a:tr h="3087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solidFill>
                            <a:schemeClr val="tx2"/>
                          </a:solidFill>
                          <a:latin typeface="+mj-lt"/>
                        </a:rPr>
                        <a:t>Diaphragmatic Breathing</a:t>
                      </a:r>
                    </a:p>
                    <a:p>
                      <a:endParaRPr lang="en-US" sz="2000" dirty="0">
                        <a:latin typeface="+mj-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tx2"/>
                          </a:solidFill>
                        </a:rPr>
                        <a:t>Anxiety &amp; Stress Relief with Diaphragmatic Breathing </a:t>
                      </a:r>
                    </a:p>
                    <a:p>
                      <a:r>
                        <a:rPr lang="en-US" sz="1400" dirty="0">
                          <a:solidFill>
                            <a:schemeClr val="tx2"/>
                          </a:solidFill>
                        </a:rPr>
                        <a:t>https://youtu.be/pKZCGVSxmas</a:t>
                      </a:r>
                    </a:p>
                  </a:txBody>
                  <a:tcPr/>
                </a:tc>
                <a:tc>
                  <a:txBody>
                    <a:bodyPr/>
                    <a:lstStyle/>
                    <a:p>
                      <a:r>
                        <a:rPr lang="en-US" sz="1600" dirty="0">
                          <a:solidFill>
                            <a:schemeClr val="tx2"/>
                          </a:solidFill>
                        </a:rPr>
                        <a:t>Respiración diafragmática paso a paso</a:t>
                      </a:r>
                    </a:p>
                    <a:p>
                      <a:r>
                        <a:rPr lang="en-US" sz="1400" dirty="0">
                          <a:solidFill>
                            <a:schemeClr val="tx2"/>
                          </a:solidFill>
                        </a:rPr>
                        <a:t>https://youtu.be/bL3SBo5ZSUU</a:t>
                      </a:r>
                    </a:p>
                  </a:txBody>
                  <a:tcPr/>
                </a:tc>
                <a:extLst>
                  <a:ext uri="{0D108BD9-81ED-4DB2-BD59-A6C34878D82A}">
                    <a16:rowId xmlns:a16="http://schemas.microsoft.com/office/drawing/2014/main" val="3754360697"/>
                  </a:ext>
                </a:extLst>
              </a:tr>
              <a:tr h="337424">
                <a:tc>
                  <a:txBody>
                    <a:bodyPr/>
                    <a:lstStyle/>
                    <a:p>
                      <a:r>
                        <a:rPr lang="en-US" sz="2000" dirty="0">
                          <a:solidFill>
                            <a:schemeClr val="tx2"/>
                          </a:solidFill>
                          <a:latin typeface="+mj-lt"/>
                        </a:rPr>
                        <a:t>Box or Square Breathing Visual</a:t>
                      </a:r>
                    </a:p>
                    <a:p>
                      <a:endParaRPr lang="en-US" sz="2000" dirty="0">
                        <a:solidFill>
                          <a:schemeClr val="tx2"/>
                        </a:solidFill>
                        <a:latin typeface="+mj-lt"/>
                      </a:endParaRPr>
                    </a:p>
                    <a:p>
                      <a:endParaRPr lang="en-US" sz="2000" dirty="0">
                        <a:solidFill>
                          <a:schemeClr val="tx2"/>
                        </a:solidFill>
                        <a:latin typeface="+mj-lt"/>
                      </a:endParaRPr>
                    </a:p>
                    <a:p>
                      <a:endParaRPr lang="en-US" sz="2000" dirty="0">
                        <a:solidFill>
                          <a:schemeClr val="tx2"/>
                        </a:solidFill>
                        <a:latin typeface="+mj-lt"/>
                      </a:endParaRPr>
                    </a:p>
                  </a:txBody>
                  <a:tcPr/>
                </a:tc>
                <a:tc>
                  <a:txBody>
                    <a:bodyPr/>
                    <a:lstStyle/>
                    <a:p>
                      <a:r>
                        <a:rPr lang="en-US" sz="1600" dirty="0">
                          <a:solidFill>
                            <a:schemeClr val="tx2"/>
                          </a:solidFill>
                        </a:rPr>
                        <a:t>Square Breathing Visual</a:t>
                      </a:r>
                    </a:p>
                    <a:p>
                      <a:r>
                        <a:rPr lang="en-US" sz="1400" dirty="0">
                          <a:solidFill>
                            <a:schemeClr val="tx2"/>
                          </a:solidFill>
                        </a:rPr>
                        <a:t>https://youtu.be/bF_1ZiFta-E</a:t>
                      </a:r>
                    </a:p>
                    <a:p>
                      <a:endParaRPr lang="en-US" sz="1400" dirty="0">
                        <a:solidFill>
                          <a:schemeClr val="tx2"/>
                        </a:solidFill>
                      </a:endParaRPr>
                    </a:p>
                    <a:p>
                      <a:r>
                        <a:rPr lang="en-US" sz="1600" dirty="0">
                          <a:solidFill>
                            <a:schemeClr val="tx2"/>
                          </a:solidFill>
                        </a:rPr>
                        <a:t>Box Breathing – 1 minute in length</a:t>
                      </a:r>
                    </a:p>
                    <a:p>
                      <a:r>
                        <a:rPr lang="en-US" sz="1400" dirty="0">
                          <a:solidFill>
                            <a:schemeClr val="tx2"/>
                          </a:solidFill>
                        </a:rPr>
                        <a:t>https://youtu.be/n6RbW2LtdFs</a:t>
                      </a:r>
                    </a:p>
                  </a:txBody>
                  <a:tcPr/>
                </a:tc>
                <a:tc>
                  <a:txBody>
                    <a:bodyPr/>
                    <a:lstStyle/>
                    <a:p>
                      <a:endParaRPr lang="en-US" sz="1400" dirty="0">
                        <a:solidFill>
                          <a:schemeClr val="tx2"/>
                        </a:solidFill>
                      </a:endParaRPr>
                    </a:p>
                    <a:p>
                      <a:endParaRPr lang="en-US" sz="1400" dirty="0">
                        <a:solidFill>
                          <a:schemeClr val="tx2"/>
                        </a:solidFill>
                      </a:endParaRPr>
                    </a:p>
                    <a:p>
                      <a:endParaRPr lang="en-US" sz="1400" dirty="0">
                        <a:solidFill>
                          <a:schemeClr val="tx2"/>
                        </a:solidFill>
                      </a:endParaRPr>
                    </a:p>
                    <a:p>
                      <a:endParaRPr lang="en-US" sz="1400" dirty="0">
                        <a:solidFill>
                          <a:schemeClr val="tx2"/>
                        </a:solidFill>
                      </a:endParaRPr>
                    </a:p>
                    <a:p>
                      <a:endParaRPr lang="en-US" sz="1400" dirty="0">
                        <a:solidFill>
                          <a:schemeClr val="tx2"/>
                        </a:solidFill>
                      </a:endParaRPr>
                    </a:p>
                  </a:txBody>
                  <a:tcPr/>
                </a:tc>
                <a:extLst>
                  <a:ext uri="{0D108BD9-81ED-4DB2-BD59-A6C34878D82A}">
                    <a16:rowId xmlns:a16="http://schemas.microsoft.com/office/drawing/2014/main" val="1228838711"/>
                  </a:ext>
                </a:extLst>
              </a:tr>
              <a:tr h="370840">
                <a:tc>
                  <a:txBody>
                    <a:bodyPr/>
                    <a:lstStyle/>
                    <a:p>
                      <a:r>
                        <a:rPr lang="en-US" sz="2000" dirty="0">
                          <a:solidFill>
                            <a:schemeClr val="tx2"/>
                          </a:solidFill>
                          <a:latin typeface="+mj-lt"/>
                        </a:rPr>
                        <a:t>Deep Breathing – Visual</a:t>
                      </a:r>
                    </a:p>
                  </a:txBody>
                  <a:tcPr/>
                </a:tc>
                <a:tc>
                  <a:txBody>
                    <a:bodyPr/>
                    <a:lstStyle/>
                    <a:p>
                      <a:r>
                        <a:rPr lang="en-US" sz="1600" dirty="0">
                          <a:solidFill>
                            <a:schemeClr val="tx2"/>
                          </a:solidFill>
                          <a:latin typeface="+mj-lt"/>
                        </a:rPr>
                        <a:t>take a deep breath – Calm</a:t>
                      </a:r>
                    </a:p>
                    <a:p>
                      <a:r>
                        <a:rPr lang="en-US" sz="1400" dirty="0">
                          <a:solidFill>
                            <a:schemeClr val="tx2"/>
                          </a:solidFill>
                          <a:latin typeface="+mj-lt"/>
                        </a:rPr>
                        <a:t>https://youtu.be/92xTPH7OtLs</a:t>
                      </a:r>
                    </a:p>
                  </a:txBody>
                  <a:tcPr/>
                </a:tc>
                <a:tc>
                  <a:txBody>
                    <a:bodyPr/>
                    <a:lstStyle/>
                    <a:p>
                      <a:endParaRPr lang="en-US" sz="1400" dirty="0">
                        <a:solidFill>
                          <a:schemeClr val="tx2"/>
                        </a:solidFill>
                      </a:endParaRPr>
                    </a:p>
                  </a:txBody>
                  <a:tcPr/>
                </a:tc>
                <a:extLst>
                  <a:ext uri="{0D108BD9-81ED-4DB2-BD59-A6C34878D82A}">
                    <a16:rowId xmlns:a16="http://schemas.microsoft.com/office/drawing/2014/main" val="250463649"/>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solidFill>
                            <a:schemeClr val="tx2"/>
                          </a:solidFill>
                          <a:latin typeface="+mj-lt"/>
                        </a:rPr>
                        <a:t>Breathing to Stop Panic Attack Visual</a:t>
                      </a:r>
                    </a:p>
                  </a:txBody>
                  <a:tcPr/>
                </a:tc>
                <a:tc>
                  <a:txBody>
                    <a:bodyPr/>
                    <a:lstStyle/>
                    <a:p>
                      <a:r>
                        <a:rPr lang="en-US" sz="1600" dirty="0">
                          <a:solidFill>
                            <a:schemeClr val="tx2"/>
                          </a:solidFill>
                        </a:rPr>
                        <a:t>Breathing Exercises to Stop a Panic Attack Now</a:t>
                      </a:r>
                    </a:p>
                    <a:p>
                      <a:r>
                        <a:rPr lang="en-US" sz="1400" dirty="0">
                          <a:solidFill>
                            <a:schemeClr val="tx2"/>
                          </a:solidFill>
                        </a:rPr>
                        <a:t>https://youtu.be/8vkYJf8DOsc</a:t>
                      </a:r>
                    </a:p>
                  </a:txBody>
                  <a:tcPr/>
                </a:tc>
                <a:tc>
                  <a:txBody>
                    <a:bodyPr/>
                    <a:lstStyle/>
                    <a:p>
                      <a:endParaRPr lang="en-US" sz="1400" dirty="0">
                        <a:solidFill>
                          <a:schemeClr val="tx2"/>
                        </a:solidFill>
                      </a:endParaRPr>
                    </a:p>
                  </a:txBody>
                  <a:tcPr/>
                </a:tc>
                <a:extLst>
                  <a:ext uri="{0D108BD9-81ED-4DB2-BD59-A6C34878D82A}">
                    <a16:rowId xmlns:a16="http://schemas.microsoft.com/office/drawing/2014/main" val="1616194407"/>
                  </a:ext>
                </a:extLst>
              </a:tr>
              <a:tr h="370840">
                <a:tc>
                  <a:txBody>
                    <a:bodyPr/>
                    <a:lstStyle/>
                    <a:p>
                      <a:r>
                        <a:rPr lang="en-US" sz="2000" dirty="0">
                          <a:solidFill>
                            <a:schemeClr val="tx2"/>
                          </a:solidFill>
                          <a:latin typeface="+mj-lt"/>
                        </a:rPr>
                        <a:t>Hostile Client</a:t>
                      </a:r>
                    </a:p>
                    <a:p>
                      <a:endParaRPr lang="en-US" sz="1400" dirty="0">
                        <a:solidFill>
                          <a:schemeClr val="tx2"/>
                        </a:solidFill>
                        <a:latin typeface="+mj-lt"/>
                      </a:endParaRPr>
                    </a:p>
                  </a:txBody>
                  <a:tcPr/>
                </a:tc>
                <a:tc>
                  <a:txBody>
                    <a:bodyPr/>
                    <a:lstStyle/>
                    <a:p>
                      <a:r>
                        <a:rPr lang="en-US" sz="1600" dirty="0">
                          <a:solidFill>
                            <a:schemeClr val="tx2"/>
                          </a:solidFill>
                        </a:rPr>
                        <a:t>Crazy Customer And Angry Employees #4</a:t>
                      </a:r>
                    </a:p>
                    <a:p>
                      <a:r>
                        <a:rPr lang="en-US" sz="1400" dirty="0">
                          <a:solidFill>
                            <a:schemeClr val="tx2"/>
                          </a:solidFill>
                        </a:rPr>
                        <a:t>https://</a:t>
                      </a:r>
                      <a:r>
                        <a:rPr lang="en-US" sz="1400" dirty="0" err="1">
                          <a:solidFill>
                            <a:schemeClr val="tx2"/>
                          </a:solidFill>
                        </a:rPr>
                        <a:t>youtu.be</a:t>
                      </a:r>
                      <a:r>
                        <a:rPr lang="en-US" sz="1400" dirty="0">
                          <a:solidFill>
                            <a:schemeClr val="tx2"/>
                          </a:solidFill>
                        </a:rPr>
                        <a:t>/</a:t>
                      </a:r>
                      <a:r>
                        <a:rPr lang="en-US" sz="1400" dirty="0" err="1">
                          <a:solidFill>
                            <a:schemeClr val="tx2"/>
                          </a:solidFill>
                        </a:rPr>
                        <a:t>OBVdLdEqiYY</a:t>
                      </a:r>
                      <a:endParaRPr lang="en-US" sz="1400" dirty="0">
                        <a:solidFill>
                          <a:schemeClr val="tx2"/>
                        </a:solidFill>
                      </a:endParaRPr>
                    </a:p>
                  </a:txBody>
                  <a:tcPr/>
                </a:tc>
                <a:tc>
                  <a:txBody>
                    <a:bodyPr/>
                    <a:lstStyle/>
                    <a:p>
                      <a:r>
                        <a:rPr lang="en-US" sz="1600" dirty="0">
                          <a:solidFill>
                            <a:schemeClr val="tx2"/>
                          </a:solidFill>
                        </a:rPr>
                        <a:t>Clienta amenaza a empleado de Burger King</a:t>
                      </a:r>
                    </a:p>
                    <a:p>
                      <a:r>
                        <a:rPr lang="en-US" sz="1400" dirty="0">
                          <a:solidFill>
                            <a:schemeClr val="tx2"/>
                          </a:solidFill>
                        </a:rPr>
                        <a:t>https://youtu.be/KpwIR3OBFds</a:t>
                      </a:r>
                    </a:p>
                  </a:txBody>
                  <a:tcPr/>
                </a:tc>
                <a:extLst>
                  <a:ext uri="{0D108BD9-81ED-4DB2-BD59-A6C34878D82A}">
                    <a16:rowId xmlns:a16="http://schemas.microsoft.com/office/drawing/2014/main" val="2989323052"/>
                  </a:ext>
                </a:extLst>
              </a:tr>
              <a:tr h="370840">
                <a:tc>
                  <a:txBody>
                    <a:bodyPr/>
                    <a:lstStyle/>
                    <a:p>
                      <a:r>
                        <a:rPr lang="en-US" sz="2000" dirty="0">
                          <a:solidFill>
                            <a:schemeClr val="tx2"/>
                          </a:solidFill>
                          <a:latin typeface="+mj-lt"/>
                        </a:rPr>
                        <a:t>How to Handle Difficult Clients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tx2"/>
                          </a:solidFill>
                        </a:rPr>
                        <a:t>How to handle an angry customer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2"/>
                          </a:solidFill>
                        </a:rPr>
                        <a:t>https://</a:t>
                      </a:r>
                      <a:r>
                        <a:rPr lang="en-US" sz="1400" dirty="0" err="1">
                          <a:solidFill>
                            <a:schemeClr val="tx2"/>
                          </a:solidFill>
                        </a:rPr>
                        <a:t>youtu.be</a:t>
                      </a:r>
                      <a:r>
                        <a:rPr lang="en-US" sz="1400" dirty="0">
                          <a:solidFill>
                            <a:schemeClr val="tx2"/>
                          </a:solidFill>
                        </a:rPr>
                        <a:t>/9gyp1Ac7I0I?si=6MaWkybXsPaNHwxn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1600" b="0" i="0" u="none" strike="noStrike" kern="1200" noProof="0" dirty="0">
                          <a:solidFill>
                            <a:schemeClr val="tx2"/>
                          </a:solidFill>
                          <a:effectLst/>
                          <a:latin typeface="+mn-lt"/>
                          <a:ea typeface="+mn-ea"/>
                          <a:cs typeface="+mn-cs"/>
                        </a:rPr>
                        <a:t>Cómo contentar a un cliente molesto</a:t>
                      </a:r>
                    </a:p>
                    <a:p>
                      <a:r>
                        <a:rPr lang="en-US" sz="1400" dirty="0">
                          <a:solidFill>
                            <a:schemeClr val="tx2"/>
                          </a:solidFill>
                        </a:rPr>
                        <a:t>https://</a:t>
                      </a:r>
                      <a:r>
                        <a:rPr lang="en-US" sz="1400" dirty="0" err="1">
                          <a:solidFill>
                            <a:schemeClr val="tx2"/>
                          </a:solidFill>
                        </a:rPr>
                        <a:t>youtu.be</a:t>
                      </a:r>
                      <a:r>
                        <a:rPr lang="en-US" sz="1400" dirty="0">
                          <a:solidFill>
                            <a:schemeClr val="tx2"/>
                          </a:solidFill>
                        </a:rPr>
                        <a:t>/1vPCo6GI9N4</a:t>
                      </a:r>
                    </a:p>
                  </a:txBody>
                  <a:tcPr/>
                </a:tc>
                <a:extLst>
                  <a:ext uri="{0D108BD9-81ED-4DB2-BD59-A6C34878D82A}">
                    <a16:rowId xmlns:a16="http://schemas.microsoft.com/office/drawing/2014/main" val="526179714"/>
                  </a:ext>
                </a:extLst>
              </a:tr>
            </a:tbl>
          </a:graphicData>
        </a:graphic>
      </p:graphicFrame>
      <p:sp>
        <p:nvSpPr>
          <p:cNvPr id="4" name="Title 5">
            <a:extLst>
              <a:ext uri="{FF2B5EF4-FFF2-40B4-BE49-F238E27FC236}">
                <a16:creationId xmlns:a16="http://schemas.microsoft.com/office/drawing/2014/main" id="{3648E395-6736-0F2C-331E-4FABFD91B02A}"/>
              </a:ext>
            </a:extLst>
          </p:cNvPr>
          <p:cNvSpPr>
            <a:spLocks noGrp="1"/>
          </p:cNvSpPr>
          <p:nvPr>
            <p:ph type="title"/>
          </p:nvPr>
        </p:nvSpPr>
        <p:spPr>
          <a:xfrm>
            <a:off x="656680" y="917671"/>
            <a:ext cx="768359" cy="5022658"/>
          </a:xfrm>
          <a:solidFill>
            <a:schemeClr val="accent1"/>
          </a:solidFill>
        </p:spPr>
        <p:txBody>
          <a:bodyPr vert="vert270">
            <a:noAutofit/>
          </a:bodyPr>
          <a:lstStyle/>
          <a:p>
            <a:r>
              <a:rPr lang="en-US" sz="5400" b="1" dirty="0"/>
              <a:t>Video  Resources</a:t>
            </a:r>
          </a:p>
        </p:txBody>
      </p:sp>
    </p:spTree>
    <p:extLst>
      <p:ext uri="{BB962C8B-B14F-4D97-AF65-F5344CB8AC3E}">
        <p14:creationId xmlns:p14="http://schemas.microsoft.com/office/powerpoint/2010/main" val="16727360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AE5AAC1-B0BC-54A1-1ACD-DC994A388E8A}"/>
              </a:ext>
            </a:extLst>
          </p:cNvPr>
          <p:cNvSpPr txBox="1"/>
          <p:nvPr/>
        </p:nvSpPr>
        <p:spPr>
          <a:xfrm>
            <a:off x="811366" y="1814603"/>
            <a:ext cx="9128281" cy="707886"/>
          </a:xfrm>
          <a:prstGeom prst="rect">
            <a:avLst/>
          </a:prstGeom>
          <a:noFill/>
        </p:spPr>
        <p:txBody>
          <a:bodyPr wrap="square" rtlCol="0">
            <a:spAutoFit/>
          </a:bodyPr>
          <a:lstStyle/>
          <a:p>
            <a:r>
              <a:rPr lang="en-US" sz="2000" dirty="0">
                <a:solidFill>
                  <a:schemeClr val="tx2"/>
                </a:solidFill>
                <a:latin typeface="+mj-lt"/>
                <a:hlinkClick r:id="rId3">
                  <a:extLst>
                    <a:ext uri="{A12FA001-AC4F-418D-AE19-62706E023703}">
                      <ahyp:hlinkClr xmlns:ahyp="http://schemas.microsoft.com/office/drawing/2018/hyperlinkcolor" val="tx"/>
                    </a:ext>
                  </a:extLst>
                </a:hlinkClick>
              </a:rPr>
              <a:t>Gen Z </a:t>
            </a:r>
            <a:r>
              <a:rPr lang="en-US" sz="2000" dirty="0">
                <a:solidFill>
                  <a:schemeClr val="accent6"/>
                </a:solidFill>
                <a:latin typeface="+mj-lt"/>
                <a:hlinkClick r:id="rId3">
                  <a:extLst>
                    <a:ext uri="{A12FA001-AC4F-418D-AE19-62706E023703}">
                      <ahyp:hlinkClr xmlns:ahyp="http://schemas.microsoft.com/office/drawing/2018/hyperlinkcolor" val="tx"/>
                    </a:ext>
                  </a:extLst>
                </a:hlinkClick>
              </a:rPr>
              <a:t>https://news.stanford.edu/2022/01/03/know-gen-z/</a:t>
            </a:r>
            <a:endParaRPr lang="en-US" sz="2000" dirty="0">
              <a:solidFill>
                <a:schemeClr val="accent6"/>
              </a:solidFill>
              <a:latin typeface="+mj-lt"/>
            </a:endParaRPr>
          </a:p>
          <a:p>
            <a:r>
              <a:rPr lang="en-US" sz="2000" i="1" u="sng" strike="noStrike" dirty="0">
                <a:solidFill>
                  <a:schemeClr val="accent6"/>
                </a:solidFill>
                <a:effectLst/>
                <a:latin typeface="+mj-lt"/>
                <a:hlinkClick r:id="rId4">
                  <a:extLst>
                    <a:ext uri="{A12FA001-AC4F-418D-AE19-62706E023703}">
                      <ahyp:hlinkClr xmlns:ahyp="http://schemas.microsoft.com/office/drawing/2018/hyperlinkcolor" val="tx"/>
                    </a:ext>
                  </a:extLst>
                </a:hlinkClick>
              </a:rPr>
              <a:t>Gen Z, Explained: The Art of Living in a Digital Age</a:t>
            </a:r>
            <a:r>
              <a:rPr lang="en-US" sz="2000" i="0" u="none" strike="noStrike" dirty="0">
                <a:solidFill>
                  <a:schemeClr val="accent6"/>
                </a:solidFill>
                <a:effectLst/>
                <a:latin typeface="+mj-lt"/>
              </a:rPr>
              <a:t> </a:t>
            </a:r>
            <a:r>
              <a:rPr lang="en-US" sz="2000" b="0" i="0" u="none" strike="noStrike" dirty="0">
                <a:solidFill>
                  <a:schemeClr val="tx2"/>
                </a:solidFill>
                <a:effectLst/>
                <a:latin typeface="+mj-lt"/>
              </a:rPr>
              <a:t>(University of Chicago Press, 2021).</a:t>
            </a:r>
          </a:p>
        </p:txBody>
      </p:sp>
      <p:sp>
        <p:nvSpPr>
          <p:cNvPr id="27" name="TextBox 26">
            <a:extLst>
              <a:ext uri="{FF2B5EF4-FFF2-40B4-BE49-F238E27FC236}">
                <a16:creationId xmlns:a16="http://schemas.microsoft.com/office/drawing/2014/main" id="{FFCE4C48-7A92-8314-CD35-1DFD854B152A}"/>
              </a:ext>
            </a:extLst>
          </p:cNvPr>
          <p:cNvSpPr txBox="1"/>
          <p:nvPr/>
        </p:nvSpPr>
        <p:spPr>
          <a:xfrm>
            <a:off x="811366" y="2720943"/>
            <a:ext cx="9460790" cy="1169551"/>
          </a:xfrm>
          <a:prstGeom prst="rect">
            <a:avLst/>
          </a:prstGeom>
          <a:noFill/>
        </p:spPr>
        <p:txBody>
          <a:bodyPr wrap="square" rtlCol="0">
            <a:spAutoFit/>
          </a:bodyPr>
          <a:lstStyle/>
          <a:p>
            <a:pPr marL="0" marR="0" lvl="0" indent="0" algn="l" defTabSz="914400" rtl="0" eaLnBrk="0" fontAlgn="base" latinLnBrk="0" hangingPunct="0">
              <a:lnSpc>
                <a:spcPct val="100000"/>
              </a:lnSpc>
              <a:spcBef>
                <a:spcPts val="600"/>
              </a:spcBef>
              <a:spcAft>
                <a:spcPts val="600"/>
              </a:spcAft>
              <a:buClrTx/>
              <a:buSzTx/>
              <a:buFontTx/>
              <a:buNone/>
              <a:tabLst/>
            </a:pPr>
            <a:r>
              <a:rPr lang="en-PR" altLang="en-PR" sz="2000" dirty="0">
                <a:solidFill>
                  <a:schemeClr val="tx2"/>
                </a:solidFill>
                <a:latin typeface="+mj-lt"/>
              </a:rPr>
              <a:t>For</a:t>
            </a:r>
            <a:r>
              <a:rPr kumimoji="0" lang="en-PR" altLang="en-PR" sz="2000" b="0" i="0" u="none" strike="noStrike" cap="none" normalizeH="0" baseline="0" dirty="0">
                <a:ln>
                  <a:noFill/>
                </a:ln>
                <a:solidFill>
                  <a:schemeClr val="tx2"/>
                </a:solidFill>
                <a:effectLst/>
                <a:latin typeface="+mj-lt"/>
              </a:rPr>
              <a:t> a copy of a </a:t>
            </a:r>
            <a:r>
              <a:rPr kumimoji="0" lang="en-PR" altLang="en-PR" sz="2000" i="0" strike="noStrike" cap="none" normalizeH="0" baseline="0" dirty="0">
                <a:ln>
                  <a:noFill/>
                </a:ln>
                <a:solidFill>
                  <a:schemeClr val="tx2"/>
                </a:solidFill>
                <a:effectLst/>
                <a:latin typeface="+mj-lt"/>
              </a:rPr>
              <a:t>Spanish / English Emotions Wheel </a:t>
            </a:r>
            <a:r>
              <a:rPr kumimoji="0" lang="en-PR" altLang="en-PR" sz="2000" b="0" i="0" u="none" strike="noStrike" cap="none" normalizeH="0" baseline="0" dirty="0">
                <a:ln>
                  <a:noFill/>
                </a:ln>
                <a:solidFill>
                  <a:schemeClr val="tx2"/>
                </a:solidFill>
                <a:effectLst/>
                <a:latin typeface="+mj-lt"/>
              </a:rPr>
              <a:t>you can contact  Lindsay Braman MACP, LMHCA  </a:t>
            </a:r>
            <a:r>
              <a:rPr kumimoji="0" lang="en-PR" altLang="en-PR" sz="2000" b="0" i="0" u="none" strike="noStrike" cap="none" normalizeH="0" baseline="0" dirty="0">
                <a:ln>
                  <a:noFill/>
                </a:ln>
                <a:solidFill>
                  <a:schemeClr val="accent6"/>
                </a:solidFill>
                <a:effectLst/>
                <a:latin typeface="+mj-lt"/>
                <a:hlinkClick r:id="rId5">
                  <a:extLst>
                    <a:ext uri="{A12FA001-AC4F-418D-AE19-62706E023703}">
                      <ahyp:hlinkClr xmlns:ahyp="http://schemas.microsoft.com/office/drawing/2018/hyperlinkcolor" val="tx"/>
                    </a:ext>
                  </a:extLst>
                </a:hlinkClick>
              </a:rPr>
              <a:t>starthere@lindsaybraman.com</a:t>
            </a:r>
            <a:r>
              <a:rPr lang="en-PR" altLang="en-PR" sz="2000" dirty="0">
                <a:solidFill>
                  <a:schemeClr val="accent6"/>
                </a:solidFill>
                <a:latin typeface="+mj-lt"/>
              </a:rPr>
              <a:t>    </a:t>
            </a:r>
            <a:r>
              <a:rPr kumimoji="0" lang="en-PR" altLang="en-PR" sz="2000" b="0" i="0" u="none" strike="noStrike" cap="none" normalizeH="0" baseline="0" dirty="0">
                <a:ln>
                  <a:noFill/>
                </a:ln>
                <a:solidFill>
                  <a:schemeClr val="accent6"/>
                </a:solidFill>
                <a:effectLst/>
                <a:latin typeface="+mj-lt"/>
                <a:hlinkClick r:id="rId6">
                  <a:extLst>
                    <a:ext uri="{A12FA001-AC4F-418D-AE19-62706E023703}">
                      <ahyp:hlinkClr xmlns:ahyp="http://schemas.microsoft.com/office/drawing/2018/hyperlinkcolor" val="tx"/>
                    </a:ext>
                  </a:extLst>
                </a:hlinkClick>
              </a:rPr>
              <a:t>www.lindsaybraman.com</a:t>
            </a:r>
            <a:endParaRPr lang="en-PR" sz="2000" dirty="0">
              <a:solidFill>
                <a:schemeClr val="accent6"/>
              </a:solidFill>
              <a:latin typeface="+mj-lt"/>
            </a:endParaRPr>
          </a:p>
          <a:p>
            <a:pPr marL="0" marR="0" lvl="0" indent="0" algn="l" defTabSz="914400" rtl="0" eaLnBrk="0" fontAlgn="base" latinLnBrk="0" hangingPunct="0">
              <a:lnSpc>
                <a:spcPct val="100000"/>
              </a:lnSpc>
              <a:spcBef>
                <a:spcPts val="600"/>
              </a:spcBef>
              <a:spcAft>
                <a:spcPts val="600"/>
              </a:spcAft>
              <a:buClrTx/>
              <a:buSzTx/>
              <a:buFontTx/>
              <a:buNone/>
              <a:tabLst/>
            </a:pPr>
            <a:r>
              <a:rPr lang="en-US" sz="2000" dirty="0">
                <a:solidFill>
                  <a:schemeClr val="tx2"/>
                </a:solidFill>
                <a:latin typeface="+mj-lt"/>
              </a:rPr>
              <a:t>English feelings wheel.</a:t>
            </a:r>
            <a:r>
              <a:rPr lang="en-US" sz="2000" dirty="0">
                <a:solidFill>
                  <a:schemeClr val="accent6"/>
                </a:solidFill>
                <a:latin typeface="+mj-lt"/>
              </a:rPr>
              <a:t> https://</a:t>
            </a:r>
            <a:r>
              <a:rPr lang="en-US" sz="2000" dirty="0" err="1">
                <a:solidFill>
                  <a:schemeClr val="accent6"/>
                </a:solidFill>
                <a:latin typeface="+mj-lt"/>
              </a:rPr>
              <a:t>www.radiusecd.com</a:t>
            </a:r>
            <a:r>
              <a:rPr lang="en-US" sz="2000" dirty="0">
                <a:solidFill>
                  <a:schemeClr val="accent6"/>
                </a:solidFill>
                <a:latin typeface="+mj-lt"/>
              </a:rPr>
              <a:t>/news/leading-through-crisis</a:t>
            </a:r>
          </a:p>
        </p:txBody>
      </p:sp>
      <p:sp>
        <p:nvSpPr>
          <p:cNvPr id="3" name="TextBox 2">
            <a:extLst>
              <a:ext uri="{FF2B5EF4-FFF2-40B4-BE49-F238E27FC236}">
                <a16:creationId xmlns:a16="http://schemas.microsoft.com/office/drawing/2014/main" id="{3CEB2886-6736-2EBA-381A-62F4ABFEB243}"/>
              </a:ext>
            </a:extLst>
          </p:cNvPr>
          <p:cNvSpPr txBox="1"/>
          <p:nvPr/>
        </p:nvSpPr>
        <p:spPr>
          <a:xfrm>
            <a:off x="811366" y="4995288"/>
            <a:ext cx="9330161" cy="400110"/>
          </a:xfrm>
          <a:prstGeom prst="rect">
            <a:avLst/>
          </a:prstGeom>
          <a:noFill/>
        </p:spPr>
        <p:txBody>
          <a:bodyPr wrap="square" rtlCol="0">
            <a:spAutoFit/>
          </a:bodyPr>
          <a:lstStyle/>
          <a:p>
            <a:r>
              <a:rPr lang="en-US" sz="2000" u="sng" dirty="0">
                <a:solidFill>
                  <a:schemeClr val="tx2"/>
                </a:solidFill>
                <a:latin typeface="+mj-lt"/>
              </a:rPr>
              <a:t>App </a:t>
            </a:r>
            <a:r>
              <a:rPr lang="en-US" sz="2000" dirty="0">
                <a:solidFill>
                  <a:schemeClr val="tx2"/>
                </a:solidFill>
                <a:latin typeface="+mj-lt"/>
              </a:rPr>
              <a:t>COVID Coach for iOS/Android  </a:t>
            </a:r>
            <a:r>
              <a:rPr lang="en-US" sz="2000" u="sng" dirty="0">
                <a:solidFill>
                  <a:schemeClr val="accent6"/>
                </a:solidFill>
                <a:effectLst/>
                <a:latin typeface="+mj-lt"/>
                <a:ea typeface="Times New Roman" panose="02020603050405020304" pitchFamily="18" charset="0"/>
                <a:cs typeface="Times New Roman" panose="02020603050405020304" pitchFamily="18" charset="0"/>
                <a:hlinkClick r:id="rId7">
                  <a:extLst>
                    <a:ext uri="{A12FA001-AC4F-418D-AE19-62706E023703}">
                      <ahyp:hlinkClr xmlns:ahyp="http://schemas.microsoft.com/office/drawing/2018/hyperlinkcolor" val="tx"/>
                    </a:ext>
                  </a:extLst>
                </a:hlinkClick>
              </a:rPr>
              <a:t>https://mobile.va.gov/app/covid-coach#AppFAQ</a:t>
            </a:r>
            <a:endParaRPr lang="en-PR" sz="2000" dirty="0">
              <a:solidFill>
                <a:schemeClr val="accent6"/>
              </a:solidFill>
              <a:effectLst/>
              <a:latin typeface="+mj-lt"/>
              <a:ea typeface="Cambria" panose="02040503050406030204" pitchFamily="18" charset="0"/>
              <a:cs typeface="Times New Roman" panose="02020603050405020304" pitchFamily="18" charset="0"/>
            </a:endParaRPr>
          </a:p>
        </p:txBody>
      </p:sp>
      <p:pic>
        <p:nvPicPr>
          <p:cNvPr id="14" name="Picture 13">
            <a:extLst>
              <a:ext uri="{FF2B5EF4-FFF2-40B4-BE49-F238E27FC236}">
                <a16:creationId xmlns:a16="http://schemas.microsoft.com/office/drawing/2014/main" id="{93E0053F-2974-F9F0-86A7-58E9F5911400}"/>
              </a:ext>
            </a:extLst>
          </p:cNvPr>
          <p:cNvPicPr>
            <a:picLocks noChangeAspect="1"/>
          </p:cNvPicPr>
          <p:nvPr/>
        </p:nvPicPr>
        <p:blipFill>
          <a:blip r:embed="rId8">
            <a:extLst>
              <a:ext uri="{837473B0-CC2E-450A-ABE3-18F120FF3D39}">
                <a1611:picAttrSrcUrl xmlns:a1611="http://schemas.microsoft.com/office/drawing/2016/11/main" r:id="rId9"/>
              </a:ext>
            </a:extLst>
          </a:blip>
          <a:stretch>
            <a:fillRect/>
          </a:stretch>
        </p:blipFill>
        <p:spPr>
          <a:xfrm>
            <a:off x="3358808" y="292554"/>
            <a:ext cx="4947795" cy="1422822"/>
          </a:xfrm>
          <a:prstGeom prst="rect">
            <a:avLst/>
          </a:prstGeom>
          <a:ln w="38100">
            <a:solidFill>
              <a:schemeClr val="tx2"/>
            </a:solidFill>
          </a:ln>
        </p:spPr>
      </p:pic>
      <p:sp>
        <p:nvSpPr>
          <p:cNvPr id="2" name="TextBox 1">
            <a:extLst>
              <a:ext uri="{FF2B5EF4-FFF2-40B4-BE49-F238E27FC236}">
                <a16:creationId xmlns:a16="http://schemas.microsoft.com/office/drawing/2014/main" id="{4B30FAEC-8934-0C54-F994-0F793DB7245E}"/>
              </a:ext>
            </a:extLst>
          </p:cNvPr>
          <p:cNvSpPr txBox="1"/>
          <p:nvPr/>
        </p:nvSpPr>
        <p:spPr>
          <a:xfrm>
            <a:off x="811366" y="4088948"/>
            <a:ext cx="10042681" cy="707886"/>
          </a:xfrm>
          <a:prstGeom prst="rect">
            <a:avLst/>
          </a:prstGeom>
          <a:noFill/>
        </p:spPr>
        <p:txBody>
          <a:bodyPr wrap="square" rtlCol="0">
            <a:spAutoFit/>
          </a:bodyPr>
          <a:lstStyle/>
          <a:p>
            <a:r>
              <a:rPr lang="en-US" sz="2000" dirty="0">
                <a:solidFill>
                  <a:srgbClr val="595959"/>
                </a:solidFill>
                <a:latin typeface="+mj-lt"/>
              </a:rPr>
              <a:t>Dr. Arlene Chung, 4-4-4-4 Breathing Technique</a:t>
            </a:r>
            <a:endParaRPr lang="en-US" sz="2000" b="0" i="0" u="none" strike="noStrike" dirty="0">
              <a:solidFill>
                <a:srgbClr val="595959"/>
              </a:solidFill>
              <a:effectLst/>
              <a:latin typeface="+mj-lt"/>
            </a:endParaRPr>
          </a:p>
          <a:p>
            <a:pPr algn="l"/>
            <a:r>
              <a:rPr lang="en-US" sz="2000" dirty="0">
                <a:solidFill>
                  <a:schemeClr val="accent6"/>
                </a:solidFill>
                <a:latin typeface="+mj-lt"/>
              </a:rPr>
              <a:t>https://</a:t>
            </a:r>
            <a:r>
              <a:rPr lang="en-US" sz="2000" dirty="0" err="1">
                <a:solidFill>
                  <a:schemeClr val="accent6"/>
                </a:solidFill>
                <a:latin typeface="+mj-lt"/>
              </a:rPr>
              <a:t>www.maimonidesem.org</a:t>
            </a:r>
            <a:r>
              <a:rPr lang="en-US" sz="2000" dirty="0">
                <a:solidFill>
                  <a:schemeClr val="accent6"/>
                </a:solidFill>
                <a:latin typeface="+mj-lt"/>
              </a:rPr>
              <a:t>/blog/box-breathing-technique-</a:t>
            </a:r>
            <a:r>
              <a:rPr lang="en-US" sz="2000" dirty="0" err="1">
                <a:solidFill>
                  <a:schemeClr val="accent6"/>
                </a:solidFill>
                <a:latin typeface="+mj-lt"/>
              </a:rPr>
              <a:t>nbspnbsp</a:t>
            </a:r>
            <a:endParaRPr lang="en-US" sz="2000" dirty="0">
              <a:solidFill>
                <a:schemeClr val="accent6"/>
              </a:solidFill>
              <a:latin typeface="+mj-lt"/>
            </a:endParaRPr>
          </a:p>
        </p:txBody>
      </p:sp>
      <p:sp>
        <p:nvSpPr>
          <p:cNvPr id="5" name="TextBox 4">
            <a:extLst>
              <a:ext uri="{FF2B5EF4-FFF2-40B4-BE49-F238E27FC236}">
                <a16:creationId xmlns:a16="http://schemas.microsoft.com/office/drawing/2014/main" id="{8069EB83-6EF1-AC7A-720B-427E1978EA8A}"/>
              </a:ext>
            </a:extLst>
          </p:cNvPr>
          <p:cNvSpPr txBox="1"/>
          <p:nvPr/>
        </p:nvSpPr>
        <p:spPr>
          <a:xfrm>
            <a:off x="811366" y="5593852"/>
            <a:ext cx="8467703" cy="1200329"/>
          </a:xfrm>
          <a:prstGeom prst="rect">
            <a:avLst/>
          </a:prstGeom>
          <a:noFill/>
        </p:spPr>
        <p:txBody>
          <a:bodyPr wrap="none" rtlCol="0">
            <a:spAutoFit/>
          </a:bodyPr>
          <a:lstStyle/>
          <a:p>
            <a:pPr algn="l"/>
            <a:r>
              <a:rPr lang="en-US" b="0" i="0" u="none" strike="noStrike" dirty="0">
                <a:solidFill>
                  <a:schemeClr val="tx2"/>
                </a:solidFill>
                <a:effectLst/>
                <a:latin typeface="+mj-lt"/>
                <a:hlinkClick r:id="rId10">
                  <a:extLst>
                    <a:ext uri="{A12FA001-AC4F-418D-AE19-62706E023703}">
                      <ahyp:hlinkClr xmlns:ahyp="http://schemas.microsoft.com/office/drawing/2018/hyperlinkcolor" val="tx"/>
                    </a:ext>
                  </a:extLst>
                </a:hlinkClick>
              </a:rPr>
              <a:t>How Posture Influences Your Physical and Mental Health</a:t>
            </a:r>
            <a:endParaRPr lang="en-US" dirty="0">
              <a:solidFill>
                <a:schemeClr val="tx2"/>
              </a:solidFill>
              <a:latin typeface="+mj-lt"/>
              <a:hlinkClick r:id="rId10">
                <a:extLst>
                  <a:ext uri="{A12FA001-AC4F-418D-AE19-62706E023703}">
                    <ahyp:hlinkClr xmlns:ahyp="http://schemas.microsoft.com/office/drawing/2018/hyperlinkcolor" val="tx"/>
                  </a:ext>
                </a:extLst>
              </a:hlinkClick>
            </a:endParaRPr>
          </a:p>
          <a:p>
            <a:pPr algn="l"/>
            <a:r>
              <a:rPr lang="en-US" b="0" i="0" u="none" strike="noStrike" dirty="0">
                <a:solidFill>
                  <a:schemeClr val="accent6"/>
                </a:solidFill>
                <a:effectLst/>
                <a:latin typeface="+mj-lt"/>
                <a:hlinkClick r:id="rId10">
                  <a:extLst>
                    <a:ext uri="{A12FA001-AC4F-418D-AE19-62706E023703}">
                      <ahyp:hlinkClr xmlns:ahyp="http://schemas.microsoft.com/office/drawing/2018/hyperlinkcolor" val="tx"/>
                    </a:ext>
                  </a:extLst>
                </a:hlinkClick>
              </a:rPr>
              <a:t>https://news.sfsu.edu/news-story/good-posture-important-physical-and-mental-health</a:t>
            </a:r>
            <a:endParaRPr lang="en-US" b="0" i="0" u="none" strike="noStrike" dirty="0">
              <a:solidFill>
                <a:srgbClr val="90BB23"/>
              </a:solidFill>
              <a:effectLst/>
              <a:latin typeface="+mj-lt"/>
              <a:hlinkClick r:id="rId11">
                <a:extLst>
                  <a:ext uri="{A12FA001-AC4F-418D-AE19-62706E023703}">
                    <ahyp:hlinkClr xmlns:ahyp="http://schemas.microsoft.com/office/drawing/2018/hyperlinkcolor" val="tx"/>
                  </a:ext>
                </a:extLst>
              </a:hlinkClick>
            </a:endParaRPr>
          </a:p>
          <a:p>
            <a:pPr algn="l"/>
            <a:r>
              <a:rPr lang="en-US" b="0" i="0" u="none" strike="noStrike" dirty="0">
                <a:solidFill>
                  <a:schemeClr val="accent6"/>
                </a:solidFill>
                <a:effectLst/>
                <a:latin typeface="+mj-lt"/>
                <a:hlinkClick r:id="rId11">
                  <a:extLst>
                    <a:ext uri="{A12FA001-AC4F-418D-AE19-62706E023703}">
                      <ahyp:hlinkClr xmlns:ahyp="http://schemas.microsoft.com/office/drawing/2018/hyperlinkcolor" val="tx"/>
                    </a:ext>
                  </a:extLst>
                </a:hlinkClick>
              </a:rPr>
              <a:t>https://www.health.harvard.edu/staying-healthy/in-a-slump-fix-your-posture</a:t>
            </a:r>
            <a:endParaRPr lang="en-US" b="0" i="0" u="none" strike="noStrike" dirty="0">
              <a:solidFill>
                <a:schemeClr val="accent6"/>
              </a:solidFill>
              <a:effectLst/>
              <a:latin typeface="+mj-lt"/>
            </a:endParaRPr>
          </a:p>
          <a:p>
            <a:endParaRPr lang="en-US" dirty="0"/>
          </a:p>
        </p:txBody>
      </p:sp>
    </p:spTree>
    <p:extLst>
      <p:ext uri="{BB962C8B-B14F-4D97-AF65-F5344CB8AC3E}">
        <p14:creationId xmlns:p14="http://schemas.microsoft.com/office/powerpoint/2010/main" val="7351259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133C6-1AEB-0B6B-FE61-62B37EDAE651}"/>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833E29C2-E640-0249-7B2E-C4BB010A3106}"/>
              </a:ext>
            </a:extLst>
          </p:cNvPr>
          <p:cNvSpPr>
            <a:spLocks noGrp="1"/>
          </p:cNvSpPr>
          <p:nvPr>
            <p:ph type="subTitle" idx="1"/>
          </p:nvPr>
        </p:nvSpPr>
        <p:spPr/>
        <p:txBody>
          <a:bodyPr/>
          <a:lstStyle/>
          <a:p>
            <a:endParaRPr lang="en-US" dirty="0"/>
          </a:p>
        </p:txBody>
      </p:sp>
      <p:pic>
        <p:nvPicPr>
          <p:cNvPr id="4" name="Picture 3">
            <a:extLst>
              <a:ext uri="{FF2B5EF4-FFF2-40B4-BE49-F238E27FC236}">
                <a16:creationId xmlns:a16="http://schemas.microsoft.com/office/drawing/2014/main" id="{E06C2023-ED83-99AB-349F-621EECD1BA80}"/>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0" y="677272"/>
            <a:ext cx="9143697" cy="5453230"/>
          </a:xfrm>
          <a:prstGeom prst="rect">
            <a:avLst/>
          </a:prstGeom>
          <a:ln w="38100">
            <a:solidFill>
              <a:schemeClr val="accent1"/>
            </a:solidFill>
          </a:ln>
        </p:spPr>
      </p:pic>
      <p:pic>
        <p:nvPicPr>
          <p:cNvPr id="5" name="Picture 4">
            <a:extLst>
              <a:ext uri="{FF2B5EF4-FFF2-40B4-BE49-F238E27FC236}">
                <a16:creationId xmlns:a16="http://schemas.microsoft.com/office/drawing/2014/main" id="{47D4D1BA-BA2A-C7E0-A89B-A8B058DF193F}"/>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8574157" y="677272"/>
            <a:ext cx="4227443" cy="5663893"/>
          </a:xfrm>
          <a:prstGeom prst="rect">
            <a:avLst/>
          </a:prstGeom>
        </p:spPr>
      </p:pic>
    </p:spTree>
    <p:extLst>
      <p:ext uri="{BB962C8B-B14F-4D97-AF65-F5344CB8AC3E}">
        <p14:creationId xmlns:p14="http://schemas.microsoft.com/office/powerpoint/2010/main" val="637458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100732-68F1-E32B-ECA1-C1763DFAEA6B}"/>
              </a:ext>
            </a:extLst>
          </p:cNvPr>
          <p:cNvSpPr>
            <a:spLocks noGrp="1"/>
          </p:cNvSpPr>
          <p:nvPr>
            <p:ph type="ctrTitle"/>
          </p:nvPr>
        </p:nvSpPr>
        <p:spPr>
          <a:xfrm>
            <a:off x="745385" y="2099262"/>
            <a:ext cx="7779184" cy="2365958"/>
          </a:xfrm>
        </p:spPr>
        <p:txBody>
          <a:bodyPr>
            <a:normAutofit fontScale="90000"/>
          </a:bodyPr>
          <a:lstStyle/>
          <a:p>
            <a:r>
              <a:rPr lang="en-US" dirty="0"/>
              <a:t>María Acevedo, Ph.D. </a:t>
            </a:r>
            <a:r>
              <a:rPr lang="en-US" sz="5300" dirty="0">
                <a:solidFill>
                  <a:schemeClr val="accent6"/>
                </a:solidFill>
                <a:hlinkClick r:id="rId3">
                  <a:extLst>
                    <a:ext uri="{A12FA001-AC4F-418D-AE19-62706E023703}">
                      <ahyp:hlinkClr xmlns:ahyp="http://schemas.microsoft.com/office/drawing/2018/hyperlinkcolor" val="tx"/>
                    </a:ext>
                  </a:extLst>
                </a:hlinkClick>
              </a:rPr>
              <a:t>macevedo.correa@gmail.com</a:t>
            </a:r>
            <a:r>
              <a:rPr lang="en-US" sz="5300" dirty="0">
                <a:solidFill>
                  <a:schemeClr val="accent6"/>
                </a:solidFill>
              </a:rPr>
              <a:t> </a:t>
            </a:r>
            <a:br>
              <a:rPr lang="en-US" sz="5300" dirty="0">
                <a:solidFill>
                  <a:schemeClr val="accent6"/>
                </a:solidFill>
              </a:rPr>
            </a:br>
            <a:r>
              <a:rPr lang="en-US" sz="5300" dirty="0">
                <a:solidFill>
                  <a:schemeClr val="accent6"/>
                </a:solidFill>
              </a:rPr>
              <a:t>acevedo.maria@jobcorps.org</a:t>
            </a:r>
          </a:p>
        </p:txBody>
      </p:sp>
      <p:pic>
        <p:nvPicPr>
          <p:cNvPr id="4" name="Picture 3">
            <a:extLst>
              <a:ext uri="{FF2B5EF4-FFF2-40B4-BE49-F238E27FC236}">
                <a16:creationId xmlns:a16="http://schemas.microsoft.com/office/drawing/2014/main" id="{985A5077-7355-D765-DED9-E8181A0DC475}"/>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9517081" y="1231974"/>
            <a:ext cx="2465666" cy="4200076"/>
          </a:xfrm>
          <a:prstGeom prst="rect">
            <a:avLst/>
          </a:prstGeom>
        </p:spPr>
      </p:pic>
    </p:spTree>
    <p:extLst>
      <p:ext uri="{BB962C8B-B14F-4D97-AF65-F5344CB8AC3E}">
        <p14:creationId xmlns:p14="http://schemas.microsoft.com/office/powerpoint/2010/main" val="6625036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C3071E-B42D-0110-6C82-2FE3359D5EA3}"/>
              </a:ext>
            </a:extLst>
          </p:cNvPr>
          <p:cNvSpPr>
            <a:spLocks noGrp="1"/>
          </p:cNvSpPr>
          <p:nvPr>
            <p:ph type="title"/>
          </p:nvPr>
        </p:nvSpPr>
        <p:spPr>
          <a:xfrm>
            <a:off x="0" y="1868348"/>
            <a:ext cx="3409627" cy="3121304"/>
          </a:xfrm>
        </p:spPr>
        <p:txBody>
          <a:bodyPr>
            <a:normAutofit/>
          </a:bodyPr>
          <a:lstStyle/>
          <a:p>
            <a:pPr algn="ctr"/>
            <a:r>
              <a:rPr lang="en-PR" sz="4800" b="1" dirty="0">
                <a:solidFill>
                  <a:schemeClr val="accent6"/>
                </a:solidFill>
              </a:rPr>
              <a:t>Training Module</a:t>
            </a:r>
            <a:br>
              <a:rPr lang="en-PR" sz="4800" b="1" dirty="0">
                <a:solidFill>
                  <a:schemeClr val="accent6"/>
                </a:solidFill>
              </a:rPr>
            </a:br>
            <a:r>
              <a:rPr lang="en-PR" sz="4800" b="1" dirty="0">
                <a:solidFill>
                  <a:schemeClr val="accent6"/>
                </a:solidFill>
              </a:rPr>
              <a:t>Structure &amp; Participants</a:t>
            </a:r>
          </a:p>
        </p:txBody>
      </p:sp>
      <p:pic>
        <p:nvPicPr>
          <p:cNvPr id="6" name="Picture 5">
            <a:extLst>
              <a:ext uri="{FF2B5EF4-FFF2-40B4-BE49-F238E27FC236}">
                <a16:creationId xmlns:a16="http://schemas.microsoft.com/office/drawing/2014/main" id="{AEAB7FDD-0AB5-C772-AEF2-7CAE3CF86F09}"/>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8155261" y="1932253"/>
            <a:ext cx="3811452" cy="3140924"/>
          </a:xfrm>
          <a:prstGeom prst="rect">
            <a:avLst/>
          </a:prstGeom>
        </p:spPr>
      </p:pic>
      <p:sp>
        <p:nvSpPr>
          <p:cNvPr id="10" name="Content Placeholder 9">
            <a:extLst>
              <a:ext uri="{FF2B5EF4-FFF2-40B4-BE49-F238E27FC236}">
                <a16:creationId xmlns:a16="http://schemas.microsoft.com/office/drawing/2014/main" id="{46F7B02E-76C0-B2A8-2890-CF00DDA67432}"/>
              </a:ext>
            </a:extLst>
          </p:cNvPr>
          <p:cNvSpPr>
            <a:spLocks noGrp="1"/>
          </p:cNvSpPr>
          <p:nvPr>
            <p:ph sz="half" idx="1"/>
          </p:nvPr>
        </p:nvSpPr>
        <p:spPr>
          <a:xfrm>
            <a:off x="3854764" y="755903"/>
            <a:ext cx="4300497" cy="5291329"/>
          </a:xfrm>
          <a:ln w="57150">
            <a:solidFill>
              <a:schemeClr val="accent1"/>
            </a:solidFill>
          </a:ln>
        </p:spPr>
        <p:txBody>
          <a:bodyPr>
            <a:normAutofit fontScale="92500" lnSpcReduction="10000"/>
          </a:bodyPr>
          <a:lstStyle/>
          <a:p>
            <a:pPr>
              <a:lnSpc>
                <a:spcPct val="100000"/>
              </a:lnSpc>
              <a:spcBef>
                <a:spcPts val="0"/>
              </a:spcBef>
            </a:pPr>
            <a:r>
              <a:rPr lang="en-PR" sz="3200" b="1" dirty="0">
                <a:solidFill>
                  <a:schemeClr val="accent5">
                    <a:lumMod val="60000"/>
                    <a:lumOff val="40000"/>
                  </a:schemeClr>
                </a:solidFill>
                <a:latin typeface="+mj-lt"/>
              </a:rPr>
              <a:t>Participants</a:t>
            </a:r>
            <a:r>
              <a:rPr lang="en-PR" sz="3200" dirty="0">
                <a:latin typeface="+mj-lt"/>
              </a:rPr>
              <a:t> </a:t>
            </a:r>
          </a:p>
          <a:p>
            <a:pPr lvl="1">
              <a:lnSpc>
                <a:spcPct val="100000"/>
              </a:lnSpc>
              <a:spcBef>
                <a:spcPts val="0"/>
              </a:spcBef>
            </a:pPr>
            <a:r>
              <a:rPr lang="en-PR" sz="2800" dirty="0">
                <a:solidFill>
                  <a:schemeClr val="tx2"/>
                </a:solidFill>
                <a:latin typeface="+mj-lt"/>
              </a:rPr>
              <a:t>Individuals from 18 to 23</a:t>
            </a:r>
          </a:p>
          <a:p>
            <a:pPr lvl="1">
              <a:lnSpc>
                <a:spcPct val="100000"/>
              </a:lnSpc>
              <a:spcBef>
                <a:spcPts val="0"/>
              </a:spcBef>
            </a:pPr>
            <a:r>
              <a:rPr lang="en-PR" sz="2800" dirty="0">
                <a:solidFill>
                  <a:schemeClr val="tx2"/>
                </a:solidFill>
                <a:latin typeface="+mj-lt"/>
              </a:rPr>
              <a:t>Some have previous work experience, some have none</a:t>
            </a:r>
          </a:p>
          <a:p>
            <a:pPr>
              <a:lnSpc>
                <a:spcPct val="100000"/>
              </a:lnSpc>
              <a:spcBef>
                <a:spcPts val="0"/>
              </a:spcBef>
            </a:pPr>
            <a:r>
              <a:rPr lang="en-PR" sz="3200" b="1" dirty="0">
                <a:solidFill>
                  <a:schemeClr val="accent5">
                    <a:lumMod val="60000"/>
                    <a:lumOff val="40000"/>
                  </a:schemeClr>
                </a:solidFill>
                <a:latin typeface="+mj-lt"/>
              </a:rPr>
              <a:t>Group interventions</a:t>
            </a:r>
          </a:p>
          <a:p>
            <a:pPr lvl="1">
              <a:lnSpc>
                <a:spcPct val="100000"/>
              </a:lnSpc>
              <a:spcBef>
                <a:spcPts val="0"/>
              </a:spcBef>
            </a:pPr>
            <a:r>
              <a:rPr lang="en-PR" sz="2800" dirty="0">
                <a:solidFill>
                  <a:schemeClr val="tx2"/>
                </a:solidFill>
                <a:latin typeface="+mj-lt"/>
              </a:rPr>
              <a:t>3 or 5 participants</a:t>
            </a:r>
          </a:p>
          <a:p>
            <a:pPr>
              <a:lnSpc>
                <a:spcPct val="100000"/>
              </a:lnSpc>
              <a:spcBef>
                <a:spcPts val="0"/>
              </a:spcBef>
            </a:pPr>
            <a:r>
              <a:rPr lang="en-PR" sz="3200" b="1" dirty="0">
                <a:solidFill>
                  <a:schemeClr val="accent5">
                    <a:lumMod val="60000"/>
                    <a:lumOff val="40000"/>
                  </a:schemeClr>
                </a:solidFill>
                <a:latin typeface="+mj-lt"/>
              </a:rPr>
              <a:t>Duration</a:t>
            </a:r>
            <a:r>
              <a:rPr lang="en-PR" sz="4000" dirty="0">
                <a:latin typeface="+mj-lt"/>
              </a:rPr>
              <a:t> </a:t>
            </a:r>
          </a:p>
          <a:p>
            <a:pPr lvl="1">
              <a:lnSpc>
                <a:spcPct val="100000"/>
              </a:lnSpc>
              <a:spcBef>
                <a:spcPts val="0"/>
              </a:spcBef>
            </a:pPr>
            <a:r>
              <a:rPr lang="en-PR" sz="2800" dirty="0">
                <a:solidFill>
                  <a:schemeClr val="tx2"/>
                </a:solidFill>
                <a:latin typeface="+mj-lt"/>
              </a:rPr>
              <a:t>About </a:t>
            </a:r>
            <a:r>
              <a:rPr lang="en-US" sz="2800" dirty="0">
                <a:solidFill>
                  <a:schemeClr val="tx2"/>
                </a:solidFill>
                <a:latin typeface="+mj-lt"/>
              </a:rPr>
              <a:t>3</a:t>
            </a:r>
            <a:r>
              <a:rPr lang="en-US" sz="2800" dirty="0">
                <a:solidFill>
                  <a:schemeClr val="tx2"/>
                </a:solidFill>
                <a:effectLst/>
                <a:latin typeface="+mj-lt"/>
                <a:ea typeface="Calibri" panose="020F0502020204030204" pitchFamily="34" charset="0"/>
              </a:rPr>
              <a:t> months</a:t>
            </a:r>
            <a:r>
              <a:rPr lang="en-PR" sz="2800" dirty="0">
                <a:solidFill>
                  <a:schemeClr val="tx2"/>
                </a:solidFill>
                <a:effectLst/>
                <a:latin typeface="+mj-lt"/>
              </a:rPr>
              <a:t> of weekly interventions</a:t>
            </a:r>
          </a:p>
          <a:p>
            <a:pPr>
              <a:lnSpc>
                <a:spcPct val="110000"/>
              </a:lnSpc>
              <a:spcBef>
                <a:spcPts val="0"/>
              </a:spcBef>
            </a:pPr>
            <a:r>
              <a:rPr lang="en-PR" sz="3200" b="1" dirty="0">
                <a:solidFill>
                  <a:schemeClr val="accent5">
                    <a:lumMod val="60000"/>
                    <a:lumOff val="40000"/>
                  </a:schemeClr>
                </a:solidFill>
                <a:latin typeface="+mj-lt"/>
              </a:rPr>
              <a:t>Time</a:t>
            </a:r>
            <a:r>
              <a:rPr lang="en-PR" sz="3200" dirty="0">
                <a:latin typeface="+mj-lt"/>
              </a:rPr>
              <a:t> </a:t>
            </a:r>
          </a:p>
          <a:p>
            <a:pPr lvl="1">
              <a:lnSpc>
                <a:spcPct val="110000"/>
              </a:lnSpc>
              <a:spcBef>
                <a:spcPts val="0"/>
              </a:spcBef>
            </a:pPr>
            <a:r>
              <a:rPr lang="en-PR" sz="2800" dirty="0">
                <a:solidFill>
                  <a:schemeClr val="tx2"/>
                </a:solidFill>
                <a:latin typeface="+mj-lt"/>
              </a:rPr>
              <a:t>An hour and a half</a:t>
            </a:r>
          </a:p>
        </p:txBody>
      </p:sp>
    </p:spTree>
    <p:extLst>
      <p:ext uri="{BB962C8B-B14F-4D97-AF65-F5344CB8AC3E}">
        <p14:creationId xmlns:p14="http://schemas.microsoft.com/office/powerpoint/2010/main" val="29130839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142848D-165D-2A4B-A616-3CDF3DF18A96}"/>
              </a:ext>
            </a:extLst>
          </p:cNvPr>
          <p:cNvSpPr>
            <a:spLocks noGrp="1"/>
          </p:cNvSpPr>
          <p:nvPr>
            <p:ph sz="half" idx="1"/>
          </p:nvPr>
        </p:nvSpPr>
        <p:spPr>
          <a:xfrm>
            <a:off x="6407357" y="1531505"/>
            <a:ext cx="4638261" cy="4890052"/>
          </a:xfrm>
          <a:solidFill>
            <a:schemeClr val="bg1"/>
          </a:solidFill>
          <a:ln w="57150">
            <a:solidFill>
              <a:schemeClr val="accent1"/>
            </a:solidFill>
          </a:ln>
        </p:spPr>
        <p:txBody>
          <a:bodyPr>
            <a:normAutofit fontScale="47500" lnSpcReduction="20000"/>
          </a:bodyPr>
          <a:lstStyle/>
          <a:p>
            <a:pPr marL="0" indent="0">
              <a:lnSpc>
                <a:spcPct val="120000"/>
              </a:lnSpc>
              <a:spcBef>
                <a:spcPts val="0"/>
              </a:spcBef>
              <a:buNone/>
            </a:pPr>
            <a:r>
              <a:rPr lang="en-PR" sz="5900" b="1" dirty="0">
                <a:solidFill>
                  <a:schemeClr val="tx2"/>
                </a:solidFill>
                <a:latin typeface="+mj-lt"/>
              </a:rPr>
              <a:t>Factors  for group interventions</a:t>
            </a:r>
          </a:p>
          <a:p>
            <a:pPr marL="0" indent="0">
              <a:lnSpc>
                <a:spcPct val="120000"/>
              </a:lnSpc>
              <a:spcBef>
                <a:spcPts val="0"/>
              </a:spcBef>
              <a:buNone/>
            </a:pPr>
            <a:endParaRPr lang="en-PR" sz="5100" b="1" dirty="0">
              <a:solidFill>
                <a:schemeClr val="tx2"/>
              </a:solidFill>
              <a:latin typeface="+mj-lt"/>
            </a:endParaRPr>
          </a:p>
          <a:p>
            <a:pPr>
              <a:lnSpc>
                <a:spcPct val="120000"/>
              </a:lnSpc>
              <a:spcBef>
                <a:spcPts val="0"/>
              </a:spcBef>
            </a:pPr>
            <a:r>
              <a:rPr lang="en-PR" sz="5900" dirty="0">
                <a:solidFill>
                  <a:schemeClr val="tx2"/>
                </a:solidFill>
                <a:latin typeface="+mj-lt"/>
              </a:rPr>
              <a:t>Create cohesive groups</a:t>
            </a:r>
          </a:p>
          <a:p>
            <a:r>
              <a:rPr lang="en-PR" sz="5900" dirty="0">
                <a:solidFill>
                  <a:schemeClr val="tx2"/>
                </a:solidFill>
                <a:latin typeface="+mj-lt"/>
              </a:rPr>
              <a:t>Emphazise confidentiality </a:t>
            </a:r>
          </a:p>
          <a:p>
            <a:r>
              <a:rPr lang="en-US" sz="5900" dirty="0">
                <a:solidFill>
                  <a:schemeClr val="tx2"/>
                </a:solidFill>
                <a:latin typeface="+mj-lt"/>
              </a:rPr>
              <a:t>U</a:t>
            </a:r>
            <a:r>
              <a:rPr lang="en-US" sz="5900" dirty="0">
                <a:solidFill>
                  <a:schemeClr val="tx2"/>
                </a:solidFill>
                <a:effectLst/>
                <a:latin typeface="+mj-lt"/>
              </a:rPr>
              <a:t>tilize different means to share information </a:t>
            </a:r>
            <a:r>
              <a:rPr lang="en-US" sz="5900" dirty="0">
                <a:solidFill>
                  <a:schemeClr val="tx2"/>
                </a:solidFill>
                <a:latin typeface="+mj-lt"/>
              </a:rPr>
              <a:t>-</a:t>
            </a:r>
            <a:r>
              <a:rPr lang="en-US" sz="5900" dirty="0">
                <a:solidFill>
                  <a:schemeClr val="tx2"/>
                </a:solidFill>
                <a:effectLst/>
                <a:latin typeface="+mj-lt"/>
              </a:rPr>
              <a:t> specially digital information</a:t>
            </a:r>
          </a:p>
          <a:p>
            <a:r>
              <a:rPr lang="en-US" sz="5900" dirty="0">
                <a:solidFill>
                  <a:schemeClr val="tx2"/>
                </a:solidFill>
                <a:latin typeface="+mj-lt"/>
              </a:rPr>
              <a:t>S</a:t>
            </a:r>
            <a:r>
              <a:rPr lang="en-US" sz="5900" dirty="0">
                <a:solidFill>
                  <a:schemeClr val="tx2"/>
                </a:solidFill>
                <a:effectLst/>
                <a:latin typeface="+mj-lt"/>
              </a:rPr>
              <a:t>hare real-life anecdotes/ experiences</a:t>
            </a:r>
          </a:p>
          <a:p>
            <a:r>
              <a:rPr lang="en-US" sz="5900" dirty="0">
                <a:solidFill>
                  <a:schemeClr val="tx2"/>
                </a:solidFill>
                <a:effectLst/>
                <a:latin typeface="+mj-lt"/>
              </a:rPr>
              <a:t> Engage students in learning activities </a:t>
            </a:r>
            <a:endParaRPr lang="en-PR" sz="5900" dirty="0">
              <a:solidFill>
                <a:schemeClr val="tx2"/>
              </a:solidFill>
              <a:latin typeface="+mj-lt"/>
            </a:endParaRPr>
          </a:p>
        </p:txBody>
      </p:sp>
      <p:sp>
        <p:nvSpPr>
          <p:cNvPr id="13" name="TextBox 12">
            <a:extLst>
              <a:ext uri="{FF2B5EF4-FFF2-40B4-BE49-F238E27FC236}">
                <a16:creationId xmlns:a16="http://schemas.microsoft.com/office/drawing/2014/main" id="{9D9F3307-2E00-7628-AF0C-001491CD9B9E}"/>
              </a:ext>
            </a:extLst>
          </p:cNvPr>
          <p:cNvSpPr txBox="1"/>
          <p:nvPr/>
        </p:nvSpPr>
        <p:spPr>
          <a:xfrm>
            <a:off x="521665" y="1531505"/>
            <a:ext cx="5262979" cy="3970318"/>
          </a:xfrm>
          <a:prstGeom prst="rect">
            <a:avLst/>
          </a:prstGeom>
          <a:solidFill>
            <a:schemeClr val="accent1">
              <a:lumMod val="20000"/>
              <a:lumOff val="80000"/>
            </a:schemeClr>
          </a:solidFill>
          <a:ln w="57150">
            <a:solidFill>
              <a:srgbClr val="5E9CB1"/>
            </a:solidFill>
          </a:ln>
        </p:spPr>
        <p:txBody>
          <a:bodyPr wrap="none" rtlCol="0">
            <a:spAutoFit/>
          </a:bodyPr>
          <a:lstStyle/>
          <a:p>
            <a:endParaRPr lang="en-US" sz="2800" b="1" dirty="0">
              <a:solidFill>
                <a:schemeClr val="tx2"/>
              </a:solidFill>
            </a:endParaRPr>
          </a:p>
          <a:p>
            <a:pPr marL="285750" indent="-285750">
              <a:buFont typeface="Arial" panose="020B0604020202020204" pitchFamily="34" charset="0"/>
              <a:buChar char="•"/>
            </a:pPr>
            <a:r>
              <a:rPr lang="en-US" sz="2800" dirty="0">
                <a:solidFill>
                  <a:schemeClr val="tx2"/>
                </a:solidFill>
              </a:rPr>
              <a:t>Tech savvy</a:t>
            </a:r>
          </a:p>
          <a:p>
            <a:pPr marL="285750" indent="-285750">
              <a:buFont typeface="Arial" panose="020B0604020202020204" pitchFamily="34" charset="0"/>
              <a:buChar char="•"/>
            </a:pPr>
            <a:r>
              <a:rPr lang="en-US" sz="2800" dirty="0">
                <a:solidFill>
                  <a:schemeClr val="tx2"/>
                </a:solidFill>
              </a:rPr>
              <a:t>Cooperative &amp; social</a:t>
            </a:r>
          </a:p>
          <a:p>
            <a:pPr marL="285750" indent="-285750">
              <a:buFont typeface="Arial" panose="020B0604020202020204" pitchFamily="34" charset="0"/>
              <a:buChar char="•"/>
            </a:pPr>
            <a:r>
              <a:rPr lang="en-US" sz="2800" dirty="0">
                <a:solidFill>
                  <a:schemeClr val="tx2"/>
                </a:solidFill>
              </a:rPr>
              <a:t>Prefer in-person communication</a:t>
            </a:r>
          </a:p>
          <a:p>
            <a:pPr marL="285750" indent="-285750">
              <a:buFont typeface="Arial" panose="020B0604020202020204" pitchFamily="34" charset="0"/>
              <a:buChar char="•"/>
            </a:pPr>
            <a:r>
              <a:rPr lang="en-US" sz="2800" dirty="0">
                <a:solidFill>
                  <a:schemeClr val="tx2"/>
                </a:solidFill>
              </a:rPr>
              <a:t>Value self-care &amp; balance</a:t>
            </a:r>
          </a:p>
          <a:p>
            <a:pPr marL="285750" indent="-285750">
              <a:buFont typeface="Arial" panose="020B0604020202020204" pitchFamily="34" charset="0"/>
              <a:buChar char="•"/>
            </a:pPr>
            <a:r>
              <a:rPr lang="en-US" sz="2800" dirty="0">
                <a:solidFill>
                  <a:schemeClr val="tx2"/>
                </a:solidFill>
              </a:rPr>
              <a:t>Prefer short time &amp; </a:t>
            </a:r>
          </a:p>
          <a:p>
            <a:r>
              <a:rPr lang="en-US" sz="2800" dirty="0">
                <a:solidFill>
                  <a:schemeClr val="tx2"/>
                </a:solidFill>
              </a:rPr>
              <a:t>    interactive activities</a:t>
            </a:r>
          </a:p>
          <a:p>
            <a:pPr marL="285750" indent="-285750">
              <a:buFont typeface="Arial" panose="020B0604020202020204" pitchFamily="34" charset="0"/>
              <a:buChar char="•"/>
            </a:pPr>
            <a:r>
              <a:rPr lang="en-US" sz="2800" dirty="0">
                <a:solidFill>
                  <a:schemeClr val="tx2"/>
                </a:solidFill>
              </a:rPr>
              <a:t>Value flexibility, relevance </a:t>
            </a:r>
          </a:p>
          <a:p>
            <a:r>
              <a:rPr lang="en-US" sz="2800" dirty="0">
                <a:solidFill>
                  <a:schemeClr val="tx2"/>
                </a:solidFill>
              </a:rPr>
              <a:t>    &amp; authenticity</a:t>
            </a:r>
          </a:p>
        </p:txBody>
      </p:sp>
      <p:pic>
        <p:nvPicPr>
          <p:cNvPr id="7" name="Picture 6">
            <a:extLst>
              <a:ext uri="{FF2B5EF4-FFF2-40B4-BE49-F238E27FC236}">
                <a16:creationId xmlns:a16="http://schemas.microsoft.com/office/drawing/2014/main" id="{845F1F20-A1E0-3ABB-75BC-E2A90BAF1C69}"/>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2766740" y="431313"/>
            <a:ext cx="2860674" cy="1762306"/>
          </a:xfrm>
          <a:prstGeom prst="rect">
            <a:avLst/>
          </a:prstGeom>
          <a:solidFill>
            <a:srgbClr val="5E9CB1"/>
          </a:solidFill>
          <a:ln w="57150">
            <a:solidFill>
              <a:schemeClr val="accent1">
                <a:lumMod val="60000"/>
                <a:lumOff val="40000"/>
              </a:schemeClr>
            </a:solidFill>
          </a:ln>
        </p:spPr>
      </p:pic>
      <p:pic>
        <p:nvPicPr>
          <p:cNvPr id="16" name="Picture 15">
            <a:extLst>
              <a:ext uri="{FF2B5EF4-FFF2-40B4-BE49-F238E27FC236}">
                <a16:creationId xmlns:a16="http://schemas.microsoft.com/office/drawing/2014/main" id="{05D81B56-C2F1-4C40-C6F4-7157A3F3041B}"/>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9573444" y="1033669"/>
            <a:ext cx="1936070" cy="1619913"/>
          </a:xfrm>
          <a:prstGeom prst="rect">
            <a:avLst/>
          </a:prstGeom>
          <a:solidFill>
            <a:schemeClr val="accent1">
              <a:tint val="40000"/>
            </a:schemeClr>
          </a:solidFill>
          <a:ln w="38100">
            <a:solidFill>
              <a:schemeClr val="bg2">
                <a:lumMod val="40000"/>
                <a:lumOff val="60000"/>
              </a:schemeClr>
            </a:solidFill>
          </a:ln>
        </p:spPr>
      </p:pic>
    </p:spTree>
    <p:extLst>
      <p:ext uri="{BB962C8B-B14F-4D97-AF65-F5344CB8AC3E}">
        <p14:creationId xmlns:p14="http://schemas.microsoft.com/office/powerpoint/2010/main" val="21328305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E579C9A-D808-B9CB-2F61-56E95A89EA5A}"/>
              </a:ext>
            </a:extLst>
          </p:cNvPr>
          <p:cNvSpPr txBox="1"/>
          <p:nvPr/>
        </p:nvSpPr>
        <p:spPr>
          <a:xfrm>
            <a:off x="10802319" y="852407"/>
            <a:ext cx="184731" cy="369332"/>
          </a:xfrm>
          <a:prstGeom prst="rect">
            <a:avLst/>
          </a:prstGeom>
          <a:noFill/>
        </p:spPr>
        <p:txBody>
          <a:bodyPr wrap="none" rtlCol="0">
            <a:spAutoFit/>
          </a:bodyPr>
          <a:lstStyle/>
          <a:p>
            <a:endParaRPr lang="en-US" dirty="0"/>
          </a:p>
        </p:txBody>
      </p:sp>
      <p:sp>
        <p:nvSpPr>
          <p:cNvPr id="7" name="TextBox 6">
            <a:extLst>
              <a:ext uri="{FF2B5EF4-FFF2-40B4-BE49-F238E27FC236}">
                <a16:creationId xmlns:a16="http://schemas.microsoft.com/office/drawing/2014/main" id="{19F2E62F-69F4-C6A9-5604-010823795D2E}"/>
              </a:ext>
            </a:extLst>
          </p:cNvPr>
          <p:cNvSpPr txBox="1"/>
          <p:nvPr/>
        </p:nvSpPr>
        <p:spPr>
          <a:xfrm>
            <a:off x="-77492" y="0"/>
            <a:ext cx="12269492" cy="7294305"/>
          </a:xfrm>
          <a:prstGeom prst="rect">
            <a:avLst/>
          </a:prstGeom>
          <a:solidFill>
            <a:schemeClr val="accent1"/>
          </a:solidFill>
        </p:spPr>
        <p:txBody>
          <a:bodyPr wrap="square" rtlCol="0">
            <a:spAutoFit/>
          </a:bodyPr>
          <a:lstStyle/>
          <a:p>
            <a:endParaRPr lang="en-PR" b="1" dirty="0">
              <a:solidFill>
                <a:schemeClr val="bg1"/>
              </a:solidFill>
            </a:endParaRPr>
          </a:p>
          <a:p>
            <a:endParaRPr lang="en-PR" sz="1800" b="1" dirty="0">
              <a:solidFill>
                <a:schemeClr val="bg1"/>
              </a:solidFill>
            </a:endParaRPr>
          </a:p>
          <a:p>
            <a:endParaRPr lang="en-PR" b="1" dirty="0">
              <a:solidFill>
                <a:schemeClr val="bg1"/>
              </a:solidFill>
            </a:endParaRPr>
          </a:p>
          <a:p>
            <a:endParaRPr lang="en-PR" sz="1800" b="1" dirty="0">
              <a:solidFill>
                <a:schemeClr val="bg1"/>
              </a:solidFill>
            </a:endParaRPr>
          </a:p>
          <a:p>
            <a:endParaRPr lang="en-PR" b="1" dirty="0">
              <a:solidFill>
                <a:schemeClr val="bg1"/>
              </a:solidFill>
            </a:endParaRPr>
          </a:p>
          <a:p>
            <a:endParaRPr lang="en-PR" sz="1800" b="1" dirty="0">
              <a:solidFill>
                <a:schemeClr val="bg1"/>
              </a:solidFill>
            </a:endParaRPr>
          </a:p>
          <a:p>
            <a:endParaRPr lang="en-PR" b="1" dirty="0">
              <a:solidFill>
                <a:schemeClr val="bg1"/>
              </a:solidFill>
            </a:endParaRPr>
          </a:p>
          <a:p>
            <a:endParaRPr lang="en-PR" sz="1800" b="1" dirty="0">
              <a:solidFill>
                <a:schemeClr val="bg1"/>
              </a:solidFill>
            </a:endParaRPr>
          </a:p>
          <a:p>
            <a:endParaRPr lang="en-PR" b="1" dirty="0">
              <a:solidFill>
                <a:schemeClr val="bg1"/>
              </a:solidFill>
            </a:endParaRPr>
          </a:p>
          <a:p>
            <a:endParaRPr lang="en-PR" sz="1800" b="1" dirty="0">
              <a:solidFill>
                <a:schemeClr val="bg1"/>
              </a:solidFill>
            </a:endParaRPr>
          </a:p>
          <a:p>
            <a:endParaRPr lang="en-PR" b="1" dirty="0">
              <a:solidFill>
                <a:schemeClr val="bg1"/>
              </a:solidFill>
            </a:endParaRPr>
          </a:p>
          <a:p>
            <a:endParaRPr lang="en-PR" sz="1800" b="1" dirty="0">
              <a:solidFill>
                <a:schemeClr val="bg1"/>
              </a:solidFill>
            </a:endParaRPr>
          </a:p>
          <a:p>
            <a:endParaRPr lang="en-PR" b="1" dirty="0">
              <a:solidFill>
                <a:schemeClr val="bg1"/>
              </a:solidFill>
            </a:endParaRPr>
          </a:p>
          <a:p>
            <a:endParaRPr lang="en-PR" sz="1800" b="1" dirty="0">
              <a:solidFill>
                <a:schemeClr val="bg1"/>
              </a:solidFill>
            </a:endParaRPr>
          </a:p>
          <a:p>
            <a:endParaRPr lang="en-PR" b="1" dirty="0">
              <a:solidFill>
                <a:schemeClr val="bg1"/>
              </a:solidFill>
            </a:endParaRPr>
          </a:p>
          <a:p>
            <a:endParaRPr lang="en-PR" sz="1800" b="1" dirty="0">
              <a:solidFill>
                <a:schemeClr val="bg1"/>
              </a:solidFill>
            </a:endParaRPr>
          </a:p>
          <a:p>
            <a:endParaRPr lang="en-PR" b="1" dirty="0">
              <a:solidFill>
                <a:schemeClr val="bg1"/>
              </a:solidFill>
            </a:endParaRPr>
          </a:p>
          <a:p>
            <a:endParaRPr lang="en-PR" sz="1800" b="1" dirty="0">
              <a:solidFill>
                <a:schemeClr val="bg1"/>
              </a:solidFill>
            </a:endParaRPr>
          </a:p>
          <a:p>
            <a:endParaRPr lang="en-PR" b="1" dirty="0">
              <a:solidFill>
                <a:schemeClr val="bg1"/>
              </a:solidFill>
            </a:endParaRPr>
          </a:p>
          <a:p>
            <a:endParaRPr lang="en-PR" sz="1800" b="1" dirty="0">
              <a:solidFill>
                <a:schemeClr val="bg1"/>
              </a:solidFill>
            </a:endParaRPr>
          </a:p>
          <a:p>
            <a:endParaRPr lang="en-PR" b="1" dirty="0">
              <a:solidFill>
                <a:schemeClr val="bg1"/>
              </a:solidFill>
            </a:endParaRPr>
          </a:p>
          <a:p>
            <a:endParaRPr lang="en-PR" sz="1800" b="1" dirty="0">
              <a:solidFill>
                <a:schemeClr val="bg1"/>
              </a:solidFill>
            </a:endParaRPr>
          </a:p>
          <a:p>
            <a:endParaRPr lang="en-PR" b="1" dirty="0">
              <a:solidFill>
                <a:schemeClr val="bg1"/>
              </a:solidFill>
            </a:endParaRPr>
          </a:p>
          <a:p>
            <a:endParaRPr lang="en-PR" sz="1800" b="1" dirty="0">
              <a:solidFill>
                <a:schemeClr val="bg1"/>
              </a:solidFill>
            </a:endParaRPr>
          </a:p>
          <a:p>
            <a:endParaRPr lang="en-PR" sz="1800" b="1" dirty="0">
              <a:solidFill>
                <a:schemeClr val="bg1"/>
              </a:solidFill>
            </a:endParaRPr>
          </a:p>
        </p:txBody>
      </p:sp>
      <p:pic>
        <p:nvPicPr>
          <p:cNvPr id="10" name="Picture 9">
            <a:extLst>
              <a:ext uri="{FF2B5EF4-FFF2-40B4-BE49-F238E27FC236}">
                <a16:creationId xmlns:a16="http://schemas.microsoft.com/office/drawing/2014/main" id="{4D239694-6E6C-79EC-E9E5-763352181C15}"/>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1788075" y="1221739"/>
            <a:ext cx="8538357" cy="3520742"/>
          </a:xfrm>
          <a:prstGeom prst="rect">
            <a:avLst/>
          </a:prstGeom>
          <a:ln w="38100">
            <a:solidFill>
              <a:schemeClr val="accent6"/>
            </a:solidFill>
          </a:ln>
        </p:spPr>
      </p:pic>
      <p:sp>
        <p:nvSpPr>
          <p:cNvPr id="11" name="TextBox 10">
            <a:extLst>
              <a:ext uri="{FF2B5EF4-FFF2-40B4-BE49-F238E27FC236}">
                <a16:creationId xmlns:a16="http://schemas.microsoft.com/office/drawing/2014/main" id="{0510E370-F2FA-5817-0385-66FC504DC656}"/>
              </a:ext>
            </a:extLst>
          </p:cNvPr>
          <p:cNvSpPr txBox="1"/>
          <p:nvPr/>
        </p:nvSpPr>
        <p:spPr>
          <a:xfrm>
            <a:off x="2569938" y="5410222"/>
            <a:ext cx="7052123" cy="1107996"/>
          </a:xfrm>
          <a:prstGeom prst="rect">
            <a:avLst/>
          </a:prstGeom>
          <a:noFill/>
        </p:spPr>
        <p:txBody>
          <a:bodyPr wrap="none" rtlCol="0">
            <a:spAutoFit/>
          </a:bodyPr>
          <a:lstStyle/>
          <a:p>
            <a:r>
              <a:rPr lang="en-PR" sz="4800" b="1" dirty="0">
                <a:solidFill>
                  <a:schemeClr val="bg1"/>
                </a:solidFill>
              </a:rPr>
              <a:t>Indentifying Job Stressors</a:t>
            </a:r>
          </a:p>
          <a:p>
            <a:endParaRPr lang="en-US" dirty="0"/>
          </a:p>
        </p:txBody>
      </p:sp>
    </p:spTree>
    <p:extLst>
      <p:ext uri="{BB962C8B-B14F-4D97-AF65-F5344CB8AC3E}">
        <p14:creationId xmlns:p14="http://schemas.microsoft.com/office/powerpoint/2010/main" val="27060158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FD04350-D9BF-DC6A-05EB-6F2887175559}"/>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7362701" y="2945081"/>
            <a:ext cx="4096988" cy="3218048"/>
          </a:xfrm>
          <a:prstGeom prst="rect">
            <a:avLst/>
          </a:prstGeom>
        </p:spPr>
      </p:pic>
      <p:sp>
        <p:nvSpPr>
          <p:cNvPr id="2" name="Title 1">
            <a:extLst>
              <a:ext uri="{FF2B5EF4-FFF2-40B4-BE49-F238E27FC236}">
                <a16:creationId xmlns:a16="http://schemas.microsoft.com/office/drawing/2014/main" id="{2374CE2F-E05A-B8A0-9F8A-8914C849E2F3}"/>
              </a:ext>
            </a:extLst>
          </p:cNvPr>
          <p:cNvSpPr>
            <a:spLocks noGrp="1"/>
          </p:cNvSpPr>
          <p:nvPr>
            <p:ph type="title"/>
          </p:nvPr>
        </p:nvSpPr>
        <p:spPr>
          <a:xfrm>
            <a:off x="169792" y="2485159"/>
            <a:ext cx="2947482" cy="2300592"/>
          </a:xfrm>
        </p:spPr>
        <p:txBody>
          <a:bodyPr>
            <a:normAutofit/>
          </a:bodyPr>
          <a:lstStyle/>
          <a:p>
            <a:pPr algn="ctr"/>
            <a:r>
              <a:rPr lang="en-PR" sz="4800" b="1" dirty="0">
                <a:solidFill>
                  <a:schemeClr val="accent6"/>
                </a:solidFill>
              </a:rPr>
              <a:t>Workplace Stressors</a:t>
            </a:r>
            <a:br>
              <a:rPr lang="en-PR" sz="3600" dirty="0">
                <a:solidFill>
                  <a:schemeClr val="accent6"/>
                </a:solidFill>
              </a:rPr>
            </a:br>
            <a:endParaRPr lang="en-PR"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6FC4935B-74CB-51A8-57E4-E4689D87DCF9}"/>
              </a:ext>
            </a:extLst>
          </p:cNvPr>
          <p:cNvSpPr>
            <a:spLocks noGrp="1"/>
          </p:cNvSpPr>
          <p:nvPr>
            <p:ph sz="half" idx="1"/>
          </p:nvPr>
        </p:nvSpPr>
        <p:spPr>
          <a:xfrm>
            <a:off x="3625780" y="855031"/>
            <a:ext cx="8012038" cy="5165759"/>
          </a:xfrm>
          <a:custGeom>
            <a:avLst/>
            <a:gdLst>
              <a:gd name="connsiteX0" fmla="*/ 0 w 8012038"/>
              <a:gd name="connsiteY0" fmla="*/ 0 h 5165759"/>
              <a:gd name="connsiteX1" fmla="*/ 572288 w 8012038"/>
              <a:gd name="connsiteY1" fmla="*/ 0 h 5165759"/>
              <a:gd name="connsiteX2" fmla="*/ 904216 w 8012038"/>
              <a:gd name="connsiteY2" fmla="*/ 0 h 5165759"/>
              <a:gd name="connsiteX3" fmla="*/ 1396384 w 8012038"/>
              <a:gd name="connsiteY3" fmla="*/ 0 h 5165759"/>
              <a:gd name="connsiteX4" fmla="*/ 1728311 w 8012038"/>
              <a:gd name="connsiteY4" fmla="*/ 0 h 5165759"/>
              <a:gd name="connsiteX5" fmla="*/ 2300599 w 8012038"/>
              <a:gd name="connsiteY5" fmla="*/ 0 h 5165759"/>
              <a:gd name="connsiteX6" fmla="*/ 3033129 w 8012038"/>
              <a:gd name="connsiteY6" fmla="*/ 0 h 5165759"/>
              <a:gd name="connsiteX7" fmla="*/ 3445176 w 8012038"/>
              <a:gd name="connsiteY7" fmla="*/ 0 h 5165759"/>
              <a:gd name="connsiteX8" fmla="*/ 3777104 w 8012038"/>
              <a:gd name="connsiteY8" fmla="*/ 0 h 5165759"/>
              <a:gd name="connsiteX9" fmla="*/ 4509633 w 8012038"/>
              <a:gd name="connsiteY9" fmla="*/ 0 h 5165759"/>
              <a:gd name="connsiteX10" fmla="*/ 5001801 w 8012038"/>
              <a:gd name="connsiteY10" fmla="*/ 0 h 5165759"/>
              <a:gd name="connsiteX11" fmla="*/ 5413849 w 8012038"/>
              <a:gd name="connsiteY11" fmla="*/ 0 h 5165759"/>
              <a:gd name="connsiteX12" fmla="*/ 5825896 w 8012038"/>
              <a:gd name="connsiteY12" fmla="*/ 0 h 5165759"/>
              <a:gd name="connsiteX13" fmla="*/ 6318064 w 8012038"/>
              <a:gd name="connsiteY13" fmla="*/ 0 h 5165759"/>
              <a:gd name="connsiteX14" fmla="*/ 6730112 w 8012038"/>
              <a:gd name="connsiteY14" fmla="*/ 0 h 5165759"/>
              <a:gd name="connsiteX15" fmla="*/ 7142160 w 8012038"/>
              <a:gd name="connsiteY15" fmla="*/ 0 h 5165759"/>
              <a:gd name="connsiteX16" fmla="*/ 8012038 w 8012038"/>
              <a:gd name="connsiteY16" fmla="*/ 0 h 5165759"/>
              <a:gd name="connsiteX17" fmla="*/ 8012038 w 8012038"/>
              <a:gd name="connsiteY17" fmla="*/ 419000 h 5165759"/>
              <a:gd name="connsiteX18" fmla="*/ 8012038 w 8012038"/>
              <a:gd name="connsiteY18" fmla="*/ 889658 h 5165759"/>
              <a:gd name="connsiteX19" fmla="*/ 8012038 w 8012038"/>
              <a:gd name="connsiteY19" fmla="*/ 1515289 h 5165759"/>
              <a:gd name="connsiteX20" fmla="*/ 8012038 w 8012038"/>
              <a:gd name="connsiteY20" fmla="*/ 1985947 h 5165759"/>
              <a:gd name="connsiteX21" fmla="*/ 8012038 w 8012038"/>
              <a:gd name="connsiteY21" fmla="*/ 2456605 h 5165759"/>
              <a:gd name="connsiteX22" fmla="*/ 8012038 w 8012038"/>
              <a:gd name="connsiteY22" fmla="*/ 3082235 h 5165759"/>
              <a:gd name="connsiteX23" fmla="*/ 8012038 w 8012038"/>
              <a:gd name="connsiteY23" fmla="*/ 3552894 h 5165759"/>
              <a:gd name="connsiteX24" fmla="*/ 8012038 w 8012038"/>
              <a:gd name="connsiteY24" fmla="*/ 4023552 h 5165759"/>
              <a:gd name="connsiteX25" fmla="*/ 8012038 w 8012038"/>
              <a:gd name="connsiteY25" fmla="*/ 4494210 h 5165759"/>
              <a:gd name="connsiteX26" fmla="*/ 8012038 w 8012038"/>
              <a:gd name="connsiteY26" fmla="*/ 5165759 h 5165759"/>
              <a:gd name="connsiteX27" fmla="*/ 7359629 w 8012038"/>
              <a:gd name="connsiteY27" fmla="*/ 5165759 h 5165759"/>
              <a:gd name="connsiteX28" fmla="*/ 6627100 w 8012038"/>
              <a:gd name="connsiteY28" fmla="*/ 5165759 h 5165759"/>
              <a:gd name="connsiteX29" fmla="*/ 5974691 w 8012038"/>
              <a:gd name="connsiteY29" fmla="*/ 5165759 h 5165759"/>
              <a:gd name="connsiteX30" fmla="*/ 5322282 w 8012038"/>
              <a:gd name="connsiteY30" fmla="*/ 5165759 h 5165759"/>
              <a:gd name="connsiteX31" fmla="*/ 4749994 w 8012038"/>
              <a:gd name="connsiteY31" fmla="*/ 5165759 h 5165759"/>
              <a:gd name="connsiteX32" fmla="*/ 4257826 w 8012038"/>
              <a:gd name="connsiteY32" fmla="*/ 5165759 h 5165759"/>
              <a:gd name="connsiteX33" fmla="*/ 3685537 w 8012038"/>
              <a:gd name="connsiteY33" fmla="*/ 5165759 h 5165759"/>
              <a:gd name="connsiteX34" fmla="*/ 3113249 w 8012038"/>
              <a:gd name="connsiteY34" fmla="*/ 5165759 h 5165759"/>
              <a:gd name="connsiteX35" fmla="*/ 2781322 w 8012038"/>
              <a:gd name="connsiteY35" fmla="*/ 5165759 h 5165759"/>
              <a:gd name="connsiteX36" fmla="*/ 2289154 w 8012038"/>
              <a:gd name="connsiteY36" fmla="*/ 5165759 h 5165759"/>
              <a:gd name="connsiteX37" fmla="*/ 1716865 w 8012038"/>
              <a:gd name="connsiteY37" fmla="*/ 5165759 h 5165759"/>
              <a:gd name="connsiteX38" fmla="*/ 1064456 w 8012038"/>
              <a:gd name="connsiteY38" fmla="*/ 5165759 h 5165759"/>
              <a:gd name="connsiteX39" fmla="*/ 492168 w 8012038"/>
              <a:gd name="connsiteY39" fmla="*/ 5165759 h 5165759"/>
              <a:gd name="connsiteX40" fmla="*/ 0 w 8012038"/>
              <a:gd name="connsiteY40" fmla="*/ 5165759 h 5165759"/>
              <a:gd name="connsiteX41" fmla="*/ 0 w 8012038"/>
              <a:gd name="connsiteY41" fmla="*/ 4540128 h 5165759"/>
              <a:gd name="connsiteX42" fmla="*/ 0 w 8012038"/>
              <a:gd name="connsiteY42" fmla="*/ 4017812 h 5165759"/>
              <a:gd name="connsiteX43" fmla="*/ 0 w 8012038"/>
              <a:gd name="connsiteY43" fmla="*/ 3598811 h 5165759"/>
              <a:gd name="connsiteX44" fmla="*/ 0 w 8012038"/>
              <a:gd name="connsiteY44" fmla="*/ 3024838 h 5165759"/>
              <a:gd name="connsiteX45" fmla="*/ 0 w 8012038"/>
              <a:gd name="connsiteY45" fmla="*/ 2554180 h 5165759"/>
              <a:gd name="connsiteX46" fmla="*/ 0 w 8012038"/>
              <a:gd name="connsiteY46" fmla="*/ 2083523 h 5165759"/>
              <a:gd name="connsiteX47" fmla="*/ 0 w 8012038"/>
              <a:gd name="connsiteY47" fmla="*/ 1406234 h 5165759"/>
              <a:gd name="connsiteX48" fmla="*/ 0 w 8012038"/>
              <a:gd name="connsiteY48" fmla="*/ 935576 h 5165759"/>
              <a:gd name="connsiteX49" fmla="*/ 0 w 8012038"/>
              <a:gd name="connsiteY49" fmla="*/ 0 h 5165759"/>
              <a:gd name="connsiteX0" fmla="*/ 0 w 8012038"/>
              <a:gd name="connsiteY0" fmla="*/ 0 h 5165759"/>
              <a:gd name="connsiteX1" fmla="*/ 412048 w 8012038"/>
              <a:gd name="connsiteY1" fmla="*/ 0 h 5165759"/>
              <a:gd name="connsiteX2" fmla="*/ 904216 w 8012038"/>
              <a:gd name="connsiteY2" fmla="*/ 0 h 5165759"/>
              <a:gd name="connsiteX3" fmla="*/ 1316263 w 8012038"/>
              <a:gd name="connsiteY3" fmla="*/ 0 h 5165759"/>
              <a:gd name="connsiteX4" fmla="*/ 1728311 w 8012038"/>
              <a:gd name="connsiteY4" fmla="*/ 0 h 5165759"/>
              <a:gd name="connsiteX5" fmla="*/ 2380720 w 8012038"/>
              <a:gd name="connsiteY5" fmla="*/ 0 h 5165759"/>
              <a:gd name="connsiteX6" fmla="*/ 2712647 w 8012038"/>
              <a:gd name="connsiteY6" fmla="*/ 0 h 5165759"/>
              <a:gd name="connsiteX7" fmla="*/ 3124695 w 8012038"/>
              <a:gd name="connsiteY7" fmla="*/ 0 h 5165759"/>
              <a:gd name="connsiteX8" fmla="*/ 3696983 w 8012038"/>
              <a:gd name="connsiteY8" fmla="*/ 0 h 5165759"/>
              <a:gd name="connsiteX9" fmla="*/ 4189151 w 8012038"/>
              <a:gd name="connsiteY9" fmla="*/ 0 h 5165759"/>
              <a:gd name="connsiteX10" fmla="*/ 4521079 w 8012038"/>
              <a:gd name="connsiteY10" fmla="*/ 0 h 5165759"/>
              <a:gd name="connsiteX11" fmla="*/ 4933126 w 8012038"/>
              <a:gd name="connsiteY11" fmla="*/ 0 h 5165759"/>
              <a:gd name="connsiteX12" fmla="*/ 5345174 w 8012038"/>
              <a:gd name="connsiteY12" fmla="*/ 0 h 5165759"/>
              <a:gd name="connsiteX13" fmla="*/ 5677101 w 8012038"/>
              <a:gd name="connsiteY13" fmla="*/ 0 h 5165759"/>
              <a:gd name="connsiteX14" fmla="*/ 6329510 w 8012038"/>
              <a:gd name="connsiteY14" fmla="*/ 0 h 5165759"/>
              <a:gd name="connsiteX15" fmla="*/ 6901798 w 8012038"/>
              <a:gd name="connsiteY15" fmla="*/ 0 h 5165759"/>
              <a:gd name="connsiteX16" fmla="*/ 7313846 w 8012038"/>
              <a:gd name="connsiteY16" fmla="*/ 0 h 5165759"/>
              <a:gd name="connsiteX17" fmla="*/ 8012038 w 8012038"/>
              <a:gd name="connsiteY17" fmla="*/ 0 h 5165759"/>
              <a:gd name="connsiteX18" fmla="*/ 8012038 w 8012038"/>
              <a:gd name="connsiteY18" fmla="*/ 470657 h 5165759"/>
              <a:gd name="connsiteX19" fmla="*/ 8012038 w 8012038"/>
              <a:gd name="connsiteY19" fmla="*/ 992973 h 5165759"/>
              <a:gd name="connsiteX20" fmla="*/ 8012038 w 8012038"/>
              <a:gd name="connsiteY20" fmla="*/ 1618604 h 5165759"/>
              <a:gd name="connsiteX21" fmla="*/ 8012038 w 8012038"/>
              <a:gd name="connsiteY21" fmla="*/ 2089263 h 5165759"/>
              <a:gd name="connsiteX22" fmla="*/ 8012038 w 8012038"/>
              <a:gd name="connsiteY22" fmla="*/ 2611578 h 5165759"/>
              <a:gd name="connsiteX23" fmla="*/ 8012038 w 8012038"/>
              <a:gd name="connsiteY23" fmla="*/ 3185551 h 5165759"/>
              <a:gd name="connsiteX24" fmla="*/ 8012038 w 8012038"/>
              <a:gd name="connsiteY24" fmla="*/ 3656209 h 5165759"/>
              <a:gd name="connsiteX25" fmla="*/ 8012038 w 8012038"/>
              <a:gd name="connsiteY25" fmla="*/ 4230182 h 5165759"/>
              <a:gd name="connsiteX26" fmla="*/ 8012038 w 8012038"/>
              <a:gd name="connsiteY26" fmla="*/ 5165759 h 5165759"/>
              <a:gd name="connsiteX27" fmla="*/ 7519870 w 8012038"/>
              <a:gd name="connsiteY27" fmla="*/ 5165759 h 5165759"/>
              <a:gd name="connsiteX28" fmla="*/ 6867461 w 8012038"/>
              <a:gd name="connsiteY28" fmla="*/ 5165759 h 5165759"/>
              <a:gd name="connsiteX29" fmla="*/ 6375293 w 8012038"/>
              <a:gd name="connsiteY29" fmla="*/ 5165759 h 5165759"/>
              <a:gd name="connsiteX30" fmla="*/ 5963245 w 8012038"/>
              <a:gd name="connsiteY30" fmla="*/ 5165759 h 5165759"/>
              <a:gd name="connsiteX31" fmla="*/ 5230716 w 8012038"/>
              <a:gd name="connsiteY31" fmla="*/ 5165759 h 5165759"/>
              <a:gd name="connsiteX32" fmla="*/ 4738548 w 8012038"/>
              <a:gd name="connsiteY32" fmla="*/ 5165759 h 5165759"/>
              <a:gd name="connsiteX33" fmla="*/ 4166260 w 8012038"/>
              <a:gd name="connsiteY33" fmla="*/ 5165759 h 5165759"/>
              <a:gd name="connsiteX34" fmla="*/ 3433731 w 8012038"/>
              <a:gd name="connsiteY34" fmla="*/ 5165759 h 5165759"/>
              <a:gd name="connsiteX35" fmla="*/ 3021683 w 8012038"/>
              <a:gd name="connsiteY35" fmla="*/ 5165759 h 5165759"/>
              <a:gd name="connsiteX36" fmla="*/ 2609635 w 8012038"/>
              <a:gd name="connsiteY36" fmla="*/ 5165759 h 5165759"/>
              <a:gd name="connsiteX37" fmla="*/ 2277708 w 8012038"/>
              <a:gd name="connsiteY37" fmla="*/ 5165759 h 5165759"/>
              <a:gd name="connsiteX38" fmla="*/ 1785540 w 8012038"/>
              <a:gd name="connsiteY38" fmla="*/ 5165759 h 5165759"/>
              <a:gd name="connsiteX39" fmla="*/ 1373492 w 8012038"/>
              <a:gd name="connsiteY39" fmla="*/ 5165759 h 5165759"/>
              <a:gd name="connsiteX40" fmla="*/ 961445 w 8012038"/>
              <a:gd name="connsiteY40" fmla="*/ 5165759 h 5165759"/>
              <a:gd name="connsiteX41" fmla="*/ 0 w 8012038"/>
              <a:gd name="connsiteY41" fmla="*/ 5165759 h 5165759"/>
              <a:gd name="connsiteX42" fmla="*/ 0 w 8012038"/>
              <a:gd name="connsiteY42" fmla="*/ 4643442 h 5165759"/>
              <a:gd name="connsiteX43" fmla="*/ 0 w 8012038"/>
              <a:gd name="connsiteY43" fmla="*/ 4172785 h 5165759"/>
              <a:gd name="connsiteX44" fmla="*/ 0 w 8012038"/>
              <a:gd name="connsiteY44" fmla="*/ 3598811 h 5165759"/>
              <a:gd name="connsiteX45" fmla="*/ 0 w 8012038"/>
              <a:gd name="connsiteY45" fmla="*/ 3024838 h 5165759"/>
              <a:gd name="connsiteX46" fmla="*/ 0 w 8012038"/>
              <a:gd name="connsiteY46" fmla="*/ 2347550 h 5165759"/>
              <a:gd name="connsiteX47" fmla="*/ 0 w 8012038"/>
              <a:gd name="connsiteY47" fmla="*/ 1721919 h 5165759"/>
              <a:gd name="connsiteX48" fmla="*/ 0 w 8012038"/>
              <a:gd name="connsiteY48" fmla="*/ 1199603 h 5165759"/>
              <a:gd name="connsiteX49" fmla="*/ 0 w 8012038"/>
              <a:gd name="connsiteY49" fmla="*/ 573973 h 5165759"/>
              <a:gd name="connsiteX50" fmla="*/ 0 w 8012038"/>
              <a:gd name="connsiteY50" fmla="*/ 0 h 5165759"/>
              <a:gd name="connsiteX0" fmla="*/ 0 w 8012038"/>
              <a:gd name="connsiteY0" fmla="*/ 0 h 5165759"/>
              <a:gd name="connsiteX1" fmla="*/ 572288 w 8012038"/>
              <a:gd name="connsiteY1" fmla="*/ 0 h 5165759"/>
              <a:gd name="connsiteX2" fmla="*/ 904216 w 8012038"/>
              <a:gd name="connsiteY2" fmla="*/ 0 h 5165759"/>
              <a:gd name="connsiteX3" fmla="*/ 1396384 w 8012038"/>
              <a:gd name="connsiteY3" fmla="*/ 0 h 5165759"/>
              <a:gd name="connsiteX4" fmla="*/ 1728311 w 8012038"/>
              <a:gd name="connsiteY4" fmla="*/ 0 h 5165759"/>
              <a:gd name="connsiteX5" fmla="*/ 2300599 w 8012038"/>
              <a:gd name="connsiteY5" fmla="*/ 0 h 5165759"/>
              <a:gd name="connsiteX6" fmla="*/ 3033129 w 8012038"/>
              <a:gd name="connsiteY6" fmla="*/ 0 h 5165759"/>
              <a:gd name="connsiteX7" fmla="*/ 3445176 w 8012038"/>
              <a:gd name="connsiteY7" fmla="*/ 0 h 5165759"/>
              <a:gd name="connsiteX8" fmla="*/ 3777104 w 8012038"/>
              <a:gd name="connsiteY8" fmla="*/ 0 h 5165759"/>
              <a:gd name="connsiteX9" fmla="*/ 4509633 w 8012038"/>
              <a:gd name="connsiteY9" fmla="*/ 0 h 5165759"/>
              <a:gd name="connsiteX10" fmla="*/ 5001801 w 8012038"/>
              <a:gd name="connsiteY10" fmla="*/ 0 h 5165759"/>
              <a:gd name="connsiteX11" fmla="*/ 5413849 w 8012038"/>
              <a:gd name="connsiteY11" fmla="*/ 0 h 5165759"/>
              <a:gd name="connsiteX12" fmla="*/ 5825896 w 8012038"/>
              <a:gd name="connsiteY12" fmla="*/ 0 h 5165759"/>
              <a:gd name="connsiteX13" fmla="*/ 6318064 w 8012038"/>
              <a:gd name="connsiteY13" fmla="*/ 0 h 5165759"/>
              <a:gd name="connsiteX14" fmla="*/ 6730112 w 8012038"/>
              <a:gd name="connsiteY14" fmla="*/ 0 h 5165759"/>
              <a:gd name="connsiteX15" fmla="*/ 7142160 w 8012038"/>
              <a:gd name="connsiteY15" fmla="*/ 0 h 5165759"/>
              <a:gd name="connsiteX16" fmla="*/ 8012038 w 8012038"/>
              <a:gd name="connsiteY16" fmla="*/ 0 h 5165759"/>
              <a:gd name="connsiteX17" fmla="*/ 8012038 w 8012038"/>
              <a:gd name="connsiteY17" fmla="*/ 419000 h 5165759"/>
              <a:gd name="connsiteX18" fmla="*/ 8012038 w 8012038"/>
              <a:gd name="connsiteY18" fmla="*/ 889658 h 5165759"/>
              <a:gd name="connsiteX19" fmla="*/ 8012038 w 8012038"/>
              <a:gd name="connsiteY19" fmla="*/ 1515289 h 5165759"/>
              <a:gd name="connsiteX20" fmla="*/ 8012038 w 8012038"/>
              <a:gd name="connsiteY20" fmla="*/ 1985947 h 5165759"/>
              <a:gd name="connsiteX21" fmla="*/ 8012038 w 8012038"/>
              <a:gd name="connsiteY21" fmla="*/ 2456605 h 5165759"/>
              <a:gd name="connsiteX22" fmla="*/ 8012038 w 8012038"/>
              <a:gd name="connsiteY22" fmla="*/ 3082235 h 5165759"/>
              <a:gd name="connsiteX23" fmla="*/ 8012038 w 8012038"/>
              <a:gd name="connsiteY23" fmla="*/ 3552894 h 5165759"/>
              <a:gd name="connsiteX24" fmla="*/ 8012038 w 8012038"/>
              <a:gd name="connsiteY24" fmla="*/ 4023552 h 5165759"/>
              <a:gd name="connsiteX25" fmla="*/ 8012038 w 8012038"/>
              <a:gd name="connsiteY25" fmla="*/ 4494210 h 5165759"/>
              <a:gd name="connsiteX26" fmla="*/ 8012038 w 8012038"/>
              <a:gd name="connsiteY26" fmla="*/ 5165759 h 5165759"/>
              <a:gd name="connsiteX27" fmla="*/ 7359629 w 8012038"/>
              <a:gd name="connsiteY27" fmla="*/ 5165759 h 5165759"/>
              <a:gd name="connsiteX28" fmla="*/ 6627100 w 8012038"/>
              <a:gd name="connsiteY28" fmla="*/ 5165759 h 5165759"/>
              <a:gd name="connsiteX29" fmla="*/ 5974691 w 8012038"/>
              <a:gd name="connsiteY29" fmla="*/ 5165759 h 5165759"/>
              <a:gd name="connsiteX30" fmla="*/ 5322282 w 8012038"/>
              <a:gd name="connsiteY30" fmla="*/ 5165759 h 5165759"/>
              <a:gd name="connsiteX31" fmla="*/ 4749994 w 8012038"/>
              <a:gd name="connsiteY31" fmla="*/ 5165759 h 5165759"/>
              <a:gd name="connsiteX32" fmla="*/ 4257826 w 8012038"/>
              <a:gd name="connsiteY32" fmla="*/ 5165759 h 5165759"/>
              <a:gd name="connsiteX33" fmla="*/ 3685537 w 8012038"/>
              <a:gd name="connsiteY33" fmla="*/ 5165759 h 5165759"/>
              <a:gd name="connsiteX34" fmla="*/ 3113249 w 8012038"/>
              <a:gd name="connsiteY34" fmla="*/ 5165759 h 5165759"/>
              <a:gd name="connsiteX35" fmla="*/ 2781322 w 8012038"/>
              <a:gd name="connsiteY35" fmla="*/ 5165759 h 5165759"/>
              <a:gd name="connsiteX36" fmla="*/ 2289154 w 8012038"/>
              <a:gd name="connsiteY36" fmla="*/ 5165759 h 5165759"/>
              <a:gd name="connsiteX37" fmla="*/ 1716865 w 8012038"/>
              <a:gd name="connsiteY37" fmla="*/ 5165759 h 5165759"/>
              <a:gd name="connsiteX38" fmla="*/ 1064456 w 8012038"/>
              <a:gd name="connsiteY38" fmla="*/ 5165759 h 5165759"/>
              <a:gd name="connsiteX39" fmla="*/ 492168 w 8012038"/>
              <a:gd name="connsiteY39" fmla="*/ 5165759 h 5165759"/>
              <a:gd name="connsiteX40" fmla="*/ 0 w 8012038"/>
              <a:gd name="connsiteY40" fmla="*/ 5165759 h 5165759"/>
              <a:gd name="connsiteX41" fmla="*/ 0 w 8012038"/>
              <a:gd name="connsiteY41" fmla="*/ 4540128 h 5165759"/>
              <a:gd name="connsiteX42" fmla="*/ 0 w 8012038"/>
              <a:gd name="connsiteY42" fmla="*/ 4017812 h 5165759"/>
              <a:gd name="connsiteX43" fmla="*/ 0 w 8012038"/>
              <a:gd name="connsiteY43" fmla="*/ 3598811 h 5165759"/>
              <a:gd name="connsiteX44" fmla="*/ 0 w 8012038"/>
              <a:gd name="connsiteY44" fmla="*/ 3024838 h 5165759"/>
              <a:gd name="connsiteX45" fmla="*/ 0 w 8012038"/>
              <a:gd name="connsiteY45" fmla="*/ 2554180 h 5165759"/>
              <a:gd name="connsiteX46" fmla="*/ 0 w 8012038"/>
              <a:gd name="connsiteY46" fmla="*/ 2083523 h 5165759"/>
              <a:gd name="connsiteX47" fmla="*/ 0 w 8012038"/>
              <a:gd name="connsiteY47" fmla="*/ 1406234 h 5165759"/>
              <a:gd name="connsiteX48" fmla="*/ 0 w 8012038"/>
              <a:gd name="connsiteY48" fmla="*/ 935576 h 5165759"/>
              <a:gd name="connsiteX49" fmla="*/ 0 w 8012038"/>
              <a:gd name="connsiteY49" fmla="*/ 0 h 5165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8012038" h="5165759" fill="none" extrusionOk="0">
                <a:moveTo>
                  <a:pt x="0" y="0"/>
                </a:moveTo>
                <a:cubicBezTo>
                  <a:pt x="256288" y="-19183"/>
                  <a:pt x="372383" y="6183"/>
                  <a:pt x="572288" y="0"/>
                </a:cubicBezTo>
                <a:cubicBezTo>
                  <a:pt x="813423" y="-16967"/>
                  <a:pt x="806593" y="27017"/>
                  <a:pt x="904216" y="0"/>
                </a:cubicBezTo>
                <a:cubicBezTo>
                  <a:pt x="1066070" y="-20347"/>
                  <a:pt x="1221709" y="69145"/>
                  <a:pt x="1396384" y="0"/>
                </a:cubicBezTo>
                <a:cubicBezTo>
                  <a:pt x="1538765" y="-11288"/>
                  <a:pt x="1665520" y="-11872"/>
                  <a:pt x="1728311" y="0"/>
                </a:cubicBezTo>
                <a:cubicBezTo>
                  <a:pt x="1884868" y="-78689"/>
                  <a:pt x="2105099" y="93200"/>
                  <a:pt x="2300599" y="0"/>
                </a:cubicBezTo>
                <a:cubicBezTo>
                  <a:pt x="2504733" y="-96014"/>
                  <a:pt x="2728491" y="3746"/>
                  <a:pt x="3033129" y="0"/>
                </a:cubicBezTo>
                <a:cubicBezTo>
                  <a:pt x="3327946" y="-80689"/>
                  <a:pt x="3244644" y="12698"/>
                  <a:pt x="3445176" y="0"/>
                </a:cubicBezTo>
                <a:cubicBezTo>
                  <a:pt x="3638568" y="-69150"/>
                  <a:pt x="3709006" y="-11062"/>
                  <a:pt x="3777104" y="0"/>
                </a:cubicBezTo>
                <a:cubicBezTo>
                  <a:pt x="3802967" y="-87251"/>
                  <a:pt x="4242518" y="23321"/>
                  <a:pt x="4509633" y="0"/>
                </a:cubicBezTo>
                <a:cubicBezTo>
                  <a:pt x="4729859" y="-7030"/>
                  <a:pt x="4791365" y="28765"/>
                  <a:pt x="5001801" y="0"/>
                </a:cubicBezTo>
                <a:cubicBezTo>
                  <a:pt x="5206943" y="935"/>
                  <a:pt x="5240567" y="29058"/>
                  <a:pt x="5413849" y="0"/>
                </a:cubicBezTo>
                <a:cubicBezTo>
                  <a:pt x="5616103" y="-27543"/>
                  <a:pt x="5659134" y="25885"/>
                  <a:pt x="5825896" y="0"/>
                </a:cubicBezTo>
                <a:cubicBezTo>
                  <a:pt x="6000840" y="-14635"/>
                  <a:pt x="6094021" y="-28520"/>
                  <a:pt x="6318064" y="0"/>
                </a:cubicBezTo>
                <a:cubicBezTo>
                  <a:pt x="6477229" y="-32220"/>
                  <a:pt x="6642629" y="-7988"/>
                  <a:pt x="6730112" y="0"/>
                </a:cubicBezTo>
                <a:cubicBezTo>
                  <a:pt x="6807292" y="-12802"/>
                  <a:pt x="6975516" y="27623"/>
                  <a:pt x="7142160" y="0"/>
                </a:cubicBezTo>
                <a:cubicBezTo>
                  <a:pt x="7243930" y="56536"/>
                  <a:pt x="7490062" y="42412"/>
                  <a:pt x="8012038" y="0"/>
                </a:cubicBezTo>
                <a:cubicBezTo>
                  <a:pt x="7973153" y="105348"/>
                  <a:pt x="7958332" y="276504"/>
                  <a:pt x="8012038" y="419000"/>
                </a:cubicBezTo>
                <a:cubicBezTo>
                  <a:pt x="8038239" y="559399"/>
                  <a:pt x="8010881" y="795902"/>
                  <a:pt x="8012038" y="889658"/>
                </a:cubicBezTo>
                <a:cubicBezTo>
                  <a:pt x="8090492" y="1058097"/>
                  <a:pt x="8099215" y="1353855"/>
                  <a:pt x="8012038" y="1515289"/>
                </a:cubicBezTo>
                <a:cubicBezTo>
                  <a:pt x="8011037" y="1714030"/>
                  <a:pt x="7956803" y="1716631"/>
                  <a:pt x="8012038" y="1985947"/>
                </a:cubicBezTo>
                <a:cubicBezTo>
                  <a:pt x="8076627" y="2208282"/>
                  <a:pt x="8019901" y="2242715"/>
                  <a:pt x="8012038" y="2456605"/>
                </a:cubicBezTo>
                <a:cubicBezTo>
                  <a:pt x="8017720" y="2653767"/>
                  <a:pt x="7972896" y="2972810"/>
                  <a:pt x="8012038" y="3082235"/>
                </a:cubicBezTo>
                <a:cubicBezTo>
                  <a:pt x="8000077" y="3177199"/>
                  <a:pt x="7928424" y="3334727"/>
                  <a:pt x="8012038" y="3552894"/>
                </a:cubicBezTo>
                <a:cubicBezTo>
                  <a:pt x="8082288" y="3746540"/>
                  <a:pt x="7978966" y="3945324"/>
                  <a:pt x="8012038" y="4023552"/>
                </a:cubicBezTo>
                <a:cubicBezTo>
                  <a:pt x="8008519" y="4125095"/>
                  <a:pt x="7966609" y="4333890"/>
                  <a:pt x="8012038" y="4494210"/>
                </a:cubicBezTo>
                <a:cubicBezTo>
                  <a:pt x="7965371" y="4654481"/>
                  <a:pt x="7954916" y="4918160"/>
                  <a:pt x="8012038" y="5165759"/>
                </a:cubicBezTo>
                <a:cubicBezTo>
                  <a:pt x="7801412" y="5247138"/>
                  <a:pt x="7688323" y="5184692"/>
                  <a:pt x="7359629" y="5165759"/>
                </a:cubicBezTo>
                <a:cubicBezTo>
                  <a:pt x="7049829" y="5183881"/>
                  <a:pt x="6920291" y="5159583"/>
                  <a:pt x="6627100" y="5165759"/>
                </a:cubicBezTo>
                <a:cubicBezTo>
                  <a:pt x="6306418" y="5170977"/>
                  <a:pt x="6298508" y="5145840"/>
                  <a:pt x="5974691" y="5165759"/>
                </a:cubicBezTo>
                <a:cubicBezTo>
                  <a:pt x="5696715" y="5264758"/>
                  <a:pt x="5497688" y="5125848"/>
                  <a:pt x="5322282" y="5165759"/>
                </a:cubicBezTo>
                <a:cubicBezTo>
                  <a:pt x="5215604" y="5248128"/>
                  <a:pt x="5016316" y="5094113"/>
                  <a:pt x="4749994" y="5165759"/>
                </a:cubicBezTo>
                <a:cubicBezTo>
                  <a:pt x="4450668" y="5200438"/>
                  <a:pt x="4451892" y="5156359"/>
                  <a:pt x="4257826" y="5165759"/>
                </a:cubicBezTo>
                <a:cubicBezTo>
                  <a:pt x="4042633" y="5243679"/>
                  <a:pt x="3836011" y="5150481"/>
                  <a:pt x="3685537" y="5165759"/>
                </a:cubicBezTo>
                <a:cubicBezTo>
                  <a:pt x="3528095" y="5146098"/>
                  <a:pt x="3281155" y="5203897"/>
                  <a:pt x="3113249" y="5165759"/>
                </a:cubicBezTo>
                <a:cubicBezTo>
                  <a:pt x="2913205" y="5177744"/>
                  <a:pt x="2928921" y="5168703"/>
                  <a:pt x="2781322" y="5165759"/>
                </a:cubicBezTo>
                <a:cubicBezTo>
                  <a:pt x="2612502" y="5209587"/>
                  <a:pt x="2486691" y="5192288"/>
                  <a:pt x="2289154" y="5165759"/>
                </a:cubicBezTo>
                <a:cubicBezTo>
                  <a:pt x="2074624" y="5175042"/>
                  <a:pt x="1919458" y="5188336"/>
                  <a:pt x="1716865" y="5165759"/>
                </a:cubicBezTo>
                <a:cubicBezTo>
                  <a:pt x="1617803" y="5229588"/>
                  <a:pt x="1308595" y="5033445"/>
                  <a:pt x="1064456" y="5165759"/>
                </a:cubicBezTo>
                <a:cubicBezTo>
                  <a:pt x="778676" y="5233475"/>
                  <a:pt x="754660" y="5147072"/>
                  <a:pt x="492168" y="5165759"/>
                </a:cubicBezTo>
                <a:cubicBezTo>
                  <a:pt x="262479" y="5204183"/>
                  <a:pt x="183242" y="5093142"/>
                  <a:pt x="0" y="5165759"/>
                </a:cubicBezTo>
                <a:cubicBezTo>
                  <a:pt x="-16246" y="4880047"/>
                  <a:pt x="31601" y="4744392"/>
                  <a:pt x="0" y="4540128"/>
                </a:cubicBezTo>
                <a:cubicBezTo>
                  <a:pt x="19239" y="4311967"/>
                  <a:pt x="44720" y="4144667"/>
                  <a:pt x="0" y="4017812"/>
                </a:cubicBezTo>
                <a:cubicBezTo>
                  <a:pt x="-55487" y="3928048"/>
                  <a:pt x="69407" y="3738501"/>
                  <a:pt x="0" y="3598811"/>
                </a:cubicBezTo>
                <a:cubicBezTo>
                  <a:pt x="6299" y="3435469"/>
                  <a:pt x="16463" y="3230514"/>
                  <a:pt x="0" y="3024838"/>
                </a:cubicBezTo>
                <a:cubicBezTo>
                  <a:pt x="-65370" y="2871034"/>
                  <a:pt x="20406" y="2682564"/>
                  <a:pt x="0" y="2554180"/>
                </a:cubicBezTo>
                <a:cubicBezTo>
                  <a:pt x="5440" y="2483846"/>
                  <a:pt x="25342" y="2248417"/>
                  <a:pt x="0" y="2083523"/>
                </a:cubicBezTo>
                <a:cubicBezTo>
                  <a:pt x="-54587" y="1834491"/>
                  <a:pt x="33865" y="1651715"/>
                  <a:pt x="0" y="1406234"/>
                </a:cubicBezTo>
                <a:cubicBezTo>
                  <a:pt x="-46728" y="1104671"/>
                  <a:pt x="42664" y="1187997"/>
                  <a:pt x="0" y="935576"/>
                </a:cubicBezTo>
                <a:cubicBezTo>
                  <a:pt x="-8564" y="771028"/>
                  <a:pt x="21531" y="168533"/>
                  <a:pt x="0" y="0"/>
                </a:cubicBezTo>
                <a:close/>
              </a:path>
              <a:path w="8012038" h="5165759" stroke="0" extrusionOk="0">
                <a:moveTo>
                  <a:pt x="0" y="0"/>
                </a:moveTo>
                <a:cubicBezTo>
                  <a:pt x="159990" y="-24561"/>
                  <a:pt x="234622" y="35083"/>
                  <a:pt x="412048" y="0"/>
                </a:cubicBezTo>
                <a:cubicBezTo>
                  <a:pt x="632364" y="-39594"/>
                  <a:pt x="766105" y="-8381"/>
                  <a:pt x="904216" y="0"/>
                </a:cubicBezTo>
                <a:cubicBezTo>
                  <a:pt x="998799" y="41885"/>
                  <a:pt x="1100986" y="23600"/>
                  <a:pt x="1316263" y="0"/>
                </a:cubicBezTo>
                <a:cubicBezTo>
                  <a:pt x="1445831" y="3255"/>
                  <a:pt x="1620356" y="23445"/>
                  <a:pt x="1728311" y="0"/>
                </a:cubicBezTo>
                <a:cubicBezTo>
                  <a:pt x="1831099" y="-142997"/>
                  <a:pt x="2137693" y="153969"/>
                  <a:pt x="2380720" y="0"/>
                </a:cubicBezTo>
                <a:cubicBezTo>
                  <a:pt x="2580716" y="-59439"/>
                  <a:pt x="2590637" y="2821"/>
                  <a:pt x="2712647" y="0"/>
                </a:cubicBezTo>
                <a:cubicBezTo>
                  <a:pt x="2851261" y="-15831"/>
                  <a:pt x="3047303" y="-3336"/>
                  <a:pt x="3124695" y="0"/>
                </a:cubicBezTo>
                <a:cubicBezTo>
                  <a:pt x="3192845" y="2592"/>
                  <a:pt x="3460621" y="52424"/>
                  <a:pt x="3696983" y="0"/>
                </a:cubicBezTo>
                <a:cubicBezTo>
                  <a:pt x="3877605" y="-65866"/>
                  <a:pt x="3989905" y="-1988"/>
                  <a:pt x="4189151" y="0"/>
                </a:cubicBezTo>
                <a:cubicBezTo>
                  <a:pt x="4350639" y="-15889"/>
                  <a:pt x="4442799" y="-11312"/>
                  <a:pt x="4521079" y="0"/>
                </a:cubicBezTo>
                <a:cubicBezTo>
                  <a:pt x="4587869" y="-57207"/>
                  <a:pt x="4782610" y="28404"/>
                  <a:pt x="4933126" y="0"/>
                </a:cubicBezTo>
                <a:cubicBezTo>
                  <a:pt x="5194407" y="-23323"/>
                  <a:pt x="5225896" y="51016"/>
                  <a:pt x="5345174" y="0"/>
                </a:cubicBezTo>
                <a:cubicBezTo>
                  <a:pt x="5483847" y="-39079"/>
                  <a:pt x="5527887" y="25587"/>
                  <a:pt x="5677101" y="0"/>
                </a:cubicBezTo>
                <a:cubicBezTo>
                  <a:pt x="5821420" y="-27249"/>
                  <a:pt x="5995408" y="69102"/>
                  <a:pt x="6329510" y="0"/>
                </a:cubicBezTo>
                <a:cubicBezTo>
                  <a:pt x="6625030" y="-151226"/>
                  <a:pt x="6770273" y="73547"/>
                  <a:pt x="6901798" y="0"/>
                </a:cubicBezTo>
                <a:cubicBezTo>
                  <a:pt x="7078340" y="-83338"/>
                  <a:pt x="7193925" y="33290"/>
                  <a:pt x="7313846" y="0"/>
                </a:cubicBezTo>
                <a:cubicBezTo>
                  <a:pt x="7371413" y="-31834"/>
                  <a:pt x="7763634" y="115577"/>
                  <a:pt x="8012038" y="0"/>
                </a:cubicBezTo>
                <a:cubicBezTo>
                  <a:pt x="7977054" y="179087"/>
                  <a:pt x="8010130" y="337602"/>
                  <a:pt x="8012038" y="470657"/>
                </a:cubicBezTo>
                <a:cubicBezTo>
                  <a:pt x="8081612" y="645243"/>
                  <a:pt x="8082757" y="827938"/>
                  <a:pt x="8012038" y="992973"/>
                </a:cubicBezTo>
                <a:cubicBezTo>
                  <a:pt x="8047829" y="1182061"/>
                  <a:pt x="8017247" y="1256720"/>
                  <a:pt x="8012038" y="1618604"/>
                </a:cubicBezTo>
                <a:cubicBezTo>
                  <a:pt x="8029436" y="1907918"/>
                  <a:pt x="7937331" y="1861459"/>
                  <a:pt x="8012038" y="2089263"/>
                </a:cubicBezTo>
                <a:cubicBezTo>
                  <a:pt x="8040738" y="2254544"/>
                  <a:pt x="7988592" y="2465450"/>
                  <a:pt x="8012038" y="2611578"/>
                </a:cubicBezTo>
                <a:cubicBezTo>
                  <a:pt x="8061052" y="2797231"/>
                  <a:pt x="8039795" y="3033417"/>
                  <a:pt x="8012038" y="3185551"/>
                </a:cubicBezTo>
                <a:cubicBezTo>
                  <a:pt x="8014561" y="3397848"/>
                  <a:pt x="7997812" y="3441701"/>
                  <a:pt x="8012038" y="3656209"/>
                </a:cubicBezTo>
                <a:cubicBezTo>
                  <a:pt x="7995343" y="3836955"/>
                  <a:pt x="8003024" y="3993621"/>
                  <a:pt x="8012038" y="4230182"/>
                </a:cubicBezTo>
                <a:cubicBezTo>
                  <a:pt x="8139933" y="4429828"/>
                  <a:pt x="7982813" y="4925470"/>
                  <a:pt x="8012038" y="5165759"/>
                </a:cubicBezTo>
                <a:cubicBezTo>
                  <a:pt x="7907120" y="5147352"/>
                  <a:pt x="7739960" y="5080620"/>
                  <a:pt x="7519870" y="5165759"/>
                </a:cubicBezTo>
                <a:cubicBezTo>
                  <a:pt x="7328328" y="5159092"/>
                  <a:pt x="7199391" y="5055318"/>
                  <a:pt x="6867461" y="5165759"/>
                </a:cubicBezTo>
                <a:cubicBezTo>
                  <a:pt x="6536567" y="5199647"/>
                  <a:pt x="6567661" y="5120613"/>
                  <a:pt x="6375293" y="5165759"/>
                </a:cubicBezTo>
                <a:cubicBezTo>
                  <a:pt x="6172358" y="5224603"/>
                  <a:pt x="6113641" y="5105167"/>
                  <a:pt x="5963245" y="5165759"/>
                </a:cubicBezTo>
                <a:cubicBezTo>
                  <a:pt x="5790347" y="5251639"/>
                  <a:pt x="5573173" y="5085800"/>
                  <a:pt x="5230716" y="5165759"/>
                </a:cubicBezTo>
                <a:cubicBezTo>
                  <a:pt x="4976463" y="5240621"/>
                  <a:pt x="4926247" y="5167016"/>
                  <a:pt x="4738548" y="5165759"/>
                </a:cubicBezTo>
                <a:cubicBezTo>
                  <a:pt x="4507127" y="5200141"/>
                  <a:pt x="4459612" y="5085136"/>
                  <a:pt x="4166260" y="5165759"/>
                </a:cubicBezTo>
                <a:cubicBezTo>
                  <a:pt x="3833616" y="5250286"/>
                  <a:pt x="3768106" y="5100398"/>
                  <a:pt x="3433731" y="5165759"/>
                </a:cubicBezTo>
                <a:cubicBezTo>
                  <a:pt x="3177667" y="5201777"/>
                  <a:pt x="3158255" y="5150096"/>
                  <a:pt x="3021683" y="5165759"/>
                </a:cubicBezTo>
                <a:cubicBezTo>
                  <a:pt x="2887455" y="5237598"/>
                  <a:pt x="2812070" y="5183145"/>
                  <a:pt x="2609635" y="5165759"/>
                </a:cubicBezTo>
                <a:cubicBezTo>
                  <a:pt x="2486222" y="5158337"/>
                  <a:pt x="2359779" y="5140596"/>
                  <a:pt x="2277708" y="5165759"/>
                </a:cubicBezTo>
                <a:cubicBezTo>
                  <a:pt x="2150512" y="5225712"/>
                  <a:pt x="1937252" y="5049970"/>
                  <a:pt x="1785540" y="5165759"/>
                </a:cubicBezTo>
                <a:cubicBezTo>
                  <a:pt x="1587886" y="5273894"/>
                  <a:pt x="1594255" y="5139765"/>
                  <a:pt x="1373492" y="5165759"/>
                </a:cubicBezTo>
                <a:cubicBezTo>
                  <a:pt x="1181468" y="5157181"/>
                  <a:pt x="1146463" y="5146853"/>
                  <a:pt x="961445" y="5165759"/>
                </a:cubicBezTo>
                <a:cubicBezTo>
                  <a:pt x="763832" y="5216864"/>
                  <a:pt x="425705" y="5028057"/>
                  <a:pt x="0" y="5165759"/>
                </a:cubicBezTo>
                <a:cubicBezTo>
                  <a:pt x="-15975" y="5022006"/>
                  <a:pt x="-31151" y="4779717"/>
                  <a:pt x="0" y="4643442"/>
                </a:cubicBezTo>
                <a:cubicBezTo>
                  <a:pt x="1353" y="4481655"/>
                  <a:pt x="35650" y="4363820"/>
                  <a:pt x="0" y="4172785"/>
                </a:cubicBezTo>
                <a:cubicBezTo>
                  <a:pt x="10510" y="3942152"/>
                  <a:pt x="-6466" y="3888371"/>
                  <a:pt x="0" y="3598811"/>
                </a:cubicBezTo>
                <a:cubicBezTo>
                  <a:pt x="-61959" y="3300538"/>
                  <a:pt x="37368" y="3256363"/>
                  <a:pt x="0" y="3024838"/>
                </a:cubicBezTo>
                <a:cubicBezTo>
                  <a:pt x="-114896" y="2820428"/>
                  <a:pt x="87103" y="2641821"/>
                  <a:pt x="0" y="2347550"/>
                </a:cubicBezTo>
                <a:cubicBezTo>
                  <a:pt x="-83060" y="2096497"/>
                  <a:pt x="48709" y="1858671"/>
                  <a:pt x="0" y="1721919"/>
                </a:cubicBezTo>
                <a:cubicBezTo>
                  <a:pt x="-27810" y="1555633"/>
                  <a:pt x="24585" y="1446651"/>
                  <a:pt x="0" y="1199603"/>
                </a:cubicBezTo>
                <a:cubicBezTo>
                  <a:pt x="-61128" y="917663"/>
                  <a:pt x="25351" y="725338"/>
                  <a:pt x="0" y="573973"/>
                </a:cubicBezTo>
                <a:cubicBezTo>
                  <a:pt x="-21261" y="313026"/>
                  <a:pt x="110060" y="186854"/>
                  <a:pt x="0" y="0"/>
                </a:cubicBezTo>
                <a:close/>
              </a:path>
              <a:path w="8012038" h="5165759" fill="none" stroke="0" extrusionOk="0">
                <a:moveTo>
                  <a:pt x="0" y="0"/>
                </a:moveTo>
                <a:cubicBezTo>
                  <a:pt x="181380" y="-46271"/>
                  <a:pt x="284701" y="50250"/>
                  <a:pt x="572288" y="0"/>
                </a:cubicBezTo>
                <a:cubicBezTo>
                  <a:pt x="790456" y="-36873"/>
                  <a:pt x="796352" y="2828"/>
                  <a:pt x="904216" y="0"/>
                </a:cubicBezTo>
                <a:cubicBezTo>
                  <a:pt x="994181" y="19940"/>
                  <a:pt x="1323302" y="25485"/>
                  <a:pt x="1396384" y="0"/>
                </a:cubicBezTo>
                <a:cubicBezTo>
                  <a:pt x="1517974" y="-14801"/>
                  <a:pt x="1639641" y="22070"/>
                  <a:pt x="1728311" y="0"/>
                </a:cubicBezTo>
                <a:cubicBezTo>
                  <a:pt x="1796078" y="4929"/>
                  <a:pt x="1994417" y="29787"/>
                  <a:pt x="2300599" y="0"/>
                </a:cubicBezTo>
                <a:cubicBezTo>
                  <a:pt x="2560312" y="-7946"/>
                  <a:pt x="2776794" y="46521"/>
                  <a:pt x="3033129" y="0"/>
                </a:cubicBezTo>
                <a:cubicBezTo>
                  <a:pt x="3307386" y="-44305"/>
                  <a:pt x="3268246" y="7582"/>
                  <a:pt x="3445176" y="0"/>
                </a:cubicBezTo>
                <a:cubicBezTo>
                  <a:pt x="3619333" y="-46155"/>
                  <a:pt x="3719795" y="6964"/>
                  <a:pt x="3777104" y="0"/>
                </a:cubicBezTo>
                <a:cubicBezTo>
                  <a:pt x="3858096" y="-40197"/>
                  <a:pt x="4348003" y="60913"/>
                  <a:pt x="4509633" y="0"/>
                </a:cubicBezTo>
                <a:cubicBezTo>
                  <a:pt x="4688706" y="-31937"/>
                  <a:pt x="4776566" y="9420"/>
                  <a:pt x="5001801" y="0"/>
                </a:cubicBezTo>
                <a:cubicBezTo>
                  <a:pt x="5222366" y="-25384"/>
                  <a:pt x="5239024" y="55525"/>
                  <a:pt x="5413849" y="0"/>
                </a:cubicBezTo>
                <a:cubicBezTo>
                  <a:pt x="5613410" y="-31278"/>
                  <a:pt x="5699636" y="-35306"/>
                  <a:pt x="5825896" y="0"/>
                </a:cubicBezTo>
                <a:cubicBezTo>
                  <a:pt x="5846873" y="26363"/>
                  <a:pt x="6131768" y="21904"/>
                  <a:pt x="6318064" y="0"/>
                </a:cubicBezTo>
                <a:cubicBezTo>
                  <a:pt x="6523330" y="5851"/>
                  <a:pt x="6596363" y="38732"/>
                  <a:pt x="6730112" y="0"/>
                </a:cubicBezTo>
                <a:cubicBezTo>
                  <a:pt x="6818348" y="-27511"/>
                  <a:pt x="6928117" y="91728"/>
                  <a:pt x="7142160" y="0"/>
                </a:cubicBezTo>
                <a:cubicBezTo>
                  <a:pt x="7330249" y="-194182"/>
                  <a:pt x="7685273" y="17528"/>
                  <a:pt x="8012038" y="0"/>
                </a:cubicBezTo>
                <a:cubicBezTo>
                  <a:pt x="8061346" y="153786"/>
                  <a:pt x="8013290" y="275936"/>
                  <a:pt x="8012038" y="419000"/>
                </a:cubicBezTo>
                <a:cubicBezTo>
                  <a:pt x="8041231" y="596007"/>
                  <a:pt x="8032493" y="710468"/>
                  <a:pt x="8012038" y="889658"/>
                </a:cubicBezTo>
                <a:cubicBezTo>
                  <a:pt x="8029750" y="983690"/>
                  <a:pt x="8019277" y="1361917"/>
                  <a:pt x="8012038" y="1515289"/>
                </a:cubicBezTo>
                <a:cubicBezTo>
                  <a:pt x="8002658" y="1696537"/>
                  <a:pt x="7970497" y="1764238"/>
                  <a:pt x="8012038" y="1985947"/>
                </a:cubicBezTo>
                <a:cubicBezTo>
                  <a:pt x="8079806" y="2214667"/>
                  <a:pt x="8014781" y="2253877"/>
                  <a:pt x="8012038" y="2456605"/>
                </a:cubicBezTo>
                <a:cubicBezTo>
                  <a:pt x="8057695" y="2674198"/>
                  <a:pt x="7999450" y="2891290"/>
                  <a:pt x="8012038" y="3082235"/>
                </a:cubicBezTo>
                <a:cubicBezTo>
                  <a:pt x="8039956" y="3192916"/>
                  <a:pt x="7959039" y="3386255"/>
                  <a:pt x="8012038" y="3552894"/>
                </a:cubicBezTo>
                <a:cubicBezTo>
                  <a:pt x="8035421" y="3699870"/>
                  <a:pt x="8066188" y="3896259"/>
                  <a:pt x="8012038" y="4023552"/>
                </a:cubicBezTo>
                <a:cubicBezTo>
                  <a:pt x="8034892" y="4107827"/>
                  <a:pt x="7963913" y="4392700"/>
                  <a:pt x="8012038" y="4494210"/>
                </a:cubicBezTo>
                <a:cubicBezTo>
                  <a:pt x="8018969" y="4664151"/>
                  <a:pt x="7902137" y="4862936"/>
                  <a:pt x="8012038" y="5165759"/>
                </a:cubicBezTo>
                <a:cubicBezTo>
                  <a:pt x="7846319" y="5226411"/>
                  <a:pt x="7730611" y="5010540"/>
                  <a:pt x="7359629" y="5165759"/>
                </a:cubicBezTo>
                <a:cubicBezTo>
                  <a:pt x="7020506" y="5262851"/>
                  <a:pt x="6955539" y="5179480"/>
                  <a:pt x="6627100" y="5165759"/>
                </a:cubicBezTo>
                <a:cubicBezTo>
                  <a:pt x="6315796" y="5191923"/>
                  <a:pt x="6302488" y="5145799"/>
                  <a:pt x="5974691" y="5165759"/>
                </a:cubicBezTo>
                <a:cubicBezTo>
                  <a:pt x="5643843" y="5130068"/>
                  <a:pt x="5488347" y="5139268"/>
                  <a:pt x="5322282" y="5165759"/>
                </a:cubicBezTo>
                <a:cubicBezTo>
                  <a:pt x="5220137" y="5153302"/>
                  <a:pt x="4982444" y="5115389"/>
                  <a:pt x="4749994" y="5165759"/>
                </a:cubicBezTo>
                <a:cubicBezTo>
                  <a:pt x="4485406" y="5222361"/>
                  <a:pt x="4420937" y="5137553"/>
                  <a:pt x="4257826" y="5165759"/>
                </a:cubicBezTo>
                <a:cubicBezTo>
                  <a:pt x="4112258" y="5175081"/>
                  <a:pt x="3870613" y="5066437"/>
                  <a:pt x="3685537" y="5165759"/>
                </a:cubicBezTo>
                <a:cubicBezTo>
                  <a:pt x="3577117" y="5185732"/>
                  <a:pt x="3321499" y="5157407"/>
                  <a:pt x="3113249" y="5165759"/>
                </a:cubicBezTo>
                <a:cubicBezTo>
                  <a:pt x="2918861" y="5176907"/>
                  <a:pt x="2932579" y="5164552"/>
                  <a:pt x="2781322" y="5165759"/>
                </a:cubicBezTo>
                <a:cubicBezTo>
                  <a:pt x="2598505" y="5169254"/>
                  <a:pt x="2456325" y="5183969"/>
                  <a:pt x="2289154" y="5165759"/>
                </a:cubicBezTo>
                <a:cubicBezTo>
                  <a:pt x="2042651" y="5188746"/>
                  <a:pt x="1918206" y="5118543"/>
                  <a:pt x="1716865" y="5165759"/>
                </a:cubicBezTo>
                <a:cubicBezTo>
                  <a:pt x="1501824" y="5192241"/>
                  <a:pt x="1261696" y="4969952"/>
                  <a:pt x="1064456" y="5165759"/>
                </a:cubicBezTo>
                <a:cubicBezTo>
                  <a:pt x="808190" y="5282789"/>
                  <a:pt x="775138" y="5102620"/>
                  <a:pt x="492168" y="5165759"/>
                </a:cubicBezTo>
                <a:cubicBezTo>
                  <a:pt x="210796" y="5215036"/>
                  <a:pt x="185951" y="5129134"/>
                  <a:pt x="0" y="5165759"/>
                </a:cubicBezTo>
                <a:cubicBezTo>
                  <a:pt x="-42183" y="4870936"/>
                  <a:pt x="9364" y="4762487"/>
                  <a:pt x="0" y="4540128"/>
                </a:cubicBezTo>
                <a:cubicBezTo>
                  <a:pt x="-1001" y="4339063"/>
                  <a:pt x="1178" y="4141542"/>
                  <a:pt x="0" y="4017812"/>
                </a:cubicBezTo>
                <a:cubicBezTo>
                  <a:pt x="-18256" y="3878285"/>
                  <a:pt x="-25256" y="3717004"/>
                  <a:pt x="0" y="3598811"/>
                </a:cubicBezTo>
                <a:cubicBezTo>
                  <a:pt x="-26307" y="3502176"/>
                  <a:pt x="-56679" y="3204826"/>
                  <a:pt x="0" y="3024838"/>
                </a:cubicBezTo>
                <a:cubicBezTo>
                  <a:pt x="-28909" y="2865163"/>
                  <a:pt x="54244" y="2651877"/>
                  <a:pt x="0" y="2554180"/>
                </a:cubicBezTo>
                <a:cubicBezTo>
                  <a:pt x="-77390" y="2444701"/>
                  <a:pt x="-23850" y="2221746"/>
                  <a:pt x="0" y="2083523"/>
                </a:cubicBezTo>
                <a:cubicBezTo>
                  <a:pt x="-6980" y="1903782"/>
                  <a:pt x="33678" y="1707843"/>
                  <a:pt x="0" y="1406234"/>
                </a:cubicBezTo>
                <a:cubicBezTo>
                  <a:pt x="-115568" y="1112619"/>
                  <a:pt x="60470" y="1172892"/>
                  <a:pt x="0" y="935576"/>
                </a:cubicBezTo>
                <a:cubicBezTo>
                  <a:pt x="8079" y="707640"/>
                  <a:pt x="96821" y="164832"/>
                  <a:pt x="0" y="0"/>
                </a:cubicBezTo>
                <a:close/>
              </a:path>
              <a:path w="8012038" h="5165759" fill="none" stroke="0" extrusionOk="0">
                <a:moveTo>
                  <a:pt x="0" y="0"/>
                </a:moveTo>
                <a:cubicBezTo>
                  <a:pt x="208664" y="-12629"/>
                  <a:pt x="330205" y="35676"/>
                  <a:pt x="572288" y="0"/>
                </a:cubicBezTo>
                <a:cubicBezTo>
                  <a:pt x="798877" y="-34979"/>
                  <a:pt x="806466" y="29643"/>
                  <a:pt x="904216" y="0"/>
                </a:cubicBezTo>
                <a:cubicBezTo>
                  <a:pt x="1050866" y="17630"/>
                  <a:pt x="1285401" y="31922"/>
                  <a:pt x="1396384" y="0"/>
                </a:cubicBezTo>
                <a:cubicBezTo>
                  <a:pt x="1527108" y="-13016"/>
                  <a:pt x="1657310" y="-10152"/>
                  <a:pt x="1728311" y="0"/>
                </a:cubicBezTo>
                <a:cubicBezTo>
                  <a:pt x="1856180" y="-25050"/>
                  <a:pt x="2049243" y="34581"/>
                  <a:pt x="2300599" y="0"/>
                </a:cubicBezTo>
                <a:cubicBezTo>
                  <a:pt x="2576410" y="-46030"/>
                  <a:pt x="2759899" y="80494"/>
                  <a:pt x="3033129" y="0"/>
                </a:cubicBezTo>
                <a:cubicBezTo>
                  <a:pt x="3310814" y="-59832"/>
                  <a:pt x="3275125" y="69"/>
                  <a:pt x="3445176" y="0"/>
                </a:cubicBezTo>
                <a:cubicBezTo>
                  <a:pt x="3618799" y="-65451"/>
                  <a:pt x="3716232" y="-1877"/>
                  <a:pt x="3777104" y="0"/>
                </a:cubicBezTo>
                <a:cubicBezTo>
                  <a:pt x="3830223" y="-62368"/>
                  <a:pt x="4273156" y="51229"/>
                  <a:pt x="4509633" y="0"/>
                </a:cubicBezTo>
                <a:cubicBezTo>
                  <a:pt x="4716105" y="-3290"/>
                  <a:pt x="4781872" y="23840"/>
                  <a:pt x="5001801" y="0"/>
                </a:cubicBezTo>
                <a:cubicBezTo>
                  <a:pt x="5212001" y="-642"/>
                  <a:pt x="5238877" y="40419"/>
                  <a:pt x="5413849" y="0"/>
                </a:cubicBezTo>
                <a:cubicBezTo>
                  <a:pt x="5616330" y="-18443"/>
                  <a:pt x="5681887" y="11140"/>
                  <a:pt x="5825896" y="0"/>
                </a:cubicBezTo>
                <a:cubicBezTo>
                  <a:pt x="5959831" y="-5503"/>
                  <a:pt x="6112454" y="5027"/>
                  <a:pt x="6318064" y="0"/>
                </a:cubicBezTo>
                <a:cubicBezTo>
                  <a:pt x="6506982" y="-14087"/>
                  <a:pt x="6613992" y="4349"/>
                  <a:pt x="6730112" y="0"/>
                </a:cubicBezTo>
                <a:cubicBezTo>
                  <a:pt x="6846786" y="-22691"/>
                  <a:pt x="6971535" y="53243"/>
                  <a:pt x="7142160" y="0"/>
                </a:cubicBezTo>
                <a:cubicBezTo>
                  <a:pt x="7293572" y="-37266"/>
                  <a:pt x="7553866" y="55297"/>
                  <a:pt x="8012038" y="0"/>
                </a:cubicBezTo>
                <a:cubicBezTo>
                  <a:pt x="8022362" y="113013"/>
                  <a:pt x="8011472" y="269894"/>
                  <a:pt x="8012038" y="419000"/>
                </a:cubicBezTo>
                <a:cubicBezTo>
                  <a:pt x="8021401" y="558475"/>
                  <a:pt x="8019434" y="779276"/>
                  <a:pt x="8012038" y="889658"/>
                </a:cubicBezTo>
                <a:cubicBezTo>
                  <a:pt x="8059368" y="1030158"/>
                  <a:pt x="8064817" y="1377251"/>
                  <a:pt x="8012038" y="1515289"/>
                </a:cubicBezTo>
                <a:cubicBezTo>
                  <a:pt x="8008442" y="1707749"/>
                  <a:pt x="7967624" y="1741472"/>
                  <a:pt x="8012038" y="1985947"/>
                </a:cubicBezTo>
                <a:cubicBezTo>
                  <a:pt x="8073562" y="2213000"/>
                  <a:pt x="8004306" y="2244831"/>
                  <a:pt x="8012038" y="2456605"/>
                </a:cubicBezTo>
                <a:cubicBezTo>
                  <a:pt x="8031011" y="2664361"/>
                  <a:pt x="7999755" y="2945272"/>
                  <a:pt x="8012038" y="3082235"/>
                </a:cubicBezTo>
                <a:cubicBezTo>
                  <a:pt x="8005567" y="3164705"/>
                  <a:pt x="7936026" y="3352797"/>
                  <a:pt x="8012038" y="3552894"/>
                </a:cubicBezTo>
                <a:cubicBezTo>
                  <a:pt x="8048261" y="3741748"/>
                  <a:pt x="8006357" y="3920331"/>
                  <a:pt x="8012038" y="4023552"/>
                </a:cubicBezTo>
                <a:cubicBezTo>
                  <a:pt x="8013792" y="4130170"/>
                  <a:pt x="7968200" y="4350757"/>
                  <a:pt x="8012038" y="4494210"/>
                </a:cubicBezTo>
                <a:cubicBezTo>
                  <a:pt x="7953517" y="4690636"/>
                  <a:pt x="7950111" y="4904145"/>
                  <a:pt x="8012038" y="5165759"/>
                </a:cubicBezTo>
                <a:cubicBezTo>
                  <a:pt x="7780605" y="5224250"/>
                  <a:pt x="7685735" y="5128573"/>
                  <a:pt x="7359629" y="5165759"/>
                </a:cubicBezTo>
                <a:cubicBezTo>
                  <a:pt x="7038382" y="5207350"/>
                  <a:pt x="6941889" y="5166623"/>
                  <a:pt x="6627100" y="5165759"/>
                </a:cubicBezTo>
                <a:cubicBezTo>
                  <a:pt x="6305031" y="5175286"/>
                  <a:pt x="6298890" y="5142349"/>
                  <a:pt x="5974691" y="5165759"/>
                </a:cubicBezTo>
                <a:cubicBezTo>
                  <a:pt x="5671334" y="5203210"/>
                  <a:pt x="5461921" y="5116473"/>
                  <a:pt x="5322282" y="5165759"/>
                </a:cubicBezTo>
                <a:cubicBezTo>
                  <a:pt x="5210824" y="5201491"/>
                  <a:pt x="5006672" y="5045778"/>
                  <a:pt x="4749994" y="5165759"/>
                </a:cubicBezTo>
                <a:cubicBezTo>
                  <a:pt x="4467417" y="5205194"/>
                  <a:pt x="4439300" y="5146198"/>
                  <a:pt x="4257826" y="5165759"/>
                </a:cubicBezTo>
                <a:cubicBezTo>
                  <a:pt x="4095670" y="5216932"/>
                  <a:pt x="3843946" y="5119216"/>
                  <a:pt x="3685537" y="5165759"/>
                </a:cubicBezTo>
                <a:cubicBezTo>
                  <a:pt x="3547848" y="5201294"/>
                  <a:pt x="3303010" y="5165276"/>
                  <a:pt x="3113249" y="5165759"/>
                </a:cubicBezTo>
                <a:cubicBezTo>
                  <a:pt x="2915885" y="5175759"/>
                  <a:pt x="2929015" y="5166456"/>
                  <a:pt x="2781322" y="5165759"/>
                </a:cubicBezTo>
                <a:cubicBezTo>
                  <a:pt x="2645126" y="5139852"/>
                  <a:pt x="2484065" y="5174290"/>
                  <a:pt x="2289154" y="5165759"/>
                </a:cubicBezTo>
                <a:cubicBezTo>
                  <a:pt x="2077099" y="5138225"/>
                  <a:pt x="1892102" y="5169516"/>
                  <a:pt x="1716865" y="5165759"/>
                </a:cubicBezTo>
                <a:cubicBezTo>
                  <a:pt x="1530540" y="5181043"/>
                  <a:pt x="1282633" y="5048915"/>
                  <a:pt x="1064456" y="5165759"/>
                </a:cubicBezTo>
                <a:cubicBezTo>
                  <a:pt x="791837" y="5235508"/>
                  <a:pt x="741208" y="5122769"/>
                  <a:pt x="492168" y="5165759"/>
                </a:cubicBezTo>
                <a:cubicBezTo>
                  <a:pt x="253737" y="5236343"/>
                  <a:pt x="168209" y="5108350"/>
                  <a:pt x="0" y="5165759"/>
                </a:cubicBezTo>
                <a:cubicBezTo>
                  <a:pt x="-47204" y="4866799"/>
                  <a:pt x="27846" y="4761428"/>
                  <a:pt x="0" y="4540128"/>
                </a:cubicBezTo>
                <a:cubicBezTo>
                  <a:pt x="31491" y="4316540"/>
                  <a:pt x="24931" y="4140658"/>
                  <a:pt x="0" y="4017812"/>
                </a:cubicBezTo>
                <a:cubicBezTo>
                  <a:pt x="-33690" y="3910879"/>
                  <a:pt x="25114" y="3727519"/>
                  <a:pt x="0" y="3598811"/>
                </a:cubicBezTo>
                <a:cubicBezTo>
                  <a:pt x="4383" y="3473469"/>
                  <a:pt x="-3991" y="3214353"/>
                  <a:pt x="0" y="3024838"/>
                </a:cubicBezTo>
                <a:cubicBezTo>
                  <a:pt x="-45800" y="2865608"/>
                  <a:pt x="12000" y="2638123"/>
                  <a:pt x="0" y="2554180"/>
                </a:cubicBezTo>
                <a:cubicBezTo>
                  <a:pt x="-64777" y="2497022"/>
                  <a:pt x="18860" y="2237917"/>
                  <a:pt x="0" y="2083523"/>
                </a:cubicBezTo>
                <a:cubicBezTo>
                  <a:pt x="-30993" y="1868626"/>
                  <a:pt x="1721" y="1661179"/>
                  <a:pt x="0" y="1406234"/>
                </a:cubicBezTo>
                <a:cubicBezTo>
                  <a:pt x="-60524" y="1104453"/>
                  <a:pt x="35653" y="1199475"/>
                  <a:pt x="0" y="935576"/>
                </a:cubicBezTo>
                <a:cubicBezTo>
                  <a:pt x="-13800" y="736805"/>
                  <a:pt x="68913" y="134733"/>
                  <a:pt x="0" y="0"/>
                </a:cubicBezTo>
                <a:close/>
              </a:path>
            </a:pathLst>
          </a:custGeom>
          <a:ln w="38100">
            <a:solidFill>
              <a:schemeClr val="accent6"/>
            </a:solidFill>
            <a:extLst>
              <a:ext uri="{C807C97D-BFC1-408E-A445-0C87EB9F89A2}">
                <ask:lineSketchStyleProps xmlns:ask="http://schemas.microsoft.com/office/drawing/2018/sketchyshapes" sd="1362371120">
                  <a:custGeom>
                    <a:avLst/>
                    <a:gdLst>
                      <a:gd name="connsiteX0" fmla="*/ 0 w 8012038"/>
                      <a:gd name="connsiteY0" fmla="*/ 0 h 5165759"/>
                      <a:gd name="connsiteX1" fmla="*/ 572288 w 8012038"/>
                      <a:gd name="connsiteY1" fmla="*/ 0 h 5165759"/>
                      <a:gd name="connsiteX2" fmla="*/ 904216 w 8012038"/>
                      <a:gd name="connsiteY2" fmla="*/ 0 h 5165759"/>
                      <a:gd name="connsiteX3" fmla="*/ 1396384 w 8012038"/>
                      <a:gd name="connsiteY3" fmla="*/ 0 h 5165759"/>
                      <a:gd name="connsiteX4" fmla="*/ 1728311 w 8012038"/>
                      <a:gd name="connsiteY4" fmla="*/ 0 h 5165759"/>
                      <a:gd name="connsiteX5" fmla="*/ 2300599 w 8012038"/>
                      <a:gd name="connsiteY5" fmla="*/ 0 h 5165759"/>
                      <a:gd name="connsiteX6" fmla="*/ 3033129 w 8012038"/>
                      <a:gd name="connsiteY6" fmla="*/ 0 h 5165759"/>
                      <a:gd name="connsiteX7" fmla="*/ 3445176 w 8012038"/>
                      <a:gd name="connsiteY7" fmla="*/ 0 h 5165759"/>
                      <a:gd name="connsiteX8" fmla="*/ 3777104 w 8012038"/>
                      <a:gd name="connsiteY8" fmla="*/ 0 h 5165759"/>
                      <a:gd name="connsiteX9" fmla="*/ 4509633 w 8012038"/>
                      <a:gd name="connsiteY9" fmla="*/ 0 h 5165759"/>
                      <a:gd name="connsiteX10" fmla="*/ 5001801 w 8012038"/>
                      <a:gd name="connsiteY10" fmla="*/ 0 h 5165759"/>
                      <a:gd name="connsiteX11" fmla="*/ 5413849 w 8012038"/>
                      <a:gd name="connsiteY11" fmla="*/ 0 h 5165759"/>
                      <a:gd name="connsiteX12" fmla="*/ 5825896 w 8012038"/>
                      <a:gd name="connsiteY12" fmla="*/ 0 h 5165759"/>
                      <a:gd name="connsiteX13" fmla="*/ 6318064 w 8012038"/>
                      <a:gd name="connsiteY13" fmla="*/ 0 h 5165759"/>
                      <a:gd name="connsiteX14" fmla="*/ 6730112 w 8012038"/>
                      <a:gd name="connsiteY14" fmla="*/ 0 h 5165759"/>
                      <a:gd name="connsiteX15" fmla="*/ 7142160 w 8012038"/>
                      <a:gd name="connsiteY15" fmla="*/ 0 h 5165759"/>
                      <a:gd name="connsiteX16" fmla="*/ 8012038 w 8012038"/>
                      <a:gd name="connsiteY16" fmla="*/ 0 h 5165759"/>
                      <a:gd name="connsiteX17" fmla="*/ 8012038 w 8012038"/>
                      <a:gd name="connsiteY17" fmla="*/ 419000 h 5165759"/>
                      <a:gd name="connsiteX18" fmla="*/ 8012038 w 8012038"/>
                      <a:gd name="connsiteY18" fmla="*/ 889658 h 5165759"/>
                      <a:gd name="connsiteX19" fmla="*/ 8012038 w 8012038"/>
                      <a:gd name="connsiteY19" fmla="*/ 1515289 h 5165759"/>
                      <a:gd name="connsiteX20" fmla="*/ 8012038 w 8012038"/>
                      <a:gd name="connsiteY20" fmla="*/ 1985947 h 5165759"/>
                      <a:gd name="connsiteX21" fmla="*/ 8012038 w 8012038"/>
                      <a:gd name="connsiteY21" fmla="*/ 2456605 h 5165759"/>
                      <a:gd name="connsiteX22" fmla="*/ 8012038 w 8012038"/>
                      <a:gd name="connsiteY22" fmla="*/ 3082235 h 5165759"/>
                      <a:gd name="connsiteX23" fmla="*/ 8012038 w 8012038"/>
                      <a:gd name="connsiteY23" fmla="*/ 3552894 h 5165759"/>
                      <a:gd name="connsiteX24" fmla="*/ 8012038 w 8012038"/>
                      <a:gd name="connsiteY24" fmla="*/ 4023552 h 5165759"/>
                      <a:gd name="connsiteX25" fmla="*/ 8012038 w 8012038"/>
                      <a:gd name="connsiteY25" fmla="*/ 4494210 h 5165759"/>
                      <a:gd name="connsiteX26" fmla="*/ 8012038 w 8012038"/>
                      <a:gd name="connsiteY26" fmla="*/ 5165759 h 5165759"/>
                      <a:gd name="connsiteX27" fmla="*/ 7359629 w 8012038"/>
                      <a:gd name="connsiteY27" fmla="*/ 5165759 h 5165759"/>
                      <a:gd name="connsiteX28" fmla="*/ 6627100 w 8012038"/>
                      <a:gd name="connsiteY28" fmla="*/ 5165759 h 5165759"/>
                      <a:gd name="connsiteX29" fmla="*/ 5974691 w 8012038"/>
                      <a:gd name="connsiteY29" fmla="*/ 5165759 h 5165759"/>
                      <a:gd name="connsiteX30" fmla="*/ 5322282 w 8012038"/>
                      <a:gd name="connsiteY30" fmla="*/ 5165759 h 5165759"/>
                      <a:gd name="connsiteX31" fmla="*/ 4749994 w 8012038"/>
                      <a:gd name="connsiteY31" fmla="*/ 5165759 h 5165759"/>
                      <a:gd name="connsiteX32" fmla="*/ 4257826 w 8012038"/>
                      <a:gd name="connsiteY32" fmla="*/ 5165759 h 5165759"/>
                      <a:gd name="connsiteX33" fmla="*/ 3685537 w 8012038"/>
                      <a:gd name="connsiteY33" fmla="*/ 5165759 h 5165759"/>
                      <a:gd name="connsiteX34" fmla="*/ 3113249 w 8012038"/>
                      <a:gd name="connsiteY34" fmla="*/ 5165759 h 5165759"/>
                      <a:gd name="connsiteX35" fmla="*/ 2781322 w 8012038"/>
                      <a:gd name="connsiteY35" fmla="*/ 5165759 h 5165759"/>
                      <a:gd name="connsiteX36" fmla="*/ 2289154 w 8012038"/>
                      <a:gd name="connsiteY36" fmla="*/ 5165759 h 5165759"/>
                      <a:gd name="connsiteX37" fmla="*/ 1716865 w 8012038"/>
                      <a:gd name="connsiteY37" fmla="*/ 5165759 h 5165759"/>
                      <a:gd name="connsiteX38" fmla="*/ 1064456 w 8012038"/>
                      <a:gd name="connsiteY38" fmla="*/ 5165759 h 5165759"/>
                      <a:gd name="connsiteX39" fmla="*/ 492168 w 8012038"/>
                      <a:gd name="connsiteY39" fmla="*/ 5165759 h 5165759"/>
                      <a:gd name="connsiteX40" fmla="*/ 0 w 8012038"/>
                      <a:gd name="connsiteY40" fmla="*/ 5165759 h 5165759"/>
                      <a:gd name="connsiteX41" fmla="*/ 0 w 8012038"/>
                      <a:gd name="connsiteY41" fmla="*/ 4540128 h 5165759"/>
                      <a:gd name="connsiteX42" fmla="*/ 0 w 8012038"/>
                      <a:gd name="connsiteY42" fmla="*/ 4017812 h 5165759"/>
                      <a:gd name="connsiteX43" fmla="*/ 0 w 8012038"/>
                      <a:gd name="connsiteY43" fmla="*/ 3598811 h 5165759"/>
                      <a:gd name="connsiteX44" fmla="*/ 0 w 8012038"/>
                      <a:gd name="connsiteY44" fmla="*/ 3024838 h 5165759"/>
                      <a:gd name="connsiteX45" fmla="*/ 0 w 8012038"/>
                      <a:gd name="connsiteY45" fmla="*/ 2554180 h 5165759"/>
                      <a:gd name="connsiteX46" fmla="*/ 0 w 8012038"/>
                      <a:gd name="connsiteY46" fmla="*/ 2083523 h 5165759"/>
                      <a:gd name="connsiteX47" fmla="*/ 0 w 8012038"/>
                      <a:gd name="connsiteY47" fmla="*/ 1406234 h 5165759"/>
                      <a:gd name="connsiteX48" fmla="*/ 0 w 8012038"/>
                      <a:gd name="connsiteY48" fmla="*/ 935576 h 5165759"/>
                      <a:gd name="connsiteX49" fmla="*/ 0 w 8012038"/>
                      <a:gd name="connsiteY49" fmla="*/ 0 h 5165759"/>
                      <a:gd name="connsiteX0" fmla="*/ 0 w 8012038"/>
                      <a:gd name="connsiteY0" fmla="*/ 0 h 5165759"/>
                      <a:gd name="connsiteX1" fmla="*/ 412048 w 8012038"/>
                      <a:gd name="connsiteY1" fmla="*/ 0 h 5165759"/>
                      <a:gd name="connsiteX2" fmla="*/ 904216 w 8012038"/>
                      <a:gd name="connsiteY2" fmla="*/ 0 h 5165759"/>
                      <a:gd name="connsiteX3" fmla="*/ 1316263 w 8012038"/>
                      <a:gd name="connsiteY3" fmla="*/ 0 h 5165759"/>
                      <a:gd name="connsiteX4" fmla="*/ 1728311 w 8012038"/>
                      <a:gd name="connsiteY4" fmla="*/ 0 h 5165759"/>
                      <a:gd name="connsiteX5" fmla="*/ 2380720 w 8012038"/>
                      <a:gd name="connsiteY5" fmla="*/ 0 h 5165759"/>
                      <a:gd name="connsiteX6" fmla="*/ 2712647 w 8012038"/>
                      <a:gd name="connsiteY6" fmla="*/ 0 h 5165759"/>
                      <a:gd name="connsiteX7" fmla="*/ 3124695 w 8012038"/>
                      <a:gd name="connsiteY7" fmla="*/ 0 h 5165759"/>
                      <a:gd name="connsiteX8" fmla="*/ 3696983 w 8012038"/>
                      <a:gd name="connsiteY8" fmla="*/ 0 h 5165759"/>
                      <a:gd name="connsiteX9" fmla="*/ 4189151 w 8012038"/>
                      <a:gd name="connsiteY9" fmla="*/ 0 h 5165759"/>
                      <a:gd name="connsiteX10" fmla="*/ 4521079 w 8012038"/>
                      <a:gd name="connsiteY10" fmla="*/ 0 h 5165759"/>
                      <a:gd name="connsiteX11" fmla="*/ 4933126 w 8012038"/>
                      <a:gd name="connsiteY11" fmla="*/ 0 h 5165759"/>
                      <a:gd name="connsiteX12" fmla="*/ 5345174 w 8012038"/>
                      <a:gd name="connsiteY12" fmla="*/ 0 h 5165759"/>
                      <a:gd name="connsiteX13" fmla="*/ 5677101 w 8012038"/>
                      <a:gd name="connsiteY13" fmla="*/ 0 h 5165759"/>
                      <a:gd name="connsiteX14" fmla="*/ 6329510 w 8012038"/>
                      <a:gd name="connsiteY14" fmla="*/ 0 h 5165759"/>
                      <a:gd name="connsiteX15" fmla="*/ 6901798 w 8012038"/>
                      <a:gd name="connsiteY15" fmla="*/ 0 h 5165759"/>
                      <a:gd name="connsiteX16" fmla="*/ 7313846 w 8012038"/>
                      <a:gd name="connsiteY16" fmla="*/ 0 h 5165759"/>
                      <a:gd name="connsiteX17" fmla="*/ 8012038 w 8012038"/>
                      <a:gd name="connsiteY17" fmla="*/ 0 h 5165759"/>
                      <a:gd name="connsiteX18" fmla="*/ 8012038 w 8012038"/>
                      <a:gd name="connsiteY18" fmla="*/ 470657 h 5165759"/>
                      <a:gd name="connsiteX19" fmla="*/ 8012038 w 8012038"/>
                      <a:gd name="connsiteY19" fmla="*/ 992973 h 5165759"/>
                      <a:gd name="connsiteX20" fmla="*/ 8012038 w 8012038"/>
                      <a:gd name="connsiteY20" fmla="*/ 1618604 h 5165759"/>
                      <a:gd name="connsiteX21" fmla="*/ 8012038 w 8012038"/>
                      <a:gd name="connsiteY21" fmla="*/ 2089263 h 5165759"/>
                      <a:gd name="connsiteX22" fmla="*/ 8012038 w 8012038"/>
                      <a:gd name="connsiteY22" fmla="*/ 2611578 h 5165759"/>
                      <a:gd name="connsiteX23" fmla="*/ 8012038 w 8012038"/>
                      <a:gd name="connsiteY23" fmla="*/ 3185551 h 5165759"/>
                      <a:gd name="connsiteX24" fmla="*/ 8012038 w 8012038"/>
                      <a:gd name="connsiteY24" fmla="*/ 3656209 h 5165759"/>
                      <a:gd name="connsiteX25" fmla="*/ 8012038 w 8012038"/>
                      <a:gd name="connsiteY25" fmla="*/ 4230182 h 5165759"/>
                      <a:gd name="connsiteX26" fmla="*/ 8012038 w 8012038"/>
                      <a:gd name="connsiteY26" fmla="*/ 5165759 h 5165759"/>
                      <a:gd name="connsiteX27" fmla="*/ 7519870 w 8012038"/>
                      <a:gd name="connsiteY27" fmla="*/ 5165759 h 5165759"/>
                      <a:gd name="connsiteX28" fmla="*/ 6867461 w 8012038"/>
                      <a:gd name="connsiteY28" fmla="*/ 5165759 h 5165759"/>
                      <a:gd name="connsiteX29" fmla="*/ 6375293 w 8012038"/>
                      <a:gd name="connsiteY29" fmla="*/ 5165759 h 5165759"/>
                      <a:gd name="connsiteX30" fmla="*/ 5963245 w 8012038"/>
                      <a:gd name="connsiteY30" fmla="*/ 5165759 h 5165759"/>
                      <a:gd name="connsiteX31" fmla="*/ 5230716 w 8012038"/>
                      <a:gd name="connsiteY31" fmla="*/ 5165759 h 5165759"/>
                      <a:gd name="connsiteX32" fmla="*/ 4738548 w 8012038"/>
                      <a:gd name="connsiteY32" fmla="*/ 5165759 h 5165759"/>
                      <a:gd name="connsiteX33" fmla="*/ 4166260 w 8012038"/>
                      <a:gd name="connsiteY33" fmla="*/ 5165759 h 5165759"/>
                      <a:gd name="connsiteX34" fmla="*/ 3433731 w 8012038"/>
                      <a:gd name="connsiteY34" fmla="*/ 5165759 h 5165759"/>
                      <a:gd name="connsiteX35" fmla="*/ 3021683 w 8012038"/>
                      <a:gd name="connsiteY35" fmla="*/ 5165759 h 5165759"/>
                      <a:gd name="connsiteX36" fmla="*/ 2609635 w 8012038"/>
                      <a:gd name="connsiteY36" fmla="*/ 5165759 h 5165759"/>
                      <a:gd name="connsiteX37" fmla="*/ 2277708 w 8012038"/>
                      <a:gd name="connsiteY37" fmla="*/ 5165759 h 5165759"/>
                      <a:gd name="connsiteX38" fmla="*/ 1785540 w 8012038"/>
                      <a:gd name="connsiteY38" fmla="*/ 5165759 h 5165759"/>
                      <a:gd name="connsiteX39" fmla="*/ 1373492 w 8012038"/>
                      <a:gd name="connsiteY39" fmla="*/ 5165759 h 5165759"/>
                      <a:gd name="connsiteX40" fmla="*/ 961445 w 8012038"/>
                      <a:gd name="connsiteY40" fmla="*/ 5165759 h 5165759"/>
                      <a:gd name="connsiteX41" fmla="*/ 0 w 8012038"/>
                      <a:gd name="connsiteY41" fmla="*/ 5165759 h 5165759"/>
                      <a:gd name="connsiteX42" fmla="*/ 0 w 8012038"/>
                      <a:gd name="connsiteY42" fmla="*/ 4643442 h 5165759"/>
                      <a:gd name="connsiteX43" fmla="*/ 0 w 8012038"/>
                      <a:gd name="connsiteY43" fmla="*/ 4172785 h 5165759"/>
                      <a:gd name="connsiteX44" fmla="*/ 0 w 8012038"/>
                      <a:gd name="connsiteY44" fmla="*/ 3598811 h 5165759"/>
                      <a:gd name="connsiteX45" fmla="*/ 0 w 8012038"/>
                      <a:gd name="connsiteY45" fmla="*/ 3024838 h 5165759"/>
                      <a:gd name="connsiteX46" fmla="*/ 0 w 8012038"/>
                      <a:gd name="connsiteY46" fmla="*/ 2347550 h 5165759"/>
                      <a:gd name="connsiteX47" fmla="*/ 0 w 8012038"/>
                      <a:gd name="connsiteY47" fmla="*/ 1721919 h 5165759"/>
                      <a:gd name="connsiteX48" fmla="*/ 0 w 8012038"/>
                      <a:gd name="connsiteY48" fmla="*/ 1199603 h 5165759"/>
                      <a:gd name="connsiteX49" fmla="*/ 0 w 8012038"/>
                      <a:gd name="connsiteY49" fmla="*/ 573973 h 5165759"/>
                      <a:gd name="connsiteX50" fmla="*/ 0 w 8012038"/>
                      <a:gd name="connsiteY50" fmla="*/ 0 h 5165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8012038" h="5165759" fill="none" extrusionOk="0">
                        <a:moveTo>
                          <a:pt x="0" y="0"/>
                        </a:moveTo>
                        <a:cubicBezTo>
                          <a:pt x="233030" y="-33283"/>
                          <a:pt x="352932" y="21510"/>
                          <a:pt x="572288" y="0"/>
                        </a:cubicBezTo>
                        <a:cubicBezTo>
                          <a:pt x="812823" y="-31238"/>
                          <a:pt x="805210" y="17072"/>
                          <a:pt x="904216" y="0"/>
                        </a:cubicBezTo>
                        <a:cubicBezTo>
                          <a:pt x="1035806" y="-14036"/>
                          <a:pt x="1253187" y="41437"/>
                          <a:pt x="1396384" y="0"/>
                        </a:cubicBezTo>
                        <a:cubicBezTo>
                          <a:pt x="1536952" y="-23561"/>
                          <a:pt x="1662491" y="-8482"/>
                          <a:pt x="1728311" y="0"/>
                        </a:cubicBezTo>
                        <a:cubicBezTo>
                          <a:pt x="1847148" y="-43436"/>
                          <a:pt x="2064724" y="54324"/>
                          <a:pt x="2300599" y="0"/>
                        </a:cubicBezTo>
                        <a:cubicBezTo>
                          <a:pt x="2522680" y="-75285"/>
                          <a:pt x="2750661" y="50829"/>
                          <a:pt x="3033129" y="0"/>
                        </a:cubicBezTo>
                        <a:cubicBezTo>
                          <a:pt x="3315190" y="-74774"/>
                          <a:pt x="3249442" y="24181"/>
                          <a:pt x="3445176" y="0"/>
                        </a:cubicBezTo>
                        <a:cubicBezTo>
                          <a:pt x="3637379" y="-59786"/>
                          <a:pt x="3702895" y="2801"/>
                          <a:pt x="3777104" y="0"/>
                        </a:cubicBezTo>
                        <a:cubicBezTo>
                          <a:pt x="3828317" y="-46733"/>
                          <a:pt x="4273040" y="24489"/>
                          <a:pt x="4509633" y="0"/>
                        </a:cubicBezTo>
                        <a:cubicBezTo>
                          <a:pt x="4714298" y="-15886"/>
                          <a:pt x="4789064" y="25598"/>
                          <a:pt x="5001801" y="0"/>
                        </a:cubicBezTo>
                        <a:cubicBezTo>
                          <a:pt x="5214176" y="-6127"/>
                          <a:pt x="5233451" y="34522"/>
                          <a:pt x="5413849" y="0"/>
                        </a:cubicBezTo>
                        <a:cubicBezTo>
                          <a:pt x="5612003" y="-30389"/>
                          <a:pt x="5679823" y="14108"/>
                          <a:pt x="5825896" y="0"/>
                        </a:cubicBezTo>
                        <a:cubicBezTo>
                          <a:pt x="5989237" y="-11740"/>
                          <a:pt x="6107420" y="-14324"/>
                          <a:pt x="6318064" y="0"/>
                        </a:cubicBezTo>
                        <a:cubicBezTo>
                          <a:pt x="6497424" y="-15129"/>
                          <a:pt x="6634330" y="198"/>
                          <a:pt x="6730112" y="0"/>
                        </a:cubicBezTo>
                        <a:cubicBezTo>
                          <a:pt x="6838507" y="-17809"/>
                          <a:pt x="6972669" y="32049"/>
                          <a:pt x="7142160" y="0"/>
                        </a:cubicBezTo>
                        <a:cubicBezTo>
                          <a:pt x="7277351" y="11977"/>
                          <a:pt x="7542624" y="35105"/>
                          <a:pt x="8012038" y="0"/>
                        </a:cubicBezTo>
                        <a:cubicBezTo>
                          <a:pt x="8014283" y="102736"/>
                          <a:pt x="7980912" y="272869"/>
                          <a:pt x="8012038" y="419000"/>
                        </a:cubicBezTo>
                        <a:cubicBezTo>
                          <a:pt x="8020393" y="567200"/>
                          <a:pt x="8009872" y="793173"/>
                          <a:pt x="8012038" y="889658"/>
                        </a:cubicBezTo>
                        <a:cubicBezTo>
                          <a:pt x="8060068" y="1039654"/>
                          <a:pt x="8057833" y="1345690"/>
                          <a:pt x="8012038" y="1515289"/>
                        </a:cubicBezTo>
                        <a:cubicBezTo>
                          <a:pt x="8012747" y="1707612"/>
                          <a:pt x="7959907" y="1733463"/>
                          <a:pt x="8012038" y="1985947"/>
                        </a:cubicBezTo>
                        <a:cubicBezTo>
                          <a:pt x="8064634" y="2214672"/>
                          <a:pt x="8003359" y="2241271"/>
                          <a:pt x="8012038" y="2456605"/>
                        </a:cubicBezTo>
                        <a:cubicBezTo>
                          <a:pt x="8020293" y="2662256"/>
                          <a:pt x="7976211" y="2961051"/>
                          <a:pt x="8012038" y="3082235"/>
                        </a:cubicBezTo>
                        <a:cubicBezTo>
                          <a:pt x="8015899" y="3204459"/>
                          <a:pt x="7937032" y="3347440"/>
                          <a:pt x="8012038" y="3552894"/>
                        </a:cubicBezTo>
                        <a:cubicBezTo>
                          <a:pt x="8074991" y="3738245"/>
                          <a:pt x="7992482" y="3923358"/>
                          <a:pt x="8012038" y="4023552"/>
                        </a:cubicBezTo>
                        <a:cubicBezTo>
                          <a:pt x="8012933" y="4146223"/>
                          <a:pt x="7993360" y="4361794"/>
                          <a:pt x="8012038" y="4494210"/>
                        </a:cubicBezTo>
                        <a:cubicBezTo>
                          <a:pt x="7976477" y="4647920"/>
                          <a:pt x="7953672" y="4894508"/>
                          <a:pt x="8012038" y="5165759"/>
                        </a:cubicBezTo>
                        <a:cubicBezTo>
                          <a:pt x="7809529" y="5246483"/>
                          <a:pt x="7687592" y="5163569"/>
                          <a:pt x="7359629" y="5165759"/>
                        </a:cubicBezTo>
                        <a:cubicBezTo>
                          <a:pt x="7046566" y="5191820"/>
                          <a:pt x="6931200" y="5154526"/>
                          <a:pt x="6627100" y="5165759"/>
                        </a:cubicBezTo>
                        <a:cubicBezTo>
                          <a:pt x="6307090" y="5172474"/>
                          <a:pt x="6296908" y="5140125"/>
                          <a:pt x="5974691" y="5165759"/>
                        </a:cubicBezTo>
                        <a:cubicBezTo>
                          <a:pt x="5670030" y="5221552"/>
                          <a:pt x="5493572" y="5124935"/>
                          <a:pt x="5322282" y="5165759"/>
                        </a:cubicBezTo>
                        <a:cubicBezTo>
                          <a:pt x="5198663" y="5233517"/>
                          <a:pt x="5013835" y="5100806"/>
                          <a:pt x="4749994" y="5165759"/>
                        </a:cubicBezTo>
                        <a:cubicBezTo>
                          <a:pt x="4465637" y="5205925"/>
                          <a:pt x="4436532" y="5146888"/>
                          <a:pt x="4257826" y="5165759"/>
                        </a:cubicBezTo>
                        <a:cubicBezTo>
                          <a:pt x="4073270" y="5214482"/>
                          <a:pt x="3843757" y="5123858"/>
                          <a:pt x="3685537" y="5165759"/>
                        </a:cubicBezTo>
                        <a:cubicBezTo>
                          <a:pt x="3525469" y="5197869"/>
                          <a:pt x="3301033" y="5172017"/>
                          <a:pt x="3113249" y="5165759"/>
                        </a:cubicBezTo>
                        <a:cubicBezTo>
                          <a:pt x="2915716" y="5174497"/>
                          <a:pt x="2928643" y="5166537"/>
                          <a:pt x="2781322" y="5165759"/>
                        </a:cubicBezTo>
                        <a:cubicBezTo>
                          <a:pt x="2627872" y="5178465"/>
                          <a:pt x="2485722" y="5170719"/>
                          <a:pt x="2289154" y="5165759"/>
                        </a:cubicBezTo>
                        <a:cubicBezTo>
                          <a:pt x="2088562" y="5189177"/>
                          <a:pt x="1896623" y="5144708"/>
                          <a:pt x="1716865" y="5165759"/>
                        </a:cubicBezTo>
                        <a:cubicBezTo>
                          <a:pt x="1557364" y="5209805"/>
                          <a:pt x="1290442" y="5083905"/>
                          <a:pt x="1064456" y="5165759"/>
                        </a:cubicBezTo>
                        <a:cubicBezTo>
                          <a:pt x="794224" y="5234128"/>
                          <a:pt x="754963" y="5143709"/>
                          <a:pt x="492168" y="5165759"/>
                        </a:cubicBezTo>
                        <a:cubicBezTo>
                          <a:pt x="232357" y="5228215"/>
                          <a:pt x="195415" y="5099408"/>
                          <a:pt x="0" y="5165759"/>
                        </a:cubicBezTo>
                        <a:cubicBezTo>
                          <a:pt x="-16738" y="4875640"/>
                          <a:pt x="27952" y="4743463"/>
                          <a:pt x="0" y="4540128"/>
                        </a:cubicBezTo>
                        <a:cubicBezTo>
                          <a:pt x="-45" y="4337849"/>
                          <a:pt x="43137" y="4140005"/>
                          <a:pt x="0" y="4017812"/>
                        </a:cubicBezTo>
                        <a:cubicBezTo>
                          <a:pt x="-40110" y="3912737"/>
                          <a:pt x="53152" y="3737156"/>
                          <a:pt x="0" y="3598811"/>
                        </a:cubicBezTo>
                        <a:cubicBezTo>
                          <a:pt x="3449" y="3439166"/>
                          <a:pt x="16518" y="3225225"/>
                          <a:pt x="0" y="3024838"/>
                        </a:cubicBezTo>
                        <a:cubicBezTo>
                          <a:pt x="-33932" y="2857875"/>
                          <a:pt x="33709" y="2663286"/>
                          <a:pt x="0" y="2554180"/>
                        </a:cubicBezTo>
                        <a:cubicBezTo>
                          <a:pt x="-25003" y="2461978"/>
                          <a:pt x="27830" y="2261528"/>
                          <a:pt x="0" y="2083523"/>
                        </a:cubicBezTo>
                        <a:cubicBezTo>
                          <a:pt x="-47372" y="1849088"/>
                          <a:pt x="42803" y="1675602"/>
                          <a:pt x="0" y="1406234"/>
                        </a:cubicBezTo>
                        <a:cubicBezTo>
                          <a:pt x="-50223" y="1102774"/>
                          <a:pt x="41177" y="1182267"/>
                          <a:pt x="0" y="935576"/>
                        </a:cubicBezTo>
                        <a:cubicBezTo>
                          <a:pt x="-24940" y="733825"/>
                          <a:pt x="38472" y="174268"/>
                          <a:pt x="0" y="0"/>
                        </a:cubicBezTo>
                        <a:close/>
                      </a:path>
                      <a:path w="8012038" h="5165759" stroke="0" extrusionOk="0">
                        <a:moveTo>
                          <a:pt x="0" y="0"/>
                        </a:moveTo>
                        <a:cubicBezTo>
                          <a:pt x="174386" y="-29333"/>
                          <a:pt x="216564" y="30935"/>
                          <a:pt x="412048" y="0"/>
                        </a:cubicBezTo>
                        <a:cubicBezTo>
                          <a:pt x="621531" y="-32429"/>
                          <a:pt x="780198" y="-1447"/>
                          <a:pt x="904216" y="0"/>
                        </a:cubicBezTo>
                        <a:cubicBezTo>
                          <a:pt x="1009330" y="17888"/>
                          <a:pt x="1126309" y="16886"/>
                          <a:pt x="1316263" y="0"/>
                        </a:cubicBezTo>
                        <a:cubicBezTo>
                          <a:pt x="1470773" y="-5592"/>
                          <a:pt x="1633139" y="24701"/>
                          <a:pt x="1728311" y="0"/>
                        </a:cubicBezTo>
                        <a:cubicBezTo>
                          <a:pt x="1826596" y="-88543"/>
                          <a:pt x="2138884" y="128468"/>
                          <a:pt x="2380720" y="0"/>
                        </a:cubicBezTo>
                        <a:cubicBezTo>
                          <a:pt x="2604852" y="-68857"/>
                          <a:pt x="2571890" y="15157"/>
                          <a:pt x="2712647" y="0"/>
                        </a:cubicBezTo>
                        <a:cubicBezTo>
                          <a:pt x="2856636" y="-18237"/>
                          <a:pt x="3029601" y="11480"/>
                          <a:pt x="3124695" y="0"/>
                        </a:cubicBezTo>
                        <a:cubicBezTo>
                          <a:pt x="3232419" y="-24614"/>
                          <a:pt x="3469848" y="54487"/>
                          <a:pt x="3696983" y="0"/>
                        </a:cubicBezTo>
                        <a:cubicBezTo>
                          <a:pt x="3892831" y="-61814"/>
                          <a:pt x="4010567" y="5063"/>
                          <a:pt x="4189151" y="0"/>
                        </a:cubicBezTo>
                        <a:cubicBezTo>
                          <a:pt x="4347990" y="-14493"/>
                          <a:pt x="4444032" y="-2130"/>
                          <a:pt x="4521079" y="0"/>
                        </a:cubicBezTo>
                        <a:cubicBezTo>
                          <a:pt x="4594817" y="-20831"/>
                          <a:pt x="4742640" y="18764"/>
                          <a:pt x="4933126" y="0"/>
                        </a:cubicBezTo>
                        <a:cubicBezTo>
                          <a:pt x="5169722" y="-19740"/>
                          <a:pt x="5229605" y="45703"/>
                          <a:pt x="5345174" y="0"/>
                        </a:cubicBezTo>
                        <a:cubicBezTo>
                          <a:pt x="5465133" y="-32631"/>
                          <a:pt x="5526011" y="21677"/>
                          <a:pt x="5677101" y="0"/>
                        </a:cubicBezTo>
                        <a:cubicBezTo>
                          <a:pt x="5825369" y="-21088"/>
                          <a:pt x="6021409" y="73332"/>
                          <a:pt x="6329510" y="0"/>
                        </a:cubicBezTo>
                        <a:cubicBezTo>
                          <a:pt x="6618208" y="-123371"/>
                          <a:pt x="6761398" y="71512"/>
                          <a:pt x="6901798" y="0"/>
                        </a:cubicBezTo>
                        <a:cubicBezTo>
                          <a:pt x="7088381" y="-64225"/>
                          <a:pt x="7201531" y="39147"/>
                          <a:pt x="7313846" y="0"/>
                        </a:cubicBezTo>
                        <a:cubicBezTo>
                          <a:pt x="7383332" y="-36257"/>
                          <a:pt x="7773340" y="85531"/>
                          <a:pt x="8012038" y="0"/>
                        </a:cubicBezTo>
                        <a:cubicBezTo>
                          <a:pt x="8003315" y="163532"/>
                          <a:pt x="7982893" y="335650"/>
                          <a:pt x="8012038" y="470657"/>
                        </a:cubicBezTo>
                        <a:cubicBezTo>
                          <a:pt x="8069023" y="625345"/>
                          <a:pt x="8032298" y="817895"/>
                          <a:pt x="8012038" y="992973"/>
                        </a:cubicBezTo>
                        <a:cubicBezTo>
                          <a:pt x="8045407" y="1181339"/>
                          <a:pt x="8006552" y="1287996"/>
                          <a:pt x="8012038" y="1618604"/>
                        </a:cubicBezTo>
                        <a:cubicBezTo>
                          <a:pt x="8029494" y="1912506"/>
                          <a:pt x="7948428" y="1883894"/>
                          <a:pt x="8012038" y="2089263"/>
                        </a:cubicBezTo>
                        <a:cubicBezTo>
                          <a:pt x="8059798" y="2271421"/>
                          <a:pt x="8003133" y="2478303"/>
                          <a:pt x="8012038" y="2611578"/>
                        </a:cubicBezTo>
                        <a:cubicBezTo>
                          <a:pt x="8050817" y="2784589"/>
                          <a:pt x="8025141" y="3010835"/>
                          <a:pt x="8012038" y="3185551"/>
                        </a:cubicBezTo>
                        <a:cubicBezTo>
                          <a:pt x="8018389" y="3400389"/>
                          <a:pt x="7998589" y="3453319"/>
                          <a:pt x="8012038" y="3656209"/>
                        </a:cubicBezTo>
                        <a:cubicBezTo>
                          <a:pt x="8002585" y="3839155"/>
                          <a:pt x="7998079" y="3995058"/>
                          <a:pt x="8012038" y="4230182"/>
                        </a:cubicBezTo>
                        <a:cubicBezTo>
                          <a:pt x="8101456" y="4442115"/>
                          <a:pt x="7954830" y="4871353"/>
                          <a:pt x="8012038" y="5165759"/>
                        </a:cubicBezTo>
                        <a:cubicBezTo>
                          <a:pt x="7909138" y="5177786"/>
                          <a:pt x="7737279" y="5121415"/>
                          <a:pt x="7519870" y="5165759"/>
                        </a:cubicBezTo>
                        <a:cubicBezTo>
                          <a:pt x="7324270" y="5160972"/>
                          <a:pt x="7191835" y="5077768"/>
                          <a:pt x="6867461" y="5165759"/>
                        </a:cubicBezTo>
                        <a:cubicBezTo>
                          <a:pt x="6541728" y="5207834"/>
                          <a:pt x="6563663" y="5119003"/>
                          <a:pt x="6375293" y="5165759"/>
                        </a:cubicBezTo>
                        <a:cubicBezTo>
                          <a:pt x="6191586" y="5218671"/>
                          <a:pt x="6143883" y="5116607"/>
                          <a:pt x="5963245" y="5165759"/>
                        </a:cubicBezTo>
                        <a:cubicBezTo>
                          <a:pt x="5773937" y="5224516"/>
                          <a:pt x="5564310" y="5088246"/>
                          <a:pt x="5230716" y="5165759"/>
                        </a:cubicBezTo>
                        <a:cubicBezTo>
                          <a:pt x="4973453" y="5232543"/>
                          <a:pt x="4942581" y="5161265"/>
                          <a:pt x="4738548" y="5165759"/>
                        </a:cubicBezTo>
                        <a:cubicBezTo>
                          <a:pt x="4517481" y="5180123"/>
                          <a:pt x="4446300" y="5102988"/>
                          <a:pt x="4166260" y="5165759"/>
                        </a:cubicBezTo>
                        <a:cubicBezTo>
                          <a:pt x="3867393" y="5228209"/>
                          <a:pt x="3724463" y="5112906"/>
                          <a:pt x="3433731" y="5165759"/>
                        </a:cubicBezTo>
                        <a:cubicBezTo>
                          <a:pt x="3164874" y="5208437"/>
                          <a:pt x="3154653" y="5147109"/>
                          <a:pt x="3021683" y="5165759"/>
                        </a:cubicBezTo>
                        <a:cubicBezTo>
                          <a:pt x="2892832" y="5219309"/>
                          <a:pt x="2781713" y="5165471"/>
                          <a:pt x="2609635" y="5165759"/>
                        </a:cubicBezTo>
                        <a:cubicBezTo>
                          <a:pt x="2482118" y="5161815"/>
                          <a:pt x="2367079" y="5130502"/>
                          <a:pt x="2277708" y="5165759"/>
                        </a:cubicBezTo>
                        <a:cubicBezTo>
                          <a:pt x="2166453" y="5215703"/>
                          <a:pt x="1946942" y="5068655"/>
                          <a:pt x="1785540" y="5165759"/>
                        </a:cubicBezTo>
                        <a:cubicBezTo>
                          <a:pt x="1595918" y="5247404"/>
                          <a:pt x="1569043" y="5145278"/>
                          <a:pt x="1373492" y="5165759"/>
                        </a:cubicBezTo>
                        <a:cubicBezTo>
                          <a:pt x="1187107" y="5170756"/>
                          <a:pt x="1149197" y="5139601"/>
                          <a:pt x="961445" y="5165759"/>
                        </a:cubicBezTo>
                        <a:cubicBezTo>
                          <a:pt x="770404" y="5200293"/>
                          <a:pt x="438621" y="5099250"/>
                          <a:pt x="0" y="5165759"/>
                        </a:cubicBezTo>
                        <a:cubicBezTo>
                          <a:pt x="-34747" y="5026208"/>
                          <a:pt x="2390" y="4770443"/>
                          <a:pt x="0" y="4643442"/>
                        </a:cubicBezTo>
                        <a:cubicBezTo>
                          <a:pt x="-1845" y="4488152"/>
                          <a:pt x="22595" y="4376548"/>
                          <a:pt x="0" y="4172785"/>
                        </a:cubicBezTo>
                        <a:cubicBezTo>
                          <a:pt x="228" y="3948003"/>
                          <a:pt x="3889" y="3874096"/>
                          <a:pt x="0" y="3598811"/>
                        </a:cubicBezTo>
                        <a:cubicBezTo>
                          <a:pt x="-34952" y="3316052"/>
                          <a:pt x="52325" y="3229988"/>
                          <a:pt x="0" y="3024838"/>
                        </a:cubicBezTo>
                        <a:cubicBezTo>
                          <a:pt x="-62201" y="2822216"/>
                          <a:pt x="69021" y="2581081"/>
                          <a:pt x="0" y="2347550"/>
                        </a:cubicBezTo>
                        <a:cubicBezTo>
                          <a:pt x="-66574" y="2132427"/>
                          <a:pt x="44718" y="1863135"/>
                          <a:pt x="0" y="1721919"/>
                        </a:cubicBezTo>
                        <a:cubicBezTo>
                          <a:pt x="-18341" y="1549119"/>
                          <a:pt x="38617" y="1404878"/>
                          <a:pt x="0" y="1199603"/>
                        </a:cubicBezTo>
                        <a:cubicBezTo>
                          <a:pt x="-47429" y="976159"/>
                          <a:pt x="57649" y="774962"/>
                          <a:pt x="0" y="573973"/>
                        </a:cubicBezTo>
                        <a:cubicBezTo>
                          <a:pt x="-40359" y="328197"/>
                          <a:pt x="75145" y="194288"/>
                          <a:pt x="0" y="0"/>
                        </a:cubicBezTo>
                        <a:close/>
                      </a:path>
                      <a:path w="8012038" h="5165759" fill="none" stroke="0" extrusionOk="0">
                        <a:moveTo>
                          <a:pt x="0" y="0"/>
                        </a:moveTo>
                        <a:cubicBezTo>
                          <a:pt x="173974" y="-37276"/>
                          <a:pt x="299936" y="57985"/>
                          <a:pt x="572288" y="0"/>
                        </a:cubicBezTo>
                        <a:cubicBezTo>
                          <a:pt x="803705" y="-40347"/>
                          <a:pt x="804289" y="11604"/>
                          <a:pt x="904216" y="0"/>
                        </a:cubicBezTo>
                        <a:cubicBezTo>
                          <a:pt x="1017082" y="18829"/>
                          <a:pt x="1292038" y="27235"/>
                          <a:pt x="1396384" y="0"/>
                        </a:cubicBezTo>
                        <a:cubicBezTo>
                          <a:pt x="1522587" y="-24124"/>
                          <a:pt x="1632797" y="451"/>
                          <a:pt x="1728311" y="0"/>
                        </a:cubicBezTo>
                        <a:cubicBezTo>
                          <a:pt x="1826205" y="33274"/>
                          <a:pt x="2006054" y="-12326"/>
                          <a:pt x="2300599" y="0"/>
                        </a:cubicBezTo>
                        <a:cubicBezTo>
                          <a:pt x="2586775" y="-15992"/>
                          <a:pt x="2767758" y="95589"/>
                          <a:pt x="3033129" y="0"/>
                        </a:cubicBezTo>
                        <a:cubicBezTo>
                          <a:pt x="3300849" y="-52130"/>
                          <a:pt x="3274492" y="21238"/>
                          <a:pt x="3445176" y="0"/>
                        </a:cubicBezTo>
                        <a:cubicBezTo>
                          <a:pt x="3629406" y="-40585"/>
                          <a:pt x="3716675" y="1525"/>
                          <a:pt x="3777104" y="0"/>
                        </a:cubicBezTo>
                        <a:cubicBezTo>
                          <a:pt x="3858607" y="-51617"/>
                          <a:pt x="4323691" y="76653"/>
                          <a:pt x="4509633" y="0"/>
                        </a:cubicBezTo>
                        <a:cubicBezTo>
                          <a:pt x="4697259" y="-16192"/>
                          <a:pt x="4774607" y="12867"/>
                          <a:pt x="5001801" y="0"/>
                        </a:cubicBezTo>
                        <a:cubicBezTo>
                          <a:pt x="5220077" y="-7890"/>
                          <a:pt x="5238030" y="49889"/>
                          <a:pt x="5413849" y="0"/>
                        </a:cubicBezTo>
                        <a:cubicBezTo>
                          <a:pt x="5604832" y="-25068"/>
                          <a:pt x="5706213" y="-5695"/>
                          <a:pt x="5825896" y="0"/>
                        </a:cubicBezTo>
                        <a:cubicBezTo>
                          <a:pt x="5901240" y="8353"/>
                          <a:pt x="6123998" y="10522"/>
                          <a:pt x="6318064" y="0"/>
                        </a:cubicBezTo>
                        <a:cubicBezTo>
                          <a:pt x="6520706" y="181"/>
                          <a:pt x="6604091" y="21132"/>
                          <a:pt x="6730112" y="0"/>
                        </a:cubicBezTo>
                        <a:cubicBezTo>
                          <a:pt x="6859031" y="-27225"/>
                          <a:pt x="6963613" y="69223"/>
                          <a:pt x="7142160" y="0"/>
                        </a:cubicBezTo>
                        <a:cubicBezTo>
                          <a:pt x="7344103" y="-119146"/>
                          <a:pt x="7604986" y="52540"/>
                          <a:pt x="8012038" y="0"/>
                        </a:cubicBezTo>
                        <a:cubicBezTo>
                          <a:pt x="8057592" y="136728"/>
                          <a:pt x="8034567" y="265828"/>
                          <a:pt x="8012038" y="419000"/>
                        </a:cubicBezTo>
                        <a:cubicBezTo>
                          <a:pt x="8015314" y="563609"/>
                          <a:pt x="8008160" y="744712"/>
                          <a:pt x="8012038" y="889658"/>
                        </a:cubicBezTo>
                        <a:cubicBezTo>
                          <a:pt x="8024366" y="990879"/>
                          <a:pt x="8017422" y="1378869"/>
                          <a:pt x="8012038" y="1515289"/>
                        </a:cubicBezTo>
                        <a:cubicBezTo>
                          <a:pt x="7997239" y="1695341"/>
                          <a:pt x="7968726" y="1759927"/>
                          <a:pt x="8012038" y="1985947"/>
                        </a:cubicBezTo>
                        <a:cubicBezTo>
                          <a:pt x="8066094" y="2215923"/>
                          <a:pt x="8005181" y="2257596"/>
                          <a:pt x="8012038" y="2456605"/>
                        </a:cubicBezTo>
                        <a:cubicBezTo>
                          <a:pt x="8043149" y="2676064"/>
                          <a:pt x="7994141" y="2918404"/>
                          <a:pt x="8012038" y="3082235"/>
                        </a:cubicBezTo>
                        <a:cubicBezTo>
                          <a:pt x="8029267" y="3210598"/>
                          <a:pt x="7954368" y="3383140"/>
                          <a:pt x="8012038" y="3552894"/>
                        </a:cubicBezTo>
                        <a:cubicBezTo>
                          <a:pt x="8052699" y="3732586"/>
                          <a:pt x="8047341" y="3886857"/>
                          <a:pt x="8012038" y="4023552"/>
                        </a:cubicBezTo>
                        <a:cubicBezTo>
                          <a:pt x="8014882" y="4138528"/>
                          <a:pt x="7982103" y="4360831"/>
                          <a:pt x="8012038" y="4494210"/>
                        </a:cubicBezTo>
                        <a:cubicBezTo>
                          <a:pt x="8003165" y="4658786"/>
                          <a:pt x="7930769" y="4887189"/>
                          <a:pt x="8012038" y="5165759"/>
                        </a:cubicBezTo>
                        <a:cubicBezTo>
                          <a:pt x="7869698" y="5237713"/>
                          <a:pt x="7682108" y="5040962"/>
                          <a:pt x="7359629" y="5165759"/>
                        </a:cubicBezTo>
                        <a:cubicBezTo>
                          <a:pt x="7022359" y="5244707"/>
                          <a:pt x="6947148" y="5154242"/>
                          <a:pt x="6627100" y="5165759"/>
                        </a:cubicBezTo>
                        <a:cubicBezTo>
                          <a:pt x="6305991" y="5189852"/>
                          <a:pt x="6302522" y="5144246"/>
                          <a:pt x="5974691" y="5165759"/>
                        </a:cubicBezTo>
                        <a:cubicBezTo>
                          <a:pt x="5656086" y="5156257"/>
                          <a:pt x="5465540" y="5118449"/>
                          <a:pt x="5322282" y="5165759"/>
                        </a:cubicBezTo>
                        <a:cubicBezTo>
                          <a:pt x="5192524" y="5160395"/>
                          <a:pt x="5007315" y="5109207"/>
                          <a:pt x="4749994" y="5165759"/>
                        </a:cubicBezTo>
                        <a:cubicBezTo>
                          <a:pt x="4506235" y="5209577"/>
                          <a:pt x="4429819" y="5135168"/>
                          <a:pt x="4257826" y="5165759"/>
                        </a:cubicBezTo>
                        <a:cubicBezTo>
                          <a:pt x="4120208" y="5196969"/>
                          <a:pt x="3848119" y="5076661"/>
                          <a:pt x="3685537" y="5165759"/>
                        </a:cubicBezTo>
                        <a:cubicBezTo>
                          <a:pt x="3538800" y="5219610"/>
                          <a:pt x="3311232" y="5151145"/>
                          <a:pt x="3113249" y="5165759"/>
                        </a:cubicBezTo>
                        <a:cubicBezTo>
                          <a:pt x="2917978" y="5173434"/>
                          <a:pt x="2930906" y="5165166"/>
                          <a:pt x="2781322" y="5165759"/>
                        </a:cubicBezTo>
                        <a:cubicBezTo>
                          <a:pt x="2643190" y="5145514"/>
                          <a:pt x="2470804" y="5165560"/>
                          <a:pt x="2289154" y="5165759"/>
                        </a:cubicBezTo>
                        <a:cubicBezTo>
                          <a:pt x="2091730" y="5184213"/>
                          <a:pt x="1884138" y="5136746"/>
                          <a:pt x="1716865" y="5165759"/>
                        </a:cubicBezTo>
                        <a:cubicBezTo>
                          <a:pt x="1531614" y="5189584"/>
                          <a:pt x="1271370" y="5028368"/>
                          <a:pt x="1064456" y="5165759"/>
                        </a:cubicBezTo>
                        <a:cubicBezTo>
                          <a:pt x="803774" y="5258603"/>
                          <a:pt x="753258" y="5088688"/>
                          <a:pt x="492168" y="5165759"/>
                        </a:cubicBezTo>
                        <a:cubicBezTo>
                          <a:pt x="229630" y="5235586"/>
                          <a:pt x="184755" y="5117094"/>
                          <a:pt x="0" y="5165759"/>
                        </a:cubicBezTo>
                        <a:cubicBezTo>
                          <a:pt x="-51608" y="4849427"/>
                          <a:pt x="3771" y="4747986"/>
                          <a:pt x="0" y="4540128"/>
                        </a:cubicBezTo>
                        <a:cubicBezTo>
                          <a:pt x="1410" y="4339392"/>
                          <a:pt x="5236" y="4126137"/>
                          <a:pt x="0" y="4017812"/>
                        </a:cubicBezTo>
                        <a:cubicBezTo>
                          <a:pt x="-31755" y="3908848"/>
                          <a:pt x="-17240" y="3722819"/>
                          <a:pt x="0" y="3598811"/>
                        </a:cubicBezTo>
                        <a:cubicBezTo>
                          <a:pt x="-14551" y="3494115"/>
                          <a:pt x="-22621" y="3178083"/>
                          <a:pt x="0" y="3024838"/>
                        </a:cubicBezTo>
                        <a:cubicBezTo>
                          <a:pt x="-29621" y="2859060"/>
                          <a:pt x="33622" y="2650370"/>
                          <a:pt x="0" y="2554180"/>
                        </a:cubicBezTo>
                        <a:cubicBezTo>
                          <a:pt x="-61485" y="2472339"/>
                          <a:pt x="16099" y="2244376"/>
                          <a:pt x="0" y="2083523"/>
                        </a:cubicBezTo>
                        <a:cubicBezTo>
                          <a:pt x="-29806" y="1881946"/>
                          <a:pt x="47612" y="1710062"/>
                          <a:pt x="0" y="1406234"/>
                        </a:cubicBezTo>
                        <a:cubicBezTo>
                          <a:pt x="-85997" y="1103878"/>
                          <a:pt x="28400" y="1186603"/>
                          <a:pt x="0" y="935576"/>
                        </a:cubicBezTo>
                        <a:cubicBezTo>
                          <a:pt x="-12204" y="714889"/>
                          <a:pt x="91428" y="186846"/>
                          <a:pt x="0" y="0"/>
                        </a:cubicBezTo>
                        <a:close/>
                      </a:path>
                    </a:pathLst>
                  </a:custGeom>
                  <ask:type>
                    <ask:lineSketchScribble/>
                  </ask:type>
                </ask:lineSketchStyleProps>
              </a:ext>
            </a:extLst>
          </a:ln>
        </p:spPr>
        <p:txBody>
          <a:bodyPr>
            <a:normAutofit/>
          </a:bodyPr>
          <a:lstStyle/>
          <a:p>
            <a:pPr marL="0" indent="0">
              <a:buNone/>
            </a:pPr>
            <a:endParaRPr lang="en-PR" sz="3600" dirty="0">
              <a:solidFill>
                <a:srgbClr val="73FEFF"/>
              </a:solidFill>
              <a:latin typeface="Calibri" panose="020F0502020204030204" pitchFamily="34" charset="0"/>
              <a:cs typeface="Calibri" panose="020F0502020204030204" pitchFamily="34" charset="0"/>
            </a:endParaRPr>
          </a:p>
          <a:p>
            <a:r>
              <a:rPr lang="en-PR" sz="3600" b="1" dirty="0">
                <a:solidFill>
                  <a:schemeClr val="accent1">
                    <a:lumMod val="75000"/>
                  </a:schemeClr>
                </a:solidFill>
                <a:latin typeface="+mj-lt"/>
                <a:cs typeface="Calibri" panose="020F0502020204030204" pitchFamily="34" charset="0"/>
              </a:rPr>
              <a:t>Time pressure</a:t>
            </a:r>
          </a:p>
          <a:p>
            <a:r>
              <a:rPr lang="en-PR" sz="3600" b="1" dirty="0">
                <a:solidFill>
                  <a:schemeClr val="accent1">
                    <a:lumMod val="75000"/>
                  </a:schemeClr>
                </a:solidFill>
                <a:latin typeface="+mj-lt"/>
                <a:cs typeface="Calibri" panose="020F0502020204030204" pitchFamily="34" charset="0"/>
              </a:rPr>
              <a:t>Unsure of job duties/ta</a:t>
            </a:r>
            <a:r>
              <a:rPr lang="en-US" sz="3600" b="1" dirty="0">
                <a:solidFill>
                  <a:schemeClr val="accent1">
                    <a:lumMod val="75000"/>
                  </a:schemeClr>
                </a:solidFill>
                <a:latin typeface="+mj-lt"/>
                <a:cs typeface="Calibri" panose="020F0502020204030204" pitchFamily="34" charset="0"/>
              </a:rPr>
              <a:t>s</a:t>
            </a:r>
            <a:r>
              <a:rPr lang="en-PR" sz="3600" b="1" dirty="0">
                <a:solidFill>
                  <a:schemeClr val="accent1">
                    <a:lumMod val="75000"/>
                  </a:schemeClr>
                </a:solidFill>
                <a:latin typeface="+mj-lt"/>
                <a:cs typeface="Calibri" panose="020F0502020204030204" pitchFamily="34" charset="0"/>
              </a:rPr>
              <a:t>k</a:t>
            </a:r>
          </a:p>
          <a:p>
            <a:r>
              <a:rPr lang="en-PR" sz="3600" b="1" dirty="0">
                <a:solidFill>
                  <a:schemeClr val="accent1">
                    <a:lumMod val="75000"/>
                  </a:schemeClr>
                </a:solidFill>
                <a:latin typeface="+mj-lt"/>
                <a:cs typeface="Calibri" panose="020F0502020204030204" pitchFamily="34" charset="0"/>
              </a:rPr>
              <a:t>Not having what’s needed to do the job</a:t>
            </a:r>
          </a:p>
          <a:p>
            <a:r>
              <a:rPr lang="en-PR" sz="3600" b="1" dirty="0">
                <a:solidFill>
                  <a:schemeClr val="accent1">
                    <a:lumMod val="75000"/>
                  </a:schemeClr>
                </a:solidFill>
                <a:latin typeface="+mj-lt"/>
                <a:cs typeface="Calibri" panose="020F0502020204030204" pitchFamily="34" charset="0"/>
              </a:rPr>
              <a:t>Relational conflicts</a:t>
            </a:r>
            <a:endParaRPr lang="en-PR" sz="3600" dirty="0">
              <a:solidFill>
                <a:schemeClr val="accent1">
                  <a:lumMod val="75000"/>
                </a:schemeClr>
              </a:solidFill>
              <a:latin typeface="+mj-lt"/>
            </a:endParaRPr>
          </a:p>
          <a:p>
            <a:r>
              <a:rPr lang="en-US" sz="3600" b="1" dirty="0">
                <a:solidFill>
                  <a:schemeClr val="accent1">
                    <a:lumMod val="75000"/>
                  </a:schemeClr>
                </a:solidFill>
                <a:latin typeface="+mj-lt"/>
                <a:cs typeface="Calibri" panose="020F0502020204030204" pitchFamily="34" charset="0"/>
              </a:rPr>
              <a:t>Communication</a:t>
            </a:r>
            <a:endParaRPr lang="en-PR" sz="3600" b="1" dirty="0">
              <a:solidFill>
                <a:schemeClr val="accent1">
                  <a:lumMod val="75000"/>
                </a:schemeClr>
              </a:solidFill>
              <a:latin typeface="+mj-lt"/>
              <a:cs typeface="Calibri" panose="020F0502020204030204" pitchFamily="34" charset="0"/>
            </a:endParaRPr>
          </a:p>
          <a:p>
            <a:pPr marL="0" indent="0">
              <a:buNone/>
            </a:pPr>
            <a:endParaRPr lang="en-PR" sz="3200" dirty="0"/>
          </a:p>
          <a:p>
            <a:pPr marL="0" indent="0">
              <a:buNone/>
            </a:pPr>
            <a:endParaRPr lang="en-PR" sz="3200" dirty="0"/>
          </a:p>
        </p:txBody>
      </p:sp>
    </p:spTree>
    <p:extLst>
      <p:ext uri="{BB962C8B-B14F-4D97-AF65-F5344CB8AC3E}">
        <p14:creationId xmlns:p14="http://schemas.microsoft.com/office/powerpoint/2010/main" val="9455177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05C0AA94-6F6B-BD57-7158-159093BA2779}"/>
              </a:ext>
            </a:extLst>
          </p:cNvPr>
          <p:cNvSpPr>
            <a:spLocks noGrp="1"/>
          </p:cNvSpPr>
          <p:nvPr>
            <p:ph type="title"/>
          </p:nvPr>
        </p:nvSpPr>
        <p:spPr>
          <a:xfrm>
            <a:off x="5743778" y="420992"/>
            <a:ext cx="3704004" cy="769838"/>
          </a:xfrm>
        </p:spPr>
        <p:txBody>
          <a:bodyPr>
            <a:normAutofit/>
          </a:bodyPr>
          <a:lstStyle/>
          <a:p>
            <a:r>
              <a:rPr lang="en-PR" sz="4800" b="1" dirty="0">
                <a:solidFill>
                  <a:schemeClr val="tx2"/>
                </a:solidFill>
              </a:rPr>
              <a:t>Four </a:t>
            </a:r>
            <a:r>
              <a:rPr lang="en-US" sz="4800" b="1" dirty="0">
                <a:solidFill>
                  <a:schemeClr val="tx2"/>
                </a:solidFill>
              </a:rPr>
              <a:t>M</a:t>
            </a:r>
            <a:r>
              <a:rPr lang="en-PR" sz="4800" b="1" dirty="0">
                <a:solidFill>
                  <a:schemeClr val="tx2"/>
                </a:solidFill>
              </a:rPr>
              <a:t>odules</a:t>
            </a:r>
          </a:p>
        </p:txBody>
      </p:sp>
      <p:sp>
        <p:nvSpPr>
          <p:cNvPr id="11" name="TextBox 10">
            <a:extLst>
              <a:ext uri="{FF2B5EF4-FFF2-40B4-BE49-F238E27FC236}">
                <a16:creationId xmlns:a16="http://schemas.microsoft.com/office/drawing/2014/main" id="{78376F93-AC03-A172-0672-8A371FE2E3CF}"/>
              </a:ext>
            </a:extLst>
          </p:cNvPr>
          <p:cNvSpPr txBox="1"/>
          <p:nvPr/>
        </p:nvSpPr>
        <p:spPr>
          <a:xfrm>
            <a:off x="1055914" y="3150763"/>
            <a:ext cx="461665" cy="92398"/>
          </a:xfrm>
          <a:prstGeom prst="rect">
            <a:avLst/>
          </a:prstGeom>
          <a:noFill/>
        </p:spPr>
        <p:txBody>
          <a:bodyPr vert="vert270" wrap="square" rtlCol="0">
            <a:spAutoFit/>
          </a:bodyPr>
          <a:lstStyle/>
          <a:p>
            <a:endParaRPr lang="en-PR" dirty="0"/>
          </a:p>
        </p:txBody>
      </p:sp>
      <p:graphicFrame>
        <p:nvGraphicFramePr>
          <p:cNvPr id="15" name="Text Placeholder 2">
            <a:extLst>
              <a:ext uri="{FF2B5EF4-FFF2-40B4-BE49-F238E27FC236}">
                <a16:creationId xmlns:a16="http://schemas.microsoft.com/office/drawing/2014/main" id="{89EDC757-FA5C-8C0E-D851-2F7C8B95701A}"/>
              </a:ext>
            </a:extLst>
          </p:cNvPr>
          <p:cNvGraphicFramePr/>
          <p:nvPr>
            <p:extLst>
              <p:ext uri="{D42A27DB-BD31-4B8C-83A1-F6EECF244321}">
                <p14:modId xmlns:p14="http://schemas.microsoft.com/office/powerpoint/2010/main" val="1246735066"/>
              </p:ext>
            </p:extLst>
          </p:nvPr>
        </p:nvGraphicFramePr>
        <p:xfrm>
          <a:off x="4055475" y="1384365"/>
          <a:ext cx="7080611" cy="46668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a:extLst>
              <a:ext uri="{FF2B5EF4-FFF2-40B4-BE49-F238E27FC236}">
                <a16:creationId xmlns:a16="http://schemas.microsoft.com/office/drawing/2014/main" id="{6FEC46B7-DC02-04AA-9A6B-533BAA330DBB}"/>
              </a:ext>
            </a:extLst>
          </p:cNvPr>
          <p:cNvPicPr>
            <a:picLocks noChangeAspect="1"/>
          </p:cNvPicPr>
          <p:nvPr/>
        </p:nvPicPr>
        <p:blipFill>
          <a:blip r:embed="rId8">
            <a:extLst>
              <a:ext uri="{837473B0-CC2E-450A-ABE3-18F120FF3D39}">
                <a1611:picAttrSrcUrl xmlns:a1611="http://schemas.microsoft.com/office/drawing/2016/11/main" r:id="rId9"/>
              </a:ext>
            </a:extLst>
          </a:blip>
          <a:stretch>
            <a:fillRect/>
          </a:stretch>
        </p:blipFill>
        <p:spPr>
          <a:xfrm>
            <a:off x="0" y="666427"/>
            <a:ext cx="3704004" cy="5384749"/>
          </a:xfrm>
          <a:prstGeom prst="rect">
            <a:avLst/>
          </a:prstGeom>
          <a:ln w="38100">
            <a:solidFill>
              <a:schemeClr val="bg1">
                <a:lumMod val="75000"/>
              </a:schemeClr>
            </a:solidFill>
          </a:ln>
        </p:spPr>
      </p:pic>
      <p:sp>
        <p:nvSpPr>
          <p:cNvPr id="4" name="TextBox 3">
            <a:extLst>
              <a:ext uri="{FF2B5EF4-FFF2-40B4-BE49-F238E27FC236}">
                <a16:creationId xmlns:a16="http://schemas.microsoft.com/office/drawing/2014/main" id="{AB0242D9-40DF-2502-B877-35F5315B5B28}"/>
              </a:ext>
            </a:extLst>
          </p:cNvPr>
          <p:cNvSpPr txBox="1"/>
          <p:nvPr/>
        </p:nvSpPr>
        <p:spPr>
          <a:xfrm>
            <a:off x="-117238" y="5820345"/>
            <a:ext cx="4250578" cy="230832"/>
          </a:xfrm>
          <a:prstGeom prst="rect">
            <a:avLst/>
          </a:prstGeom>
          <a:noFill/>
        </p:spPr>
        <p:txBody>
          <a:bodyPr wrap="square" rtlCol="0">
            <a:spAutoFit/>
          </a:bodyPr>
          <a:lstStyle/>
          <a:p>
            <a:r>
              <a:rPr lang="en-PR" sz="900" dirty="0">
                <a:hlinkClick r:id="rId10" tooltip="https://creativecommons.org/licenses/by-nc/3.0/"/>
              </a:rPr>
              <a:t>C</a:t>
            </a:r>
            <a:endParaRPr lang="en-PR" sz="900" dirty="0"/>
          </a:p>
        </p:txBody>
      </p:sp>
    </p:spTree>
    <p:extLst>
      <p:ext uri="{BB962C8B-B14F-4D97-AF65-F5344CB8AC3E}">
        <p14:creationId xmlns:p14="http://schemas.microsoft.com/office/powerpoint/2010/main" val="16080731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201FDD-96E2-78EB-35F5-CFF3C78C92E9}"/>
              </a:ext>
            </a:extLst>
          </p:cNvPr>
          <p:cNvSpPr>
            <a:spLocks noGrp="1"/>
          </p:cNvSpPr>
          <p:nvPr>
            <p:ph type="title"/>
          </p:nvPr>
        </p:nvSpPr>
        <p:spPr>
          <a:xfrm>
            <a:off x="0" y="762000"/>
            <a:ext cx="3429000" cy="5302623"/>
          </a:xfrm>
          <a:ln w="38100">
            <a:solidFill>
              <a:schemeClr val="accent6"/>
            </a:solidFill>
          </a:ln>
        </p:spPr>
        <p:txBody>
          <a:bodyPr>
            <a:normAutofit/>
          </a:bodyPr>
          <a:lstStyle/>
          <a:p>
            <a:pPr algn="ctr"/>
            <a:r>
              <a:rPr lang="en-US" sz="4800" b="1" u="sng" dirty="0">
                <a:solidFill>
                  <a:srgbClr val="73FEFF"/>
                </a:solidFill>
                <a:ea typeface="Times New Roman" panose="02020603050405020304" pitchFamily="18" charset="0"/>
              </a:rPr>
              <a:t>M</a:t>
            </a:r>
            <a:r>
              <a:rPr lang="en-US" sz="4800" b="1" u="sng" dirty="0">
                <a:solidFill>
                  <a:srgbClr val="73FEFF"/>
                </a:solidFill>
                <a:effectLst/>
                <a:ea typeface="Times New Roman" panose="02020603050405020304" pitchFamily="18" charset="0"/>
              </a:rPr>
              <a:t>odul</a:t>
            </a:r>
            <a:r>
              <a:rPr lang="en-US" sz="4800" b="1" u="sng" dirty="0">
                <a:solidFill>
                  <a:srgbClr val="73FEFF"/>
                </a:solidFill>
                <a:ea typeface="Times New Roman" panose="02020603050405020304" pitchFamily="18" charset="0"/>
              </a:rPr>
              <a:t>e </a:t>
            </a:r>
            <a:r>
              <a:rPr lang="en-US" sz="4800" b="1" u="sng" dirty="0">
                <a:solidFill>
                  <a:srgbClr val="73FEFF"/>
                </a:solidFill>
                <a:effectLst/>
                <a:ea typeface="Times New Roman" panose="02020603050405020304" pitchFamily="18" charset="0"/>
              </a:rPr>
              <a:t>1</a:t>
            </a:r>
            <a:r>
              <a:rPr lang="en-US" sz="4800" b="1" dirty="0">
                <a:solidFill>
                  <a:srgbClr val="73FEFF"/>
                </a:solidFill>
                <a:effectLst/>
                <a:ea typeface="Times New Roman" panose="02020603050405020304" pitchFamily="18" charset="0"/>
              </a:rPr>
              <a:t> </a:t>
            </a:r>
            <a:br>
              <a:rPr lang="en-US" sz="4800" dirty="0">
                <a:effectLst/>
                <a:ea typeface="Times New Roman" panose="02020603050405020304" pitchFamily="18" charset="0"/>
              </a:rPr>
            </a:br>
            <a:br>
              <a:rPr lang="en-US" sz="4800" dirty="0">
                <a:effectLst/>
                <a:ea typeface="Times New Roman" panose="02020603050405020304" pitchFamily="18" charset="0"/>
              </a:rPr>
            </a:br>
            <a:r>
              <a:rPr lang="en-US" sz="4800" b="1" dirty="0">
                <a:ea typeface="Times New Roman" panose="02020603050405020304" pitchFamily="18" charset="0"/>
              </a:rPr>
              <a:t>Understand</a:t>
            </a:r>
            <a:r>
              <a:rPr lang="en-US" sz="4800" b="1" dirty="0">
                <a:effectLst/>
                <a:ea typeface="Times New Roman" panose="02020603050405020304" pitchFamily="18" charset="0"/>
              </a:rPr>
              <a:t> Job Norms/</a:t>
            </a:r>
            <a:br>
              <a:rPr lang="en-US" sz="4800" b="1" dirty="0">
                <a:effectLst/>
                <a:ea typeface="Times New Roman" panose="02020603050405020304" pitchFamily="18" charset="0"/>
              </a:rPr>
            </a:br>
            <a:r>
              <a:rPr lang="en-US" sz="4800" b="1" dirty="0">
                <a:effectLst/>
                <a:ea typeface="Times New Roman" panose="02020603050405020304" pitchFamily="18" charset="0"/>
              </a:rPr>
              <a:t>Rules/Laws  </a:t>
            </a:r>
            <a:br>
              <a:rPr lang="en-PR" sz="1800" dirty="0">
                <a:effectLst/>
                <a:latin typeface="Times New Roman" panose="02020603050405020304" pitchFamily="18" charset="0"/>
                <a:ea typeface="Times New Roman" panose="02020603050405020304" pitchFamily="18" charset="0"/>
              </a:rPr>
            </a:br>
            <a:endParaRPr lang="en-PR" dirty="0"/>
          </a:p>
        </p:txBody>
      </p:sp>
      <p:sp>
        <p:nvSpPr>
          <p:cNvPr id="4" name="Content Placeholder 3">
            <a:extLst>
              <a:ext uri="{FF2B5EF4-FFF2-40B4-BE49-F238E27FC236}">
                <a16:creationId xmlns:a16="http://schemas.microsoft.com/office/drawing/2014/main" id="{BA33A2C3-2321-1ADE-7C58-85137F80D1A4}"/>
              </a:ext>
            </a:extLst>
          </p:cNvPr>
          <p:cNvSpPr>
            <a:spLocks noGrp="1"/>
          </p:cNvSpPr>
          <p:nvPr>
            <p:ph sz="half" idx="2"/>
          </p:nvPr>
        </p:nvSpPr>
        <p:spPr>
          <a:xfrm>
            <a:off x="3830490" y="779928"/>
            <a:ext cx="7611036" cy="5284695"/>
          </a:xfrm>
          <a:solidFill>
            <a:schemeClr val="bg1">
              <a:lumMod val="95000"/>
            </a:schemeClr>
          </a:solidFill>
          <a:ln w="38100">
            <a:solidFill>
              <a:schemeClr val="accent1"/>
            </a:solidFill>
          </a:ln>
        </p:spPr>
        <p:txBody>
          <a:bodyPr>
            <a:normAutofit/>
          </a:bodyPr>
          <a:lstStyle/>
          <a:p>
            <a:pPr marL="0" indent="0">
              <a:buNone/>
            </a:pPr>
            <a:r>
              <a:rPr lang="en-US" sz="4800" b="1" dirty="0">
                <a:solidFill>
                  <a:schemeClr val="accent6"/>
                </a:solidFill>
                <a:effectLst/>
                <a:latin typeface="+mj-lt"/>
                <a:ea typeface="Times New Roman" panose="02020603050405020304" pitchFamily="18" charset="0"/>
              </a:rPr>
              <a:t>“Almost all fear is fear of the unknown. Therefore, what’s the remedy? </a:t>
            </a:r>
            <a:endParaRPr lang="en-US" sz="4800" b="1" dirty="0">
              <a:solidFill>
                <a:schemeClr val="accent6"/>
              </a:solidFill>
              <a:latin typeface="+mj-lt"/>
              <a:ea typeface="Times New Roman" panose="02020603050405020304" pitchFamily="18" charset="0"/>
            </a:endParaRPr>
          </a:p>
          <a:p>
            <a:pPr marL="0" indent="0">
              <a:lnSpc>
                <a:spcPct val="100000"/>
              </a:lnSpc>
              <a:spcBef>
                <a:spcPts val="0"/>
              </a:spcBef>
              <a:buNone/>
            </a:pPr>
            <a:r>
              <a:rPr lang="en-US" sz="4800" b="1" dirty="0">
                <a:solidFill>
                  <a:schemeClr val="accent6"/>
                </a:solidFill>
                <a:effectLst/>
                <a:latin typeface="+mj-lt"/>
                <a:ea typeface="Times New Roman" panose="02020603050405020304" pitchFamily="18" charset="0"/>
              </a:rPr>
              <a:t>To become acquainted with the things  you fear.”</a:t>
            </a:r>
            <a:endParaRPr lang="en-PR" sz="4800" b="1" dirty="0">
              <a:solidFill>
                <a:schemeClr val="accent6"/>
              </a:solidFill>
              <a:effectLst/>
              <a:latin typeface="+mj-lt"/>
              <a:ea typeface="Times New Roman" panose="02020603050405020304" pitchFamily="18" charset="0"/>
            </a:endParaRPr>
          </a:p>
          <a:p>
            <a:pPr marL="0" indent="0">
              <a:buNone/>
            </a:pPr>
            <a:r>
              <a:rPr lang="en-US" sz="3200" b="1" dirty="0">
                <a:solidFill>
                  <a:schemeClr val="accent6"/>
                </a:solidFill>
                <a:latin typeface="var(--font)"/>
                <a:ea typeface="Times New Roman" panose="02020603050405020304" pitchFamily="18" charset="0"/>
              </a:rPr>
              <a:t>  </a:t>
            </a:r>
          </a:p>
          <a:p>
            <a:pPr marL="0" indent="0">
              <a:buNone/>
            </a:pPr>
            <a:r>
              <a:rPr lang="en-US" sz="2800" b="1" dirty="0">
                <a:solidFill>
                  <a:schemeClr val="accent6"/>
                </a:solidFill>
                <a:effectLst/>
                <a:latin typeface="+mj-lt"/>
                <a:ea typeface="Times New Roman" panose="02020603050405020304" pitchFamily="18" charset="0"/>
              </a:rPr>
              <a:t>    Peace Pilgrim</a:t>
            </a:r>
            <a:endParaRPr lang="en-PR" sz="2800" b="1" dirty="0">
              <a:solidFill>
                <a:schemeClr val="accent6"/>
              </a:solidFill>
              <a:effectLst/>
              <a:latin typeface="+mj-lt"/>
              <a:ea typeface="Times New Roman" panose="02020603050405020304" pitchFamily="18" charset="0"/>
            </a:endParaRPr>
          </a:p>
          <a:p>
            <a:endParaRPr lang="en-PR" dirty="0"/>
          </a:p>
        </p:txBody>
      </p:sp>
      <p:pic>
        <p:nvPicPr>
          <p:cNvPr id="3" name="Picture 2">
            <a:extLst>
              <a:ext uri="{FF2B5EF4-FFF2-40B4-BE49-F238E27FC236}">
                <a16:creationId xmlns:a16="http://schemas.microsoft.com/office/drawing/2014/main" id="{A5D1FA53-5BE8-2B7A-B715-4E133BB50FB9}"/>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6868886" y="4632834"/>
            <a:ext cx="4397830" cy="1358152"/>
          </a:xfrm>
          <a:prstGeom prst="rect">
            <a:avLst/>
          </a:prstGeom>
        </p:spPr>
      </p:pic>
    </p:spTree>
    <p:extLst>
      <p:ext uri="{BB962C8B-B14F-4D97-AF65-F5344CB8AC3E}">
        <p14:creationId xmlns:p14="http://schemas.microsoft.com/office/powerpoint/2010/main" val="537607625"/>
      </p:ext>
    </p:extLst>
  </p:cSld>
  <p:clrMapOvr>
    <a:masterClrMapping/>
  </p:clrMapOvr>
</p:sld>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21BBDD672BAB240AE25E8C18386348A" ma:contentTypeVersion="5" ma:contentTypeDescription="Create a new document." ma:contentTypeScope="" ma:versionID="edb88f5c1ceec33db4cb0b7c993a8ce5">
  <xsd:schema xmlns:xsd="http://www.w3.org/2001/XMLSchema" xmlns:xs="http://www.w3.org/2001/XMLSchema" xmlns:p="http://schemas.microsoft.com/office/2006/metadata/properties" xmlns:ns1="http://schemas.microsoft.com/sharepoint/v3" xmlns:ns2="b22f8f74-215c-4154-9939-bd29e4e8980e" targetNamespace="http://schemas.microsoft.com/office/2006/metadata/properties" ma:root="true" ma:fieldsID="5b851cb5bcdff340b09bfb219dc0c9f3" ns1:_="" ns2:_="">
    <xsd:import namespace="http://schemas.microsoft.com/sharepoint/v3"/>
    <xsd:import namespace="b22f8f74-215c-4154-9939-bd29e4e8980e"/>
    <xsd:element name="properties">
      <xsd:complexType>
        <xsd:sequence>
          <xsd:element name="documentManagement">
            <xsd:complexType>
              <xsd:all>
                <xsd:element ref="ns1:PublishingStartDate" minOccurs="0"/>
                <xsd:element ref="ns1:PublishingExpirationDate" minOccurs="0"/>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 ma:internalName="PublishingStartDate">
      <xsd:simpleType>
        <xsd:restriction base="dms:Unknown"/>
      </xsd:simpleType>
    </xsd:element>
    <xsd:element name="PublishingExpirationDate" ma:index="5" nillable="true" ma:displayName="Scheduling End Date" ma:description=""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22f8f74-215c-4154-9939-bd29e4e8980e" elementFormDefault="qualified">
    <xsd:import namespace="http://schemas.microsoft.com/office/2006/documentManagement/types"/>
    <xsd:import namespace="http://schemas.microsoft.com/office/infopath/2007/PartnerControls"/>
    <xsd:element name="_dlc_DocId" ma:index="10" nillable="true" ma:displayName="Document ID Value" ma:description="The value of the document ID assigned to this item." ma:internalName="_dlc_DocId" ma:readOnly="true">
      <xsd:simpleType>
        <xsd:restriction base="dms:Text"/>
      </xsd:simpleType>
    </xsd:element>
    <xsd:element name="_dlc_DocIdUrl" ma:index="1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2"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_dlc_DocId xmlns="b22f8f74-215c-4154-9939-bd29e4e8980e">XRUYQT3274NZ-681238054-2057</_dlc_DocId>
    <_dlc_DocIdUrl xmlns="b22f8f74-215c-4154-9939-bd29e4e8980e">
      <Url>https://supportservices.jobcorps.gov/health/_layouts/15/DocIdRedir.aspx?ID=XRUYQT3274NZ-681238054-2057</Url>
      <Description>XRUYQT3274NZ-681238054-2057</Description>
    </_dlc_DocIdUrl>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CCA8AF68-5B01-4735-8900-FE1F5D9A5BB6}"/>
</file>

<file path=customXml/itemProps2.xml><?xml version="1.0" encoding="utf-8"?>
<ds:datastoreItem xmlns:ds="http://schemas.openxmlformats.org/officeDocument/2006/customXml" ds:itemID="{DD48D80A-C542-481C-9342-9383401A07D0}"/>
</file>

<file path=customXml/itemProps3.xml><?xml version="1.0" encoding="utf-8"?>
<ds:datastoreItem xmlns:ds="http://schemas.openxmlformats.org/officeDocument/2006/customXml" ds:itemID="{F55DAEE5-D3C0-4F21-8B7D-7704C23E9D39}"/>
</file>

<file path=customXml/itemProps4.xml><?xml version="1.0" encoding="utf-8"?>
<ds:datastoreItem xmlns:ds="http://schemas.openxmlformats.org/officeDocument/2006/customXml" ds:itemID="{865B6AF7-E3EF-43FB-9E56-E5456D00C654}"/>
</file>

<file path=docProps/app.xml><?xml version="1.0" encoding="utf-8"?>
<Properties xmlns="http://schemas.openxmlformats.org/officeDocument/2006/extended-properties" xmlns:vt="http://schemas.openxmlformats.org/officeDocument/2006/docPropsVTypes">
  <Template>{478AD329-3E6A-3148-8412-C83120882440}tf10001124</Template>
  <TotalTime>10503</TotalTime>
  <Words>8961</Words>
  <Application>Microsoft Macintosh PowerPoint</Application>
  <PresentationFormat>Widescreen</PresentationFormat>
  <Paragraphs>876</Paragraphs>
  <Slides>39</Slides>
  <Notes>39</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39</vt:i4>
      </vt:variant>
    </vt:vector>
  </HeadingPairs>
  <TitlesOfParts>
    <vt:vector size="52" baseType="lpstr">
      <vt:lpstr>Arial</vt:lpstr>
      <vt:lpstr>Balto</vt:lpstr>
      <vt:lpstr>Calibri</vt:lpstr>
      <vt:lpstr>Calibri Light</vt:lpstr>
      <vt:lpstr>Corbel</vt:lpstr>
      <vt:lpstr>Source Serif Pro</vt:lpstr>
      <vt:lpstr>Symbol</vt:lpstr>
      <vt:lpstr>Times New Roman</vt:lpstr>
      <vt:lpstr>Trebuchet MS</vt:lpstr>
      <vt:lpstr>var(--font)</vt:lpstr>
      <vt:lpstr>Wingdings</vt:lpstr>
      <vt:lpstr>Wingdings 2</vt:lpstr>
      <vt:lpstr>Frame</vt:lpstr>
      <vt:lpstr>Job Stress! Teaching Students Coping  Strategies </vt:lpstr>
      <vt:lpstr>Objectives</vt:lpstr>
      <vt:lpstr>Introduction</vt:lpstr>
      <vt:lpstr>Training Module Structure &amp; Participants</vt:lpstr>
      <vt:lpstr>PowerPoint Presentation</vt:lpstr>
      <vt:lpstr>PowerPoint Presentation</vt:lpstr>
      <vt:lpstr>Workplace Stressors </vt:lpstr>
      <vt:lpstr>Four Modules</vt:lpstr>
      <vt:lpstr>Module 1   Understand Job Norms/ Rules/Laws   </vt:lpstr>
      <vt:lpstr> Human Resources </vt:lpstr>
      <vt:lpstr>PowerPoint Presentation</vt:lpstr>
      <vt:lpstr>Skill 1   Practice Identifying &amp; Naming Emotions</vt:lpstr>
      <vt:lpstr>PowerPoint Presentation</vt:lpstr>
      <vt:lpstr>Skill 2  Practice Noticing Thoughts</vt:lpstr>
      <vt:lpstr>PowerPoint Presentation</vt:lpstr>
      <vt:lpstr>PowerPoint Presentation</vt:lpstr>
      <vt:lpstr>PowerPoint Presentation</vt:lpstr>
      <vt:lpstr>PowerPoint Presentation</vt:lpstr>
      <vt:lpstr>Skill 3   Calming the Body (Physiological Reactions)</vt:lpstr>
      <vt:lpstr>PowerPoint Presentation</vt:lpstr>
      <vt:lpstr>PowerPoint Presentation</vt:lpstr>
      <vt:lpstr>PowerPoint Presentation</vt:lpstr>
      <vt:lpstr>Module 2  Part B Practice! </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Documents</vt:lpstr>
      <vt:lpstr>Video Resources</vt:lpstr>
      <vt:lpstr>Video  Resources</vt:lpstr>
      <vt:lpstr>PowerPoint Presentation</vt:lpstr>
      <vt:lpstr>PowerPoint Presentation</vt:lpstr>
      <vt:lpstr>María Acevedo, Ph.D. macevedo.correa@gmail.com  acevedo.maria@jobcorps.org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Job Stress!:Teaching Students Coping  Strategies</dc:title>
  <dc:creator>Maria Acevedo</dc:creator>
  <cp:lastModifiedBy>Maria Acevedo</cp:lastModifiedBy>
  <cp:revision>455</cp:revision>
  <cp:lastPrinted>2023-09-11T14:21:51Z</cp:lastPrinted>
  <dcterms:created xsi:type="dcterms:W3CDTF">2023-01-24T14:06:54Z</dcterms:created>
  <dcterms:modified xsi:type="dcterms:W3CDTF">2023-09-11T19:10:57Z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0x010100321BBDD672BAB240AE25E8C18386348A</vt:lpwstr>
  </property>
  <property fmtid="{D5CDD505-2E9C-101B-9397-08002B2CF9AE}" pid="3" name="_dlc_DocIdItemGuid">
    <vt:lpwstr>054252ca-dc8f-4d2d-a4eb-8798bc9b2dcc</vt:lpwstr>
  </property>
</Properties>
</file>