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63" r:id="rId5"/>
    <p:sldId id="264" r:id="rId6"/>
    <p:sldId id="260" r:id="rId7"/>
    <p:sldId id="261" r:id="rId8"/>
    <p:sldId id="262" r:id="rId9"/>
    <p:sldId id="265" r:id="rId10"/>
    <p:sldId id="287" r:id="rId11"/>
    <p:sldId id="267" r:id="rId12"/>
    <p:sldId id="268" r:id="rId13"/>
    <p:sldId id="269" r:id="rId14"/>
    <p:sldId id="270" r:id="rId15"/>
    <p:sldId id="271" r:id="rId16"/>
    <p:sldId id="288" r:id="rId17"/>
    <p:sldId id="289" r:id="rId18"/>
    <p:sldId id="273" r:id="rId19"/>
    <p:sldId id="274" r:id="rId20"/>
    <p:sldId id="290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1" r:id="rId29"/>
    <p:sldId id="282" r:id="rId30"/>
    <p:sldId id="283" r:id="rId31"/>
    <p:sldId id="285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8EB27-D6EE-96DB-FDA4-9B6BFF3EE2A0}" v="93" dt="2023-08-15T13:52:38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97C51-7E78-4C9F-B6A3-AE692CDA7B30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25BF80-EDAB-480E-9645-2CB276D62E87}">
      <dgm:prSet/>
      <dgm:spPr/>
      <dgm:t>
        <a:bodyPr/>
        <a:lstStyle/>
        <a:p>
          <a:r>
            <a:rPr lang="en-US"/>
            <a:t>Define intervention programing for substance use.</a:t>
          </a:r>
        </a:p>
      </dgm:t>
    </dgm:pt>
    <dgm:pt modelId="{E7467AC1-FB27-470D-BEA0-9A890C0A46EA}" type="parTrans" cxnId="{A173B892-5A32-446B-98D4-CF63B259E1E2}">
      <dgm:prSet/>
      <dgm:spPr/>
      <dgm:t>
        <a:bodyPr/>
        <a:lstStyle/>
        <a:p>
          <a:endParaRPr lang="en-US"/>
        </a:p>
      </dgm:t>
    </dgm:pt>
    <dgm:pt modelId="{4A81EE89-ECE2-49F7-B569-DDCD278033F2}" type="sibTrans" cxnId="{A173B892-5A32-446B-98D4-CF63B259E1E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70103B5-1E39-448E-A3B7-99416A8F023A}">
      <dgm:prSet/>
      <dgm:spPr/>
      <dgm:t>
        <a:bodyPr/>
        <a:lstStyle/>
        <a:p>
          <a:r>
            <a:rPr lang="en-US"/>
            <a:t>List three web resources to boost your intervention programing for adolescents.</a:t>
          </a:r>
        </a:p>
      </dgm:t>
    </dgm:pt>
    <dgm:pt modelId="{CD648164-DA5F-4815-B24F-EE4BE060F0F6}" type="parTrans" cxnId="{429BC501-187E-4462-B70B-8FDE061577E8}">
      <dgm:prSet/>
      <dgm:spPr/>
      <dgm:t>
        <a:bodyPr/>
        <a:lstStyle/>
        <a:p>
          <a:endParaRPr lang="en-US"/>
        </a:p>
      </dgm:t>
    </dgm:pt>
    <dgm:pt modelId="{01428368-4FC1-488A-9F43-243265A25CAB}" type="sibTrans" cxnId="{429BC501-187E-4462-B70B-8FDE061577E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E5FF276-D7F1-476A-A2E6-13BF3F6847B2}">
      <dgm:prSet/>
      <dgm:spPr/>
      <dgm:t>
        <a:bodyPr/>
        <a:lstStyle/>
        <a:p>
          <a:r>
            <a:rPr lang="en-US"/>
            <a:t>Name three intervention activities to use to boost your intervention programing for adolescents.</a:t>
          </a:r>
        </a:p>
      </dgm:t>
    </dgm:pt>
    <dgm:pt modelId="{A9810E84-D321-4B68-AB2E-AF0D9E773553}" type="parTrans" cxnId="{9C97AB82-2D3B-4F08-9B80-F4D9A279C38D}">
      <dgm:prSet/>
      <dgm:spPr/>
      <dgm:t>
        <a:bodyPr/>
        <a:lstStyle/>
        <a:p>
          <a:endParaRPr lang="en-US"/>
        </a:p>
      </dgm:t>
    </dgm:pt>
    <dgm:pt modelId="{236BD537-A8CF-4343-BA93-13F1D3DEE36C}" type="sibTrans" cxnId="{9C97AB82-2D3B-4F08-9B80-F4D9A279C38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6093F22-57DA-4957-9B60-ECF479EDEC14}" type="pres">
      <dgm:prSet presAssocID="{34197C51-7E78-4C9F-B6A3-AE692CDA7B30}" presName="Name0" presStyleCnt="0">
        <dgm:presLayoutVars>
          <dgm:animLvl val="lvl"/>
          <dgm:resizeHandles val="exact"/>
        </dgm:presLayoutVars>
      </dgm:prSet>
      <dgm:spPr/>
    </dgm:pt>
    <dgm:pt modelId="{9AF3A5A5-663F-4E87-8F13-5D102307EFC0}" type="pres">
      <dgm:prSet presAssocID="{1125BF80-EDAB-480E-9645-2CB276D62E87}" presName="compositeNode" presStyleCnt="0">
        <dgm:presLayoutVars>
          <dgm:bulletEnabled val="1"/>
        </dgm:presLayoutVars>
      </dgm:prSet>
      <dgm:spPr/>
    </dgm:pt>
    <dgm:pt modelId="{77F869CB-DB92-423A-8C6D-1B0254F80846}" type="pres">
      <dgm:prSet presAssocID="{1125BF80-EDAB-480E-9645-2CB276D62E87}" presName="bgRect" presStyleLbl="bgAccFollowNode1" presStyleIdx="0" presStyleCnt="3"/>
      <dgm:spPr/>
    </dgm:pt>
    <dgm:pt modelId="{D8176A43-ED84-4841-89FB-D145F33C7082}" type="pres">
      <dgm:prSet presAssocID="{4A81EE89-ECE2-49F7-B569-DDCD278033F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3F6C418-66A4-4F2B-889F-1E71EDE0BDB6}" type="pres">
      <dgm:prSet presAssocID="{1125BF80-EDAB-480E-9645-2CB276D62E87}" presName="bottomLine" presStyleLbl="alignNode1" presStyleIdx="1" presStyleCnt="6">
        <dgm:presLayoutVars/>
      </dgm:prSet>
      <dgm:spPr/>
    </dgm:pt>
    <dgm:pt modelId="{12CA995A-BC78-4BC2-87B4-49B98200D84E}" type="pres">
      <dgm:prSet presAssocID="{1125BF80-EDAB-480E-9645-2CB276D62E87}" presName="nodeText" presStyleLbl="bgAccFollowNode1" presStyleIdx="0" presStyleCnt="3">
        <dgm:presLayoutVars>
          <dgm:bulletEnabled val="1"/>
        </dgm:presLayoutVars>
      </dgm:prSet>
      <dgm:spPr/>
    </dgm:pt>
    <dgm:pt modelId="{43003CFF-C3F6-4B2F-900E-7BAD63A933DE}" type="pres">
      <dgm:prSet presAssocID="{4A81EE89-ECE2-49F7-B569-DDCD278033F2}" presName="sibTrans" presStyleCnt="0"/>
      <dgm:spPr/>
    </dgm:pt>
    <dgm:pt modelId="{21F46615-DD79-4841-A923-4DE4B2E4FE70}" type="pres">
      <dgm:prSet presAssocID="{870103B5-1E39-448E-A3B7-99416A8F023A}" presName="compositeNode" presStyleCnt="0">
        <dgm:presLayoutVars>
          <dgm:bulletEnabled val="1"/>
        </dgm:presLayoutVars>
      </dgm:prSet>
      <dgm:spPr/>
    </dgm:pt>
    <dgm:pt modelId="{B63921D0-E4D9-44A1-8E3D-7785ACA78F04}" type="pres">
      <dgm:prSet presAssocID="{870103B5-1E39-448E-A3B7-99416A8F023A}" presName="bgRect" presStyleLbl="bgAccFollowNode1" presStyleIdx="1" presStyleCnt="3"/>
      <dgm:spPr/>
    </dgm:pt>
    <dgm:pt modelId="{86ED9274-1248-4CE8-AF20-8E68D49BDB37}" type="pres">
      <dgm:prSet presAssocID="{01428368-4FC1-488A-9F43-243265A25CA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77A645E-27C5-4823-BA40-3EE66BB9852F}" type="pres">
      <dgm:prSet presAssocID="{870103B5-1E39-448E-A3B7-99416A8F023A}" presName="bottomLine" presStyleLbl="alignNode1" presStyleIdx="3" presStyleCnt="6">
        <dgm:presLayoutVars/>
      </dgm:prSet>
      <dgm:spPr/>
    </dgm:pt>
    <dgm:pt modelId="{ABAB30D2-53FA-41F5-8BDC-A0E3E4B518BE}" type="pres">
      <dgm:prSet presAssocID="{870103B5-1E39-448E-A3B7-99416A8F023A}" presName="nodeText" presStyleLbl="bgAccFollowNode1" presStyleIdx="1" presStyleCnt="3">
        <dgm:presLayoutVars>
          <dgm:bulletEnabled val="1"/>
        </dgm:presLayoutVars>
      </dgm:prSet>
      <dgm:spPr/>
    </dgm:pt>
    <dgm:pt modelId="{81EC9B92-E707-46CE-8F1C-E1B7E6BB0CA7}" type="pres">
      <dgm:prSet presAssocID="{01428368-4FC1-488A-9F43-243265A25CAB}" presName="sibTrans" presStyleCnt="0"/>
      <dgm:spPr/>
    </dgm:pt>
    <dgm:pt modelId="{80789BAE-ED77-4908-8865-BB0DFBB1BF8D}" type="pres">
      <dgm:prSet presAssocID="{8E5FF276-D7F1-476A-A2E6-13BF3F6847B2}" presName="compositeNode" presStyleCnt="0">
        <dgm:presLayoutVars>
          <dgm:bulletEnabled val="1"/>
        </dgm:presLayoutVars>
      </dgm:prSet>
      <dgm:spPr/>
    </dgm:pt>
    <dgm:pt modelId="{745A036C-D560-4382-9A6D-4EDD9C6E9F3C}" type="pres">
      <dgm:prSet presAssocID="{8E5FF276-D7F1-476A-A2E6-13BF3F6847B2}" presName="bgRect" presStyleLbl="bgAccFollowNode1" presStyleIdx="2" presStyleCnt="3"/>
      <dgm:spPr/>
    </dgm:pt>
    <dgm:pt modelId="{FE7C1727-DC87-45EB-9806-73707B12F875}" type="pres">
      <dgm:prSet presAssocID="{236BD537-A8CF-4343-BA93-13F1D3DEE36C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2948F53-A32D-4A33-9DA2-4A928107345D}" type="pres">
      <dgm:prSet presAssocID="{8E5FF276-D7F1-476A-A2E6-13BF3F6847B2}" presName="bottomLine" presStyleLbl="alignNode1" presStyleIdx="5" presStyleCnt="6">
        <dgm:presLayoutVars/>
      </dgm:prSet>
      <dgm:spPr/>
    </dgm:pt>
    <dgm:pt modelId="{B7427252-1EF7-4909-BD96-94B126BE79EF}" type="pres">
      <dgm:prSet presAssocID="{8E5FF276-D7F1-476A-A2E6-13BF3F6847B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29BC501-187E-4462-B70B-8FDE061577E8}" srcId="{34197C51-7E78-4C9F-B6A3-AE692CDA7B30}" destId="{870103B5-1E39-448E-A3B7-99416A8F023A}" srcOrd="1" destOrd="0" parTransId="{CD648164-DA5F-4815-B24F-EE4BE060F0F6}" sibTransId="{01428368-4FC1-488A-9F43-243265A25CAB}"/>
    <dgm:cxn modelId="{389D0E22-7366-4B1E-8070-EBD212865078}" type="presOf" srcId="{8E5FF276-D7F1-476A-A2E6-13BF3F6847B2}" destId="{745A036C-D560-4382-9A6D-4EDD9C6E9F3C}" srcOrd="0" destOrd="0" presId="urn:microsoft.com/office/officeart/2016/7/layout/BasicLinearProcessNumbered"/>
    <dgm:cxn modelId="{6118ED38-AEE8-4054-AD9A-0198F707836E}" type="presOf" srcId="{1125BF80-EDAB-480E-9645-2CB276D62E87}" destId="{77F869CB-DB92-423A-8C6D-1B0254F80846}" srcOrd="0" destOrd="0" presId="urn:microsoft.com/office/officeart/2016/7/layout/BasicLinearProcessNumbered"/>
    <dgm:cxn modelId="{AD88CE48-5B4C-4E1B-B669-88AA1463E694}" type="presOf" srcId="{01428368-4FC1-488A-9F43-243265A25CAB}" destId="{86ED9274-1248-4CE8-AF20-8E68D49BDB37}" srcOrd="0" destOrd="0" presId="urn:microsoft.com/office/officeart/2016/7/layout/BasicLinearProcessNumbered"/>
    <dgm:cxn modelId="{7D031458-3B7B-4B24-84E6-641AD846DEDC}" type="presOf" srcId="{870103B5-1E39-448E-A3B7-99416A8F023A}" destId="{ABAB30D2-53FA-41F5-8BDC-A0E3E4B518BE}" srcOrd="1" destOrd="0" presId="urn:microsoft.com/office/officeart/2016/7/layout/BasicLinearProcessNumbered"/>
    <dgm:cxn modelId="{9C97AB82-2D3B-4F08-9B80-F4D9A279C38D}" srcId="{34197C51-7E78-4C9F-B6A3-AE692CDA7B30}" destId="{8E5FF276-D7F1-476A-A2E6-13BF3F6847B2}" srcOrd="2" destOrd="0" parTransId="{A9810E84-D321-4B68-AB2E-AF0D9E773553}" sibTransId="{236BD537-A8CF-4343-BA93-13F1D3DEE36C}"/>
    <dgm:cxn modelId="{3514FF83-7B66-491A-B3C1-028707FB462A}" type="presOf" srcId="{236BD537-A8CF-4343-BA93-13F1D3DEE36C}" destId="{FE7C1727-DC87-45EB-9806-73707B12F875}" srcOrd="0" destOrd="0" presId="urn:microsoft.com/office/officeart/2016/7/layout/BasicLinearProcessNumbered"/>
    <dgm:cxn modelId="{A173B892-5A32-446B-98D4-CF63B259E1E2}" srcId="{34197C51-7E78-4C9F-B6A3-AE692CDA7B30}" destId="{1125BF80-EDAB-480E-9645-2CB276D62E87}" srcOrd="0" destOrd="0" parTransId="{E7467AC1-FB27-470D-BEA0-9A890C0A46EA}" sibTransId="{4A81EE89-ECE2-49F7-B569-DDCD278033F2}"/>
    <dgm:cxn modelId="{D575E993-FD74-45F7-880D-89BFA3864E79}" type="presOf" srcId="{870103B5-1E39-448E-A3B7-99416A8F023A}" destId="{B63921D0-E4D9-44A1-8E3D-7785ACA78F04}" srcOrd="0" destOrd="0" presId="urn:microsoft.com/office/officeart/2016/7/layout/BasicLinearProcessNumbered"/>
    <dgm:cxn modelId="{A9E5E6CF-96C5-4291-ADB3-5200C4E825F9}" type="presOf" srcId="{34197C51-7E78-4C9F-B6A3-AE692CDA7B30}" destId="{36093F22-57DA-4957-9B60-ECF479EDEC14}" srcOrd="0" destOrd="0" presId="urn:microsoft.com/office/officeart/2016/7/layout/BasicLinearProcessNumbered"/>
    <dgm:cxn modelId="{F1AFBCED-3E0C-494C-A48B-6678729145CE}" type="presOf" srcId="{1125BF80-EDAB-480E-9645-2CB276D62E87}" destId="{12CA995A-BC78-4BC2-87B4-49B98200D84E}" srcOrd="1" destOrd="0" presId="urn:microsoft.com/office/officeart/2016/7/layout/BasicLinearProcessNumbered"/>
    <dgm:cxn modelId="{931269F3-7A36-4E0A-966D-7803630F4CBD}" type="presOf" srcId="{8E5FF276-D7F1-476A-A2E6-13BF3F6847B2}" destId="{B7427252-1EF7-4909-BD96-94B126BE79EF}" srcOrd="1" destOrd="0" presId="urn:microsoft.com/office/officeart/2016/7/layout/BasicLinearProcessNumbered"/>
    <dgm:cxn modelId="{4D8B8FF4-9A2F-4AF5-9DF5-C11DBD0963E8}" type="presOf" srcId="{4A81EE89-ECE2-49F7-B569-DDCD278033F2}" destId="{D8176A43-ED84-4841-89FB-D145F33C7082}" srcOrd="0" destOrd="0" presId="urn:microsoft.com/office/officeart/2016/7/layout/BasicLinearProcessNumbered"/>
    <dgm:cxn modelId="{C4EBAA52-5218-4318-AE33-60E770A38778}" type="presParOf" srcId="{36093F22-57DA-4957-9B60-ECF479EDEC14}" destId="{9AF3A5A5-663F-4E87-8F13-5D102307EFC0}" srcOrd="0" destOrd="0" presId="urn:microsoft.com/office/officeart/2016/7/layout/BasicLinearProcessNumbered"/>
    <dgm:cxn modelId="{FF1C6881-8BAC-41F5-85C8-70E888F9A6AD}" type="presParOf" srcId="{9AF3A5A5-663F-4E87-8F13-5D102307EFC0}" destId="{77F869CB-DB92-423A-8C6D-1B0254F80846}" srcOrd="0" destOrd="0" presId="urn:microsoft.com/office/officeart/2016/7/layout/BasicLinearProcessNumbered"/>
    <dgm:cxn modelId="{AC985712-29B2-4962-88B8-726FEDE584A6}" type="presParOf" srcId="{9AF3A5A5-663F-4E87-8F13-5D102307EFC0}" destId="{D8176A43-ED84-4841-89FB-D145F33C7082}" srcOrd="1" destOrd="0" presId="urn:microsoft.com/office/officeart/2016/7/layout/BasicLinearProcessNumbered"/>
    <dgm:cxn modelId="{2B0E61FD-CC96-469C-891D-DABF0B4A331D}" type="presParOf" srcId="{9AF3A5A5-663F-4E87-8F13-5D102307EFC0}" destId="{13F6C418-66A4-4F2B-889F-1E71EDE0BDB6}" srcOrd="2" destOrd="0" presId="urn:microsoft.com/office/officeart/2016/7/layout/BasicLinearProcessNumbered"/>
    <dgm:cxn modelId="{0C683A25-93B5-4481-AB93-26AA021691FD}" type="presParOf" srcId="{9AF3A5A5-663F-4E87-8F13-5D102307EFC0}" destId="{12CA995A-BC78-4BC2-87B4-49B98200D84E}" srcOrd="3" destOrd="0" presId="urn:microsoft.com/office/officeart/2016/7/layout/BasicLinearProcessNumbered"/>
    <dgm:cxn modelId="{4728B085-D512-4D7C-AC36-8082ED980FFC}" type="presParOf" srcId="{36093F22-57DA-4957-9B60-ECF479EDEC14}" destId="{43003CFF-C3F6-4B2F-900E-7BAD63A933DE}" srcOrd="1" destOrd="0" presId="urn:microsoft.com/office/officeart/2016/7/layout/BasicLinearProcessNumbered"/>
    <dgm:cxn modelId="{491C81DA-53B7-4716-AADC-88FC765D2666}" type="presParOf" srcId="{36093F22-57DA-4957-9B60-ECF479EDEC14}" destId="{21F46615-DD79-4841-A923-4DE4B2E4FE70}" srcOrd="2" destOrd="0" presId="urn:microsoft.com/office/officeart/2016/7/layout/BasicLinearProcessNumbered"/>
    <dgm:cxn modelId="{A1475C9E-5DF3-4786-BE5B-1CE51BB72DF8}" type="presParOf" srcId="{21F46615-DD79-4841-A923-4DE4B2E4FE70}" destId="{B63921D0-E4D9-44A1-8E3D-7785ACA78F04}" srcOrd="0" destOrd="0" presId="urn:microsoft.com/office/officeart/2016/7/layout/BasicLinearProcessNumbered"/>
    <dgm:cxn modelId="{2483B351-76F8-48CF-ABAD-4C6AE01E729C}" type="presParOf" srcId="{21F46615-DD79-4841-A923-4DE4B2E4FE70}" destId="{86ED9274-1248-4CE8-AF20-8E68D49BDB37}" srcOrd="1" destOrd="0" presId="urn:microsoft.com/office/officeart/2016/7/layout/BasicLinearProcessNumbered"/>
    <dgm:cxn modelId="{44C28E24-D7EE-4B4D-88AB-ED6BFDCF0543}" type="presParOf" srcId="{21F46615-DD79-4841-A923-4DE4B2E4FE70}" destId="{D77A645E-27C5-4823-BA40-3EE66BB9852F}" srcOrd="2" destOrd="0" presId="urn:microsoft.com/office/officeart/2016/7/layout/BasicLinearProcessNumbered"/>
    <dgm:cxn modelId="{50564C83-8CC7-421E-9514-8FC3B5E3E37E}" type="presParOf" srcId="{21F46615-DD79-4841-A923-4DE4B2E4FE70}" destId="{ABAB30D2-53FA-41F5-8BDC-A0E3E4B518BE}" srcOrd="3" destOrd="0" presId="urn:microsoft.com/office/officeart/2016/7/layout/BasicLinearProcessNumbered"/>
    <dgm:cxn modelId="{8770B315-4167-41AA-A0D7-56E5C2A32EAA}" type="presParOf" srcId="{36093F22-57DA-4957-9B60-ECF479EDEC14}" destId="{81EC9B92-E707-46CE-8F1C-E1B7E6BB0CA7}" srcOrd="3" destOrd="0" presId="urn:microsoft.com/office/officeart/2016/7/layout/BasicLinearProcessNumbered"/>
    <dgm:cxn modelId="{D11C81DB-F7F1-4D4A-B1F8-36128E6B3051}" type="presParOf" srcId="{36093F22-57DA-4957-9B60-ECF479EDEC14}" destId="{80789BAE-ED77-4908-8865-BB0DFBB1BF8D}" srcOrd="4" destOrd="0" presId="urn:microsoft.com/office/officeart/2016/7/layout/BasicLinearProcessNumbered"/>
    <dgm:cxn modelId="{AFB45D92-7591-46D2-8D03-6B8D4581E096}" type="presParOf" srcId="{80789BAE-ED77-4908-8865-BB0DFBB1BF8D}" destId="{745A036C-D560-4382-9A6D-4EDD9C6E9F3C}" srcOrd="0" destOrd="0" presId="urn:microsoft.com/office/officeart/2016/7/layout/BasicLinearProcessNumbered"/>
    <dgm:cxn modelId="{8112DA0C-C9CC-4312-8192-41ECC1CA115F}" type="presParOf" srcId="{80789BAE-ED77-4908-8865-BB0DFBB1BF8D}" destId="{FE7C1727-DC87-45EB-9806-73707B12F875}" srcOrd="1" destOrd="0" presId="urn:microsoft.com/office/officeart/2016/7/layout/BasicLinearProcessNumbered"/>
    <dgm:cxn modelId="{6A5DEED3-01CC-41A8-B3FB-8F6653FBE92C}" type="presParOf" srcId="{80789BAE-ED77-4908-8865-BB0DFBB1BF8D}" destId="{82948F53-A32D-4A33-9DA2-4A928107345D}" srcOrd="2" destOrd="0" presId="urn:microsoft.com/office/officeart/2016/7/layout/BasicLinearProcessNumbered"/>
    <dgm:cxn modelId="{B3BD6D29-C1C0-4D5D-88AF-2D4432FBB961}" type="presParOf" srcId="{80789BAE-ED77-4908-8865-BB0DFBB1BF8D}" destId="{B7427252-1EF7-4909-BD96-94B126BE79E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5FB40-7118-4C10-8B9C-9246ED026BD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A8B0F5-8E3A-46C0-A517-9FF3242141B1}">
      <dgm:prSet/>
      <dgm:spPr/>
      <dgm:t>
        <a:bodyPr/>
        <a:lstStyle/>
        <a:p>
          <a:r>
            <a:rPr lang="en-US"/>
            <a:t>Should be offered to students identified at an elevated risk for substance abuse.</a:t>
          </a:r>
        </a:p>
      </dgm:t>
    </dgm:pt>
    <dgm:pt modelId="{4861030B-6A76-47AC-A086-F4FE2D15958E}" type="parTrans" cxnId="{389BA45A-FF45-4C9A-8834-BE59BCBC2BD0}">
      <dgm:prSet/>
      <dgm:spPr/>
      <dgm:t>
        <a:bodyPr/>
        <a:lstStyle/>
        <a:p>
          <a:endParaRPr lang="en-US"/>
        </a:p>
      </dgm:t>
    </dgm:pt>
    <dgm:pt modelId="{59E869F4-8074-4623-A223-16D83F56BF45}" type="sibTrans" cxnId="{389BA45A-FF45-4C9A-8834-BE59BCBC2BD0}">
      <dgm:prSet/>
      <dgm:spPr/>
      <dgm:t>
        <a:bodyPr/>
        <a:lstStyle/>
        <a:p>
          <a:endParaRPr lang="en-US"/>
        </a:p>
      </dgm:t>
    </dgm:pt>
    <dgm:pt modelId="{D6DECF89-944B-4E9A-9E3F-45B9C928CD79}">
      <dgm:prSet/>
      <dgm:spPr/>
      <dgm:t>
        <a:bodyPr/>
        <a:lstStyle/>
        <a:p>
          <a:r>
            <a:rPr lang="en-US"/>
            <a:t>Students who self-refer.</a:t>
          </a:r>
        </a:p>
      </dgm:t>
    </dgm:pt>
    <dgm:pt modelId="{00C8B11F-12DD-460F-AB67-E7D1F76612C7}" type="parTrans" cxnId="{2F40C088-5EC6-44D0-809D-44A4A8745E61}">
      <dgm:prSet/>
      <dgm:spPr/>
      <dgm:t>
        <a:bodyPr/>
        <a:lstStyle/>
        <a:p>
          <a:endParaRPr lang="en-US"/>
        </a:p>
      </dgm:t>
    </dgm:pt>
    <dgm:pt modelId="{58934981-75FE-4B10-9678-9D076BEAFBB7}" type="sibTrans" cxnId="{2F40C088-5EC6-44D0-809D-44A4A8745E61}">
      <dgm:prSet/>
      <dgm:spPr/>
      <dgm:t>
        <a:bodyPr/>
        <a:lstStyle/>
        <a:p>
          <a:endParaRPr lang="en-US"/>
        </a:p>
      </dgm:t>
    </dgm:pt>
    <dgm:pt modelId="{01B3130A-7DC6-4AFB-ABC0-30CF950ED3B2}">
      <dgm:prSet/>
      <dgm:spPr/>
      <dgm:t>
        <a:bodyPr/>
        <a:lstStyle/>
        <a:p>
          <a:r>
            <a:rPr lang="en-US"/>
            <a:t>Students who are identified to be at risk of through assessment tools.</a:t>
          </a:r>
        </a:p>
      </dgm:t>
    </dgm:pt>
    <dgm:pt modelId="{AD51C576-10EB-4147-AD30-61E576D2CE72}" type="parTrans" cxnId="{96334386-A8BA-4058-BEC5-92324FCEC50C}">
      <dgm:prSet/>
      <dgm:spPr/>
      <dgm:t>
        <a:bodyPr/>
        <a:lstStyle/>
        <a:p>
          <a:endParaRPr lang="en-US"/>
        </a:p>
      </dgm:t>
    </dgm:pt>
    <dgm:pt modelId="{3730FB8E-172D-4BDA-82C2-C5E3CED30AEE}" type="sibTrans" cxnId="{96334386-A8BA-4058-BEC5-92324FCEC50C}">
      <dgm:prSet/>
      <dgm:spPr/>
      <dgm:t>
        <a:bodyPr/>
        <a:lstStyle/>
        <a:p>
          <a:endParaRPr lang="en-US"/>
        </a:p>
      </dgm:t>
    </dgm:pt>
    <dgm:pt modelId="{E807AADE-CBC6-435A-A69E-E61CCAC18F53}">
      <dgm:prSet/>
      <dgm:spPr/>
      <dgm:t>
        <a:bodyPr/>
        <a:lstStyle/>
        <a:p>
          <a:r>
            <a:rPr lang="en-US"/>
            <a:t>Students who test positive on entry are required to complete the centers intervention services.</a:t>
          </a:r>
        </a:p>
      </dgm:t>
    </dgm:pt>
    <dgm:pt modelId="{BA57AD9F-0F03-4124-85C7-5477281039DC}" type="parTrans" cxnId="{D91444B2-0CD5-4B69-B97A-AB03062EDA5E}">
      <dgm:prSet/>
      <dgm:spPr/>
      <dgm:t>
        <a:bodyPr/>
        <a:lstStyle/>
        <a:p>
          <a:endParaRPr lang="en-US"/>
        </a:p>
      </dgm:t>
    </dgm:pt>
    <dgm:pt modelId="{DB7193E2-84BF-41B5-AADC-C9DA83F50E99}" type="sibTrans" cxnId="{D91444B2-0CD5-4B69-B97A-AB03062EDA5E}">
      <dgm:prSet/>
      <dgm:spPr/>
      <dgm:t>
        <a:bodyPr/>
        <a:lstStyle/>
        <a:p>
          <a:endParaRPr lang="en-US"/>
        </a:p>
      </dgm:t>
    </dgm:pt>
    <dgm:pt modelId="{74B12FB0-F389-4C3E-9036-6A116EA42805}" type="pres">
      <dgm:prSet presAssocID="{BEA5FB40-7118-4C10-8B9C-9246ED026BD0}" presName="linear" presStyleCnt="0">
        <dgm:presLayoutVars>
          <dgm:animLvl val="lvl"/>
          <dgm:resizeHandles val="exact"/>
        </dgm:presLayoutVars>
      </dgm:prSet>
      <dgm:spPr/>
    </dgm:pt>
    <dgm:pt modelId="{74BF1983-9ABC-4CED-8905-BEA6549B3192}" type="pres">
      <dgm:prSet presAssocID="{2CA8B0F5-8E3A-46C0-A517-9FF3242141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6B37979-A60F-46B0-96E4-8491BCD6CCCC}" type="pres">
      <dgm:prSet presAssocID="{59E869F4-8074-4623-A223-16D83F56BF45}" presName="spacer" presStyleCnt="0"/>
      <dgm:spPr/>
    </dgm:pt>
    <dgm:pt modelId="{65CDE845-4C04-466B-A896-34DF546802B7}" type="pres">
      <dgm:prSet presAssocID="{D6DECF89-944B-4E9A-9E3F-45B9C928CD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F5F0C85-B5A0-4759-9F97-1B0F3F9BED16}" type="pres">
      <dgm:prSet presAssocID="{58934981-75FE-4B10-9678-9D076BEAFBB7}" presName="spacer" presStyleCnt="0"/>
      <dgm:spPr/>
    </dgm:pt>
    <dgm:pt modelId="{37652CAA-EC9A-44BD-900B-90F8FC78783F}" type="pres">
      <dgm:prSet presAssocID="{01B3130A-7DC6-4AFB-ABC0-30CF950ED3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2A4986-04A0-4A6C-AE4D-CBAC9840D5B3}" type="pres">
      <dgm:prSet presAssocID="{3730FB8E-172D-4BDA-82C2-C5E3CED30AEE}" presName="spacer" presStyleCnt="0"/>
      <dgm:spPr/>
    </dgm:pt>
    <dgm:pt modelId="{FB9E1ECC-08C9-49A6-B31E-3D3AA2B8B031}" type="pres">
      <dgm:prSet presAssocID="{E807AADE-CBC6-435A-A69E-E61CCAC18F5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2B96221-7AAB-4F5C-AFC6-D1A60808F841}" type="presOf" srcId="{E807AADE-CBC6-435A-A69E-E61CCAC18F53}" destId="{FB9E1ECC-08C9-49A6-B31E-3D3AA2B8B031}" srcOrd="0" destOrd="0" presId="urn:microsoft.com/office/officeart/2005/8/layout/vList2"/>
    <dgm:cxn modelId="{389BA45A-FF45-4C9A-8834-BE59BCBC2BD0}" srcId="{BEA5FB40-7118-4C10-8B9C-9246ED026BD0}" destId="{2CA8B0F5-8E3A-46C0-A517-9FF3242141B1}" srcOrd="0" destOrd="0" parTransId="{4861030B-6A76-47AC-A086-F4FE2D15958E}" sibTransId="{59E869F4-8074-4623-A223-16D83F56BF45}"/>
    <dgm:cxn modelId="{DC61E47E-5383-409A-9917-A79D57EECC40}" type="presOf" srcId="{01B3130A-7DC6-4AFB-ABC0-30CF950ED3B2}" destId="{37652CAA-EC9A-44BD-900B-90F8FC78783F}" srcOrd="0" destOrd="0" presId="urn:microsoft.com/office/officeart/2005/8/layout/vList2"/>
    <dgm:cxn modelId="{96334386-A8BA-4058-BEC5-92324FCEC50C}" srcId="{BEA5FB40-7118-4C10-8B9C-9246ED026BD0}" destId="{01B3130A-7DC6-4AFB-ABC0-30CF950ED3B2}" srcOrd="2" destOrd="0" parTransId="{AD51C576-10EB-4147-AD30-61E576D2CE72}" sibTransId="{3730FB8E-172D-4BDA-82C2-C5E3CED30AEE}"/>
    <dgm:cxn modelId="{2F40C088-5EC6-44D0-809D-44A4A8745E61}" srcId="{BEA5FB40-7118-4C10-8B9C-9246ED026BD0}" destId="{D6DECF89-944B-4E9A-9E3F-45B9C928CD79}" srcOrd="1" destOrd="0" parTransId="{00C8B11F-12DD-460F-AB67-E7D1F76612C7}" sibTransId="{58934981-75FE-4B10-9678-9D076BEAFBB7}"/>
    <dgm:cxn modelId="{647A8EA7-0F59-4698-BAEB-D251BFBF646A}" type="presOf" srcId="{BEA5FB40-7118-4C10-8B9C-9246ED026BD0}" destId="{74B12FB0-F389-4C3E-9036-6A116EA42805}" srcOrd="0" destOrd="0" presId="urn:microsoft.com/office/officeart/2005/8/layout/vList2"/>
    <dgm:cxn modelId="{D91444B2-0CD5-4B69-B97A-AB03062EDA5E}" srcId="{BEA5FB40-7118-4C10-8B9C-9246ED026BD0}" destId="{E807AADE-CBC6-435A-A69E-E61CCAC18F53}" srcOrd="3" destOrd="0" parTransId="{BA57AD9F-0F03-4124-85C7-5477281039DC}" sibTransId="{DB7193E2-84BF-41B5-AADC-C9DA83F50E99}"/>
    <dgm:cxn modelId="{50BF45F7-16C8-481F-B263-FCA3874FD9F6}" type="presOf" srcId="{D6DECF89-944B-4E9A-9E3F-45B9C928CD79}" destId="{65CDE845-4C04-466B-A896-34DF546802B7}" srcOrd="0" destOrd="0" presId="urn:microsoft.com/office/officeart/2005/8/layout/vList2"/>
    <dgm:cxn modelId="{C43501F8-3D40-49E6-86C4-8E41C2AF4F7E}" type="presOf" srcId="{2CA8B0F5-8E3A-46C0-A517-9FF3242141B1}" destId="{74BF1983-9ABC-4CED-8905-BEA6549B3192}" srcOrd="0" destOrd="0" presId="urn:microsoft.com/office/officeart/2005/8/layout/vList2"/>
    <dgm:cxn modelId="{7D1A2281-56F0-4E9F-AEE3-456B25A34E61}" type="presParOf" srcId="{74B12FB0-F389-4C3E-9036-6A116EA42805}" destId="{74BF1983-9ABC-4CED-8905-BEA6549B3192}" srcOrd="0" destOrd="0" presId="urn:microsoft.com/office/officeart/2005/8/layout/vList2"/>
    <dgm:cxn modelId="{FC589EEC-24DF-4A34-B3D0-995B86EEA21C}" type="presParOf" srcId="{74B12FB0-F389-4C3E-9036-6A116EA42805}" destId="{86B37979-A60F-46B0-96E4-8491BCD6CCCC}" srcOrd="1" destOrd="0" presId="urn:microsoft.com/office/officeart/2005/8/layout/vList2"/>
    <dgm:cxn modelId="{7D879AB0-BCA3-4B2C-BC94-CFBCF9617589}" type="presParOf" srcId="{74B12FB0-F389-4C3E-9036-6A116EA42805}" destId="{65CDE845-4C04-466B-A896-34DF546802B7}" srcOrd="2" destOrd="0" presId="urn:microsoft.com/office/officeart/2005/8/layout/vList2"/>
    <dgm:cxn modelId="{832DAA27-588B-46CE-8B99-732B36AF23A6}" type="presParOf" srcId="{74B12FB0-F389-4C3E-9036-6A116EA42805}" destId="{8F5F0C85-B5A0-4759-9F97-1B0F3F9BED16}" srcOrd="3" destOrd="0" presId="urn:microsoft.com/office/officeart/2005/8/layout/vList2"/>
    <dgm:cxn modelId="{FFD707A7-0F69-42B4-AFEE-C9043EAC705D}" type="presParOf" srcId="{74B12FB0-F389-4C3E-9036-6A116EA42805}" destId="{37652CAA-EC9A-44BD-900B-90F8FC78783F}" srcOrd="4" destOrd="0" presId="urn:microsoft.com/office/officeart/2005/8/layout/vList2"/>
    <dgm:cxn modelId="{C9283AB6-AE00-4AAC-8CA2-3F2405C85DE7}" type="presParOf" srcId="{74B12FB0-F389-4C3E-9036-6A116EA42805}" destId="{A32A4986-04A0-4A6C-AE4D-CBAC9840D5B3}" srcOrd="5" destOrd="0" presId="urn:microsoft.com/office/officeart/2005/8/layout/vList2"/>
    <dgm:cxn modelId="{E51A5EFE-3F6B-4F59-A939-FFCB44F15860}" type="presParOf" srcId="{74B12FB0-F389-4C3E-9036-6A116EA42805}" destId="{FB9E1ECC-08C9-49A6-B31E-3D3AA2B8B0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869CB-DB92-423A-8C6D-1B0254F80846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Define intervention programing for substance use.</a:t>
          </a:r>
        </a:p>
      </dsp:txBody>
      <dsp:txXfrm>
        <a:off x="0" y="1653508"/>
        <a:ext cx="3286125" cy="2610802"/>
      </dsp:txXfrm>
    </dsp:sp>
    <dsp:sp modelId="{D8176A43-ED84-4841-89FB-D145F33C7082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13F6C418-66A4-4F2B-889F-1E71EDE0BDB6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3921D0-E4D9-44A1-8E3D-7785ACA78F04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List three web resources to boost your intervention programing for adolescents.</a:t>
          </a:r>
        </a:p>
      </dsp:txBody>
      <dsp:txXfrm>
        <a:off x="3614737" y="1653508"/>
        <a:ext cx="3286125" cy="2610802"/>
      </dsp:txXfrm>
    </dsp:sp>
    <dsp:sp modelId="{86ED9274-1248-4CE8-AF20-8E68D49BDB37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D77A645E-27C5-4823-BA40-3EE66BB9852F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5A036C-D560-4382-9A6D-4EDD9C6E9F3C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Name three intervention activities to use to boost your intervention programing for adolescents.</a:t>
          </a:r>
        </a:p>
      </dsp:txBody>
      <dsp:txXfrm>
        <a:off x="7229475" y="1653508"/>
        <a:ext cx="3286125" cy="2610802"/>
      </dsp:txXfrm>
    </dsp:sp>
    <dsp:sp modelId="{FE7C1727-DC87-45EB-9806-73707B12F875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82948F53-A32D-4A33-9DA2-4A928107345D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F1983-9ABC-4CED-8905-BEA6549B3192}">
      <dsp:nvSpPr>
        <dsp:cNvPr id="0" name=""/>
        <dsp:cNvSpPr/>
      </dsp:nvSpPr>
      <dsp:spPr>
        <a:xfrm>
          <a:off x="0" y="5843"/>
          <a:ext cx="6245265" cy="1342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Should be offered to students identified at an elevated risk for substance abuse.</a:t>
          </a:r>
        </a:p>
      </dsp:txBody>
      <dsp:txXfrm>
        <a:off x="65539" y="71382"/>
        <a:ext cx="6114187" cy="1211496"/>
      </dsp:txXfrm>
    </dsp:sp>
    <dsp:sp modelId="{65CDE845-4C04-466B-A896-34DF546802B7}">
      <dsp:nvSpPr>
        <dsp:cNvPr id="0" name=""/>
        <dsp:cNvSpPr/>
      </dsp:nvSpPr>
      <dsp:spPr>
        <a:xfrm>
          <a:off x="0" y="1417538"/>
          <a:ext cx="6245265" cy="134257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Students who self-refer.</a:t>
          </a:r>
        </a:p>
      </dsp:txBody>
      <dsp:txXfrm>
        <a:off x="65539" y="1483077"/>
        <a:ext cx="6114187" cy="1211496"/>
      </dsp:txXfrm>
    </dsp:sp>
    <dsp:sp modelId="{37652CAA-EC9A-44BD-900B-90F8FC78783F}">
      <dsp:nvSpPr>
        <dsp:cNvPr id="0" name=""/>
        <dsp:cNvSpPr/>
      </dsp:nvSpPr>
      <dsp:spPr>
        <a:xfrm>
          <a:off x="0" y="2829233"/>
          <a:ext cx="6245265" cy="134257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Students who are identified to be at risk of through assessment tools.</a:t>
          </a:r>
        </a:p>
      </dsp:txBody>
      <dsp:txXfrm>
        <a:off x="65539" y="2894772"/>
        <a:ext cx="6114187" cy="1211496"/>
      </dsp:txXfrm>
    </dsp:sp>
    <dsp:sp modelId="{FB9E1ECC-08C9-49A6-B31E-3D3AA2B8B031}">
      <dsp:nvSpPr>
        <dsp:cNvPr id="0" name=""/>
        <dsp:cNvSpPr/>
      </dsp:nvSpPr>
      <dsp:spPr>
        <a:xfrm>
          <a:off x="0" y="4240928"/>
          <a:ext cx="6245265" cy="134257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Students who test positive on entry are required to complete the centers intervention services.</a:t>
          </a:r>
        </a:p>
      </dsp:txBody>
      <dsp:txXfrm>
        <a:off x="65539" y="4306467"/>
        <a:ext cx="6114187" cy="121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54C4F-E164-41A4-9B6C-CDBF64F1BD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484B48-2AA0-4CDE-97A2-9D4448CD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50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4661B-C0CB-452E-99CC-52DCCFE90B3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6FC54-18FE-4E71-A6CE-48900D700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9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EE9745-B8E6-4761-9752-FF8748B418D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0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1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0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4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B3FD-41E1-47ED-99DA-6FC292B6042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51AC2-4CA6-40AF-BBA3-3DB46BFC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7" Type="http://schemas.openxmlformats.org/officeDocument/2006/relationships/hyperlink" Target="file:///D:/Games%20for%20Power%20Point/Score%20for%20Family%20Feud.xls" TargetMode="Externa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AkCcZEIaQ" TargetMode="External"/><Relationship Id="rId2" Type="http://schemas.openxmlformats.org/officeDocument/2006/relationships/hyperlink" Target="https://www.youtube.com/watch?v=q0n0KewI3r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NAbf3J3lR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ngerprint in black and white">
            <a:extLst>
              <a:ext uri="{FF2B5EF4-FFF2-40B4-BE49-F238E27FC236}">
                <a16:creationId xmlns:a16="http://schemas.microsoft.com/office/drawing/2014/main" id="{9E2FEE45-A216-19CE-3049-1B4ABDE21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756" r="-2" b="89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Let’s Look at Intervention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By:  Christy Hicks, LCADC/CSS</a:t>
            </a:r>
          </a:p>
          <a:p>
            <a:pPr algn="l"/>
            <a:r>
              <a:rPr lang="en-US" sz="2000"/>
              <a:t>Regional TEAP Specialist</a:t>
            </a:r>
          </a:p>
          <a:p>
            <a:pPr algn="l"/>
            <a:r>
              <a:rPr lang="en-US" sz="2000"/>
              <a:t>Atlanta, Dallas, and Chicago</a:t>
            </a:r>
          </a:p>
        </p:txBody>
      </p:sp>
    </p:spTree>
    <p:extLst>
      <p:ext uri="{BB962C8B-B14F-4D97-AF65-F5344CB8AC3E}">
        <p14:creationId xmlns:p14="http://schemas.microsoft.com/office/powerpoint/2010/main" val="285657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does the PRH say? Circling back around!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Intervention services for students identified at an elevated risk for substance use, to include:</a:t>
            </a:r>
            <a:endParaRPr lang="en-US" sz="2000">
              <a:cs typeface="Calibri"/>
            </a:endParaRPr>
          </a:p>
          <a:p>
            <a:pPr lvl="1"/>
            <a:r>
              <a:rPr lang="en-US" sz="2000" dirty="0"/>
              <a:t>Individual and group intervention services with a focus on behaviors that represent employability barriers </a:t>
            </a:r>
            <a:endParaRPr lang="en-US" sz="2000">
              <a:cs typeface="Calibri"/>
            </a:endParaRPr>
          </a:p>
          <a:p>
            <a:pPr lvl="1"/>
            <a:r>
              <a:rPr lang="en-US" sz="2000" dirty="0"/>
              <a:t>Collaboration with the Center Mental-Health Consultant for students with co-occurring conditions of mental health issues and substance use </a:t>
            </a:r>
            <a:endParaRPr lang="en-US" sz="2000">
              <a:cs typeface="Calibri"/>
            </a:endParaRPr>
          </a:p>
          <a:p>
            <a:pPr lvl="1"/>
            <a:r>
              <a:rPr lang="en-US" sz="2000" dirty="0"/>
              <a:t>Referral to off-center substance abuse professionals or agencies for ongoing treatment and/or specialized services. Any student separating from Job Corps who has a substance use condition must be provided with a referral for support services in his or her home community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07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Individual and Group Intervention	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Currently there are no prescribed number of individual or group interventions that each student must have. However!!!!!!</a:t>
            </a:r>
          </a:p>
          <a:p>
            <a:r>
              <a:rPr lang="en-US" dirty="0"/>
              <a:t>Think about changing behaviors and how long that can take. 14 days to make a habit.</a:t>
            </a:r>
          </a:p>
          <a:p>
            <a:r>
              <a:rPr lang="en-US" dirty="0"/>
              <a:t>Individuals build relationships</a:t>
            </a:r>
          </a:p>
          <a:p>
            <a:r>
              <a:rPr lang="en-US" dirty="0"/>
              <a:t>Groups build peer relationships</a:t>
            </a:r>
          </a:p>
          <a:p>
            <a:r>
              <a:rPr lang="en-US" dirty="0"/>
              <a:t>Make sure that your program is well rounded and meets the students need</a:t>
            </a:r>
          </a:p>
          <a:p>
            <a:r>
              <a:rPr lang="en-US" dirty="0"/>
              <a:t>Make sure that employability is the main focus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9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/>
              <a:t>Collaboration with the Center Mental Health Consultant for students with co-occurring conditions.	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Job Corps students sometimes have complex emotional and/or psychological issues that contribute to their alcohol and drug use.</a:t>
            </a:r>
          </a:p>
          <a:p>
            <a:pPr lvl="1"/>
            <a:r>
              <a:rPr lang="en-US" sz="2200"/>
              <a:t>Name some in the chat</a:t>
            </a:r>
          </a:p>
          <a:p>
            <a:r>
              <a:rPr lang="en-US" sz="2200"/>
              <a:t>The TEAP Specialist and Community Mental Health Specialist (CMHC) should work together to build programing for students</a:t>
            </a:r>
          </a:p>
          <a:p>
            <a:r>
              <a:rPr lang="en-US" sz="2200"/>
              <a:t>The TEAP Specialist and CMHC should plan centerwide education events together.</a:t>
            </a:r>
          </a:p>
          <a:p>
            <a:r>
              <a:rPr lang="en-US" sz="2200"/>
              <a:t>The TEAP Specialist and CMHC should plan guest speakers that can discuss co-occurring issues</a:t>
            </a:r>
          </a:p>
          <a:p>
            <a:r>
              <a:rPr lang="en-US" sz="2200"/>
              <a:t>The TEAP Specialist and the CMHC should work with center staff on all behaviorally appropriate responses to both substance use disorders and mental health disorders.</a:t>
            </a:r>
          </a:p>
        </p:txBody>
      </p:sp>
    </p:spTree>
    <p:extLst>
      <p:ext uri="{BB962C8B-B14F-4D97-AF65-F5344CB8AC3E}">
        <p14:creationId xmlns:p14="http://schemas.microsoft.com/office/powerpoint/2010/main" val="283280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000"/>
              <a:t>Referral for off- center substance abuse professionals or agencies.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Know what resources you have in your area</a:t>
            </a:r>
          </a:p>
          <a:p>
            <a:pPr lvl="1"/>
            <a:r>
              <a:rPr lang="en-US" sz="2200" dirty="0"/>
              <a:t>Local CMHC and their payor sources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Grants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Spin down cards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Local nonprofits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Free clinics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Hotlines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Drop-in centers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Support groups</a:t>
            </a:r>
            <a:endParaRPr lang="en-US" sz="2200" dirty="0">
              <a:cs typeface="Calibri"/>
            </a:endParaRPr>
          </a:p>
          <a:p>
            <a:pPr lvl="1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8831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Intervention Plans, need to be: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/>
              <a:t>Individualized</a:t>
            </a:r>
          </a:p>
          <a:p>
            <a:r>
              <a:rPr lang="en-US" sz="2600"/>
              <a:t>Should include anything that may help abstain from drug and alcohol use</a:t>
            </a:r>
          </a:p>
          <a:p>
            <a:r>
              <a:rPr lang="en-US" sz="2600"/>
              <a:t>Should include supports and support systems</a:t>
            </a:r>
          </a:p>
          <a:p>
            <a:r>
              <a:rPr lang="en-US" sz="2600"/>
              <a:t>Emphasize substance use awareness and consequences (life, job, family, jail, money, </a:t>
            </a:r>
            <a:r>
              <a:rPr lang="en-US" sz="2600" err="1"/>
              <a:t>etc</a:t>
            </a:r>
            <a:r>
              <a:rPr lang="en-US" sz="2600"/>
              <a:t>)</a:t>
            </a:r>
          </a:p>
          <a:p>
            <a:r>
              <a:rPr lang="en-US" sz="2600"/>
              <a:t>Patterns and process that contribute to use, seeing those triggers</a:t>
            </a:r>
          </a:p>
          <a:p>
            <a:r>
              <a:rPr lang="en-US" sz="2600"/>
              <a:t>Assist with development of abstinence goals</a:t>
            </a:r>
          </a:p>
          <a:p>
            <a:r>
              <a:rPr lang="en-US" sz="2600"/>
              <a:t>Develop healthy alternatives to substance use and activities that are associate with substance use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78968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Intervention Ideas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Make it fun!!</a:t>
            </a:r>
          </a:p>
          <a:p>
            <a:r>
              <a:rPr lang="en-US" dirty="0"/>
              <a:t>Microsoft Games added to 365</a:t>
            </a:r>
          </a:p>
          <a:p>
            <a:r>
              <a:rPr lang="en-US" dirty="0"/>
              <a:t>Funny Fill Ins</a:t>
            </a:r>
          </a:p>
          <a:p>
            <a:r>
              <a:rPr lang="en-US" dirty="0"/>
              <a:t>Word search puzzles</a:t>
            </a:r>
          </a:p>
          <a:p>
            <a:r>
              <a:rPr lang="en-US" dirty="0"/>
              <a:t>YouTube</a:t>
            </a:r>
          </a:p>
          <a:p>
            <a:r>
              <a:rPr lang="en-US" dirty="0"/>
              <a:t>Use local news</a:t>
            </a:r>
          </a:p>
          <a:p>
            <a:r>
              <a:rPr lang="en-US" dirty="0"/>
              <a:t>Use headline news online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familyfe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42" y="2152996"/>
            <a:ext cx="5322916" cy="3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6629400" cy="1428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IT'S TIME TO PLAY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3810000" y="2743201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60707695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2" name="AutoShape 52"/>
          <p:cNvSpPr>
            <a:spLocks noChangeArrowheads="1"/>
          </p:cNvSpPr>
          <p:nvPr/>
        </p:nvSpPr>
        <p:spPr bwMode="auto">
          <a:xfrm>
            <a:off x="1981200" y="2286000"/>
            <a:ext cx="838200" cy="609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1.)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4612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/>
              <a:t>Question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05800" y="3740150"/>
            <a:ext cx="1371600" cy="6032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10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81313" y="3700463"/>
            <a:ext cx="5334000" cy="679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Answer 3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305800" y="3062288"/>
            <a:ext cx="1371600" cy="5191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10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895600" y="2979738"/>
            <a:ext cx="5334000" cy="6778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Answer 2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305800" y="2286000"/>
            <a:ext cx="1371600" cy="6096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10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895600" y="2225676"/>
            <a:ext cx="5334000" cy="7540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Top Answer</a:t>
            </a: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2895600" y="2209800"/>
            <a:ext cx="6858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2895600" y="29718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2895600" y="36576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2895600" y="4419600"/>
            <a:ext cx="6858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2895600" y="22098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229600" y="2179638"/>
            <a:ext cx="0" cy="2239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9753600" y="2209801"/>
            <a:ext cx="0" cy="22399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267200" y="76200"/>
            <a:ext cx="37338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Total Points: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705600" y="166688"/>
            <a:ext cx="838200" cy="51911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30</a:t>
            </a:r>
          </a:p>
        </p:txBody>
      </p:sp>
      <p:sp>
        <p:nvSpPr>
          <p:cNvPr id="7187" name="AutoShape 18">
            <a:hlinkClick r:id="rId7" action="ppaction://hlinkfile" highlightClick="1"/>
          </p:cNvPr>
          <p:cNvSpPr>
            <a:spLocks noChangeArrowheads="1"/>
          </p:cNvSpPr>
          <p:nvPr/>
        </p:nvSpPr>
        <p:spPr bwMode="auto">
          <a:xfrm>
            <a:off x="9296400" y="5562600"/>
            <a:ext cx="1295400" cy="533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8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9296400" y="56530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hlinkClick r:id="rId8" action="ppaction://hlinksldjump"/>
              </a:rPr>
              <a:t>SCORE</a:t>
            </a:r>
            <a:endParaRPr lang="en-US" altLang="en-US" sz="1800"/>
          </a:p>
        </p:txBody>
      </p:sp>
      <p:pic>
        <p:nvPicPr>
          <p:cNvPr id="30749" name="j0071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85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248400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j0071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85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248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9" name="DING184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2" name="DING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68580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3" name="AutoShape 53"/>
          <p:cNvSpPr>
            <a:spLocks noChangeArrowheads="1"/>
          </p:cNvSpPr>
          <p:nvPr/>
        </p:nvSpPr>
        <p:spPr bwMode="auto">
          <a:xfrm>
            <a:off x="1981200" y="3048000"/>
            <a:ext cx="838200" cy="609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2.)</a:t>
            </a:r>
          </a:p>
        </p:txBody>
      </p:sp>
      <p:sp>
        <p:nvSpPr>
          <p:cNvPr id="30774" name="AutoShape 54"/>
          <p:cNvSpPr>
            <a:spLocks noChangeArrowheads="1"/>
          </p:cNvSpPr>
          <p:nvPr/>
        </p:nvSpPr>
        <p:spPr bwMode="auto">
          <a:xfrm>
            <a:off x="1981200" y="3810000"/>
            <a:ext cx="838200" cy="609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3.)</a:t>
            </a:r>
          </a:p>
        </p:txBody>
      </p:sp>
      <p:sp>
        <p:nvSpPr>
          <p:cNvPr id="30792" name="Rectangle 72">
            <a:hlinkClick r:id="" action="ppaction://noaction">
              <a:snd r:embed="rId6" name="voltage.wav"/>
            </a:hlinkClick>
          </p:cNvPr>
          <p:cNvSpPr>
            <a:spLocks noChangeArrowheads="1"/>
          </p:cNvSpPr>
          <p:nvPr/>
        </p:nvSpPr>
        <p:spPr bwMode="auto">
          <a:xfrm>
            <a:off x="9296400" y="6248400"/>
            <a:ext cx="1295400" cy="6096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Try Again</a:t>
            </a:r>
          </a:p>
        </p:txBody>
      </p:sp>
      <p:grpSp>
        <p:nvGrpSpPr>
          <p:cNvPr id="30793" name="Group 73"/>
          <p:cNvGrpSpPr>
            <a:grpSpLocks/>
          </p:cNvGrpSpPr>
          <p:nvPr/>
        </p:nvGrpSpPr>
        <p:grpSpPr bwMode="auto">
          <a:xfrm>
            <a:off x="6248400" y="4800600"/>
            <a:ext cx="1524000" cy="1981200"/>
            <a:chOff x="576" y="1008"/>
            <a:chExt cx="1296" cy="1488"/>
          </a:xfrm>
        </p:grpSpPr>
        <p:sp>
          <p:nvSpPr>
            <p:cNvPr id="7209" name="Rectangle 74"/>
            <p:cNvSpPr>
              <a:spLocks noChangeArrowheads="1"/>
            </p:cNvSpPr>
            <p:nvPr/>
          </p:nvSpPr>
          <p:spPr bwMode="auto">
            <a:xfrm>
              <a:off x="576" y="1008"/>
              <a:ext cx="1296" cy="1488"/>
            </a:xfrm>
            <a:prstGeom prst="rect">
              <a:avLst/>
            </a:prstGeom>
            <a:solidFill>
              <a:schemeClr val="accent2"/>
            </a:solidFill>
            <a:ln w="76200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0" name="Line 75"/>
            <p:cNvSpPr>
              <a:spLocks noChangeShapeType="1"/>
            </p:cNvSpPr>
            <p:nvPr/>
          </p:nvSpPr>
          <p:spPr bwMode="auto">
            <a:xfrm flipV="1">
              <a:off x="576" y="1008"/>
              <a:ext cx="1296" cy="14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76"/>
            <p:cNvSpPr>
              <a:spLocks noChangeShapeType="1"/>
            </p:cNvSpPr>
            <p:nvPr/>
          </p:nvSpPr>
          <p:spPr bwMode="auto">
            <a:xfrm>
              <a:off x="576" y="1008"/>
              <a:ext cx="1296" cy="14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7" name="Group 77"/>
          <p:cNvGrpSpPr>
            <a:grpSpLocks/>
          </p:cNvGrpSpPr>
          <p:nvPr/>
        </p:nvGrpSpPr>
        <p:grpSpPr bwMode="auto">
          <a:xfrm>
            <a:off x="1981200" y="5486400"/>
            <a:ext cx="1219200" cy="1295400"/>
            <a:chOff x="576" y="1008"/>
            <a:chExt cx="1296" cy="1488"/>
          </a:xfrm>
        </p:grpSpPr>
        <p:sp>
          <p:nvSpPr>
            <p:cNvPr id="7206" name="Rectangle 78"/>
            <p:cNvSpPr>
              <a:spLocks noChangeArrowheads="1"/>
            </p:cNvSpPr>
            <p:nvPr/>
          </p:nvSpPr>
          <p:spPr bwMode="auto">
            <a:xfrm>
              <a:off x="576" y="1008"/>
              <a:ext cx="1296" cy="1488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7" name="Line 79"/>
            <p:cNvSpPr>
              <a:spLocks noChangeShapeType="1"/>
            </p:cNvSpPr>
            <p:nvPr/>
          </p:nvSpPr>
          <p:spPr bwMode="auto">
            <a:xfrm flipV="1">
              <a:off x="576" y="1008"/>
              <a:ext cx="1296" cy="14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80"/>
            <p:cNvSpPr>
              <a:spLocks noChangeShapeType="1"/>
            </p:cNvSpPr>
            <p:nvPr/>
          </p:nvSpPr>
          <p:spPr bwMode="auto">
            <a:xfrm>
              <a:off x="576" y="1008"/>
              <a:ext cx="1296" cy="14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1" name="Group 81"/>
          <p:cNvGrpSpPr>
            <a:grpSpLocks/>
          </p:cNvGrpSpPr>
          <p:nvPr/>
        </p:nvGrpSpPr>
        <p:grpSpPr bwMode="auto">
          <a:xfrm>
            <a:off x="3429000" y="5486400"/>
            <a:ext cx="1219200" cy="1295400"/>
            <a:chOff x="576" y="1008"/>
            <a:chExt cx="1296" cy="1488"/>
          </a:xfrm>
        </p:grpSpPr>
        <p:sp>
          <p:nvSpPr>
            <p:cNvPr id="7203" name="Rectangle 82"/>
            <p:cNvSpPr>
              <a:spLocks noChangeArrowheads="1"/>
            </p:cNvSpPr>
            <p:nvPr/>
          </p:nvSpPr>
          <p:spPr bwMode="auto">
            <a:xfrm>
              <a:off x="576" y="1008"/>
              <a:ext cx="1296" cy="1488"/>
            </a:xfrm>
            <a:prstGeom prst="rect">
              <a:avLst/>
            </a:prstGeom>
            <a:solidFill>
              <a:schemeClr val="tx1"/>
            </a:solidFill>
            <a:ln w="76200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4" name="Line 83"/>
            <p:cNvSpPr>
              <a:spLocks noChangeShapeType="1"/>
            </p:cNvSpPr>
            <p:nvPr/>
          </p:nvSpPr>
          <p:spPr bwMode="auto">
            <a:xfrm flipV="1">
              <a:off x="576" y="1008"/>
              <a:ext cx="1296" cy="14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84"/>
            <p:cNvSpPr>
              <a:spLocks noChangeShapeType="1"/>
            </p:cNvSpPr>
            <p:nvPr/>
          </p:nvSpPr>
          <p:spPr bwMode="auto">
            <a:xfrm>
              <a:off x="576" y="1008"/>
              <a:ext cx="1296" cy="14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5" name="Group 85"/>
          <p:cNvGrpSpPr>
            <a:grpSpLocks/>
          </p:cNvGrpSpPr>
          <p:nvPr/>
        </p:nvGrpSpPr>
        <p:grpSpPr bwMode="auto">
          <a:xfrm>
            <a:off x="4800600" y="5486400"/>
            <a:ext cx="1219200" cy="1333500"/>
            <a:chOff x="576" y="1008"/>
            <a:chExt cx="1296" cy="1488"/>
          </a:xfrm>
        </p:grpSpPr>
        <p:sp>
          <p:nvSpPr>
            <p:cNvPr id="7200" name="Rectangle 86"/>
            <p:cNvSpPr>
              <a:spLocks noChangeArrowheads="1"/>
            </p:cNvSpPr>
            <p:nvPr/>
          </p:nvSpPr>
          <p:spPr bwMode="auto">
            <a:xfrm>
              <a:off x="576" y="1008"/>
              <a:ext cx="1296" cy="1488"/>
            </a:xfrm>
            <a:prstGeom prst="rect">
              <a:avLst/>
            </a:prstGeom>
            <a:solidFill>
              <a:schemeClr val="tx1"/>
            </a:solidFill>
            <a:ln w="76200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1" name="Line 87"/>
            <p:cNvSpPr>
              <a:spLocks noChangeShapeType="1"/>
            </p:cNvSpPr>
            <p:nvPr/>
          </p:nvSpPr>
          <p:spPr bwMode="auto">
            <a:xfrm flipV="1">
              <a:off x="576" y="1008"/>
              <a:ext cx="1296" cy="14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88"/>
            <p:cNvSpPr>
              <a:spLocks noChangeShapeType="1"/>
            </p:cNvSpPr>
            <p:nvPr/>
          </p:nvSpPr>
          <p:spPr bwMode="auto">
            <a:xfrm>
              <a:off x="576" y="1008"/>
              <a:ext cx="1296" cy="148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9" name="Text Box 89"/>
          <p:cNvSpPr txBox="1">
            <a:spLocks noChangeArrowheads="1"/>
          </p:cNvSpPr>
          <p:nvPr/>
        </p:nvSpPr>
        <p:spPr bwMode="auto">
          <a:xfrm>
            <a:off x="1905000" y="4648201"/>
            <a:ext cx="4572000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>
                <a:solidFill>
                  <a:schemeClr val="bg1"/>
                </a:solidFill>
              </a:rPr>
              <a:t>TIME TO PASS</a:t>
            </a:r>
          </a:p>
        </p:txBody>
      </p:sp>
    </p:spTree>
    <p:extLst>
      <p:ext uri="{BB962C8B-B14F-4D97-AF65-F5344CB8AC3E}">
        <p14:creationId xmlns:p14="http://schemas.microsoft.com/office/powerpoint/2010/main" val="18890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529" fill="hold"/>
                                        <p:tgtEl>
                                          <p:spTgt spid="30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29" fill="hold"/>
                                        <p:tgtEl>
                                          <p:spTgt spid="30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0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16" fill="hold"/>
                                        <p:tgtEl>
                                          <p:spTgt spid="307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5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j00749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2"/>
                  </p:tgtEl>
                </p:cond>
              </p:nextCondLst>
            </p:seq>
          </p:childTnLst>
        </p:cTn>
      </p:par>
    </p:tnLst>
    <p:bldLst>
      <p:bldP spid="30722" grpId="0"/>
      <p:bldP spid="30723" grpId="0" animBg="1"/>
      <p:bldP spid="30724" grpId="0" animBg="1"/>
      <p:bldP spid="30725" grpId="0" animBg="1"/>
      <p:bldP spid="30726" grpId="0" animBg="1"/>
      <p:bldP spid="30727" grpId="0" animBg="1"/>
      <p:bldP spid="30728" grpId="0" animBg="1"/>
      <p:bldP spid="30809" grpId="0" animBg="1"/>
      <p:bldP spid="3080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Funny Fill Ins: https://api.razzlepuzzles.com/fillin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78" y="1825625"/>
            <a:ext cx="3730444" cy="4351338"/>
          </a:xfrm>
        </p:spPr>
      </p:pic>
    </p:spTree>
    <p:extLst>
      <p:ext uri="{BB962C8B-B14F-4D97-AF65-F5344CB8AC3E}">
        <p14:creationId xmlns:p14="http://schemas.microsoft.com/office/powerpoint/2010/main" val="285612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Search on Education.com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42" y="1294220"/>
            <a:ext cx="3640974" cy="4793340"/>
          </a:xfrm>
        </p:spPr>
      </p:pic>
    </p:spTree>
    <p:extLst>
      <p:ext uri="{BB962C8B-B14F-4D97-AF65-F5344CB8AC3E}">
        <p14:creationId xmlns:p14="http://schemas.microsoft.com/office/powerpoint/2010/main" val="340832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7828D8-4426-0D11-540B-DF7933B31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62" r="9085" b="194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BB6474-460C-9FA1-D731-16B1E0454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0395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494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Games	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Build your own games, board, electronic, etc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D0E1BDAC-CFD7-4A0D-3BEB-A651FC4FD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52" r="18826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2094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YouTube: 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>
                <a:hlinkClick r:id="rId2"/>
              </a:rPr>
              <a:t>https://www.youtube.com/watch?v=q0n0KewI3rI</a:t>
            </a:r>
            <a:endParaRPr lang="en-US" sz="2200"/>
          </a:p>
          <a:p>
            <a:pPr lvl="1"/>
            <a:r>
              <a:rPr lang="en-US" sz="2200"/>
              <a:t>Looking at cadavers of people who have used drugs</a:t>
            </a:r>
          </a:p>
          <a:p>
            <a:pPr lvl="1"/>
            <a:endParaRPr lang="en-US" sz="2200"/>
          </a:p>
          <a:p>
            <a:r>
              <a:rPr lang="en-US" sz="2200">
                <a:hlinkClick r:id="rId3"/>
              </a:rPr>
              <a:t>https://www.youtube.com/watch?v=KvAkCcZEIaQ</a:t>
            </a:r>
            <a:endParaRPr lang="en-US" sz="2200"/>
          </a:p>
          <a:p>
            <a:pPr lvl="1"/>
            <a:r>
              <a:rPr lang="en-US" sz="2200"/>
              <a:t>Voices of Youth</a:t>
            </a:r>
          </a:p>
          <a:p>
            <a:pPr lvl="1"/>
            <a:endParaRPr lang="en-US" sz="2200"/>
          </a:p>
          <a:p>
            <a:r>
              <a:rPr lang="en-US" sz="2200">
                <a:hlinkClick r:id="rId4"/>
              </a:rPr>
              <a:t>https://www.youtube.com/watch?v=UNAbf3J3lR0</a:t>
            </a:r>
            <a:endParaRPr lang="en-US" sz="2200"/>
          </a:p>
          <a:p>
            <a:pPr lvl="1"/>
            <a:r>
              <a:rPr lang="en-US" sz="2200"/>
              <a:t>The adolescent brain</a:t>
            </a:r>
          </a:p>
          <a:p>
            <a:pPr marL="457200" lvl="1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432455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NIDA: National Institute on Drug Abuse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45" y="1675227"/>
            <a:ext cx="781191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7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62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9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Relapse Prevention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/>
              <a:t>Relapse Prevention services assist students in maintaining desired behavioral changes, reinforcing a drug-free lifestyle, and facilitating changes in personal habits and life choices.  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600"/>
              <a:t>The TEAP Specialist must provide relapse prevention services for students as part of intervention in the TEAP program. 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600"/>
              <a:t>Relapse prevention services should be designed to help students develop new skills and behaviors. </a:t>
            </a:r>
          </a:p>
          <a:p>
            <a:pPr marL="0" indent="0">
              <a:buNone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944972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Relapse Prevention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000"/>
              <a:t>Help the students understand the relapse process</a:t>
            </a:r>
          </a:p>
          <a:p>
            <a:r>
              <a:rPr lang="en-US" sz="2000"/>
              <a:t>Identify and handle high-risk situations; for example, how to deal with their first pass home, or to combat boredom</a:t>
            </a:r>
          </a:p>
          <a:p>
            <a:r>
              <a:rPr lang="en-US" sz="2000"/>
              <a:t>Discuss ways to resist peer pressure on and off center</a:t>
            </a:r>
          </a:p>
          <a:p>
            <a:r>
              <a:rPr lang="en-US" sz="2000"/>
              <a:t>Discuss ways to handle cravings and desire to use alcohol and/or other drugs</a:t>
            </a:r>
          </a:p>
          <a:p>
            <a:r>
              <a:rPr lang="en-US" sz="2000"/>
              <a:t>Help students learn new ways to structure their leisure time through recreation, leisure time activities, and other wellness activities</a:t>
            </a:r>
          </a:p>
          <a:p>
            <a:r>
              <a:rPr lang="en-US" sz="2000"/>
              <a:t>Have students set goals and develop their own recovery plan that they can use while in Job Corps and when they leave</a:t>
            </a:r>
          </a:p>
          <a:p>
            <a:r>
              <a:rPr lang="en-US" sz="2000"/>
              <a:t>Help students understand the importance of being drug free and the impact substance use will have on their future goals and employability</a:t>
            </a:r>
          </a:p>
        </p:txBody>
      </p:sp>
    </p:spTree>
    <p:extLst>
      <p:ext uri="{BB962C8B-B14F-4D97-AF65-F5344CB8AC3E}">
        <p14:creationId xmlns:p14="http://schemas.microsoft.com/office/powerpoint/2010/main" val="1742063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Importance of hitting the Relapse Prevention home during Career Transition Period (CTP)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How to deal with possible employment issues related to substance use</a:t>
            </a:r>
          </a:p>
          <a:p>
            <a:r>
              <a:rPr lang="en-US" dirty="0"/>
              <a:t>Work through examples</a:t>
            </a:r>
          </a:p>
          <a:p>
            <a:r>
              <a:rPr lang="en-US" dirty="0"/>
              <a:t>Drug screening in the workplace</a:t>
            </a:r>
          </a:p>
          <a:p>
            <a:r>
              <a:rPr lang="en-US" dirty="0"/>
              <a:t>Use newspapers or internet sites to look at jobs and discuss the companies drug testing</a:t>
            </a:r>
          </a:p>
          <a:p>
            <a:r>
              <a:rPr lang="en-US" dirty="0"/>
              <a:t>Look up business policies and use them with students to hit home a positive screen will = no JOB.</a:t>
            </a:r>
          </a:p>
          <a:p>
            <a:r>
              <a:rPr lang="en-US" dirty="0"/>
              <a:t>Work with the students on writing sample polices related to their field of study</a:t>
            </a:r>
          </a:p>
        </p:txBody>
      </p:sp>
    </p:spTree>
    <p:extLst>
      <p:ext uri="{BB962C8B-B14F-4D97-AF65-F5344CB8AC3E}">
        <p14:creationId xmlns:p14="http://schemas.microsoft.com/office/powerpoint/2010/main" val="266602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Recovery Life Skills Programs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Working on GOALS</a:t>
            </a:r>
          </a:p>
          <a:p>
            <a:r>
              <a:rPr lang="en-US" dirty="0"/>
              <a:t>Triggers</a:t>
            </a:r>
          </a:p>
          <a:p>
            <a:r>
              <a:rPr lang="en-US" dirty="0"/>
              <a:t>Early Warning Signs (MH and SUD)</a:t>
            </a:r>
          </a:p>
          <a:p>
            <a:r>
              <a:rPr lang="en-US" dirty="0"/>
              <a:t>Coping with negative feelings</a:t>
            </a:r>
          </a:p>
          <a:p>
            <a:r>
              <a:rPr lang="en-US" dirty="0"/>
              <a:t>Developing leisure and recreational activities</a:t>
            </a:r>
          </a:p>
          <a:p>
            <a:r>
              <a:rPr lang="en-US" dirty="0"/>
              <a:t>Social Situations</a:t>
            </a:r>
          </a:p>
          <a:p>
            <a:r>
              <a:rPr lang="en-US" dirty="0"/>
              <a:t>Relationship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Positive Self-image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49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Documenting	</a:t>
            </a:r>
          </a:p>
        </p:txBody>
      </p:sp>
      <p:pic>
        <p:nvPicPr>
          <p:cNvPr id="14" name="Picture 13" descr="Glasses on top of a book">
            <a:extLst>
              <a:ext uri="{FF2B5EF4-FFF2-40B4-BE49-F238E27FC236}">
                <a16:creationId xmlns:a16="http://schemas.microsoft.com/office/drawing/2014/main" id="{A8C78D47-5D53-1D5A-C8AB-EC3FDF426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6" r="37954" b="1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00" dirty="0"/>
              <a:t>If you do not document, it did not happen.</a:t>
            </a:r>
          </a:p>
          <a:p>
            <a:r>
              <a:rPr lang="en-US" sz="1500" dirty="0"/>
              <a:t>Documenting risk and assessment</a:t>
            </a:r>
            <a:endParaRPr lang="en-US" sz="1500" dirty="0">
              <a:cs typeface="Calibri"/>
            </a:endParaRPr>
          </a:p>
          <a:p>
            <a:pPr lvl="1"/>
            <a:r>
              <a:rPr lang="en-US" sz="1500" dirty="0"/>
              <a:t>Score the CRAFFT and your evidence-based assessment (both of these need to be documented and recommendation be made)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Document individual encounters in the TEAP section of the student health record (SHR)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Document groups encounters in the TEAP section of the SHR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Document any plans (intervention or relapse prevention) in the TEAP section of the SHR</a:t>
            </a:r>
            <a:endParaRPr lang="en-US" sz="1500" dirty="0">
              <a:cs typeface="Calibri"/>
            </a:endParaRPr>
          </a:p>
          <a:p>
            <a:pPr marL="0" indent="0">
              <a:buNone/>
            </a:pPr>
            <a:r>
              <a:rPr lang="en-US" sz="1500" dirty="0"/>
              <a:t>Note:  Anytime you document in the TEAP section of the SHR, you will need to make a notation in the nurse's notes SF600.  See TEAP section of the SHR, sign and date it. </a:t>
            </a:r>
            <a:endParaRPr lang="en-US"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09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311CEB3B-2852-EE70-AA08-4BF3E2941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Intervention is defined as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FFFFFF"/>
                </a:solidFill>
              </a:rPr>
              <a:t>The action or process of intervening</a:t>
            </a:r>
          </a:p>
        </p:txBody>
      </p:sp>
    </p:spTree>
    <p:extLst>
      <p:ext uri="{BB962C8B-B14F-4D97-AF65-F5344CB8AC3E}">
        <p14:creationId xmlns:p14="http://schemas.microsoft.com/office/powerpoint/2010/main" val="2642136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Documenting Large Group Activities	</a:t>
            </a:r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21D4976F-56DF-5E5F-C55D-E3433662D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35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Center-wide education activities: Keep flyers, pictures, plan of activities in a three-ring binder.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Morning meeting guest speakers: Keep all information in a three-ring binder (who, what, etc.)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Dances, health fairs, etc.: Keep all information in a three-ring binder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CPP, CDP, and CTR: Keep sign-in sheets, meeting dates and discussion notes, pictures, etc. in a three-ring binder.</a:t>
            </a:r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73147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AE98566C-43BA-5C62-FC6A-AF5712868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156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Thank you!!!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Questions??  Comments???</a:t>
            </a:r>
          </a:p>
        </p:txBody>
      </p:sp>
    </p:spTree>
    <p:extLst>
      <p:ext uri="{BB962C8B-B14F-4D97-AF65-F5344CB8AC3E}">
        <p14:creationId xmlns:p14="http://schemas.microsoft.com/office/powerpoint/2010/main" val="423315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does the PRH say?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Intervention services for students identified at an elevated risk for substance use, to include: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Individual and group intervention services with a focus on behaviors that represent employability barriers 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Collaboration with the Center Mental-Health Consultant for students with co-occurring conditions of mental health issues and substance use 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Referral to off-center substance abuse professionals or agencies for ongoing treatment and/or specialized services. Any student separating from Job Corps who has a substance use condition must be provided with a referral for support services in his or her home community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10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Intervention Services 		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11D3BAA-D963-0753-DE82-31F5896F8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60109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93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Elevated Risk, what does that mean?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Students who disclose on their 6-53 that they use substances and/or have been engaged in treatment. </a:t>
            </a:r>
            <a:endParaRPr lang="en-US" sz="2600"/>
          </a:p>
          <a:p>
            <a:r>
              <a:rPr lang="en-US" sz="2600" dirty="0"/>
              <a:t>Students who disclose on their Social Intake Form that they or a family member have a history of substance use.</a:t>
            </a:r>
            <a:endParaRPr lang="en-US" sz="2600" dirty="0">
              <a:cs typeface="Calibri"/>
            </a:endParaRPr>
          </a:p>
          <a:p>
            <a:r>
              <a:rPr lang="en-US" sz="2600" dirty="0"/>
              <a:t>Students who have an elevated score on the CRAFFT that is in the Social Intake Form. (TIP:  score the CRAFFT and document that score either on the form or in the TEAP section of the medical record.  Your recommendations should be documented).</a:t>
            </a:r>
            <a:endParaRPr lang="en-US" sz="2600" dirty="0">
              <a:cs typeface="Calibri"/>
            </a:endParaRPr>
          </a:p>
          <a:p>
            <a:r>
              <a:rPr lang="en-US" sz="2600" dirty="0"/>
              <a:t>Discussion with the student during anytime while on center or on center approved leave. </a:t>
            </a:r>
            <a:endParaRPr lang="en-US" sz="2600" dirty="0">
              <a:cs typeface="Calibri"/>
            </a:endParaRP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49726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Students Who Self-Refer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Students who may not test positive, have an elevated CRAFFT score or have other risk factors, but want or need to talk about family and friends use.</a:t>
            </a:r>
          </a:p>
          <a:p>
            <a:r>
              <a:rPr lang="en-US" dirty="0"/>
              <a:t>Students who binge drink or use drugs.</a:t>
            </a:r>
          </a:p>
          <a:p>
            <a:r>
              <a:rPr lang="en-US" dirty="0"/>
              <a:t>What are other reasons someone may self-refer?</a:t>
            </a:r>
          </a:p>
        </p:txBody>
      </p:sp>
    </p:spTree>
    <p:extLst>
      <p:ext uri="{BB962C8B-B14F-4D97-AF65-F5344CB8AC3E}">
        <p14:creationId xmlns:p14="http://schemas.microsoft.com/office/powerpoint/2010/main" val="271499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Assessments/Tools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Part of  your role in assessing a student for their needs is completing an Evidence-Based Formalized Assessment.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SASSI</a:t>
            </a:r>
          </a:p>
          <a:p>
            <a:r>
              <a:rPr lang="en-US" dirty="0"/>
              <a:t>DAST</a:t>
            </a:r>
          </a:p>
          <a:p>
            <a:r>
              <a:rPr lang="en-US" dirty="0"/>
              <a:t>MAST</a:t>
            </a:r>
          </a:p>
          <a:p>
            <a:r>
              <a:rPr lang="en-US" dirty="0"/>
              <a:t>GAIN</a:t>
            </a:r>
          </a:p>
          <a:p>
            <a:r>
              <a:rPr lang="en-US" dirty="0"/>
              <a:t>ASAM</a:t>
            </a:r>
          </a:p>
          <a:p>
            <a:r>
              <a:rPr lang="en-US" dirty="0"/>
              <a:t>CAUDIT-R</a:t>
            </a:r>
          </a:p>
        </p:txBody>
      </p:sp>
    </p:spTree>
    <p:extLst>
      <p:ext uri="{BB962C8B-B14F-4D97-AF65-F5344CB8AC3E}">
        <p14:creationId xmlns:p14="http://schemas.microsoft.com/office/powerpoint/2010/main" val="323247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The scores on the Evidence Based Formalized Assessment along with your clinical judgement should determine:</a:t>
            </a:r>
            <a:br>
              <a:rPr lang="en-US" sz="3100">
                <a:solidFill>
                  <a:srgbClr val="FFFFFF"/>
                </a:solidFill>
              </a:rPr>
            </a:b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Level of Care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you maintain the student on center using your center resources?</a:t>
            </a:r>
            <a:endParaRPr lang="en-US">
              <a:cs typeface="Calibri"/>
            </a:endParaRPr>
          </a:p>
          <a:p>
            <a:pPr lvl="1"/>
            <a:r>
              <a:rPr lang="en-US" dirty="0"/>
              <a:t>Can you maintain the student on center using </a:t>
            </a:r>
            <a:r>
              <a:rPr lang="en-US"/>
              <a:t>your community resources?</a:t>
            </a:r>
            <a:endParaRPr lang="en-US">
              <a:cs typeface="Calibri"/>
            </a:endParaRPr>
          </a:p>
          <a:p>
            <a:pPr lvl="1"/>
            <a:r>
              <a:rPr lang="en-US"/>
              <a:t>Does the student need a MSWR?</a:t>
            </a:r>
            <a:endParaRPr lang="en-US">
              <a:cs typeface="Calibri" panose="020F0502020204030204"/>
            </a:endParaRPr>
          </a:p>
          <a:p>
            <a:pPr lvl="1"/>
            <a:r>
              <a:rPr lang="en-US"/>
              <a:t>Does the student need emergency care?</a:t>
            </a:r>
            <a:endParaRPr lang="en-US">
              <a:cs typeface="Calibri" panose="020F0502020204030204"/>
            </a:endParaRPr>
          </a:p>
          <a:p>
            <a:pPr lvl="1"/>
            <a:r>
              <a:rPr lang="en-US" dirty="0"/>
              <a:t>Does the student need other behavioral health support?</a:t>
            </a:r>
            <a:endParaRPr lang="en-US">
              <a:cs typeface="Calibri"/>
            </a:endParaRPr>
          </a:p>
          <a:p>
            <a:pPr lvl="1"/>
            <a:r>
              <a:rPr lang="en-US" dirty="0"/>
              <a:t>Your clinical recommendations on what should happen?</a:t>
            </a:r>
            <a:endParaRPr lang="en-US" dirty="0">
              <a:cs typeface="Calibri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3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XRUYQT3274NZ-681238054-2040</_dlc_DocId>
    <_dlc_DocIdUrl xmlns="b22f8f74-215c-4154-9939-bd29e4e8980e">
      <Url>https://supportservices.jobcorps.gov/health/_layouts/15/DocIdRedir.aspx?ID=XRUYQT3274NZ-681238054-2040</Url>
      <Description>XRUYQT3274NZ-681238054-2040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1EBB773-1340-4BFD-8E11-6CED1D3F7935}"/>
</file>

<file path=customXml/itemProps2.xml><?xml version="1.0" encoding="utf-8"?>
<ds:datastoreItem xmlns:ds="http://schemas.openxmlformats.org/officeDocument/2006/customXml" ds:itemID="{7C7D5EAB-F4D3-427A-8FCE-3E23B65DDA61}"/>
</file>

<file path=customXml/itemProps3.xml><?xml version="1.0" encoding="utf-8"?>
<ds:datastoreItem xmlns:ds="http://schemas.openxmlformats.org/officeDocument/2006/customXml" ds:itemID="{1CD21368-E8D1-49AF-A928-2F2BA877C905}"/>
</file>

<file path=customXml/itemProps4.xml><?xml version="1.0" encoding="utf-8"?>
<ds:datastoreItem xmlns:ds="http://schemas.openxmlformats.org/officeDocument/2006/customXml" ds:itemID="{F0BCD1B5-8A60-495B-BF10-15BA77C60BDD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1529</Words>
  <Application>Microsoft Office PowerPoint</Application>
  <PresentationFormat>Widescreen</PresentationFormat>
  <Paragraphs>173</Paragraphs>
  <Slides>31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Berlin Sans FB Demi</vt:lpstr>
      <vt:lpstr>Calibri</vt:lpstr>
      <vt:lpstr>Calibri Light</vt:lpstr>
      <vt:lpstr>Office Theme</vt:lpstr>
      <vt:lpstr>Let’s Look at Intervention</vt:lpstr>
      <vt:lpstr>Objectives</vt:lpstr>
      <vt:lpstr>Intervention is defined as </vt:lpstr>
      <vt:lpstr>What does the PRH say?</vt:lpstr>
      <vt:lpstr>Intervention Services   </vt:lpstr>
      <vt:lpstr>Elevated Risk, what does that mean?</vt:lpstr>
      <vt:lpstr>Students Who Self-Refer</vt:lpstr>
      <vt:lpstr>Assessments/Tools</vt:lpstr>
      <vt:lpstr>The scores on the Evidence Based Formalized Assessment along with your clinical judgement should determine: </vt:lpstr>
      <vt:lpstr>What does the PRH say? Circling back around!</vt:lpstr>
      <vt:lpstr>Individual and Group Intervention  </vt:lpstr>
      <vt:lpstr>Collaboration with the Center Mental Health Consultant for students with co-occurring conditions. </vt:lpstr>
      <vt:lpstr>Referral for off- center substance abuse professionals or agencies.</vt:lpstr>
      <vt:lpstr>Intervention Plans, need to be:</vt:lpstr>
      <vt:lpstr>Intervention Ideas </vt:lpstr>
      <vt:lpstr>PowerPoint Presentation</vt:lpstr>
      <vt:lpstr>Question</vt:lpstr>
      <vt:lpstr>Funny Fill Ins: https://api.razzlepuzzles.com/fillin</vt:lpstr>
      <vt:lpstr>Word Search on Education.com</vt:lpstr>
      <vt:lpstr>Games </vt:lpstr>
      <vt:lpstr>YouTube: </vt:lpstr>
      <vt:lpstr>NIDA: National Institute on Drug Abuse</vt:lpstr>
      <vt:lpstr>PowerPoint Presentation</vt:lpstr>
      <vt:lpstr>PowerPoint Presentation</vt:lpstr>
      <vt:lpstr>Relapse Prevention </vt:lpstr>
      <vt:lpstr>Relapse Prevention </vt:lpstr>
      <vt:lpstr>Importance of hitting the Relapse Prevention home during Career Transition Period (CTP)</vt:lpstr>
      <vt:lpstr>Recovery Life Skills Programs</vt:lpstr>
      <vt:lpstr>Documenting </vt:lpstr>
      <vt:lpstr>Documenting Large Group Activities </vt:lpstr>
      <vt:lpstr>Thank you!!!</vt:lpstr>
    </vt:vector>
  </TitlesOfParts>
  <Company>MCCC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Look at Intervention</dc:title>
  <dc:creator>Hicks, Christy</dc:creator>
  <cp:lastModifiedBy>Julie Luht</cp:lastModifiedBy>
  <cp:revision>86</cp:revision>
  <cp:lastPrinted>2023-07-25T15:11:33Z</cp:lastPrinted>
  <dcterms:created xsi:type="dcterms:W3CDTF">2023-05-16T16:43:34Z</dcterms:created>
  <dcterms:modified xsi:type="dcterms:W3CDTF">2023-08-15T14:54:55Z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17bcb1fb-fc8f-416b-a0a0-8bdf0af6bd9e</vt:lpwstr>
  </property>
</Properties>
</file>