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xml" ContentType="application/vnd.openxmlformats-officedocument.presentationml.notesSlide+xml"/>
  <Override PartName="/ppt/notesSlides/notesSlide26.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2.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0.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quickStyle10.xml" ContentType="application/vnd.openxmlformats-officedocument.drawingml.diagramStyle+xml"/>
  <Override PartName="/ppt/diagrams/layout12.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colors10.xml" ContentType="application/vnd.openxmlformats-officedocument.drawingml.diagramColors+xml"/>
  <Override PartName="/ppt/diagrams/drawing10.xml" ContentType="application/vnd.ms-office.drawingml.diagramDrawing+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9.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2"/>
  </p:notesMasterIdLst>
  <p:sldIdLst>
    <p:sldId id="376" r:id="rId2"/>
    <p:sldId id="320" r:id="rId3"/>
    <p:sldId id="287" r:id="rId4"/>
    <p:sldId id="335" r:id="rId5"/>
    <p:sldId id="369" r:id="rId6"/>
    <p:sldId id="332" r:id="rId7"/>
    <p:sldId id="377" r:id="rId8"/>
    <p:sldId id="340" r:id="rId9"/>
    <p:sldId id="341" r:id="rId10"/>
    <p:sldId id="342" r:id="rId11"/>
    <p:sldId id="378" r:id="rId12"/>
    <p:sldId id="343" r:id="rId13"/>
    <p:sldId id="379" r:id="rId14"/>
    <p:sldId id="339" r:id="rId15"/>
    <p:sldId id="334" r:id="rId16"/>
    <p:sldId id="380" r:id="rId17"/>
    <p:sldId id="346" r:id="rId18"/>
    <p:sldId id="326" r:id="rId19"/>
    <p:sldId id="327" r:id="rId20"/>
    <p:sldId id="381" r:id="rId21"/>
    <p:sldId id="283" r:id="rId22"/>
    <p:sldId id="349" r:id="rId23"/>
    <p:sldId id="353" r:id="rId24"/>
    <p:sldId id="382" r:id="rId25"/>
    <p:sldId id="296" r:id="rId26"/>
    <p:sldId id="330" r:id="rId27"/>
    <p:sldId id="383" r:id="rId28"/>
    <p:sldId id="363" r:id="rId29"/>
    <p:sldId id="362" r:id="rId30"/>
    <p:sldId id="384" r:id="rId31"/>
    <p:sldId id="325" r:id="rId32"/>
    <p:sldId id="328" r:id="rId33"/>
    <p:sldId id="385" r:id="rId34"/>
    <p:sldId id="365" r:id="rId35"/>
    <p:sldId id="295" r:id="rId36"/>
    <p:sldId id="366" r:id="rId37"/>
    <p:sldId id="386" r:id="rId38"/>
    <p:sldId id="387" r:id="rId39"/>
    <p:sldId id="355" r:id="rId40"/>
    <p:sldId id="364" r:id="rId41"/>
    <p:sldId id="388" r:id="rId42"/>
    <p:sldId id="373" r:id="rId43"/>
    <p:sldId id="375" r:id="rId44"/>
    <p:sldId id="367" r:id="rId45"/>
    <p:sldId id="333" r:id="rId46"/>
    <p:sldId id="336" r:id="rId47"/>
    <p:sldId id="337" r:id="rId48"/>
    <p:sldId id="331" r:id="rId49"/>
    <p:sldId id="344" r:id="rId50"/>
    <p:sldId id="36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C6035-045C-4EDE-8698-AB33F078CD86}" v="83" dt="2023-01-11T14:30:26.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6781" autoAdjust="0"/>
  </p:normalViewPr>
  <p:slideViewPr>
    <p:cSldViewPr snapToGrid="0">
      <p:cViewPr varScale="1">
        <p:scale>
          <a:sx n="48" d="100"/>
          <a:sy n="48" d="100"/>
        </p:scale>
        <p:origin x="11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customXml" Target="../customXml/item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svg"/><Relationship Id="rId1" Type="http://schemas.openxmlformats.org/officeDocument/2006/relationships/image" Target="../media/image25.png"/><Relationship Id="rId5" Type="http://schemas.openxmlformats.org/officeDocument/2006/relationships/image" Target="../media/image29.svg"/><Relationship Id="rId4"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svg"/><Relationship Id="rId1" Type="http://schemas.openxmlformats.org/officeDocument/2006/relationships/image" Target="../media/image25.png"/><Relationship Id="rId5" Type="http://schemas.openxmlformats.org/officeDocument/2006/relationships/image" Target="../media/image29.sv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1DF27-CC3A-41E3-A740-0F9EDC0E20C1}"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897EDA6A-2B75-48C9-A547-730965E817DC}">
      <dgm:prSet/>
      <dgm:spPr/>
      <dgm:t>
        <a:bodyPr/>
        <a:lstStyle/>
        <a:p>
          <a:r>
            <a:rPr lang="en-US"/>
            <a:t>Describe</a:t>
          </a:r>
        </a:p>
      </dgm:t>
    </dgm:pt>
    <dgm:pt modelId="{40DCAD01-149D-434B-B321-905A21B205E4}" type="parTrans" cxnId="{52DBA827-4EE5-4889-8FE0-183B1C47FFDF}">
      <dgm:prSet/>
      <dgm:spPr/>
      <dgm:t>
        <a:bodyPr/>
        <a:lstStyle/>
        <a:p>
          <a:endParaRPr lang="en-US"/>
        </a:p>
      </dgm:t>
    </dgm:pt>
    <dgm:pt modelId="{571D39A5-28F9-4984-8D5C-3BD6B941F880}" type="sibTrans" cxnId="{52DBA827-4EE5-4889-8FE0-183B1C47FFDF}">
      <dgm:prSet/>
      <dgm:spPr/>
      <dgm:t>
        <a:bodyPr/>
        <a:lstStyle/>
        <a:p>
          <a:endParaRPr lang="en-US"/>
        </a:p>
      </dgm:t>
    </dgm:pt>
    <dgm:pt modelId="{AC5A7E0B-0766-4A67-80D8-9BA804A57E76}">
      <dgm:prSet/>
      <dgm:spPr/>
      <dgm:t>
        <a:bodyPr/>
        <a:lstStyle/>
        <a:p>
          <a:r>
            <a:rPr lang="en-US" dirty="0"/>
            <a:t>Describe the three most common oral diseases.</a:t>
          </a:r>
        </a:p>
      </dgm:t>
    </dgm:pt>
    <dgm:pt modelId="{9EA037E9-23B3-4DDA-B8A2-2C6711FB7674}" type="parTrans" cxnId="{F1CFA6B4-20AA-4C6B-BF1F-4F42D6B1177B}">
      <dgm:prSet/>
      <dgm:spPr/>
      <dgm:t>
        <a:bodyPr/>
        <a:lstStyle/>
        <a:p>
          <a:endParaRPr lang="en-US"/>
        </a:p>
      </dgm:t>
    </dgm:pt>
    <dgm:pt modelId="{661E7C44-73EA-4397-9377-BB590D92F1BD}" type="sibTrans" cxnId="{F1CFA6B4-20AA-4C6B-BF1F-4F42D6B1177B}">
      <dgm:prSet/>
      <dgm:spPr/>
      <dgm:t>
        <a:bodyPr/>
        <a:lstStyle/>
        <a:p>
          <a:endParaRPr lang="en-US"/>
        </a:p>
      </dgm:t>
    </dgm:pt>
    <dgm:pt modelId="{A3BC15D8-9B40-4D8A-A2A4-46A7ECFE6A47}">
      <dgm:prSet/>
      <dgm:spPr/>
      <dgm:t>
        <a:bodyPr/>
        <a:lstStyle/>
        <a:p>
          <a:r>
            <a:rPr lang="en-US"/>
            <a:t>Discuss</a:t>
          </a:r>
        </a:p>
      </dgm:t>
    </dgm:pt>
    <dgm:pt modelId="{22AE47C5-1F6C-4DE0-A424-1F1FF6B10DD3}" type="parTrans" cxnId="{E0A8CAA9-3AB0-443C-BC4F-43B212E318E0}">
      <dgm:prSet/>
      <dgm:spPr/>
      <dgm:t>
        <a:bodyPr/>
        <a:lstStyle/>
        <a:p>
          <a:endParaRPr lang="en-US"/>
        </a:p>
      </dgm:t>
    </dgm:pt>
    <dgm:pt modelId="{DBC23417-7341-4F53-87E6-F6AB01ADA90F}" type="sibTrans" cxnId="{E0A8CAA9-3AB0-443C-BC4F-43B212E318E0}">
      <dgm:prSet/>
      <dgm:spPr/>
      <dgm:t>
        <a:bodyPr/>
        <a:lstStyle/>
        <a:p>
          <a:endParaRPr lang="en-US"/>
        </a:p>
      </dgm:t>
    </dgm:pt>
    <dgm:pt modelId="{BB6B71FE-3BC6-48A7-A8A9-5EAA698DAEB2}">
      <dgm:prSet/>
      <dgm:spPr/>
      <dgm:t>
        <a:bodyPr/>
        <a:lstStyle/>
        <a:p>
          <a:r>
            <a:rPr lang="en-US" dirty="0"/>
            <a:t>Discuss the link between oral health and the risk, prevalence, and management of at least three chronic medical conditions.</a:t>
          </a:r>
        </a:p>
      </dgm:t>
    </dgm:pt>
    <dgm:pt modelId="{F7718789-DE7B-4AA9-8CAF-ABBA28FE18AF}" type="parTrans" cxnId="{D0928F84-DE56-48F9-958C-086DB69EF3F0}">
      <dgm:prSet/>
      <dgm:spPr/>
      <dgm:t>
        <a:bodyPr/>
        <a:lstStyle/>
        <a:p>
          <a:endParaRPr lang="en-US"/>
        </a:p>
      </dgm:t>
    </dgm:pt>
    <dgm:pt modelId="{AD20568C-F6A2-4F3B-9371-79AA7DB9992A}" type="sibTrans" cxnId="{D0928F84-DE56-48F9-958C-086DB69EF3F0}">
      <dgm:prSet/>
      <dgm:spPr/>
      <dgm:t>
        <a:bodyPr/>
        <a:lstStyle/>
        <a:p>
          <a:endParaRPr lang="en-US"/>
        </a:p>
      </dgm:t>
    </dgm:pt>
    <dgm:pt modelId="{86D78E0A-7E38-4BBA-BDB4-6B05EFFF4A42}">
      <dgm:prSet/>
      <dgm:spPr/>
      <dgm:t>
        <a:bodyPr/>
        <a:lstStyle/>
        <a:p>
          <a:r>
            <a:rPr lang="en-US"/>
            <a:t>Utilize</a:t>
          </a:r>
        </a:p>
      </dgm:t>
    </dgm:pt>
    <dgm:pt modelId="{92DA5BB4-4435-49D9-94AA-9BD1F1373A97}" type="parTrans" cxnId="{94336574-629A-4F6D-9C45-9613BFEAFC66}">
      <dgm:prSet/>
      <dgm:spPr/>
      <dgm:t>
        <a:bodyPr/>
        <a:lstStyle/>
        <a:p>
          <a:endParaRPr lang="en-US"/>
        </a:p>
      </dgm:t>
    </dgm:pt>
    <dgm:pt modelId="{937F6216-5602-4FCA-A1D6-9E2AE8EF1E91}" type="sibTrans" cxnId="{94336574-629A-4F6D-9C45-9613BFEAFC66}">
      <dgm:prSet/>
      <dgm:spPr/>
      <dgm:t>
        <a:bodyPr/>
        <a:lstStyle/>
        <a:p>
          <a:endParaRPr lang="en-US"/>
        </a:p>
      </dgm:t>
    </dgm:pt>
    <dgm:pt modelId="{F8C4068E-E720-40ED-8920-1AF583FC0678}">
      <dgm:prSet/>
      <dgm:spPr/>
      <dgm:t>
        <a:bodyPr/>
        <a:lstStyle/>
        <a:p>
          <a:r>
            <a:rPr lang="en-US" dirty="0"/>
            <a:t>Utilize strategies to incorporate oral care and maintenance as part of the patient/client Plan of Care.</a:t>
          </a:r>
        </a:p>
      </dgm:t>
    </dgm:pt>
    <dgm:pt modelId="{73A59E35-E745-421E-B4D9-7AE0F5550757}" type="parTrans" cxnId="{3170FA5F-5402-496F-BB52-0674E93298B0}">
      <dgm:prSet/>
      <dgm:spPr/>
      <dgm:t>
        <a:bodyPr/>
        <a:lstStyle/>
        <a:p>
          <a:endParaRPr lang="en-US"/>
        </a:p>
      </dgm:t>
    </dgm:pt>
    <dgm:pt modelId="{1441CB96-FDDE-4BD3-A9B2-885A65B27CE4}" type="sibTrans" cxnId="{3170FA5F-5402-496F-BB52-0674E93298B0}">
      <dgm:prSet/>
      <dgm:spPr/>
      <dgm:t>
        <a:bodyPr/>
        <a:lstStyle/>
        <a:p>
          <a:endParaRPr lang="en-US"/>
        </a:p>
      </dgm:t>
    </dgm:pt>
    <dgm:pt modelId="{E713F595-D81B-41A4-B97D-336C22EF7223}" type="pres">
      <dgm:prSet presAssocID="{A011DF27-CC3A-41E3-A740-0F9EDC0E20C1}" presName="Name0" presStyleCnt="0">
        <dgm:presLayoutVars>
          <dgm:dir/>
          <dgm:animLvl val="lvl"/>
          <dgm:resizeHandles val="exact"/>
        </dgm:presLayoutVars>
      </dgm:prSet>
      <dgm:spPr/>
    </dgm:pt>
    <dgm:pt modelId="{97ECB407-CD96-480C-804C-8B708FEFC82A}" type="pres">
      <dgm:prSet presAssocID="{897EDA6A-2B75-48C9-A547-730965E817DC}" presName="linNode" presStyleCnt="0"/>
      <dgm:spPr/>
    </dgm:pt>
    <dgm:pt modelId="{0279ED82-F88F-4AC9-9820-58C5DD359787}" type="pres">
      <dgm:prSet presAssocID="{897EDA6A-2B75-48C9-A547-730965E817DC}" presName="parentText" presStyleLbl="solidFgAcc1" presStyleIdx="0" presStyleCnt="3">
        <dgm:presLayoutVars>
          <dgm:chMax val="1"/>
          <dgm:bulletEnabled/>
        </dgm:presLayoutVars>
      </dgm:prSet>
      <dgm:spPr/>
    </dgm:pt>
    <dgm:pt modelId="{57E529E9-A830-43A5-BC69-A3008253BDB0}" type="pres">
      <dgm:prSet presAssocID="{897EDA6A-2B75-48C9-A547-730965E817DC}" presName="descendantText" presStyleLbl="alignNode1" presStyleIdx="0" presStyleCnt="3">
        <dgm:presLayoutVars>
          <dgm:bulletEnabled/>
        </dgm:presLayoutVars>
      </dgm:prSet>
      <dgm:spPr/>
    </dgm:pt>
    <dgm:pt modelId="{F0D8EEB7-5B02-4995-9939-950723901471}" type="pres">
      <dgm:prSet presAssocID="{571D39A5-28F9-4984-8D5C-3BD6B941F880}" presName="sp" presStyleCnt="0"/>
      <dgm:spPr/>
    </dgm:pt>
    <dgm:pt modelId="{16233F01-5C35-4E82-ACA8-B443FC4F15F5}" type="pres">
      <dgm:prSet presAssocID="{A3BC15D8-9B40-4D8A-A2A4-46A7ECFE6A47}" presName="linNode" presStyleCnt="0"/>
      <dgm:spPr/>
    </dgm:pt>
    <dgm:pt modelId="{38B716E3-4B2A-437B-A39B-A813B5433714}" type="pres">
      <dgm:prSet presAssocID="{A3BC15D8-9B40-4D8A-A2A4-46A7ECFE6A47}" presName="parentText" presStyleLbl="solidFgAcc1" presStyleIdx="1" presStyleCnt="3">
        <dgm:presLayoutVars>
          <dgm:chMax val="1"/>
          <dgm:bulletEnabled/>
        </dgm:presLayoutVars>
      </dgm:prSet>
      <dgm:spPr/>
    </dgm:pt>
    <dgm:pt modelId="{0B1DA6FA-574F-4516-B033-4C3FD96FB500}" type="pres">
      <dgm:prSet presAssocID="{A3BC15D8-9B40-4D8A-A2A4-46A7ECFE6A47}" presName="descendantText" presStyleLbl="alignNode1" presStyleIdx="1" presStyleCnt="3">
        <dgm:presLayoutVars>
          <dgm:bulletEnabled/>
        </dgm:presLayoutVars>
      </dgm:prSet>
      <dgm:spPr/>
    </dgm:pt>
    <dgm:pt modelId="{507F5901-3301-40D9-9AB2-979EE687550D}" type="pres">
      <dgm:prSet presAssocID="{DBC23417-7341-4F53-87E6-F6AB01ADA90F}" presName="sp" presStyleCnt="0"/>
      <dgm:spPr/>
    </dgm:pt>
    <dgm:pt modelId="{3D939FC1-0FDE-4573-B8A2-6A6B0BA3C374}" type="pres">
      <dgm:prSet presAssocID="{86D78E0A-7E38-4BBA-BDB4-6B05EFFF4A42}" presName="linNode" presStyleCnt="0"/>
      <dgm:spPr/>
    </dgm:pt>
    <dgm:pt modelId="{01F2F9D7-9DDD-455A-864A-11FAA062355B}" type="pres">
      <dgm:prSet presAssocID="{86D78E0A-7E38-4BBA-BDB4-6B05EFFF4A42}" presName="parentText" presStyleLbl="solidFgAcc1" presStyleIdx="2" presStyleCnt="3">
        <dgm:presLayoutVars>
          <dgm:chMax val="1"/>
          <dgm:bulletEnabled/>
        </dgm:presLayoutVars>
      </dgm:prSet>
      <dgm:spPr/>
    </dgm:pt>
    <dgm:pt modelId="{740EBECB-EFFA-4487-B4FB-459E0939DE2F}" type="pres">
      <dgm:prSet presAssocID="{86D78E0A-7E38-4BBA-BDB4-6B05EFFF4A42}" presName="descendantText" presStyleLbl="alignNode1" presStyleIdx="2" presStyleCnt="3">
        <dgm:presLayoutVars>
          <dgm:bulletEnabled/>
        </dgm:presLayoutVars>
      </dgm:prSet>
      <dgm:spPr/>
    </dgm:pt>
  </dgm:ptLst>
  <dgm:cxnLst>
    <dgm:cxn modelId="{A59ACC15-ACB5-4CA0-9660-79C6503A323A}" type="presOf" srcId="{A3BC15D8-9B40-4D8A-A2A4-46A7ECFE6A47}" destId="{38B716E3-4B2A-437B-A39B-A813B5433714}" srcOrd="0" destOrd="0" presId="urn:microsoft.com/office/officeart/2016/7/layout/VerticalHollowActionList"/>
    <dgm:cxn modelId="{52DBA827-4EE5-4889-8FE0-183B1C47FFDF}" srcId="{A011DF27-CC3A-41E3-A740-0F9EDC0E20C1}" destId="{897EDA6A-2B75-48C9-A547-730965E817DC}" srcOrd="0" destOrd="0" parTransId="{40DCAD01-149D-434B-B321-905A21B205E4}" sibTransId="{571D39A5-28F9-4984-8D5C-3BD6B941F880}"/>
    <dgm:cxn modelId="{2BCD7230-E5BA-463F-9EEA-20BBCCE4A3FB}" type="presOf" srcId="{A011DF27-CC3A-41E3-A740-0F9EDC0E20C1}" destId="{E713F595-D81B-41A4-B97D-336C22EF7223}" srcOrd="0" destOrd="0" presId="urn:microsoft.com/office/officeart/2016/7/layout/VerticalHollowActionList"/>
    <dgm:cxn modelId="{D6346134-EB04-4F15-AA89-0F2598709CDA}" type="presOf" srcId="{86D78E0A-7E38-4BBA-BDB4-6B05EFFF4A42}" destId="{01F2F9D7-9DDD-455A-864A-11FAA062355B}" srcOrd="0" destOrd="0" presId="urn:microsoft.com/office/officeart/2016/7/layout/VerticalHollowActionList"/>
    <dgm:cxn modelId="{3170FA5F-5402-496F-BB52-0674E93298B0}" srcId="{86D78E0A-7E38-4BBA-BDB4-6B05EFFF4A42}" destId="{F8C4068E-E720-40ED-8920-1AF583FC0678}" srcOrd="0" destOrd="0" parTransId="{73A59E35-E745-421E-B4D9-7AE0F5550757}" sibTransId="{1441CB96-FDDE-4BD3-A9B2-885A65B27CE4}"/>
    <dgm:cxn modelId="{734C6D49-19CC-4452-A73B-49F2714B96FA}" type="presOf" srcId="{F8C4068E-E720-40ED-8920-1AF583FC0678}" destId="{740EBECB-EFFA-4487-B4FB-459E0939DE2F}" srcOrd="0" destOrd="0" presId="urn:microsoft.com/office/officeart/2016/7/layout/VerticalHollowActionList"/>
    <dgm:cxn modelId="{94336574-629A-4F6D-9C45-9613BFEAFC66}" srcId="{A011DF27-CC3A-41E3-A740-0F9EDC0E20C1}" destId="{86D78E0A-7E38-4BBA-BDB4-6B05EFFF4A42}" srcOrd="2" destOrd="0" parTransId="{92DA5BB4-4435-49D9-94AA-9BD1F1373A97}" sibTransId="{937F6216-5602-4FCA-A1D6-9E2AE8EF1E91}"/>
    <dgm:cxn modelId="{D0928F84-DE56-48F9-958C-086DB69EF3F0}" srcId="{A3BC15D8-9B40-4D8A-A2A4-46A7ECFE6A47}" destId="{BB6B71FE-3BC6-48A7-A8A9-5EAA698DAEB2}" srcOrd="0" destOrd="0" parTransId="{F7718789-DE7B-4AA9-8CAF-ABBA28FE18AF}" sibTransId="{AD20568C-F6A2-4F3B-9371-79AA7DB9992A}"/>
    <dgm:cxn modelId="{E0A8CAA9-3AB0-443C-BC4F-43B212E318E0}" srcId="{A011DF27-CC3A-41E3-A740-0F9EDC0E20C1}" destId="{A3BC15D8-9B40-4D8A-A2A4-46A7ECFE6A47}" srcOrd="1" destOrd="0" parTransId="{22AE47C5-1F6C-4DE0-A424-1F1FF6B10DD3}" sibTransId="{DBC23417-7341-4F53-87E6-F6AB01ADA90F}"/>
    <dgm:cxn modelId="{F1CFA6B4-20AA-4C6B-BF1F-4F42D6B1177B}" srcId="{897EDA6A-2B75-48C9-A547-730965E817DC}" destId="{AC5A7E0B-0766-4A67-80D8-9BA804A57E76}" srcOrd="0" destOrd="0" parTransId="{9EA037E9-23B3-4DDA-B8A2-2C6711FB7674}" sibTransId="{661E7C44-73EA-4397-9377-BB590D92F1BD}"/>
    <dgm:cxn modelId="{013372D4-F0EE-4B19-AA14-F786FD4F85FF}" type="presOf" srcId="{BB6B71FE-3BC6-48A7-A8A9-5EAA698DAEB2}" destId="{0B1DA6FA-574F-4516-B033-4C3FD96FB500}" srcOrd="0" destOrd="0" presId="urn:microsoft.com/office/officeart/2016/7/layout/VerticalHollowActionList"/>
    <dgm:cxn modelId="{B7D24CE4-43D1-4C88-A6EA-7E6E4A31227C}" type="presOf" srcId="{AC5A7E0B-0766-4A67-80D8-9BA804A57E76}" destId="{57E529E9-A830-43A5-BC69-A3008253BDB0}" srcOrd="0" destOrd="0" presId="urn:microsoft.com/office/officeart/2016/7/layout/VerticalHollowActionList"/>
    <dgm:cxn modelId="{0D2106FE-B2F4-4FC8-AEA4-43BB8161471F}" type="presOf" srcId="{897EDA6A-2B75-48C9-A547-730965E817DC}" destId="{0279ED82-F88F-4AC9-9820-58C5DD359787}" srcOrd="0" destOrd="0" presId="urn:microsoft.com/office/officeart/2016/7/layout/VerticalHollowActionList"/>
    <dgm:cxn modelId="{DDED969B-A88B-4B62-91CD-C16746FFE617}" type="presParOf" srcId="{E713F595-D81B-41A4-B97D-336C22EF7223}" destId="{97ECB407-CD96-480C-804C-8B708FEFC82A}" srcOrd="0" destOrd="0" presId="urn:microsoft.com/office/officeart/2016/7/layout/VerticalHollowActionList"/>
    <dgm:cxn modelId="{B91DFDA3-E0C2-42BD-BB1B-3FBC1E6C6414}" type="presParOf" srcId="{97ECB407-CD96-480C-804C-8B708FEFC82A}" destId="{0279ED82-F88F-4AC9-9820-58C5DD359787}" srcOrd="0" destOrd="0" presId="urn:microsoft.com/office/officeart/2016/7/layout/VerticalHollowActionList"/>
    <dgm:cxn modelId="{338F6C59-06B3-4FB0-B5CD-BBDA1F83DFA0}" type="presParOf" srcId="{97ECB407-CD96-480C-804C-8B708FEFC82A}" destId="{57E529E9-A830-43A5-BC69-A3008253BDB0}" srcOrd="1" destOrd="0" presId="urn:microsoft.com/office/officeart/2016/7/layout/VerticalHollowActionList"/>
    <dgm:cxn modelId="{953AF9D2-B78C-4AED-B136-A8DBE880C7F5}" type="presParOf" srcId="{E713F595-D81B-41A4-B97D-336C22EF7223}" destId="{F0D8EEB7-5B02-4995-9939-950723901471}" srcOrd="1" destOrd="0" presId="urn:microsoft.com/office/officeart/2016/7/layout/VerticalHollowActionList"/>
    <dgm:cxn modelId="{B4F5E9BA-F233-4557-B128-BEB100400D86}" type="presParOf" srcId="{E713F595-D81B-41A4-B97D-336C22EF7223}" destId="{16233F01-5C35-4E82-ACA8-B443FC4F15F5}" srcOrd="2" destOrd="0" presId="urn:microsoft.com/office/officeart/2016/7/layout/VerticalHollowActionList"/>
    <dgm:cxn modelId="{A45E7D5E-8F30-4A09-8DBC-69330021AC8D}" type="presParOf" srcId="{16233F01-5C35-4E82-ACA8-B443FC4F15F5}" destId="{38B716E3-4B2A-437B-A39B-A813B5433714}" srcOrd="0" destOrd="0" presId="urn:microsoft.com/office/officeart/2016/7/layout/VerticalHollowActionList"/>
    <dgm:cxn modelId="{1EBB2E13-31C2-4E35-940B-B3027D747CCC}" type="presParOf" srcId="{16233F01-5C35-4E82-ACA8-B443FC4F15F5}" destId="{0B1DA6FA-574F-4516-B033-4C3FD96FB500}" srcOrd="1" destOrd="0" presId="urn:microsoft.com/office/officeart/2016/7/layout/VerticalHollowActionList"/>
    <dgm:cxn modelId="{518B3716-731C-45E0-B7A7-D4F73304C83C}" type="presParOf" srcId="{E713F595-D81B-41A4-B97D-336C22EF7223}" destId="{507F5901-3301-40D9-9AB2-979EE687550D}" srcOrd="3" destOrd="0" presId="urn:microsoft.com/office/officeart/2016/7/layout/VerticalHollowActionList"/>
    <dgm:cxn modelId="{11091ED5-C405-43A8-ABDA-10F839AFBF18}" type="presParOf" srcId="{E713F595-D81B-41A4-B97D-336C22EF7223}" destId="{3D939FC1-0FDE-4573-B8A2-6A6B0BA3C374}" srcOrd="4" destOrd="0" presId="urn:microsoft.com/office/officeart/2016/7/layout/VerticalHollowActionList"/>
    <dgm:cxn modelId="{D5798303-6B18-4547-AD10-3566C6DF98C3}" type="presParOf" srcId="{3D939FC1-0FDE-4573-B8A2-6A6B0BA3C374}" destId="{01F2F9D7-9DDD-455A-864A-11FAA062355B}" srcOrd="0" destOrd="0" presId="urn:microsoft.com/office/officeart/2016/7/layout/VerticalHollowActionList"/>
    <dgm:cxn modelId="{D6B7D96C-1957-4F2B-B8FE-A6555309613C}" type="presParOf" srcId="{3D939FC1-0FDE-4573-B8A2-6A6B0BA3C374}" destId="{740EBECB-EFFA-4487-B4FB-459E0939DE2F}"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6DBDF1-DAC0-4326-B934-25BEE5AA49C7}"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69DF7F11-2B9B-4A0E-8F22-3B0C125C500B}">
      <dgm:prSet/>
      <dgm:spPr/>
      <dgm:t>
        <a:bodyPr/>
        <a:lstStyle/>
        <a:p>
          <a:r>
            <a:rPr lang="en-US" dirty="0"/>
            <a:t>The bacterium </a:t>
          </a:r>
          <a:r>
            <a:rPr lang="en-US" dirty="0" err="1"/>
            <a:t>Porphyromonas</a:t>
          </a:r>
          <a:r>
            <a:rPr lang="en-US" dirty="0"/>
            <a:t> </a:t>
          </a:r>
          <a:r>
            <a:rPr lang="en-US" dirty="0" err="1"/>
            <a:t>gingivalis</a:t>
          </a:r>
          <a:r>
            <a:rPr lang="en-US" dirty="0"/>
            <a:t> increased the risk of  Alzheimer’s and associated Dementias</a:t>
          </a:r>
        </a:p>
      </dgm:t>
    </dgm:pt>
    <dgm:pt modelId="{1AF64E97-2A65-4424-BCB3-DAD50C5F0EDB}" type="parTrans" cxnId="{D72760FA-AE6D-427F-A073-7E99245CC3CE}">
      <dgm:prSet/>
      <dgm:spPr/>
      <dgm:t>
        <a:bodyPr/>
        <a:lstStyle/>
        <a:p>
          <a:endParaRPr lang="en-US"/>
        </a:p>
      </dgm:t>
    </dgm:pt>
    <dgm:pt modelId="{4D3BDE5A-589A-4313-ADDC-9B0C2ED9DADE}" type="sibTrans" cxnId="{D72760FA-AE6D-427F-A073-7E99245CC3CE}">
      <dgm:prSet/>
      <dgm:spPr/>
      <dgm:t>
        <a:bodyPr/>
        <a:lstStyle/>
        <a:p>
          <a:endParaRPr lang="en-US"/>
        </a:p>
      </dgm:t>
    </dgm:pt>
    <dgm:pt modelId="{ACA8D846-8AE7-47C2-ACFF-943DE2DED9E8}">
      <dgm:prSet/>
      <dgm:spPr/>
      <dgm:t>
        <a:bodyPr/>
        <a:lstStyle/>
        <a:p>
          <a:r>
            <a:rPr lang="en-US" dirty="0"/>
            <a:t>Migrate from the mouth to the brain</a:t>
          </a:r>
        </a:p>
      </dgm:t>
    </dgm:pt>
    <dgm:pt modelId="{FDD0E345-8CC2-4945-8424-EB8677AF2C4E}" type="parTrans" cxnId="{EF90F9C4-CC31-4BD3-A040-E152C08BDA0F}">
      <dgm:prSet/>
      <dgm:spPr/>
      <dgm:t>
        <a:bodyPr/>
        <a:lstStyle/>
        <a:p>
          <a:endParaRPr lang="en-US"/>
        </a:p>
      </dgm:t>
    </dgm:pt>
    <dgm:pt modelId="{A1A01546-2A90-4DDA-8F65-2900F8437AA4}" type="sibTrans" cxnId="{EF90F9C4-CC31-4BD3-A040-E152C08BDA0F}">
      <dgm:prSet/>
      <dgm:spPr/>
      <dgm:t>
        <a:bodyPr/>
        <a:lstStyle/>
        <a:p>
          <a:endParaRPr lang="en-US"/>
        </a:p>
      </dgm:t>
    </dgm:pt>
    <dgm:pt modelId="{791B18A2-4053-4376-81DF-5ED4EAC7E2C1}">
      <dgm:prSet/>
      <dgm:spPr/>
      <dgm:t>
        <a:bodyPr/>
        <a:lstStyle/>
        <a:p>
          <a:r>
            <a:rPr lang="en-US" dirty="0"/>
            <a:t>Plaques of beta-amyloid protein</a:t>
          </a:r>
        </a:p>
      </dgm:t>
    </dgm:pt>
    <dgm:pt modelId="{F53E35F9-CE31-4686-B0CE-762835861F61}" type="parTrans" cxnId="{3A14A015-CC67-469A-90A8-06E3C43AE8DE}">
      <dgm:prSet/>
      <dgm:spPr/>
      <dgm:t>
        <a:bodyPr/>
        <a:lstStyle/>
        <a:p>
          <a:endParaRPr lang="en-US"/>
        </a:p>
      </dgm:t>
    </dgm:pt>
    <dgm:pt modelId="{ADA87674-3BB9-4696-9D7B-9D1E47D2CC5F}" type="sibTrans" cxnId="{3A14A015-CC67-469A-90A8-06E3C43AE8DE}">
      <dgm:prSet/>
      <dgm:spPr/>
      <dgm:t>
        <a:bodyPr/>
        <a:lstStyle/>
        <a:p>
          <a:endParaRPr lang="en-US"/>
        </a:p>
      </dgm:t>
    </dgm:pt>
    <dgm:pt modelId="{2A1EA4B2-A82E-42F0-96F3-D2125F9827A4}" type="pres">
      <dgm:prSet presAssocID="{D56DBDF1-DAC0-4326-B934-25BEE5AA49C7}" presName="vert0" presStyleCnt="0">
        <dgm:presLayoutVars>
          <dgm:dir/>
          <dgm:animOne val="branch"/>
          <dgm:animLvl val="lvl"/>
        </dgm:presLayoutVars>
      </dgm:prSet>
      <dgm:spPr/>
    </dgm:pt>
    <dgm:pt modelId="{1F5729C1-3D63-4A93-B000-110FC5C03340}" type="pres">
      <dgm:prSet presAssocID="{69DF7F11-2B9B-4A0E-8F22-3B0C125C500B}" presName="thickLine" presStyleLbl="alignNode1" presStyleIdx="0" presStyleCnt="3"/>
      <dgm:spPr/>
    </dgm:pt>
    <dgm:pt modelId="{E3B9A7BF-2345-4CC2-9C61-597ED3EF3F60}" type="pres">
      <dgm:prSet presAssocID="{69DF7F11-2B9B-4A0E-8F22-3B0C125C500B}" presName="horz1" presStyleCnt="0"/>
      <dgm:spPr/>
    </dgm:pt>
    <dgm:pt modelId="{7A4EC326-2348-4EEA-AF7C-1591B2607A90}" type="pres">
      <dgm:prSet presAssocID="{69DF7F11-2B9B-4A0E-8F22-3B0C125C500B}" presName="tx1" presStyleLbl="revTx" presStyleIdx="0" presStyleCnt="3"/>
      <dgm:spPr/>
    </dgm:pt>
    <dgm:pt modelId="{3E7EB0B0-B6B5-4DC9-9624-4B0FFA0FC809}" type="pres">
      <dgm:prSet presAssocID="{69DF7F11-2B9B-4A0E-8F22-3B0C125C500B}" presName="vert1" presStyleCnt="0"/>
      <dgm:spPr/>
    </dgm:pt>
    <dgm:pt modelId="{498B4ADA-B0D5-44E0-85A1-EE2C43D15D02}" type="pres">
      <dgm:prSet presAssocID="{ACA8D846-8AE7-47C2-ACFF-943DE2DED9E8}" presName="thickLine" presStyleLbl="alignNode1" presStyleIdx="1" presStyleCnt="3"/>
      <dgm:spPr/>
    </dgm:pt>
    <dgm:pt modelId="{1FA2055E-0E96-4FBE-AA56-32EA083FAE00}" type="pres">
      <dgm:prSet presAssocID="{ACA8D846-8AE7-47C2-ACFF-943DE2DED9E8}" presName="horz1" presStyleCnt="0"/>
      <dgm:spPr/>
    </dgm:pt>
    <dgm:pt modelId="{67E1E077-0C64-4DB5-B4F1-D12DBB521179}" type="pres">
      <dgm:prSet presAssocID="{ACA8D846-8AE7-47C2-ACFF-943DE2DED9E8}" presName="tx1" presStyleLbl="revTx" presStyleIdx="1" presStyleCnt="3"/>
      <dgm:spPr/>
    </dgm:pt>
    <dgm:pt modelId="{DBA2262D-DB45-4C9D-A165-EAA41A95044A}" type="pres">
      <dgm:prSet presAssocID="{ACA8D846-8AE7-47C2-ACFF-943DE2DED9E8}" presName="vert1" presStyleCnt="0"/>
      <dgm:spPr/>
    </dgm:pt>
    <dgm:pt modelId="{69249EA5-DF08-4285-BDE4-AECB8A41B8B0}" type="pres">
      <dgm:prSet presAssocID="{791B18A2-4053-4376-81DF-5ED4EAC7E2C1}" presName="thickLine" presStyleLbl="alignNode1" presStyleIdx="2" presStyleCnt="3"/>
      <dgm:spPr/>
    </dgm:pt>
    <dgm:pt modelId="{3D1B7F17-736A-4468-8453-10B47D0E887A}" type="pres">
      <dgm:prSet presAssocID="{791B18A2-4053-4376-81DF-5ED4EAC7E2C1}" presName="horz1" presStyleCnt="0"/>
      <dgm:spPr/>
    </dgm:pt>
    <dgm:pt modelId="{528BF04E-3FE6-4F88-BC65-793AC665AA10}" type="pres">
      <dgm:prSet presAssocID="{791B18A2-4053-4376-81DF-5ED4EAC7E2C1}" presName="tx1" presStyleLbl="revTx" presStyleIdx="2" presStyleCnt="3"/>
      <dgm:spPr/>
    </dgm:pt>
    <dgm:pt modelId="{7936A46A-136C-4224-9903-A72E99CD13E8}" type="pres">
      <dgm:prSet presAssocID="{791B18A2-4053-4376-81DF-5ED4EAC7E2C1}" presName="vert1" presStyleCnt="0"/>
      <dgm:spPr/>
    </dgm:pt>
  </dgm:ptLst>
  <dgm:cxnLst>
    <dgm:cxn modelId="{3A14A015-CC67-469A-90A8-06E3C43AE8DE}" srcId="{D56DBDF1-DAC0-4326-B934-25BEE5AA49C7}" destId="{791B18A2-4053-4376-81DF-5ED4EAC7E2C1}" srcOrd="2" destOrd="0" parTransId="{F53E35F9-CE31-4686-B0CE-762835861F61}" sibTransId="{ADA87674-3BB9-4696-9D7B-9D1E47D2CC5F}"/>
    <dgm:cxn modelId="{2987F23F-62B4-4A83-8A2B-BCC05F3224FA}" type="presOf" srcId="{ACA8D846-8AE7-47C2-ACFF-943DE2DED9E8}" destId="{67E1E077-0C64-4DB5-B4F1-D12DBB521179}" srcOrd="0" destOrd="0" presId="urn:microsoft.com/office/officeart/2008/layout/LinedList"/>
    <dgm:cxn modelId="{66DFDE6B-A2D8-410F-B259-59001134ACA7}" type="presOf" srcId="{D56DBDF1-DAC0-4326-B934-25BEE5AA49C7}" destId="{2A1EA4B2-A82E-42F0-96F3-D2125F9827A4}" srcOrd="0" destOrd="0" presId="urn:microsoft.com/office/officeart/2008/layout/LinedList"/>
    <dgm:cxn modelId="{B96BF683-AEA2-428A-989A-BAA897B8CDD1}" type="presOf" srcId="{791B18A2-4053-4376-81DF-5ED4EAC7E2C1}" destId="{528BF04E-3FE6-4F88-BC65-793AC665AA10}" srcOrd="0" destOrd="0" presId="urn:microsoft.com/office/officeart/2008/layout/LinedList"/>
    <dgm:cxn modelId="{EF90F9C4-CC31-4BD3-A040-E152C08BDA0F}" srcId="{D56DBDF1-DAC0-4326-B934-25BEE5AA49C7}" destId="{ACA8D846-8AE7-47C2-ACFF-943DE2DED9E8}" srcOrd="1" destOrd="0" parTransId="{FDD0E345-8CC2-4945-8424-EB8677AF2C4E}" sibTransId="{A1A01546-2A90-4DDA-8F65-2900F8437AA4}"/>
    <dgm:cxn modelId="{D72760FA-AE6D-427F-A073-7E99245CC3CE}" srcId="{D56DBDF1-DAC0-4326-B934-25BEE5AA49C7}" destId="{69DF7F11-2B9B-4A0E-8F22-3B0C125C500B}" srcOrd="0" destOrd="0" parTransId="{1AF64E97-2A65-4424-BCB3-DAD50C5F0EDB}" sibTransId="{4D3BDE5A-589A-4313-ADDC-9B0C2ED9DADE}"/>
    <dgm:cxn modelId="{B33503FE-FB71-4BBD-A51C-2EAC0A320325}" type="presOf" srcId="{69DF7F11-2B9B-4A0E-8F22-3B0C125C500B}" destId="{7A4EC326-2348-4EEA-AF7C-1591B2607A90}" srcOrd="0" destOrd="0" presId="urn:microsoft.com/office/officeart/2008/layout/LinedList"/>
    <dgm:cxn modelId="{803E4311-42FD-4F36-8B95-0A839D79BAC1}" type="presParOf" srcId="{2A1EA4B2-A82E-42F0-96F3-D2125F9827A4}" destId="{1F5729C1-3D63-4A93-B000-110FC5C03340}" srcOrd="0" destOrd="0" presId="urn:microsoft.com/office/officeart/2008/layout/LinedList"/>
    <dgm:cxn modelId="{684F6637-2964-4F3E-AB8A-87D018D201D6}" type="presParOf" srcId="{2A1EA4B2-A82E-42F0-96F3-D2125F9827A4}" destId="{E3B9A7BF-2345-4CC2-9C61-597ED3EF3F60}" srcOrd="1" destOrd="0" presId="urn:microsoft.com/office/officeart/2008/layout/LinedList"/>
    <dgm:cxn modelId="{BC6FE339-E5F6-4AFF-8312-FA731E2043E3}" type="presParOf" srcId="{E3B9A7BF-2345-4CC2-9C61-597ED3EF3F60}" destId="{7A4EC326-2348-4EEA-AF7C-1591B2607A90}" srcOrd="0" destOrd="0" presId="urn:microsoft.com/office/officeart/2008/layout/LinedList"/>
    <dgm:cxn modelId="{F62E6511-2ED8-4CC2-B59D-96E0D1BCE9C2}" type="presParOf" srcId="{E3B9A7BF-2345-4CC2-9C61-597ED3EF3F60}" destId="{3E7EB0B0-B6B5-4DC9-9624-4B0FFA0FC809}" srcOrd="1" destOrd="0" presId="urn:microsoft.com/office/officeart/2008/layout/LinedList"/>
    <dgm:cxn modelId="{733C951F-78D2-4C3C-9F0C-98C7424113E9}" type="presParOf" srcId="{2A1EA4B2-A82E-42F0-96F3-D2125F9827A4}" destId="{498B4ADA-B0D5-44E0-85A1-EE2C43D15D02}" srcOrd="2" destOrd="0" presId="urn:microsoft.com/office/officeart/2008/layout/LinedList"/>
    <dgm:cxn modelId="{7CC8C312-C69B-4C3E-B945-D17D5F7E74F7}" type="presParOf" srcId="{2A1EA4B2-A82E-42F0-96F3-D2125F9827A4}" destId="{1FA2055E-0E96-4FBE-AA56-32EA083FAE00}" srcOrd="3" destOrd="0" presId="urn:microsoft.com/office/officeart/2008/layout/LinedList"/>
    <dgm:cxn modelId="{515C2079-0F8D-4A20-B7A1-60B50FD662D4}" type="presParOf" srcId="{1FA2055E-0E96-4FBE-AA56-32EA083FAE00}" destId="{67E1E077-0C64-4DB5-B4F1-D12DBB521179}" srcOrd="0" destOrd="0" presId="urn:microsoft.com/office/officeart/2008/layout/LinedList"/>
    <dgm:cxn modelId="{B2D5FEA6-D843-4F34-9E8B-C07EFCDD7BDE}" type="presParOf" srcId="{1FA2055E-0E96-4FBE-AA56-32EA083FAE00}" destId="{DBA2262D-DB45-4C9D-A165-EAA41A95044A}" srcOrd="1" destOrd="0" presId="urn:microsoft.com/office/officeart/2008/layout/LinedList"/>
    <dgm:cxn modelId="{547A2AD3-A29C-4710-90D3-56C78EB73564}" type="presParOf" srcId="{2A1EA4B2-A82E-42F0-96F3-D2125F9827A4}" destId="{69249EA5-DF08-4285-BDE4-AECB8A41B8B0}" srcOrd="4" destOrd="0" presId="urn:microsoft.com/office/officeart/2008/layout/LinedList"/>
    <dgm:cxn modelId="{8EDCDD9F-C355-4319-B75D-39D659A7C10E}" type="presParOf" srcId="{2A1EA4B2-A82E-42F0-96F3-D2125F9827A4}" destId="{3D1B7F17-736A-4468-8453-10B47D0E887A}" srcOrd="5" destOrd="0" presId="urn:microsoft.com/office/officeart/2008/layout/LinedList"/>
    <dgm:cxn modelId="{4B2AF173-6D4C-4433-9292-112BB7B681ED}" type="presParOf" srcId="{3D1B7F17-736A-4468-8453-10B47D0E887A}" destId="{528BF04E-3FE6-4F88-BC65-793AC665AA10}" srcOrd="0" destOrd="0" presId="urn:microsoft.com/office/officeart/2008/layout/LinedList"/>
    <dgm:cxn modelId="{20C799A8-3FFF-4D03-AC6F-186E3ED93745}" type="presParOf" srcId="{3D1B7F17-736A-4468-8453-10B47D0E887A}" destId="{7936A46A-136C-4224-9903-A72E99CD13E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6C8F5A-A9D6-46E2-9717-79E2D2C44D92}"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825D918F-099C-4839-A06D-2A21D7037F1D}">
      <dgm:prSet/>
      <dgm:spPr/>
      <dgm:t>
        <a:bodyPr/>
        <a:lstStyle/>
        <a:p>
          <a:r>
            <a:rPr lang="en-US" dirty="0"/>
            <a:t>A respiratory disease caused by SARS-CoV-2</a:t>
          </a:r>
        </a:p>
      </dgm:t>
    </dgm:pt>
    <dgm:pt modelId="{D817F1F0-B238-4EDD-902F-4A9504DE6B18}" type="parTrans" cxnId="{5C439C31-0090-49C9-A755-809C60D891A0}">
      <dgm:prSet/>
      <dgm:spPr/>
      <dgm:t>
        <a:bodyPr/>
        <a:lstStyle/>
        <a:p>
          <a:endParaRPr lang="en-US"/>
        </a:p>
      </dgm:t>
    </dgm:pt>
    <dgm:pt modelId="{65884984-DDE7-4B09-9CA8-919E0A6C9A2D}" type="sibTrans" cxnId="{5C439C31-0090-49C9-A755-809C60D891A0}">
      <dgm:prSet/>
      <dgm:spPr/>
      <dgm:t>
        <a:bodyPr/>
        <a:lstStyle/>
        <a:p>
          <a:endParaRPr lang="en-US"/>
        </a:p>
      </dgm:t>
    </dgm:pt>
    <dgm:pt modelId="{B071F8FD-7F03-46EF-BA70-5E8252EF6BC5}">
      <dgm:prSet/>
      <dgm:spPr/>
      <dgm:t>
        <a:bodyPr/>
        <a:lstStyle/>
        <a:p>
          <a:r>
            <a:rPr lang="en-US" dirty="0"/>
            <a:t>Spreads mainly from person to person through respiratory droplets produced when an infected person coughs or sneezes</a:t>
          </a:r>
        </a:p>
      </dgm:t>
    </dgm:pt>
    <dgm:pt modelId="{A0EB8367-2ECE-40D5-AE8F-AB896315A2CC}" type="parTrans" cxnId="{2AC9F41A-B634-4209-B07B-90A711CD61DB}">
      <dgm:prSet/>
      <dgm:spPr/>
      <dgm:t>
        <a:bodyPr/>
        <a:lstStyle/>
        <a:p>
          <a:endParaRPr lang="en-US"/>
        </a:p>
      </dgm:t>
    </dgm:pt>
    <dgm:pt modelId="{9DBD0969-1B81-4961-8B27-51CCCAACAEB5}" type="sibTrans" cxnId="{2AC9F41A-B634-4209-B07B-90A711CD61DB}">
      <dgm:prSet/>
      <dgm:spPr/>
      <dgm:t>
        <a:bodyPr/>
        <a:lstStyle/>
        <a:p>
          <a:endParaRPr lang="en-US"/>
        </a:p>
      </dgm:t>
    </dgm:pt>
    <dgm:pt modelId="{AE0D1FC0-5115-4BD3-9C28-08B411800D4C}">
      <dgm:prSet/>
      <dgm:spPr/>
      <dgm:t>
        <a:bodyPr/>
        <a:lstStyle/>
        <a:p>
          <a:r>
            <a:rPr lang="en-US"/>
            <a:t>More severe cases seen with &gt;65 and/or underlying medical conditions </a:t>
          </a:r>
        </a:p>
      </dgm:t>
    </dgm:pt>
    <dgm:pt modelId="{310B1C55-7B44-4CBB-B14D-542998A37BA2}" type="parTrans" cxnId="{26A0FD91-2A52-41AA-A2C4-466B67D6D734}">
      <dgm:prSet/>
      <dgm:spPr/>
      <dgm:t>
        <a:bodyPr/>
        <a:lstStyle/>
        <a:p>
          <a:endParaRPr lang="en-US"/>
        </a:p>
      </dgm:t>
    </dgm:pt>
    <dgm:pt modelId="{F878578B-91D6-4761-8CE7-F7E65F4B1483}" type="sibTrans" cxnId="{26A0FD91-2A52-41AA-A2C4-466B67D6D734}">
      <dgm:prSet/>
      <dgm:spPr/>
      <dgm:t>
        <a:bodyPr/>
        <a:lstStyle/>
        <a:p>
          <a:endParaRPr lang="en-US"/>
        </a:p>
      </dgm:t>
    </dgm:pt>
    <dgm:pt modelId="{10059DFF-FEEA-493A-8AC3-8E068CDE78B9}">
      <dgm:prSet/>
      <dgm:spPr/>
      <dgm:t>
        <a:bodyPr/>
        <a:lstStyle/>
        <a:p>
          <a:r>
            <a:rPr lang="en-US"/>
            <a:t>PREVENTATIVE STRATEGIES Include:</a:t>
          </a:r>
        </a:p>
      </dgm:t>
    </dgm:pt>
    <dgm:pt modelId="{4B19B2CB-D057-49D6-AD8F-D0016560C8D0}" type="parTrans" cxnId="{D1140F1B-4C78-4627-8684-C8398024436B}">
      <dgm:prSet/>
      <dgm:spPr/>
      <dgm:t>
        <a:bodyPr/>
        <a:lstStyle/>
        <a:p>
          <a:endParaRPr lang="en-US"/>
        </a:p>
      </dgm:t>
    </dgm:pt>
    <dgm:pt modelId="{3640ABF5-9E74-4AD6-97F6-F7B90C44FE8A}" type="sibTrans" cxnId="{D1140F1B-4C78-4627-8684-C8398024436B}">
      <dgm:prSet/>
      <dgm:spPr/>
      <dgm:t>
        <a:bodyPr/>
        <a:lstStyle/>
        <a:p>
          <a:endParaRPr lang="en-US"/>
        </a:p>
      </dgm:t>
    </dgm:pt>
    <dgm:pt modelId="{8C26F073-BF68-4011-8136-0366B14C95AC}">
      <dgm:prSet/>
      <dgm:spPr/>
      <dgm:t>
        <a:bodyPr/>
        <a:lstStyle/>
        <a:p>
          <a:r>
            <a:rPr lang="en-US"/>
            <a:t>CDC recommendations</a:t>
          </a:r>
        </a:p>
      </dgm:t>
    </dgm:pt>
    <dgm:pt modelId="{1CA77E19-0DAD-4315-8B76-B1CA4B295B92}" type="parTrans" cxnId="{B7100686-AE21-45E9-8792-17BAEF2679C2}">
      <dgm:prSet/>
      <dgm:spPr/>
      <dgm:t>
        <a:bodyPr/>
        <a:lstStyle/>
        <a:p>
          <a:endParaRPr lang="en-US"/>
        </a:p>
      </dgm:t>
    </dgm:pt>
    <dgm:pt modelId="{3F8D6872-B0C0-431C-BB8F-E73BFA1FBCE0}" type="sibTrans" cxnId="{B7100686-AE21-45E9-8792-17BAEF2679C2}">
      <dgm:prSet/>
      <dgm:spPr/>
      <dgm:t>
        <a:bodyPr/>
        <a:lstStyle/>
        <a:p>
          <a:endParaRPr lang="en-US"/>
        </a:p>
      </dgm:t>
    </dgm:pt>
    <dgm:pt modelId="{3D3B2BDF-4FB7-410C-BD57-8BC85AA67B26}">
      <dgm:prSet/>
      <dgm:spPr/>
      <dgm:t>
        <a:bodyPr/>
        <a:lstStyle/>
        <a:p>
          <a:r>
            <a:rPr lang="en-US"/>
            <a:t>Optimal Health</a:t>
          </a:r>
        </a:p>
      </dgm:t>
    </dgm:pt>
    <dgm:pt modelId="{A8BBC075-E50F-46F2-972E-D73B367C9B6C}" type="parTrans" cxnId="{3AD24B75-4593-4D1E-98A4-CF065C1FC1D4}">
      <dgm:prSet/>
      <dgm:spPr/>
      <dgm:t>
        <a:bodyPr/>
        <a:lstStyle/>
        <a:p>
          <a:endParaRPr lang="en-US"/>
        </a:p>
      </dgm:t>
    </dgm:pt>
    <dgm:pt modelId="{037554E6-0F8B-4A6A-88E9-488841BE19FC}" type="sibTrans" cxnId="{3AD24B75-4593-4D1E-98A4-CF065C1FC1D4}">
      <dgm:prSet/>
      <dgm:spPr/>
      <dgm:t>
        <a:bodyPr/>
        <a:lstStyle/>
        <a:p>
          <a:endParaRPr lang="en-US"/>
        </a:p>
      </dgm:t>
    </dgm:pt>
    <dgm:pt modelId="{EDBF1915-C61D-454E-9C48-981A8603E868}">
      <dgm:prSet/>
      <dgm:spPr/>
      <dgm:t>
        <a:bodyPr/>
        <a:lstStyle/>
        <a:p>
          <a:r>
            <a:rPr lang="en-US" u="sng"/>
            <a:t>Oral Health is ESSENTIAL</a:t>
          </a:r>
          <a:endParaRPr lang="en-US"/>
        </a:p>
      </dgm:t>
    </dgm:pt>
    <dgm:pt modelId="{C003F58B-62FE-44A0-8435-C132E5B9036F}" type="parTrans" cxnId="{205E5D6D-004E-49D3-A9EB-603CF2D1F654}">
      <dgm:prSet/>
      <dgm:spPr/>
      <dgm:t>
        <a:bodyPr/>
        <a:lstStyle/>
        <a:p>
          <a:endParaRPr lang="en-US"/>
        </a:p>
      </dgm:t>
    </dgm:pt>
    <dgm:pt modelId="{6EA16102-F9C9-4131-B253-B3FC1F0ED471}" type="sibTrans" cxnId="{205E5D6D-004E-49D3-A9EB-603CF2D1F654}">
      <dgm:prSet/>
      <dgm:spPr/>
      <dgm:t>
        <a:bodyPr/>
        <a:lstStyle/>
        <a:p>
          <a:endParaRPr lang="en-US"/>
        </a:p>
      </dgm:t>
    </dgm:pt>
    <dgm:pt modelId="{27F79AF8-E695-48F4-88F6-D2B9E85AE77C}" type="pres">
      <dgm:prSet presAssocID="{726C8F5A-A9D6-46E2-9717-79E2D2C44D92}" presName="matrix" presStyleCnt="0">
        <dgm:presLayoutVars>
          <dgm:chMax val="1"/>
          <dgm:dir/>
          <dgm:resizeHandles val="exact"/>
        </dgm:presLayoutVars>
      </dgm:prSet>
      <dgm:spPr/>
    </dgm:pt>
    <dgm:pt modelId="{8758EAB6-68D1-49BE-BB91-1EA1C4BB3349}" type="pres">
      <dgm:prSet presAssocID="{726C8F5A-A9D6-46E2-9717-79E2D2C44D92}" presName="diamond" presStyleLbl="bgShp" presStyleIdx="0" presStyleCnt="1"/>
      <dgm:spPr/>
    </dgm:pt>
    <dgm:pt modelId="{BBB99E9C-7844-444B-A4FF-F5418B2E47DC}" type="pres">
      <dgm:prSet presAssocID="{726C8F5A-A9D6-46E2-9717-79E2D2C44D92}" presName="quad1" presStyleLbl="node1" presStyleIdx="0" presStyleCnt="4">
        <dgm:presLayoutVars>
          <dgm:chMax val="0"/>
          <dgm:chPref val="0"/>
          <dgm:bulletEnabled val="1"/>
        </dgm:presLayoutVars>
      </dgm:prSet>
      <dgm:spPr/>
    </dgm:pt>
    <dgm:pt modelId="{DCE5DD72-89D8-49FC-97DC-A515A4C078E3}" type="pres">
      <dgm:prSet presAssocID="{726C8F5A-A9D6-46E2-9717-79E2D2C44D92}" presName="quad2" presStyleLbl="node1" presStyleIdx="1" presStyleCnt="4">
        <dgm:presLayoutVars>
          <dgm:chMax val="0"/>
          <dgm:chPref val="0"/>
          <dgm:bulletEnabled val="1"/>
        </dgm:presLayoutVars>
      </dgm:prSet>
      <dgm:spPr/>
    </dgm:pt>
    <dgm:pt modelId="{6FDB34DC-1E9B-464E-BAC2-D15362EAE8C7}" type="pres">
      <dgm:prSet presAssocID="{726C8F5A-A9D6-46E2-9717-79E2D2C44D92}" presName="quad3" presStyleLbl="node1" presStyleIdx="2" presStyleCnt="4">
        <dgm:presLayoutVars>
          <dgm:chMax val="0"/>
          <dgm:chPref val="0"/>
          <dgm:bulletEnabled val="1"/>
        </dgm:presLayoutVars>
      </dgm:prSet>
      <dgm:spPr/>
    </dgm:pt>
    <dgm:pt modelId="{026F42CB-CA89-4A53-A726-0A4E63398FD5}" type="pres">
      <dgm:prSet presAssocID="{726C8F5A-A9D6-46E2-9717-79E2D2C44D92}" presName="quad4" presStyleLbl="node1" presStyleIdx="3" presStyleCnt="4">
        <dgm:presLayoutVars>
          <dgm:chMax val="0"/>
          <dgm:chPref val="0"/>
          <dgm:bulletEnabled val="1"/>
        </dgm:presLayoutVars>
      </dgm:prSet>
      <dgm:spPr/>
    </dgm:pt>
  </dgm:ptLst>
  <dgm:cxnLst>
    <dgm:cxn modelId="{8C899A03-93A4-4103-980C-A7EB27449859}" type="presOf" srcId="{10059DFF-FEEA-493A-8AC3-8E068CDE78B9}" destId="{026F42CB-CA89-4A53-A726-0A4E63398FD5}" srcOrd="0" destOrd="0" presId="urn:microsoft.com/office/officeart/2005/8/layout/matrix3"/>
    <dgm:cxn modelId="{2AC9F41A-B634-4209-B07B-90A711CD61DB}" srcId="{726C8F5A-A9D6-46E2-9717-79E2D2C44D92}" destId="{B071F8FD-7F03-46EF-BA70-5E8252EF6BC5}" srcOrd="1" destOrd="0" parTransId="{A0EB8367-2ECE-40D5-AE8F-AB896315A2CC}" sibTransId="{9DBD0969-1B81-4961-8B27-51CCCAACAEB5}"/>
    <dgm:cxn modelId="{D1140F1B-4C78-4627-8684-C8398024436B}" srcId="{726C8F5A-A9D6-46E2-9717-79E2D2C44D92}" destId="{10059DFF-FEEA-493A-8AC3-8E068CDE78B9}" srcOrd="3" destOrd="0" parTransId="{4B19B2CB-D057-49D6-AD8F-D0016560C8D0}" sibTransId="{3640ABF5-9E74-4AD6-97F6-F7B90C44FE8A}"/>
    <dgm:cxn modelId="{AEB55A2B-9860-4D5A-BAEA-477228919098}" type="presOf" srcId="{825D918F-099C-4839-A06D-2A21D7037F1D}" destId="{BBB99E9C-7844-444B-A4FF-F5418B2E47DC}" srcOrd="0" destOrd="0" presId="urn:microsoft.com/office/officeart/2005/8/layout/matrix3"/>
    <dgm:cxn modelId="{5C439C31-0090-49C9-A755-809C60D891A0}" srcId="{726C8F5A-A9D6-46E2-9717-79E2D2C44D92}" destId="{825D918F-099C-4839-A06D-2A21D7037F1D}" srcOrd="0" destOrd="0" parTransId="{D817F1F0-B238-4EDD-902F-4A9504DE6B18}" sibTransId="{65884984-DDE7-4B09-9CA8-919E0A6C9A2D}"/>
    <dgm:cxn modelId="{205E5D6D-004E-49D3-A9EB-603CF2D1F654}" srcId="{10059DFF-FEEA-493A-8AC3-8E068CDE78B9}" destId="{EDBF1915-C61D-454E-9C48-981A8603E868}" srcOrd="2" destOrd="0" parTransId="{C003F58B-62FE-44A0-8435-C132E5B9036F}" sibTransId="{6EA16102-F9C9-4131-B253-B3FC1F0ED471}"/>
    <dgm:cxn modelId="{3AD24B75-4593-4D1E-98A4-CF065C1FC1D4}" srcId="{10059DFF-FEEA-493A-8AC3-8E068CDE78B9}" destId="{3D3B2BDF-4FB7-410C-BD57-8BC85AA67B26}" srcOrd="1" destOrd="0" parTransId="{A8BBC075-E50F-46F2-972E-D73B367C9B6C}" sibTransId="{037554E6-0F8B-4A6A-88E9-488841BE19FC}"/>
    <dgm:cxn modelId="{70287778-5370-4330-930D-D561024E8008}" type="presOf" srcId="{B071F8FD-7F03-46EF-BA70-5E8252EF6BC5}" destId="{DCE5DD72-89D8-49FC-97DC-A515A4C078E3}" srcOrd="0" destOrd="0" presId="urn:microsoft.com/office/officeart/2005/8/layout/matrix3"/>
    <dgm:cxn modelId="{B7D0207E-7620-4828-AC70-D2DC1BCC0506}" type="presOf" srcId="{3D3B2BDF-4FB7-410C-BD57-8BC85AA67B26}" destId="{026F42CB-CA89-4A53-A726-0A4E63398FD5}" srcOrd="0" destOrd="2" presId="urn:microsoft.com/office/officeart/2005/8/layout/matrix3"/>
    <dgm:cxn modelId="{B7100686-AE21-45E9-8792-17BAEF2679C2}" srcId="{10059DFF-FEEA-493A-8AC3-8E068CDE78B9}" destId="{8C26F073-BF68-4011-8136-0366B14C95AC}" srcOrd="0" destOrd="0" parTransId="{1CA77E19-0DAD-4315-8B76-B1CA4B295B92}" sibTransId="{3F8D6872-B0C0-431C-BB8F-E73BFA1FBCE0}"/>
    <dgm:cxn modelId="{26A0FD91-2A52-41AA-A2C4-466B67D6D734}" srcId="{726C8F5A-A9D6-46E2-9717-79E2D2C44D92}" destId="{AE0D1FC0-5115-4BD3-9C28-08B411800D4C}" srcOrd="2" destOrd="0" parTransId="{310B1C55-7B44-4CBB-B14D-542998A37BA2}" sibTransId="{F878578B-91D6-4761-8CE7-F7E65F4B1483}"/>
    <dgm:cxn modelId="{67D5E495-74BD-4DC2-B4D8-8D2F9A314A27}" type="presOf" srcId="{726C8F5A-A9D6-46E2-9717-79E2D2C44D92}" destId="{27F79AF8-E695-48F4-88F6-D2B9E85AE77C}" srcOrd="0" destOrd="0" presId="urn:microsoft.com/office/officeart/2005/8/layout/matrix3"/>
    <dgm:cxn modelId="{737DCCB4-780D-424B-B9CF-351B99F402E5}" type="presOf" srcId="{8C26F073-BF68-4011-8136-0366B14C95AC}" destId="{026F42CB-CA89-4A53-A726-0A4E63398FD5}" srcOrd="0" destOrd="1" presId="urn:microsoft.com/office/officeart/2005/8/layout/matrix3"/>
    <dgm:cxn modelId="{70B37CBE-E527-4DBF-907A-0BE5C6B5DA0B}" type="presOf" srcId="{AE0D1FC0-5115-4BD3-9C28-08B411800D4C}" destId="{6FDB34DC-1E9B-464E-BAC2-D15362EAE8C7}" srcOrd="0" destOrd="0" presId="urn:microsoft.com/office/officeart/2005/8/layout/matrix3"/>
    <dgm:cxn modelId="{4E2710C3-EB8A-4CE6-BC58-4CD55B2D5391}" type="presOf" srcId="{EDBF1915-C61D-454E-9C48-981A8603E868}" destId="{026F42CB-CA89-4A53-A726-0A4E63398FD5}" srcOrd="0" destOrd="3" presId="urn:microsoft.com/office/officeart/2005/8/layout/matrix3"/>
    <dgm:cxn modelId="{FDFE893E-5B29-4795-9D92-37274FE8DD7D}" type="presParOf" srcId="{27F79AF8-E695-48F4-88F6-D2B9E85AE77C}" destId="{8758EAB6-68D1-49BE-BB91-1EA1C4BB3349}" srcOrd="0" destOrd="0" presId="urn:microsoft.com/office/officeart/2005/8/layout/matrix3"/>
    <dgm:cxn modelId="{56434468-CCDE-4E65-9993-F4EC6D50D9CD}" type="presParOf" srcId="{27F79AF8-E695-48F4-88F6-D2B9E85AE77C}" destId="{BBB99E9C-7844-444B-A4FF-F5418B2E47DC}" srcOrd="1" destOrd="0" presId="urn:microsoft.com/office/officeart/2005/8/layout/matrix3"/>
    <dgm:cxn modelId="{F28A721E-F6C0-4DBF-8747-0E13508EE3AC}" type="presParOf" srcId="{27F79AF8-E695-48F4-88F6-D2B9E85AE77C}" destId="{DCE5DD72-89D8-49FC-97DC-A515A4C078E3}" srcOrd="2" destOrd="0" presId="urn:microsoft.com/office/officeart/2005/8/layout/matrix3"/>
    <dgm:cxn modelId="{DCD5C6BC-DBDD-4CFA-8B55-443F3BA5486B}" type="presParOf" srcId="{27F79AF8-E695-48F4-88F6-D2B9E85AE77C}" destId="{6FDB34DC-1E9B-464E-BAC2-D15362EAE8C7}" srcOrd="3" destOrd="0" presId="urn:microsoft.com/office/officeart/2005/8/layout/matrix3"/>
    <dgm:cxn modelId="{651BCDEA-6291-4E88-98EB-23987570FE78}" type="presParOf" srcId="{27F79AF8-E695-48F4-88F6-D2B9E85AE77C}" destId="{026F42CB-CA89-4A53-A726-0A4E63398FD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69EDB7-0D64-4D76-B5E2-7F94D7CFD39F}"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EF799847-6169-4D6C-9E5F-92562449E9F4}">
      <dgm:prSet/>
      <dgm:spPr/>
      <dgm:t>
        <a:bodyPr/>
        <a:lstStyle/>
        <a:p>
          <a:r>
            <a:rPr lang="en-US"/>
            <a:t>Impact on oral health – prevention &amp; maintenance</a:t>
          </a:r>
        </a:p>
      </dgm:t>
    </dgm:pt>
    <dgm:pt modelId="{A76D2F52-4E05-4E41-AD22-B1DC2E691386}" type="parTrans" cxnId="{2397BAE1-4AD5-4CFC-9EAA-594433167BD4}">
      <dgm:prSet/>
      <dgm:spPr/>
      <dgm:t>
        <a:bodyPr/>
        <a:lstStyle/>
        <a:p>
          <a:endParaRPr lang="en-US"/>
        </a:p>
      </dgm:t>
    </dgm:pt>
    <dgm:pt modelId="{D1296177-A0E6-466D-BB97-2A181FBC9A36}" type="sibTrans" cxnId="{2397BAE1-4AD5-4CFC-9EAA-594433167BD4}">
      <dgm:prSet/>
      <dgm:spPr/>
      <dgm:t>
        <a:bodyPr/>
        <a:lstStyle/>
        <a:p>
          <a:endParaRPr lang="en-US"/>
        </a:p>
      </dgm:t>
    </dgm:pt>
    <dgm:pt modelId="{1B789AD9-FD2C-421C-A159-E6C5C839367E}">
      <dgm:prSet/>
      <dgm:spPr/>
      <dgm:t>
        <a:bodyPr/>
        <a:lstStyle/>
        <a:p>
          <a:r>
            <a:rPr lang="en-US"/>
            <a:t>Oral care tips now and post COVID-19</a:t>
          </a:r>
        </a:p>
      </dgm:t>
    </dgm:pt>
    <dgm:pt modelId="{9978423F-8922-4057-878D-14977F22D774}" type="parTrans" cxnId="{84ECDAEE-3E2C-4500-BEE2-30FB23E4AF23}">
      <dgm:prSet/>
      <dgm:spPr/>
      <dgm:t>
        <a:bodyPr/>
        <a:lstStyle/>
        <a:p>
          <a:endParaRPr lang="en-US"/>
        </a:p>
      </dgm:t>
    </dgm:pt>
    <dgm:pt modelId="{5417A6A7-C42D-4AF3-B253-92A6006C4A98}" type="sibTrans" cxnId="{84ECDAEE-3E2C-4500-BEE2-30FB23E4AF23}">
      <dgm:prSet/>
      <dgm:spPr/>
      <dgm:t>
        <a:bodyPr/>
        <a:lstStyle/>
        <a:p>
          <a:endParaRPr lang="en-US"/>
        </a:p>
      </dgm:t>
    </dgm:pt>
    <dgm:pt modelId="{41AA4E08-FEB7-415E-BD3E-93D3962EB326}" type="pres">
      <dgm:prSet presAssocID="{3469EDB7-0D64-4D76-B5E2-7F94D7CFD39F}" presName="hierChild1" presStyleCnt="0">
        <dgm:presLayoutVars>
          <dgm:chPref val="1"/>
          <dgm:dir/>
          <dgm:animOne val="branch"/>
          <dgm:animLvl val="lvl"/>
          <dgm:resizeHandles/>
        </dgm:presLayoutVars>
      </dgm:prSet>
      <dgm:spPr/>
    </dgm:pt>
    <dgm:pt modelId="{80E26783-C3D2-4F4C-AFD5-3EC03ABE57F5}" type="pres">
      <dgm:prSet presAssocID="{EF799847-6169-4D6C-9E5F-92562449E9F4}" presName="hierRoot1" presStyleCnt="0"/>
      <dgm:spPr/>
    </dgm:pt>
    <dgm:pt modelId="{08FDEFC2-225A-468E-9545-B49E82DC3968}" type="pres">
      <dgm:prSet presAssocID="{EF799847-6169-4D6C-9E5F-92562449E9F4}" presName="composite" presStyleCnt="0"/>
      <dgm:spPr/>
    </dgm:pt>
    <dgm:pt modelId="{04E89326-21BE-4DA0-84E7-F4CF4373277F}" type="pres">
      <dgm:prSet presAssocID="{EF799847-6169-4D6C-9E5F-92562449E9F4}" presName="background" presStyleLbl="node0" presStyleIdx="0" presStyleCnt="2"/>
      <dgm:spPr/>
    </dgm:pt>
    <dgm:pt modelId="{F62197B5-B667-450B-AA13-2CBA708ED493}" type="pres">
      <dgm:prSet presAssocID="{EF799847-6169-4D6C-9E5F-92562449E9F4}" presName="text" presStyleLbl="fgAcc0" presStyleIdx="0" presStyleCnt="2">
        <dgm:presLayoutVars>
          <dgm:chPref val="3"/>
        </dgm:presLayoutVars>
      </dgm:prSet>
      <dgm:spPr/>
    </dgm:pt>
    <dgm:pt modelId="{2A69A986-9232-4AB8-87F7-7E40E15D17E5}" type="pres">
      <dgm:prSet presAssocID="{EF799847-6169-4D6C-9E5F-92562449E9F4}" presName="hierChild2" presStyleCnt="0"/>
      <dgm:spPr/>
    </dgm:pt>
    <dgm:pt modelId="{1AF8C7F4-4AB8-4959-92DE-E2D3A5A9BBB5}" type="pres">
      <dgm:prSet presAssocID="{1B789AD9-FD2C-421C-A159-E6C5C839367E}" presName="hierRoot1" presStyleCnt="0"/>
      <dgm:spPr/>
    </dgm:pt>
    <dgm:pt modelId="{47678A72-EBAA-42AA-9827-5BC534B36131}" type="pres">
      <dgm:prSet presAssocID="{1B789AD9-FD2C-421C-A159-E6C5C839367E}" presName="composite" presStyleCnt="0"/>
      <dgm:spPr/>
    </dgm:pt>
    <dgm:pt modelId="{FB30CDC3-ADC2-4E91-B9DD-E516A1569C21}" type="pres">
      <dgm:prSet presAssocID="{1B789AD9-FD2C-421C-A159-E6C5C839367E}" presName="background" presStyleLbl="node0" presStyleIdx="1" presStyleCnt="2"/>
      <dgm:spPr/>
    </dgm:pt>
    <dgm:pt modelId="{B9A75926-BC4D-4B1A-873D-BFF2D4082027}" type="pres">
      <dgm:prSet presAssocID="{1B789AD9-FD2C-421C-A159-E6C5C839367E}" presName="text" presStyleLbl="fgAcc0" presStyleIdx="1" presStyleCnt="2">
        <dgm:presLayoutVars>
          <dgm:chPref val="3"/>
        </dgm:presLayoutVars>
      </dgm:prSet>
      <dgm:spPr/>
    </dgm:pt>
    <dgm:pt modelId="{F04316C8-DA48-49BD-840E-F2A636941DF0}" type="pres">
      <dgm:prSet presAssocID="{1B789AD9-FD2C-421C-A159-E6C5C839367E}" presName="hierChild2" presStyleCnt="0"/>
      <dgm:spPr/>
    </dgm:pt>
  </dgm:ptLst>
  <dgm:cxnLst>
    <dgm:cxn modelId="{7C1F9604-00B8-474E-9E97-32D3F1A74F9E}" type="presOf" srcId="{3469EDB7-0D64-4D76-B5E2-7F94D7CFD39F}" destId="{41AA4E08-FEB7-415E-BD3E-93D3962EB326}" srcOrd="0" destOrd="0" presId="urn:microsoft.com/office/officeart/2005/8/layout/hierarchy1"/>
    <dgm:cxn modelId="{CC0C813A-D9C2-4F04-9AC3-00ACF82B44EA}" type="presOf" srcId="{1B789AD9-FD2C-421C-A159-E6C5C839367E}" destId="{B9A75926-BC4D-4B1A-873D-BFF2D4082027}" srcOrd="0" destOrd="0" presId="urn:microsoft.com/office/officeart/2005/8/layout/hierarchy1"/>
    <dgm:cxn modelId="{8C0DF091-D6BC-4B2E-8C7F-12ACE6F05598}" type="presOf" srcId="{EF799847-6169-4D6C-9E5F-92562449E9F4}" destId="{F62197B5-B667-450B-AA13-2CBA708ED493}" srcOrd="0" destOrd="0" presId="urn:microsoft.com/office/officeart/2005/8/layout/hierarchy1"/>
    <dgm:cxn modelId="{2397BAE1-4AD5-4CFC-9EAA-594433167BD4}" srcId="{3469EDB7-0D64-4D76-B5E2-7F94D7CFD39F}" destId="{EF799847-6169-4D6C-9E5F-92562449E9F4}" srcOrd="0" destOrd="0" parTransId="{A76D2F52-4E05-4E41-AD22-B1DC2E691386}" sibTransId="{D1296177-A0E6-466D-BB97-2A181FBC9A36}"/>
    <dgm:cxn modelId="{84ECDAEE-3E2C-4500-BEE2-30FB23E4AF23}" srcId="{3469EDB7-0D64-4D76-B5E2-7F94D7CFD39F}" destId="{1B789AD9-FD2C-421C-A159-E6C5C839367E}" srcOrd="1" destOrd="0" parTransId="{9978423F-8922-4057-878D-14977F22D774}" sibTransId="{5417A6A7-C42D-4AF3-B253-92A6006C4A98}"/>
    <dgm:cxn modelId="{2462F1DB-9CFC-4B76-8AA8-F6DC2D29E4E4}" type="presParOf" srcId="{41AA4E08-FEB7-415E-BD3E-93D3962EB326}" destId="{80E26783-C3D2-4F4C-AFD5-3EC03ABE57F5}" srcOrd="0" destOrd="0" presId="urn:microsoft.com/office/officeart/2005/8/layout/hierarchy1"/>
    <dgm:cxn modelId="{40A1214A-08A1-4AE5-9270-AC5422A00E77}" type="presParOf" srcId="{80E26783-C3D2-4F4C-AFD5-3EC03ABE57F5}" destId="{08FDEFC2-225A-468E-9545-B49E82DC3968}" srcOrd="0" destOrd="0" presId="urn:microsoft.com/office/officeart/2005/8/layout/hierarchy1"/>
    <dgm:cxn modelId="{9697B31F-84FD-48A0-BCEC-D0A50469D2F7}" type="presParOf" srcId="{08FDEFC2-225A-468E-9545-B49E82DC3968}" destId="{04E89326-21BE-4DA0-84E7-F4CF4373277F}" srcOrd="0" destOrd="0" presId="urn:microsoft.com/office/officeart/2005/8/layout/hierarchy1"/>
    <dgm:cxn modelId="{ACF579FE-EE0D-4FE6-9A66-C29A38137BE1}" type="presParOf" srcId="{08FDEFC2-225A-468E-9545-B49E82DC3968}" destId="{F62197B5-B667-450B-AA13-2CBA708ED493}" srcOrd="1" destOrd="0" presId="urn:microsoft.com/office/officeart/2005/8/layout/hierarchy1"/>
    <dgm:cxn modelId="{93EF194D-9A5D-4A89-8185-82AB510580B4}" type="presParOf" srcId="{80E26783-C3D2-4F4C-AFD5-3EC03ABE57F5}" destId="{2A69A986-9232-4AB8-87F7-7E40E15D17E5}" srcOrd="1" destOrd="0" presId="urn:microsoft.com/office/officeart/2005/8/layout/hierarchy1"/>
    <dgm:cxn modelId="{DD4E9153-91BC-4E1A-9FD6-2511CD7F3CD4}" type="presParOf" srcId="{41AA4E08-FEB7-415E-BD3E-93D3962EB326}" destId="{1AF8C7F4-4AB8-4959-92DE-E2D3A5A9BBB5}" srcOrd="1" destOrd="0" presId="urn:microsoft.com/office/officeart/2005/8/layout/hierarchy1"/>
    <dgm:cxn modelId="{B2F4CE81-8355-47DF-811D-FF554A29D6D2}" type="presParOf" srcId="{1AF8C7F4-4AB8-4959-92DE-E2D3A5A9BBB5}" destId="{47678A72-EBAA-42AA-9827-5BC534B36131}" srcOrd="0" destOrd="0" presId="urn:microsoft.com/office/officeart/2005/8/layout/hierarchy1"/>
    <dgm:cxn modelId="{0A4A306C-8496-4438-9BD0-2253FE74A62B}" type="presParOf" srcId="{47678A72-EBAA-42AA-9827-5BC534B36131}" destId="{FB30CDC3-ADC2-4E91-B9DD-E516A1569C21}" srcOrd="0" destOrd="0" presId="urn:microsoft.com/office/officeart/2005/8/layout/hierarchy1"/>
    <dgm:cxn modelId="{BF38AF0B-849E-43E0-BDD3-C71C5CDF28D3}" type="presParOf" srcId="{47678A72-EBAA-42AA-9827-5BC534B36131}" destId="{B9A75926-BC4D-4B1A-873D-BFF2D4082027}" srcOrd="1" destOrd="0" presId="urn:microsoft.com/office/officeart/2005/8/layout/hierarchy1"/>
    <dgm:cxn modelId="{6142B54D-38A7-4AC9-92EF-2B9DDB73BEDD}" type="presParOf" srcId="{1AF8C7F4-4AB8-4959-92DE-E2D3A5A9BBB5}" destId="{F04316C8-DA48-49BD-840E-F2A636941DF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BF4A7CF-F86A-4D41-AEDF-C05E8CE6248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C583585-3F56-4EE2-88D4-D999B0AA69E5}">
      <dgm:prSet/>
      <dgm:spPr/>
      <dgm:t>
        <a:bodyPr/>
        <a:lstStyle/>
        <a:p>
          <a:r>
            <a:rPr lang="en-US"/>
            <a:t>Assessment </a:t>
          </a:r>
        </a:p>
      </dgm:t>
    </dgm:pt>
    <dgm:pt modelId="{DB8D2885-5712-4B4B-A34A-B8CCF4CC486E}" type="parTrans" cxnId="{5D5DAFB9-17A8-49B0-9BD7-B18C153511B3}">
      <dgm:prSet/>
      <dgm:spPr/>
      <dgm:t>
        <a:bodyPr/>
        <a:lstStyle/>
        <a:p>
          <a:endParaRPr lang="en-US"/>
        </a:p>
      </dgm:t>
    </dgm:pt>
    <dgm:pt modelId="{01867BD1-52B6-4D1B-B916-EC39CB42A5DB}" type="sibTrans" cxnId="{5D5DAFB9-17A8-49B0-9BD7-B18C153511B3}">
      <dgm:prSet/>
      <dgm:spPr/>
      <dgm:t>
        <a:bodyPr/>
        <a:lstStyle/>
        <a:p>
          <a:endParaRPr lang="en-US"/>
        </a:p>
      </dgm:t>
    </dgm:pt>
    <dgm:pt modelId="{9092B388-2A99-402A-B912-17E363FCDCDF}">
      <dgm:prSet/>
      <dgm:spPr/>
      <dgm:t>
        <a:bodyPr/>
        <a:lstStyle/>
        <a:p>
          <a:r>
            <a:rPr lang="en-US"/>
            <a:t>Priority</a:t>
          </a:r>
        </a:p>
      </dgm:t>
    </dgm:pt>
    <dgm:pt modelId="{82DDF8C7-A78C-4983-8BBE-5B25C09CEBDF}" type="parTrans" cxnId="{9FA5B325-76C8-426B-AEC3-A3E8DFEFB56D}">
      <dgm:prSet/>
      <dgm:spPr/>
      <dgm:t>
        <a:bodyPr/>
        <a:lstStyle/>
        <a:p>
          <a:endParaRPr lang="en-US"/>
        </a:p>
      </dgm:t>
    </dgm:pt>
    <dgm:pt modelId="{1A5D6196-BBF8-47BD-BF35-E1B2A7C4FC61}" type="sibTrans" cxnId="{9FA5B325-76C8-426B-AEC3-A3E8DFEFB56D}">
      <dgm:prSet/>
      <dgm:spPr/>
      <dgm:t>
        <a:bodyPr/>
        <a:lstStyle/>
        <a:p>
          <a:endParaRPr lang="en-US"/>
        </a:p>
      </dgm:t>
    </dgm:pt>
    <dgm:pt modelId="{A5C4BF58-9F60-404B-83C2-9EFFA7964E35}">
      <dgm:prSet/>
      <dgm:spPr/>
      <dgm:t>
        <a:bodyPr/>
        <a:lstStyle/>
        <a:p>
          <a:r>
            <a:rPr lang="en-US"/>
            <a:t>Contributes to the well-being, recovery, and nutritional needs of the patient</a:t>
          </a:r>
        </a:p>
      </dgm:t>
    </dgm:pt>
    <dgm:pt modelId="{41FC4850-E11E-48FB-AC97-A32BDA75821B}" type="parTrans" cxnId="{58A78926-BA78-4BBA-A3A7-04F3120875DC}">
      <dgm:prSet/>
      <dgm:spPr/>
      <dgm:t>
        <a:bodyPr/>
        <a:lstStyle/>
        <a:p>
          <a:endParaRPr lang="en-US"/>
        </a:p>
      </dgm:t>
    </dgm:pt>
    <dgm:pt modelId="{DB0E2297-FB22-45C9-91DB-EC9AA6208046}" type="sibTrans" cxnId="{58A78926-BA78-4BBA-A3A7-04F3120875DC}">
      <dgm:prSet/>
      <dgm:spPr/>
      <dgm:t>
        <a:bodyPr/>
        <a:lstStyle/>
        <a:p>
          <a:endParaRPr lang="en-US"/>
        </a:p>
      </dgm:t>
    </dgm:pt>
    <dgm:pt modelId="{19BBE57E-FB0A-4A8F-BA39-DEE0BA955DFC}">
      <dgm:prSet/>
      <dgm:spPr/>
      <dgm:t>
        <a:bodyPr/>
        <a:lstStyle/>
        <a:p>
          <a:r>
            <a:rPr lang="en-US"/>
            <a:t>Barriers</a:t>
          </a:r>
        </a:p>
      </dgm:t>
    </dgm:pt>
    <dgm:pt modelId="{95791BE6-D433-432E-B02F-35972437D707}" type="parTrans" cxnId="{BF255CD2-72A8-4899-90F2-5B5F2DFE07D3}">
      <dgm:prSet/>
      <dgm:spPr/>
      <dgm:t>
        <a:bodyPr/>
        <a:lstStyle/>
        <a:p>
          <a:endParaRPr lang="en-US"/>
        </a:p>
      </dgm:t>
    </dgm:pt>
    <dgm:pt modelId="{141C76E6-7AD8-4B7E-8224-B0E7597C6B06}" type="sibTrans" cxnId="{BF255CD2-72A8-4899-90F2-5B5F2DFE07D3}">
      <dgm:prSet/>
      <dgm:spPr/>
      <dgm:t>
        <a:bodyPr/>
        <a:lstStyle/>
        <a:p>
          <a:endParaRPr lang="en-US"/>
        </a:p>
      </dgm:t>
    </dgm:pt>
    <dgm:pt modelId="{B7EA9FCF-F3DE-4A6B-9C42-4090F43C875D}" type="pres">
      <dgm:prSet presAssocID="{EBF4A7CF-F86A-4D41-AEDF-C05E8CE6248B}" presName="linear" presStyleCnt="0">
        <dgm:presLayoutVars>
          <dgm:animLvl val="lvl"/>
          <dgm:resizeHandles val="exact"/>
        </dgm:presLayoutVars>
      </dgm:prSet>
      <dgm:spPr/>
    </dgm:pt>
    <dgm:pt modelId="{3B1ED100-CC28-4DDE-9100-67E907AEFC2F}" type="pres">
      <dgm:prSet presAssocID="{DC583585-3F56-4EE2-88D4-D999B0AA69E5}" presName="parentText" presStyleLbl="node1" presStyleIdx="0" presStyleCnt="4">
        <dgm:presLayoutVars>
          <dgm:chMax val="0"/>
          <dgm:bulletEnabled val="1"/>
        </dgm:presLayoutVars>
      </dgm:prSet>
      <dgm:spPr/>
    </dgm:pt>
    <dgm:pt modelId="{10385F6D-7FC3-4E55-9F24-7824CC859602}" type="pres">
      <dgm:prSet presAssocID="{01867BD1-52B6-4D1B-B916-EC39CB42A5DB}" presName="spacer" presStyleCnt="0"/>
      <dgm:spPr/>
    </dgm:pt>
    <dgm:pt modelId="{9B2F2230-DFB2-403C-BD5B-CC19291419F8}" type="pres">
      <dgm:prSet presAssocID="{9092B388-2A99-402A-B912-17E363FCDCDF}" presName="parentText" presStyleLbl="node1" presStyleIdx="1" presStyleCnt="4">
        <dgm:presLayoutVars>
          <dgm:chMax val="0"/>
          <dgm:bulletEnabled val="1"/>
        </dgm:presLayoutVars>
      </dgm:prSet>
      <dgm:spPr/>
    </dgm:pt>
    <dgm:pt modelId="{7F371628-BB1D-4AE5-8B9F-C1976BF6A525}" type="pres">
      <dgm:prSet presAssocID="{1A5D6196-BBF8-47BD-BF35-E1B2A7C4FC61}" presName="spacer" presStyleCnt="0"/>
      <dgm:spPr/>
    </dgm:pt>
    <dgm:pt modelId="{D542C887-1637-4702-92FC-0B0CB52BA427}" type="pres">
      <dgm:prSet presAssocID="{A5C4BF58-9F60-404B-83C2-9EFFA7964E35}" presName="parentText" presStyleLbl="node1" presStyleIdx="2" presStyleCnt="4">
        <dgm:presLayoutVars>
          <dgm:chMax val="0"/>
          <dgm:bulletEnabled val="1"/>
        </dgm:presLayoutVars>
      </dgm:prSet>
      <dgm:spPr/>
    </dgm:pt>
    <dgm:pt modelId="{679B10C0-0F94-43C2-BE83-C856D8166F0C}" type="pres">
      <dgm:prSet presAssocID="{DB0E2297-FB22-45C9-91DB-EC9AA6208046}" presName="spacer" presStyleCnt="0"/>
      <dgm:spPr/>
    </dgm:pt>
    <dgm:pt modelId="{3997FC62-C317-4191-AB2B-56106AE6BB8B}" type="pres">
      <dgm:prSet presAssocID="{19BBE57E-FB0A-4A8F-BA39-DEE0BA955DFC}" presName="parentText" presStyleLbl="node1" presStyleIdx="3" presStyleCnt="4">
        <dgm:presLayoutVars>
          <dgm:chMax val="0"/>
          <dgm:bulletEnabled val="1"/>
        </dgm:presLayoutVars>
      </dgm:prSet>
      <dgm:spPr/>
    </dgm:pt>
  </dgm:ptLst>
  <dgm:cxnLst>
    <dgm:cxn modelId="{2FAF4E06-7929-4ABF-86C0-6C00C2A741AD}" type="presOf" srcId="{19BBE57E-FB0A-4A8F-BA39-DEE0BA955DFC}" destId="{3997FC62-C317-4191-AB2B-56106AE6BB8B}" srcOrd="0" destOrd="0" presId="urn:microsoft.com/office/officeart/2005/8/layout/vList2"/>
    <dgm:cxn modelId="{9FA5B325-76C8-426B-AEC3-A3E8DFEFB56D}" srcId="{EBF4A7CF-F86A-4D41-AEDF-C05E8CE6248B}" destId="{9092B388-2A99-402A-B912-17E363FCDCDF}" srcOrd="1" destOrd="0" parTransId="{82DDF8C7-A78C-4983-8BBE-5B25C09CEBDF}" sibTransId="{1A5D6196-BBF8-47BD-BF35-E1B2A7C4FC61}"/>
    <dgm:cxn modelId="{58A78926-BA78-4BBA-A3A7-04F3120875DC}" srcId="{EBF4A7CF-F86A-4D41-AEDF-C05E8CE6248B}" destId="{A5C4BF58-9F60-404B-83C2-9EFFA7964E35}" srcOrd="2" destOrd="0" parTransId="{41FC4850-E11E-48FB-AC97-A32BDA75821B}" sibTransId="{DB0E2297-FB22-45C9-91DB-EC9AA6208046}"/>
    <dgm:cxn modelId="{53703660-3848-4D6D-B75D-0CFE9FDCE327}" type="presOf" srcId="{EBF4A7CF-F86A-4D41-AEDF-C05E8CE6248B}" destId="{B7EA9FCF-F3DE-4A6B-9C42-4090F43C875D}" srcOrd="0" destOrd="0" presId="urn:microsoft.com/office/officeart/2005/8/layout/vList2"/>
    <dgm:cxn modelId="{5E843D46-CF2D-4727-9079-8AE52ED2CFA1}" type="presOf" srcId="{A5C4BF58-9F60-404B-83C2-9EFFA7964E35}" destId="{D542C887-1637-4702-92FC-0B0CB52BA427}" srcOrd="0" destOrd="0" presId="urn:microsoft.com/office/officeart/2005/8/layout/vList2"/>
    <dgm:cxn modelId="{D26F9B97-8E70-4666-A5F3-FADCB00BDB32}" type="presOf" srcId="{DC583585-3F56-4EE2-88D4-D999B0AA69E5}" destId="{3B1ED100-CC28-4DDE-9100-67E907AEFC2F}" srcOrd="0" destOrd="0" presId="urn:microsoft.com/office/officeart/2005/8/layout/vList2"/>
    <dgm:cxn modelId="{0CCBC1AC-EAC6-4622-B04F-8EB82590A9EB}" type="presOf" srcId="{9092B388-2A99-402A-B912-17E363FCDCDF}" destId="{9B2F2230-DFB2-403C-BD5B-CC19291419F8}" srcOrd="0" destOrd="0" presId="urn:microsoft.com/office/officeart/2005/8/layout/vList2"/>
    <dgm:cxn modelId="{5D5DAFB9-17A8-49B0-9BD7-B18C153511B3}" srcId="{EBF4A7CF-F86A-4D41-AEDF-C05E8CE6248B}" destId="{DC583585-3F56-4EE2-88D4-D999B0AA69E5}" srcOrd="0" destOrd="0" parTransId="{DB8D2885-5712-4B4B-A34A-B8CCF4CC486E}" sibTransId="{01867BD1-52B6-4D1B-B916-EC39CB42A5DB}"/>
    <dgm:cxn modelId="{BF255CD2-72A8-4899-90F2-5B5F2DFE07D3}" srcId="{EBF4A7CF-F86A-4D41-AEDF-C05E8CE6248B}" destId="{19BBE57E-FB0A-4A8F-BA39-DEE0BA955DFC}" srcOrd="3" destOrd="0" parTransId="{95791BE6-D433-432E-B02F-35972437D707}" sibTransId="{141C76E6-7AD8-4B7E-8224-B0E7597C6B06}"/>
    <dgm:cxn modelId="{5C90AB63-FF18-416E-96F0-E0BEB5986896}" type="presParOf" srcId="{B7EA9FCF-F3DE-4A6B-9C42-4090F43C875D}" destId="{3B1ED100-CC28-4DDE-9100-67E907AEFC2F}" srcOrd="0" destOrd="0" presId="urn:microsoft.com/office/officeart/2005/8/layout/vList2"/>
    <dgm:cxn modelId="{DB702625-C8CC-4FE1-BD42-9DF3EB91A020}" type="presParOf" srcId="{B7EA9FCF-F3DE-4A6B-9C42-4090F43C875D}" destId="{10385F6D-7FC3-4E55-9F24-7824CC859602}" srcOrd="1" destOrd="0" presId="urn:microsoft.com/office/officeart/2005/8/layout/vList2"/>
    <dgm:cxn modelId="{CB178C5A-CB45-4554-90C3-9A763E1E3762}" type="presParOf" srcId="{B7EA9FCF-F3DE-4A6B-9C42-4090F43C875D}" destId="{9B2F2230-DFB2-403C-BD5B-CC19291419F8}" srcOrd="2" destOrd="0" presId="urn:microsoft.com/office/officeart/2005/8/layout/vList2"/>
    <dgm:cxn modelId="{180E6555-F5E8-4C91-AAAF-2B26A77AFC29}" type="presParOf" srcId="{B7EA9FCF-F3DE-4A6B-9C42-4090F43C875D}" destId="{7F371628-BB1D-4AE5-8B9F-C1976BF6A525}" srcOrd="3" destOrd="0" presId="urn:microsoft.com/office/officeart/2005/8/layout/vList2"/>
    <dgm:cxn modelId="{512496C6-B77B-48D3-94ED-050C861044E4}" type="presParOf" srcId="{B7EA9FCF-F3DE-4A6B-9C42-4090F43C875D}" destId="{D542C887-1637-4702-92FC-0B0CB52BA427}" srcOrd="4" destOrd="0" presId="urn:microsoft.com/office/officeart/2005/8/layout/vList2"/>
    <dgm:cxn modelId="{1AAEAAC9-4369-4C54-A999-C9A1CB8C3A62}" type="presParOf" srcId="{B7EA9FCF-F3DE-4A6B-9C42-4090F43C875D}" destId="{679B10C0-0F94-43C2-BE83-C856D8166F0C}" srcOrd="5" destOrd="0" presId="urn:microsoft.com/office/officeart/2005/8/layout/vList2"/>
    <dgm:cxn modelId="{8B283FDE-DE27-44C2-8FD1-36D81CE74AD0}" type="presParOf" srcId="{B7EA9FCF-F3DE-4A6B-9C42-4090F43C875D}" destId="{3997FC62-C317-4191-AB2B-56106AE6BB8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D7B4DF-594F-492C-B055-C2F95ECBCF9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AE3B026-72FD-4A97-825F-1BB9E3C79CCB}">
      <dgm:prSet/>
      <dgm:spPr/>
      <dgm:t>
        <a:bodyPr/>
        <a:lstStyle/>
        <a:p>
          <a:r>
            <a:rPr lang="en-US" dirty="0"/>
            <a:t>Dependent Oral Care</a:t>
          </a:r>
        </a:p>
      </dgm:t>
    </dgm:pt>
    <dgm:pt modelId="{040D0125-BEC7-4EF2-B811-050B002DAF1E}" type="parTrans" cxnId="{B7C1F1CE-FD0A-4C4D-8646-9275AF879597}">
      <dgm:prSet/>
      <dgm:spPr/>
      <dgm:t>
        <a:bodyPr/>
        <a:lstStyle/>
        <a:p>
          <a:endParaRPr lang="en-US"/>
        </a:p>
      </dgm:t>
    </dgm:pt>
    <dgm:pt modelId="{0A39D5DD-C8E7-41D9-AAEE-B0E832A7D3EB}" type="sibTrans" cxnId="{B7C1F1CE-FD0A-4C4D-8646-9275AF879597}">
      <dgm:prSet/>
      <dgm:spPr/>
      <dgm:t>
        <a:bodyPr/>
        <a:lstStyle/>
        <a:p>
          <a:endParaRPr lang="en-US"/>
        </a:p>
      </dgm:t>
    </dgm:pt>
    <dgm:pt modelId="{BE7E0871-BDC4-46AF-83D9-374DA1EB4132}">
      <dgm:prSet/>
      <dgm:spPr/>
      <dgm:t>
        <a:bodyPr/>
        <a:lstStyle/>
        <a:p>
          <a:r>
            <a:rPr lang="en-US"/>
            <a:t>Must be a part of the Plan of Care and scheduled to be done and documented</a:t>
          </a:r>
        </a:p>
      </dgm:t>
    </dgm:pt>
    <dgm:pt modelId="{EF9F02AA-E3AB-433F-9519-03BD562295A6}" type="parTrans" cxnId="{EC37E464-870A-4AF5-BF9B-D3804BD799CC}">
      <dgm:prSet/>
      <dgm:spPr/>
      <dgm:t>
        <a:bodyPr/>
        <a:lstStyle/>
        <a:p>
          <a:endParaRPr lang="en-US"/>
        </a:p>
      </dgm:t>
    </dgm:pt>
    <dgm:pt modelId="{4E2BD7D9-8AB9-478D-9E49-E69F7AA929C5}" type="sibTrans" cxnId="{EC37E464-870A-4AF5-BF9B-D3804BD799CC}">
      <dgm:prSet/>
      <dgm:spPr/>
      <dgm:t>
        <a:bodyPr/>
        <a:lstStyle/>
        <a:p>
          <a:endParaRPr lang="en-US"/>
        </a:p>
      </dgm:t>
    </dgm:pt>
    <dgm:pt modelId="{56508649-7E58-4283-80DC-E0E314805DC0}">
      <dgm:prSet/>
      <dgm:spPr/>
      <dgm:t>
        <a:bodyPr/>
        <a:lstStyle/>
        <a:p>
          <a:r>
            <a:rPr lang="en-US"/>
            <a:t>Have available &amp; use alternative items: mouth swabs, sponges, lubricating ointment for lips</a:t>
          </a:r>
        </a:p>
      </dgm:t>
    </dgm:pt>
    <dgm:pt modelId="{0EE467BD-3922-4DA9-9606-88FC6F3E4731}" type="parTrans" cxnId="{0ACB318A-F88B-4F8F-9550-B27CF554EADF}">
      <dgm:prSet/>
      <dgm:spPr/>
      <dgm:t>
        <a:bodyPr/>
        <a:lstStyle/>
        <a:p>
          <a:endParaRPr lang="en-US"/>
        </a:p>
      </dgm:t>
    </dgm:pt>
    <dgm:pt modelId="{F56898E2-FD4C-411B-96C9-D2DE95C39C3E}" type="sibTrans" cxnId="{0ACB318A-F88B-4F8F-9550-B27CF554EADF}">
      <dgm:prSet/>
      <dgm:spPr/>
      <dgm:t>
        <a:bodyPr/>
        <a:lstStyle/>
        <a:p>
          <a:endParaRPr lang="en-US"/>
        </a:p>
      </dgm:t>
    </dgm:pt>
    <dgm:pt modelId="{63D8418B-2097-4027-9931-8A5DAF7DA2EB}">
      <dgm:prSet/>
      <dgm:spPr/>
      <dgm:t>
        <a:bodyPr/>
        <a:lstStyle/>
        <a:p>
          <a:r>
            <a:rPr lang="en-US" dirty="0"/>
            <a:t>Daily Oral Care</a:t>
          </a:r>
        </a:p>
      </dgm:t>
    </dgm:pt>
    <dgm:pt modelId="{4189F695-2528-4BC0-B962-3CF69C560C0E}" type="parTrans" cxnId="{8E05F5C4-3C70-48B7-979A-F04D71C5FD2C}">
      <dgm:prSet/>
      <dgm:spPr/>
      <dgm:t>
        <a:bodyPr/>
        <a:lstStyle/>
        <a:p>
          <a:endParaRPr lang="en-US"/>
        </a:p>
      </dgm:t>
    </dgm:pt>
    <dgm:pt modelId="{41F20090-3857-402D-8CE8-6799BDFDFA97}" type="sibTrans" cxnId="{8E05F5C4-3C70-48B7-979A-F04D71C5FD2C}">
      <dgm:prSet/>
      <dgm:spPr/>
      <dgm:t>
        <a:bodyPr/>
        <a:lstStyle/>
        <a:p>
          <a:endParaRPr lang="en-US"/>
        </a:p>
      </dgm:t>
    </dgm:pt>
    <dgm:pt modelId="{FC3D72EB-90E2-4269-A013-53B8188247E0}">
      <dgm:prSet/>
      <dgm:spPr/>
      <dgm:t>
        <a:bodyPr/>
        <a:lstStyle/>
        <a:p>
          <a:r>
            <a:rPr lang="en-US"/>
            <a:t>Provide short, simple instructions</a:t>
          </a:r>
        </a:p>
      </dgm:t>
    </dgm:pt>
    <dgm:pt modelId="{346B719D-5D08-4AEE-96DF-0AF01EABEE84}" type="parTrans" cxnId="{9340861A-BFA0-4C07-B469-27A65A24B53B}">
      <dgm:prSet/>
      <dgm:spPr/>
      <dgm:t>
        <a:bodyPr/>
        <a:lstStyle/>
        <a:p>
          <a:endParaRPr lang="en-US"/>
        </a:p>
      </dgm:t>
    </dgm:pt>
    <dgm:pt modelId="{E43A894E-63D6-4734-9F25-3CF1295A8A8C}" type="sibTrans" cxnId="{9340861A-BFA0-4C07-B469-27A65A24B53B}">
      <dgm:prSet/>
      <dgm:spPr/>
      <dgm:t>
        <a:bodyPr/>
        <a:lstStyle/>
        <a:p>
          <a:endParaRPr lang="en-US"/>
        </a:p>
      </dgm:t>
    </dgm:pt>
    <dgm:pt modelId="{7CC10C46-6C0D-405D-88E6-A743B6C54B4E}">
      <dgm:prSet/>
      <dgm:spPr/>
      <dgm:t>
        <a:bodyPr/>
        <a:lstStyle/>
        <a:p>
          <a:r>
            <a:rPr lang="en-US"/>
            <a:t>Use a "watch me" technique</a:t>
          </a:r>
        </a:p>
      </dgm:t>
    </dgm:pt>
    <dgm:pt modelId="{E654DD84-F7C3-49AC-8794-7651E4874F86}" type="parTrans" cxnId="{49383722-DE42-4E19-8B68-6F7576AE6B91}">
      <dgm:prSet/>
      <dgm:spPr/>
      <dgm:t>
        <a:bodyPr/>
        <a:lstStyle/>
        <a:p>
          <a:endParaRPr lang="en-US"/>
        </a:p>
      </dgm:t>
    </dgm:pt>
    <dgm:pt modelId="{FF58E8F4-67DF-4CD8-AD1D-27C64B879F8F}" type="sibTrans" cxnId="{49383722-DE42-4E19-8B68-6F7576AE6B91}">
      <dgm:prSet/>
      <dgm:spPr/>
      <dgm:t>
        <a:bodyPr/>
        <a:lstStyle/>
        <a:p>
          <a:endParaRPr lang="en-US"/>
        </a:p>
      </dgm:t>
    </dgm:pt>
    <dgm:pt modelId="{DBA83634-17F2-457F-AE90-82222B3E01DA}">
      <dgm:prSet/>
      <dgm:spPr/>
      <dgm:t>
        <a:bodyPr/>
        <a:lstStyle/>
        <a:p>
          <a:r>
            <a:rPr lang="en-US"/>
            <a:t>Keep the teeth and mouth clean</a:t>
          </a:r>
        </a:p>
      </dgm:t>
    </dgm:pt>
    <dgm:pt modelId="{31F17233-AAB0-49DD-92FF-AD461268FCD5}" type="parTrans" cxnId="{B6921018-831C-467C-A0C8-9B5CF5529BE6}">
      <dgm:prSet/>
      <dgm:spPr/>
      <dgm:t>
        <a:bodyPr/>
        <a:lstStyle/>
        <a:p>
          <a:endParaRPr lang="en-US"/>
        </a:p>
      </dgm:t>
    </dgm:pt>
    <dgm:pt modelId="{5DA7EA15-1A39-45C4-8A63-9D63AB42F938}" type="sibTrans" cxnId="{B6921018-831C-467C-A0C8-9B5CF5529BE6}">
      <dgm:prSet/>
      <dgm:spPr/>
      <dgm:t>
        <a:bodyPr/>
        <a:lstStyle/>
        <a:p>
          <a:endParaRPr lang="en-US"/>
        </a:p>
      </dgm:t>
    </dgm:pt>
    <dgm:pt modelId="{41139899-B2C3-441C-9303-F0C4BEA803BF}">
      <dgm:prSet/>
      <dgm:spPr/>
      <dgm:t>
        <a:bodyPr/>
        <a:lstStyle/>
        <a:p>
          <a:r>
            <a:rPr lang="en-US"/>
            <a:t>Dentures</a:t>
          </a:r>
        </a:p>
      </dgm:t>
    </dgm:pt>
    <dgm:pt modelId="{7B2E1E9A-331A-4693-BCDC-29BD7EB796D3}" type="parTrans" cxnId="{CBC19AED-CEAF-4FFC-B3E8-241C274F4350}">
      <dgm:prSet/>
      <dgm:spPr/>
      <dgm:t>
        <a:bodyPr/>
        <a:lstStyle/>
        <a:p>
          <a:endParaRPr lang="en-US"/>
        </a:p>
      </dgm:t>
    </dgm:pt>
    <dgm:pt modelId="{A36F97CC-0C7D-434A-9249-FDE03AC3C6FF}" type="sibTrans" cxnId="{CBC19AED-CEAF-4FFC-B3E8-241C274F4350}">
      <dgm:prSet/>
      <dgm:spPr/>
      <dgm:t>
        <a:bodyPr/>
        <a:lstStyle/>
        <a:p>
          <a:endParaRPr lang="en-US"/>
        </a:p>
      </dgm:t>
    </dgm:pt>
    <dgm:pt modelId="{4E872B10-885A-4EBC-A30D-7FCF0F590E49}">
      <dgm:prSet/>
      <dgm:spPr/>
      <dgm:t>
        <a:bodyPr/>
        <a:lstStyle/>
        <a:p>
          <a:r>
            <a:rPr lang="en-US"/>
            <a:t>Try different types of toothbrushes</a:t>
          </a:r>
        </a:p>
      </dgm:t>
    </dgm:pt>
    <dgm:pt modelId="{B9F039FF-DBC3-4B3B-ABB3-0F6453A7FDEB}" type="parTrans" cxnId="{4873E8C8-F339-4300-83B4-CB34A7EF2E0F}">
      <dgm:prSet/>
      <dgm:spPr/>
      <dgm:t>
        <a:bodyPr/>
        <a:lstStyle/>
        <a:p>
          <a:endParaRPr lang="en-US"/>
        </a:p>
      </dgm:t>
    </dgm:pt>
    <dgm:pt modelId="{1CDEFA1E-50A6-49BD-AA7B-613C74059C43}" type="sibTrans" cxnId="{4873E8C8-F339-4300-83B4-CB34A7EF2E0F}">
      <dgm:prSet/>
      <dgm:spPr/>
      <dgm:t>
        <a:bodyPr/>
        <a:lstStyle/>
        <a:p>
          <a:endParaRPr lang="en-US"/>
        </a:p>
      </dgm:t>
    </dgm:pt>
    <dgm:pt modelId="{D72CE2C2-7AB3-4776-9EC3-7769F465778F}">
      <dgm:prSet/>
      <dgm:spPr/>
      <dgm:t>
        <a:bodyPr/>
        <a:lstStyle/>
        <a:p>
          <a:r>
            <a:rPr lang="en-US"/>
            <a:t>Floss regularly</a:t>
          </a:r>
        </a:p>
      </dgm:t>
    </dgm:pt>
    <dgm:pt modelId="{B32BC0E6-39F8-49A1-B881-B59E0B966BDE}" type="parTrans" cxnId="{CF69DB66-7D7B-4984-A626-09266AEFBF56}">
      <dgm:prSet/>
      <dgm:spPr/>
      <dgm:t>
        <a:bodyPr/>
        <a:lstStyle/>
        <a:p>
          <a:endParaRPr lang="en-US"/>
        </a:p>
      </dgm:t>
    </dgm:pt>
    <dgm:pt modelId="{DDD1F520-EBAD-46D6-A506-BCCDF17F6F7E}" type="sibTrans" cxnId="{CF69DB66-7D7B-4984-A626-09266AEFBF56}">
      <dgm:prSet/>
      <dgm:spPr/>
      <dgm:t>
        <a:bodyPr/>
        <a:lstStyle/>
        <a:p>
          <a:endParaRPr lang="en-US"/>
        </a:p>
      </dgm:t>
    </dgm:pt>
    <dgm:pt modelId="{344D04FE-256D-4FBA-9246-B97781D2CA85}">
      <dgm:prSet/>
      <dgm:spPr/>
      <dgm:t>
        <a:bodyPr/>
        <a:lstStyle/>
        <a:p>
          <a:r>
            <a:rPr lang="en-US"/>
            <a:t>Be aware of potential mouth pain</a:t>
          </a:r>
        </a:p>
      </dgm:t>
    </dgm:pt>
    <dgm:pt modelId="{013742F5-FD90-4CB3-8FDA-81BC302E3D0A}" type="parTrans" cxnId="{6858A8BB-961A-4052-9740-E4818EF962CA}">
      <dgm:prSet/>
      <dgm:spPr/>
      <dgm:t>
        <a:bodyPr/>
        <a:lstStyle/>
        <a:p>
          <a:endParaRPr lang="en-US"/>
        </a:p>
      </dgm:t>
    </dgm:pt>
    <dgm:pt modelId="{4F39FBF8-5B2D-4911-8657-198D3AF3994E}" type="sibTrans" cxnId="{6858A8BB-961A-4052-9740-E4818EF962CA}">
      <dgm:prSet/>
      <dgm:spPr/>
      <dgm:t>
        <a:bodyPr/>
        <a:lstStyle/>
        <a:p>
          <a:endParaRPr lang="en-US"/>
        </a:p>
      </dgm:t>
    </dgm:pt>
    <dgm:pt modelId="{C8EE59B8-F454-440A-B862-D70D8E5433B8}" type="pres">
      <dgm:prSet presAssocID="{ECD7B4DF-594F-492C-B055-C2F95ECBCF9F}" presName="linear" presStyleCnt="0">
        <dgm:presLayoutVars>
          <dgm:dir/>
          <dgm:animLvl val="lvl"/>
          <dgm:resizeHandles val="exact"/>
        </dgm:presLayoutVars>
      </dgm:prSet>
      <dgm:spPr/>
    </dgm:pt>
    <dgm:pt modelId="{8030734B-7CD8-4EF9-A519-79D2B10E98A9}" type="pres">
      <dgm:prSet presAssocID="{BAE3B026-72FD-4A97-825F-1BB9E3C79CCB}" presName="parentLin" presStyleCnt="0"/>
      <dgm:spPr/>
    </dgm:pt>
    <dgm:pt modelId="{E784425F-22F1-410A-8378-8CEB71EC1DB2}" type="pres">
      <dgm:prSet presAssocID="{BAE3B026-72FD-4A97-825F-1BB9E3C79CCB}" presName="parentLeftMargin" presStyleLbl="node1" presStyleIdx="0" presStyleCnt="2"/>
      <dgm:spPr/>
    </dgm:pt>
    <dgm:pt modelId="{C0377A0D-5F99-4B78-8B7B-78BF3D10C27E}" type="pres">
      <dgm:prSet presAssocID="{BAE3B026-72FD-4A97-825F-1BB9E3C79CCB}" presName="parentText" presStyleLbl="node1" presStyleIdx="0" presStyleCnt="2">
        <dgm:presLayoutVars>
          <dgm:chMax val="0"/>
          <dgm:bulletEnabled val="1"/>
        </dgm:presLayoutVars>
      </dgm:prSet>
      <dgm:spPr/>
    </dgm:pt>
    <dgm:pt modelId="{2C853E8D-05B9-49D5-918D-B2A6B4A6FF96}" type="pres">
      <dgm:prSet presAssocID="{BAE3B026-72FD-4A97-825F-1BB9E3C79CCB}" presName="negativeSpace" presStyleCnt="0"/>
      <dgm:spPr/>
    </dgm:pt>
    <dgm:pt modelId="{08DCA708-57B5-4B83-B7EF-F365F3C00C15}" type="pres">
      <dgm:prSet presAssocID="{BAE3B026-72FD-4A97-825F-1BB9E3C79CCB}" presName="childText" presStyleLbl="conFgAcc1" presStyleIdx="0" presStyleCnt="2">
        <dgm:presLayoutVars>
          <dgm:bulletEnabled val="1"/>
        </dgm:presLayoutVars>
      </dgm:prSet>
      <dgm:spPr/>
    </dgm:pt>
    <dgm:pt modelId="{4B8F9679-050B-4A41-AD4B-F8BE2D1EFD5C}" type="pres">
      <dgm:prSet presAssocID="{0A39D5DD-C8E7-41D9-AAEE-B0E832A7D3EB}" presName="spaceBetweenRectangles" presStyleCnt="0"/>
      <dgm:spPr/>
    </dgm:pt>
    <dgm:pt modelId="{2478F6F3-985A-4662-87BA-889E5D3DCE1A}" type="pres">
      <dgm:prSet presAssocID="{63D8418B-2097-4027-9931-8A5DAF7DA2EB}" presName="parentLin" presStyleCnt="0"/>
      <dgm:spPr/>
    </dgm:pt>
    <dgm:pt modelId="{BB1B1786-5291-4897-AFC9-4950637A1BFF}" type="pres">
      <dgm:prSet presAssocID="{63D8418B-2097-4027-9931-8A5DAF7DA2EB}" presName="parentLeftMargin" presStyleLbl="node1" presStyleIdx="0" presStyleCnt="2"/>
      <dgm:spPr/>
    </dgm:pt>
    <dgm:pt modelId="{50A9FB19-0C46-4187-812A-C81453DD8B12}" type="pres">
      <dgm:prSet presAssocID="{63D8418B-2097-4027-9931-8A5DAF7DA2EB}" presName="parentText" presStyleLbl="node1" presStyleIdx="1" presStyleCnt="2">
        <dgm:presLayoutVars>
          <dgm:chMax val="0"/>
          <dgm:bulletEnabled val="1"/>
        </dgm:presLayoutVars>
      </dgm:prSet>
      <dgm:spPr/>
    </dgm:pt>
    <dgm:pt modelId="{80A3687E-325F-48CC-8749-72E4E1BC9BC3}" type="pres">
      <dgm:prSet presAssocID="{63D8418B-2097-4027-9931-8A5DAF7DA2EB}" presName="negativeSpace" presStyleCnt="0"/>
      <dgm:spPr/>
    </dgm:pt>
    <dgm:pt modelId="{2D99816C-75B5-41DE-9D30-2B69E39AE99B}" type="pres">
      <dgm:prSet presAssocID="{63D8418B-2097-4027-9931-8A5DAF7DA2EB}" presName="childText" presStyleLbl="conFgAcc1" presStyleIdx="1" presStyleCnt="2">
        <dgm:presLayoutVars>
          <dgm:bulletEnabled val="1"/>
        </dgm:presLayoutVars>
      </dgm:prSet>
      <dgm:spPr/>
    </dgm:pt>
  </dgm:ptLst>
  <dgm:cxnLst>
    <dgm:cxn modelId="{B6921018-831C-467C-A0C8-9B5CF5529BE6}" srcId="{63D8418B-2097-4027-9931-8A5DAF7DA2EB}" destId="{DBA83634-17F2-457F-AE90-82222B3E01DA}" srcOrd="2" destOrd="0" parTransId="{31F17233-AAB0-49DD-92FF-AD461268FCD5}" sibTransId="{5DA7EA15-1A39-45C4-8A63-9D63AB42F938}"/>
    <dgm:cxn modelId="{41987C19-082D-4CF4-A17B-3BDEF8F27C3A}" type="presOf" srcId="{BAE3B026-72FD-4A97-825F-1BB9E3C79CCB}" destId="{E784425F-22F1-410A-8378-8CEB71EC1DB2}" srcOrd="0" destOrd="0" presId="urn:microsoft.com/office/officeart/2005/8/layout/list1"/>
    <dgm:cxn modelId="{9340861A-BFA0-4C07-B469-27A65A24B53B}" srcId="{63D8418B-2097-4027-9931-8A5DAF7DA2EB}" destId="{FC3D72EB-90E2-4269-A013-53B8188247E0}" srcOrd="0" destOrd="0" parTransId="{346B719D-5D08-4AEE-96DF-0AF01EABEE84}" sibTransId="{E43A894E-63D6-4734-9F25-3CF1295A8A8C}"/>
    <dgm:cxn modelId="{49383722-DE42-4E19-8B68-6F7576AE6B91}" srcId="{63D8418B-2097-4027-9931-8A5DAF7DA2EB}" destId="{7CC10C46-6C0D-405D-88E6-A743B6C54B4E}" srcOrd="1" destOrd="0" parTransId="{E654DD84-F7C3-49AC-8794-7651E4874F86}" sibTransId="{FF58E8F4-67DF-4CD8-AD1D-27C64B879F8F}"/>
    <dgm:cxn modelId="{91321C2E-74AD-4616-816D-A3E0E6F963D7}" type="presOf" srcId="{56508649-7E58-4283-80DC-E0E314805DC0}" destId="{08DCA708-57B5-4B83-B7EF-F365F3C00C15}" srcOrd="0" destOrd="1" presId="urn:microsoft.com/office/officeart/2005/8/layout/list1"/>
    <dgm:cxn modelId="{41D42D30-8B4D-4D55-8CAC-C5CF962B30C7}" type="presOf" srcId="{41139899-B2C3-441C-9303-F0C4BEA803BF}" destId="{2D99816C-75B5-41DE-9D30-2B69E39AE99B}" srcOrd="0" destOrd="3" presId="urn:microsoft.com/office/officeart/2005/8/layout/list1"/>
    <dgm:cxn modelId="{A636DD3F-FC00-4471-A093-357F9D437F7F}" type="presOf" srcId="{FC3D72EB-90E2-4269-A013-53B8188247E0}" destId="{2D99816C-75B5-41DE-9D30-2B69E39AE99B}" srcOrd="0" destOrd="0" presId="urn:microsoft.com/office/officeart/2005/8/layout/list1"/>
    <dgm:cxn modelId="{EC37E464-870A-4AF5-BF9B-D3804BD799CC}" srcId="{BAE3B026-72FD-4A97-825F-1BB9E3C79CCB}" destId="{BE7E0871-BDC4-46AF-83D9-374DA1EB4132}" srcOrd="0" destOrd="0" parTransId="{EF9F02AA-E3AB-433F-9519-03BD562295A6}" sibTransId="{4E2BD7D9-8AB9-478D-9E49-E69F7AA929C5}"/>
    <dgm:cxn modelId="{CF69DB66-7D7B-4984-A626-09266AEFBF56}" srcId="{63D8418B-2097-4027-9931-8A5DAF7DA2EB}" destId="{D72CE2C2-7AB3-4776-9EC3-7769F465778F}" srcOrd="4" destOrd="0" parTransId="{B32BC0E6-39F8-49A1-B881-B59E0B966BDE}" sibTransId="{DDD1F520-EBAD-46D6-A506-BCCDF17F6F7E}"/>
    <dgm:cxn modelId="{62176147-E0C5-46A3-BF60-101E74E17C55}" type="presOf" srcId="{63D8418B-2097-4027-9931-8A5DAF7DA2EB}" destId="{BB1B1786-5291-4897-AFC9-4950637A1BFF}" srcOrd="0" destOrd="0" presId="urn:microsoft.com/office/officeart/2005/8/layout/list1"/>
    <dgm:cxn modelId="{0ACB318A-F88B-4F8F-9550-B27CF554EADF}" srcId="{BAE3B026-72FD-4A97-825F-1BB9E3C79CCB}" destId="{56508649-7E58-4283-80DC-E0E314805DC0}" srcOrd="1" destOrd="0" parTransId="{0EE467BD-3922-4DA9-9606-88FC6F3E4731}" sibTransId="{F56898E2-FD4C-411B-96C9-D2DE95C39C3E}"/>
    <dgm:cxn modelId="{D55CDAA2-2383-442F-87E8-524B5D64B55C}" type="presOf" srcId="{7CC10C46-6C0D-405D-88E6-A743B6C54B4E}" destId="{2D99816C-75B5-41DE-9D30-2B69E39AE99B}" srcOrd="0" destOrd="1" presId="urn:microsoft.com/office/officeart/2005/8/layout/list1"/>
    <dgm:cxn modelId="{32DDA4AD-BDE9-4D49-AF38-3B10547F89BE}" type="presOf" srcId="{4E872B10-885A-4EBC-A30D-7FCF0F590E49}" destId="{2D99816C-75B5-41DE-9D30-2B69E39AE99B}" srcOrd="0" destOrd="4" presId="urn:microsoft.com/office/officeart/2005/8/layout/list1"/>
    <dgm:cxn modelId="{6A6902BB-EF48-4DDC-93B0-E35DC34888AA}" type="presOf" srcId="{BE7E0871-BDC4-46AF-83D9-374DA1EB4132}" destId="{08DCA708-57B5-4B83-B7EF-F365F3C00C15}" srcOrd="0" destOrd="0" presId="urn:microsoft.com/office/officeart/2005/8/layout/list1"/>
    <dgm:cxn modelId="{6858A8BB-961A-4052-9740-E4818EF962CA}" srcId="{63D8418B-2097-4027-9931-8A5DAF7DA2EB}" destId="{344D04FE-256D-4FBA-9246-B97781D2CA85}" srcOrd="5" destOrd="0" parTransId="{013742F5-FD90-4CB3-8FDA-81BC302E3D0A}" sibTransId="{4F39FBF8-5B2D-4911-8657-198D3AF3994E}"/>
    <dgm:cxn modelId="{7BF565BE-0F4F-466C-BC8D-3C0D00BDB1E4}" type="presOf" srcId="{BAE3B026-72FD-4A97-825F-1BB9E3C79CCB}" destId="{C0377A0D-5F99-4B78-8B7B-78BF3D10C27E}" srcOrd="1" destOrd="0" presId="urn:microsoft.com/office/officeart/2005/8/layout/list1"/>
    <dgm:cxn modelId="{8E05F5C4-3C70-48B7-979A-F04D71C5FD2C}" srcId="{ECD7B4DF-594F-492C-B055-C2F95ECBCF9F}" destId="{63D8418B-2097-4027-9931-8A5DAF7DA2EB}" srcOrd="1" destOrd="0" parTransId="{4189F695-2528-4BC0-B962-3CF69C560C0E}" sibTransId="{41F20090-3857-402D-8CE8-6799BDFDFA97}"/>
    <dgm:cxn modelId="{4873E8C8-F339-4300-83B4-CB34A7EF2E0F}" srcId="{63D8418B-2097-4027-9931-8A5DAF7DA2EB}" destId="{4E872B10-885A-4EBC-A30D-7FCF0F590E49}" srcOrd="3" destOrd="0" parTransId="{B9F039FF-DBC3-4B3B-ABB3-0F6453A7FDEB}" sibTransId="{1CDEFA1E-50A6-49BD-AA7B-613C74059C43}"/>
    <dgm:cxn modelId="{B7C1F1CE-FD0A-4C4D-8646-9275AF879597}" srcId="{ECD7B4DF-594F-492C-B055-C2F95ECBCF9F}" destId="{BAE3B026-72FD-4A97-825F-1BB9E3C79CCB}" srcOrd="0" destOrd="0" parTransId="{040D0125-BEC7-4EF2-B811-050B002DAF1E}" sibTransId="{0A39D5DD-C8E7-41D9-AAEE-B0E832A7D3EB}"/>
    <dgm:cxn modelId="{D36529D6-CCD5-43B5-9AC5-F53E13BF3199}" type="presOf" srcId="{344D04FE-256D-4FBA-9246-B97781D2CA85}" destId="{2D99816C-75B5-41DE-9D30-2B69E39AE99B}" srcOrd="0" destOrd="6" presId="urn:microsoft.com/office/officeart/2005/8/layout/list1"/>
    <dgm:cxn modelId="{1B4459E0-A7E4-47AC-B281-2B8008F0D0CB}" type="presOf" srcId="{ECD7B4DF-594F-492C-B055-C2F95ECBCF9F}" destId="{C8EE59B8-F454-440A-B862-D70D8E5433B8}" srcOrd="0" destOrd="0" presId="urn:microsoft.com/office/officeart/2005/8/layout/list1"/>
    <dgm:cxn modelId="{28ABAFE9-CB94-4DCA-9C37-F63E1B5E1ED5}" type="presOf" srcId="{63D8418B-2097-4027-9931-8A5DAF7DA2EB}" destId="{50A9FB19-0C46-4187-812A-C81453DD8B12}" srcOrd="1" destOrd="0" presId="urn:microsoft.com/office/officeart/2005/8/layout/list1"/>
    <dgm:cxn modelId="{0BE6A6EA-D3A1-47B7-872D-AFF30144B819}" type="presOf" srcId="{DBA83634-17F2-457F-AE90-82222B3E01DA}" destId="{2D99816C-75B5-41DE-9D30-2B69E39AE99B}" srcOrd="0" destOrd="2" presId="urn:microsoft.com/office/officeart/2005/8/layout/list1"/>
    <dgm:cxn modelId="{CBC19AED-CEAF-4FFC-B3E8-241C274F4350}" srcId="{DBA83634-17F2-457F-AE90-82222B3E01DA}" destId="{41139899-B2C3-441C-9303-F0C4BEA803BF}" srcOrd="0" destOrd="0" parTransId="{7B2E1E9A-331A-4693-BCDC-29BD7EB796D3}" sibTransId="{A36F97CC-0C7D-434A-9249-FDE03AC3C6FF}"/>
    <dgm:cxn modelId="{A54104F6-1618-4E99-A6A3-8E3047308BE7}" type="presOf" srcId="{D72CE2C2-7AB3-4776-9EC3-7769F465778F}" destId="{2D99816C-75B5-41DE-9D30-2B69E39AE99B}" srcOrd="0" destOrd="5" presId="urn:microsoft.com/office/officeart/2005/8/layout/list1"/>
    <dgm:cxn modelId="{03004E00-F02E-4E19-A7D6-629F4FD0B055}" type="presParOf" srcId="{C8EE59B8-F454-440A-B862-D70D8E5433B8}" destId="{8030734B-7CD8-4EF9-A519-79D2B10E98A9}" srcOrd="0" destOrd="0" presId="urn:microsoft.com/office/officeart/2005/8/layout/list1"/>
    <dgm:cxn modelId="{4D40F541-FA5F-4BA4-8D3F-63DFCEABE464}" type="presParOf" srcId="{8030734B-7CD8-4EF9-A519-79D2B10E98A9}" destId="{E784425F-22F1-410A-8378-8CEB71EC1DB2}" srcOrd="0" destOrd="0" presId="urn:microsoft.com/office/officeart/2005/8/layout/list1"/>
    <dgm:cxn modelId="{48AC5C5C-C235-4237-9D95-58765E57617B}" type="presParOf" srcId="{8030734B-7CD8-4EF9-A519-79D2B10E98A9}" destId="{C0377A0D-5F99-4B78-8B7B-78BF3D10C27E}" srcOrd="1" destOrd="0" presId="urn:microsoft.com/office/officeart/2005/8/layout/list1"/>
    <dgm:cxn modelId="{8B44BE01-702A-4EC8-8BCD-C1C37AC411E2}" type="presParOf" srcId="{C8EE59B8-F454-440A-B862-D70D8E5433B8}" destId="{2C853E8D-05B9-49D5-918D-B2A6B4A6FF96}" srcOrd="1" destOrd="0" presId="urn:microsoft.com/office/officeart/2005/8/layout/list1"/>
    <dgm:cxn modelId="{4609B5DB-8D6A-4FE4-8F4C-290A589B506C}" type="presParOf" srcId="{C8EE59B8-F454-440A-B862-D70D8E5433B8}" destId="{08DCA708-57B5-4B83-B7EF-F365F3C00C15}" srcOrd="2" destOrd="0" presId="urn:microsoft.com/office/officeart/2005/8/layout/list1"/>
    <dgm:cxn modelId="{63AFF289-8EB1-49AA-9ED2-B0322B67014A}" type="presParOf" srcId="{C8EE59B8-F454-440A-B862-D70D8E5433B8}" destId="{4B8F9679-050B-4A41-AD4B-F8BE2D1EFD5C}" srcOrd="3" destOrd="0" presId="urn:microsoft.com/office/officeart/2005/8/layout/list1"/>
    <dgm:cxn modelId="{BCF5BC73-CCBB-48B3-836F-15B287A599A3}" type="presParOf" srcId="{C8EE59B8-F454-440A-B862-D70D8E5433B8}" destId="{2478F6F3-985A-4662-87BA-889E5D3DCE1A}" srcOrd="4" destOrd="0" presId="urn:microsoft.com/office/officeart/2005/8/layout/list1"/>
    <dgm:cxn modelId="{3541036E-680E-4D95-8498-DFC321AA6F64}" type="presParOf" srcId="{2478F6F3-985A-4662-87BA-889E5D3DCE1A}" destId="{BB1B1786-5291-4897-AFC9-4950637A1BFF}" srcOrd="0" destOrd="0" presId="urn:microsoft.com/office/officeart/2005/8/layout/list1"/>
    <dgm:cxn modelId="{10B2F1AC-80A7-4AFC-91C5-5AB4E55A988F}" type="presParOf" srcId="{2478F6F3-985A-4662-87BA-889E5D3DCE1A}" destId="{50A9FB19-0C46-4187-812A-C81453DD8B12}" srcOrd="1" destOrd="0" presId="urn:microsoft.com/office/officeart/2005/8/layout/list1"/>
    <dgm:cxn modelId="{A8B65FAB-3E35-412F-A5D5-2106A4F3AC84}" type="presParOf" srcId="{C8EE59B8-F454-440A-B862-D70D8E5433B8}" destId="{80A3687E-325F-48CC-8749-72E4E1BC9BC3}" srcOrd="5" destOrd="0" presId="urn:microsoft.com/office/officeart/2005/8/layout/list1"/>
    <dgm:cxn modelId="{5A8BD760-84A1-471F-B435-2D9BECF05A36}" type="presParOf" srcId="{C8EE59B8-F454-440A-B862-D70D8E5433B8}" destId="{2D99816C-75B5-41DE-9D30-2B69E39AE99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75082-F29F-4324-AC9D-A1384A5241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8BA67F-7868-4B0E-97E0-CFEE3E6D7955}">
      <dgm:prSet/>
      <dgm:spPr/>
      <dgm:t>
        <a:bodyPr/>
        <a:lstStyle/>
        <a:p>
          <a:r>
            <a:rPr lang="en-US"/>
            <a:t>…is the health of your mouth (oral cavity)</a:t>
          </a:r>
        </a:p>
      </dgm:t>
    </dgm:pt>
    <dgm:pt modelId="{2D81714A-ABFA-42D1-9B0D-4B0F60CE19AC}" type="parTrans" cxnId="{D6BC5252-4441-4ADA-A2CC-19207F91EA72}">
      <dgm:prSet/>
      <dgm:spPr/>
      <dgm:t>
        <a:bodyPr/>
        <a:lstStyle/>
        <a:p>
          <a:endParaRPr lang="en-US"/>
        </a:p>
      </dgm:t>
    </dgm:pt>
    <dgm:pt modelId="{6F572120-9068-42C3-9A60-0D0B1B2D109A}" type="sibTrans" cxnId="{D6BC5252-4441-4ADA-A2CC-19207F91EA72}">
      <dgm:prSet/>
      <dgm:spPr/>
      <dgm:t>
        <a:bodyPr/>
        <a:lstStyle/>
        <a:p>
          <a:endParaRPr lang="en-US"/>
        </a:p>
      </dgm:t>
    </dgm:pt>
    <dgm:pt modelId="{2D862AD2-E923-4B0B-810E-B61B6F3E37F9}">
      <dgm:prSet/>
      <dgm:spPr/>
      <dgm:t>
        <a:bodyPr/>
        <a:lstStyle/>
        <a:p>
          <a:r>
            <a:rPr lang="en-US"/>
            <a:t>Hard tissue: teeth &amp; bone</a:t>
          </a:r>
        </a:p>
      </dgm:t>
    </dgm:pt>
    <dgm:pt modelId="{52A67AAE-8003-4B68-B8C3-57868E283D5A}" type="parTrans" cxnId="{72ABF0F2-C136-4ADF-81D5-EF63F57354AE}">
      <dgm:prSet/>
      <dgm:spPr/>
      <dgm:t>
        <a:bodyPr/>
        <a:lstStyle/>
        <a:p>
          <a:endParaRPr lang="en-US"/>
        </a:p>
      </dgm:t>
    </dgm:pt>
    <dgm:pt modelId="{F6661AAF-E422-47B9-AAFA-54FA8C21C2A4}" type="sibTrans" cxnId="{72ABF0F2-C136-4ADF-81D5-EF63F57354AE}">
      <dgm:prSet/>
      <dgm:spPr/>
      <dgm:t>
        <a:bodyPr/>
        <a:lstStyle/>
        <a:p>
          <a:endParaRPr lang="en-US"/>
        </a:p>
      </dgm:t>
    </dgm:pt>
    <dgm:pt modelId="{195AB435-72E1-4102-A950-8B83E0F37663}">
      <dgm:prSet/>
      <dgm:spPr/>
      <dgm:t>
        <a:bodyPr/>
        <a:lstStyle/>
        <a:p>
          <a:r>
            <a:rPr lang="en-US" dirty="0"/>
            <a:t>Soft tissue: gums, cheeks, tongue, the floor of the mouth, lips, palate, &amp; throat</a:t>
          </a:r>
        </a:p>
      </dgm:t>
    </dgm:pt>
    <dgm:pt modelId="{477FDF89-B2C6-414D-988F-2631C4192823}" type="parTrans" cxnId="{C2D34D74-9EF1-4CF7-AE6A-69FC4DFBBB39}">
      <dgm:prSet/>
      <dgm:spPr/>
      <dgm:t>
        <a:bodyPr/>
        <a:lstStyle/>
        <a:p>
          <a:endParaRPr lang="en-US"/>
        </a:p>
      </dgm:t>
    </dgm:pt>
    <dgm:pt modelId="{90D953A2-08A2-49C9-8368-C40F031795AE}" type="sibTrans" cxnId="{C2D34D74-9EF1-4CF7-AE6A-69FC4DFBBB39}">
      <dgm:prSet/>
      <dgm:spPr/>
      <dgm:t>
        <a:bodyPr/>
        <a:lstStyle/>
        <a:p>
          <a:endParaRPr lang="en-US"/>
        </a:p>
      </dgm:t>
    </dgm:pt>
    <dgm:pt modelId="{7F7E7B37-BD4D-4021-97EC-0643CFFA6E4E}">
      <dgm:prSet/>
      <dgm:spPr/>
      <dgm:t>
        <a:bodyPr/>
        <a:lstStyle/>
        <a:p>
          <a:r>
            <a:rPr lang="en-US"/>
            <a:t>…affects our ability to eat, speak, smile, and show emotions</a:t>
          </a:r>
        </a:p>
      </dgm:t>
    </dgm:pt>
    <dgm:pt modelId="{02F4F911-0727-43A5-80D2-330B505B8CAC}" type="parTrans" cxnId="{45FAF07F-CEAA-45C5-B4FF-91F17B0F8BBA}">
      <dgm:prSet/>
      <dgm:spPr/>
      <dgm:t>
        <a:bodyPr/>
        <a:lstStyle/>
        <a:p>
          <a:endParaRPr lang="en-US"/>
        </a:p>
      </dgm:t>
    </dgm:pt>
    <dgm:pt modelId="{08A61E11-88DC-47E6-930A-5EFB5E1383FA}" type="sibTrans" cxnId="{45FAF07F-CEAA-45C5-B4FF-91F17B0F8BBA}">
      <dgm:prSet/>
      <dgm:spPr/>
      <dgm:t>
        <a:bodyPr/>
        <a:lstStyle/>
        <a:p>
          <a:endParaRPr lang="en-US"/>
        </a:p>
      </dgm:t>
    </dgm:pt>
    <dgm:pt modelId="{030D809F-4A46-4C4A-884A-4C716F63B2EA}">
      <dgm:prSet/>
      <dgm:spPr/>
      <dgm:t>
        <a:bodyPr/>
        <a:lstStyle/>
        <a:p>
          <a:r>
            <a:rPr lang="en-US"/>
            <a:t>….affects a person’s self-esteem, school performance, and attendance at work or school</a:t>
          </a:r>
        </a:p>
      </dgm:t>
    </dgm:pt>
    <dgm:pt modelId="{08AB5606-3C40-4554-843C-5450967E3015}" type="parTrans" cxnId="{10712394-0266-4982-BC5C-15AEA4B84D5E}">
      <dgm:prSet/>
      <dgm:spPr/>
      <dgm:t>
        <a:bodyPr/>
        <a:lstStyle/>
        <a:p>
          <a:endParaRPr lang="en-US"/>
        </a:p>
      </dgm:t>
    </dgm:pt>
    <dgm:pt modelId="{C0E62534-89DF-44FA-9870-BB62A45FEED1}" type="sibTrans" cxnId="{10712394-0266-4982-BC5C-15AEA4B84D5E}">
      <dgm:prSet/>
      <dgm:spPr/>
      <dgm:t>
        <a:bodyPr/>
        <a:lstStyle/>
        <a:p>
          <a:endParaRPr lang="en-US"/>
        </a:p>
      </dgm:t>
    </dgm:pt>
    <dgm:pt modelId="{FE98AC9A-7D0C-479C-93FB-99CEFC6B36C2}" type="pres">
      <dgm:prSet presAssocID="{90675082-F29F-4324-AC9D-A1384A524167}" presName="linear" presStyleCnt="0">
        <dgm:presLayoutVars>
          <dgm:animLvl val="lvl"/>
          <dgm:resizeHandles val="exact"/>
        </dgm:presLayoutVars>
      </dgm:prSet>
      <dgm:spPr/>
    </dgm:pt>
    <dgm:pt modelId="{9813C4E1-67CA-47F4-BBB9-F951E69C4E25}" type="pres">
      <dgm:prSet presAssocID="{CC8BA67F-7868-4B0E-97E0-CFEE3E6D7955}" presName="parentText" presStyleLbl="node1" presStyleIdx="0" presStyleCnt="3">
        <dgm:presLayoutVars>
          <dgm:chMax val="0"/>
          <dgm:bulletEnabled val="1"/>
        </dgm:presLayoutVars>
      </dgm:prSet>
      <dgm:spPr/>
    </dgm:pt>
    <dgm:pt modelId="{26157B42-F015-4EB5-8631-FF6AEDA1A6E3}" type="pres">
      <dgm:prSet presAssocID="{CC8BA67F-7868-4B0E-97E0-CFEE3E6D7955}" presName="childText" presStyleLbl="revTx" presStyleIdx="0" presStyleCnt="1">
        <dgm:presLayoutVars>
          <dgm:bulletEnabled val="1"/>
        </dgm:presLayoutVars>
      </dgm:prSet>
      <dgm:spPr/>
    </dgm:pt>
    <dgm:pt modelId="{50AD5A3E-BA04-4B90-846B-C64C96B2937F}" type="pres">
      <dgm:prSet presAssocID="{7F7E7B37-BD4D-4021-97EC-0643CFFA6E4E}" presName="parentText" presStyleLbl="node1" presStyleIdx="1" presStyleCnt="3">
        <dgm:presLayoutVars>
          <dgm:chMax val="0"/>
          <dgm:bulletEnabled val="1"/>
        </dgm:presLayoutVars>
      </dgm:prSet>
      <dgm:spPr/>
    </dgm:pt>
    <dgm:pt modelId="{75232831-3A1A-4E4B-A227-B4A18F870FF7}" type="pres">
      <dgm:prSet presAssocID="{08A61E11-88DC-47E6-930A-5EFB5E1383FA}" presName="spacer" presStyleCnt="0"/>
      <dgm:spPr/>
    </dgm:pt>
    <dgm:pt modelId="{F3570B2E-34C7-4924-8747-CB1501318BB7}" type="pres">
      <dgm:prSet presAssocID="{030D809F-4A46-4C4A-884A-4C716F63B2EA}" presName="parentText" presStyleLbl="node1" presStyleIdx="2" presStyleCnt="3">
        <dgm:presLayoutVars>
          <dgm:chMax val="0"/>
          <dgm:bulletEnabled val="1"/>
        </dgm:presLayoutVars>
      </dgm:prSet>
      <dgm:spPr/>
    </dgm:pt>
  </dgm:ptLst>
  <dgm:cxnLst>
    <dgm:cxn modelId="{22618435-BDF1-453D-9DBD-FD516804BE0B}" type="presOf" srcId="{030D809F-4A46-4C4A-884A-4C716F63B2EA}" destId="{F3570B2E-34C7-4924-8747-CB1501318BB7}" srcOrd="0" destOrd="0" presId="urn:microsoft.com/office/officeart/2005/8/layout/vList2"/>
    <dgm:cxn modelId="{356B2A60-97A8-4570-A6A2-AD2C8ABB5FB9}" type="presOf" srcId="{2D862AD2-E923-4B0B-810E-B61B6F3E37F9}" destId="{26157B42-F015-4EB5-8631-FF6AEDA1A6E3}" srcOrd="0" destOrd="0" presId="urn:microsoft.com/office/officeart/2005/8/layout/vList2"/>
    <dgm:cxn modelId="{D6BC5252-4441-4ADA-A2CC-19207F91EA72}" srcId="{90675082-F29F-4324-AC9D-A1384A524167}" destId="{CC8BA67F-7868-4B0E-97E0-CFEE3E6D7955}" srcOrd="0" destOrd="0" parTransId="{2D81714A-ABFA-42D1-9B0D-4B0F60CE19AC}" sibTransId="{6F572120-9068-42C3-9A60-0D0B1B2D109A}"/>
    <dgm:cxn modelId="{C2D34D74-9EF1-4CF7-AE6A-69FC4DFBBB39}" srcId="{CC8BA67F-7868-4B0E-97E0-CFEE3E6D7955}" destId="{195AB435-72E1-4102-A950-8B83E0F37663}" srcOrd="1" destOrd="0" parTransId="{477FDF89-B2C6-414D-988F-2631C4192823}" sibTransId="{90D953A2-08A2-49C9-8368-C40F031795AE}"/>
    <dgm:cxn modelId="{D2617455-E96E-4986-A84E-28E57A9AC9DF}" type="presOf" srcId="{7F7E7B37-BD4D-4021-97EC-0643CFFA6E4E}" destId="{50AD5A3E-BA04-4B90-846B-C64C96B2937F}" srcOrd="0" destOrd="0" presId="urn:microsoft.com/office/officeart/2005/8/layout/vList2"/>
    <dgm:cxn modelId="{45FAF07F-CEAA-45C5-B4FF-91F17B0F8BBA}" srcId="{90675082-F29F-4324-AC9D-A1384A524167}" destId="{7F7E7B37-BD4D-4021-97EC-0643CFFA6E4E}" srcOrd="1" destOrd="0" parTransId="{02F4F911-0727-43A5-80D2-330B505B8CAC}" sibTransId="{08A61E11-88DC-47E6-930A-5EFB5E1383FA}"/>
    <dgm:cxn modelId="{10712394-0266-4982-BC5C-15AEA4B84D5E}" srcId="{90675082-F29F-4324-AC9D-A1384A524167}" destId="{030D809F-4A46-4C4A-884A-4C716F63B2EA}" srcOrd="2" destOrd="0" parTransId="{08AB5606-3C40-4554-843C-5450967E3015}" sibTransId="{C0E62534-89DF-44FA-9870-BB62A45FEED1}"/>
    <dgm:cxn modelId="{902BBEAD-1A45-4ADA-8B78-437C72A0F9D7}" type="presOf" srcId="{195AB435-72E1-4102-A950-8B83E0F37663}" destId="{26157B42-F015-4EB5-8631-FF6AEDA1A6E3}" srcOrd="0" destOrd="1" presId="urn:microsoft.com/office/officeart/2005/8/layout/vList2"/>
    <dgm:cxn modelId="{3413B1CE-F7EA-41B7-8616-83BFD51BBDC0}" type="presOf" srcId="{CC8BA67F-7868-4B0E-97E0-CFEE3E6D7955}" destId="{9813C4E1-67CA-47F4-BBB9-F951E69C4E25}" srcOrd="0" destOrd="0" presId="urn:microsoft.com/office/officeart/2005/8/layout/vList2"/>
    <dgm:cxn modelId="{7F823BDF-E8E8-46BC-A661-50F0E9235CD5}" type="presOf" srcId="{90675082-F29F-4324-AC9D-A1384A524167}" destId="{FE98AC9A-7D0C-479C-93FB-99CEFC6B36C2}" srcOrd="0" destOrd="0" presId="urn:microsoft.com/office/officeart/2005/8/layout/vList2"/>
    <dgm:cxn modelId="{72ABF0F2-C136-4ADF-81D5-EF63F57354AE}" srcId="{CC8BA67F-7868-4B0E-97E0-CFEE3E6D7955}" destId="{2D862AD2-E923-4B0B-810E-B61B6F3E37F9}" srcOrd="0" destOrd="0" parTransId="{52A67AAE-8003-4B68-B8C3-57868E283D5A}" sibTransId="{F6661AAF-E422-47B9-AAFA-54FA8C21C2A4}"/>
    <dgm:cxn modelId="{2395645E-8671-4719-B679-759F5041A4E6}" type="presParOf" srcId="{FE98AC9A-7D0C-479C-93FB-99CEFC6B36C2}" destId="{9813C4E1-67CA-47F4-BBB9-F951E69C4E25}" srcOrd="0" destOrd="0" presId="urn:microsoft.com/office/officeart/2005/8/layout/vList2"/>
    <dgm:cxn modelId="{E6F5D8DF-8168-4841-A115-D4707DED7CF7}" type="presParOf" srcId="{FE98AC9A-7D0C-479C-93FB-99CEFC6B36C2}" destId="{26157B42-F015-4EB5-8631-FF6AEDA1A6E3}" srcOrd="1" destOrd="0" presId="urn:microsoft.com/office/officeart/2005/8/layout/vList2"/>
    <dgm:cxn modelId="{5FA80BAD-01E6-4667-84B3-065BC029623E}" type="presParOf" srcId="{FE98AC9A-7D0C-479C-93FB-99CEFC6B36C2}" destId="{50AD5A3E-BA04-4B90-846B-C64C96B2937F}" srcOrd="2" destOrd="0" presId="urn:microsoft.com/office/officeart/2005/8/layout/vList2"/>
    <dgm:cxn modelId="{77435E56-2AA1-4784-BCAA-F47F26B2CC14}" type="presParOf" srcId="{FE98AC9A-7D0C-479C-93FB-99CEFC6B36C2}" destId="{75232831-3A1A-4E4B-A227-B4A18F870FF7}" srcOrd="3" destOrd="0" presId="urn:microsoft.com/office/officeart/2005/8/layout/vList2"/>
    <dgm:cxn modelId="{CC46EA1D-BA9A-4669-9065-A6CE99C1239A}" type="presParOf" srcId="{FE98AC9A-7D0C-479C-93FB-99CEFC6B36C2}" destId="{F3570B2E-34C7-4924-8747-CB1501318BB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BC839-F33D-4E47-A1CE-590A37598E1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C5E13DF-88DB-4121-88C2-4EFD37451995}">
      <dgm:prSet/>
      <dgm:spPr/>
      <dgm:t>
        <a:bodyPr/>
        <a:lstStyle/>
        <a:p>
          <a:r>
            <a:rPr lang="en-US"/>
            <a:t>More than 40% of adults report having felt pain in their mouth within the last year</a:t>
          </a:r>
        </a:p>
      </dgm:t>
    </dgm:pt>
    <dgm:pt modelId="{B4CE33FF-B2A1-46CE-AF7A-6F59B15881CB}" type="parTrans" cxnId="{F593DE43-2DE5-4420-A145-6491A73BC541}">
      <dgm:prSet/>
      <dgm:spPr/>
      <dgm:t>
        <a:bodyPr/>
        <a:lstStyle/>
        <a:p>
          <a:endParaRPr lang="en-US"/>
        </a:p>
      </dgm:t>
    </dgm:pt>
    <dgm:pt modelId="{D3052ED9-6C89-4E7E-902B-D3E87B7BF71D}" type="sibTrans" cxnId="{F593DE43-2DE5-4420-A145-6491A73BC541}">
      <dgm:prSet/>
      <dgm:spPr/>
      <dgm:t>
        <a:bodyPr/>
        <a:lstStyle/>
        <a:p>
          <a:endParaRPr lang="en-US"/>
        </a:p>
      </dgm:t>
    </dgm:pt>
    <dgm:pt modelId="{099BE8A3-867E-4AA7-A1F5-8269A96CA40D}">
      <dgm:prSet/>
      <dgm:spPr/>
      <dgm:t>
        <a:bodyPr/>
        <a:lstStyle/>
        <a:p>
          <a:r>
            <a:rPr lang="en-US"/>
            <a:t>More than 80% of people will have had at least one cavity by age 34 </a:t>
          </a:r>
        </a:p>
      </dgm:t>
    </dgm:pt>
    <dgm:pt modelId="{D00489A1-0422-471C-8AF8-45D834FA0EEF}" type="parTrans" cxnId="{65B196C8-AE74-4015-8D60-3754EAFF39F0}">
      <dgm:prSet/>
      <dgm:spPr/>
      <dgm:t>
        <a:bodyPr/>
        <a:lstStyle/>
        <a:p>
          <a:endParaRPr lang="en-US"/>
        </a:p>
      </dgm:t>
    </dgm:pt>
    <dgm:pt modelId="{813DAE62-7AE5-4551-B2E7-6971630F4383}" type="sibTrans" cxnId="{65B196C8-AE74-4015-8D60-3754EAFF39F0}">
      <dgm:prSet/>
      <dgm:spPr/>
      <dgm:t>
        <a:bodyPr/>
        <a:lstStyle/>
        <a:p>
          <a:endParaRPr lang="en-US"/>
        </a:p>
      </dgm:t>
    </dgm:pt>
    <dgm:pt modelId="{DBD08F79-705D-4239-BC1F-BE6A315D5518}">
      <dgm:prSet/>
      <dgm:spPr/>
      <dgm:t>
        <a:bodyPr/>
        <a:lstStyle/>
        <a:p>
          <a:r>
            <a:rPr lang="en-US" dirty="0"/>
            <a:t>The nation spends more than $124 billion on costs related to dental care each year</a:t>
          </a:r>
        </a:p>
      </dgm:t>
    </dgm:pt>
    <dgm:pt modelId="{4491C20F-AB16-4809-88BC-B14B543D11EB}" type="parTrans" cxnId="{1778C870-8C53-4B45-BD7E-8A2B105DA508}">
      <dgm:prSet/>
      <dgm:spPr/>
      <dgm:t>
        <a:bodyPr/>
        <a:lstStyle/>
        <a:p>
          <a:endParaRPr lang="en-US"/>
        </a:p>
      </dgm:t>
    </dgm:pt>
    <dgm:pt modelId="{CF7DCDDF-8C44-4909-85EF-F693563BF2A2}" type="sibTrans" cxnId="{1778C870-8C53-4B45-BD7E-8A2B105DA508}">
      <dgm:prSet/>
      <dgm:spPr/>
      <dgm:t>
        <a:bodyPr/>
        <a:lstStyle/>
        <a:p>
          <a:endParaRPr lang="en-US"/>
        </a:p>
      </dgm:t>
    </dgm:pt>
    <dgm:pt modelId="{4C397808-FECD-4AF9-9416-65DF521CE5A6}">
      <dgm:prSet/>
      <dgm:spPr/>
      <dgm:t>
        <a:bodyPr/>
        <a:lstStyle/>
        <a:p>
          <a:r>
            <a:rPr lang="en-US"/>
            <a:t>On average, over 34 million school hours and more than $45 billion in productivity are lost each year as a result of dental emergencies requiring unplanned care</a:t>
          </a:r>
        </a:p>
      </dgm:t>
    </dgm:pt>
    <dgm:pt modelId="{F37469CC-90E3-4741-844A-E053EF4A76AF}" type="parTrans" cxnId="{82956115-D3CB-4673-A260-0341FDF7250D}">
      <dgm:prSet/>
      <dgm:spPr/>
      <dgm:t>
        <a:bodyPr/>
        <a:lstStyle/>
        <a:p>
          <a:endParaRPr lang="en-US"/>
        </a:p>
      </dgm:t>
    </dgm:pt>
    <dgm:pt modelId="{2EEEE41B-2965-4771-9A13-A425C0A6329D}" type="sibTrans" cxnId="{82956115-D3CB-4673-A260-0341FDF7250D}">
      <dgm:prSet/>
      <dgm:spPr/>
      <dgm:t>
        <a:bodyPr/>
        <a:lstStyle/>
        <a:p>
          <a:endParaRPr lang="en-US"/>
        </a:p>
      </dgm:t>
    </dgm:pt>
    <dgm:pt modelId="{C927AD32-7AAA-43BF-91B2-71C7AED569D3}" type="pres">
      <dgm:prSet presAssocID="{84FBC839-F33D-4E47-A1CE-590A37598E19}" presName="root" presStyleCnt="0">
        <dgm:presLayoutVars>
          <dgm:dir/>
          <dgm:resizeHandles val="exact"/>
        </dgm:presLayoutVars>
      </dgm:prSet>
      <dgm:spPr/>
    </dgm:pt>
    <dgm:pt modelId="{2037B9AC-335A-4C4B-8563-6BD903439D6F}" type="pres">
      <dgm:prSet presAssocID="{84FBC839-F33D-4E47-A1CE-590A37598E19}" presName="container" presStyleCnt="0">
        <dgm:presLayoutVars>
          <dgm:dir/>
          <dgm:resizeHandles val="exact"/>
        </dgm:presLayoutVars>
      </dgm:prSet>
      <dgm:spPr/>
    </dgm:pt>
    <dgm:pt modelId="{1E673F67-649D-4270-AB67-E8E596A15AF9}" type="pres">
      <dgm:prSet presAssocID="{7C5E13DF-88DB-4121-88C2-4EFD37451995}" presName="compNode" presStyleCnt="0"/>
      <dgm:spPr/>
    </dgm:pt>
    <dgm:pt modelId="{FBF2CE0C-B15D-45AE-A9E7-85EA411684E6}" type="pres">
      <dgm:prSet presAssocID="{7C5E13DF-88DB-4121-88C2-4EFD37451995}" presName="iconBgRect" presStyleLbl="bgShp" presStyleIdx="0" presStyleCnt="4"/>
      <dgm:spPr/>
    </dgm:pt>
    <dgm:pt modelId="{D7C4D321-8F36-4DBF-ACA5-C9A9D8EC7BF2}" type="pres">
      <dgm:prSet presAssocID="{7C5E13DF-88DB-4121-88C2-4EFD374519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ning bolt outline"/>
        </a:ext>
      </dgm:extLst>
    </dgm:pt>
    <dgm:pt modelId="{F93129FC-D2D1-4077-BFEA-A6850EA0406C}" type="pres">
      <dgm:prSet presAssocID="{7C5E13DF-88DB-4121-88C2-4EFD37451995}" presName="spaceRect" presStyleCnt="0"/>
      <dgm:spPr/>
    </dgm:pt>
    <dgm:pt modelId="{DB8CD03F-F90D-4E35-A065-A86977F3B2E6}" type="pres">
      <dgm:prSet presAssocID="{7C5E13DF-88DB-4121-88C2-4EFD37451995}" presName="textRect" presStyleLbl="revTx" presStyleIdx="0" presStyleCnt="4">
        <dgm:presLayoutVars>
          <dgm:chMax val="1"/>
          <dgm:chPref val="1"/>
        </dgm:presLayoutVars>
      </dgm:prSet>
      <dgm:spPr/>
    </dgm:pt>
    <dgm:pt modelId="{B77F6EA4-2FC7-4518-A4BA-16C2628BE661}" type="pres">
      <dgm:prSet presAssocID="{D3052ED9-6C89-4E7E-902B-D3E87B7BF71D}" presName="sibTrans" presStyleLbl="sibTrans2D1" presStyleIdx="0" presStyleCnt="0"/>
      <dgm:spPr/>
    </dgm:pt>
    <dgm:pt modelId="{3C2CAA18-E637-4F44-8654-722D903B04FD}" type="pres">
      <dgm:prSet presAssocID="{099BE8A3-867E-4AA7-A1F5-8269A96CA40D}" presName="compNode" presStyleCnt="0"/>
      <dgm:spPr/>
    </dgm:pt>
    <dgm:pt modelId="{A146F432-898F-4C2C-BC85-1E5575331A1C}" type="pres">
      <dgm:prSet presAssocID="{099BE8A3-867E-4AA7-A1F5-8269A96CA40D}" presName="iconBgRect" presStyleLbl="bgShp" presStyleIdx="1" presStyleCnt="4"/>
      <dgm:spPr/>
    </dgm:pt>
    <dgm:pt modelId="{B3A44170-9F73-47C7-9B60-3EE4E53155A5}" type="pres">
      <dgm:prSet presAssocID="{099BE8A3-867E-4AA7-A1F5-8269A96CA4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
        </a:ext>
      </dgm:extLst>
    </dgm:pt>
    <dgm:pt modelId="{BF7BB46B-7506-4D45-AEC6-EA508285EDC3}" type="pres">
      <dgm:prSet presAssocID="{099BE8A3-867E-4AA7-A1F5-8269A96CA40D}" presName="spaceRect" presStyleCnt="0"/>
      <dgm:spPr/>
    </dgm:pt>
    <dgm:pt modelId="{0D339B48-05ED-43DA-B426-3359B52D1EC4}" type="pres">
      <dgm:prSet presAssocID="{099BE8A3-867E-4AA7-A1F5-8269A96CA40D}" presName="textRect" presStyleLbl="revTx" presStyleIdx="1" presStyleCnt="4">
        <dgm:presLayoutVars>
          <dgm:chMax val="1"/>
          <dgm:chPref val="1"/>
        </dgm:presLayoutVars>
      </dgm:prSet>
      <dgm:spPr/>
    </dgm:pt>
    <dgm:pt modelId="{144DF2DC-B096-4C64-AC91-CCE2503E0BB2}" type="pres">
      <dgm:prSet presAssocID="{813DAE62-7AE5-4551-B2E7-6971630F4383}" presName="sibTrans" presStyleLbl="sibTrans2D1" presStyleIdx="0" presStyleCnt="0"/>
      <dgm:spPr/>
    </dgm:pt>
    <dgm:pt modelId="{74DDE709-44FD-4928-8CCC-4069DB247B66}" type="pres">
      <dgm:prSet presAssocID="{DBD08F79-705D-4239-BC1F-BE6A315D5518}" presName="compNode" presStyleCnt="0"/>
      <dgm:spPr/>
    </dgm:pt>
    <dgm:pt modelId="{927A8F48-12A5-4C09-8F93-D40C0775592C}" type="pres">
      <dgm:prSet presAssocID="{DBD08F79-705D-4239-BC1F-BE6A315D5518}" presName="iconBgRect" presStyleLbl="bgShp" presStyleIdx="2" presStyleCnt="4"/>
      <dgm:spPr/>
    </dgm:pt>
    <dgm:pt modelId="{F7462BD7-4B69-446A-A3AE-47BFDFB16AC2}" type="pres">
      <dgm:prSet presAssocID="{DBD08F79-705D-4239-BC1F-BE6A315D55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F9AE1761-F793-4EBA-8EE5-AEC78CF1F341}" type="pres">
      <dgm:prSet presAssocID="{DBD08F79-705D-4239-BC1F-BE6A315D5518}" presName="spaceRect" presStyleCnt="0"/>
      <dgm:spPr/>
    </dgm:pt>
    <dgm:pt modelId="{1979485E-EE2D-4C5B-B000-4C5EC7D5F6D4}" type="pres">
      <dgm:prSet presAssocID="{DBD08F79-705D-4239-BC1F-BE6A315D5518}" presName="textRect" presStyleLbl="revTx" presStyleIdx="2" presStyleCnt="4">
        <dgm:presLayoutVars>
          <dgm:chMax val="1"/>
          <dgm:chPref val="1"/>
        </dgm:presLayoutVars>
      </dgm:prSet>
      <dgm:spPr/>
    </dgm:pt>
    <dgm:pt modelId="{1D3E365C-B3E5-4645-921A-79482C093AD9}" type="pres">
      <dgm:prSet presAssocID="{CF7DCDDF-8C44-4909-85EF-F693563BF2A2}" presName="sibTrans" presStyleLbl="sibTrans2D1" presStyleIdx="0" presStyleCnt="0"/>
      <dgm:spPr/>
    </dgm:pt>
    <dgm:pt modelId="{653A67DC-960E-4932-9EFE-45703EB7D42D}" type="pres">
      <dgm:prSet presAssocID="{4C397808-FECD-4AF9-9416-65DF521CE5A6}" presName="compNode" presStyleCnt="0"/>
      <dgm:spPr/>
    </dgm:pt>
    <dgm:pt modelId="{B6D4F00A-F8FD-4064-B082-1D309E29BAC8}" type="pres">
      <dgm:prSet presAssocID="{4C397808-FECD-4AF9-9416-65DF521CE5A6}" presName="iconBgRect" presStyleLbl="bgShp" presStyleIdx="3" presStyleCnt="4"/>
      <dgm:spPr/>
    </dgm:pt>
    <dgm:pt modelId="{07EB2D71-3243-44AB-A0A8-05B1AFC1091D}" type="pres">
      <dgm:prSet presAssocID="{4C397808-FECD-4AF9-9416-65DF521CE5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9B13950D-BA5D-4261-9602-EE472C135E85}" type="pres">
      <dgm:prSet presAssocID="{4C397808-FECD-4AF9-9416-65DF521CE5A6}" presName="spaceRect" presStyleCnt="0"/>
      <dgm:spPr/>
    </dgm:pt>
    <dgm:pt modelId="{26C1F08A-F585-4DE4-9B08-2B173DF65FC8}" type="pres">
      <dgm:prSet presAssocID="{4C397808-FECD-4AF9-9416-65DF521CE5A6}" presName="textRect" presStyleLbl="revTx" presStyleIdx="3" presStyleCnt="4">
        <dgm:presLayoutVars>
          <dgm:chMax val="1"/>
          <dgm:chPref val="1"/>
        </dgm:presLayoutVars>
      </dgm:prSet>
      <dgm:spPr/>
    </dgm:pt>
  </dgm:ptLst>
  <dgm:cxnLst>
    <dgm:cxn modelId="{EECCFF00-B06D-4C93-931A-02AFE3B0BC51}" type="presOf" srcId="{84FBC839-F33D-4E47-A1CE-590A37598E19}" destId="{C927AD32-7AAA-43BF-91B2-71C7AED569D3}" srcOrd="0" destOrd="0" presId="urn:microsoft.com/office/officeart/2018/2/layout/IconCircleList"/>
    <dgm:cxn modelId="{82956115-D3CB-4673-A260-0341FDF7250D}" srcId="{84FBC839-F33D-4E47-A1CE-590A37598E19}" destId="{4C397808-FECD-4AF9-9416-65DF521CE5A6}" srcOrd="3" destOrd="0" parTransId="{F37469CC-90E3-4741-844A-E053EF4A76AF}" sibTransId="{2EEEE41B-2965-4771-9A13-A425C0A6329D}"/>
    <dgm:cxn modelId="{8DDB3E3E-75F1-4F78-877D-AB7540DC86A0}" type="presOf" srcId="{CF7DCDDF-8C44-4909-85EF-F693563BF2A2}" destId="{1D3E365C-B3E5-4645-921A-79482C093AD9}" srcOrd="0" destOrd="0" presId="urn:microsoft.com/office/officeart/2018/2/layout/IconCircleList"/>
    <dgm:cxn modelId="{F593DE43-2DE5-4420-A145-6491A73BC541}" srcId="{84FBC839-F33D-4E47-A1CE-590A37598E19}" destId="{7C5E13DF-88DB-4121-88C2-4EFD37451995}" srcOrd="0" destOrd="0" parTransId="{B4CE33FF-B2A1-46CE-AF7A-6F59B15881CB}" sibTransId="{D3052ED9-6C89-4E7E-902B-D3E87B7BF71D}"/>
    <dgm:cxn modelId="{1778C870-8C53-4B45-BD7E-8A2B105DA508}" srcId="{84FBC839-F33D-4E47-A1CE-590A37598E19}" destId="{DBD08F79-705D-4239-BC1F-BE6A315D5518}" srcOrd="2" destOrd="0" parTransId="{4491C20F-AB16-4809-88BC-B14B543D11EB}" sibTransId="{CF7DCDDF-8C44-4909-85EF-F693563BF2A2}"/>
    <dgm:cxn modelId="{2C3A3F7D-3011-41B8-A086-2FB7BB47C352}" type="presOf" srcId="{7C5E13DF-88DB-4121-88C2-4EFD37451995}" destId="{DB8CD03F-F90D-4E35-A065-A86977F3B2E6}" srcOrd="0" destOrd="0" presId="urn:microsoft.com/office/officeart/2018/2/layout/IconCircleList"/>
    <dgm:cxn modelId="{527A1AA2-3FC2-4040-8DE0-78D2C2755591}" type="presOf" srcId="{DBD08F79-705D-4239-BC1F-BE6A315D5518}" destId="{1979485E-EE2D-4C5B-B000-4C5EC7D5F6D4}" srcOrd="0" destOrd="0" presId="urn:microsoft.com/office/officeart/2018/2/layout/IconCircleList"/>
    <dgm:cxn modelId="{391994AE-3AA9-44AF-8192-7EC46159E0F7}" type="presOf" srcId="{D3052ED9-6C89-4E7E-902B-D3E87B7BF71D}" destId="{B77F6EA4-2FC7-4518-A4BA-16C2628BE661}" srcOrd="0" destOrd="0" presId="urn:microsoft.com/office/officeart/2018/2/layout/IconCircleList"/>
    <dgm:cxn modelId="{97D1C5B1-81FD-4E5F-A0C0-CEAB976358E5}" type="presOf" srcId="{4C397808-FECD-4AF9-9416-65DF521CE5A6}" destId="{26C1F08A-F585-4DE4-9B08-2B173DF65FC8}" srcOrd="0" destOrd="0" presId="urn:microsoft.com/office/officeart/2018/2/layout/IconCircleList"/>
    <dgm:cxn modelId="{65B196C8-AE74-4015-8D60-3754EAFF39F0}" srcId="{84FBC839-F33D-4E47-A1CE-590A37598E19}" destId="{099BE8A3-867E-4AA7-A1F5-8269A96CA40D}" srcOrd="1" destOrd="0" parTransId="{D00489A1-0422-471C-8AF8-45D834FA0EEF}" sibTransId="{813DAE62-7AE5-4551-B2E7-6971630F4383}"/>
    <dgm:cxn modelId="{8FDCF5DB-C569-4E26-9D7B-187B8CF0A1C5}" type="presOf" srcId="{099BE8A3-867E-4AA7-A1F5-8269A96CA40D}" destId="{0D339B48-05ED-43DA-B426-3359B52D1EC4}" srcOrd="0" destOrd="0" presId="urn:microsoft.com/office/officeart/2018/2/layout/IconCircleList"/>
    <dgm:cxn modelId="{1F7B9CF5-9BE9-4402-8BC6-1DC138F2FD48}" type="presOf" srcId="{813DAE62-7AE5-4551-B2E7-6971630F4383}" destId="{144DF2DC-B096-4C64-AC91-CCE2503E0BB2}" srcOrd="0" destOrd="0" presId="urn:microsoft.com/office/officeart/2018/2/layout/IconCircleList"/>
    <dgm:cxn modelId="{87EF1A8D-005C-4888-8C3C-0E01236A461A}" type="presParOf" srcId="{C927AD32-7AAA-43BF-91B2-71C7AED569D3}" destId="{2037B9AC-335A-4C4B-8563-6BD903439D6F}" srcOrd="0" destOrd="0" presId="urn:microsoft.com/office/officeart/2018/2/layout/IconCircleList"/>
    <dgm:cxn modelId="{A9BFD190-B97A-4ACB-969A-06971FC6A2FB}" type="presParOf" srcId="{2037B9AC-335A-4C4B-8563-6BD903439D6F}" destId="{1E673F67-649D-4270-AB67-E8E596A15AF9}" srcOrd="0" destOrd="0" presId="urn:microsoft.com/office/officeart/2018/2/layout/IconCircleList"/>
    <dgm:cxn modelId="{90C2A5B8-325F-4076-9363-440206904CBC}" type="presParOf" srcId="{1E673F67-649D-4270-AB67-E8E596A15AF9}" destId="{FBF2CE0C-B15D-45AE-A9E7-85EA411684E6}" srcOrd="0" destOrd="0" presId="urn:microsoft.com/office/officeart/2018/2/layout/IconCircleList"/>
    <dgm:cxn modelId="{7AE297E9-2426-422D-B821-5EE4984DE6C1}" type="presParOf" srcId="{1E673F67-649D-4270-AB67-E8E596A15AF9}" destId="{D7C4D321-8F36-4DBF-ACA5-C9A9D8EC7BF2}" srcOrd="1" destOrd="0" presId="urn:microsoft.com/office/officeart/2018/2/layout/IconCircleList"/>
    <dgm:cxn modelId="{77E954B7-F942-4A39-BD17-EDC29A8F8780}" type="presParOf" srcId="{1E673F67-649D-4270-AB67-E8E596A15AF9}" destId="{F93129FC-D2D1-4077-BFEA-A6850EA0406C}" srcOrd="2" destOrd="0" presId="urn:microsoft.com/office/officeart/2018/2/layout/IconCircleList"/>
    <dgm:cxn modelId="{0906853F-2002-4C65-A5EE-9FBEBB06CAEB}" type="presParOf" srcId="{1E673F67-649D-4270-AB67-E8E596A15AF9}" destId="{DB8CD03F-F90D-4E35-A065-A86977F3B2E6}" srcOrd="3" destOrd="0" presId="urn:microsoft.com/office/officeart/2018/2/layout/IconCircleList"/>
    <dgm:cxn modelId="{CAF7949E-C265-432A-903F-825586074BC8}" type="presParOf" srcId="{2037B9AC-335A-4C4B-8563-6BD903439D6F}" destId="{B77F6EA4-2FC7-4518-A4BA-16C2628BE661}" srcOrd="1" destOrd="0" presId="urn:microsoft.com/office/officeart/2018/2/layout/IconCircleList"/>
    <dgm:cxn modelId="{92487F1F-2AEA-4926-A220-B2979AD3B119}" type="presParOf" srcId="{2037B9AC-335A-4C4B-8563-6BD903439D6F}" destId="{3C2CAA18-E637-4F44-8654-722D903B04FD}" srcOrd="2" destOrd="0" presId="urn:microsoft.com/office/officeart/2018/2/layout/IconCircleList"/>
    <dgm:cxn modelId="{CBEC7A17-2EE0-4DA9-887D-80AA1823B3BC}" type="presParOf" srcId="{3C2CAA18-E637-4F44-8654-722D903B04FD}" destId="{A146F432-898F-4C2C-BC85-1E5575331A1C}" srcOrd="0" destOrd="0" presId="urn:microsoft.com/office/officeart/2018/2/layout/IconCircleList"/>
    <dgm:cxn modelId="{85FA568C-4FF1-4514-80B3-3D567EDF364A}" type="presParOf" srcId="{3C2CAA18-E637-4F44-8654-722D903B04FD}" destId="{B3A44170-9F73-47C7-9B60-3EE4E53155A5}" srcOrd="1" destOrd="0" presId="urn:microsoft.com/office/officeart/2018/2/layout/IconCircleList"/>
    <dgm:cxn modelId="{4AEAD870-C4F3-4D4E-A2B6-9AF7A9784BD3}" type="presParOf" srcId="{3C2CAA18-E637-4F44-8654-722D903B04FD}" destId="{BF7BB46B-7506-4D45-AEC6-EA508285EDC3}" srcOrd="2" destOrd="0" presId="urn:microsoft.com/office/officeart/2018/2/layout/IconCircleList"/>
    <dgm:cxn modelId="{D33886F8-452F-411B-A8CB-46A4BA787856}" type="presParOf" srcId="{3C2CAA18-E637-4F44-8654-722D903B04FD}" destId="{0D339B48-05ED-43DA-B426-3359B52D1EC4}" srcOrd="3" destOrd="0" presId="urn:microsoft.com/office/officeart/2018/2/layout/IconCircleList"/>
    <dgm:cxn modelId="{44390F55-AE9E-4C9C-98E8-3AF3F335B83C}" type="presParOf" srcId="{2037B9AC-335A-4C4B-8563-6BD903439D6F}" destId="{144DF2DC-B096-4C64-AC91-CCE2503E0BB2}" srcOrd="3" destOrd="0" presId="urn:microsoft.com/office/officeart/2018/2/layout/IconCircleList"/>
    <dgm:cxn modelId="{B5F039AB-09C4-4063-9D0A-DEC2B2177482}" type="presParOf" srcId="{2037B9AC-335A-4C4B-8563-6BD903439D6F}" destId="{74DDE709-44FD-4928-8CCC-4069DB247B66}" srcOrd="4" destOrd="0" presId="urn:microsoft.com/office/officeart/2018/2/layout/IconCircleList"/>
    <dgm:cxn modelId="{9ADE8A82-AB05-403C-A011-50D4CE26BE9C}" type="presParOf" srcId="{74DDE709-44FD-4928-8CCC-4069DB247B66}" destId="{927A8F48-12A5-4C09-8F93-D40C0775592C}" srcOrd="0" destOrd="0" presId="urn:microsoft.com/office/officeart/2018/2/layout/IconCircleList"/>
    <dgm:cxn modelId="{3F68A3B7-FBA2-49B0-89A8-CEC7C4CC58CB}" type="presParOf" srcId="{74DDE709-44FD-4928-8CCC-4069DB247B66}" destId="{F7462BD7-4B69-446A-A3AE-47BFDFB16AC2}" srcOrd="1" destOrd="0" presId="urn:microsoft.com/office/officeart/2018/2/layout/IconCircleList"/>
    <dgm:cxn modelId="{5F98AD97-D421-4BE1-AAC2-7D75FD743B02}" type="presParOf" srcId="{74DDE709-44FD-4928-8CCC-4069DB247B66}" destId="{F9AE1761-F793-4EBA-8EE5-AEC78CF1F341}" srcOrd="2" destOrd="0" presId="urn:microsoft.com/office/officeart/2018/2/layout/IconCircleList"/>
    <dgm:cxn modelId="{904C4C2D-EB89-4BD4-A102-FB633E33A636}" type="presParOf" srcId="{74DDE709-44FD-4928-8CCC-4069DB247B66}" destId="{1979485E-EE2D-4C5B-B000-4C5EC7D5F6D4}" srcOrd="3" destOrd="0" presId="urn:microsoft.com/office/officeart/2018/2/layout/IconCircleList"/>
    <dgm:cxn modelId="{D7F98379-3EE5-4345-892B-A2DD98534842}" type="presParOf" srcId="{2037B9AC-335A-4C4B-8563-6BD903439D6F}" destId="{1D3E365C-B3E5-4645-921A-79482C093AD9}" srcOrd="5" destOrd="0" presId="urn:microsoft.com/office/officeart/2018/2/layout/IconCircleList"/>
    <dgm:cxn modelId="{68F96056-59F1-4190-B966-E77094B5202F}" type="presParOf" srcId="{2037B9AC-335A-4C4B-8563-6BD903439D6F}" destId="{653A67DC-960E-4932-9EFE-45703EB7D42D}" srcOrd="6" destOrd="0" presId="urn:microsoft.com/office/officeart/2018/2/layout/IconCircleList"/>
    <dgm:cxn modelId="{2F3D7C59-394F-4EF6-A1A5-50F80EA0E5AD}" type="presParOf" srcId="{653A67DC-960E-4932-9EFE-45703EB7D42D}" destId="{B6D4F00A-F8FD-4064-B082-1D309E29BAC8}" srcOrd="0" destOrd="0" presId="urn:microsoft.com/office/officeart/2018/2/layout/IconCircleList"/>
    <dgm:cxn modelId="{4A6A0104-0784-44C3-BFF2-29C9C7E84EC3}" type="presParOf" srcId="{653A67DC-960E-4932-9EFE-45703EB7D42D}" destId="{07EB2D71-3243-44AB-A0A8-05B1AFC1091D}" srcOrd="1" destOrd="0" presId="urn:microsoft.com/office/officeart/2018/2/layout/IconCircleList"/>
    <dgm:cxn modelId="{B0A401B1-9D0D-4470-A8D4-83DB9D53452E}" type="presParOf" srcId="{653A67DC-960E-4932-9EFE-45703EB7D42D}" destId="{9B13950D-BA5D-4261-9602-EE472C135E85}" srcOrd="2" destOrd="0" presId="urn:microsoft.com/office/officeart/2018/2/layout/IconCircleList"/>
    <dgm:cxn modelId="{7449D9F1-D16B-4538-BB25-DE24BB60CB47}" type="presParOf" srcId="{653A67DC-960E-4932-9EFE-45703EB7D42D}" destId="{26C1F08A-F585-4DE4-9B08-2B173DF65FC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49CE1-5B0B-4F08-9AAC-9C90ABE763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10DDF4-0423-4339-8A2A-3EEE3CD58E0E}">
      <dgm:prSet/>
      <dgm:spPr/>
      <dgm:t>
        <a:bodyPr/>
        <a:lstStyle/>
        <a:p>
          <a:r>
            <a:rPr lang="en-US"/>
            <a:t>What is it?</a:t>
          </a:r>
        </a:p>
      </dgm:t>
    </dgm:pt>
    <dgm:pt modelId="{D824A9E6-DCB8-4B06-BE75-1B8722883BC6}" type="parTrans" cxnId="{B8E79026-DD53-4ECE-A12B-C55E9F4F1093}">
      <dgm:prSet/>
      <dgm:spPr/>
      <dgm:t>
        <a:bodyPr/>
        <a:lstStyle/>
        <a:p>
          <a:endParaRPr lang="en-US"/>
        </a:p>
      </dgm:t>
    </dgm:pt>
    <dgm:pt modelId="{7CE50215-00F8-47CA-9631-98010DB34CF0}" type="sibTrans" cxnId="{B8E79026-DD53-4ECE-A12B-C55E9F4F1093}">
      <dgm:prSet/>
      <dgm:spPr/>
      <dgm:t>
        <a:bodyPr/>
        <a:lstStyle/>
        <a:p>
          <a:endParaRPr lang="en-US"/>
        </a:p>
      </dgm:t>
    </dgm:pt>
    <dgm:pt modelId="{DE832403-53EF-453D-A504-2D0332DFB342}">
      <dgm:prSet/>
      <dgm:spPr/>
      <dgm:t>
        <a:bodyPr/>
        <a:lstStyle/>
        <a:p>
          <a:r>
            <a:rPr lang="en-US"/>
            <a:t>Risk Factors/Causes</a:t>
          </a:r>
        </a:p>
      </dgm:t>
    </dgm:pt>
    <dgm:pt modelId="{7F1FA677-3A0A-4643-9EBB-ED791118764A}" type="parTrans" cxnId="{1F91F893-109B-419C-8748-2233F3C448A5}">
      <dgm:prSet/>
      <dgm:spPr/>
      <dgm:t>
        <a:bodyPr/>
        <a:lstStyle/>
        <a:p>
          <a:endParaRPr lang="en-US"/>
        </a:p>
      </dgm:t>
    </dgm:pt>
    <dgm:pt modelId="{B6157B42-045C-4183-9DDA-D1AB0C7680CC}" type="sibTrans" cxnId="{1F91F893-109B-419C-8748-2233F3C448A5}">
      <dgm:prSet/>
      <dgm:spPr/>
      <dgm:t>
        <a:bodyPr/>
        <a:lstStyle/>
        <a:p>
          <a:endParaRPr lang="en-US"/>
        </a:p>
      </dgm:t>
    </dgm:pt>
    <dgm:pt modelId="{1715FC08-75A2-4D04-B70D-0F95C581BB87}">
      <dgm:prSet/>
      <dgm:spPr/>
      <dgm:t>
        <a:bodyPr/>
        <a:lstStyle/>
        <a:p>
          <a:r>
            <a:rPr lang="en-US"/>
            <a:t>Signs &amp; Symptoms</a:t>
          </a:r>
        </a:p>
      </dgm:t>
    </dgm:pt>
    <dgm:pt modelId="{BE3B449B-05CE-44C7-B649-2E373F017423}" type="parTrans" cxnId="{1046DCF8-B76D-4DBE-8AAB-65430546A906}">
      <dgm:prSet/>
      <dgm:spPr/>
      <dgm:t>
        <a:bodyPr/>
        <a:lstStyle/>
        <a:p>
          <a:endParaRPr lang="en-US"/>
        </a:p>
      </dgm:t>
    </dgm:pt>
    <dgm:pt modelId="{3BF23774-6F8D-4157-8F6F-78F924ECE2A2}" type="sibTrans" cxnId="{1046DCF8-B76D-4DBE-8AAB-65430546A906}">
      <dgm:prSet/>
      <dgm:spPr/>
      <dgm:t>
        <a:bodyPr/>
        <a:lstStyle/>
        <a:p>
          <a:endParaRPr lang="en-US"/>
        </a:p>
      </dgm:t>
    </dgm:pt>
    <dgm:pt modelId="{23BDA83B-701B-4EF1-B838-D3A7D26B56B6}">
      <dgm:prSet/>
      <dgm:spPr/>
      <dgm:t>
        <a:bodyPr/>
        <a:lstStyle/>
        <a:p>
          <a:r>
            <a:rPr lang="en-US"/>
            <a:t>Diagnosis: Annual Screening/Examination</a:t>
          </a:r>
        </a:p>
      </dgm:t>
    </dgm:pt>
    <dgm:pt modelId="{42ADDF23-347F-496D-BCF8-D32316A8934B}" type="parTrans" cxnId="{01B1B946-7820-4550-B851-F15599BCB771}">
      <dgm:prSet/>
      <dgm:spPr/>
      <dgm:t>
        <a:bodyPr/>
        <a:lstStyle/>
        <a:p>
          <a:endParaRPr lang="en-US"/>
        </a:p>
      </dgm:t>
    </dgm:pt>
    <dgm:pt modelId="{B2F822B7-50C1-49AA-83D0-8F63F46074BB}" type="sibTrans" cxnId="{01B1B946-7820-4550-B851-F15599BCB771}">
      <dgm:prSet/>
      <dgm:spPr/>
      <dgm:t>
        <a:bodyPr/>
        <a:lstStyle/>
        <a:p>
          <a:endParaRPr lang="en-US"/>
        </a:p>
      </dgm:t>
    </dgm:pt>
    <dgm:pt modelId="{9B066AF1-F7E5-4E74-B648-9DECBB06458D}" type="pres">
      <dgm:prSet presAssocID="{26949CE1-5B0B-4F08-9AAC-9C90ABE763BD}" presName="linear" presStyleCnt="0">
        <dgm:presLayoutVars>
          <dgm:animLvl val="lvl"/>
          <dgm:resizeHandles val="exact"/>
        </dgm:presLayoutVars>
      </dgm:prSet>
      <dgm:spPr/>
    </dgm:pt>
    <dgm:pt modelId="{B87BFE0C-3B28-42A4-B9F8-7EB37CF5DCC5}" type="pres">
      <dgm:prSet presAssocID="{C610DDF4-0423-4339-8A2A-3EEE3CD58E0E}" presName="parentText" presStyleLbl="node1" presStyleIdx="0" presStyleCnt="4">
        <dgm:presLayoutVars>
          <dgm:chMax val="0"/>
          <dgm:bulletEnabled val="1"/>
        </dgm:presLayoutVars>
      </dgm:prSet>
      <dgm:spPr/>
    </dgm:pt>
    <dgm:pt modelId="{9AEDED36-FFCA-4F12-80AE-0B8F42A741B9}" type="pres">
      <dgm:prSet presAssocID="{7CE50215-00F8-47CA-9631-98010DB34CF0}" presName="spacer" presStyleCnt="0"/>
      <dgm:spPr/>
    </dgm:pt>
    <dgm:pt modelId="{66BB6BCB-4284-466F-8892-30CA0943C292}" type="pres">
      <dgm:prSet presAssocID="{DE832403-53EF-453D-A504-2D0332DFB342}" presName="parentText" presStyleLbl="node1" presStyleIdx="1" presStyleCnt="4">
        <dgm:presLayoutVars>
          <dgm:chMax val="0"/>
          <dgm:bulletEnabled val="1"/>
        </dgm:presLayoutVars>
      </dgm:prSet>
      <dgm:spPr/>
    </dgm:pt>
    <dgm:pt modelId="{D4948DC8-A272-44E5-8DA2-1FD8D8D83F6F}" type="pres">
      <dgm:prSet presAssocID="{B6157B42-045C-4183-9DDA-D1AB0C7680CC}" presName="spacer" presStyleCnt="0"/>
      <dgm:spPr/>
    </dgm:pt>
    <dgm:pt modelId="{A799FDE9-5922-4234-B947-7E2EC19DB081}" type="pres">
      <dgm:prSet presAssocID="{1715FC08-75A2-4D04-B70D-0F95C581BB87}" presName="parentText" presStyleLbl="node1" presStyleIdx="2" presStyleCnt="4">
        <dgm:presLayoutVars>
          <dgm:chMax val="0"/>
          <dgm:bulletEnabled val="1"/>
        </dgm:presLayoutVars>
      </dgm:prSet>
      <dgm:spPr/>
    </dgm:pt>
    <dgm:pt modelId="{A87B3356-564F-4642-BD16-13A34F333BA7}" type="pres">
      <dgm:prSet presAssocID="{3BF23774-6F8D-4157-8F6F-78F924ECE2A2}" presName="spacer" presStyleCnt="0"/>
      <dgm:spPr/>
    </dgm:pt>
    <dgm:pt modelId="{4D588C65-7692-4A89-9C93-C08F6FB92F1C}" type="pres">
      <dgm:prSet presAssocID="{23BDA83B-701B-4EF1-B838-D3A7D26B56B6}" presName="parentText" presStyleLbl="node1" presStyleIdx="3" presStyleCnt="4">
        <dgm:presLayoutVars>
          <dgm:chMax val="0"/>
          <dgm:bulletEnabled val="1"/>
        </dgm:presLayoutVars>
      </dgm:prSet>
      <dgm:spPr/>
    </dgm:pt>
  </dgm:ptLst>
  <dgm:cxnLst>
    <dgm:cxn modelId="{30908D1B-6DA1-43A2-8A47-AA34544060BC}" type="presOf" srcId="{26949CE1-5B0B-4F08-9AAC-9C90ABE763BD}" destId="{9B066AF1-F7E5-4E74-B648-9DECBB06458D}" srcOrd="0" destOrd="0" presId="urn:microsoft.com/office/officeart/2005/8/layout/vList2"/>
    <dgm:cxn modelId="{B8E79026-DD53-4ECE-A12B-C55E9F4F1093}" srcId="{26949CE1-5B0B-4F08-9AAC-9C90ABE763BD}" destId="{C610DDF4-0423-4339-8A2A-3EEE3CD58E0E}" srcOrd="0" destOrd="0" parTransId="{D824A9E6-DCB8-4B06-BE75-1B8722883BC6}" sibTransId="{7CE50215-00F8-47CA-9631-98010DB34CF0}"/>
    <dgm:cxn modelId="{01B1B946-7820-4550-B851-F15599BCB771}" srcId="{26949CE1-5B0B-4F08-9AAC-9C90ABE763BD}" destId="{23BDA83B-701B-4EF1-B838-D3A7D26B56B6}" srcOrd="3" destOrd="0" parTransId="{42ADDF23-347F-496D-BCF8-D32316A8934B}" sibTransId="{B2F822B7-50C1-49AA-83D0-8F63F46074BB}"/>
    <dgm:cxn modelId="{EB501750-2D7F-4156-A48F-F34478019512}" type="presOf" srcId="{DE832403-53EF-453D-A504-2D0332DFB342}" destId="{66BB6BCB-4284-466F-8892-30CA0943C292}" srcOrd="0" destOrd="0" presId="urn:microsoft.com/office/officeart/2005/8/layout/vList2"/>
    <dgm:cxn modelId="{B05A5952-4383-452E-A119-3926CFC3C4F8}" type="presOf" srcId="{1715FC08-75A2-4D04-B70D-0F95C581BB87}" destId="{A799FDE9-5922-4234-B947-7E2EC19DB081}" srcOrd="0" destOrd="0" presId="urn:microsoft.com/office/officeart/2005/8/layout/vList2"/>
    <dgm:cxn modelId="{1F91F893-109B-419C-8748-2233F3C448A5}" srcId="{26949CE1-5B0B-4F08-9AAC-9C90ABE763BD}" destId="{DE832403-53EF-453D-A504-2D0332DFB342}" srcOrd="1" destOrd="0" parTransId="{7F1FA677-3A0A-4643-9EBB-ED791118764A}" sibTransId="{B6157B42-045C-4183-9DDA-D1AB0C7680CC}"/>
    <dgm:cxn modelId="{812B18B1-3C4F-4AEC-977E-5EEC95DF58AC}" type="presOf" srcId="{23BDA83B-701B-4EF1-B838-D3A7D26B56B6}" destId="{4D588C65-7692-4A89-9C93-C08F6FB92F1C}" srcOrd="0" destOrd="0" presId="urn:microsoft.com/office/officeart/2005/8/layout/vList2"/>
    <dgm:cxn modelId="{BA730AB7-B261-495D-BB61-0F0F5BF00DB6}" type="presOf" srcId="{C610DDF4-0423-4339-8A2A-3EEE3CD58E0E}" destId="{B87BFE0C-3B28-42A4-B9F8-7EB37CF5DCC5}" srcOrd="0" destOrd="0" presId="urn:microsoft.com/office/officeart/2005/8/layout/vList2"/>
    <dgm:cxn modelId="{1046DCF8-B76D-4DBE-8AAB-65430546A906}" srcId="{26949CE1-5B0B-4F08-9AAC-9C90ABE763BD}" destId="{1715FC08-75A2-4D04-B70D-0F95C581BB87}" srcOrd="2" destOrd="0" parTransId="{BE3B449B-05CE-44C7-B649-2E373F017423}" sibTransId="{3BF23774-6F8D-4157-8F6F-78F924ECE2A2}"/>
    <dgm:cxn modelId="{06FEB595-FE41-4815-B2E3-E9CD2D8F7172}" type="presParOf" srcId="{9B066AF1-F7E5-4E74-B648-9DECBB06458D}" destId="{B87BFE0C-3B28-42A4-B9F8-7EB37CF5DCC5}" srcOrd="0" destOrd="0" presId="urn:microsoft.com/office/officeart/2005/8/layout/vList2"/>
    <dgm:cxn modelId="{BF9287A3-1A59-484C-BA78-74891C6751BE}" type="presParOf" srcId="{9B066AF1-F7E5-4E74-B648-9DECBB06458D}" destId="{9AEDED36-FFCA-4F12-80AE-0B8F42A741B9}" srcOrd="1" destOrd="0" presId="urn:microsoft.com/office/officeart/2005/8/layout/vList2"/>
    <dgm:cxn modelId="{359123F9-AEB0-4AF2-8977-53127F9F2518}" type="presParOf" srcId="{9B066AF1-F7E5-4E74-B648-9DECBB06458D}" destId="{66BB6BCB-4284-466F-8892-30CA0943C292}" srcOrd="2" destOrd="0" presId="urn:microsoft.com/office/officeart/2005/8/layout/vList2"/>
    <dgm:cxn modelId="{52BA6C69-C7A7-4FA8-A154-605D1196D8C8}" type="presParOf" srcId="{9B066AF1-F7E5-4E74-B648-9DECBB06458D}" destId="{D4948DC8-A272-44E5-8DA2-1FD8D8D83F6F}" srcOrd="3" destOrd="0" presId="urn:microsoft.com/office/officeart/2005/8/layout/vList2"/>
    <dgm:cxn modelId="{6807758D-1666-4B20-B157-EAB9FCE151E2}" type="presParOf" srcId="{9B066AF1-F7E5-4E74-B648-9DECBB06458D}" destId="{A799FDE9-5922-4234-B947-7E2EC19DB081}" srcOrd="4" destOrd="0" presId="urn:microsoft.com/office/officeart/2005/8/layout/vList2"/>
    <dgm:cxn modelId="{618B0896-7B6E-46C8-91C8-169D680C52A9}" type="presParOf" srcId="{9B066AF1-F7E5-4E74-B648-9DECBB06458D}" destId="{A87B3356-564F-4642-BD16-13A34F333BA7}" srcOrd="5" destOrd="0" presId="urn:microsoft.com/office/officeart/2005/8/layout/vList2"/>
    <dgm:cxn modelId="{503B254A-D3C6-4A28-943D-047C8ADA1CED}" type="presParOf" srcId="{9B066AF1-F7E5-4E74-B648-9DECBB06458D}" destId="{4D588C65-7692-4A89-9C93-C08F6FB92F1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956A78-EBDE-4B38-B133-714CA8DE5726}"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8D90062-5494-4A51-8D87-FF11E8C687BD}">
      <dgm:prSet/>
      <dgm:spPr/>
      <dgm:t>
        <a:bodyPr/>
        <a:lstStyle/>
        <a:p>
          <a:r>
            <a:rPr lang="en-US" dirty="0"/>
            <a:t>necessary to prevent eating difficulties, digestive problems and infections</a:t>
          </a:r>
        </a:p>
      </dgm:t>
    </dgm:pt>
    <dgm:pt modelId="{C8002768-140B-4E62-A49A-8482FA46F481}" type="parTrans" cxnId="{6C1B4E55-AC74-4685-9D28-A446D565F1A2}">
      <dgm:prSet/>
      <dgm:spPr/>
      <dgm:t>
        <a:bodyPr/>
        <a:lstStyle/>
        <a:p>
          <a:endParaRPr lang="en-US"/>
        </a:p>
      </dgm:t>
    </dgm:pt>
    <dgm:pt modelId="{153669A0-5DB8-4DEF-8B37-D216A45CA179}" type="sibTrans" cxnId="{6C1B4E55-AC74-4685-9D28-A446D565F1A2}">
      <dgm:prSet/>
      <dgm:spPr/>
      <dgm:t>
        <a:bodyPr/>
        <a:lstStyle/>
        <a:p>
          <a:endParaRPr lang="en-US"/>
        </a:p>
      </dgm:t>
    </dgm:pt>
    <dgm:pt modelId="{E1751238-0D03-4243-8EF2-C96ECA983DF4}">
      <dgm:prSet/>
      <dgm:spPr/>
      <dgm:t>
        <a:bodyPr/>
        <a:lstStyle/>
        <a:p>
          <a:r>
            <a:rPr lang="en-US" dirty="0"/>
            <a:t>essential in the management and prevention of exacerbation of chronic conditions</a:t>
          </a:r>
        </a:p>
      </dgm:t>
    </dgm:pt>
    <dgm:pt modelId="{29584327-7E71-4EBC-8B74-83A6DC0C62CD}" type="parTrans" cxnId="{0DE807A6-2A9F-40BC-8633-BFA68C4167B7}">
      <dgm:prSet/>
      <dgm:spPr/>
      <dgm:t>
        <a:bodyPr/>
        <a:lstStyle/>
        <a:p>
          <a:endParaRPr lang="en-US"/>
        </a:p>
      </dgm:t>
    </dgm:pt>
    <dgm:pt modelId="{A1FA4E83-ADC1-469A-A971-20728F95463A}" type="sibTrans" cxnId="{0DE807A6-2A9F-40BC-8633-BFA68C4167B7}">
      <dgm:prSet/>
      <dgm:spPr/>
      <dgm:t>
        <a:bodyPr/>
        <a:lstStyle/>
        <a:p>
          <a:endParaRPr lang="en-US"/>
        </a:p>
      </dgm:t>
    </dgm:pt>
    <dgm:pt modelId="{D59C3D2D-1707-4C33-8E1E-7F931F1ABDB9}" type="pres">
      <dgm:prSet presAssocID="{C5956A78-EBDE-4B38-B133-714CA8DE5726}" presName="hierChild1" presStyleCnt="0">
        <dgm:presLayoutVars>
          <dgm:chPref val="1"/>
          <dgm:dir/>
          <dgm:animOne val="branch"/>
          <dgm:animLvl val="lvl"/>
          <dgm:resizeHandles/>
        </dgm:presLayoutVars>
      </dgm:prSet>
      <dgm:spPr/>
    </dgm:pt>
    <dgm:pt modelId="{D47833DA-A4C4-4309-B485-1B2D5999A06E}" type="pres">
      <dgm:prSet presAssocID="{E8D90062-5494-4A51-8D87-FF11E8C687BD}" presName="hierRoot1" presStyleCnt="0"/>
      <dgm:spPr/>
    </dgm:pt>
    <dgm:pt modelId="{5CD4F640-6292-40BB-A361-529A6F50EA24}" type="pres">
      <dgm:prSet presAssocID="{E8D90062-5494-4A51-8D87-FF11E8C687BD}" presName="composite" presStyleCnt="0"/>
      <dgm:spPr/>
    </dgm:pt>
    <dgm:pt modelId="{597BA907-1AA0-4E78-A8B1-A816E53DB2F9}" type="pres">
      <dgm:prSet presAssocID="{E8D90062-5494-4A51-8D87-FF11E8C687BD}" presName="background" presStyleLbl="node0" presStyleIdx="0" presStyleCnt="2"/>
      <dgm:spPr/>
    </dgm:pt>
    <dgm:pt modelId="{FF3700E9-F78D-4EC1-B468-D27553220D17}" type="pres">
      <dgm:prSet presAssocID="{E8D90062-5494-4A51-8D87-FF11E8C687BD}" presName="text" presStyleLbl="fgAcc0" presStyleIdx="0" presStyleCnt="2">
        <dgm:presLayoutVars>
          <dgm:chPref val="3"/>
        </dgm:presLayoutVars>
      </dgm:prSet>
      <dgm:spPr/>
    </dgm:pt>
    <dgm:pt modelId="{EC55EFBA-D1DF-4DDD-AE51-C7ACA4B6A1F3}" type="pres">
      <dgm:prSet presAssocID="{E8D90062-5494-4A51-8D87-FF11E8C687BD}" presName="hierChild2" presStyleCnt="0"/>
      <dgm:spPr/>
    </dgm:pt>
    <dgm:pt modelId="{6F8BDB07-80D1-468D-9B68-BCB01C4F1635}" type="pres">
      <dgm:prSet presAssocID="{E1751238-0D03-4243-8EF2-C96ECA983DF4}" presName="hierRoot1" presStyleCnt="0"/>
      <dgm:spPr/>
    </dgm:pt>
    <dgm:pt modelId="{049A1598-B035-40B1-8639-B6007451398F}" type="pres">
      <dgm:prSet presAssocID="{E1751238-0D03-4243-8EF2-C96ECA983DF4}" presName="composite" presStyleCnt="0"/>
      <dgm:spPr/>
    </dgm:pt>
    <dgm:pt modelId="{27885369-1381-4B62-BAAE-0820F6A6DE57}" type="pres">
      <dgm:prSet presAssocID="{E1751238-0D03-4243-8EF2-C96ECA983DF4}" presName="background" presStyleLbl="node0" presStyleIdx="1" presStyleCnt="2"/>
      <dgm:spPr/>
    </dgm:pt>
    <dgm:pt modelId="{4BB2F729-2F18-40AA-9E7D-7970BCE0E0D8}" type="pres">
      <dgm:prSet presAssocID="{E1751238-0D03-4243-8EF2-C96ECA983DF4}" presName="text" presStyleLbl="fgAcc0" presStyleIdx="1" presStyleCnt="2">
        <dgm:presLayoutVars>
          <dgm:chPref val="3"/>
        </dgm:presLayoutVars>
      </dgm:prSet>
      <dgm:spPr/>
    </dgm:pt>
    <dgm:pt modelId="{4348D76D-60CA-4F43-81FA-E9FEC404B5F8}" type="pres">
      <dgm:prSet presAssocID="{E1751238-0D03-4243-8EF2-C96ECA983DF4}" presName="hierChild2" presStyleCnt="0"/>
      <dgm:spPr/>
    </dgm:pt>
  </dgm:ptLst>
  <dgm:cxnLst>
    <dgm:cxn modelId="{73B3C40B-D91A-4190-8DFA-7FE41478BCE8}" type="presOf" srcId="{C5956A78-EBDE-4B38-B133-714CA8DE5726}" destId="{D59C3D2D-1707-4C33-8E1E-7F931F1ABDB9}" srcOrd="0" destOrd="0" presId="urn:microsoft.com/office/officeart/2005/8/layout/hierarchy1"/>
    <dgm:cxn modelId="{177B9335-4FD8-4BB0-B8D9-B989A53F31B1}" type="presOf" srcId="{E1751238-0D03-4243-8EF2-C96ECA983DF4}" destId="{4BB2F729-2F18-40AA-9E7D-7970BCE0E0D8}" srcOrd="0" destOrd="0" presId="urn:microsoft.com/office/officeart/2005/8/layout/hierarchy1"/>
    <dgm:cxn modelId="{6C1B4E55-AC74-4685-9D28-A446D565F1A2}" srcId="{C5956A78-EBDE-4B38-B133-714CA8DE5726}" destId="{E8D90062-5494-4A51-8D87-FF11E8C687BD}" srcOrd="0" destOrd="0" parTransId="{C8002768-140B-4E62-A49A-8482FA46F481}" sibTransId="{153669A0-5DB8-4DEF-8B37-D216A45CA179}"/>
    <dgm:cxn modelId="{0DE807A6-2A9F-40BC-8633-BFA68C4167B7}" srcId="{C5956A78-EBDE-4B38-B133-714CA8DE5726}" destId="{E1751238-0D03-4243-8EF2-C96ECA983DF4}" srcOrd="1" destOrd="0" parTransId="{29584327-7E71-4EBC-8B74-83A6DC0C62CD}" sibTransId="{A1FA4E83-ADC1-469A-A971-20728F95463A}"/>
    <dgm:cxn modelId="{6E9A07BE-F415-4E86-BE34-ABF6587019CE}" type="presOf" srcId="{E8D90062-5494-4A51-8D87-FF11E8C687BD}" destId="{FF3700E9-F78D-4EC1-B468-D27553220D17}" srcOrd="0" destOrd="0" presId="urn:microsoft.com/office/officeart/2005/8/layout/hierarchy1"/>
    <dgm:cxn modelId="{C0627408-9A82-4DB9-8FEE-59FA7572D767}" type="presParOf" srcId="{D59C3D2D-1707-4C33-8E1E-7F931F1ABDB9}" destId="{D47833DA-A4C4-4309-B485-1B2D5999A06E}" srcOrd="0" destOrd="0" presId="urn:microsoft.com/office/officeart/2005/8/layout/hierarchy1"/>
    <dgm:cxn modelId="{AFE499FF-BD42-4CB5-88D2-9CE70409CFC3}" type="presParOf" srcId="{D47833DA-A4C4-4309-B485-1B2D5999A06E}" destId="{5CD4F640-6292-40BB-A361-529A6F50EA24}" srcOrd="0" destOrd="0" presId="urn:microsoft.com/office/officeart/2005/8/layout/hierarchy1"/>
    <dgm:cxn modelId="{26D00321-2E18-4D27-B41A-1885EA83ED81}" type="presParOf" srcId="{5CD4F640-6292-40BB-A361-529A6F50EA24}" destId="{597BA907-1AA0-4E78-A8B1-A816E53DB2F9}" srcOrd="0" destOrd="0" presId="urn:microsoft.com/office/officeart/2005/8/layout/hierarchy1"/>
    <dgm:cxn modelId="{7C4A85A4-E97C-4CCE-A461-D4060243801D}" type="presParOf" srcId="{5CD4F640-6292-40BB-A361-529A6F50EA24}" destId="{FF3700E9-F78D-4EC1-B468-D27553220D17}" srcOrd="1" destOrd="0" presId="urn:microsoft.com/office/officeart/2005/8/layout/hierarchy1"/>
    <dgm:cxn modelId="{CF6AC1E1-819C-4D0E-B53D-AF784912593D}" type="presParOf" srcId="{D47833DA-A4C4-4309-B485-1B2D5999A06E}" destId="{EC55EFBA-D1DF-4DDD-AE51-C7ACA4B6A1F3}" srcOrd="1" destOrd="0" presId="urn:microsoft.com/office/officeart/2005/8/layout/hierarchy1"/>
    <dgm:cxn modelId="{F8127478-901D-4E43-A974-0E1A11625357}" type="presParOf" srcId="{D59C3D2D-1707-4C33-8E1E-7F931F1ABDB9}" destId="{6F8BDB07-80D1-468D-9B68-BCB01C4F1635}" srcOrd="1" destOrd="0" presId="urn:microsoft.com/office/officeart/2005/8/layout/hierarchy1"/>
    <dgm:cxn modelId="{F0270A55-48A0-4B2D-B6D0-E53E0CC7A8D0}" type="presParOf" srcId="{6F8BDB07-80D1-468D-9B68-BCB01C4F1635}" destId="{049A1598-B035-40B1-8639-B6007451398F}" srcOrd="0" destOrd="0" presId="urn:microsoft.com/office/officeart/2005/8/layout/hierarchy1"/>
    <dgm:cxn modelId="{B6E69EC0-5E27-41AD-9010-77B82E32F670}" type="presParOf" srcId="{049A1598-B035-40B1-8639-B6007451398F}" destId="{27885369-1381-4B62-BAAE-0820F6A6DE57}" srcOrd="0" destOrd="0" presId="urn:microsoft.com/office/officeart/2005/8/layout/hierarchy1"/>
    <dgm:cxn modelId="{64587BA4-27DA-4A5E-BCAC-94867B5ABAC0}" type="presParOf" srcId="{049A1598-B035-40B1-8639-B6007451398F}" destId="{4BB2F729-2F18-40AA-9E7D-7970BCE0E0D8}" srcOrd="1" destOrd="0" presId="urn:microsoft.com/office/officeart/2005/8/layout/hierarchy1"/>
    <dgm:cxn modelId="{52844D36-C664-45F3-9BF4-282154B2126D}" type="presParOf" srcId="{6F8BDB07-80D1-468D-9B68-BCB01C4F1635}" destId="{4348D76D-60CA-4F43-81FA-E9FEC404B5F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158FDB-45D1-43C9-BA69-D62D99C6964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40F7D8-61ED-4275-9187-13A8DA562099}">
      <dgm:prSet/>
      <dgm:spPr/>
      <dgm:t>
        <a:bodyPr/>
        <a:lstStyle/>
        <a:p>
          <a:r>
            <a:rPr lang="en-US"/>
            <a:t>Bacteria exacerbates systemic inflammation</a:t>
          </a:r>
        </a:p>
      </dgm:t>
    </dgm:pt>
    <dgm:pt modelId="{A529B6ED-3964-4A8D-9D44-266902EF134A}" type="parTrans" cxnId="{C9BDC6C3-942D-4B3F-8506-EFDEE8921750}">
      <dgm:prSet/>
      <dgm:spPr/>
      <dgm:t>
        <a:bodyPr/>
        <a:lstStyle/>
        <a:p>
          <a:endParaRPr lang="en-US"/>
        </a:p>
      </dgm:t>
    </dgm:pt>
    <dgm:pt modelId="{70C846DE-8B48-4646-AD0C-D1F479708EFF}" type="sibTrans" cxnId="{C9BDC6C3-942D-4B3F-8506-EFDEE8921750}">
      <dgm:prSet/>
      <dgm:spPr/>
      <dgm:t>
        <a:bodyPr/>
        <a:lstStyle/>
        <a:p>
          <a:endParaRPr lang="en-US"/>
        </a:p>
      </dgm:t>
    </dgm:pt>
    <dgm:pt modelId="{4B5A075E-4FBE-4B8B-BB0A-D093613E5FB9}">
      <dgm:prSet/>
      <dgm:spPr/>
      <dgm:t>
        <a:bodyPr/>
        <a:lstStyle/>
        <a:p>
          <a:r>
            <a:rPr lang="en-US"/>
            <a:t>Platelet aggregation &amp; endothelial dysfunction</a:t>
          </a:r>
        </a:p>
      </dgm:t>
    </dgm:pt>
    <dgm:pt modelId="{40921445-A9CD-4D01-AD45-0D42650AA1C0}" type="parTrans" cxnId="{D0FD2588-554D-4D1D-A16A-0C9F1707993C}">
      <dgm:prSet/>
      <dgm:spPr/>
      <dgm:t>
        <a:bodyPr/>
        <a:lstStyle/>
        <a:p>
          <a:endParaRPr lang="en-US"/>
        </a:p>
      </dgm:t>
    </dgm:pt>
    <dgm:pt modelId="{111A1996-2581-42C5-9BAC-0F633F12275D}" type="sibTrans" cxnId="{D0FD2588-554D-4D1D-A16A-0C9F1707993C}">
      <dgm:prSet/>
      <dgm:spPr/>
      <dgm:t>
        <a:bodyPr/>
        <a:lstStyle/>
        <a:p>
          <a:endParaRPr lang="en-US"/>
        </a:p>
      </dgm:t>
    </dgm:pt>
    <dgm:pt modelId="{6109F287-EED7-4327-A187-DDBE23122825}">
      <dgm:prSet/>
      <dgm:spPr/>
      <dgm:t>
        <a:bodyPr/>
        <a:lstStyle/>
        <a:p>
          <a:r>
            <a:rPr lang="en-US"/>
            <a:t>very few people with established CVD seek dental care (38%)</a:t>
          </a:r>
        </a:p>
      </dgm:t>
    </dgm:pt>
    <dgm:pt modelId="{D397A7BC-FB41-49DA-9C9C-4D53DC238B18}" type="parTrans" cxnId="{CF48973C-282E-4E66-B1BE-01B41196C8E8}">
      <dgm:prSet/>
      <dgm:spPr/>
      <dgm:t>
        <a:bodyPr/>
        <a:lstStyle/>
        <a:p>
          <a:endParaRPr lang="en-US"/>
        </a:p>
      </dgm:t>
    </dgm:pt>
    <dgm:pt modelId="{637D1F85-8709-4B74-982B-2737511FE205}" type="sibTrans" cxnId="{CF48973C-282E-4E66-B1BE-01B41196C8E8}">
      <dgm:prSet/>
      <dgm:spPr/>
      <dgm:t>
        <a:bodyPr/>
        <a:lstStyle/>
        <a:p>
          <a:endParaRPr lang="en-US"/>
        </a:p>
      </dgm:t>
    </dgm:pt>
    <dgm:pt modelId="{771D4F0D-3718-419A-9C2A-6E6B42B1D41C}" type="pres">
      <dgm:prSet presAssocID="{81158FDB-45D1-43C9-BA69-D62D99C6964A}" presName="root" presStyleCnt="0">
        <dgm:presLayoutVars>
          <dgm:dir/>
          <dgm:resizeHandles val="exact"/>
        </dgm:presLayoutVars>
      </dgm:prSet>
      <dgm:spPr/>
    </dgm:pt>
    <dgm:pt modelId="{70818D07-EDAD-4C4B-AED3-D7E7D6842358}" type="pres">
      <dgm:prSet presAssocID="{4A40F7D8-61ED-4275-9187-13A8DA562099}" presName="compNode" presStyleCnt="0"/>
      <dgm:spPr/>
    </dgm:pt>
    <dgm:pt modelId="{B1673C35-B912-4E6C-9636-57F98504A24A}" type="pres">
      <dgm:prSet presAssocID="{4A40F7D8-61ED-4275-9187-13A8DA5620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A02A85FB-ACF8-4829-B431-B6A29C3B1B95}" type="pres">
      <dgm:prSet presAssocID="{4A40F7D8-61ED-4275-9187-13A8DA562099}" presName="spaceRect" presStyleCnt="0"/>
      <dgm:spPr/>
    </dgm:pt>
    <dgm:pt modelId="{CDE1B552-D53E-4D4B-9DD0-8A231D95518F}" type="pres">
      <dgm:prSet presAssocID="{4A40F7D8-61ED-4275-9187-13A8DA562099}" presName="textRect" presStyleLbl="revTx" presStyleIdx="0" presStyleCnt="3">
        <dgm:presLayoutVars>
          <dgm:chMax val="1"/>
          <dgm:chPref val="1"/>
        </dgm:presLayoutVars>
      </dgm:prSet>
      <dgm:spPr/>
    </dgm:pt>
    <dgm:pt modelId="{44D83BE7-29FD-4B6D-8D20-DB266BACEA8E}" type="pres">
      <dgm:prSet presAssocID="{70C846DE-8B48-4646-AD0C-D1F479708EFF}" presName="sibTrans" presStyleCnt="0"/>
      <dgm:spPr/>
    </dgm:pt>
    <dgm:pt modelId="{B148F16F-AB72-4326-BA45-F1F22A1F82CD}" type="pres">
      <dgm:prSet presAssocID="{4B5A075E-4FBE-4B8B-BB0A-D093613E5FB9}" presName="compNode" presStyleCnt="0"/>
      <dgm:spPr/>
    </dgm:pt>
    <dgm:pt modelId="{7A52A178-212D-416D-9175-3B26C98CC02D}" type="pres">
      <dgm:prSet presAssocID="{4B5A075E-4FBE-4B8B-BB0A-D093613E5FB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dgm:spPr>
      <dgm:extLst>
        <a:ext uri="{E40237B7-FDA0-4F09-8148-C483321AD2D9}">
          <dgm14:cNvPr xmlns:dgm14="http://schemas.microsoft.com/office/drawing/2010/diagram" id="0" name="" descr="Close-up of purple cells"/>
        </a:ext>
      </dgm:extLst>
    </dgm:pt>
    <dgm:pt modelId="{BFB04AE4-96B0-42CB-8A77-360EB882008B}" type="pres">
      <dgm:prSet presAssocID="{4B5A075E-4FBE-4B8B-BB0A-D093613E5FB9}" presName="spaceRect" presStyleCnt="0"/>
      <dgm:spPr/>
    </dgm:pt>
    <dgm:pt modelId="{6D60230B-6573-48EC-950E-B5210084BBEB}" type="pres">
      <dgm:prSet presAssocID="{4B5A075E-4FBE-4B8B-BB0A-D093613E5FB9}" presName="textRect" presStyleLbl="revTx" presStyleIdx="1" presStyleCnt="3">
        <dgm:presLayoutVars>
          <dgm:chMax val="1"/>
          <dgm:chPref val="1"/>
        </dgm:presLayoutVars>
      </dgm:prSet>
      <dgm:spPr/>
    </dgm:pt>
    <dgm:pt modelId="{3BB8FF28-AA33-4FAF-8434-D5F875EF9B7D}" type="pres">
      <dgm:prSet presAssocID="{111A1996-2581-42C5-9BAC-0F633F12275D}" presName="sibTrans" presStyleCnt="0"/>
      <dgm:spPr/>
    </dgm:pt>
    <dgm:pt modelId="{A62F0E74-2716-46AF-8057-31ABCA869965}" type="pres">
      <dgm:prSet presAssocID="{6109F287-EED7-4327-A187-DDBE23122825}" presName="compNode" presStyleCnt="0"/>
      <dgm:spPr/>
    </dgm:pt>
    <dgm:pt modelId="{5511C90F-F218-4596-AEB9-BB463332FBC4}" type="pres">
      <dgm:prSet presAssocID="{6109F287-EED7-4327-A187-DDBE23122825}"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oothbrush"/>
        </a:ext>
      </dgm:extLst>
    </dgm:pt>
    <dgm:pt modelId="{BDACB2CE-DFB5-4726-93E4-3A4DA2D1BBDF}" type="pres">
      <dgm:prSet presAssocID="{6109F287-EED7-4327-A187-DDBE23122825}" presName="spaceRect" presStyleCnt="0"/>
      <dgm:spPr/>
    </dgm:pt>
    <dgm:pt modelId="{77F0368D-0CC4-406F-99BC-FCFBB331D11A}" type="pres">
      <dgm:prSet presAssocID="{6109F287-EED7-4327-A187-DDBE23122825}" presName="textRect" presStyleLbl="revTx" presStyleIdx="2" presStyleCnt="3">
        <dgm:presLayoutVars>
          <dgm:chMax val="1"/>
          <dgm:chPref val="1"/>
        </dgm:presLayoutVars>
      </dgm:prSet>
      <dgm:spPr/>
    </dgm:pt>
  </dgm:ptLst>
  <dgm:cxnLst>
    <dgm:cxn modelId="{1C406C1D-B09A-4950-8348-4C3E9E401E54}" type="presOf" srcId="{81158FDB-45D1-43C9-BA69-D62D99C6964A}" destId="{771D4F0D-3718-419A-9C2A-6E6B42B1D41C}" srcOrd="0" destOrd="0" presId="urn:microsoft.com/office/officeart/2018/2/layout/IconLabelList"/>
    <dgm:cxn modelId="{EF9D7028-C86B-49DF-907B-82DAAC3D2B69}" type="presOf" srcId="{4B5A075E-4FBE-4B8B-BB0A-D093613E5FB9}" destId="{6D60230B-6573-48EC-950E-B5210084BBEB}" srcOrd="0" destOrd="0" presId="urn:microsoft.com/office/officeart/2018/2/layout/IconLabelList"/>
    <dgm:cxn modelId="{CF48973C-282E-4E66-B1BE-01B41196C8E8}" srcId="{81158FDB-45D1-43C9-BA69-D62D99C6964A}" destId="{6109F287-EED7-4327-A187-DDBE23122825}" srcOrd="2" destOrd="0" parTransId="{D397A7BC-FB41-49DA-9C9C-4D53DC238B18}" sibTransId="{637D1F85-8709-4B74-982B-2737511FE205}"/>
    <dgm:cxn modelId="{F2794E58-BA8A-4A2D-958E-3EB83E294E3F}" type="presOf" srcId="{4A40F7D8-61ED-4275-9187-13A8DA562099}" destId="{CDE1B552-D53E-4D4B-9DD0-8A231D95518F}" srcOrd="0" destOrd="0" presId="urn:microsoft.com/office/officeart/2018/2/layout/IconLabelList"/>
    <dgm:cxn modelId="{D0FD2588-554D-4D1D-A16A-0C9F1707993C}" srcId="{81158FDB-45D1-43C9-BA69-D62D99C6964A}" destId="{4B5A075E-4FBE-4B8B-BB0A-D093613E5FB9}" srcOrd="1" destOrd="0" parTransId="{40921445-A9CD-4D01-AD45-0D42650AA1C0}" sibTransId="{111A1996-2581-42C5-9BAC-0F633F12275D}"/>
    <dgm:cxn modelId="{C9BDC6C3-942D-4B3F-8506-EFDEE8921750}" srcId="{81158FDB-45D1-43C9-BA69-D62D99C6964A}" destId="{4A40F7D8-61ED-4275-9187-13A8DA562099}" srcOrd="0" destOrd="0" parTransId="{A529B6ED-3964-4A8D-9D44-266902EF134A}" sibTransId="{70C846DE-8B48-4646-AD0C-D1F479708EFF}"/>
    <dgm:cxn modelId="{E4E171D1-871A-4B61-9404-AFF61B422334}" type="presOf" srcId="{6109F287-EED7-4327-A187-DDBE23122825}" destId="{77F0368D-0CC4-406F-99BC-FCFBB331D11A}" srcOrd="0" destOrd="0" presId="urn:microsoft.com/office/officeart/2018/2/layout/IconLabelList"/>
    <dgm:cxn modelId="{1C76EAF5-7E6F-47C4-9772-10B7F5C17229}" type="presParOf" srcId="{771D4F0D-3718-419A-9C2A-6E6B42B1D41C}" destId="{70818D07-EDAD-4C4B-AED3-D7E7D6842358}" srcOrd="0" destOrd="0" presId="urn:microsoft.com/office/officeart/2018/2/layout/IconLabelList"/>
    <dgm:cxn modelId="{1FDC4AF2-7F68-4EE9-A369-2D21847FD847}" type="presParOf" srcId="{70818D07-EDAD-4C4B-AED3-D7E7D6842358}" destId="{B1673C35-B912-4E6C-9636-57F98504A24A}" srcOrd="0" destOrd="0" presId="urn:microsoft.com/office/officeart/2018/2/layout/IconLabelList"/>
    <dgm:cxn modelId="{0DB76DD6-7744-4963-8CF2-1F3FE74954F2}" type="presParOf" srcId="{70818D07-EDAD-4C4B-AED3-D7E7D6842358}" destId="{A02A85FB-ACF8-4829-B431-B6A29C3B1B95}" srcOrd="1" destOrd="0" presId="urn:microsoft.com/office/officeart/2018/2/layout/IconLabelList"/>
    <dgm:cxn modelId="{30236353-F3AA-4982-AF21-731573157035}" type="presParOf" srcId="{70818D07-EDAD-4C4B-AED3-D7E7D6842358}" destId="{CDE1B552-D53E-4D4B-9DD0-8A231D95518F}" srcOrd="2" destOrd="0" presId="urn:microsoft.com/office/officeart/2018/2/layout/IconLabelList"/>
    <dgm:cxn modelId="{C427E38F-6FC7-418C-BA2E-DB518B0709D4}" type="presParOf" srcId="{771D4F0D-3718-419A-9C2A-6E6B42B1D41C}" destId="{44D83BE7-29FD-4B6D-8D20-DB266BACEA8E}" srcOrd="1" destOrd="0" presId="urn:microsoft.com/office/officeart/2018/2/layout/IconLabelList"/>
    <dgm:cxn modelId="{1E71B458-BEEE-4311-8C6C-0B4ADC4E5D2C}" type="presParOf" srcId="{771D4F0D-3718-419A-9C2A-6E6B42B1D41C}" destId="{B148F16F-AB72-4326-BA45-F1F22A1F82CD}" srcOrd="2" destOrd="0" presId="urn:microsoft.com/office/officeart/2018/2/layout/IconLabelList"/>
    <dgm:cxn modelId="{AC177BEA-B631-4D09-858F-ADDEA6D9E7D1}" type="presParOf" srcId="{B148F16F-AB72-4326-BA45-F1F22A1F82CD}" destId="{7A52A178-212D-416D-9175-3B26C98CC02D}" srcOrd="0" destOrd="0" presId="urn:microsoft.com/office/officeart/2018/2/layout/IconLabelList"/>
    <dgm:cxn modelId="{75B70121-92CA-48A7-B24B-8ED27B26FA8B}" type="presParOf" srcId="{B148F16F-AB72-4326-BA45-F1F22A1F82CD}" destId="{BFB04AE4-96B0-42CB-8A77-360EB882008B}" srcOrd="1" destOrd="0" presId="urn:microsoft.com/office/officeart/2018/2/layout/IconLabelList"/>
    <dgm:cxn modelId="{9B80ECCA-558D-4C6E-BDA3-A28F829872D0}" type="presParOf" srcId="{B148F16F-AB72-4326-BA45-F1F22A1F82CD}" destId="{6D60230B-6573-48EC-950E-B5210084BBEB}" srcOrd="2" destOrd="0" presId="urn:microsoft.com/office/officeart/2018/2/layout/IconLabelList"/>
    <dgm:cxn modelId="{188F43FF-F7B4-4E14-9206-B2F139D89938}" type="presParOf" srcId="{771D4F0D-3718-419A-9C2A-6E6B42B1D41C}" destId="{3BB8FF28-AA33-4FAF-8434-D5F875EF9B7D}" srcOrd="3" destOrd="0" presId="urn:microsoft.com/office/officeart/2018/2/layout/IconLabelList"/>
    <dgm:cxn modelId="{6379FC8F-E80F-4B22-B755-F18DC3351758}" type="presParOf" srcId="{771D4F0D-3718-419A-9C2A-6E6B42B1D41C}" destId="{A62F0E74-2716-46AF-8057-31ABCA869965}" srcOrd="4" destOrd="0" presId="urn:microsoft.com/office/officeart/2018/2/layout/IconLabelList"/>
    <dgm:cxn modelId="{B2868916-5C6B-4073-9071-7E1D0B6A4256}" type="presParOf" srcId="{A62F0E74-2716-46AF-8057-31ABCA869965}" destId="{5511C90F-F218-4596-AEB9-BB463332FBC4}" srcOrd="0" destOrd="0" presId="urn:microsoft.com/office/officeart/2018/2/layout/IconLabelList"/>
    <dgm:cxn modelId="{F987D365-BD80-4F3B-B616-CD53C1B345E0}" type="presParOf" srcId="{A62F0E74-2716-46AF-8057-31ABCA869965}" destId="{BDACB2CE-DFB5-4726-93E4-3A4DA2D1BBDF}" srcOrd="1" destOrd="0" presId="urn:microsoft.com/office/officeart/2018/2/layout/IconLabelList"/>
    <dgm:cxn modelId="{A35DCF88-C435-47DC-A8F6-7F1DEB067D85}" type="presParOf" srcId="{A62F0E74-2716-46AF-8057-31ABCA869965}" destId="{77F0368D-0CC4-406F-99BC-FCFBB331D11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C92E62-89B0-41BB-BA71-3F51D4964987}"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94E0D707-49B4-40C3-ABFD-377CA87570A8}">
      <dgm:prSet/>
      <dgm:spPr/>
      <dgm:t>
        <a:bodyPr/>
        <a:lstStyle/>
        <a:p>
          <a:r>
            <a:rPr lang="en-US"/>
            <a:t>link between gum infection and stroke, significantly increase the risk of a life-threatening stroke from bleeding in the brain</a:t>
          </a:r>
        </a:p>
      </dgm:t>
    </dgm:pt>
    <dgm:pt modelId="{CBEB5645-3583-4A21-8129-5C4CA4A4A078}" type="parTrans" cxnId="{3851151B-DEFF-4AD5-8777-325AC042BA11}">
      <dgm:prSet/>
      <dgm:spPr/>
      <dgm:t>
        <a:bodyPr/>
        <a:lstStyle/>
        <a:p>
          <a:endParaRPr lang="en-US"/>
        </a:p>
      </dgm:t>
    </dgm:pt>
    <dgm:pt modelId="{3D260B91-CD81-434D-B19D-73220E906248}" type="sibTrans" cxnId="{3851151B-DEFF-4AD5-8777-325AC042BA11}">
      <dgm:prSet/>
      <dgm:spPr/>
      <dgm:t>
        <a:bodyPr/>
        <a:lstStyle/>
        <a:p>
          <a:endParaRPr lang="en-US"/>
        </a:p>
      </dgm:t>
    </dgm:pt>
    <dgm:pt modelId="{634BB2B6-5F30-4433-A99B-D1859E480E8B}">
      <dgm:prSet/>
      <dgm:spPr/>
      <dgm:t>
        <a:bodyPr/>
        <a:lstStyle/>
        <a:p>
          <a:r>
            <a:rPr lang="en-US"/>
            <a:t>intracerebral hemorrhages, account for only 10% to 20% of all strokes, they're more deadly than the more common ischemic strokes</a:t>
          </a:r>
        </a:p>
      </dgm:t>
    </dgm:pt>
    <dgm:pt modelId="{C6671CA6-BF47-4BEA-9FBE-995A3C1C935F}" type="parTrans" cxnId="{11314163-A6DE-48EE-9EB3-8B9D6E1AA927}">
      <dgm:prSet/>
      <dgm:spPr/>
      <dgm:t>
        <a:bodyPr/>
        <a:lstStyle/>
        <a:p>
          <a:endParaRPr lang="en-US"/>
        </a:p>
      </dgm:t>
    </dgm:pt>
    <dgm:pt modelId="{A7797DEB-9771-4E54-B940-F4A691E0F1D8}" type="sibTrans" cxnId="{11314163-A6DE-48EE-9EB3-8B9D6E1AA927}">
      <dgm:prSet/>
      <dgm:spPr/>
      <dgm:t>
        <a:bodyPr/>
        <a:lstStyle/>
        <a:p>
          <a:endParaRPr lang="en-US"/>
        </a:p>
      </dgm:t>
    </dgm:pt>
    <dgm:pt modelId="{8A973021-07AE-44C7-9D4E-A9E95F29F4B4}">
      <dgm:prSet/>
      <dgm:spPr/>
      <dgm:t>
        <a:bodyPr/>
        <a:lstStyle/>
        <a:p>
          <a:r>
            <a:rPr lang="en-US"/>
            <a:t>gum disease is associated with damage to the brain's tiny blood vessels</a:t>
          </a:r>
        </a:p>
      </dgm:t>
    </dgm:pt>
    <dgm:pt modelId="{368CB8D1-EBB9-4E70-9892-0AA713D9CB45}" type="parTrans" cxnId="{DE6B7CF9-EEF3-432A-B17A-E4102E65CA4C}">
      <dgm:prSet/>
      <dgm:spPr/>
      <dgm:t>
        <a:bodyPr/>
        <a:lstStyle/>
        <a:p>
          <a:endParaRPr lang="en-US"/>
        </a:p>
      </dgm:t>
    </dgm:pt>
    <dgm:pt modelId="{B9D70B0D-D16D-4AF1-AC02-0E195FEF75FA}" type="sibTrans" cxnId="{DE6B7CF9-EEF3-432A-B17A-E4102E65CA4C}">
      <dgm:prSet/>
      <dgm:spPr/>
      <dgm:t>
        <a:bodyPr/>
        <a:lstStyle/>
        <a:p>
          <a:endParaRPr lang="en-US"/>
        </a:p>
      </dgm:t>
    </dgm:pt>
    <dgm:pt modelId="{55A1968C-6265-4B29-81D8-AA3A73E40E19}" type="pres">
      <dgm:prSet presAssocID="{E1C92E62-89B0-41BB-BA71-3F51D4964987}" presName="hierChild1" presStyleCnt="0">
        <dgm:presLayoutVars>
          <dgm:chPref val="1"/>
          <dgm:dir/>
          <dgm:animOne val="branch"/>
          <dgm:animLvl val="lvl"/>
          <dgm:resizeHandles/>
        </dgm:presLayoutVars>
      </dgm:prSet>
      <dgm:spPr/>
    </dgm:pt>
    <dgm:pt modelId="{773A59FC-C695-4390-808A-C8770DDB651B}" type="pres">
      <dgm:prSet presAssocID="{94E0D707-49B4-40C3-ABFD-377CA87570A8}" presName="hierRoot1" presStyleCnt="0"/>
      <dgm:spPr/>
    </dgm:pt>
    <dgm:pt modelId="{629DEF4B-CCB7-4CD4-914A-60227FE6421E}" type="pres">
      <dgm:prSet presAssocID="{94E0D707-49B4-40C3-ABFD-377CA87570A8}" presName="composite" presStyleCnt="0"/>
      <dgm:spPr/>
    </dgm:pt>
    <dgm:pt modelId="{6837F88C-E775-4D27-8A16-FA335B0F5E21}" type="pres">
      <dgm:prSet presAssocID="{94E0D707-49B4-40C3-ABFD-377CA87570A8}" presName="background" presStyleLbl="node0" presStyleIdx="0" presStyleCnt="3"/>
      <dgm:spPr/>
    </dgm:pt>
    <dgm:pt modelId="{D820ADDD-8899-4183-A53E-727FFD33B505}" type="pres">
      <dgm:prSet presAssocID="{94E0D707-49B4-40C3-ABFD-377CA87570A8}" presName="text" presStyleLbl="fgAcc0" presStyleIdx="0" presStyleCnt="3">
        <dgm:presLayoutVars>
          <dgm:chPref val="3"/>
        </dgm:presLayoutVars>
      </dgm:prSet>
      <dgm:spPr/>
    </dgm:pt>
    <dgm:pt modelId="{D255A378-E0E6-4F60-812A-70D2237CAD1B}" type="pres">
      <dgm:prSet presAssocID="{94E0D707-49B4-40C3-ABFD-377CA87570A8}" presName="hierChild2" presStyleCnt="0"/>
      <dgm:spPr/>
    </dgm:pt>
    <dgm:pt modelId="{B07AC384-F877-4DB9-BEE4-D16A184BB344}" type="pres">
      <dgm:prSet presAssocID="{634BB2B6-5F30-4433-A99B-D1859E480E8B}" presName="hierRoot1" presStyleCnt="0"/>
      <dgm:spPr/>
    </dgm:pt>
    <dgm:pt modelId="{F7AE95DF-7E4B-4B9F-9130-1A3A4D92E2C8}" type="pres">
      <dgm:prSet presAssocID="{634BB2B6-5F30-4433-A99B-D1859E480E8B}" presName="composite" presStyleCnt="0"/>
      <dgm:spPr/>
    </dgm:pt>
    <dgm:pt modelId="{0F10845C-91DD-4204-9DA9-36F88E4C1D2F}" type="pres">
      <dgm:prSet presAssocID="{634BB2B6-5F30-4433-A99B-D1859E480E8B}" presName="background" presStyleLbl="node0" presStyleIdx="1" presStyleCnt="3"/>
      <dgm:spPr/>
    </dgm:pt>
    <dgm:pt modelId="{3769C129-7F22-4F65-8E7D-EAC885B21C8C}" type="pres">
      <dgm:prSet presAssocID="{634BB2B6-5F30-4433-A99B-D1859E480E8B}" presName="text" presStyleLbl="fgAcc0" presStyleIdx="1" presStyleCnt="3">
        <dgm:presLayoutVars>
          <dgm:chPref val="3"/>
        </dgm:presLayoutVars>
      </dgm:prSet>
      <dgm:spPr/>
    </dgm:pt>
    <dgm:pt modelId="{6A499CAF-9DD8-467A-B81E-39E720048F0B}" type="pres">
      <dgm:prSet presAssocID="{634BB2B6-5F30-4433-A99B-D1859E480E8B}" presName="hierChild2" presStyleCnt="0"/>
      <dgm:spPr/>
    </dgm:pt>
    <dgm:pt modelId="{E5085F0C-389C-4003-A68C-25339B411B58}" type="pres">
      <dgm:prSet presAssocID="{8A973021-07AE-44C7-9D4E-A9E95F29F4B4}" presName="hierRoot1" presStyleCnt="0"/>
      <dgm:spPr/>
    </dgm:pt>
    <dgm:pt modelId="{F6A9EFE1-E511-4B55-AEEB-E2D4716267BF}" type="pres">
      <dgm:prSet presAssocID="{8A973021-07AE-44C7-9D4E-A9E95F29F4B4}" presName="composite" presStyleCnt="0"/>
      <dgm:spPr/>
    </dgm:pt>
    <dgm:pt modelId="{F8A10F78-D666-451C-98F4-7F6E045999EA}" type="pres">
      <dgm:prSet presAssocID="{8A973021-07AE-44C7-9D4E-A9E95F29F4B4}" presName="background" presStyleLbl="node0" presStyleIdx="2" presStyleCnt="3"/>
      <dgm:spPr/>
    </dgm:pt>
    <dgm:pt modelId="{45462014-D134-4C42-8CA9-B43CC0056272}" type="pres">
      <dgm:prSet presAssocID="{8A973021-07AE-44C7-9D4E-A9E95F29F4B4}" presName="text" presStyleLbl="fgAcc0" presStyleIdx="2" presStyleCnt="3">
        <dgm:presLayoutVars>
          <dgm:chPref val="3"/>
        </dgm:presLayoutVars>
      </dgm:prSet>
      <dgm:spPr/>
    </dgm:pt>
    <dgm:pt modelId="{3633CA94-6F55-409E-9C79-C8C928AD119B}" type="pres">
      <dgm:prSet presAssocID="{8A973021-07AE-44C7-9D4E-A9E95F29F4B4}" presName="hierChild2" presStyleCnt="0"/>
      <dgm:spPr/>
    </dgm:pt>
  </dgm:ptLst>
  <dgm:cxnLst>
    <dgm:cxn modelId="{BCB56204-9E15-4359-879C-F7D946BB618E}" type="presOf" srcId="{8A973021-07AE-44C7-9D4E-A9E95F29F4B4}" destId="{45462014-D134-4C42-8CA9-B43CC0056272}" srcOrd="0" destOrd="0" presId="urn:microsoft.com/office/officeart/2005/8/layout/hierarchy1"/>
    <dgm:cxn modelId="{3851151B-DEFF-4AD5-8777-325AC042BA11}" srcId="{E1C92E62-89B0-41BB-BA71-3F51D4964987}" destId="{94E0D707-49B4-40C3-ABFD-377CA87570A8}" srcOrd="0" destOrd="0" parTransId="{CBEB5645-3583-4A21-8129-5C4CA4A4A078}" sibTransId="{3D260B91-CD81-434D-B19D-73220E906248}"/>
    <dgm:cxn modelId="{D6110127-C3E7-4333-B83D-61EA68F7CC73}" type="presOf" srcId="{94E0D707-49B4-40C3-ABFD-377CA87570A8}" destId="{D820ADDD-8899-4183-A53E-727FFD33B505}" srcOrd="0" destOrd="0" presId="urn:microsoft.com/office/officeart/2005/8/layout/hierarchy1"/>
    <dgm:cxn modelId="{11314163-A6DE-48EE-9EB3-8B9D6E1AA927}" srcId="{E1C92E62-89B0-41BB-BA71-3F51D4964987}" destId="{634BB2B6-5F30-4433-A99B-D1859E480E8B}" srcOrd="1" destOrd="0" parTransId="{C6671CA6-BF47-4BEA-9FBE-995A3C1C935F}" sibTransId="{A7797DEB-9771-4E54-B940-F4A691E0F1D8}"/>
    <dgm:cxn modelId="{B974FAC7-FDD5-4367-BCE6-754A3E53F875}" type="presOf" srcId="{E1C92E62-89B0-41BB-BA71-3F51D4964987}" destId="{55A1968C-6265-4B29-81D8-AA3A73E40E19}" srcOrd="0" destOrd="0" presId="urn:microsoft.com/office/officeart/2005/8/layout/hierarchy1"/>
    <dgm:cxn modelId="{BBB7F6D1-8916-46A9-9314-EDC044F6B752}" type="presOf" srcId="{634BB2B6-5F30-4433-A99B-D1859E480E8B}" destId="{3769C129-7F22-4F65-8E7D-EAC885B21C8C}" srcOrd="0" destOrd="0" presId="urn:microsoft.com/office/officeart/2005/8/layout/hierarchy1"/>
    <dgm:cxn modelId="{DE6B7CF9-EEF3-432A-B17A-E4102E65CA4C}" srcId="{E1C92E62-89B0-41BB-BA71-3F51D4964987}" destId="{8A973021-07AE-44C7-9D4E-A9E95F29F4B4}" srcOrd="2" destOrd="0" parTransId="{368CB8D1-EBB9-4E70-9892-0AA713D9CB45}" sibTransId="{B9D70B0D-D16D-4AF1-AC02-0E195FEF75FA}"/>
    <dgm:cxn modelId="{08F547D0-FC7D-4EB7-B447-AF63F88DFA92}" type="presParOf" srcId="{55A1968C-6265-4B29-81D8-AA3A73E40E19}" destId="{773A59FC-C695-4390-808A-C8770DDB651B}" srcOrd="0" destOrd="0" presId="urn:microsoft.com/office/officeart/2005/8/layout/hierarchy1"/>
    <dgm:cxn modelId="{D21627D4-D7DF-4768-B286-AFFA27E247D4}" type="presParOf" srcId="{773A59FC-C695-4390-808A-C8770DDB651B}" destId="{629DEF4B-CCB7-4CD4-914A-60227FE6421E}" srcOrd="0" destOrd="0" presId="urn:microsoft.com/office/officeart/2005/8/layout/hierarchy1"/>
    <dgm:cxn modelId="{89F78800-551F-4126-852B-9D57FBEF29D8}" type="presParOf" srcId="{629DEF4B-CCB7-4CD4-914A-60227FE6421E}" destId="{6837F88C-E775-4D27-8A16-FA335B0F5E21}" srcOrd="0" destOrd="0" presId="urn:microsoft.com/office/officeart/2005/8/layout/hierarchy1"/>
    <dgm:cxn modelId="{20474019-7CF2-4E83-BC42-A8892FB0985B}" type="presParOf" srcId="{629DEF4B-CCB7-4CD4-914A-60227FE6421E}" destId="{D820ADDD-8899-4183-A53E-727FFD33B505}" srcOrd="1" destOrd="0" presId="urn:microsoft.com/office/officeart/2005/8/layout/hierarchy1"/>
    <dgm:cxn modelId="{2A329B65-94CA-4242-9FB0-0F9975F0DAA1}" type="presParOf" srcId="{773A59FC-C695-4390-808A-C8770DDB651B}" destId="{D255A378-E0E6-4F60-812A-70D2237CAD1B}" srcOrd="1" destOrd="0" presId="urn:microsoft.com/office/officeart/2005/8/layout/hierarchy1"/>
    <dgm:cxn modelId="{859136C9-3DB3-4467-81EC-F400E3E60430}" type="presParOf" srcId="{55A1968C-6265-4B29-81D8-AA3A73E40E19}" destId="{B07AC384-F877-4DB9-BEE4-D16A184BB344}" srcOrd="1" destOrd="0" presId="urn:microsoft.com/office/officeart/2005/8/layout/hierarchy1"/>
    <dgm:cxn modelId="{7F029B81-67F3-4554-82F8-F68F0602730C}" type="presParOf" srcId="{B07AC384-F877-4DB9-BEE4-D16A184BB344}" destId="{F7AE95DF-7E4B-4B9F-9130-1A3A4D92E2C8}" srcOrd="0" destOrd="0" presId="urn:microsoft.com/office/officeart/2005/8/layout/hierarchy1"/>
    <dgm:cxn modelId="{81D35B5A-C543-4A36-ACF0-317E03E4F46F}" type="presParOf" srcId="{F7AE95DF-7E4B-4B9F-9130-1A3A4D92E2C8}" destId="{0F10845C-91DD-4204-9DA9-36F88E4C1D2F}" srcOrd="0" destOrd="0" presId="urn:microsoft.com/office/officeart/2005/8/layout/hierarchy1"/>
    <dgm:cxn modelId="{A289594C-1053-4D89-8498-EAC8D45C6CA5}" type="presParOf" srcId="{F7AE95DF-7E4B-4B9F-9130-1A3A4D92E2C8}" destId="{3769C129-7F22-4F65-8E7D-EAC885B21C8C}" srcOrd="1" destOrd="0" presId="urn:microsoft.com/office/officeart/2005/8/layout/hierarchy1"/>
    <dgm:cxn modelId="{1294A38D-7CBA-4B4C-A02D-78E2293E6B1E}" type="presParOf" srcId="{B07AC384-F877-4DB9-BEE4-D16A184BB344}" destId="{6A499CAF-9DD8-467A-B81E-39E720048F0B}" srcOrd="1" destOrd="0" presId="urn:microsoft.com/office/officeart/2005/8/layout/hierarchy1"/>
    <dgm:cxn modelId="{41F69133-7672-4D86-86F4-EA14FB04A4E9}" type="presParOf" srcId="{55A1968C-6265-4B29-81D8-AA3A73E40E19}" destId="{E5085F0C-389C-4003-A68C-25339B411B58}" srcOrd="2" destOrd="0" presId="urn:microsoft.com/office/officeart/2005/8/layout/hierarchy1"/>
    <dgm:cxn modelId="{2F92BCE2-6C8B-4AC4-A27D-89E9A84ACCA4}" type="presParOf" srcId="{E5085F0C-389C-4003-A68C-25339B411B58}" destId="{F6A9EFE1-E511-4B55-AEEB-E2D4716267BF}" srcOrd="0" destOrd="0" presId="urn:microsoft.com/office/officeart/2005/8/layout/hierarchy1"/>
    <dgm:cxn modelId="{83A2132B-8CBB-4A69-88B9-1147B4AA1CF0}" type="presParOf" srcId="{F6A9EFE1-E511-4B55-AEEB-E2D4716267BF}" destId="{F8A10F78-D666-451C-98F4-7F6E045999EA}" srcOrd="0" destOrd="0" presId="urn:microsoft.com/office/officeart/2005/8/layout/hierarchy1"/>
    <dgm:cxn modelId="{5EE6FCBD-D7E0-4D65-AA53-CF5A9ECB0CF7}" type="presParOf" srcId="{F6A9EFE1-E511-4B55-AEEB-E2D4716267BF}" destId="{45462014-D134-4C42-8CA9-B43CC0056272}" srcOrd="1" destOrd="0" presId="urn:microsoft.com/office/officeart/2005/8/layout/hierarchy1"/>
    <dgm:cxn modelId="{142B2B8B-997E-49DA-8C08-D967C0F55EA8}" type="presParOf" srcId="{E5085F0C-389C-4003-A68C-25339B411B58}" destId="{3633CA94-6F55-409E-9C79-C8C928AD119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08F430-C687-4299-9021-FDD6BDD103A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CA8F72B-3506-42A8-B0D3-9151631F1342}">
      <dgm:prSet/>
      <dgm:spPr/>
      <dgm:t>
        <a:bodyPr/>
        <a:lstStyle/>
        <a:p>
          <a:r>
            <a:rPr lang="en-US"/>
            <a:t>Reduction in the density of the jaw and mandible</a:t>
          </a:r>
        </a:p>
      </dgm:t>
    </dgm:pt>
    <dgm:pt modelId="{791EA98B-3F32-4423-A958-0C5796AB7B61}" type="parTrans" cxnId="{91942054-A412-40BF-88A8-1CA545F94929}">
      <dgm:prSet/>
      <dgm:spPr/>
      <dgm:t>
        <a:bodyPr/>
        <a:lstStyle/>
        <a:p>
          <a:endParaRPr lang="en-US"/>
        </a:p>
      </dgm:t>
    </dgm:pt>
    <dgm:pt modelId="{F2F6A9EE-DFCD-49FF-A827-607306FF4635}" type="sibTrans" cxnId="{91942054-A412-40BF-88A8-1CA545F94929}">
      <dgm:prSet/>
      <dgm:spPr/>
      <dgm:t>
        <a:bodyPr/>
        <a:lstStyle/>
        <a:p>
          <a:endParaRPr lang="en-US"/>
        </a:p>
      </dgm:t>
    </dgm:pt>
    <dgm:pt modelId="{8DA2E72C-ACFE-4BD0-9E3A-354DD6D7BBD2}">
      <dgm:prSet/>
      <dgm:spPr/>
      <dgm:t>
        <a:bodyPr/>
        <a:lstStyle/>
        <a:p>
          <a:r>
            <a:rPr lang="en-US"/>
            <a:t>Results in 	</a:t>
          </a:r>
        </a:p>
      </dgm:t>
    </dgm:pt>
    <dgm:pt modelId="{B5B923A9-1E03-476F-AD98-92E5E033B958}" type="parTrans" cxnId="{2EF23AF4-FD47-48BA-A35A-D26231EF0C45}">
      <dgm:prSet/>
      <dgm:spPr/>
      <dgm:t>
        <a:bodyPr/>
        <a:lstStyle/>
        <a:p>
          <a:endParaRPr lang="en-US"/>
        </a:p>
      </dgm:t>
    </dgm:pt>
    <dgm:pt modelId="{1CD70320-7BC9-4744-BDD5-1FAC3513FBF1}" type="sibTrans" cxnId="{2EF23AF4-FD47-48BA-A35A-D26231EF0C45}">
      <dgm:prSet/>
      <dgm:spPr/>
      <dgm:t>
        <a:bodyPr/>
        <a:lstStyle/>
        <a:p>
          <a:endParaRPr lang="en-US"/>
        </a:p>
      </dgm:t>
    </dgm:pt>
    <dgm:pt modelId="{8184ED37-4DB1-4754-8E8C-1D74B8D442F6}">
      <dgm:prSet/>
      <dgm:spPr/>
      <dgm:t>
        <a:bodyPr/>
        <a:lstStyle/>
        <a:p>
          <a:r>
            <a:rPr lang="en-US"/>
            <a:t>A decrease in the alveolar ridge</a:t>
          </a:r>
        </a:p>
      </dgm:t>
    </dgm:pt>
    <dgm:pt modelId="{FC98C4ED-10EE-41E7-BC6D-2ADDDC2615CF}" type="parTrans" cxnId="{3D6F2070-4FE7-436D-928B-D186A5793FC8}">
      <dgm:prSet/>
      <dgm:spPr/>
      <dgm:t>
        <a:bodyPr/>
        <a:lstStyle/>
        <a:p>
          <a:endParaRPr lang="en-US"/>
        </a:p>
      </dgm:t>
    </dgm:pt>
    <dgm:pt modelId="{F00501D2-07DB-41F4-A491-87C1CAFE6DF1}" type="sibTrans" cxnId="{3D6F2070-4FE7-436D-928B-D186A5793FC8}">
      <dgm:prSet/>
      <dgm:spPr/>
      <dgm:t>
        <a:bodyPr/>
        <a:lstStyle/>
        <a:p>
          <a:endParaRPr lang="en-US"/>
        </a:p>
      </dgm:t>
    </dgm:pt>
    <dgm:pt modelId="{C04CDE82-0D7E-4E0D-B1F9-1E7B65375E0F}">
      <dgm:prSet/>
      <dgm:spPr/>
      <dgm:t>
        <a:bodyPr/>
        <a:lstStyle/>
        <a:p>
          <a:r>
            <a:rPr lang="en-US"/>
            <a:t>Reduced bone density in the jawbone</a:t>
          </a:r>
        </a:p>
      </dgm:t>
    </dgm:pt>
    <dgm:pt modelId="{03E57849-55CC-4A61-8F19-E190A24F5E5C}" type="parTrans" cxnId="{142C9C0E-01D6-4CBC-99B1-BE17290B2C74}">
      <dgm:prSet/>
      <dgm:spPr/>
      <dgm:t>
        <a:bodyPr/>
        <a:lstStyle/>
        <a:p>
          <a:endParaRPr lang="en-US"/>
        </a:p>
      </dgm:t>
    </dgm:pt>
    <dgm:pt modelId="{8FB0CCED-9FC1-4A11-81E8-AA4C0A110DB3}" type="sibTrans" cxnId="{142C9C0E-01D6-4CBC-99B1-BE17290B2C74}">
      <dgm:prSet/>
      <dgm:spPr/>
      <dgm:t>
        <a:bodyPr/>
        <a:lstStyle/>
        <a:p>
          <a:endParaRPr lang="en-US"/>
        </a:p>
      </dgm:t>
    </dgm:pt>
    <dgm:pt modelId="{D1A69194-94D1-42F0-9ADE-4D8983EE5D71}">
      <dgm:prSet/>
      <dgm:spPr/>
      <dgm:t>
        <a:bodyPr/>
        <a:lstStyle/>
        <a:p>
          <a:r>
            <a:rPr lang="en-US"/>
            <a:t>Loss of teeth</a:t>
          </a:r>
        </a:p>
      </dgm:t>
    </dgm:pt>
    <dgm:pt modelId="{8AD33D0B-4322-4AF9-B5BF-1BA679B55A1E}" type="parTrans" cxnId="{0058068B-3F87-4BF4-BB9C-7BFC06176769}">
      <dgm:prSet/>
      <dgm:spPr/>
      <dgm:t>
        <a:bodyPr/>
        <a:lstStyle/>
        <a:p>
          <a:endParaRPr lang="en-US"/>
        </a:p>
      </dgm:t>
    </dgm:pt>
    <dgm:pt modelId="{BB7D1394-4A1B-4829-A374-B35BA601628C}" type="sibTrans" cxnId="{0058068B-3F87-4BF4-BB9C-7BFC06176769}">
      <dgm:prSet/>
      <dgm:spPr/>
      <dgm:t>
        <a:bodyPr/>
        <a:lstStyle/>
        <a:p>
          <a:endParaRPr lang="en-US"/>
        </a:p>
      </dgm:t>
    </dgm:pt>
    <dgm:pt modelId="{F1766C0F-9D2E-484A-BAA1-D42401EA79F7}">
      <dgm:prSet/>
      <dgm:spPr/>
      <dgm:t>
        <a:bodyPr/>
        <a:lstStyle/>
        <a:p>
          <a:r>
            <a:rPr lang="en-US"/>
            <a:t>Periodontal problems</a:t>
          </a:r>
        </a:p>
      </dgm:t>
    </dgm:pt>
    <dgm:pt modelId="{F6132CC9-F619-40F0-9D39-9AE06B2A268D}" type="parTrans" cxnId="{2A5E55A3-823B-497F-BA57-33CE303D89AD}">
      <dgm:prSet/>
      <dgm:spPr/>
      <dgm:t>
        <a:bodyPr/>
        <a:lstStyle/>
        <a:p>
          <a:endParaRPr lang="en-US"/>
        </a:p>
      </dgm:t>
    </dgm:pt>
    <dgm:pt modelId="{93ADBC6A-B151-43A5-8A59-DE30B0B23029}" type="sibTrans" cxnId="{2A5E55A3-823B-497F-BA57-33CE303D89AD}">
      <dgm:prSet/>
      <dgm:spPr/>
      <dgm:t>
        <a:bodyPr/>
        <a:lstStyle/>
        <a:p>
          <a:endParaRPr lang="en-US"/>
        </a:p>
      </dgm:t>
    </dgm:pt>
    <dgm:pt modelId="{8B4725B4-CF22-4C40-8362-43A8FBA5E39E}" type="pres">
      <dgm:prSet presAssocID="{0308F430-C687-4299-9021-FDD6BDD103AD}" presName="linear" presStyleCnt="0">
        <dgm:presLayoutVars>
          <dgm:animLvl val="lvl"/>
          <dgm:resizeHandles val="exact"/>
        </dgm:presLayoutVars>
      </dgm:prSet>
      <dgm:spPr/>
    </dgm:pt>
    <dgm:pt modelId="{7B26ED16-9D73-49A1-8D8B-C8DDF0E0985B}" type="pres">
      <dgm:prSet presAssocID="{9CA8F72B-3506-42A8-B0D3-9151631F1342}" presName="parentText" presStyleLbl="node1" presStyleIdx="0" presStyleCnt="2">
        <dgm:presLayoutVars>
          <dgm:chMax val="0"/>
          <dgm:bulletEnabled val="1"/>
        </dgm:presLayoutVars>
      </dgm:prSet>
      <dgm:spPr/>
    </dgm:pt>
    <dgm:pt modelId="{6F61E2E3-7C3B-4073-8E2F-EA7F656786B9}" type="pres">
      <dgm:prSet presAssocID="{F2F6A9EE-DFCD-49FF-A827-607306FF4635}" presName="spacer" presStyleCnt="0"/>
      <dgm:spPr/>
    </dgm:pt>
    <dgm:pt modelId="{65B2E35E-6CE8-47AA-A9E4-87E001D47C0F}" type="pres">
      <dgm:prSet presAssocID="{8DA2E72C-ACFE-4BD0-9E3A-354DD6D7BBD2}" presName="parentText" presStyleLbl="node1" presStyleIdx="1" presStyleCnt="2">
        <dgm:presLayoutVars>
          <dgm:chMax val="0"/>
          <dgm:bulletEnabled val="1"/>
        </dgm:presLayoutVars>
      </dgm:prSet>
      <dgm:spPr/>
    </dgm:pt>
    <dgm:pt modelId="{E5162CFB-C759-412D-9309-9687B79EA6E0}" type="pres">
      <dgm:prSet presAssocID="{8DA2E72C-ACFE-4BD0-9E3A-354DD6D7BBD2}" presName="childText" presStyleLbl="revTx" presStyleIdx="0" presStyleCnt="1">
        <dgm:presLayoutVars>
          <dgm:bulletEnabled val="1"/>
        </dgm:presLayoutVars>
      </dgm:prSet>
      <dgm:spPr/>
    </dgm:pt>
  </dgm:ptLst>
  <dgm:cxnLst>
    <dgm:cxn modelId="{1E26D609-540D-432A-89AE-DE193A4617E8}" type="presOf" srcId="{8DA2E72C-ACFE-4BD0-9E3A-354DD6D7BBD2}" destId="{65B2E35E-6CE8-47AA-A9E4-87E001D47C0F}" srcOrd="0" destOrd="0" presId="urn:microsoft.com/office/officeart/2005/8/layout/vList2"/>
    <dgm:cxn modelId="{8515720D-B8DA-4C67-BA22-BD604B975EBD}" type="presOf" srcId="{0308F430-C687-4299-9021-FDD6BDD103AD}" destId="{8B4725B4-CF22-4C40-8362-43A8FBA5E39E}" srcOrd="0" destOrd="0" presId="urn:microsoft.com/office/officeart/2005/8/layout/vList2"/>
    <dgm:cxn modelId="{142C9C0E-01D6-4CBC-99B1-BE17290B2C74}" srcId="{8DA2E72C-ACFE-4BD0-9E3A-354DD6D7BBD2}" destId="{C04CDE82-0D7E-4E0D-B1F9-1E7B65375E0F}" srcOrd="1" destOrd="0" parTransId="{03E57849-55CC-4A61-8F19-E190A24F5E5C}" sibTransId="{8FB0CCED-9FC1-4A11-81E8-AA4C0A110DB3}"/>
    <dgm:cxn modelId="{2594F76D-19AA-4105-BC2F-F3239FC3C239}" type="presOf" srcId="{8184ED37-4DB1-4754-8E8C-1D74B8D442F6}" destId="{E5162CFB-C759-412D-9309-9687B79EA6E0}" srcOrd="0" destOrd="0" presId="urn:microsoft.com/office/officeart/2005/8/layout/vList2"/>
    <dgm:cxn modelId="{3D6F2070-4FE7-436D-928B-D186A5793FC8}" srcId="{8DA2E72C-ACFE-4BD0-9E3A-354DD6D7BBD2}" destId="{8184ED37-4DB1-4754-8E8C-1D74B8D442F6}" srcOrd="0" destOrd="0" parTransId="{FC98C4ED-10EE-41E7-BC6D-2ADDDC2615CF}" sibTransId="{F00501D2-07DB-41F4-A491-87C1CAFE6DF1}"/>
    <dgm:cxn modelId="{91942054-A412-40BF-88A8-1CA545F94929}" srcId="{0308F430-C687-4299-9021-FDD6BDD103AD}" destId="{9CA8F72B-3506-42A8-B0D3-9151631F1342}" srcOrd="0" destOrd="0" parTransId="{791EA98B-3F32-4423-A958-0C5796AB7B61}" sibTransId="{F2F6A9EE-DFCD-49FF-A827-607306FF4635}"/>
    <dgm:cxn modelId="{1BC04584-EE80-4F41-8635-AE5801BA362C}" type="presOf" srcId="{D1A69194-94D1-42F0-9ADE-4D8983EE5D71}" destId="{E5162CFB-C759-412D-9309-9687B79EA6E0}" srcOrd="0" destOrd="2" presId="urn:microsoft.com/office/officeart/2005/8/layout/vList2"/>
    <dgm:cxn modelId="{0058068B-3F87-4BF4-BB9C-7BFC06176769}" srcId="{8DA2E72C-ACFE-4BD0-9E3A-354DD6D7BBD2}" destId="{D1A69194-94D1-42F0-9ADE-4D8983EE5D71}" srcOrd="2" destOrd="0" parTransId="{8AD33D0B-4322-4AF9-B5BF-1BA679B55A1E}" sibTransId="{BB7D1394-4A1B-4829-A374-B35BA601628C}"/>
    <dgm:cxn modelId="{2025D698-4691-49B3-89E2-5DFADAA6E6E0}" type="presOf" srcId="{C04CDE82-0D7E-4E0D-B1F9-1E7B65375E0F}" destId="{E5162CFB-C759-412D-9309-9687B79EA6E0}" srcOrd="0" destOrd="1" presId="urn:microsoft.com/office/officeart/2005/8/layout/vList2"/>
    <dgm:cxn modelId="{2A5E55A3-823B-497F-BA57-33CE303D89AD}" srcId="{8DA2E72C-ACFE-4BD0-9E3A-354DD6D7BBD2}" destId="{F1766C0F-9D2E-484A-BAA1-D42401EA79F7}" srcOrd="3" destOrd="0" parTransId="{F6132CC9-F619-40F0-9D39-9AE06B2A268D}" sibTransId="{93ADBC6A-B151-43A5-8A59-DE30B0B23029}"/>
    <dgm:cxn modelId="{909DC1A6-AC78-4FD5-A643-3DE893026E3F}" type="presOf" srcId="{F1766C0F-9D2E-484A-BAA1-D42401EA79F7}" destId="{E5162CFB-C759-412D-9309-9687B79EA6E0}" srcOrd="0" destOrd="3" presId="urn:microsoft.com/office/officeart/2005/8/layout/vList2"/>
    <dgm:cxn modelId="{36CF00F3-7CE8-48A5-93C6-3A84D337EDBE}" type="presOf" srcId="{9CA8F72B-3506-42A8-B0D3-9151631F1342}" destId="{7B26ED16-9D73-49A1-8D8B-C8DDF0E0985B}" srcOrd="0" destOrd="0" presId="urn:microsoft.com/office/officeart/2005/8/layout/vList2"/>
    <dgm:cxn modelId="{2EF23AF4-FD47-48BA-A35A-D26231EF0C45}" srcId="{0308F430-C687-4299-9021-FDD6BDD103AD}" destId="{8DA2E72C-ACFE-4BD0-9E3A-354DD6D7BBD2}" srcOrd="1" destOrd="0" parTransId="{B5B923A9-1E03-476F-AD98-92E5E033B958}" sibTransId="{1CD70320-7BC9-4744-BDD5-1FAC3513FBF1}"/>
    <dgm:cxn modelId="{3C9F63AA-8DB1-42DB-B8AB-B986E31A810F}" type="presParOf" srcId="{8B4725B4-CF22-4C40-8362-43A8FBA5E39E}" destId="{7B26ED16-9D73-49A1-8D8B-C8DDF0E0985B}" srcOrd="0" destOrd="0" presId="urn:microsoft.com/office/officeart/2005/8/layout/vList2"/>
    <dgm:cxn modelId="{F97F3998-9AAD-4CC5-8687-F464659A4E29}" type="presParOf" srcId="{8B4725B4-CF22-4C40-8362-43A8FBA5E39E}" destId="{6F61E2E3-7C3B-4073-8E2F-EA7F656786B9}" srcOrd="1" destOrd="0" presId="urn:microsoft.com/office/officeart/2005/8/layout/vList2"/>
    <dgm:cxn modelId="{DB750AA0-05A3-414B-8BDD-DCBFC74DD23B}" type="presParOf" srcId="{8B4725B4-CF22-4C40-8362-43A8FBA5E39E}" destId="{65B2E35E-6CE8-47AA-A9E4-87E001D47C0F}" srcOrd="2" destOrd="0" presId="urn:microsoft.com/office/officeart/2005/8/layout/vList2"/>
    <dgm:cxn modelId="{A3937613-C51B-4B38-81A4-2EFDB1B62EE1}" type="presParOf" srcId="{8B4725B4-CF22-4C40-8362-43A8FBA5E39E}" destId="{E5162CFB-C759-412D-9309-9687B79EA6E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98242F-7C4D-4F5F-8793-424708E4957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33A8A95-2487-4680-B204-F6FDC0E56F0E}">
      <dgm:prSet/>
      <dgm:spPr/>
      <dgm:t>
        <a:bodyPr/>
        <a:lstStyle/>
        <a:p>
          <a:r>
            <a:rPr lang="en-US"/>
            <a:t>1</a:t>
          </a:r>
          <a:r>
            <a:rPr lang="en-US" baseline="30000"/>
            <a:t>st</a:t>
          </a:r>
          <a:r>
            <a:rPr lang="en-US"/>
            <a:t> trimester: assessment, EDUCATION, maintenance &amp; prevention</a:t>
          </a:r>
        </a:p>
      </dgm:t>
    </dgm:pt>
    <dgm:pt modelId="{D8947E5A-F4BD-4549-BF0E-151887B7C57B}" type="parTrans" cxnId="{C1D07EDD-360D-42BE-8431-AED88003669D}">
      <dgm:prSet/>
      <dgm:spPr/>
      <dgm:t>
        <a:bodyPr/>
        <a:lstStyle/>
        <a:p>
          <a:endParaRPr lang="en-US"/>
        </a:p>
      </dgm:t>
    </dgm:pt>
    <dgm:pt modelId="{5759FAE4-1B4C-4836-9C71-E8378C8BC643}" type="sibTrans" cxnId="{C1D07EDD-360D-42BE-8431-AED88003669D}">
      <dgm:prSet/>
      <dgm:spPr/>
      <dgm:t>
        <a:bodyPr/>
        <a:lstStyle/>
        <a:p>
          <a:endParaRPr lang="en-US"/>
        </a:p>
      </dgm:t>
    </dgm:pt>
    <dgm:pt modelId="{83786E79-ED50-44AF-A868-B74F85D1983F}">
      <dgm:prSet/>
      <dgm:spPr/>
      <dgm:t>
        <a:bodyPr/>
        <a:lstStyle/>
        <a:p>
          <a:r>
            <a:rPr lang="en-US"/>
            <a:t>2</a:t>
          </a:r>
          <a:r>
            <a:rPr lang="en-US" baseline="30000"/>
            <a:t>nd</a:t>
          </a:r>
          <a:r>
            <a:rPr lang="en-US"/>
            <a:t> trimester: diagnostic radiography, periodontal treatment, restorations, and extractions  </a:t>
          </a:r>
        </a:p>
      </dgm:t>
    </dgm:pt>
    <dgm:pt modelId="{B5057D9E-C2B1-4F30-9D5B-8FD27E337D53}" type="parTrans" cxnId="{39D3083F-79FB-4BC1-8240-9BC5E6603F43}">
      <dgm:prSet/>
      <dgm:spPr/>
      <dgm:t>
        <a:bodyPr/>
        <a:lstStyle/>
        <a:p>
          <a:endParaRPr lang="en-US"/>
        </a:p>
      </dgm:t>
    </dgm:pt>
    <dgm:pt modelId="{3D4FF8CD-01C9-4BD2-9492-0CD6FF650236}" type="sibTrans" cxnId="{39D3083F-79FB-4BC1-8240-9BC5E6603F43}">
      <dgm:prSet/>
      <dgm:spPr/>
      <dgm:t>
        <a:bodyPr/>
        <a:lstStyle/>
        <a:p>
          <a:endParaRPr lang="en-US"/>
        </a:p>
      </dgm:t>
    </dgm:pt>
    <dgm:pt modelId="{A6C6423D-507D-44BA-B94C-D79E7CB0828F}" type="pres">
      <dgm:prSet presAssocID="{0498242F-7C4D-4F5F-8793-424708E49579}" presName="linear" presStyleCnt="0">
        <dgm:presLayoutVars>
          <dgm:animLvl val="lvl"/>
          <dgm:resizeHandles val="exact"/>
        </dgm:presLayoutVars>
      </dgm:prSet>
      <dgm:spPr/>
    </dgm:pt>
    <dgm:pt modelId="{3900E715-A395-4CA9-9872-E0EBDD255EFA}" type="pres">
      <dgm:prSet presAssocID="{833A8A95-2487-4680-B204-F6FDC0E56F0E}" presName="parentText" presStyleLbl="node1" presStyleIdx="0" presStyleCnt="2">
        <dgm:presLayoutVars>
          <dgm:chMax val="0"/>
          <dgm:bulletEnabled val="1"/>
        </dgm:presLayoutVars>
      </dgm:prSet>
      <dgm:spPr/>
    </dgm:pt>
    <dgm:pt modelId="{BE1972D5-10F2-4561-B86C-37533100173F}" type="pres">
      <dgm:prSet presAssocID="{5759FAE4-1B4C-4836-9C71-E8378C8BC643}" presName="spacer" presStyleCnt="0"/>
      <dgm:spPr/>
    </dgm:pt>
    <dgm:pt modelId="{D6612087-7901-4B6B-A509-80E167543BE1}" type="pres">
      <dgm:prSet presAssocID="{83786E79-ED50-44AF-A868-B74F85D1983F}" presName="parentText" presStyleLbl="node1" presStyleIdx="1" presStyleCnt="2">
        <dgm:presLayoutVars>
          <dgm:chMax val="0"/>
          <dgm:bulletEnabled val="1"/>
        </dgm:presLayoutVars>
      </dgm:prSet>
      <dgm:spPr/>
    </dgm:pt>
  </dgm:ptLst>
  <dgm:cxnLst>
    <dgm:cxn modelId="{39D3083F-79FB-4BC1-8240-9BC5E6603F43}" srcId="{0498242F-7C4D-4F5F-8793-424708E49579}" destId="{83786E79-ED50-44AF-A868-B74F85D1983F}" srcOrd="1" destOrd="0" parTransId="{B5057D9E-C2B1-4F30-9D5B-8FD27E337D53}" sibTransId="{3D4FF8CD-01C9-4BD2-9492-0CD6FF650236}"/>
    <dgm:cxn modelId="{9AD8EBB8-A822-4AF7-A031-B1103DB6EBC9}" type="presOf" srcId="{83786E79-ED50-44AF-A868-B74F85D1983F}" destId="{D6612087-7901-4B6B-A509-80E167543BE1}" srcOrd="0" destOrd="0" presId="urn:microsoft.com/office/officeart/2005/8/layout/vList2"/>
    <dgm:cxn modelId="{C1D07EDD-360D-42BE-8431-AED88003669D}" srcId="{0498242F-7C4D-4F5F-8793-424708E49579}" destId="{833A8A95-2487-4680-B204-F6FDC0E56F0E}" srcOrd="0" destOrd="0" parTransId="{D8947E5A-F4BD-4549-BF0E-151887B7C57B}" sibTransId="{5759FAE4-1B4C-4836-9C71-E8378C8BC643}"/>
    <dgm:cxn modelId="{D043AAF1-893F-455C-AD43-271341AFCB35}" type="presOf" srcId="{0498242F-7C4D-4F5F-8793-424708E49579}" destId="{A6C6423D-507D-44BA-B94C-D79E7CB0828F}" srcOrd="0" destOrd="0" presId="urn:microsoft.com/office/officeart/2005/8/layout/vList2"/>
    <dgm:cxn modelId="{4BD9E0FB-BB4A-4CE5-BED2-5B71BC5FEC4E}" type="presOf" srcId="{833A8A95-2487-4680-B204-F6FDC0E56F0E}" destId="{3900E715-A395-4CA9-9872-E0EBDD255EFA}" srcOrd="0" destOrd="0" presId="urn:microsoft.com/office/officeart/2005/8/layout/vList2"/>
    <dgm:cxn modelId="{1EAE4216-498D-413D-BBD6-62D4BF3EF8C4}" type="presParOf" srcId="{A6C6423D-507D-44BA-B94C-D79E7CB0828F}" destId="{3900E715-A395-4CA9-9872-E0EBDD255EFA}" srcOrd="0" destOrd="0" presId="urn:microsoft.com/office/officeart/2005/8/layout/vList2"/>
    <dgm:cxn modelId="{B2C25798-9F60-47C8-AE74-D5D24795C98C}" type="presParOf" srcId="{A6C6423D-507D-44BA-B94C-D79E7CB0828F}" destId="{BE1972D5-10F2-4561-B86C-37533100173F}" srcOrd="1" destOrd="0" presId="urn:microsoft.com/office/officeart/2005/8/layout/vList2"/>
    <dgm:cxn modelId="{5A016803-B59B-4675-9265-595295AFE944}" type="presParOf" srcId="{A6C6423D-507D-44BA-B94C-D79E7CB0828F}" destId="{D6612087-7901-4B6B-A509-80E167543BE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529E9-A830-43A5-BC69-A3008253BDB0}">
      <dsp:nvSpPr>
        <dsp:cNvPr id="0" name=""/>
        <dsp:cNvSpPr/>
      </dsp:nvSpPr>
      <dsp:spPr>
        <a:xfrm>
          <a:off x="2103120" y="1454"/>
          <a:ext cx="8412480" cy="14904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78562" rIns="163225" bIns="378562" numCol="1" spcCol="1270" anchor="ctr" anchorCtr="0">
          <a:noAutofit/>
        </a:bodyPr>
        <a:lstStyle/>
        <a:p>
          <a:pPr marL="0" lvl="0" indent="0" algn="l" defTabSz="1066800">
            <a:lnSpc>
              <a:spcPct val="90000"/>
            </a:lnSpc>
            <a:spcBef>
              <a:spcPct val="0"/>
            </a:spcBef>
            <a:spcAft>
              <a:spcPct val="35000"/>
            </a:spcAft>
            <a:buNone/>
          </a:pPr>
          <a:r>
            <a:rPr lang="en-US" sz="2400" kern="1200" dirty="0"/>
            <a:t>Describe the three most common oral diseases.</a:t>
          </a:r>
        </a:p>
      </dsp:txBody>
      <dsp:txXfrm>
        <a:off x="2103120" y="1454"/>
        <a:ext cx="8412480" cy="1490402"/>
      </dsp:txXfrm>
    </dsp:sp>
    <dsp:sp modelId="{0279ED82-F88F-4AC9-9820-58C5DD359787}">
      <dsp:nvSpPr>
        <dsp:cNvPr id="0" name=""/>
        <dsp:cNvSpPr/>
      </dsp:nvSpPr>
      <dsp:spPr>
        <a:xfrm>
          <a:off x="0" y="1454"/>
          <a:ext cx="2103120" cy="14904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47219" rIns="111290" bIns="147219" numCol="1" spcCol="1270" anchor="ctr" anchorCtr="0">
          <a:noAutofit/>
        </a:bodyPr>
        <a:lstStyle/>
        <a:p>
          <a:pPr marL="0" lvl="0" indent="0" algn="ctr" defTabSz="1244600">
            <a:lnSpc>
              <a:spcPct val="90000"/>
            </a:lnSpc>
            <a:spcBef>
              <a:spcPct val="0"/>
            </a:spcBef>
            <a:spcAft>
              <a:spcPct val="35000"/>
            </a:spcAft>
            <a:buNone/>
          </a:pPr>
          <a:r>
            <a:rPr lang="en-US" sz="2800" kern="1200"/>
            <a:t>Describe</a:t>
          </a:r>
        </a:p>
      </dsp:txBody>
      <dsp:txXfrm>
        <a:off x="0" y="1454"/>
        <a:ext cx="2103120" cy="1490402"/>
      </dsp:txXfrm>
    </dsp:sp>
    <dsp:sp modelId="{0B1DA6FA-574F-4516-B033-4C3FD96FB500}">
      <dsp:nvSpPr>
        <dsp:cNvPr id="0" name=""/>
        <dsp:cNvSpPr/>
      </dsp:nvSpPr>
      <dsp:spPr>
        <a:xfrm>
          <a:off x="2103120" y="1581280"/>
          <a:ext cx="8412480" cy="14904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78562" rIns="163225" bIns="378562" numCol="1" spcCol="1270" anchor="ctr" anchorCtr="0">
          <a:noAutofit/>
        </a:bodyPr>
        <a:lstStyle/>
        <a:p>
          <a:pPr marL="0" lvl="0" indent="0" algn="l" defTabSz="1066800">
            <a:lnSpc>
              <a:spcPct val="90000"/>
            </a:lnSpc>
            <a:spcBef>
              <a:spcPct val="0"/>
            </a:spcBef>
            <a:spcAft>
              <a:spcPct val="35000"/>
            </a:spcAft>
            <a:buNone/>
          </a:pPr>
          <a:r>
            <a:rPr lang="en-US" sz="2400" kern="1200" dirty="0"/>
            <a:t>Discuss the link between oral health and the risk, prevalence, and management of at least three chronic medical conditions.</a:t>
          </a:r>
        </a:p>
      </dsp:txBody>
      <dsp:txXfrm>
        <a:off x="2103120" y="1581280"/>
        <a:ext cx="8412480" cy="1490402"/>
      </dsp:txXfrm>
    </dsp:sp>
    <dsp:sp modelId="{38B716E3-4B2A-437B-A39B-A813B5433714}">
      <dsp:nvSpPr>
        <dsp:cNvPr id="0" name=""/>
        <dsp:cNvSpPr/>
      </dsp:nvSpPr>
      <dsp:spPr>
        <a:xfrm>
          <a:off x="0" y="1581280"/>
          <a:ext cx="2103120" cy="14904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47219" rIns="111290" bIns="147219" numCol="1" spcCol="1270" anchor="ctr" anchorCtr="0">
          <a:noAutofit/>
        </a:bodyPr>
        <a:lstStyle/>
        <a:p>
          <a:pPr marL="0" lvl="0" indent="0" algn="ctr" defTabSz="1244600">
            <a:lnSpc>
              <a:spcPct val="90000"/>
            </a:lnSpc>
            <a:spcBef>
              <a:spcPct val="0"/>
            </a:spcBef>
            <a:spcAft>
              <a:spcPct val="35000"/>
            </a:spcAft>
            <a:buNone/>
          </a:pPr>
          <a:r>
            <a:rPr lang="en-US" sz="2800" kern="1200"/>
            <a:t>Discuss</a:t>
          </a:r>
        </a:p>
      </dsp:txBody>
      <dsp:txXfrm>
        <a:off x="0" y="1581280"/>
        <a:ext cx="2103120" cy="1490402"/>
      </dsp:txXfrm>
    </dsp:sp>
    <dsp:sp modelId="{740EBECB-EFFA-4487-B4FB-459E0939DE2F}">
      <dsp:nvSpPr>
        <dsp:cNvPr id="0" name=""/>
        <dsp:cNvSpPr/>
      </dsp:nvSpPr>
      <dsp:spPr>
        <a:xfrm>
          <a:off x="2103120" y="3161106"/>
          <a:ext cx="8412480" cy="14904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78562" rIns="163225" bIns="378562" numCol="1" spcCol="1270" anchor="ctr" anchorCtr="0">
          <a:noAutofit/>
        </a:bodyPr>
        <a:lstStyle/>
        <a:p>
          <a:pPr marL="0" lvl="0" indent="0" algn="l" defTabSz="1066800">
            <a:lnSpc>
              <a:spcPct val="90000"/>
            </a:lnSpc>
            <a:spcBef>
              <a:spcPct val="0"/>
            </a:spcBef>
            <a:spcAft>
              <a:spcPct val="35000"/>
            </a:spcAft>
            <a:buNone/>
          </a:pPr>
          <a:r>
            <a:rPr lang="en-US" sz="2400" kern="1200" dirty="0"/>
            <a:t>Utilize strategies to incorporate oral care and maintenance as part of the patient/client Plan of Care.</a:t>
          </a:r>
        </a:p>
      </dsp:txBody>
      <dsp:txXfrm>
        <a:off x="2103120" y="3161106"/>
        <a:ext cx="8412480" cy="1490402"/>
      </dsp:txXfrm>
    </dsp:sp>
    <dsp:sp modelId="{01F2F9D7-9DDD-455A-864A-11FAA062355B}">
      <dsp:nvSpPr>
        <dsp:cNvPr id="0" name=""/>
        <dsp:cNvSpPr/>
      </dsp:nvSpPr>
      <dsp:spPr>
        <a:xfrm>
          <a:off x="0" y="3161106"/>
          <a:ext cx="2103120" cy="14904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47219" rIns="111290" bIns="147219" numCol="1" spcCol="1270" anchor="ctr" anchorCtr="0">
          <a:noAutofit/>
        </a:bodyPr>
        <a:lstStyle/>
        <a:p>
          <a:pPr marL="0" lvl="0" indent="0" algn="ctr" defTabSz="1244600">
            <a:lnSpc>
              <a:spcPct val="90000"/>
            </a:lnSpc>
            <a:spcBef>
              <a:spcPct val="0"/>
            </a:spcBef>
            <a:spcAft>
              <a:spcPct val="35000"/>
            </a:spcAft>
            <a:buNone/>
          </a:pPr>
          <a:r>
            <a:rPr lang="en-US" sz="2800" kern="1200"/>
            <a:t>Utilize</a:t>
          </a:r>
        </a:p>
      </dsp:txBody>
      <dsp:txXfrm>
        <a:off x="0" y="3161106"/>
        <a:ext cx="2103120" cy="14904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729C1-3D63-4A93-B000-110FC5C03340}">
      <dsp:nvSpPr>
        <dsp:cNvPr id="0" name=""/>
        <dsp:cNvSpPr/>
      </dsp:nvSpPr>
      <dsp:spPr>
        <a:xfrm>
          <a:off x="0" y="2708"/>
          <a:ext cx="30253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A4EC326-2348-4EEA-AF7C-1591B2607A90}">
      <dsp:nvSpPr>
        <dsp:cNvPr id="0" name=""/>
        <dsp:cNvSpPr/>
      </dsp:nvSpPr>
      <dsp:spPr>
        <a:xfrm>
          <a:off x="0" y="2708"/>
          <a:ext cx="3025303" cy="184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The bacterium </a:t>
          </a:r>
          <a:r>
            <a:rPr lang="en-US" sz="2300" kern="1200" dirty="0" err="1"/>
            <a:t>Porphyromonas</a:t>
          </a:r>
          <a:r>
            <a:rPr lang="en-US" sz="2300" kern="1200" dirty="0"/>
            <a:t> </a:t>
          </a:r>
          <a:r>
            <a:rPr lang="en-US" sz="2300" kern="1200" dirty="0" err="1"/>
            <a:t>gingivalis</a:t>
          </a:r>
          <a:r>
            <a:rPr lang="en-US" sz="2300" kern="1200" dirty="0"/>
            <a:t> increased the risk of  Alzheimer’s and associated Dementias</a:t>
          </a:r>
        </a:p>
      </dsp:txBody>
      <dsp:txXfrm>
        <a:off x="0" y="2708"/>
        <a:ext cx="3025303" cy="1846876"/>
      </dsp:txXfrm>
    </dsp:sp>
    <dsp:sp modelId="{498B4ADA-B0D5-44E0-85A1-EE2C43D15D02}">
      <dsp:nvSpPr>
        <dsp:cNvPr id="0" name=""/>
        <dsp:cNvSpPr/>
      </dsp:nvSpPr>
      <dsp:spPr>
        <a:xfrm>
          <a:off x="0" y="1849585"/>
          <a:ext cx="30253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E1E077-0C64-4DB5-B4F1-D12DBB521179}">
      <dsp:nvSpPr>
        <dsp:cNvPr id="0" name=""/>
        <dsp:cNvSpPr/>
      </dsp:nvSpPr>
      <dsp:spPr>
        <a:xfrm>
          <a:off x="0" y="1849585"/>
          <a:ext cx="3025303" cy="184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Migrate from the mouth to the brain</a:t>
          </a:r>
        </a:p>
      </dsp:txBody>
      <dsp:txXfrm>
        <a:off x="0" y="1849585"/>
        <a:ext cx="3025303" cy="1846876"/>
      </dsp:txXfrm>
    </dsp:sp>
    <dsp:sp modelId="{69249EA5-DF08-4285-BDE4-AECB8A41B8B0}">
      <dsp:nvSpPr>
        <dsp:cNvPr id="0" name=""/>
        <dsp:cNvSpPr/>
      </dsp:nvSpPr>
      <dsp:spPr>
        <a:xfrm>
          <a:off x="0" y="3696461"/>
          <a:ext cx="30253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28BF04E-3FE6-4F88-BC65-793AC665AA10}">
      <dsp:nvSpPr>
        <dsp:cNvPr id="0" name=""/>
        <dsp:cNvSpPr/>
      </dsp:nvSpPr>
      <dsp:spPr>
        <a:xfrm>
          <a:off x="0" y="3696461"/>
          <a:ext cx="3025303" cy="1846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Plaques of beta-amyloid protein</a:t>
          </a:r>
        </a:p>
      </dsp:txBody>
      <dsp:txXfrm>
        <a:off x="0" y="3696461"/>
        <a:ext cx="3025303" cy="18468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8EAB6-68D1-49BE-BB91-1EA1C4BB3349}">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99E9C-7844-444B-A4FF-F5418B2E47DC}">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 respiratory disease caused by SARS-CoV-2</a:t>
          </a:r>
        </a:p>
      </dsp:txBody>
      <dsp:txXfrm>
        <a:off x="1007221" y="627745"/>
        <a:ext cx="1937228" cy="1937228"/>
      </dsp:txXfrm>
    </dsp:sp>
    <dsp:sp modelId="{DCE5DD72-89D8-49FC-97DC-A515A4C078E3}">
      <dsp:nvSpPr>
        <dsp:cNvPr id="0" name=""/>
        <dsp:cNvSpPr/>
      </dsp:nvSpPr>
      <dsp:spPr>
        <a:xfrm>
          <a:off x="3214390" y="522945"/>
          <a:ext cx="2146828"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Spreads mainly from person to person through respiratory droplets produced when an infected person coughs or sneezes</a:t>
          </a:r>
        </a:p>
      </dsp:txBody>
      <dsp:txXfrm>
        <a:off x="3319190" y="627745"/>
        <a:ext cx="1937228" cy="1937228"/>
      </dsp:txXfrm>
    </dsp:sp>
    <dsp:sp modelId="{6FDB34DC-1E9B-464E-BAC2-D15362EAE8C7}">
      <dsp:nvSpPr>
        <dsp:cNvPr id="0" name=""/>
        <dsp:cNvSpPr/>
      </dsp:nvSpPr>
      <dsp:spPr>
        <a:xfrm>
          <a:off x="902421" y="2834914"/>
          <a:ext cx="2146828"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More severe cases seen with &gt;65 and/or underlying medical conditions </a:t>
          </a:r>
        </a:p>
      </dsp:txBody>
      <dsp:txXfrm>
        <a:off x="1007221" y="2939714"/>
        <a:ext cx="1937228" cy="1937228"/>
      </dsp:txXfrm>
    </dsp:sp>
    <dsp:sp modelId="{026F42CB-CA89-4A53-A726-0A4E63398FD5}">
      <dsp:nvSpPr>
        <dsp:cNvPr id="0" name=""/>
        <dsp:cNvSpPr/>
      </dsp:nvSpPr>
      <dsp:spPr>
        <a:xfrm>
          <a:off x="3214390" y="2834914"/>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PREVENTATIVE STRATEGIES Include:</a:t>
          </a:r>
        </a:p>
        <a:p>
          <a:pPr marL="114300" lvl="1" indent="-114300" algn="l" defTabSz="577850">
            <a:lnSpc>
              <a:spcPct val="90000"/>
            </a:lnSpc>
            <a:spcBef>
              <a:spcPct val="0"/>
            </a:spcBef>
            <a:spcAft>
              <a:spcPct val="15000"/>
            </a:spcAft>
            <a:buChar char="•"/>
          </a:pPr>
          <a:r>
            <a:rPr lang="en-US" sz="1300" kern="1200"/>
            <a:t>CDC recommendations</a:t>
          </a:r>
        </a:p>
        <a:p>
          <a:pPr marL="114300" lvl="1" indent="-114300" algn="l" defTabSz="577850">
            <a:lnSpc>
              <a:spcPct val="90000"/>
            </a:lnSpc>
            <a:spcBef>
              <a:spcPct val="0"/>
            </a:spcBef>
            <a:spcAft>
              <a:spcPct val="15000"/>
            </a:spcAft>
            <a:buChar char="•"/>
          </a:pPr>
          <a:r>
            <a:rPr lang="en-US" sz="1300" kern="1200"/>
            <a:t>Optimal Health</a:t>
          </a:r>
        </a:p>
        <a:p>
          <a:pPr marL="114300" lvl="1" indent="-114300" algn="l" defTabSz="577850">
            <a:lnSpc>
              <a:spcPct val="90000"/>
            </a:lnSpc>
            <a:spcBef>
              <a:spcPct val="0"/>
            </a:spcBef>
            <a:spcAft>
              <a:spcPct val="15000"/>
            </a:spcAft>
            <a:buChar char="•"/>
          </a:pPr>
          <a:r>
            <a:rPr lang="en-US" sz="1300" u="sng" kern="1200"/>
            <a:t>Oral Health is ESSENTIAL</a:t>
          </a:r>
          <a:endParaRPr lang="en-US" sz="1300" kern="1200"/>
        </a:p>
      </dsp:txBody>
      <dsp:txXfrm>
        <a:off x="3319190" y="2939714"/>
        <a:ext cx="1937228" cy="19372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89326-21BE-4DA0-84E7-F4CF4373277F}">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197B5-B667-450B-AA13-2CBA708ED493}">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Impact on oral health – prevention &amp; maintenance</a:t>
          </a:r>
        </a:p>
      </dsp:txBody>
      <dsp:txXfrm>
        <a:off x="608661" y="692298"/>
        <a:ext cx="4508047" cy="2799040"/>
      </dsp:txXfrm>
    </dsp:sp>
    <dsp:sp modelId="{FB30CDC3-ADC2-4E91-B9DD-E516A1569C21}">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75926-BC4D-4B1A-873D-BFF2D4082027}">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Oral care tips now and post COVID-19</a:t>
          </a:r>
        </a:p>
      </dsp:txBody>
      <dsp:txXfrm>
        <a:off x="6331365" y="692298"/>
        <a:ext cx="4508047" cy="27990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ED100-CC28-4DDE-9100-67E907AEFC2F}">
      <dsp:nvSpPr>
        <dsp:cNvPr id="0" name=""/>
        <dsp:cNvSpPr/>
      </dsp:nvSpPr>
      <dsp:spPr>
        <a:xfrm>
          <a:off x="0" y="182516"/>
          <a:ext cx="6253721" cy="1112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Assessment </a:t>
          </a:r>
        </a:p>
      </dsp:txBody>
      <dsp:txXfrm>
        <a:off x="54298" y="236814"/>
        <a:ext cx="6145125" cy="1003708"/>
      </dsp:txXfrm>
    </dsp:sp>
    <dsp:sp modelId="{9B2F2230-DFB2-403C-BD5B-CC19291419F8}">
      <dsp:nvSpPr>
        <dsp:cNvPr id="0" name=""/>
        <dsp:cNvSpPr/>
      </dsp:nvSpPr>
      <dsp:spPr>
        <a:xfrm>
          <a:off x="0" y="1375460"/>
          <a:ext cx="6253721" cy="111230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Priority</a:t>
          </a:r>
        </a:p>
      </dsp:txBody>
      <dsp:txXfrm>
        <a:off x="54298" y="1429758"/>
        <a:ext cx="6145125" cy="1003708"/>
      </dsp:txXfrm>
    </dsp:sp>
    <dsp:sp modelId="{D542C887-1637-4702-92FC-0B0CB52BA427}">
      <dsp:nvSpPr>
        <dsp:cNvPr id="0" name=""/>
        <dsp:cNvSpPr/>
      </dsp:nvSpPr>
      <dsp:spPr>
        <a:xfrm>
          <a:off x="0" y="2568405"/>
          <a:ext cx="6253721" cy="111230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Contributes to the well-being, recovery, and nutritional needs of the patient</a:t>
          </a:r>
        </a:p>
      </dsp:txBody>
      <dsp:txXfrm>
        <a:off x="54298" y="2622703"/>
        <a:ext cx="6145125" cy="1003708"/>
      </dsp:txXfrm>
    </dsp:sp>
    <dsp:sp modelId="{3997FC62-C317-4191-AB2B-56106AE6BB8B}">
      <dsp:nvSpPr>
        <dsp:cNvPr id="0" name=""/>
        <dsp:cNvSpPr/>
      </dsp:nvSpPr>
      <dsp:spPr>
        <a:xfrm>
          <a:off x="0" y="3761349"/>
          <a:ext cx="6253721" cy="11123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Barriers</a:t>
          </a:r>
        </a:p>
      </dsp:txBody>
      <dsp:txXfrm>
        <a:off x="54298" y="3815647"/>
        <a:ext cx="6145125" cy="10037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CA708-57B5-4B83-B7EF-F365F3C00C15}">
      <dsp:nvSpPr>
        <dsp:cNvPr id="0" name=""/>
        <dsp:cNvSpPr/>
      </dsp:nvSpPr>
      <dsp:spPr>
        <a:xfrm>
          <a:off x="0" y="332837"/>
          <a:ext cx="6172199"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374904" rIns="47903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Must be a part of the Plan of Care and scheduled to be done and documented</a:t>
          </a:r>
        </a:p>
        <a:p>
          <a:pPr marL="171450" lvl="1" indent="-171450" algn="l" defTabSz="800100">
            <a:lnSpc>
              <a:spcPct val="90000"/>
            </a:lnSpc>
            <a:spcBef>
              <a:spcPct val="0"/>
            </a:spcBef>
            <a:spcAft>
              <a:spcPct val="15000"/>
            </a:spcAft>
            <a:buChar char="•"/>
          </a:pPr>
          <a:r>
            <a:rPr lang="en-US" sz="1800" kern="1200"/>
            <a:t>Have available &amp; use alternative items: mouth swabs, sponges, lubricating ointment for lips</a:t>
          </a:r>
        </a:p>
      </dsp:txBody>
      <dsp:txXfrm>
        <a:off x="0" y="332837"/>
        <a:ext cx="6172199" cy="1559250"/>
      </dsp:txXfrm>
    </dsp:sp>
    <dsp:sp modelId="{C0377A0D-5F99-4B78-8B7B-78BF3D10C27E}">
      <dsp:nvSpPr>
        <dsp:cNvPr id="0" name=""/>
        <dsp:cNvSpPr/>
      </dsp:nvSpPr>
      <dsp:spPr>
        <a:xfrm>
          <a:off x="308610" y="67157"/>
          <a:ext cx="432054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00100">
            <a:lnSpc>
              <a:spcPct val="90000"/>
            </a:lnSpc>
            <a:spcBef>
              <a:spcPct val="0"/>
            </a:spcBef>
            <a:spcAft>
              <a:spcPct val="35000"/>
            </a:spcAft>
            <a:buNone/>
          </a:pPr>
          <a:r>
            <a:rPr lang="en-US" sz="1800" kern="1200" dirty="0"/>
            <a:t>Dependent Oral Care</a:t>
          </a:r>
        </a:p>
      </dsp:txBody>
      <dsp:txXfrm>
        <a:off x="334549" y="93096"/>
        <a:ext cx="4268662" cy="479482"/>
      </dsp:txXfrm>
    </dsp:sp>
    <dsp:sp modelId="{2D99816C-75B5-41DE-9D30-2B69E39AE99B}">
      <dsp:nvSpPr>
        <dsp:cNvPr id="0" name=""/>
        <dsp:cNvSpPr/>
      </dsp:nvSpPr>
      <dsp:spPr>
        <a:xfrm>
          <a:off x="0" y="2254967"/>
          <a:ext cx="6172199" cy="2551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374904" rIns="47903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Provide short, simple instructions</a:t>
          </a:r>
        </a:p>
        <a:p>
          <a:pPr marL="171450" lvl="1" indent="-171450" algn="l" defTabSz="800100">
            <a:lnSpc>
              <a:spcPct val="90000"/>
            </a:lnSpc>
            <a:spcBef>
              <a:spcPct val="0"/>
            </a:spcBef>
            <a:spcAft>
              <a:spcPct val="15000"/>
            </a:spcAft>
            <a:buChar char="•"/>
          </a:pPr>
          <a:r>
            <a:rPr lang="en-US" sz="1800" kern="1200"/>
            <a:t>Use a "watch me" technique</a:t>
          </a:r>
        </a:p>
        <a:p>
          <a:pPr marL="171450" lvl="1" indent="-171450" algn="l" defTabSz="800100">
            <a:lnSpc>
              <a:spcPct val="90000"/>
            </a:lnSpc>
            <a:spcBef>
              <a:spcPct val="0"/>
            </a:spcBef>
            <a:spcAft>
              <a:spcPct val="15000"/>
            </a:spcAft>
            <a:buChar char="•"/>
          </a:pPr>
          <a:r>
            <a:rPr lang="en-US" sz="1800" kern="1200"/>
            <a:t>Keep the teeth and mouth clean</a:t>
          </a:r>
        </a:p>
        <a:p>
          <a:pPr marL="342900" lvl="2" indent="-171450" algn="l" defTabSz="800100">
            <a:lnSpc>
              <a:spcPct val="90000"/>
            </a:lnSpc>
            <a:spcBef>
              <a:spcPct val="0"/>
            </a:spcBef>
            <a:spcAft>
              <a:spcPct val="15000"/>
            </a:spcAft>
            <a:buChar char="•"/>
          </a:pPr>
          <a:r>
            <a:rPr lang="en-US" sz="1800" kern="1200"/>
            <a:t>Dentures</a:t>
          </a:r>
        </a:p>
        <a:p>
          <a:pPr marL="171450" lvl="1" indent="-171450" algn="l" defTabSz="800100">
            <a:lnSpc>
              <a:spcPct val="90000"/>
            </a:lnSpc>
            <a:spcBef>
              <a:spcPct val="0"/>
            </a:spcBef>
            <a:spcAft>
              <a:spcPct val="15000"/>
            </a:spcAft>
            <a:buChar char="•"/>
          </a:pPr>
          <a:r>
            <a:rPr lang="en-US" sz="1800" kern="1200"/>
            <a:t>Try different types of toothbrushes</a:t>
          </a:r>
        </a:p>
        <a:p>
          <a:pPr marL="171450" lvl="1" indent="-171450" algn="l" defTabSz="800100">
            <a:lnSpc>
              <a:spcPct val="90000"/>
            </a:lnSpc>
            <a:spcBef>
              <a:spcPct val="0"/>
            </a:spcBef>
            <a:spcAft>
              <a:spcPct val="15000"/>
            </a:spcAft>
            <a:buChar char="•"/>
          </a:pPr>
          <a:r>
            <a:rPr lang="en-US" sz="1800" kern="1200"/>
            <a:t>Floss regularly</a:t>
          </a:r>
        </a:p>
        <a:p>
          <a:pPr marL="171450" lvl="1" indent="-171450" algn="l" defTabSz="800100">
            <a:lnSpc>
              <a:spcPct val="90000"/>
            </a:lnSpc>
            <a:spcBef>
              <a:spcPct val="0"/>
            </a:spcBef>
            <a:spcAft>
              <a:spcPct val="15000"/>
            </a:spcAft>
            <a:buChar char="•"/>
          </a:pPr>
          <a:r>
            <a:rPr lang="en-US" sz="1800" kern="1200"/>
            <a:t>Be aware of potential mouth pain</a:t>
          </a:r>
        </a:p>
      </dsp:txBody>
      <dsp:txXfrm>
        <a:off x="0" y="2254967"/>
        <a:ext cx="6172199" cy="2551500"/>
      </dsp:txXfrm>
    </dsp:sp>
    <dsp:sp modelId="{50A9FB19-0C46-4187-812A-C81453DD8B12}">
      <dsp:nvSpPr>
        <dsp:cNvPr id="0" name=""/>
        <dsp:cNvSpPr/>
      </dsp:nvSpPr>
      <dsp:spPr>
        <a:xfrm>
          <a:off x="308610" y="1989287"/>
          <a:ext cx="432054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00100">
            <a:lnSpc>
              <a:spcPct val="90000"/>
            </a:lnSpc>
            <a:spcBef>
              <a:spcPct val="0"/>
            </a:spcBef>
            <a:spcAft>
              <a:spcPct val="35000"/>
            </a:spcAft>
            <a:buNone/>
          </a:pPr>
          <a:r>
            <a:rPr lang="en-US" sz="1800" kern="1200" dirty="0"/>
            <a:t>Daily Oral Care</a:t>
          </a:r>
        </a:p>
      </dsp:txBody>
      <dsp:txXfrm>
        <a:off x="334549" y="2015226"/>
        <a:ext cx="426866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3C4E1-67CA-47F4-BBB9-F951E69C4E25}">
      <dsp:nvSpPr>
        <dsp:cNvPr id="0" name=""/>
        <dsp:cNvSpPr/>
      </dsp:nvSpPr>
      <dsp:spPr>
        <a:xfrm>
          <a:off x="0" y="426723"/>
          <a:ext cx="5015483"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…is the health of your mouth (oral cavity)</a:t>
          </a:r>
        </a:p>
      </dsp:txBody>
      <dsp:txXfrm>
        <a:off x="36845" y="463568"/>
        <a:ext cx="4941793" cy="681087"/>
      </dsp:txXfrm>
    </dsp:sp>
    <dsp:sp modelId="{26157B42-F015-4EB5-8631-FF6AEDA1A6E3}">
      <dsp:nvSpPr>
        <dsp:cNvPr id="0" name=""/>
        <dsp:cNvSpPr/>
      </dsp:nvSpPr>
      <dsp:spPr>
        <a:xfrm>
          <a:off x="0" y="1181501"/>
          <a:ext cx="5015483"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4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Hard tissue: teeth &amp; bone</a:t>
          </a:r>
        </a:p>
        <a:p>
          <a:pPr marL="114300" lvl="1" indent="-114300" algn="l" defTabSz="666750">
            <a:lnSpc>
              <a:spcPct val="90000"/>
            </a:lnSpc>
            <a:spcBef>
              <a:spcPct val="0"/>
            </a:spcBef>
            <a:spcAft>
              <a:spcPct val="20000"/>
            </a:spcAft>
            <a:buChar char="•"/>
          </a:pPr>
          <a:r>
            <a:rPr lang="en-US" sz="1500" kern="1200" dirty="0"/>
            <a:t>Soft tissue: gums, cheeks, tongue, the floor of the mouth, lips, palate, &amp; throat</a:t>
          </a:r>
        </a:p>
      </dsp:txBody>
      <dsp:txXfrm>
        <a:off x="0" y="1181501"/>
        <a:ext cx="5015483" cy="727605"/>
      </dsp:txXfrm>
    </dsp:sp>
    <dsp:sp modelId="{50AD5A3E-BA04-4B90-846B-C64C96B2937F}">
      <dsp:nvSpPr>
        <dsp:cNvPr id="0" name=""/>
        <dsp:cNvSpPr/>
      </dsp:nvSpPr>
      <dsp:spPr>
        <a:xfrm>
          <a:off x="0" y="1909106"/>
          <a:ext cx="5015483"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…affects our ability to eat, speak, smile, and show emotions</a:t>
          </a:r>
        </a:p>
      </dsp:txBody>
      <dsp:txXfrm>
        <a:off x="36845" y="1945951"/>
        <a:ext cx="4941793" cy="681087"/>
      </dsp:txXfrm>
    </dsp:sp>
    <dsp:sp modelId="{F3570B2E-34C7-4924-8747-CB1501318BB7}">
      <dsp:nvSpPr>
        <dsp:cNvPr id="0" name=""/>
        <dsp:cNvSpPr/>
      </dsp:nvSpPr>
      <dsp:spPr>
        <a:xfrm>
          <a:off x="0" y="2718604"/>
          <a:ext cx="5015483"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….affects a person’s self-esteem, school performance, and attendance at work or school</a:t>
          </a:r>
        </a:p>
      </dsp:txBody>
      <dsp:txXfrm>
        <a:off x="36845" y="2755449"/>
        <a:ext cx="4941793"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2CE0C-B15D-45AE-A9E7-85EA411684E6}">
      <dsp:nvSpPr>
        <dsp:cNvPr id="0" name=""/>
        <dsp:cNvSpPr/>
      </dsp:nvSpPr>
      <dsp:spPr>
        <a:xfrm>
          <a:off x="212335" y="447622"/>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C4D321-8F36-4DBF-ACA5-C9A9D8EC7BF2}">
      <dsp:nvSpPr>
        <dsp:cNvPr id="0" name=""/>
        <dsp:cNvSpPr/>
      </dsp:nvSpPr>
      <dsp:spPr>
        <a:xfrm>
          <a:off x="492877" y="728164"/>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8CD03F-F90D-4E35-A065-A86977F3B2E6}">
      <dsp:nvSpPr>
        <dsp:cNvPr id="0" name=""/>
        <dsp:cNvSpPr/>
      </dsp:nvSpPr>
      <dsp:spPr>
        <a:xfrm>
          <a:off x="1834517" y="44762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More than 40% of adults report having felt pain in their mouth within the last year</a:t>
          </a:r>
        </a:p>
      </dsp:txBody>
      <dsp:txXfrm>
        <a:off x="1834517" y="447622"/>
        <a:ext cx="3148942" cy="1335915"/>
      </dsp:txXfrm>
    </dsp:sp>
    <dsp:sp modelId="{A146F432-898F-4C2C-BC85-1E5575331A1C}">
      <dsp:nvSpPr>
        <dsp:cNvPr id="0" name=""/>
        <dsp:cNvSpPr/>
      </dsp:nvSpPr>
      <dsp:spPr>
        <a:xfrm>
          <a:off x="5532139" y="447622"/>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44170-9F73-47C7-9B60-3EE4E53155A5}">
      <dsp:nvSpPr>
        <dsp:cNvPr id="0" name=""/>
        <dsp:cNvSpPr/>
      </dsp:nvSpPr>
      <dsp:spPr>
        <a:xfrm>
          <a:off x="5812681" y="728164"/>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339B48-05ED-43DA-B426-3359B52D1EC4}">
      <dsp:nvSpPr>
        <dsp:cNvPr id="0" name=""/>
        <dsp:cNvSpPr/>
      </dsp:nvSpPr>
      <dsp:spPr>
        <a:xfrm>
          <a:off x="7154322" y="44762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More than 80% of people will have had at least one cavity by age 34 </a:t>
          </a:r>
        </a:p>
      </dsp:txBody>
      <dsp:txXfrm>
        <a:off x="7154322" y="447622"/>
        <a:ext cx="3148942" cy="1335915"/>
      </dsp:txXfrm>
    </dsp:sp>
    <dsp:sp modelId="{927A8F48-12A5-4C09-8F93-D40C0775592C}">
      <dsp:nvSpPr>
        <dsp:cNvPr id="0" name=""/>
        <dsp:cNvSpPr/>
      </dsp:nvSpPr>
      <dsp:spPr>
        <a:xfrm>
          <a:off x="212335" y="251414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62BD7-4B69-446A-A3AE-47BFDFB16AC2}">
      <dsp:nvSpPr>
        <dsp:cNvPr id="0" name=""/>
        <dsp:cNvSpPr/>
      </dsp:nvSpPr>
      <dsp:spPr>
        <a:xfrm>
          <a:off x="492877" y="279468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79485E-EE2D-4C5B-B000-4C5EC7D5F6D4}">
      <dsp:nvSpPr>
        <dsp:cNvPr id="0" name=""/>
        <dsp:cNvSpPr/>
      </dsp:nvSpPr>
      <dsp:spPr>
        <a:xfrm>
          <a:off x="1834517" y="251414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The nation spends more than $124 billion on costs related to dental care each year</a:t>
          </a:r>
        </a:p>
      </dsp:txBody>
      <dsp:txXfrm>
        <a:off x="1834517" y="2514142"/>
        <a:ext cx="3148942" cy="1335915"/>
      </dsp:txXfrm>
    </dsp:sp>
    <dsp:sp modelId="{B6D4F00A-F8FD-4064-B082-1D309E29BAC8}">
      <dsp:nvSpPr>
        <dsp:cNvPr id="0" name=""/>
        <dsp:cNvSpPr/>
      </dsp:nvSpPr>
      <dsp:spPr>
        <a:xfrm>
          <a:off x="5532139" y="251414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B2D71-3243-44AB-A0A8-05B1AFC1091D}">
      <dsp:nvSpPr>
        <dsp:cNvPr id="0" name=""/>
        <dsp:cNvSpPr/>
      </dsp:nvSpPr>
      <dsp:spPr>
        <a:xfrm>
          <a:off x="5812681" y="279468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C1F08A-F585-4DE4-9B08-2B173DF65FC8}">
      <dsp:nvSpPr>
        <dsp:cNvPr id="0" name=""/>
        <dsp:cNvSpPr/>
      </dsp:nvSpPr>
      <dsp:spPr>
        <a:xfrm>
          <a:off x="7154322" y="251414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On average, over 34 million school hours and more than $45 billion in productivity are lost each year as a result of dental emergencies requiring unplanned care</a:t>
          </a:r>
        </a:p>
      </dsp:txBody>
      <dsp:txXfrm>
        <a:off x="7154322" y="251414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BFE0C-3B28-42A4-B9F8-7EB37CF5DCC5}">
      <dsp:nvSpPr>
        <dsp:cNvPr id="0" name=""/>
        <dsp:cNvSpPr/>
      </dsp:nvSpPr>
      <dsp:spPr>
        <a:xfrm>
          <a:off x="0" y="76221"/>
          <a:ext cx="5157787"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is it?</a:t>
          </a:r>
        </a:p>
      </dsp:txBody>
      <dsp:txXfrm>
        <a:off x="50420" y="126641"/>
        <a:ext cx="5056947" cy="932014"/>
      </dsp:txXfrm>
    </dsp:sp>
    <dsp:sp modelId="{66BB6BCB-4284-466F-8892-30CA0943C292}">
      <dsp:nvSpPr>
        <dsp:cNvPr id="0" name=""/>
        <dsp:cNvSpPr/>
      </dsp:nvSpPr>
      <dsp:spPr>
        <a:xfrm>
          <a:off x="0" y="1183955"/>
          <a:ext cx="5157787"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Risk Factors/Causes</a:t>
          </a:r>
        </a:p>
      </dsp:txBody>
      <dsp:txXfrm>
        <a:off x="50420" y="1234375"/>
        <a:ext cx="5056947" cy="932014"/>
      </dsp:txXfrm>
    </dsp:sp>
    <dsp:sp modelId="{A799FDE9-5922-4234-B947-7E2EC19DB081}">
      <dsp:nvSpPr>
        <dsp:cNvPr id="0" name=""/>
        <dsp:cNvSpPr/>
      </dsp:nvSpPr>
      <dsp:spPr>
        <a:xfrm>
          <a:off x="0" y="2291690"/>
          <a:ext cx="5157787"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Signs &amp; Symptoms</a:t>
          </a:r>
        </a:p>
      </dsp:txBody>
      <dsp:txXfrm>
        <a:off x="50420" y="2342110"/>
        <a:ext cx="5056947" cy="932014"/>
      </dsp:txXfrm>
    </dsp:sp>
    <dsp:sp modelId="{4D588C65-7692-4A89-9C93-C08F6FB92F1C}">
      <dsp:nvSpPr>
        <dsp:cNvPr id="0" name=""/>
        <dsp:cNvSpPr/>
      </dsp:nvSpPr>
      <dsp:spPr>
        <a:xfrm>
          <a:off x="0" y="3399424"/>
          <a:ext cx="5157787"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Diagnosis: Annual Screening/Examination</a:t>
          </a:r>
        </a:p>
      </dsp:txBody>
      <dsp:txXfrm>
        <a:off x="50420" y="3449844"/>
        <a:ext cx="5056947" cy="932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BA907-1AA0-4E78-A8B1-A816E53DB2F9}">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3700E9-F78D-4EC1-B468-D27553220D17}">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necessary to prevent eating difficulties, digestive problems and infections</a:t>
          </a:r>
        </a:p>
      </dsp:txBody>
      <dsp:txXfrm>
        <a:off x="696297" y="538547"/>
        <a:ext cx="4171627" cy="2590157"/>
      </dsp:txXfrm>
    </dsp:sp>
    <dsp:sp modelId="{27885369-1381-4B62-BAAE-0820F6A6DE57}">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2F729-2F18-40AA-9E7D-7970BCE0E0D8}">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essential in the management and prevention of exacerbation of chronic conditions</a:t>
          </a:r>
        </a:p>
      </dsp:txBody>
      <dsp:txXfrm>
        <a:off x="5991936" y="538547"/>
        <a:ext cx="4171627" cy="2590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73C35-B912-4E6C-9636-57F98504A24A}">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E1B552-D53E-4D4B-9DD0-8A231D95518F}">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Bacteria exacerbates systemic inflammation</a:t>
          </a:r>
        </a:p>
      </dsp:txBody>
      <dsp:txXfrm>
        <a:off x="417971" y="2644140"/>
        <a:ext cx="2889450" cy="720000"/>
      </dsp:txXfrm>
    </dsp:sp>
    <dsp:sp modelId="{7A52A178-212D-416D-9175-3B26C98CC02D}">
      <dsp:nvSpPr>
        <dsp:cNvPr id="0" name=""/>
        <dsp:cNvSpPr/>
      </dsp:nvSpPr>
      <dsp:spPr>
        <a:xfrm>
          <a:off x="4607673" y="987197"/>
          <a:ext cx="1300252" cy="13002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0230B-6573-48EC-950E-B5210084BBEB}">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Platelet aggregation &amp; endothelial dysfunction</a:t>
          </a:r>
        </a:p>
      </dsp:txBody>
      <dsp:txXfrm>
        <a:off x="3813075" y="2644140"/>
        <a:ext cx="2889450" cy="720000"/>
      </dsp:txXfrm>
    </dsp:sp>
    <dsp:sp modelId="{5511C90F-F218-4596-AEB9-BB463332FBC4}">
      <dsp:nvSpPr>
        <dsp:cNvPr id="0" name=""/>
        <dsp:cNvSpPr/>
      </dsp:nvSpPr>
      <dsp:spPr>
        <a:xfrm>
          <a:off x="8002777" y="987197"/>
          <a:ext cx="1300252" cy="130025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F0368D-0CC4-406F-99BC-FCFBB331D11A}">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very few people with established CVD seek dental care (38%)</a:t>
          </a:r>
        </a:p>
      </dsp:txBody>
      <dsp:txXfrm>
        <a:off x="7208178" y="2644140"/>
        <a:ext cx="28894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7F88C-E775-4D27-8A16-FA335B0F5E21}">
      <dsp:nvSpPr>
        <dsp:cNvPr id="0" name=""/>
        <dsp:cNvSpPr/>
      </dsp:nvSpPr>
      <dsp:spPr>
        <a:xfrm>
          <a:off x="0"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0ADDD-8899-4183-A53E-727FFD33B505}">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link between gum infection and stroke, significantly increase the risk of a life-threatening stroke from bleeding in the brain</a:t>
          </a:r>
        </a:p>
      </dsp:txBody>
      <dsp:txXfrm>
        <a:off x="398656" y="1088253"/>
        <a:ext cx="2959127" cy="1837317"/>
      </dsp:txXfrm>
    </dsp:sp>
    <dsp:sp modelId="{0F10845C-91DD-4204-9DA9-36F88E4C1D2F}">
      <dsp:nvSpPr>
        <dsp:cNvPr id="0" name=""/>
        <dsp:cNvSpPr/>
      </dsp:nvSpPr>
      <dsp:spPr>
        <a:xfrm>
          <a:off x="3756441"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9C129-7F22-4F65-8E7D-EAC885B21C8C}">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intracerebral hemorrhages, account for only 10% to 20% of all strokes, they're more deadly than the more common ischemic strokes</a:t>
          </a:r>
        </a:p>
      </dsp:txBody>
      <dsp:txXfrm>
        <a:off x="4155097" y="1088253"/>
        <a:ext cx="2959127" cy="1837317"/>
      </dsp:txXfrm>
    </dsp:sp>
    <dsp:sp modelId="{F8A10F78-D666-451C-98F4-7F6E045999EA}">
      <dsp:nvSpPr>
        <dsp:cNvPr id="0" name=""/>
        <dsp:cNvSpPr/>
      </dsp:nvSpPr>
      <dsp:spPr>
        <a:xfrm>
          <a:off x="7512882" y="706671"/>
          <a:ext cx="3073451" cy="195164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62014-D134-4C42-8CA9-B43CC0056272}">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gum disease is associated with damage to the brain's tiny blood vessels</a:t>
          </a:r>
        </a:p>
      </dsp:txBody>
      <dsp:txXfrm>
        <a:off x="7911539" y="1088253"/>
        <a:ext cx="2959127" cy="1837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6ED16-9D73-49A1-8D8B-C8DDF0E0985B}">
      <dsp:nvSpPr>
        <dsp:cNvPr id="0" name=""/>
        <dsp:cNvSpPr/>
      </dsp:nvSpPr>
      <dsp:spPr>
        <a:xfrm>
          <a:off x="0" y="20911"/>
          <a:ext cx="6263640" cy="14718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Reduction in the density of the jaw and mandible</a:t>
          </a:r>
        </a:p>
      </dsp:txBody>
      <dsp:txXfrm>
        <a:off x="71850" y="92761"/>
        <a:ext cx="6119940" cy="1328160"/>
      </dsp:txXfrm>
    </dsp:sp>
    <dsp:sp modelId="{65B2E35E-6CE8-47AA-A9E4-87E001D47C0F}">
      <dsp:nvSpPr>
        <dsp:cNvPr id="0" name=""/>
        <dsp:cNvSpPr/>
      </dsp:nvSpPr>
      <dsp:spPr>
        <a:xfrm>
          <a:off x="0" y="1599331"/>
          <a:ext cx="6263640" cy="14718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Results in 	</a:t>
          </a:r>
        </a:p>
      </dsp:txBody>
      <dsp:txXfrm>
        <a:off x="71850" y="1671181"/>
        <a:ext cx="6119940" cy="1328160"/>
      </dsp:txXfrm>
    </dsp:sp>
    <dsp:sp modelId="{E5162CFB-C759-412D-9309-9687B79EA6E0}">
      <dsp:nvSpPr>
        <dsp:cNvPr id="0" name=""/>
        <dsp:cNvSpPr/>
      </dsp:nvSpPr>
      <dsp:spPr>
        <a:xfrm>
          <a:off x="0" y="3071191"/>
          <a:ext cx="6263640" cy="241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A decrease in the alveolar ridge</a:t>
          </a:r>
        </a:p>
        <a:p>
          <a:pPr marL="285750" lvl="1" indent="-285750" algn="l" defTabSz="1289050">
            <a:lnSpc>
              <a:spcPct val="90000"/>
            </a:lnSpc>
            <a:spcBef>
              <a:spcPct val="0"/>
            </a:spcBef>
            <a:spcAft>
              <a:spcPct val="20000"/>
            </a:spcAft>
            <a:buChar char="•"/>
          </a:pPr>
          <a:r>
            <a:rPr lang="en-US" sz="2900" kern="1200"/>
            <a:t>Reduced bone density in the jawbone</a:t>
          </a:r>
        </a:p>
        <a:p>
          <a:pPr marL="285750" lvl="1" indent="-285750" algn="l" defTabSz="1289050">
            <a:lnSpc>
              <a:spcPct val="90000"/>
            </a:lnSpc>
            <a:spcBef>
              <a:spcPct val="0"/>
            </a:spcBef>
            <a:spcAft>
              <a:spcPct val="20000"/>
            </a:spcAft>
            <a:buChar char="•"/>
          </a:pPr>
          <a:r>
            <a:rPr lang="en-US" sz="2900" kern="1200"/>
            <a:t>Loss of teeth</a:t>
          </a:r>
        </a:p>
        <a:p>
          <a:pPr marL="285750" lvl="1" indent="-285750" algn="l" defTabSz="1289050">
            <a:lnSpc>
              <a:spcPct val="90000"/>
            </a:lnSpc>
            <a:spcBef>
              <a:spcPct val="0"/>
            </a:spcBef>
            <a:spcAft>
              <a:spcPct val="20000"/>
            </a:spcAft>
            <a:buChar char="•"/>
          </a:pPr>
          <a:r>
            <a:rPr lang="en-US" sz="2900" kern="1200"/>
            <a:t>Periodontal problems</a:t>
          </a:r>
        </a:p>
      </dsp:txBody>
      <dsp:txXfrm>
        <a:off x="0" y="3071191"/>
        <a:ext cx="6263640" cy="24125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0E715-A395-4CA9-9872-E0EBDD255EFA}">
      <dsp:nvSpPr>
        <dsp:cNvPr id="0" name=""/>
        <dsp:cNvSpPr/>
      </dsp:nvSpPr>
      <dsp:spPr>
        <a:xfrm>
          <a:off x="0" y="20298"/>
          <a:ext cx="6263640" cy="26773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1</a:t>
          </a:r>
          <a:r>
            <a:rPr lang="en-US" sz="3800" kern="1200" baseline="30000"/>
            <a:t>st</a:t>
          </a:r>
          <a:r>
            <a:rPr lang="en-US" sz="3800" kern="1200"/>
            <a:t> trimester: assessment, EDUCATION, maintenance &amp; prevention</a:t>
          </a:r>
        </a:p>
      </dsp:txBody>
      <dsp:txXfrm>
        <a:off x="130696" y="150994"/>
        <a:ext cx="6002248" cy="2415933"/>
      </dsp:txXfrm>
    </dsp:sp>
    <dsp:sp modelId="{D6612087-7901-4B6B-A509-80E167543BE1}">
      <dsp:nvSpPr>
        <dsp:cNvPr id="0" name=""/>
        <dsp:cNvSpPr/>
      </dsp:nvSpPr>
      <dsp:spPr>
        <a:xfrm>
          <a:off x="0" y="2807063"/>
          <a:ext cx="6263640" cy="26773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2</a:t>
          </a:r>
          <a:r>
            <a:rPr lang="en-US" sz="3800" kern="1200" baseline="30000"/>
            <a:t>nd</a:t>
          </a:r>
          <a:r>
            <a:rPr lang="en-US" sz="3800" kern="1200"/>
            <a:t> trimester: diagnostic radiography, periodontal treatment, restorations, and extractions  </a:t>
          </a:r>
        </a:p>
      </dsp:txBody>
      <dsp:txXfrm>
        <a:off x="130696" y="2937759"/>
        <a:ext cx="6002248" cy="241593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A941B-31A0-45F5-BDC4-7C41AEC3833A}"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023F9-2A7D-4D41-8FE5-A2B1C8849B0C}" type="slidenum">
              <a:rPr lang="en-US" smtClean="0"/>
              <a:t>‹#›</a:t>
            </a:fld>
            <a:endParaRPr lang="en-US"/>
          </a:p>
        </p:txBody>
      </p:sp>
    </p:spTree>
    <p:extLst>
      <p:ext uri="{BB962C8B-B14F-4D97-AF65-F5344CB8AC3E}">
        <p14:creationId xmlns:p14="http://schemas.microsoft.com/office/powerpoint/2010/main" val="140121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yoms.org/what-we-do/dental-implant-surgery/edentulis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repositorio.ug.edu.ec/handle/redug/4983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diabetes/managing/manage-blood-sugar.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kidney.org/atoz/content/getting-more-protein-while-dialysi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lzheimersnewstoday.com/what-is-alzheimers-diseas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2946730/#CIT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308C43-0B59-4942-A170-5A007CF594C5}" type="slidenum">
              <a:rPr lang="en-US" smtClean="0"/>
              <a:t>2</a:t>
            </a:fld>
            <a:endParaRPr lang="en-US"/>
          </a:p>
        </p:txBody>
      </p:sp>
    </p:spTree>
    <p:extLst>
      <p:ext uri="{BB962C8B-B14F-4D97-AF65-F5344CB8AC3E}">
        <p14:creationId xmlns:p14="http://schemas.microsoft.com/office/powerpoint/2010/main" val="428053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public-sans"/>
              </a:rPr>
              <a:t>What is it? _______________________________________________________</a:t>
            </a:r>
          </a:p>
          <a:p>
            <a:pPr algn="l"/>
            <a:endParaRPr lang="en-US" b="0" i="0" dirty="0">
              <a:solidFill>
                <a:srgbClr val="333333"/>
              </a:solidFill>
              <a:effectLst/>
              <a:latin typeface="public-sans"/>
            </a:endParaRPr>
          </a:p>
          <a:p>
            <a:pPr algn="l"/>
            <a:r>
              <a:rPr lang="en-US" b="0" i="0" dirty="0">
                <a:solidFill>
                  <a:srgbClr val="333333"/>
                </a:solidFill>
                <a:effectLst/>
                <a:latin typeface="public-sans"/>
              </a:rPr>
              <a:t>Risk Factors/Causes</a:t>
            </a:r>
          </a:p>
          <a:p>
            <a:pPr algn="l"/>
            <a:r>
              <a:rPr lang="en-US" b="1" i="0" dirty="0">
                <a:solidFill>
                  <a:srgbClr val="333333"/>
                </a:solidFill>
                <a:effectLst/>
                <a:latin typeface="public-sans"/>
              </a:rPr>
              <a:t>Tobacco and alcohol use.</a:t>
            </a:r>
          </a:p>
          <a:p>
            <a:pPr algn="l"/>
            <a:r>
              <a:rPr lang="en-US" b="1" i="0" dirty="0">
                <a:solidFill>
                  <a:srgbClr val="333333"/>
                </a:solidFill>
                <a:effectLst/>
                <a:latin typeface="public-sans"/>
              </a:rPr>
              <a:t> HPV.</a:t>
            </a:r>
            <a:r>
              <a:rPr lang="en-US" b="0" i="0" dirty="0">
                <a:solidFill>
                  <a:srgbClr val="333333"/>
                </a:solidFill>
                <a:effectLst/>
                <a:latin typeface="public-sans"/>
              </a:rPr>
              <a:t> </a:t>
            </a:r>
          </a:p>
          <a:p>
            <a:pPr algn="l"/>
            <a:r>
              <a:rPr lang="en-US" b="1" i="0" dirty="0">
                <a:solidFill>
                  <a:srgbClr val="333333"/>
                </a:solidFill>
                <a:effectLst/>
                <a:latin typeface="public-sans"/>
              </a:rPr>
              <a:t>Age.</a:t>
            </a:r>
            <a:r>
              <a:rPr lang="en-US" b="0" i="0" dirty="0">
                <a:solidFill>
                  <a:srgbClr val="333333"/>
                </a:solidFill>
                <a:effectLst/>
                <a:latin typeface="public-sans"/>
              </a:rPr>
              <a:t> </a:t>
            </a:r>
          </a:p>
          <a:p>
            <a:pPr algn="l"/>
            <a:r>
              <a:rPr lang="en-US" b="1" i="0" dirty="0">
                <a:solidFill>
                  <a:srgbClr val="333333"/>
                </a:solidFill>
                <a:effectLst/>
                <a:latin typeface="public-sans"/>
              </a:rPr>
              <a:t>Sun Exposure.</a:t>
            </a:r>
            <a:r>
              <a:rPr lang="en-US" b="0" i="0" dirty="0">
                <a:solidFill>
                  <a:srgbClr val="333333"/>
                </a:solidFill>
                <a:effectLst/>
                <a:latin typeface="public-sans"/>
              </a:rPr>
              <a:t> </a:t>
            </a:r>
          </a:p>
          <a:p>
            <a:pPr algn="l"/>
            <a:r>
              <a:rPr lang="en-US" b="1" i="0" dirty="0">
                <a:solidFill>
                  <a:srgbClr val="333333"/>
                </a:solidFill>
                <a:effectLst/>
                <a:latin typeface="public-sans"/>
              </a:rPr>
              <a:t>Betel nut and </a:t>
            </a:r>
            <a:r>
              <a:rPr lang="en-US" b="1" i="0" dirty="0" err="1">
                <a:solidFill>
                  <a:srgbClr val="333333"/>
                </a:solidFill>
                <a:effectLst/>
                <a:latin typeface="public-sans"/>
              </a:rPr>
              <a:t>bedis</a:t>
            </a:r>
            <a:r>
              <a:rPr lang="en-US" b="1" i="0" dirty="0">
                <a:solidFill>
                  <a:srgbClr val="333333"/>
                </a:solidFill>
                <a:effectLst/>
                <a:latin typeface="public-sans"/>
              </a:rPr>
              <a:t>: chewed or smoked</a:t>
            </a:r>
          </a:p>
          <a:p>
            <a:pPr algn="l"/>
            <a:endParaRPr lang="en-US" b="1" i="0" dirty="0">
              <a:solidFill>
                <a:srgbClr val="333333"/>
              </a:solidFill>
              <a:effectLst/>
              <a:latin typeface="public-sans"/>
            </a:endParaRPr>
          </a:p>
          <a:p>
            <a:pPr marL="0" indent="0" algn="l">
              <a:buFont typeface="Arial" panose="020B0604020202020204" pitchFamily="34" charset="0"/>
              <a:buNone/>
            </a:pPr>
            <a:r>
              <a:rPr lang="en-US" b="0" i="0" dirty="0">
                <a:solidFill>
                  <a:srgbClr val="333333"/>
                </a:solidFill>
                <a:effectLst/>
                <a:latin typeface="public-sans"/>
              </a:rPr>
              <a:t>Signs &amp; Symptoms: If you have any of these symptoms for more than two weeks, see a dentist or a doctor.</a:t>
            </a:r>
          </a:p>
          <a:p>
            <a:pPr algn="l">
              <a:buFont typeface="Arial" panose="020B0604020202020204" pitchFamily="34" charset="0"/>
              <a:buChar char="•"/>
            </a:pPr>
            <a:r>
              <a:rPr lang="en-US" b="0" i="0" dirty="0">
                <a:solidFill>
                  <a:srgbClr val="333333"/>
                </a:solidFill>
                <a:effectLst/>
                <a:latin typeface="public-sans"/>
              </a:rPr>
              <a:t>A sore, irritation, lump or thick patch in your mouth, lip, or throat.</a:t>
            </a:r>
          </a:p>
          <a:p>
            <a:pPr algn="l">
              <a:buFont typeface="Arial" panose="020B0604020202020204" pitchFamily="34" charset="0"/>
              <a:buChar char="•"/>
            </a:pPr>
            <a:r>
              <a:rPr lang="en-US" b="0" i="0" dirty="0">
                <a:solidFill>
                  <a:srgbClr val="333333"/>
                </a:solidFill>
                <a:effectLst/>
                <a:latin typeface="public-sans"/>
              </a:rPr>
              <a:t>A white or red patch in your mouth.</a:t>
            </a:r>
          </a:p>
          <a:p>
            <a:pPr algn="l">
              <a:buFont typeface="Arial" panose="020B0604020202020204" pitchFamily="34" charset="0"/>
              <a:buChar char="•"/>
            </a:pPr>
            <a:r>
              <a:rPr lang="en-US" b="0" i="0" dirty="0">
                <a:solidFill>
                  <a:srgbClr val="333333"/>
                </a:solidFill>
                <a:effectLst/>
                <a:latin typeface="public-sans"/>
              </a:rPr>
              <a:t>A sore throat or a feeling that something is caught in your throat.</a:t>
            </a:r>
          </a:p>
          <a:p>
            <a:pPr algn="l">
              <a:buFont typeface="Arial" panose="020B0604020202020204" pitchFamily="34" charset="0"/>
              <a:buChar char="•"/>
            </a:pPr>
            <a:r>
              <a:rPr lang="en-US" b="0" i="0" dirty="0">
                <a:solidFill>
                  <a:srgbClr val="333333"/>
                </a:solidFill>
                <a:effectLst/>
                <a:latin typeface="public-sans"/>
              </a:rPr>
              <a:t>Difficulty chewing, swallowing, or speaking.</a:t>
            </a:r>
          </a:p>
          <a:p>
            <a:pPr algn="l">
              <a:buFont typeface="Arial" panose="020B0604020202020204" pitchFamily="34" charset="0"/>
              <a:buChar char="•"/>
            </a:pPr>
            <a:r>
              <a:rPr lang="en-US" b="0" i="0" dirty="0">
                <a:solidFill>
                  <a:srgbClr val="333333"/>
                </a:solidFill>
                <a:effectLst/>
                <a:latin typeface="public-sans"/>
              </a:rPr>
              <a:t>Difficulty moving your jaw or tongue.</a:t>
            </a:r>
          </a:p>
          <a:p>
            <a:pPr algn="l">
              <a:buFont typeface="Arial" panose="020B0604020202020204" pitchFamily="34" charset="0"/>
              <a:buChar char="•"/>
            </a:pPr>
            <a:r>
              <a:rPr lang="en-US" b="0" i="0" dirty="0">
                <a:solidFill>
                  <a:srgbClr val="333333"/>
                </a:solidFill>
                <a:effectLst/>
                <a:latin typeface="public-sans"/>
              </a:rPr>
              <a:t>Swelling of your jaw that causes dentures to fit poorly or become uncomfortable.</a:t>
            </a:r>
          </a:p>
          <a:p>
            <a:pPr algn="l">
              <a:buFont typeface="Arial" panose="020B0604020202020204" pitchFamily="34" charset="0"/>
              <a:buChar char="•"/>
            </a:pPr>
            <a:r>
              <a:rPr lang="en-US" b="0" i="0" dirty="0">
                <a:solidFill>
                  <a:srgbClr val="333333"/>
                </a:solidFill>
                <a:effectLst/>
                <a:latin typeface="public-sans"/>
              </a:rPr>
              <a:t>Numbness in your tongue or other areas of your mouth.</a:t>
            </a:r>
          </a:p>
          <a:p>
            <a:pPr algn="l">
              <a:buFont typeface="Arial" panose="020B0604020202020204" pitchFamily="34" charset="0"/>
              <a:buChar char="•"/>
            </a:pPr>
            <a:r>
              <a:rPr lang="en-US" b="0" i="0" dirty="0">
                <a:solidFill>
                  <a:srgbClr val="333333"/>
                </a:solidFill>
                <a:effectLst/>
                <a:latin typeface="public-sans"/>
              </a:rPr>
              <a:t>Ear pain.</a:t>
            </a:r>
          </a:p>
          <a:p>
            <a:pPr algn="l">
              <a:buFont typeface="Arial" panose="020B0604020202020204" pitchFamily="34" charset="0"/>
              <a:buChar char="•"/>
            </a:pPr>
            <a:endParaRPr lang="en-US" b="0" i="0" dirty="0">
              <a:solidFill>
                <a:srgbClr val="333333"/>
              </a:solidFill>
              <a:effectLst/>
              <a:latin typeface="public-sans"/>
            </a:endParaRPr>
          </a:p>
          <a:p>
            <a:pPr algn="l">
              <a:buFont typeface="Arial" panose="020B0604020202020204" pitchFamily="34" charset="0"/>
              <a:buChar char="•"/>
            </a:pPr>
            <a:r>
              <a:rPr lang="en-US" b="0" i="0" dirty="0">
                <a:solidFill>
                  <a:srgbClr val="333333"/>
                </a:solidFill>
                <a:effectLst/>
                <a:latin typeface="public-sans"/>
              </a:rPr>
              <a:t>Please explain the exam/screening process………….</a:t>
            </a:r>
          </a:p>
          <a:p>
            <a:pPr algn="l"/>
            <a:endParaRPr lang="en-US" b="1" dirty="0"/>
          </a:p>
        </p:txBody>
      </p:sp>
      <p:sp>
        <p:nvSpPr>
          <p:cNvPr id="4" name="Slide Number Placeholder 3"/>
          <p:cNvSpPr>
            <a:spLocks noGrp="1"/>
          </p:cNvSpPr>
          <p:nvPr>
            <p:ph type="sldNum" sz="quarter" idx="5"/>
          </p:nvPr>
        </p:nvSpPr>
        <p:spPr/>
        <p:txBody>
          <a:bodyPr/>
          <a:lstStyle/>
          <a:p>
            <a:fld id="{22308C43-0B59-4942-A170-5A007CF594C5}" type="slidenum">
              <a:rPr lang="en-US" smtClean="0"/>
              <a:t>14</a:t>
            </a:fld>
            <a:endParaRPr lang="en-US"/>
          </a:p>
        </p:txBody>
      </p:sp>
    </p:spTree>
    <p:extLst>
      <p:ext uri="{BB962C8B-B14F-4D97-AF65-F5344CB8AC3E}">
        <p14:creationId xmlns:p14="http://schemas.microsoft.com/office/powerpoint/2010/main" val="314628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explore a few health conditions that are affected by and can be caused by poor oral care &amp; maintenance.</a:t>
            </a:r>
          </a:p>
        </p:txBody>
      </p:sp>
      <p:sp>
        <p:nvSpPr>
          <p:cNvPr id="4" name="Slide Number Placeholder 3"/>
          <p:cNvSpPr>
            <a:spLocks noGrp="1"/>
          </p:cNvSpPr>
          <p:nvPr>
            <p:ph type="sldNum" sz="quarter" idx="5"/>
          </p:nvPr>
        </p:nvSpPr>
        <p:spPr/>
        <p:txBody>
          <a:bodyPr/>
          <a:lstStyle/>
          <a:p>
            <a:fld id="{22308C43-0B59-4942-A170-5A007CF594C5}" type="slidenum">
              <a:rPr lang="en-US" smtClean="0"/>
              <a:t>15</a:t>
            </a:fld>
            <a:endParaRPr lang="en-US"/>
          </a:p>
        </p:txBody>
      </p:sp>
    </p:spTree>
    <p:extLst>
      <p:ext uri="{BB962C8B-B14F-4D97-AF65-F5344CB8AC3E}">
        <p14:creationId xmlns:p14="http://schemas.microsoft.com/office/powerpoint/2010/main" val="272562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part of the digestive tract, the oral cavity is frequently affected in patients with CD). Oral manifestations, such as dental caries and periodontitis, have been reported to occur at a higher rate in patients with inflammatory bowel disease than in healthy individuals</a:t>
            </a: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18</a:t>
            </a:fld>
            <a:endParaRPr lang="en-US"/>
          </a:p>
        </p:txBody>
      </p:sp>
    </p:spTree>
    <p:extLst>
      <p:ext uri="{BB962C8B-B14F-4D97-AF65-F5344CB8AC3E}">
        <p14:creationId xmlns:p14="http://schemas.microsoft.com/office/powerpoint/2010/main" val="403504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023F9-2A7D-4D41-8FE5-A2B1C8849B0C}" type="slidenum">
              <a:rPr lang="en-US" smtClean="0"/>
              <a:t>19</a:t>
            </a:fld>
            <a:endParaRPr lang="en-US"/>
          </a:p>
        </p:txBody>
      </p:sp>
    </p:spTree>
    <p:extLst>
      <p:ext uri="{BB962C8B-B14F-4D97-AF65-F5344CB8AC3E}">
        <p14:creationId xmlns:p14="http://schemas.microsoft.com/office/powerpoint/2010/main" val="63278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Endocarditis. This infection of the inner lining of your heart chambers or valves (endocardium) typically occurs when bacteria or other germs from another part of your body, such as your mouth, spread through your bloodstream and attach to certain areas in your heart.</a:t>
            </a:r>
          </a:p>
          <a:p>
            <a:r>
              <a:rPr lang="en-US" dirty="0"/>
              <a:t>Cardiovascular disease. Although the connection is not fully understood, some research suggests that heart disease, clogged arteries and stroke might be linked to the inflammation and infections that oral bacteria can cause.</a:t>
            </a:r>
          </a:p>
          <a:p>
            <a:endParaRPr lang="en-US" dirty="0"/>
          </a:p>
          <a:p>
            <a:r>
              <a:rPr lang="en-US" b="0" i="0" dirty="0">
                <a:solidFill>
                  <a:srgbClr val="171717"/>
                </a:solidFill>
                <a:effectLst/>
                <a:latin typeface="Lato" panose="020F0502020204030203" pitchFamily="34" charset="0"/>
              </a:rPr>
              <a:t>an association between periodontal (gum) disease and heart disease and stroke. One of the culprits appears to be </a:t>
            </a:r>
            <a:r>
              <a:rPr lang="en-US" b="0" i="0" dirty="0" err="1">
                <a:solidFill>
                  <a:srgbClr val="171717"/>
                </a:solidFill>
                <a:effectLst/>
                <a:latin typeface="Lato" panose="020F0502020204030203" pitchFamily="34" charset="0"/>
              </a:rPr>
              <a:t>Porphyromonas</a:t>
            </a:r>
            <a:r>
              <a:rPr lang="en-US" b="0" i="0" dirty="0">
                <a:solidFill>
                  <a:srgbClr val="171717"/>
                </a:solidFill>
                <a:effectLst/>
                <a:latin typeface="Lato" panose="020F0502020204030203" pitchFamily="34" charset="0"/>
              </a:rPr>
              <a:t> </a:t>
            </a:r>
            <a:r>
              <a:rPr lang="en-US" b="0" i="0" dirty="0" err="1">
                <a:solidFill>
                  <a:srgbClr val="171717"/>
                </a:solidFill>
                <a:effectLst/>
                <a:latin typeface="Lato" panose="020F0502020204030203" pitchFamily="34" charset="0"/>
              </a:rPr>
              <a:t>gingivalis</a:t>
            </a:r>
            <a:r>
              <a:rPr lang="en-US" b="0" i="0" dirty="0">
                <a:solidFill>
                  <a:srgbClr val="171717"/>
                </a:solidFill>
                <a:effectLst/>
                <a:latin typeface="Lato" panose="020F0502020204030203" pitchFamily="34" charset="0"/>
              </a:rPr>
              <a:t> which is a common strain of bacteria found in periodontal disease. Other bacteria also causes alterations in the inflammatory process which can cause more platelet cells to stick to the inside of blood vessel walls leading to blood clot formation. The risk of heart attack and stroke in people with gum disease is higher than that of people with healthy mouths. </a:t>
            </a:r>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21</a:t>
            </a:fld>
            <a:endParaRPr lang="en-US"/>
          </a:p>
        </p:txBody>
      </p:sp>
    </p:spTree>
    <p:extLst>
      <p:ext uri="{BB962C8B-B14F-4D97-AF65-F5344CB8AC3E}">
        <p14:creationId xmlns:p14="http://schemas.microsoft.com/office/powerpoint/2010/main" val="244572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ira Sans" panose="020B0503050000020004" pitchFamily="34" charset="0"/>
              </a:rPr>
              <a:t>Bacteria associated with periodontal disease can attach to atheromatous plaques, causing inflammation and damage, leading to elevated proinflammatory cytokines. This, in turn, can exacerbate systemic inflammation, leading to atheroma formation and ultimate rupture. Periodontal disease has also been linked to platelet aggregation and endothelial dysfunction, with associated elevated biomarkers such as serum C-reactive protein, interleukin-6, and tumor necrosis factor-α, all of which can contribute to increased inflammatory responses.</a:t>
            </a:r>
            <a:r>
              <a:rPr lang="en-US" b="0" i="0" u="none" strike="noStrike" baseline="30000" dirty="0">
                <a:solidFill>
                  <a:srgbClr val="2D5A89"/>
                </a:solidFill>
                <a:effectLst/>
                <a:latin typeface="Fira Sans" panose="020B0503050000020004" pitchFamily="34" charset="0"/>
              </a:rPr>
              <a:t>18</a:t>
            </a:r>
            <a:r>
              <a:rPr lang="en-US" b="0" i="0" dirty="0">
                <a:solidFill>
                  <a:srgbClr val="333333"/>
                </a:solidFill>
                <a:effectLst/>
                <a:latin typeface="Fira Sans" panose="020B0503050000020004" pitchFamily="34" charset="0"/>
              </a:rPr>
              <a:t> Several clinical studies suggest that the prevalence of</a:t>
            </a:r>
          </a:p>
          <a:p>
            <a:endParaRPr lang="en-US" b="0" i="0" dirty="0">
              <a:solidFill>
                <a:srgbClr val="333333"/>
              </a:solidFill>
              <a:effectLst/>
              <a:latin typeface="Fira Sans" panose="020B0503050000020004" pitchFamily="34" charset="0"/>
            </a:endParaRPr>
          </a:p>
          <a:p>
            <a:r>
              <a:rPr lang="en-US" b="0" i="0" dirty="0">
                <a:solidFill>
                  <a:srgbClr val="333333"/>
                </a:solidFill>
                <a:effectLst/>
                <a:latin typeface="Fira Sans" panose="020B0503050000020004" pitchFamily="34" charset="0"/>
              </a:rPr>
              <a:t>two recent large studies in the United States and Europe also showed that new cases of periodontal disease, not just those preexisting, increase the risk of future cardiovascular events.</a:t>
            </a:r>
            <a:r>
              <a:rPr lang="en-US" b="0" i="0" u="none" strike="noStrike" baseline="30000" dirty="0">
                <a:solidFill>
                  <a:srgbClr val="2D5A89"/>
                </a:solidFill>
                <a:effectLst/>
                <a:latin typeface="Fira Sans" panose="020B0503050000020004" pitchFamily="34" charset="0"/>
              </a:rPr>
              <a:t>35,36</a:t>
            </a:r>
          </a:p>
          <a:p>
            <a:endParaRPr lang="en-US" b="0" i="0" u="none" strike="noStrike" baseline="30000" dirty="0">
              <a:solidFill>
                <a:srgbClr val="2D5A89"/>
              </a:solidFill>
              <a:effectLst/>
              <a:latin typeface="Fira Sans" panose="020B0503050000020004" pitchFamily="34" charset="0"/>
            </a:endParaRPr>
          </a:p>
          <a:p>
            <a:endParaRPr lang="en-US" b="0" i="0" u="none" strike="noStrike" baseline="30000" dirty="0">
              <a:solidFill>
                <a:srgbClr val="2D5A89"/>
              </a:solidFill>
              <a:effectLst/>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now recommended that patients at risk should be informed about the association between atherosclerotic CVD and periodontal disease, have early assessment to identify risk factors, and receive early dental and medical evaluations.</a:t>
            </a:r>
          </a:p>
          <a:p>
            <a:endParaRPr lang="en-US" b="0" i="0" u="none" strike="noStrike" baseline="30000" dirty="0">
              <a:solidFill>
                <a:srgbClr val="2D5A89"/>
              </a:solidFill>
              <a:effectLst/>
              <a:latin typeface="Fira Sans" panose="020B0503050000020004" pitchFamily="34" charset="0"/>
            </a:endParaRPr>
          </a:p>
          <a:p>
            <a:endParaRPr lang="en-US" b="0" i="0" u="none" strike="noStrike" baseline="30000" dirty="0">
              <a:solidFill>
                <a:srgbClr val="2D5A89"/>
              </a:solidFill>
              <a:effectLst/>
              <a:latin typeface="Fira Sans" panose="020B0503050000020004" pitchFamily="34" charset="0"/>
            </a:endParaRP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22</a:t>
            </a:fld>
            <a:endParaRPr lang="en-US"/>
          </a:p>
        </p:txBody>
      </p:sp>
    </p:spTree>
    <p:extLst>
      <p:ext uri="{BB962C8B-B14F-4D97-AF65-F5344CB8AC3E}">
        <p14:creationId xmlns:p14="http://schemas.microsoft.com/office/powerpoint/2010/main" val="287850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22328"/>
                </a:solidFill>
                <a:effectLst/>
                <a:latin typeface="Montserrat" panose="00000500000000000000" pitchFamily="2" charset="0"/>
              </a:rPr>
              <a:t>Published: March 19, 2021 </a:t>
            </a:r>
            <a:r>
              <a:rPr lang="en-US" b="0" i="0" dirty="0">
                <a:solidFill>
                  <a:srgbClr val="222328"/>
                </a:solidFill>
                <a:effectLst/>
                <a:latin typeface="Montserrat" panose="00000500000000000000" pitchFamily="2" charset="0"/>
              </a:rPr>
              <a:t>Researchers looked at data from 6,506 people without stroke; people with cavities had 4.5 times higher risk of a stroke from brain bleed than those without cavities,  While brain bleeds, also called as intracerebral hemorrhages, account for only 10% to 20% of all strokes, they're more deadly than the more common ischemic strokes, which occur when blood flow through an artery is blocked.</a:t>
            </a: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23</a:t>
            </a:fld>
            <a:endParaRPr lang="en-US"/>
          </a:p>
        </p:txBody>
      </p:sp>
    </p:spTree>
    <p:extLst>
      <p:ext uri="{BB962C8B-B14F-4D97-AF65-F5344CB8AC3E}">
        <p14:creationId xmlns:p14="http://schemas.microsoft.com/office/powerpoint/2010/main" val="80811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12121"/>
                </a:solidFill>
                <a:effectLst/>
                <a:latin typeface="Cambria" panose="02040503050406030204" pitchFamily="18" charset="0"/>
              </a:rPr>
              <a:t>Respiratory infection is thought to rely in part on the aspiration of oropharyngeal flora into the lower respiratory tract and failure of host defense mechanisms to eliminate the contaminating bacteria, which then multiply to cause infection. Important pre-procedure note: stringent oral care before a procedure</a:t>
            </a:r>
          </a:p>
          <a:p>
            <a:pPr marL="171450" indent="-171450">
              <a:buFont typeface="Arial" panose="020B0604020202020204" pitchFamily="34" charset="0"/>
              <a:buChar char="•"/>
            </a:pPr>
            <a:endParaRPr lang="en-US" b="0" i="0" dirty="0">
              <a:solidFill>
                <a:srgbClr val="212121"/>
              </a:solidFill>
              <a:effectLst/>
              <a:latin typeface="Cambria" panose="020405030504060302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a:rPr>
              <a:t>Bacteria in oral plaque can travel from the mouth to the lungs, causing infection or aggravating existing lung conditions.</a:t>
            </a:r>
          </a:p>
          <a:p>
            <a:pPr marL="171450" indent="-171450">
              <a:buFont typeface="Arial" panose="020B0604020202020204" pitchFamily="34" charset="0"/>
              <a:buChar char="•"/>
            </a:pPr>
            <a:endParaRPr lang="en-US" b="0" i="0" dirty="0">
              <a:solidFill>
                <a:srgbClr val="212121"/>
              </a:solidFill>
              <a:effectLst/>
              <a:latin typeface="Cambria" panose="02040503050406030204" pitchFamily="18" charset="0"/>
            </a:endParaRPr>
          </a:p>
          <a:p>
            <a:endParaRPr lang="en-US" b="0" i="0" dirty="0">
              <a:solidFill>
                <a:srgbClr val="212121"/>
              </a:solidFill>
              <a:effectLst/>
              <a:latin typeface="Cambria" panose="02040503050406030204" pitchFamily="18" charset="0"/>
            </a:endParaRPr>
          </a:p>
          <a:p>
            <a:pPr marL="171450" indent="-171450">
              <a:buFont typeface="Arial" panose="020B0604020202020204" pitchFamily="34" charset="0"/>
              <a:buChar char="•"/>
            </a:pPr>
            <a:r>
              <a:rPr lang="en-US" b="0" i="0" dirty="0">
                <a:solidFill>
                  <a:srgbClr val="212121"/>
                </a:solidFill>
                <a:effectLst/>
                <a:latin typeface="Cambria" panose="02040503050406030204" pitchFamily="18" charset="0"/>
              </a:rPr>
              <a:t>Notably, the overreaction of the inflammatory process that leads to destruction of connective tissue is present in both periodontal disease and emphysema. This overreaction may explain the association between periodontal disease and chronic obstructive pulmonary disease, the fourth leading cause of death in the United States; these findings underline the necessity for improving oral hygiene among patients who are at risk </a:t>
            </a: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25</a:t>
            </a:fld>
            <a:endParaRPr lang="en-US"/>
          </a:p>
        </p:txBody>
      </p:sp>
    </p:spTree>
    <p:extLst>
      <p:ext uri="{BB962C8B-B14F-4D97-AF65-F5344CB8AC3E}">
        <p14:creationId xmlns:p14="http://schemas.microsoft.com/office/powerpoint/2010/main" val="3636632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Pt position in bed or chair, how awake you are after anesthesia, swallowing issues , the ability to cough and mobilize secretions. </a:t>
            </a:r>
            <a:r>
              <a:rPr lang="en-US" dirty="0" err="1"/>
              <a:t>Etc</a:t>
            </a:r>
            <a:endParaRPr lang="en-US" dirty="0"/>
          </a:p>
          <a:p>
            <a:r>
              <a:rPr lang="en-US" dirty="0"/>
              <a:t>Once again…The oral cavity is a potential reservoir for respiratory pathogens which can predispose patients to bacterial super-infection.</a:t>
            </a:r>
          </a:p>
        </p:txBody>
      </p:sp>
      <p:sp>
        <p:nvSpPr>
          <p:cNvPr id="4" name="Slide Number Placeholder 3"/>
          <p:cNvSpPr>
            <a:spLocks noGrp="1"/>
          </p:cNvSpPr>
          <p:nvPr>
            <p:ph type="sldNum" sz="quarter" idx="5"/>
          </p:nvPr>
        </p:nvSpPr>
        <p:spPr/>
        <p:txBody>
          <a:bodyPr/>
          <a:lstStyle/>
          <a:p>
            <a:fld id="{22308C43-0B59-4942-A170-5A007CF594C5}" type="slidenum">
              <a:rPr lang="en-US" smtClean="0"/>
              <a:t>26</a:t>
            </a:fld>
            <a:endParaRPr lang="en-US"/>
          </a:p>
        </p:txBody>
      </p:sp>
    </p:spTree>
    <p:extLst>
      <p:ext uri="{BB962C8B-B14F-4D97-AF65-F5344CB8AC3E}">
        <p14:creationId xmlns:p14="http://schemas.microsoft.com/office/powerpoint/2010/main" val="2384105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F26"/>
                </a:solidFill>
                <a:effectLst/>
                <a:latin typeface="futura-pt"/>
              </a:rPr>
              <a:t>The current thinking is that certain bacteria in your mouth that are known to cause periodontal disease may also act as a trigger for RA, </a:t>
            </a:r>
            <a:r>
              <a:rPr lang="en-US" b="0" i="0" dirty="0">
                <a:solidFill>
                  <a:srgbClr val="111111"/>
                </a:solidFill>
                <a:effectLst/>
                <a:latin typeface="Roboto-Regular"/>
              </a:rPr>
              <a:t>Both RA and gum disease are accompanied by severe inflammation, which your body uses to protect you from foreign substances like viruses and bacteria. </a:t>
            </a:r>
            <a:endParaRPr lang="en-US" b="0" i="0" dirty="0">
              <a:solidFill>
                <a:srgbClr val="0A0F26"/>
              </a:solidFill>
              <a:effectLst/>
              <a:latin typeface="futura-p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A0F26"/>
              </a:solidFill>
              <a:effectLst/>
              <a:latin typeface="futura-p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Roboto-Regular"/>
              </a:rPr>
              <a:t>RA is an autoimmune disease, inflammation occurs despite the absence of foreign bodies.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11111"/>
              </a:solidFill>
              <a:effectLst/>
              <a:latin typeface="Robo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Roboto-Regular"/>
              </a:rPr>
              <a:t>According to a study conducted at Johns Hopkins, 70% of RA patients have gum disease.  However, only 35% of the general population is affected by gum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11111"/>
              </a:solidFill>
              <a:effectLst/>
              <a:latin typeface="Robo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Common oral manifestations in rheumatoid arthritis include Sjogren’s (“show gruhnz”) syndrome : dryness in the mouth making it difficult to speak or swallow. Which can lead to an emergency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Temporomandibular joint disease (TMD)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Studies have suggested associations with periodontal disease in patients with rheumatoid arthritis.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28</a:t>
            </a:fld>
            <a:endParaRPr lang="en-US"/>
          </a:p>
        </p:txBody>
      </p:sp>
    </p:spTree>
    <p:extLst>
      <p:ext uri="{BB962C8B-B14F-4D97-AF65-F5344CB8AC3E}">
        <p14:creationId xmlns:p14="http://schemas.microsoft.com/office/powerpoint/2010/main" val="167728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Oral diseases—which range from cavities and gum disease to oral cancer—cause pain and disability for millions of Americans and cost taxpayers billions of dollars each year.</a:t>
            </a:r>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3</a:t>
            </a:fld>
            <a:endParaRPr lang="en-US"/>
          </a:p>
        </p:txBody>
      </p:sp>
    </p:spTree>
    <p:extLst>
      <p:ext uri="{BB962C8B-B14F-4D97-AF65-F5344CB8AC3E}">
        <p14:creationId xmlns:p14="http://schemas.microsoft.com/office/powerpoint/2010/main" val="1363952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14141"/>
                </a:solidFill>
                <a:effectLst/>
                <a:latin typeface="Merriweather" panose="00000500000000000000" pitchFamily="2" charset="0"/>
              </a:rPr>
              <a:t>Osteoporosis is a complex pathology that causes a decrease in bone density.</a:t>
            </a:r>
            <a:r>
              <a:rPr lang="en-US" b="0" i="0" dirty="0">
                <a:solidFill>
                  <a:srgbClr val="414141"/>
                </a:solidFill>
                <a:effectLst/>
                <a:latin typeface="Merriweather" panose="00000500000000000000" pitchFamily="2" charset="0"/>
              </a:rPr>
              <a:t> </a:t>
            </a:r>
            <a:r>
              <a:rPr lang="en-US" b="0" i="0" dirty="0" err="1">
                <a:solidFill>
                  <a:srgbClr val="414141"/>
                </a:solidFill>
                <a:effectLst/>
                <a:latin typeface="Merriweather" panose="00000500000000000000" pitchFamily="2" charset="0"/>
              </a:rPr>
              <a:t>I</a:t>
            </a:r>
            <a:r>
              <a:rPr lang="en-US" b="1" i="0" dirty="0" err="1">
                <a:solidFill>
                  <a:srgbClr val="414141"/>
                </a:solidFill>
                <a:effectLst/>
                <a:latin typeface="Merriweather" panose="00000500000000000000" pitchFamily="2" charset="0"/>
              </a:rPr>
              <a:t>The</a:t>
            </a:r>
            <a:r>
              <a:rPr lang="en-US" b="1" i="0" dirty="0">
                <a:solidFill>
                  <a:srgbClr val="414141"/>
                </a:solidFill>
                <a:effectLst/>
                <a:latin typeface="Merriweather" panose="00000500000000000000" pitchFamily="2" charset="0"/>
              </a:rPr>
              <a:t> jaw can</a:t>
            </a:r>
            <a:r>
              <a:rPr lang="en-US" b="0" i="0" dirty="0">
                <a:solidFill>
                  <a:srgbClr val="414141"/>
                </a:solidFill>
                <a:effectLst/>
                <a:latin typeface="Merriweather" panose="00000500000000000000" pitchFamily="2" charset="0"/>
              </a:rPr>
              <a:t> </a:t>
            </a:r>
            <a:r>
              <a:rPr lang="en-US" b="1" i="0" dirty="0">
                <a:solidFill>
                  <a:srgbClr val="414141"/>
                </a:solidFill>
                <a:effectLst/>
                <a:latin typeface="Merriweather" panose="00000500000000000000" pitchFamily="2" charset="0"/>
              </a:rPr>
              <a:t>suffer the same loss of bone substance as the rest of the bones.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41414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bone-weakening disease is linked with periodontal bone loss and tooth loss. Certain drugs used to treat osteoporosis carry a small risk of damage to the bones of the jaw.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14141"/>
                </a:solidFill>
                <a:effectLst/>
                <a:latin typeface="Merriweather" panose="00000500000000000000" pitchFamily="2" charset="0"/>
              </a:rPr>
              <a:t>the alveolar ridge</a:t>
            </a:r>
            <a:r>
              <a:rPr lang="en-US" b="0" i="0" dirty="0">
                <a:solidFill>
                  <a:srgbClr val="414141"/>
                </a:solidFill>
                <a:effectLst/>
                <a:latin typeface="Merriweather" panose="00000500000000000000" pitchFamily="2" charset="0"/>
              </a:rPr>
              <a:t> (the area of the jaw where the dental roots are located). Nutrition and hormonal imbalance are other determinants of this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14141"/>
              </a:solidFill>
              <a:effectLst/>
              <a:latin typeface="Merriweather" panose="00000500000000000000" pitchFamily="2" charset="0"/>
            </a:endParaRPr>
          </a:p>
          <a:p>
            <a:pPr algn="l" fontAlgn="base"/>
            <a:r>
              <a:rPr lang="en-US" b="1" i="0" dirty="0">
                <a:solidFill>
                  <a:srgbClr val="419FB9"/>
                </a:solidFill>
                <a:effectLst/>
                <a:latin typeface="Source Sans Pro" panose="020B0503030403020204" pitchFamily="34" charset="0"/>
              </a:rPr>
              <a:t>Reduced bone density in the jawbone in the case of </a:t>
            </a:r>
            <a:r>
              <a:rPr lang="en-US" b="1" i="0" dirty="0">
                <a:solidFill>
                  <a:srgbClr val="414141"/>
                </a:solidFill>
                <a:effectLst/>
                <a:latin typeface="inherit"/>
              </a:rPr>
              <a:t>Osteoporosis</a:t>
            </a:r>
            <a:r>
              <a:rPr lang="en-US" b="0" i="0" dirty="0">
                <a:solidFill>
                  <a:srgbClr val="414141"/>
                </a:solidFill>
                <a:effectLst/>
                <a:latin typeface="Merriweather" panose="00000500000000000000" pitchFamily="2" charset="0"/>
              </a:rPr>
              <a:t> </a:t>
            </a:r>
            <a:r>
              <a:rPr lang="en-US" b="1" i="0" dirty="0">
                <a:solidFill>
                  <a:srgbClr val="414141"/>
                </a:solidFill>
                <a:effectLst/>
                <a:latin typeface="inherit"/>
              </a:rPr>
              <a:t>increases the porosity and trabecular spaces of the jawbone</a:t>
            </a:r>
            <a:r>
              <a:rPr lang="en-US" b="0" i="0" dirty="0">
                <a:solidFill>
                  <a:srgbClr val="414141"/>
                </a:solidFill>
                <a:effectLst/>
                <a:latin typeface="Merriweather" panose="00000500000000000000" pitchFamily="2" charset="0"/>
              </a:rPr>
              <a:t>. This loss of bone mass makes the jaws more fragile. For this reason, the placement of dental implants or prostheses becomes more difficult in these patients, which negatively affects their quality of life.</a:t>
            </a:r>
          </a:p>
          <a:p>
            <a:pPr algn="l" fontAlgn="base"/>
            <a:endParaRPr lang="en-US" b="0" i="0" dirty="0">
              <a:solidFill>
                <a:srgbClr val="414141"/>
              </a:solidFill>
              <a:effectLst/>
              <a:latin typeface="Merriweather" panose="00000500000000000000" pitchFamily="2" charset="0"/>
            </a:endParaRPr>
          </a:p>
          <a:p>
            <a:pPr algn="l" fontAlgn="base"/>
            <a:r>
              <a:rPr lang="en-US" b="1" i="0" dirty="0">
                <a:solidFill>
                  <a:srgbClr val="419FB9"/>
                </a:solidFill>
                <a:effectLst/>
                <a:latin typeface="Source Sans Pro" panose="020B0503030403020204" pitchFamily="34" charset="0"/>
              </a:rPr>
              <a:t>Loss of teeth</a:t>
            </a:r>
          </a:p>
          <a:p>
            <a:pPr algn="l" fontAlgn="base"/>
            <a:r>
              <a:rPr lang="en-US" b="0" i="0" dirty="0">
                <a:solidFill>
                  <a:srgbClr val="414141"/>
                </a:solidFill>
                <a:effectLst/>
                <a:latin typeface="Merriweather" panose="00000500000000000000" pitchFamily="2" charset="0"/>
              </a:rPr>
              <a:t>Patients with osteoporosis</a:t>
            </a:r>
            <a:r>
              <a:rPr lang="en-US" b="1" i="0" dirty="0">
                <a:solidFill>
                  <a:srgbClr val="414141"/>
                </a:solidFill>
                <a:effectLst/>
                <a:latin typeface="inherit"/>
              </a:rPr>
              <a:t> have a greater predisposition to lose their teeth or </a:t>
            </a:r>
            <a:r>
              <a:rPr lang="en-US" b="1" i="0" u="none" strike="noStrike" dirty="0">
                <a:solidFill>
                  <a:srgbClr val="D4649A"/>
                </a:solidFill>
                <a:effectLst/>
                <a:latin typeface="inherit"/>
                <a:hlinkClick r:id="rId3"/>
              </a:rPr>
              <a:t>suffer edentulism</a:t>
            </a:r>
            <a:endParaRPr lang="en-US" b="1" i="0" u="none" strike="noStrike" dirty="0">
              <a:solidFill>
                <a:srgbClr val="D4649A"/>
              </a:solidFill>
              <a:effectLst/>
              <a:latin typeface="inherit"/>
            </a:endParaRPr>
          </a:p>
          <a:p>
            <a:pPr algn="l" fontAlgn="base"/>
            <a:endParaRPr lang="en-US" b="1" i="0" u="none" strike="noStrike" dirty="0">
              <a:solidFill>
                <a:srgbClr val="D4649A"/>
              </a:solidFill>
              <a:effectLst/>
              <a:latin typeface="inherit"/>
            </a:endParaRPr>
          </a:p>
          <a:p>
            <a:pPr algn="l" fontAlgn="base"/>
            <a:r>
              <a:rPr lang="en-US" b="1" i="0" dirty="0">
                <a:solidFill>
                  <a:srgbClr val="419FB9"/>
                </a:solidFill>
                <a:effectLst/>
                <a:latin typeface="Source Sans Pro" panose="020B0503030403020204" pitchFamily="34" charset="0"/>
              </a:rPr>
              <a:t>Periodontal problems</a:t>
            </a:r>
          </a:p>
          <a:p>
            <a:pPr algn="l" fontAlgn="base"/>
            <a:r>
              <a:rPr lang="en-US" b="0" i="0" dirty="0">
                <a:solidFill>
                  <a:srgbClr val="414141"/>
                </a:solidFill>
                <a:effectLst/>
                <a:latin typeface="Merriweather" panose="00000500000000000000" pitchFamily="2" charset="0"/>
              </a:rPr>
              <a:t>Although</a:t>
            </a:r>
            <a:r>
              <a:rPr lang="en-US" b="1" i="0" dirty="0">
                <a:solidFill>
                  <a:srgbClr val="414141"/>
                </a:solidFill>
                <a:effectLst/>
                <a:latin typeface="inherit"/>
              </a:rPr>
              <a:t> osteoporosis isn’t the cause of periodontal disease,</a:t>
            </a:r>
            <a:r>
              <a:rPr lang="en-US" b="0" i="0" dirty="0">
                <a:solidFill>
                  <a:srgbClr val="414141"/>
                </a:solidFill>
                <a:effectLst/>
                <a:latin typeface="Merriweather" panose="00000500000000000000" pitchFamily="2" charset="0"/>
              </a:rPr>
              <a:t> the consequences of this pathology. The development of periodontal sacs, the loss of </a:t>
            </a:r>
            <a:r>
              <a:rPr lang="en-US" b="0" i="0" u="none" strike="noStrike" dirty="0">
                <a:solidFill>
                  <a:srgbClr val="D4649A"/>
                </a:solidFill>
                <a:effectLst/>
                <a:latin typeface="Merriweather" panose="00000500000000000000" pitchFamily="2" charset="0"/>
                <a:hlinkClick r:id="rId4"/>
              </a:rPr>
              <a:t>bone insertion</a:t>
            </a:r>
            <a:r>
              <a:rPr lang="en-US" b="0" i="0" dirty="0">
                <a:solidFill>
                  <a:srgbClr val="414141"/>
                </a:solidFill>
                <a:effectLst/>
                <a:latin typeface="Merriweather" panose="00000500000000000000" pitchFamily="2" charset="0"/>
              </a:rPr>
              <a:t> and the consequent mobility or loss of teeth is greater in people with osteoporosis.</a:t>
            </a:r>
          </a:p>
          <a:p>
            <a:pPr algn="l" fontAlgn="base"/>
            <a:endParaRPr lang="en-US" b="0" i="0" dirty="0">
              <a:solidFill>
                <a:srgbClr val="414141"/>
              </a:solidFill>
              <a:effectLst/>
              <a:latin typeface="Merriweather" panose="00000500000000000000" pitchFamily="2" charset="0"/>
            </a:endParaRPr>
          </a:p>
          <a:p>
            <a:pPr algn="l" fontAlgn="base"/>
            <a:endParaRPr lang="en-US" b="0" i="0" dirty="0">
              <a:solidFill>
                <a:srgbClr val="41414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29</a:t>
            </a:fld>
            <a:endParaRPr lang="en-US"/>
          </a:p>
        </p:txBody>
      </p:sp>
    </p:spTree>
    <p:extLst>
      <p:ext uri="{BB962C8B-B14F-4D97-AF65-F5344CB8AC3E}">
        <p14:creationId xmlns:p14="http://schemas.microsoft.com/office/powerpoint/2010/main" val="170162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Diabetics may experience diminished salivary flow and a sensation of a burning mouth or tongue, which leads to a higher incidence of tooth decay.</a:t>
            </a:r>
          </a:p>
          <a:p>
            <a:r>
              <a:rPr lang="en-US" b="0" i="0" dirty="0">
                <a:solidFill>
                  <a:srgbClr val="000000"/>
                </a:solidFill>
                <a:effectLst/>
                <a:latin typeface="arial" panose="020B0604020202020204" pitchFamily="34" charset="0"/>
              </a:rPr>
              <a:t>It’s a good idea to make morning appointments because blood glucose levels tend to be under better control at this time of day.</a:t>
            </a:r>
          </a:p>
          <a:p>
            <a:r>
              <a:rPr lang="en-US" b="0" i="0" u="sng" dirty="0">
                <a:solidFill>
                  <a:srgbClr val="075290"/>
                </a:solidFill>
                <a:effectLst/>
                <a:latin typeface="Open Sans" panose="020B0606030504020204" pitchFamily="34" charset="0"/>
                <a:hlinkClick r:id="rId3"/>
              </a:rPr>
              <a:t>High blood sugar</a:t>
            </a:r>
            <a:r>
              <a:rPr lang="en-US" b="0" i="0" dirty="0">
                <a:solidFill>
                  <a:srgbClr val="000000"/>
                </a:solidFill>
                <a:effectLst/>
                <a:latin typeface="Open Sans" panose="020B0606030504020204" pitchFamily="34" charset="0"/>
              </a:rPr>
              <a:t> can weaken white blood cells. These are your body’s main way to fight infections that can occur in the mouth.</a:t>
            </a:r>
          </a:p>
          <a:p>
            <a:endParaRPr lang="en-US" b="0" i="0" dirty="0">
              <a:solidFill>
                <a:srgbClr val="000000"/>
              </a:solidFill>
              <a:effectLst/>
              <a:latin typeface="Open Sans" panose="020B0606030504020204" pitchFamily="34" charset="0"/>
            </a:endParaRPr>
          </a:p>
          <a:p>
            <a:r>
              <a:rPr lang="en-US" b="0" i="0" dirty="0">
                <a:solidFill>
                  <a:srgbClr val="000000"/>
                </a:solidFill>
                <a:effectLst/>
                <a:latin typeface="Open Sans" panose="020B0606030504020204" pitchFamily="34" charset="0"/>
              </a:rPr>
              <a:t>Gum disease can be more severe and take longer to heal if you have diabetes. If you have gum disease, your diabetes may be harder to manage.</a:t>
            </a: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31</a:t>
            </a:fld>
            <a:endParaRPr lang="en-US"/>
          </a:p>
        </p:txBody>
      </p:sp>
    </p:spTree>
    <p:extLst>
      <p:ext uri="{BB962C8B-B14F-4D97-AF65-F5344CB8AC3E}">
        <p14:creationId xmlns:p14="http://schemas.microsoft.com/office/powerpoint/2010/main" val="168314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11111"/>
                </a:solidFill>
                <a:effectLst/>
                <a:latin typeface="Roboto" panose="02000000000000000000" pitchFamily="2" charset="0"/>
              </a:rPr>
              <a:t>1</a:t>
            </a:r>
            <a:r>
              <a:rPr lang="en-US" b="0" i="0" dirty="0">
                <a:solidFill>
                  <a:srgbClr val="111111"/>
                </a:solidFill>
                <a:effectLst/>
                <a:latin typeface="Roboto" panose="02000000000000000000" pitchFamily="2" charset="0"/>
              </a:rPr>
              <a:t>. Noncommunicable diseases (NCDs), also known as chronic diseases, are not passed from person to person. They are of long duration and generally slow progression.</a:t>
            </a:r>
          </a:p>
          <a:p>
            <a:endParaRPr lang="en-US" b="0" i="0" dirty="0">
              <a:solidFill>
                <a:srgbClr val="111111"/>
              </a:solidFill>
              <a:effectLst/>
              <a:latin typeface="Roboto" panose="02000000000000000000" pitchFamily="2" charset="0"/>
            </a:endParaRPr>
          </a:p>
          <a:p>
            <a:r>
              <a:rPr lang="en-US" b="1" i="0" dirty="0">
                <a:solidFill>
                  <a:srgbClr val="444444"/>
                </a:solidFill>
                <a:effectLst/>
                <a:latin typeface="Roboto" panose="02000000000000000000" pitchFamily="2" charset="0"/>
              </a:rPr>
              <a:t>6</a:t>
            </a:r>
            <a:r>
              <a:rPr lang="en-US" b="0" i="0" dirty="0">
                <a:solidFill>
                  <a:srgbClr val="444444"/>
                </a:solidFill>
                <a:effectLst/>
                <a:latin typeface="Roboto" panose="02000000000000000000" pitchFamily="2" charset="0"/>
              </a:rPr>
              <a:t>. In people who do not have diabetes, periodontitis is associated with higher glycated </a:t>
            </a:r>
            <a:r>
              <a:rPr lang="en-US" b="0" i="0" dirty="0" err="1">
                <a:solidFill>
                  <a:srgbClr val="444444"/>
                </a:solidFill>
                <a:effectLst/>
                <a:latin typeface="Roboto" panose="02000000000000000000" pitchFamily="2" charset="0"/>
              </a:rPr>
              <a:t>haemoglobin</a:t>
            </a:r>
            <a:r>
              <a:rPr lang="en-US" b="0" i="0" dirty="0">
                <a:solidFill>
                  <a:srgbClr val="444444"/>
                </a:solidFill>
                <a:effectLst/>
                <a:latin typeface="Roboto" panose="02000000000000000000" pitchFamily="2" charset="0"/>
              </a:rPr>
              <a:t> (HbA1c) and fasting blood glucose levels, and severe periodontitis is associated with increased risk of developing diabetes. In people with type 2 diabetes, periodontitis is associated with higher HbA1c levels and worse diabetes complications.</a:t>
            </a:r>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32</a:t>
            </a:fld>
            <a:endParaRPr lang="en-US"/>
          </a:p>
        </p:txBody>
      </p:sp>
    </p:spTree>
    <p:extLst>
      <p:ext uri="{BB962C8B-B14F-4D97-AF65-F5344CB8AC3E}">
        <p14:creationId xmlns:p14="http://schemas.microsoft.com/office/powerpoint/2010/main" val="3611578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1E1E"/>
                </a:solidFill>
                <a:effectLst/>
                <a:latin typeface="Graphik Web"/>
              </a:rPr>
              <a:t>germs that cause cavities and gum disease don’t stay put and may spread throughout the body, especially if your immune system is weak. </a:t>
            </a:r>
          </a:p>
          <a:p>
            <a:endParaRPr lang="en-US" b="0" i="0" dirty="0">
              <a:solidFill>
                <a:srgbClr val="201E1E"/>
              </a:solidFill>
              <a:effectLst/>
              <a:latin typeface="Graphik Web"/>
            </a:endParaRPr>
          </a:p>
          <a:p>
            <a:r>
              <a:rPr lang="en-US" b="0" i="0" dirty="0">
                <a:solidFill>
                  <a:srgbClr val="333333"/>
                </a:solidFill>
                <a:effectLst/>
                <a:latin typeface="Raleway" panose="020B0604020202020204" pitchFamily="2" charset="0"/>
              </a:rPr>
              <a:t>The kidneys fail to remove urea from the blood. The urea breaks down to form ammonia, which has a foul smell.</a:t>
            </a:r>
          </a:p>
          <a:p>
            <a:r>
              <a:rPr lang="en-US" b="0" i="0" dirty="0">
                <a:solidFill>
                  <a:srgbClr val="333333"/>
                </a:solidFill>
                <a:effectLst/>
                <a:latin typeface="Raleway" panose="020B0604020202020204" pitchFamily="2" charset="0"/>
              </a:rPr>
              <a:t>Bone changes also can occur because the body cannot absorb calcium properly. Therefore, people with kidney disease are at risk for losing bone from their jaws. Their teeth may become loose and eventually fall out.</a:t>
            </a:r>
            <a:endParaRPr lang="en-US" b="0" i="0" dirty="0">
              <a:solidFill>
                <a:srgbClr val="201E1E"/>
              </a:solidFill>
              <a:effectLst/>
              <a:latin typeface="Graphik Web"/>
            </a:endParaRPr>
          </a:p>
          <a:p>
            <a:endParaRPr lang="en-US" b="0" i="0" dirty="0">
              <a:solidFill>
                <a:srgbClr val="201E1E"/>
              </a:solidFill>
              <a:effectLst/>
              <a:latin typeface="Graphik Web"/>
            </a:endParaRPr>
          </a:p>
          <a:p>
            <a:r>
              <a:rPr lang="en-US" b="0" i="0" dirty="0">
                <a:solidFill>
                  <a:srgbClr val="201E1E"/>
                </a:solidFill>
                <a:effectLst/>
                <a:latin typeface="Graphik Web"/>
              </a:rPr>
              <a:t>A few special considerations: 1.  Healthy teeth are important to be able to chew </a:t>
            </a:r>
            <a:r>
              <a:rPr lang="en-US" b="1" i="0" u="none" strike="noStrike" dirty="0">
                <a:solidFill>
                  <a:srgbClr val="201E1E"/>
                </a:solidFill>
                <a:effectLst/>
                <a:latin typeface="Graphik Web"/>
                <a:hlinkClick r:id="rId3"/>
              </a:rPr>
              <a:t>high-quality protein foods</a:t>
            </a:r>
            <a:r>
              <a:rPr lang="en-US" b="0" i="0" dirty="0">
                <a:solidFill>
                  <a:srgbClr val="201E1E"/>
                </a:solidFill>
                <a:effectLst/>
                <a:latin typeface="Graphik Web"/>
              </a:rPr>
              <a:t> such as meat, fish, and poultry. 2. people on dialysis may receive a blood thinning medicine during their dialysis treatments to prevent clotting. Because some dental procedures can cause bleeding, it’s important to schedule dental appointments on non-dialysis days.</a:t>
            </a: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34</a:t>
            </a:fld>
            <a:endParaRPr lang="en-US"/>
          </a:p>
        </p:txBody>
      </p:sp>
    </p:spTree>
    <p:extLst>
      <p:ext uri="{BB962C8B-B14F-4D97-AF65-F5344CB8AC3E}">
        <p14:creationId xmlns:p14="http://schemas.microsoft.com/office/powerpoint/2010/main" val="262005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2000"/>
              </a:spcBef>
              <a:spcAft>
                <a:spcPts val="2000"/>
              </a:spcAft>
            </a:pPr>
            <a:r>
              <a:rPr lang="en-US" b="0" i="0" dirty="0">
                <a:solidFill>
                  <a:srgbClr val="212121"/>
                </a:solidFill>
                <a:effectLst/>
                <a:latin typeface="Cambria" panose="02040503050406030204" pitchFamily="18" charset="0"/>
              </a:rPr>
              <a:t>* During the first months of pregnancy some mothers may have extreme interest in some foods, especially carbohydrates, and tooth brushing can be neglected after they eat these kinds of food.</a:t>
            </a:r>
          </a:p>
          <a:p>
            <a:pPr algn="l">
              <a:spcBef>
                <a:spcPts val="2000"/>
              </a:spcBef>
              <a:spcAft>
                <a:spcPts val="2000"/>
              </a:spcAft>
            </a:pPr>
            <a:r>
              <a:rPr lang="en-US" b="0" i="0" dirty="0">
                <a:solidFill>
                  <a:srgbClr val="212121"/>
                </a:solidFill>
                <a:effectLst/>
                <a:latin typeface="Cambria" panose="02040503050406030204" pitchFamily="18" charset="0"/>
              </a:rPr>
              <a:t>* Pregnant women bleed more readily due to the effect of pregnancy hormones (estrogen, progesterone), and may consequently avoid brushing their teeth. As a result, bacterial plaque increases. Therefore, in pregnancy, the mouth needs more care.</a:t>
            </a:r>
          </a:p>
          <a:p>
            <a:pPr algn="l">
              <a:spcBef>
                <a:spcPts val="2000"/>
              </a:spcBef>
              <a:spcAft>
                <a:spcPts val="2000"/>
              </a:spcAft>
            </a:pPr>
            <a:r>
              <a:rPr lang="en-US" b="0" i="0" dirty="0">
                <a:solidFill>
                  <a:srgbClr val="212121"/>
                </a:solidFill>
                <a:effectLst/>
                <a:latin typeface="Cambria" panose="02040503050406030204" pitchFamily="18" charset="0"/>
              </a:rPr>
              <a:t>* Vomiting, especially during the first months of pregnancy, increases the acidic environment in the mouth. After vomiting, in the first few months, the mother may not pay enough attention to oral care. If the teeth are not brushed sufficiently, an acidic environment will form in the mouth.</a:t>
            </a:r>
          </a:p>
          <a:p>
            <a:pPr algn="l">
              <a:spcBef>
                <a:spcPts val="2000"/>
              </a:spcBef>
              <a:spcAft>
                <a:spcPts val="2000"/>
              </a:spcAft>
            </a:pPr>
            <a:r>
              <a:rPr lang="en-US" b="0" i="0" dirty="0">
                <a:solidFill>
                  <a:srgbClr val="212121"/>
                </a:solidFill>
                <a:effectLst/>
                <a:latin typeface="Cambria" panose="02040503050406030204" pitchFamily="18" charset="0"/>
              </a:rPr>
              <a:t>* Saliva flow decreases. For these reasons, the formation of caries increases during this period.</a:t>
            </a:r>
          </a:p>
          <a:p>
            <a:pPr algn="l">
              <a:spcBef>
                <a:spcPts val="2000"/>
              </a:spcBef>
              <a:spcAft>
                <a:spcPts val="2000"/>
              </a:spcAft>
            </a:pPr>
            <a:r>
              <a:rPr lang="en-US" b="0" i="0" dirty="0">
                <a:solidFill>
                  <a:srgbClr val="212121"/>
                </a:solidFill>
                <a:effectLst/>
                <a:latin typeface="Cambria" panose="02040503050406030204" pitchFamily="18" charset="0"/>
              </a:rPr>
              <a:t>* Mothers can neglect their own oral and dental health care while they are dealing with the health of the baby, which in turn causes a deterioration of oral health.</a:t>
            </a:r>
          </a:p>
          <a:p>
            <a:pPr algn="l">
              <a:spcBef>
                <a:spcPts val="2000"/>
              </a:spcBef>
              <a:spcAft>
                <a:spcPts val="2000"/>
              </a:spcAft>
            </a:pPr>
            <a:r>
              <a:rPr lang="en-US" b="0" i="0" dirty="0">
                <a:solidFill>
                  <a:srgbClr val="212121"/>
                </a:solidFill>
                <a:effectLst/>
                <a:latin typeface="Cambria" panose="02040503050406030204" pitchFamily="18" charset="0"/>
              </a:rPr>
              <a:t>For these reasons, it is necessary to pay more attention to dental health care during this period</a:t>
            </a: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35</a:t>
            </a:fld>
            <a:endParaRPr lang="en-US"/>
          </a:p>
        </p:txBody>
      </p:sp>
    </p:spTree>
    <p:extLst>
      <p:ext uri="{BB962C8B-B14F-4D97-AF65-F5344CB8AC3E}">
        <p14:creationId xmlns:p14="http://schemas.microsoft.com/office/powerpoint/2010/main" val="324870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9142A"/>
                </a:solidFill>
                <a:effectLst/>
                <a:latin typeface="Roboto" panose="02000000000000000000" pitchFamily="2" charset="0"/>
              </a:rPr>
              <a:t>Periodontitis is associated with preterm birth and low birth weight, and high levels of cariogenic bacteria in mothers can lead to increased dental caries in the infant.</a:t>
            </a:r>
          </a:p>
          <a:p>
            <a:endParaRPr lang="en-US" b="0" i="0" dirty="0">
              <a:solidFill>
                <a:srgbClr val="09142A"/>
              </a:solidFill>
              <a:effectLst/>
              <a:latin typeface="Roboto" panose="02000000000000000000" pitchFamily="2" charset="0"/>
            </a:endParaRPr>
          </a:p>
          <a:p>
            <a:r>
              <a:rPr lang="en-US" b="1" dirty="0">
                <a:effectLst/>
              </a:rPr>
              <a:t>Weeks pregnant Milestone </a:t>
            </a:r>
            <a:r>
              <a:rPr lang="en-US" dirty="0">
                <a:effectLst/>
              </a:rPr>
              <a:t>8 weeks Gum tissue forms in the upper and lower jaw. 9 weeks Tooth buds for each of the 20 baby teeth start to develop; production of enamel and dentin begins.10 weeks Teeth start to harden and connect to the jawbone.</a:t>
            </a:r>
            <a:endParaRPr lang="en-US" b="0" i="0" dirty="0">
              <a:solidFill>
                <a:srgbClr val="09142A"/>
              </a:solidFill>
              <a:effectLst/>
              <a:latin typeface="Roboto" panose="02000000000000000000" pitchFamily="2" charset="0"/>
            </a:endParaRP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Dental procedures such as diagnostic radiography, periodontal treatment, restorations, and extractions are safe and are best performed during the second trimester.</a:t>
            </a:r>
            <a:r>
              <a:rPr lang="en-US" b="0" i="0" dirty="0">
                <a:solidFill>
                  <a:srgbClr val="212121"/>
                </a:solidFill>
                <a:effectLst/>
                <a:latin typeface="Cambria" panose="02040503050406030204" pitchFamily="18" charset="0"/>
              </a:rPr>
              <a:t> second trimester is the most appropriate period for making many treatments, for those that if postponed until the end of pregnancy would be dangerous, such as tooth extraction, filling, and canal treatment.</a:t>
            </a:r>
            <a:r>
              <a:rPr lang="en-US" b="0" i="0" dirty="0">
                <a:solidFill>
                  <a:srgbClr val="09142A"/>
                </a:solidFill>
                <a:effectLst/>
                <a:latin typeface="Roboto" panose="02000000000000000000" pitchFamily="2" charset="0"/>
              </a:rPr>
              <a:t> </a:t>
            </a:r>
          </a:p>
          <a:p>
            <a:endParaRPr lang="en-US" b="0" i="0" dirty="0">
              <a:solidFill>
                <a:srgbClr val="09142A"/>
              </a:solidFill>
              <a:effectLst/>
              <a:latin typeface="Roboto" panose="02000000000000000000" pitchFamily="2" charset="0"/>
            </a:endParaRPr>
          </a:p>
          <a:p>
            <a:endParaRPr lang="en-US" b="0" i="0" dirty="0">
              <a:solidFill>
                <a:srgbClr val="09142A"/>
              </a:solidFill>
              <a:effectLst/>
              <a:latin typeface="Roboto" panose="02000000000000000000" pitchFamily="2" charset="0"/>
            </a:endParaRPr>
          </a:p>
          <a:p>
            <a:r>
              <a:rPr lang="en-US" b="0" i="0" dirty="0">
                <a:solidFill>
                  <a:srgbClr val="212121"/>
                </a:solidFill>
                <a:effectLst/>
                <a:latin typeface="Cambria" panose="02040503050406030204" pitchFamily="18" charset="0"/>
              </a:rPr>
              <a:t>The baby has grown considerably in the womb and the delivery is close. It should also be remembered that if a pregnant women, in the last trimester, sits for too long in the dental chair, it may cause vena cava inferior syndrome (supine hypotensive syndrome). In this situation, turning the mother to the left side in a semi-sloping manner will help to relieve the venous circulation</a:t>
            </a:r>
            <a:endParaRPr lang="en-US" b="0" i="0" dirty="0">
              <a:solidFill>
                <a:srgbClr val="09142A"/>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36</a:t>
            </a:fld>
            <a:endParaRPr lang="en-US"/>
          </a:p>
        </p:txBody>
      </p:sp>
    </p:spTree>
    <p:extLst>
      <p:ext uri="{BB962C8B-B14F-4D97-AF65-F5344CB8AC3E}">
        <p14:creationId xmlns:p14="http://schemas.microsoft.com/office/powerpoint/2010/main" val="873715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9142A"/>
                </a:solidFill>
                <a:effectLst/>
                <a:latin typeface="Roboto" panose="02000000000000000000" pitchFamily="2" charset="0"/>
              </a:rPr>
              <a:t>Periodontitis is associated with preterm birth and low birth weight, and high levels of cariogenic bacteria in mothers can lead to increased dental caries in the infant.</a:t>
            </a:r>
          </a:p>
          <a:p>
            <a:endParaRPr lang="en-US" b="0" i="0" dirty="0">
              <a:solidFill>
                <a:srgbClr val="09142A"/>
              </a:solidFill>
              <a:effectLst/>
              <a:latin typeface="Roboto" panose="02000000000000000000" pitchFamily="2" charset="0"/>
            </a:endParaRPr>
          </a:p>
          <a:p>
            <a:r>
              <a:rPr lang="en-US" b="1" dirty="0">
                <a:effectLst/>
              </a:rPr>
              <a:t>Weeks pregnant Milestone </a:t>
            </a:r>
            <a:r>
              <a:rPr lang="en-US" dirty="0">
                <a:effectLst/>
              </a:rPr>
              <a:t>8 weeks Gum tissue forms in the upper and lower jaw. 9 weeks Tooth buds for each of the 20 baby teeth start to develop; production of enamel and dentin begins.10 weeks Teeth start to harden and connect to the jawbone.</a:t>
            </a:r>
            <a:endParaRPr lang="en-US" b="0" i="0" dirty="0">
              <a:solidFill>
                <a:srgbClr val="09142A"/>
              </a:solidFill>
              <a:effectLst/>
              <a:latin typeface="Roboto" panose="02000000000000000000" pitchFamily="2" charset="0"/>
            </a:endParaRP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Dental procedures such as diagnostic radiography, periodontal treatment, restorations, and extractions are safe and are best performed during the second trimester.</a:t>
            </a:r>
            <a:r>
              <a:rPr lang="en-US" b="0" i="0" dirty="0">
                <a:solidFill>
                  <a:srgbClr val="212121"/>
                </a:solidFill>
                <a:effectLst/>
                <a:latin typeface="Cambria" panose="02040503050406030204" pitchFamily="18" charset="0"/>
              </a:rPr>
              <a:t> second trimester is the most appropriate period for making many treatments, for those that if postponed until the end of pregnancy would be dangerous, such as tooth extraction, filling, and canal treatment.</a:t>
            </a:r>
            <a:r>
              <a:rPr lang="en-US" b="0" i="0" dirty="0">
                <a:solidFill>
                  <a:srgbClr val="09142A"/>
                </a:solidFill>
                <a:effectLst/>
                <a:latin typeface="Roboto" panose="02000000000000000000" pitchFamily="2" charset="0"/>
              </a:rPr>
              <a:t> </a:t>
            </a:r>
          </a:p>
          <a:p>
            <a:endParaRPr lang="en-US" b="0" i="0" dirty="0">
              <a:solidFill>
                <a:srgbClr val="09142A"/>
              </a:solidFill>
              <a:effectLst/>
              <a:latin typeface="Roboto" panose="02000000000000000000" pitchFamily="2" charset="0"/>
            </a:endParaRPr>
          </a:p>
          <a:p>
            <a:endParaRPr lang="en-US" b="0" i="0" dirty="0">
              <a:solidFill>
                <a:srgbClr val="09142A"/>
              </a:solidFill>
              <a:effectLst/>
              <a:latin typeface="Roboto" panose="02000000000000000000" pitchFamily="2" charset="0"/>
            </a:endParaRPr>
          </a:p>
          <a:p>
            <a:r>
              <a:rPr lang="en-US" b="0" i="0" dirty="0">
                <a:solidFill>
                  <a:srgbClr val="212121"/>
                </a:solidFill>
                <a:effectLst/>
                <a:latin typeface="Cambria" panose="02040503050406030204" pitchFamily="18" charset="0"/>
              </a:rPr>
              <a:t>The baby has grown considerably in the womb and the delivery is close. It should also be remembered that if a pregnant women, in the last trimester, sits for too long in the dental chair, it may cause vena cava inferior syndrome (supine hypotensive syndrome). In this situation, turning the mother to the left side in a semi-sloping manner will help to relieve the venous circulation</a:t>
            </a:r>
            <a:endParaRPr lang="en-US" b="0" i="0" dirty="0">
              <a:solidFill>
                <a:srgbClr val="09142A"/>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37</a:t>
            </a:fld>
            <a:endParaRPr lang="en-US"/>
          </a:p>
        </p:txBody>
      </p:sp>
    </p:spTree>
    <p:extLst>
      <p:ext uri="{BB962C8B-B14F-4D97-AF65-F5344CB8AC3E}">
        <p14:creationId xmlns:p14="http://schemas.microsoft.com/office/powerpoint/2010/main" val="156640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9142A"/>
                </a:solidFill>
                <a:effectLst/>
                <a:latin typeface="Roboto" panose="02000000000000000000" pitchFamily="2" charset="0"/>
              </a:rPr>
              <a:t>Periodontitis is associated with preterm birth and low birth weight, and high levels of cariogenic bacteria in mothers can lead to increased dental caries in the infant.</a:t>
            </a:r>
          </a:p>
          <a:p>
            <a:endParaRPr lang="en-US" b="0" i="0" dirty="0">
              <a:solidFill>
                <a:srgbClr val="09142A"/>
              </a:solidFill>
              <a:effectLst/>
              <a:latin typeface="Roboto" panose="02000000000000000000" pitchFamily="2" charset="0"/>
            </a:endParaRPr>
          </a:p>
          <a:p>
            <a:r>
              <a:rPr lang="en-US" b="1" dirty="0">
                <a:effectLst/>
              </a:rPr>
              <a:t>Weeks pregnant Milestone </a:t>
            </a:r>
            <a:r>
              <a:rPr lang="en-US" dirty="0">
                <a:effectLst/>
              </a:rPr>
              <a:t>8 weeks Gum tissue forms in the upper and lower jaw. 9 weeks Tooth buds for each of the 20 baby teeth start to develop; production of enamel and dentin begins.10 weeks Teeth start to harden and connect to the jawbone.</a:t>
            </a:r>
            <a:endParaRPr lang="en-US" b="0" i="0" dirty="0">
              <a:solidFill>
                <a:srgbClr val="09142A"/>
              </a:solidFill>
              <a:effectLst/>
              <a:latin typeface="Roboto" panose="02000000000000000000" pitchFamily="2" charset="0"/>
            </a:endParaRPr>
          </a:p>
          <a:p>
            <a:endParaRPr lang="en-US" b="0" i="0" dirty="0">
              <a:solidFill>
                <a:srgbClr val="09142A"/>
              </a:solidFill>
              <a:effectLst/>
              <a:latin typeface="Roboto" panose="02000000000000000000" pitchFamily="2" charset="0"/>
            </a:endParaRPr>
          </a:p>
          <a:p>
            <a:r>
              <a:rPr lang="en-US" b="0" i="0" dirty="0">
                <a:solidFill>
                  <a:srgbClr val="09142A"/>
                </a:solidFill>
                <a:effectLst/>
                <a:latin typeface="Roboto" panose="02000000000000000000" pitchFamily="2" charset="0"/>
              </a:rPr>
              <a:t>Dental procedures such as diagnostic radiography, periodontal treatment, restorations, and extractions are safe and are best performed during the second trimester.</a:t>
            </a:r>
            <a:r>
              <a:rPr lang="en-US" b="0" i="0" dirty="0">
                <a:solidFill>
                  <a:srgbClr val="212121"/>
                </a:solidFill>
                <a:effectLst/>
                <a:latin typeface="Cambria" panose="02040503050406030204" pitchFamily="18" charset="0"/>
              </a:rPr>
              <a:t> second trimester is the most appropriate period for making many treatments, for those that if postponed until the end of pregnancy would be dangerous, such as tooth extraction, filling, and canal treatment.</a:t>
            </a:r>
            <a:r>
              <a:rPr lang="en-US" b="0" i="0" dirty="0">
                <a:solidFill>
                  <a:srgbClr val="09142A"/>
                </a:solidFill>
                <a:effectLst/>
                <a:latin typeface="Roboto" panose="02000000000000000000" pitchFamily="2" charset="0"/>
              </a:rPr>
              <a:t> </a:t>
            </a:r>
          </a:p>
          <a:p>
            <a:endParaRPr lang="en-US" b="0" i="0" dirty="0">
              <a:solidFill>
                <a:srgbClr val="09142A"/>
              </a:solidFill>
              <a:effectLst/>
              <a:latin typeface="Roboto" panose="02000000000000000000" pitchFamily="2" charset="0"/>
            </a:endParaRPr>
          </a:p>
          <a:p>
            <a:endParaRPr lang="en-US" b="0" i="0" dirty="0">
              <a:solidFill>
                <a:srgbClr val="09142A"/>
              </a:solidFill>
              <a:effectLst/>
              <a:latin typeface="Roboto" panose="02000000000000000000" pitchFamily="2" charset="0"/>
            </a:endParaRPr>
          </a:p>
          <a:p>
            <a:r>
              <a:rPr lang="en-US" b="0" i="0" dirty="0">
                <a:solidFill>
                  <a:srgbClr val="212121"/>
                </a:solidFill>
                <a:effectLst/>
                <a:latin typeface="Cambria" panose="02040503050406030204" pitchFamily="18" charset="0"/>
              </a:rPr>
              <a:t>The baby has grown considerably in the womb and the delivery is close. It should also be remembered that if a pregnant women, in the last trimester, sits for too long in the dental chair, it may cause vena cava inferior syndrome (supine hypotensive syndrome). In this situation, turning the mother to the left side in a semi-sloping manner will help to relieve the venous circulation</a:t>
            </a:r>
            <a:endParaRPr lang="en-US" b="0" i="0" dirty="0">
              <a:solidFill>
                <a:srgbClr val="09142A"/>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38</a:t>
            </a:fld>
            <a:endParaRPr lang="en-US"/>
          </a:p>
        </p:txBody>
      </p:sp>
    </p:spTree>
    <p:extLst>
      <p:ext uri="{BB962C8B-B14F-4D97-AF65-F5344CB8AC3E}">
        <p14:creationId xmlns:p14="http://schemas.microsoft.com/office/powerpoint/2010/main" val="324002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Gotham A"/>
              </a:rPr>
              <a:t>A connection discovered between </a:t>
            </a:r>
            <a:r>
              <a:rPr lang="en-US" b="0" i="0" u="none" strike="noStrike" dirty="0">
                <a:solidFill>
                  <a:srgbClr val="033443"/>
                </a:solidFill>
                <a:effectLst/>
                <a:latin typeface="Gotham A"/>
                <a:hlinkClick r:id="rId3"/>
              </a:rPr>
              <a:t>Alzheimer’s</a:t>
            </a:r>
            <a:r>
              <a:rPr lang="en-US" b="0" i="0" dirty="0">
                <a:solidFill>
                  <a:srgbClr val="212121"/>
                </a:solidFill>
                <a:effectLst/>
                <a:latin typeface="Gotham A"/>
              </a:rPr>
              <a:t> and the bacteria that cause gum disease suggests that improved oral hygiene may decrease the risk of developing the disorder</a:t>
            </a:r>
            <a:endParaRPr lang="en-US" dirty="0"/>
          </a:p>
          <a:p>
            <a:r>
              <a:rPr lang="en-US" dirty="0"/>
              <a:t>This bacterium is one of the main causes of periodontitis — a disease characterized by inflamed gums.</a:t>
            </a:r>
          </a:p>
          <a:p>
            <a:r>
              <a:rPr lang="en-US" b="0" i="0" dirty="0">
                <a:solidFill>
                  <a:srgbClr val="212121"/>
                </a:solidFill>
                <a:effectLst/>
                <a:latin typeface="Gotham A"/>
              </a:rPr>
              <a:t>The research suggests that it can migrate from the mouth to the brain and, once in the brain, secrete toxins that cause damage to brain cells.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Alzheimer's disease. Worsening oral health is seen as Alzheimer's disease progresses. Diseases that affect the brain, like Alzheimer’s or Parkinson’s, can cause coordination problems that also make brushing teeth difficult. And as older adults rely more on caregivers, oral hygiene may fall through the cracks,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fact, a recent study suggests that plaques of beta-amyloid protein, a major hallmark of Alzheimer’s disease, may be produced as a response to this infection.</a:t>
            </a: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39</a:t>
            </a:fld>
            <a:endParaRPr lang="en-US"/>
          </a:p>
        </p:txBody>
      </p:sp>
    </p:spTree>
    <p:extLst>
      <p:ext uri="{BB962C8B-B14F-4D97-AF65-F5344CB8AC3E}">
        <p14:creationId xmlns:p14="http://schemas.microsoft.com/office/powerpoint/2010/main" val="1477586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Smoking</a:t>
            </a:r>
            <a:r>
              <a:rPr lang="en-US" dirty="0"/>
              <a:t> can cause: Gum disease, which can lead to tooth loss › Oral cancer › Bad breath › Tooth discoloration › Leukoplakia (white patches inside the mouth) › Loss of bone in the jaw It’s not just your liver and lungs that are compromised by alcohol and tobacco. </a:t>
            </a:r>
          </a:p>
          <a:p>
            <a:endParaRPr lang="en-US" dirty="0"/>
          </a:p>
          <a:p>
            <a:r>
              <a:rPr lang="en-US" dirty="0"/>
              <a:t>People with </a:t>
            </a:r>
            <a:r>
              <a:rPr lang="en-US" b="1" dirty="0"/>
              <a:t>alcohol use </a:t>
            </a:r>
            <a:r>
              <a:rPr lang="en-US" dirty="0"/>
              <a:t>disorder are more likely to:*</a:t>
            </a:r>
          </a:p>
          <a:p>
            <a:r>
              <a:rPr lang="en-US" dirty="0"/>
              <a:t>› Have higher plaque levels</a:t>
            </a:r>
          </a:p>
          <a:p>
            <a:r>
              <a:rPr lang="en-US" dirty="0"/>
              <a:t>› Experience permanent tooth loss – three times </a:t>
            </a:r>
          </a:p>
          <a:p>
            <a:r>
              <a:rPr lang="en-US" dirty="0"/>
              <a:t>more likely </a:t>
            </a:r>
          </a:p>
          <a:p>
            <a:r>
              <a:rPr lang="en-US" dirty="0"/>
              <a:t>› Suffer from oral cancer – alcohol misuse is the </a:t>
            </a:r>
          </a:p>
          <a:p>
            <a:r>
              <a:rPr lang="en-US" dirty="0"/>
              <a:t>second-leading cause</a:t>
            </a:r>
          </a:p>
        </p:txBody>
      </p:sp>
      <p:sp>
        <p:nvSpPr>
          <p:cNvPr id="4" name="Slide Number Placeholder 3"/>
          <p:cNvSpPr>
            <a:spLocks noGrp="1"/>
          </p:cNvSpPr>
          <p:nvPr>
            <p:ph type="sldNum" sz="quarter" idx="5"/>
          </p:nvPr>
        </p:nvSpPr>
        <p:spPr/>
        <p:txBody>
          <a:bodyPr/>
          <a:lstStyle/>
          <a:p>
            <a:fld id="{22308C43-0B59-4942-A170-5A007CF594C5}" type="slidenum">
              <a:rPr lang="en-US" smtClean="0"/>
              <a:t>40</a:t>
            </a:fld>
            <a:endParaRPr lang="en-US"/>
          </a:p>
        </p:txBody>
      </p:sp>
    </p:spTree>
    <p:extLst>
      <p:ext uri="{BB962C8B-B14F-4D97-AF65-F5344CB8AC3E}">
        <p14:creationId xmlns:p14="http://schemas.microsoft.com/office/powerpoint/2010/main" val="2252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us that the impact of oral health in all aspect of our lives is critical.</a:t>
            </a:r>
          </a:p>
        </p:txBody>
      </p:sp>
      <p:sp>
        <p:nvSpPr>
          <p:cNvPr id="4" name="Slide Number Placeholder 3"/>
          <p:cNvSpPr>
            <a:spLocks noGrp="1"/>
          </p:cNvSpPr>
          <p:nvPr>
            <p:ph type="sldNum" sz="quarter" idx="5"/>
          </p:nvPr>
        </p:nvSpPr>
        <p:spPr/>
        <p:txBody>
          <a:bodyPr/>
          <a:lstStyle/>
          <a:p>
            <a:fld id="{22308C43-0B59-4942-A170-5A007CF594C5}" type="slidenum">
              <a:rPr lang="en-US" smtClean="0"/>
              <a:t>4</a:t>
            </a:fld>
            <a:endParaRPr lang="en-US"/>
          </a:p>
        </p:txBody>
      </p:sp>
    </p:spTree>
    <p:extLst>
      <p:ext uri="{BB962C8B-B14F-4D97-AF65-F5344CB8AC3E}">
        <p14:creationId xmlns:p14="http://schemas.microsoft.com/office/powerpoint/2010/main" val="3664426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Smoking</a:t>
            </a:r>
            <a:r>
              <a:rPr lang="en-US" dirty="0"/>
              <a:t> can cause: Gum disease, which can lead to tooth loss › Oral cancer › Bad breath › Tooth discoloration › Leukoplakia (white patches inside the mouth) › Loss of bone in the jaw It’s not just your liver and lungs that are compromised by alcohol and tobacco. </a:t>
            </a:r>
          </a:p>
          <a:p>
            <a:endParaRPr lang="en-US" dirty="0"/>
          </a:p>
          <a:p>
            <a:r>
              <a:rPr lang="en-US" dirty="0"/>
              <a:t>People with </a:t>
            </a:r>
            <a:r>
              <a:rPr lang="en-US" b="1" dirty="0"/>
              <a:t>alcohol use </a:t>
            </a:r>
            <a:r>
              <a:rPr lang="en-US" dirty="0"/>
              <a:t>disorder are more likely to:*</a:t>
            </a:r>
          </a:p>
          <a:p>
            <a:r>
              <a:rPr lang="en-US" dirty="0"/>
              <a:t>› Have higher plaque levels</a:t>
            </a:r>
          </a:p>
          <a:p>
            <a:r>
              <a:rPr lang="en-US" dirty="0"/>
              <a:t>› Experience permanent tooth loss – three times </a:t>
            </a:r>
          </a:p>
          <a:p>
            <a:r>
              <a:rPr lang="en-US" dirty="0"/>
              <a:t>more likely </a:t>
            </a:r>
          </a:p>
          <a:p>
            <a:r>
              <a:rPr lang="en-US" dirty="0"/>
              <a:t>› Suffer from oral cancer – alcohol misuse is the </a:t>
            </a:r>
          </a:p>
          <a:p>
            <a:r>
              <a:rPr lang="en-US" dirty="0"/>
              <a:t>second-leading cause</a:t>
            </a:r>
          </a:p>
        </p:txBody>
      </p:sp>
      <p:sp>
        <p:nvSpPr>
          <p:cNvPr id="4" name="Slide Number Placeholder 3"/>
          <p:cNvSpPr>
            <a:spLocks noGrp="1"/>
          </p:cNvSpPr>
          <p:nvPr>
            <p:ph type="sldNum" sz="quarter" idx="5"/>
          </p:nvPr>
        </p:nvSpPr>
        <p:spPr/>
        <p:txBody>
          <a:bodyPr/>
          <a:lstStyle/>
          <a:p>
            <a:fld id="{22308C43-0B59-4942-A170-5A007CF594C5}" type="slidenum">
              <a:rPr lang="en-US" smtClean="0"/>
              <a:t>41</a:t>
            </a:fld>
            <a:endParaRPr lang="en-US"/>
          </a:p>
        </p:txBody>
      </p:sp>
    </p:spTree>
    <p:extLst>
      <p:ext uri="{BB962C8B-B14F-4D97-AF65-F5344CB8AC3E}">
        <p14:creationId xmlns:p14="http://schemas.microsoft.com/office/powerpoint/2010/main" val="759673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42</a:t>
            </a:fld>
            <a:endParaRPr lang="en-US"/>
          </a:p>
        </p:txBody>
      </p:sp>
    </p:spTree>
    <p:extLst>
      <p:ext uri="{BB962C8B-B14F-4D97-AF65-F5344CB8AC3E}">
        <p14:creationId xmlns:p14="http://schemas.microsoft.com/office/powerpoint/2010/main" val="3098838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023F9-2A7D-4D41-8FE5-A2B1C8849B0C}" type="slidenum">
              <a:rPr lang="en-US" smtClean="0"/>
              <a:t>43</a:t>
            </a:fld>
            <a:endParaRPr lang="en-US"/>
          </a:p>
        </p:txBody>
      </p:sp>
    </p:spTree>
    <p:extLst>
      <p:ext uri="{BB962C8B-B14F-4D97-AF65-F5344CB8AC3E}">
        <p14:creationId xmlns:p14="http://schemas.microsoft.com/office/powerpoint/2010/main" val="2348096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Assessment will be based on the environment you are in……is it appropriate to do an inspection of the oral cavity or just a probe about pain, description of their oral cavity, nutritional status, oral care practices, mental status, etc.</a:t>
            </a:r>
          </a:p>
        </p:txBody>
      </p:sp>
      <p:sp>
        <p:nvSpPr>
          <p:cNvPr id="4" name="Slide Number Placeholder 3"/>
          <p:cNvSpPr>
            <a:spLocks noGrp="1"/>
          </p:cNvSpPr>
          <p:nvPr>
            <p:ph type="sldNum" sz="quarter" idx="5"/>
          </p:nvPr>
        </p:nvSpPr>
        <p:spPr/>
        <p:txBody>
          <a:bodyPr/>
          <a:lstStyle/>
          <a:p>
            <a:fld id="{22308C43-0B59-4942-A170-5A007CF594C5}" type="slidenum">
              <a:rPr lang="en-US" smtClean="0"/>
              <a:t>45</a:t>
            </a:fld>
            <a:endParaRPr lang="en-US"/>
          </a:p>
        </p:txBody>
      </p:sp>
    </p:spTree>
    <p:extLst>
      <p:ext uri="{BB962C8B-B14F-4D97-AF65-F5344CB8AC3E}">
        <p14:creationId xmlns:p14="http://schemas.microsoft.com/office/powerpoint/2010/main" val="2296116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away from lemon glycerin swabs, no items containing  alcohol or hydrogen peroxide</a:t>
            </a:r>
          </a:p>
          <a:p>
            <a:endParaRPr lang="en-US" dirty="0"/>
          </a:p>
          <a:p>
            <a:r>
              <a:rPr lang="en-US" dirty="0"/>
              <a:t>Also strategies for caregivers</a:t>
            </a:r>
          </a:p>
          <a:p>
            <a:r>
              <a:rPr lang="en-US" b="0" i="0" dirty="0">
                <a:solidFill>
                  <a:srgbClr val="58595B"/>
                </a:solidFill>
                <a:effectLst/>
                <a:latin typeface="HouschkaAltPro"/>
              </a:rPr>
              <a:t>Explain dental care by breaking directions into steps. "Brush your teeth" by itself may be too vague. Instead, walk the person through the process. Say: “</a:t>
            </a:r>
          </a:p>
          <a:p>
            <a:r>
              <a:rPr lang="en-US" b="0" i="0" dirty="0">
                <a:solidFill>
                  <a:srgbClr val="58595B"/>
                </a:solidFill>
                <a:effectLst/>
                <a:latin typeface="HouschkaAltPro"/>
              </a:rPr>
              <a:t>Hold your toothbrush." "Put paste on the brush." Then, "Brush your teeth.“</a:t>
            </a:r>
          </a:p>
          <a:p>
            <a:r>
              <a:rPr lang="en-US" b="0" i="0" dirty="0">
                <a:solidFill>
                  <a:srgbClr val="58595B"/>
                </a:solidFill>
                <a:effectLst/>
                <a:latin typeface="HouschkaAltPro"/>
              </a:rPr>
              <a:t>Hold a toothbrush and show the person how to brush his or her teeth. Or, put your hand over the person's hand, gently guiding the brush. If the person seems agitated or uncooperative, postpone brushing until later in the day.</a:t>
            </a:r>
          </a:p>
          <a:p>
            <a:r>
              <a:rPr lang="en-US" b="0" i="0" dirty="0">
                <a:solidFill>
                  <a:srgbClr val="58595B"/>
                </a:solidFill>
                <a:effectLst/>
                <a:latin typeface="HouschkaAltPro"/>
              </a:rPr>
              <a:t>Very gently brush the person’s teeth, gums, tongue and roof of the mouth at least twice a day, with the last brushing after the evening meal and any nighttime liquid medication. Allow plenty of time and find a comfortable position if you must do the brushing yourself. Gently place the toothbrush in the person's mouth at a 45 degree angle so you massage gum tissue as you clean the teeth.</a:t>
            </a:r>
          </a:p>
          <a:p>
            <a:r>
              <a:rPr lang="en-US" b="0" i="0" dirty="0">
                <a:solidFill>
                  <a:srgbClr val="58595B"/>
                </a:solidFill>
                <a:effectLst/>
                <a:latin typeface="HouschkaAltPro"/>
              </a:rPr>
              <a:t>If the person wears dentures, rinse them with plain water after meals and brush them daily to remove food particles. Each night, remove them and soak in a cleanser or mouthwash. Then, use a soft toothbrush or moistened gauze pad to clean the gums, tongue and other soft mouth tissues.</a:t>
            </a:r>
          </a:p>
          <a:p>
            <a:r>
              <a:rPr lang="en-US" b="0" i="0" dirty="0" err="1">
                <a:solidFill>
                  <a:srgbClr val="58595B"/>
                </a:solidFill>
                <a:effectLst/>
                <a:latin typeface="HouschkaAltPro"/>
              </a:rPr>
              <a:t>ou</a:t>
            </a:r>
            <a:r>
              <a:rPr lang="en-US" b="0" i="0" dirty="0">
                <a:solidFill>
                  <a:srgbClr val="58595B"/>
                </a:solidFill>
                <a:effectLst/>
                <a:latin typeface="HouschkaAltPro"/>
              </a:rPr>
              <a:t> may find that a soft bristled children's toothbrush works better than a hard bristled adult's brush. Or that a long handled or angled brush is easier to use than a standard toothbrush. Experiment until you find the best choice. Be aware that electric dental appliances may confuse a person with Alzheimer’s.</a:t>
            </a:r>
          </a:p>
          <a:p>
            <a:r>
              <a:rPr lang="en-US" b="0" i="0" dirty="0">
                <a:solidFill>
                  <a:srgbClr val="58595B"/>
                </a:solidFill>
                <a:effectLst/>
                <a:latin typeface="HouschkaAltPro"/>
              </a:rPr>
              <a:t>investigate any signs of mouth discomfort during mealtime. Refusing to eat or strained facial expressions while eating may indicate mouth pain or dentures that don't fit </a:t>
            </a:r>
            <a:r>
              <a:rPr lang="en-US" b="0" i="0" dirty="0" err="1">
                <a:solidFill>
                  <a:srgbClr val="58595B"/>
                </a:solidFill>
                <a:effectLst/>
                <a:latin typeface="HouschkaAltPro"/>
              </a:rPr>
              <a:t>properly.lossing</a:t>
            </a:r>
            <a:r>
              <a:rPr lang="en-US" b="0" i="0" dirty="0">
                <a:solidFill>
                  <a:srgbClr val="58595B"/>
                </a:solidFill>
                <a:effectLst/>
                <a:latin typeface="HouschkaAltPro"/>
              </a:rPr>
              <a:t> daily. If using floss is distressing to the person with Alzheimer's, try using a "</a:t>
            </a:r>
            <a:r>
              <a:rPr lang="en-US" b="0" i="0" dirty="0" err="1">
                <a:solidFill>
                  <a:srgbClr val="58595B"/>
                </a:solidFill>
                <a:effectLst/>
                <a:latin typeface="HouschkaAltPro"/>
              </a:rPr>
              <a:t>proxabrush</a:t>
            </a:r>
            <a:r>
              <a:rPr lang="en-US" b="0" i="0" dirty="0">
                <a:solidFill>
                  <a:srgbClr val="58595B"/>
                </a:solidFill>
                <a:effectLst/>
                <a:latin typeface="HouschkaAltPro"/>
              </a:rPr>
              <a:t>" to clean between teeth instead.</a:t>
            </a:r>
          </a:p>
          <a:p>
            <a:endParaRPr lang="en-US" b="0" i="0" dirty="0">
              <a:solidFill>
                <a:srgbClr val="58595B"/>
              </a:solidFill>
              <a:effectLst/>
              <a:latin typeface="HouschkaAltPro"/>
            </a:endParaRPr>
          </a:p>
        </p:txBody>
      </p:sp>
      <p:sp>
        <p:nvSpPr>
          <p:cNvPr id="4" name="Slide Number Placeholder 3"/>
          <p:cNvSpPr>
            <a:spLocks noGrp="1"/>
          </p:cNvSpPr>
          <p:nvPr>
            <p:ph type="sldNum" sz="quarter" idx="5"/>
          </p:nvPr>
        </p:nvSpPr>
        <p:spPr/>
        <p:txBody>
          <a:bodyPr/>
          <a:lstStyle/>
          <a:p>
            <a:fld id="{22308C43-0B59-4942-A170-5A007CF594C5}" type="slidenum">
              <a:rPr lang="en-US" smtClean="0"/>
              <a:t>46</a:t>
            </a:fld>
            <a:endParaRPr lang="en-US"/>
          </a:p>
        </p:txBody>
      </p:sp>
    </p:spTree>
    <p:extLst>
      <p:ext uri="{BB962C8B-B14F-4D97-AF65-F5344CB8AC3E}">
        <p14:creationId xmlns:p14="http://schemas.microsoft.com/office/powerpoint/2010/main" val="2588331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58595B"/>
                </a:solidFill>
                <a:effectLst/>
                <a:latin typeface="HouschkaAltPro"/>
              </a:rPr>
              <a:t>Find the right dentist. </a:t>
            </a:r>
            <a:r>
              <a:rPr lang="en-US" b="0" i="0" dirty="0">
                <a:solidFill>
                  <a:srgbClr val="58595B"/>
                </a:solidFill>
                <a:effectLst/>
                <a:latin typeface="HouschkaAltPro"/>
              </a:rPr>
              <a:t>Contact your local dental society to find the names of professionals who have experience working with people with dementia or with elderly patients. </a:t>
            </a:r>
            <a:r>
              <a:rPr lang="en-US" b="0" i="0" dirty="0">
                <a:solidFill>
                  <a:srgbClr val="003349"/>
                </a:solidFill>
                <a:effectLst/>
                <a:latin typeface="FilsonPro Book"/>
              </a:rPr>
              <a:t>who specialize in the treatment of people with dementia and other medical problems</a:t>
            </a:r>
            <a:endParaRPr lang="en-US" b="0" i="0" dirty="0">
              <a:solidFill>
                <a:srgbClr val="58595B"/>
              </a:solidFill>
              <a:effectLst/>
              <a:latin typeface="HouschkaAltPr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58595B"/>
                </a:solidFill>
                <a:effectLst/>
                <a:latin typeface="HouschkaAltPro"/>
              </a:rPr>
              <a:t>Coordinate care. </a:t>
            </a:r>
            <a:r>
              <a:rPr lang="en-US" b="0" i="0" dirty="0">
                <a:solidFill>
                  <a:srgbClr val="58595B"/>
                </a:solidFill>
                <a:effectLst/>
                <a:latin typeface="HouschkaAltPro"/>
              </a:rPr>
              <a:t>Provide the dentist with a list of all health care providers who are caring for the person with dementia, as well as a list of all medications. Certain medications can contribute to dry mouth and other oral health issues. </a:t>
            </a:r>
            <a:r>
              <a:rPr lang="en-US" b="0" i="0" dirty="0">
                <a:solidFill>
                  <a:srgbClr val="003349"/>
                </a:solidFill>
                <a:effectLst/>
                <a:latin typeface="FilsonPro Book"/>
              </a:rPr>
              <a:t>Before a dental visit, discuss any environmental modifications such as reducing noise or the number of people around, transport issues, sedation or pre medication needs with the dentist and staff.</a:t>
            </a:r>
          </a:p>
          <a:p>
            <a:pPr algn="l">
              <a:buFont typeface="Arial" panose="020B0604020202020204" pitchFamily="34" charset="0"/>
              <a:buChar char="•"/>
            </a:pPr>
            <a:endParaRPr lang="en-US" b="0" i="0" dirty="0">
              <a:solidFill>
                <a:srgbClr val="58595B"/>
              </a:solidFill>
              <a:effectLst/>
              <a:latin typeface="HouschkaAltPro"/>
            </a:endParaRPr>
          </a:p>
          <a:p>
            <a:pPr algn="l">
              <a:buFont typeface="Arial" panose="020B0604020202020204" pitchFamily="34" charset="0"/>
              <a:buChar char="•"/>
            </a:pPr>
            <a:r>
              <a:rPr lang="en-US" b="1" i="0" dirty="0">
                <a:solidFill>
                  <a:srgbClr val="58595B"/>
                </a:solidFill>
                <a:effectLst/>
                <a:latin typeface="HouschkaAltPro"/>
              </a:rPr>
              <a:t>Keep up with regular dental visits for as long as possible. </a:t>
            </a:r>
            <a:r>
              <a:rPr lang="en-US" b="0" i="0" dirty="0">
                <a:solidFill>
                  <a:srgbClr val="58595B"/>
                </a:solidFill>
                <a:effectLst/>
                <a:latin typeface="HouschkaAltPro"/>
              </a:rPr>
              <a:t>This will help prevent tooth decay, gum problems, pain and infection.</a:t>
            </a: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47</a:t>
            </a:fld>
            <a:endParaRPr lang="en-US"/>
          </a:p>
        </p:txBody>
      </p:sp>
    </p:spTree>
    <p:extLst>
      <p:ext uri="{BB962C8B-B14F-4D97-AF65-F5344CB8AC3E}">
        <p14:creationId xmlns:p14="http://schemas.microsoft.com/office/powerpoint/2010/main" val="2062917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this up and bring the point home how there is a link between oral health and chronic conditions. We only covered a few. As with any health promotion, </a:t>
            </a:r>
            <a:r>
              <a:rPr lang="en-US" dirty="0" err="1"/>
              <a:t>matintance</a:t>
            </a:r>
            <a:r>
              <a:rPr lang="en-US" dirty="0"/>
              <a:t> and prevention strategies in our ministries we may have the opportunity to advocate and empower our clients, patients and faith communities to include the dentist as part of their health care team.</a:t>
            </a:r>
          </a:p>
        </p:txBody>
      </p:sp>
      <p:sp>
        <p:nvSpPr>
          <p:cNvPr id="4" name="Slide Number Placeholder 3"/>
          <p:cNvSpPr>
            <a:spLocks noGrp="1"/>
          </p:cNvSpPr>
          <p:nvPr>
            <p:ph type="sldNum" sz="quarter" idx="5"/>
          </p:nvPr>
        </p:nvSpPr>
        <p:spPr/>
        <p:txBody>
          <a:bodyPr/>
          <a:lstStyle/>
          <a:p>
            <a:fld id="{22308C43-0B59-4942-A170-5A007CF594C5}" type="slidenum">
              <a:rPr lang="en-US" smtClean="0"/>
              <a:t>48</a:t>
            </a:fld>
            <a:endParaRPr lang="en-US"/>
          </a:p>
        </p:txBody>
      </p:sp>
    </p:spTree>
    <p:extLst>
      <p:ext uri="{BB962C8B-B14F-4D97-AF65-F5344CB8AC3E}">
        <p14:creationId xmlns:p14="http://schemas.microsoft.com/office/powerpoint/2010/main" val="2025718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Faith Community Nurses and Volunteers, we often make referrals…here you go. I have personally check all of these out and they are good sources.</a:t>
            </a:r>
          </a:p>
          <a:p>
            <a:endParaRPr lang="en-US" dirty="0"/>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49</a:t>
            </a:fld>
            <a:endParaRPr lang="en-US"/>
          </a:p>
        </p:txBody>
      </p:sp>
    </p:spTree>
    <p:extLst>
      <p:ext uri="{BB962C8B-B14F-4D97-AF65-F5344CB8AC3E}">
        <p14:creationId xmlns:p14="http://schemas.microsoft.com/office/powerpoint/2010/main" val="3015194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0023F9-2A7D-4D41-8FE5-A2B1C8849B0C}" type="slidenum">
              <a:rPr lang="en-US" smtClean="0"/>
              <a:t>50</a:t>
            </a:fld>
            <a:endParaRPr lang="en-US"/>
          </a:p>
        </p:txBody>
      </p:sp>
    </p:spTree>
    <p:extLst>
      <p:ext uri="{BB962C8B-B14F-4D97-AF65-F5344CB8AC3E}">
        <p14:creationId xmlns:p14="http://schemas.microsoft.com/office/powerpoint/2010/main" val="48834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family, and community all influence the oral health outcomes of children and adults</a:t>
            </a:r>
          </a:p>
          <a:p>
            <a:r>
              <a:rPr lang="en-US" dirty="0"/>
              <a:t>Oral health inequities are largely influenced by community level rather than individual factors</a:t>
            </a:r>
          </a:p>
          <a:p>
            <a:r>
              <a:rPr lang="en-US" dirty="0"/>
              <a:t>Integrated approach of policy and individual influences promote the greatest impact on health inequities, including oral health</a:t>
            </a:r>
          </a:p>
          <a:p>
            <a:r>
              <a:rPr lang="en-US" dirty="0"/>
              <a:t>Health care teams have a critical role in promoting oral health equity for patients and communities. Primary care teams are well positioned to promote oral health during routine well child visits, but also medical-dental integration within the wider community.</a:t>
            </a:r>
          </a:p>
          <a:p>
            <a:r>
              <a:rPr lang="en-US" dirty="0"/>
              <a:t>Child level influences include:</a:t>
            </a:r>
          </a:p>
          <a:p>
            <a:r>
              <a:rPr lang="en-US" dirty="0"/>
              <a:t>Physical attributes, biologic and genetic characteristics</a:t>
            </a:r>
          </a:p>
          <a:p>
            <a:r>
              <a:rPr lang="en-US" dirty="0"/>
              <a:t>Health behavior and practices</a:t>
            </a:r>
          </a:p>
          <a:p>
            <a:r>
              <a:rPr lang="en-US" dirty="0"/>
              <a:t>Dental insurances and use of dental care</a:t>
            </a:r>
          </a:p>
          <a:p>
            <a:r>
              <a:rPr lang="en-US" dirty="0"/>
              <a:t>Family level influences include:</a:t>
            </a:r>
          </a:p>
          <a:p>
            <a:r>
              <a:rPr lang="en-US" dirty="0"/>
              <a:t>Family culture, function, and composition</a:t>
            </a:r>
          </a:p>
          <a:p>
            <a:r>
              <a:rPr lang="en-US" dirty="0"/>
              <a:t>Socioeconomic status, social supports, safety</a:t>
            </a:r>
          </a:p>
          <a:p>
            <a:r>
              <a:rPr lang="en-US" dirty="0"/>
              <a:t>Health behaviors, practices, and coping skills; parent health status</a:t>
            </a:r>
          </a:p>
          <a:p>
            <a:r>
              <a:rPr lang="en-US" dirty="0"/>
              <a:t>Community level influences include:</a:t>
            </a:r>
          </a:p>
          <a:p>
            <a:r>
              <a:rPr lang="en-US" dirty="0"/>
              <a:t>Social environment and social capital</a:t>
            </a:r>
          </a:p>
          <a:p>
            <a:r>
              <a:rPr lang="en-US" dirty="0"/>
              <a:t>Characteristics of the dental and health care systems</a:t>
            </a:r>
          </a:p>
          <a:p>
            <a:r>
              <a:rPr lang="en-US" dirty="0"/>
              <a:t>General culture and oral health environment</a:t>
            </a:r>
          </a:p>
          <a:p>
            <a:r>
              <a:rPr lang="en-US" dirty="0"/>
              <a:t>Physical environment and safety</a:t>
            </a:r>
          </a:p>
        </p:txBody>
      </p:sp>
      <p:sp>
        <p:nvSpPr>
          <p:cNvPr id="4" name="Slide Number Placeholder 3"/>
          <p:cNvSpPr>
            <a:spLocks noGrp="1"/>
          </p:cNvSpPr>
          <p:nvPr>
            <p:ph type="sldNum" sz="quarter" idx="5"/>
          </p:nvPr>
        </p:nvSpPr>
        <p:spPr/>
        <p:txBody>
          <a:bodyPr/>
          <a:lstStyle/>
          <a:p>
            <a:fld id="{22308C43-0B59-4942-A170-5A007CF594C5}" type="slidenum">
              <a:rPr lang="en-US" smtClean="0"/>
              <a:t>5</a:t>
            </a:fld>
            <a:endParaRPr lang="en-US"/>
          </a:p>
        </p:txBody>
      </p:sp>
    </p:spTree>
    <p:extLst>
      <p:ext uri="{BB962C8B-B14F-4D97-AF65-F5344CB8AC3E}">
        <p14:creationId xmlns:p14="http://schemas.microsoft.com/office/powerpoint/2010/main" val="319159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308C43-0B59-4942-A170-5A007CF594C5}" type="slidenum">
              <a:rPr lang="en-US" smtClean="0"/>
              <a:t>6</a:t>
            </a:fld>
            <a:endParaRPr lang="en-US"/>
          </a:p>
        </p:txBody>
      </p:sp>
    </p:spTree>
    <p:extLst>
      <p:ext uri="{BB962C8B-B14F-4D97-AF65-F5344CB8AC3E}">
        <p14:creationId xmlns:p14="http://schemas.microsoft.com/office/powerpoint/2010/main" val="91357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Some of the most common diseases that impact our oral health include cavities (tooth decay), gum (periodontal) disease, and oral cancer.</a:t>
            </a:r>
          </a:p>
          <a:p>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8</a:t>
            </a:fld>
            <a:endParaRPr lang="en-US"/>
          </a:p>
        </p:txBody>
      </p:sp>
    </p:spTree>
    <p:extLst>
      <p:ext uri="{BB962C8B-B14F-4D97-AF65-F5344CB8AC3E}">
        <p14:creationId xmlns:p14="http://schemas.microsoft.com/office/powerpoint/2010/main" val="73532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00000"/>
                </a:solidFill>
                <a:effectLst/>
                <a:latin typeface="Open Sans" panose="020B0606030504020204" pitchFamily="34" charset="0"/>
              </a:rPr>
              <a:t>Cavities are caused by a breakdown of the tooth enamel by acids produced by bacteria located in plaque that collects on teeth, especially along the gumline and in the crevices on the chewing surfaces of the teeth. Eating and drinking foods high in carbohydrates cause this bacteria to produce the acids that can cause the outer coating of the tooth (enamel) or root surface to break down (demineralize).</a:t>
            </a:r>
          </a:p>
          <a:p>
            <a:pPr marL="171450" indent="-171450">
              <a:buFont typeface="Arial" panose="020B0604020202020204" pitchFamily="34" charset="0"/>
              <a:buChar char="•"/>
            </a:pPr>
            <a:r>
              <a:rPr lang="en-US" dirty="0"/>
              <a:t>Although </a:t>
            </a:r>
            <a:r>
              <a:rPr lang="en-US" b="1" u="sng" dirty="0"/>
              <a:t>cavities are largely preventable, they are one of the most common chronic diseases throughout the lifespan</a:t>
            </a:r>
            <a:r>
              <a:rPr lang="en-US" dirty="0"/>
              <a:t>. About one-fourth of young children, half of adolescents and more than 90% of adults experienced tooth decay. Untreated tooth decay affected 10% of young children to 26% of adults aged 20–64.2 Untreated tooth decay can lead to abscess (a severe infection) under the gums which can spread to other parts of the body and have serious, and in rare cases fatal, results.</a:t>
            </a:r>
          </a:p>
          <a:p>
            <a:pPr marL="171450" indent="-171450">
              <a:buFont typeface="Arial" panose="020B0604020202020204" pitchFamily="34" charset="0"/>
              <a:buChar char="•"/>
            </a:pPr>
            <a:r>
              <a:rPr lang="en-US" dirty="0"/>
              <a:t>Community water fluoridation and school-based dental sealants programs are both cost-saving, proven strategies to prevent tooth decay. Along with oral hygiene consisting of …………….(please explain)………</a:t>
            </a:r>
          </a:p>
        </p:txBody>
      </p:sp>
      <p:sp>
        <p:nvSpPr>
          <p:cNvPr id="4" name="Slide Number Placeholder 3"/>
          <p:cNvSpPr>
            <a:spLocks noGrp="1"/>
          </p:cNvSpPr>
          <p:nvPr>
            <p:ph type="sldNum" sz="quarter" idx="5"/>
          </p:nvPr>
        </p:nvSpPr>
        <p:spPr/>
        <p:txBody>
          <a:bodyPr/>
          <a:lstStyle/>
          <a:p>
            <a:fld id="{22308C43-0B59-4942-A170-5A007CF594C5}" type="slidenum">
              <a:rPr lang="en-US" smtClean="0"/>
              <a:t>9</a:t>
            </a:fld>
            <a:endParaRPr lang="en-US"/>
          </a:p>
        </p:txBody>
      </p:sp>
    </p:spTree>
    <p:extLst>
      <p:ext uri="{BB962C8B-B14F-4D97-AF65-F5344CB8AC3E}">
        <p14:creationId xmlns:p14="http://schemas.microsoft.com/office/powerpoint/2010/main" val="260450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Periodontitis is a destructive inflammatory disease of the supporting tissues of the teeth. and  </a:t>
            </a:r>
            <a:r>
              <a:rPr lang="en-US" b="0" i="0" dirty="0">
                <a:solidFill>
                  <a:srgbClr val="212121"/>
                </a:solidFill>
                <a:effectLst/>
                <a:latin typeface="Cambria" panose="02040503050406030204" pitchFamily="18" charset="0"/>
              </a:rPr>
              <a:t>is </a:t>
            </a:r>
            <a:r>
              <a:rPr lang="en-US" b="1" i="0" u="sng" dirty="0">
                <a:solidFill>
                  <a:srgbClr val="212121"/>
                </a:solidFill>
                <a:effectLst/>
                <a:latin typeface="Cambria" panose="02040503050406030204" pitchFamily="18" charset="0"/>
              </a:rPr>
              <a:t>one of the most prevalent inflammatory diseases of mankind</a:t>
            </a:r>
            <a:r>
              <a:rPr lang="en-US" b="0" i="0" dirty="0">
                <a:solidFill>
                  <a:srgbClr val="212121"/>
                </a:solidFill>
                <a:effectLst/>
                <a:latin typeface="Cambria" panose="02040503050406030204" pitchFamily="18" charset="0"/>
              </a:rPr>
              <a:t>.</a:t>
            </a:r>
            <a:endParaRPr lang="en-US" dirty="0"/>
          </a:p>
          <a:p>
            <a:pPr marL="171450" indent="-171450">
              <a:buFont typeface="Arial" panose="020B0604020202020204" pitchFamily="34" charset="0"/>
              <a:buChar char="•"/>
            </a:pPr>
            <a:r>
              <a:rPr lang="en-US" dirty="0"/>
              <a:t> Caused by specific microorganisms or group of specific microorganisms resulting in progressive destruction of periodontal ligament and alveolar bone with periodontal pocket formation, gingival recession or both.</a:t>
            </a:r>
          </a:p>
          <a:p>
            <a:r>
              <a:rPr lang="en-US" b="0" i="0" dirty="0">
                <a:solidFill>
                  <a:srgbClr val="212121"/>
                </a:solidFill>
                <a:effectLst/>
                <a:latin typeface="Cambria" panose="02040503050406030204" pitchFamily="18" charset="0"/>
              </a:rPr>
              <a:t>Oral lesions are indicators of disease progression and oral cavity can be a window to overall health.[</a:t>
            </a:r>
            <a:r>
              <a:rPr lang="en-US" b="0" i="0" u="sng" dirty="0">
                <a:solidFill>
                  <a:srgbClr val="376FAA"/>
                </a:solidFill>
                <a:effectLst/>
                <a:latin typeface="Cambria" panose="02040503050406030204" pitchFamily="18" charset="0"/>
                <a:hlinkClick r:id="rId3"/>
              </a:rPr>
              <a:t>3</a:t>
            </a:r>
            <a:r>
              <a:rPr lang="en-US" b="0" i="0" dirty="0">
                <a:solidFill>
                  <a:srgbClr val="212121"/>
                </a:solidFill>
                <a:effectLst/>
                <a:latin typeface="Cambria" panose="02040503050406030204" pitchFamily="18" charset="0"/>
              </a:rPr>
              <a:t>] Bacteria are the prime etiological agents in periodontal disease, and it is estimated that more than 500 different bacterial species are capable of colonizing the adult mouth</a:t>
            </a:r>
            <a:endParaRPr lang="en-US" dirty="0"/>
          </a:p>
        </p:txBody>
      </p:sp>
      <p:sp>
        <p:nvSpPr>
          <p:cNvPr id="4" name="Slide Number Placeholder 3"/>
          <p:cNvSpPr>
            <a:spLocks noGrp="1"/>
          </p:cNvSpPr>
          <p:nvPr>
            <p:ph type="sldNum" sz="quarter" idx="5"/>
          </p:nvPr>
        </p:nvSpPr>
        <p:spPr/>
        <p:txBody>
          <a:bodyPr/>
          <a:lstStyle/>
          <a:p>
            <a:fld id="{22308C43-0B59-4942-A170-5A007CF594C5}" type="slidenum">
              <a:rPr lang="en-US" smtClean="0"/>
              <a:t>10</a:t>
            </a:fld>
            <a:endParaRPr lang="en-US"/>
          </a:p>
        </p:txBody>
      </p:sp>
    </p:spTree>
    <p:extLst>
      <p:ext uri="{BB962C8B-B14F-4D97-AF65-F5344CB8AC3E}">
        <p14:creationId xmlns:p14="http://schemas.microsoft.com/office/powerpoint/2010/main" val="165414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308C43-0B59-4942-A170-5A007CF594C5}" type="slidenum">
              <a:rPr lang="en-US" smtClean="0"/>
              <a:t>12</a:t>
            </a:fld>
            <a:endParaRPr lang="en-US"/>
          </a:p>
        </p:txBody>
      </p:sp>
    </p:spTree>
    <p:extLst>
      <p:ext uri="{BB962C8B-B14F-4D97-AF65-F5344CB8AC3E}">
        <p14:creationId xmlns:p14="http://schemas.microsoft.com/office/powerpoint/2010/main" val="261403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75B5-EAF4-F66A-7013-85B2E3D794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69E6C9-5D11-5E3E-4DB8-AEE13AE84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4BB19A-FB34-8C11-9D32-E442A65DEB3B}"/>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5" name="Footer Placeholder 4">
            <a:extLst>
              <a:ext uri="{FF2B5EF4-FFF2-40B4-BE49-F238E27FC236}">
                <a16:creationId xmlns:a16="http://schemas.microsoft.com/office/drawing/2014/main" id="{DEBB6A73-BC03-4CC6-FE98-D2ADD87FB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32037-BF4F-4FE1-75C5-672E8F7674F1}"/>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98403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DEBB-E20E-4327-9495-ED1BE1AE44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9081C8-11FE-22B0-23AD-F6D2F4BD8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BD19A-20A2-484F-5C05-A713C205EB17}"/>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5" name="Footer Placeholder 4">
            <a:extLst>
              <a:ext uri="{FF2B5EF4-FFF2-40B4-BE49-F238E27FC236}">
                <a16:creationId xmlns:a16="http://schemas.microsoft.com/office/drawing/2014/main" id="{6F372297-CEFC-E0F0-A88D-3F35FEE7A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4E669-6A10-7BEF-A36F-2985739A7BBB}"/>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109005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8370F-C6AD-DDA4-22EF-335AAFCF34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BCF5F-2673-C3D0-A73F-107B16AD7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FC9FB-EF76-A674-5BB5-BE5C489F6092}"/>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5" name="Footer Placeholder 4">
            <a:extLst>
              <a:ext uri="{FF2B5EF4-FFF2-40B4-BE49-F238E27FC236}">
                <a16:creationId xmlns:a16="http://schemas.microsoft.com/office/drawing/2014/main" id="{B76676EC-77B1-D72C-D1D3-11B9B7FCA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F18F7-2774-AC6F-21ED-2FF5F3698BF2}"/>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25484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2EC0D-E5F5-F485-FD26-D16BF3F60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8E8F0-8474-784B-19B2-9AB805EBF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C71A6-15D5-BD44-3434-5D9F825F9A90}"/>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5" name="Footer Placeholder 4">
            <a:extLst>
              <a:ext uri="{FF2B5EF4-FFF2-40B4-BE49-F238E27FC236}">
                <a16:creationId xmlns:a16="http://schemas.microsoft.com/office/drawing/2014/main" id="{26A4E6B6-D368-9E1E-73A8-530478E4A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A583B-8C4A-A984-B1C9-B8B76339C57D}"/>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406454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BDC0-5D18-ECF5-E1F4-222B894B28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C40300-829A-B3E7-53BA-5965BD68A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E7C866-3208-85B1-7442-BAD9AB7D6323}"/>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5" name="Footer Placeholder 4">
            <a:extLst>
              <a:ext uri="{FF2B5EF4-FFF2-40B4-BE49-F238E27FC236}">
                <a16:creationId xmlns:a16="http://schemas.microsoft.com/office/drawing/2014/main" id="{37AE8867-6BFD-8722-6EC5-C3ED78D3B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493BE-B209-84A0-AA41-075E70498ADC}"/>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160602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1FE7-91AE-CEA6-FD64-69256C1247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5E879-F1B9-9802-EEC8-C72B18AD3C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73EF4C-D405-F809-6F81-7A44D7B53B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EBE548-CA70-B46A-EE7B-004B2212DD98}"/>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6" name="Footer Placeholder 5">
            <a:extLst>
              <a:ext uri="{FF2B5EF4-FFF2-40B4-BE49-F238E27FC236}">
                <a16:creationId xmlns:a16="http://schemas.microsoft.com/office/drawing/2014/main" id="{0982C5F4-11C0-8EF4-9C0A-E09A622EE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99DE3-09C8-6798-5023-43EDC2AA9890}"/>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156099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05EB-5123-0BA7-341F-3C3AE05F41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20B724-D732-2638-17E8-25F54F08D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7F2BDA-25BB-C27B-E6BA-98701BC11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5C3466-D211-DE30-FF21-BF2D18842A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DFCF3-2A62-9A29-3C87-81C1AF6B63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F4FA06-8368-8CC7-0D09-38A01ACB291B}"/>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8" name="Footer Placeholder 7">
            <a:extLst>
              <a:ext uri="{FF2B5EF4-FFF2-40B4-BE49-F238E27FC236}">
                <a16:creationId xmlns:a16="http://schemas.microsoft.com/office/drawing/2014/main" id="{2AEB9CC1-ECFF-B293-315F-DBF2629B59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650E9-155A-783D-33AD-6B821F63C82B}"/>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105073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B8E2-5AF2-CFC2-260E-5E95D3AF9C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0705F4-6622-2D1B-84FD-CF82F1C8B6EB}"/>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4" name="Footer Placeholder 3">
            <a:extLst>
              <a:ext uri="{FF2B5EF4-FFF2-40B4-BE49-F238E27FC236}">
                <a16:creationId xmlns:a16="http://schemas.microsoft.com/office/drawing/2014/main" id="{4E284530-7CE7-4826-E35D-7BA3BDD382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A6789-ABB7-9936-BF86-3BA16289C37C}"/>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267150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B6D5B-E865-32B0-8B86-88253B7FD6F8}"/>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3" name="Footer Placeholder 2">
            <a:extLst>
              <a:ext uri="{FF2B5EF4-FFF2-40B4-BE49-F238E27FC236}">
                <a16:creationId xmlns:a16="http://schemas.microsoft.com/office/drawing/2014/main" id="{A3499182-1EE5-06DB-A380-65A142340A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41812C-F868-D37D-BFA7-2106CEA36AC6}"/>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109589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7BCB-3522-6A1C-5FF6-343984303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C1CC6-FB2A-2D04-4A22-8CA0DB39E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6F39D9-BAA7-F11D-8F59-18D470065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1480B-094D-6C7A-A175-0F9F951597B0}"/>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6" name="Footer Placeholder 5">
            <a:extLst>
              <a:ext uri="{FF2B5EF4-FFF2-40B4-BE49-F238E27FC236}">
                <a16:creationId xmlns:a16="http://schemas.microsoft.com/office/drawing/2014/main" id="{0AB2FBCA-B3F9-0D3F-69C7-2AAFD50398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9C8E9-EE98-3EA7-9678-2499E22F7E30}"/>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16848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E684-BB7A-B21A-44F9-EA224A9E3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1DB604-ADDE-370A-7A9D-2BCD75263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10A16-6DA0-2435-9179-3ED8EECC3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FEDB5-3908-1768-70D0-3B51F2CCEA6A}"/>
              </a:ext>
            </a:extLst>
          </p:cNvPr>
          <p:cNvSpPr>
            <a:spLocks noGrp="1"/>
          </p:cNvSpPr>
          <p:nvPr>
            <p:ph type="dt" sz="half" idx="10"/>
          </p:nvPr>
        </p:nvSpPr>
        <p:spPr/>
        <p:txBody>
          <a:bodyPr/>
          <a:lstStyle/>
          <a:p>
            <a:fld id="{8C51AB3E-EA9D-43D2-A33B-E56F1F7FC79B}" type="datetimeFigureOut">
              <a:rPr lang="en-US" smtClean="0"/>
              <a:t>1/11/2023</a:t>
            </a:fld>
            <a:endParaRPr lang="en-US"/>
          </a:p>
        </p:txBody>
      </p:sp>
      <p:sp>
        <p:nvSpPr>
          <p:cNvPr id="6" name="Footer Placeholder 5">
            <a:extLst>
              <a:ext uri="{FF2B5EF4-FFF2-40B4-BE49-F238E27FC236}">
                <a16:creationId xmlns:a16="http://schemas.microsoft.com/office/drawing/2014/main" id="{4881EEF1-931C-D8AF-82DA-071544D22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049AB-5DD3-E5BB-0ECE-8C5F79E6A5DD}"/>
              </a:ext>
            </a:extLst>
          </p:cNvPr>
          <p:cNvSpPr>
            <a:spLocks noGrp="1"/>
          </p:cNvSpPr>
          <p:nvPr>
            <p:ph type="sldNum" sz="quarter" idx="12"/>
          </p:nvPr>
        </p:nvSpPr>
        <p:spPr/>
        <p:txBody>
          <a:bodyPr/>
          <a:lstStyle/>
          <a:p>
            <a:fld id="{531BA407-D27E-4ECA-BFE8-7415FCE722D7}" type="slidenum">
              <a:rPr lang="en-US" smtClean="0"/>
              <a:t>‹#›</a:t>
            </a:fld>
            <a:endParaRPr lang="en-US"/>
          </a:p>
        </p:txBody>
      </p:sp>
    </p:spTree>
    <p:extLst>
      <p:ext uri="{BB962C8B-B14F-4D97-AF65-F5344CB8AC3E}">
        <p14:creationId xmlns:p14="http://schemas.microsoft.com/office/powerpoint/2010/main" val="180273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259B3-A28E-BB9F-DCF8-035975EA4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8D3EFF-6D41-A75C-C573-0203D04F7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53309-79E1-3A37-6CAE-310CACA11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1AB3E-EA9D-43D2-A33B-E56F1F7FC79B}" type="datetimeFigureOut">
              <a:rPr lang="en-US" smtClean="0"/>
              <a:t>1/11/2023</a:t>
            </a:fld>
            <a:endParaRPr lang="en-US"/>
          </a:p>
        </p:txBody>
      </p:sp>
      <p:sp>
        <p:nvSpPr>
          <p:cNvPr id="5" name="Footer Placeholder 4">
            <a:extLst>
              <a:ext uri="{FF2B5EF4-FFF2-40B4-BE49-F238E27FC236}">
                <a16:creationId xmlns:a16="http://schemas.microsoft.com/office/drawing/2014/main" id="{D817446A-0DA3-31C2-9EDC-BA06685DB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E79A4C-AD0A-275A-80B2-7D4E7E1FA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BA407-D27E-4ECA-BFE8-7415FCE722D7}" type="slidenum">
              <a:rPr lang="en-US" smtClean="0"/>
              <a:t>‹#›</a:t>
            </a:fld>
            <a:endParaRPr lang="en-US"/>
          </a:p>
        </p:txBody>
      </p:sp>
    </p:spTree>
    <p:extLst>
      <p:ext uri="{BB962C8B-B14F-4D97-AF65-F5344CB8AC3E}">
        <p14:creationId xmlns:p14="http://schemas.microsoft.com/office/powerpoint/2010/main" val="17539460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essbooks.senecacollege.ca/operationsmanagement/chapter/supply-chai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medicaljournals.se/acta/content/html/10.2340/00015555-120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36948558@N03/484088275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ressbooks.senecacollege.ca/operationsmanagement/chapter/supply-chain/"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hyperlink" Target="https://www.hindawi.com/journals/crid/2013/943953/" TargetMode="External"/><Relationship Id="rId3" Type="http://schemas.openxmlformats.org/officeDocument/2006/relationships/image" Target="../media/image21.jpg"/><Relationship Id="rId7"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ommons.wikimedia.org/wiki/Category:Aphthous_ulcer" TargetMode="External"/><Relationship Id="rId5" Type="http://schemas.openxmlformats.org/officeDocument/2006/relationships/image" Target="../media/image22.jpg"/><Relationship Id="rId10" Type="http://schemas.openxmlformats.org/officeDocument/2006/relationships/hyperlink" Target="https://creativecommons.org/licenses/by-sa/3.0/" TargetMode="External"/><Relationship Id="rId4" Type="http://schemas.openxmlformats.org/officeDocument/2006/relationships/hyperlink" Target="https://www.frontiersin.org/articles/10.3389/fped.2020.00379/full" TargetMode="External"/><Relationship Id="rId9"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ressbooks.senecacollege.ca/operationsmanagement/chapter/supply-chain/"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oercommons.org/courseware/lesson/10511"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pressbooks.senecacollege.ca/operationsmanagement/chapter/supply-chain/"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truth-code.com/2015/09/15-plants-herbs-that-can-boost-lung.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pressbooks.senecacollege.ca/operationsmanagement/chapter/supply-chain/"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hindawi.com/journals/crid/2014/262430/"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pixabay.com/en/mouth-lips-lipstick-black-beauty-309144/"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pressbooks.senecacollege.ca/operationsmanagement/chapter/supply-chain/"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conasi.eu/blog/consejos-de-salud/diabetes-alimentac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pressbooks.senecacollege.ca/operationsmanagement/chapter/supply-chain/"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librepathology.org/wiki/Kidne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diabetesdietblog.com/2017/04/07/planning-a-pregnancy-how-tight-does-blood-sugar-control-need-to-b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ohioemployerlawblog.com/2016/04/ohio-introduces-unnecessary-pregnancy.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9.png"/><Relationship Id="rId7" Type="http://schemas.openxmlformats.org/officeDocument/2006/relationships/diagramColors" Target="../diagrams/colors10.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journalistsresource.org/studies/society/public-health/teen-vaping-epidemic-juul-research/"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alcoholpolicy.net/2016/03/alcohol_and_cancer_scotland_alcohol_strategy_older_people_drinking.html"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182174346@N08/4809271749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findhelpflorida.co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hyperlink" Target="http://www.floridadental.org/" TargetMode="External"/><Relationship Id="rId5" Type="http://schemas.openxmlformats.org/officeDocument/2006/relationships/hyperlink" Target="https://www.hrsa.gov/" TargetMode="External"/><Relationship Id="rId4" Type="http://schemas.openxmlformats.org/officeDocument/2006/relationships/image" Target="../media/image48.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8" Type="http://schemas.openxmlformats.org/officeDocument/2006/relationships/hyperlink" Target="https://pubmed.ncbi.nlm.nih.gov/28145980/" TargetMode="External"/><Relationship Id="rId3" Type="http://schemas.openxmlformats.org/officeDocument/2006/relationships/hyperlink" Target="https://alzheimersnewstoday.com/2019/06/17/study-links-mouth-bacteria-alzheimers-risk/" TargetMode="External"/><Relationship Id="rId7" Type="http://schemas.openxmlformats.org/officeDocument/2006/relationships/hyperlink" Target="https://pubmed.ncbi.nlm.nih.gov/29341486/"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heart.org/en/news/2021/03/19/how-oral-health-may-affect-your-heart-brain-and-risk-of-death" TargetMode="External"/><Relationship Id="rId5" Type="http://schemas.openxmlformats.org/officeDocument/2006/relationships/hyperlink" Target="https://www.cdc.gov/oralhealth/conditions/index.html#:~:text=Oral%20Health%20Conditions%201%20Cavities%20%28Tooth%20Decay%29%20Cavities,diseases%20in%202009%E2%80%932014.%20...%203%20Oral%20Cancer.%20" TargetMode="External"/><Relationship Id="rId4" Type="http://schemas.openxmlformats.org/officeDocument/2006/relationships/hyperlink" Target="https://www.alz.org/Help-Support/Caregiving/Daily-Care/Dental-Care#:~:Text=with%20the%20dentist-,Daily%20oral%20care,Less%20able%20to%20tolerate%20them. Retrieved April 4, 2021, from https://www.alz.org/help-support/caregiving/daily-care/dental-care" TargetMode="External"/><Relationship Id="rId9" Type="http://schemas.openxmlformats.org/officeDocument/2006/relationships/hyperlink" Target="https://www.smilesforlifeoralhealth.org/topic/social-determinants-of-oral-healt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russellstreet/608236972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ommons.wikimedia.org/wiki/File:Cavities_evolution_4.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metalware&#10;&#10;Description automatically generated">
            <a:extLst>
              <a:ext uri="{FF2B5EF4-FFF2-40B4-BE49-F238E27FC236}">
                <a16:creationId xmlns:a16="http://schemas.microsoft.com/office/drawing/2014/main" id="{8D55F913-2EE8-BC38-854E-0CC630FDA58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402" t="9091" r="34559"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38F8DE-3580-EF37-055C-C53451FE69DD}"/>
              </a:ext>
            </a:extLst>
          </p:cNvPr>
          <p:cNvSpPr>
            <a:spLocks noGrp="1"/>
          </p:cNvSpPr>
          <p:nvPr>
            <p:ph type="ctrTitle"/>
          </p:nvPr>
        </p:nvSpPr>
        <p:spPr>
          <a:xfrm>
            <a:off x="477981" y="1122363"/>
            <a:ext cx="4023360" cy="3204134"/>
          </a:xfrm>
        </p:spPr>
        <p:txBody>
          <a:bodyPr anchor="b">
            <a:normAutofit/>
          </a:bodyPr>
          <a:lstStyle/>
          <a:p>
            <a:pPr algn="l"/>
            <a:br>
              <a:rPr lang="en-US" sz="3700"/>
            </a:br>
            <a:br>
              <a:rPr lang="en-US" sz="3700" b="1"/>
            </a:br>
            <a:r>
              <a:rPr lang="en-US" sz="3700" b="1"/>
              <a:t>The Link Between</a:t>
            </a:r>
            <a:br>
              <a:rPr lang="en-US" sz="3700"/>
            </a:br>
            <a:r>
              <a:rPr lang="en-US" sz="3700"/>
              <a:t>    </a:t>
            </a:r>
            <a:r>
              <a:rPr lang="en-US" sz="3700" b="1"/>
              <a:t>Oral Health and Chronic Conditions</a:t>
            </a:r>
            <a:endParaRPr lang="en-US" sz="3700"/>
          </a:p>
        </p:txBody>
      </p:sp>
      <p:sp>
        <p:nvSpPr>
          <p:cNvPr id="3" name="Content Placeholder 2">
            <a:extLst>
              <a:ext uri="{FF2B5EF4-FFF2-40B4-BE49-F238E27FC236}">
                <a16:creationId xmlns:a16="http://schemas.microsoft.com/office/drawing/2014/main" id="{9B4ECA08-D186-0E4F-9614-D8A9A6180299}"/>
              </a:ext>
            </a:extLst>
          </p:cNvPr>
          <p:cNvSpPr>
            <a:spLocks noGrp="1"/>
          </p:cNvSpPr>
          <p:nvPr>
            <p:ph type="subTitle" idx="1"/>
          </p:nvPr>
        </p:nvSpPr>
        <p:spPr>
          <a:xfrm>
            <a:off x="477980" y="4872922"/>
            <a:ext cx="4023359" cy="1208141"/>
          </a:xfrm>
        </p:spPr>
        <p:txBody>
          <a:bodyPr>
            <a:normAutofit/>
          </a:bodyPr>
          <a:lstStyle/>
          <a:p>
            <a:pPr lvl="2" algn="l"/>
            <a:r>
              <a:rPr lang="en-US" sz="2000" b="1" i="1"/>
              <a:t>Mendee B Ligon, DDS</a:t>
            </a:r>
          </a:p>
          <a:p>
            <a:pPr lvl="2" algn="l"/>
            <a:r>
              <a:rPr lang="en-US" sz="2000" b="1" i="1"/>
              <a:t>Center Dentist</a:t>
            </a:r>
          </a:p>
          <a:p>
            <a:pPr lvl="2" algn="l"/>
            <a:r>
              <a:rPr lang="en-US" sz="2000" b="1" i="1"/>
              <a:t>Pinellas JCC</a:t>
            </a:r>
          </a:p>
          <a:p>
            <a:pPr lvl="2" algn="l"/>
            <a:endParaRPr lang="en-US" sz="200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A0A18CF-0F44-88D6-1AD5-11D7CB3478EB}"/>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essbooks.senecacollege.ca/operationsmanagement/chapter/supply-cha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3044183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F20F-3452-494A-AEE0-86F6A6FCB2B9}"/>
              </a:ext>
            </a:extLst>
          </p:cNvPr>
          <p:cNvSpPr>
            <a:spLocks noGrp="1"/>
          </p:cNvSpPr>
          <p:nvPr>
            <p:ph type="title"/>
          </p:nvPr>
        </p:nvSpPr>
        <p:spPr>
          <a:xfrm>
            <a:off x="6234330" y="803325"/>
            <a:ext cx="5314536" cy="1325563"/>
          </a:xfrm>
        </p:spPr>
        <p:txBody>
          <a:bodyPr>
            <a:normAutofit/>
          </a:bodyPr>
          <a:lstStyle/>
          <a:p>
            <a:r>
              <a:rPr lang="en-US" dirty="0"/>
              <a:t>Gum (Periodontal) Disease</a:t>
            </a:r>
            <a:endParaRPr lang="en-US"/>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person, person, eyes, bite&#10;&#10;Description automatically generated">
            <a:extLst>
              <a:ext uri="{FF2B5EF4-FFF2-40B4-BE49-F238E27FC236}">
                <a16:creationId xmlns:a16="http://schemas.microsoft.com/office/drawing/2014/main" id="{979A511A-0643-ECC9-1186-1136E814B1E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508" r="19318"/>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05F1F8EB-3B99-4E08-975C-1366B49B3976}"/>
              </a:ext>
            </a:extLst>
          </p:cNvPr>
          <p:cNvSpPr>
            <a:spLocks noGrp="1"/>
          </p:cNvSpPr>
          <p:nvPr>
            <p:ph idx="1"/>
          </p:nvPr>
        </p:nvSpPr>
        <p:spPr>
          <a:xfrm>
            <a:off x="6234329" y="2279018"/>
            <a:ext cx="5314543" cy="3375920"/>
          </a:xfrm>
        </p:spPr>
        <p:txBody>
          <a:bodyPr anchor="t">
            <a:normAutofit/>
          </a:bodyPr>
          <a:lstStyle/>
          <a:p>
            <a:r>
              <a:rPr lang="en-US" sz="1800" dirty="0"/>
              <a:t>Destructive inflammatory disease of the supporting tissues of the teeth</a:t>
            </a:r>
          </a:p>
          <a:p>
            <a:r>
              <a:rPr lang="en-US" sz="1800" dirty="0"/>
              <a:t>Early stage is called gingivitis</a:t>
            </a:r>
          </a:p>
          <a:p>
            <a:r>
              <a:rPr lang="en-US" sz="1800" dirty="0"/>
              <a:t>In the serious form, periodontitis, the gums can pull away from the tooth, bone can be lost, and the teeth may loosen or even fall out</a:t>
            </a:r>
          </a:p>
        </p:txBody>
      </p:sp>
      <p:sp>
        <p:nvSpPr>
          <p:cNvPr id="9" name="TextBox 8">
            <a:extLst>
              <a:ext uri="{FF2B5EF4-FFF2-40B4-BE49-F238E27FC236}">
                <a16:creationId xmlns:a16="http://schemas.microsoft.com/office/drawing/2014/main" id="{E53164F4-5FB6-BB59-3575-21792D5D2A6D}"/>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edicaljournals.se/acta/content/html/10.2340/00015555-120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2733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0E59-9D41-57FF-5952-E9BB73126890}"/>
              </a:ext>
            </a:extLst>
          </p:cNvPr>
          <p:cNvSpPr>
            <a:spLocks noGrp="1"/>
          </p:cNvSpPr>
          <p:nvPr>
            <p:ph type="title"/>
          </p:nvPr>
        </p:nvSpPr>
        <p:spPr>
          <a:xfrm>
            <a:off x="6234330" y="803325"/>
            <a:ext cx="5314536" cy="1325563"/>
          </a:xfrm>
        </p:spPr>
        <p:txBody>
          <a:bodyPr>
            <a:normAutofit/>
          </a:bodyPr>
          <a:lstStyle/>
          <a:p>
            <a:r>
              <a:rPr lang="en-US" dirty="0"/>
              <a:t>Causes of Periodontal Disease</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Researcher examining growth in a petrie dish">
            <a:extLst>
              <a:ext uri="{FF2B5EF4-FFF2-40B4-BE49-F238E27FC236}">
                <a16:creationId xmlns:a16="http://schemas.microsoft.com/office/drawing/2014/main" id="{70F4DC10-2924-2C99-6E6F-CD3501C3F017}"/>
              </a:ext>
            </a:extLst>
          </p:cNvPr>
          <p:cNvPicPr>
            <a:picLocks noChangeAspect="1"/>
          </p:cNvPicPr>
          <p:nvPr/>
        </p:nvPicPr>
        <p:blipFill rotWithShape="1">
          <a:blip r:embed="rId2"/>
          <a:srcRect l="17112" r="18654"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09AB4BC8-8835-4579-1040-D1519316E222}"/>
              </a:ext>
            </a:extLst>
          </p:cNvPr>
          <p:cNvSpPr>
            <a:spLocks noGrp="1"/>
          </p:cNvSpPr>
          <p:nvPr>
            <p:ph idx="1"/>
          </p:nvPr>
        </p:nvSpPr>
        <p:spPr>
          <a:xfrm>
            <a:off x="6234329" y="2279018"/>
            <a:ext cx="5314543" cy="3375920"/>
          </a:xfrm>
        </p:spPr>
        <p:txBody>
          <a:bodyPr anchor="t">
            <a:normAutofit/>
          </a:bodyPr>
          <a:lstStyle/>
          <a:p>
            <a:r>
              <a:rPr lang="en-US" sz="2400" dirty="0"/>
              <a:t>Specific microorganisms or group of specific microorganisms; bacteria</a:t>
            </a:r>
          </a:p>
          <a:p>
            <a:r>
              <a:rPr lang="en-US" sz="2400" dirty="0"/>
              <a:t>Bacteria stay on the teeth long enough, they form a film called plaque, which eventually hardens to tartar, also called calculus. Tartar build-up can spread below the gum line</a:t>
            </a:r>
          </a:p>
          <a:p>
            <a:endParaRPr lang="en-US" sz="1800" dirty="0"/>
          </a:p>
        </p:txBody>
      </p:sp>
    </p:spTree>
    <p:extLst>
      <p:ext uri="{BB962C8B-B14F-4D97-AF65-F5344CB8AC3E}">
        <p14:creationId xmlns:p14="http://schemas.microsoft.com/office/powerpoint/2010/main" val="411408717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720FC-9284-4B10-8F50-BBB2D0E08942}"/>
              </a:ext>
            </a:extLst>
          </p:cNvPr>
          <p:cNvSpPr>
            <a:spLocks noGrp="1"/>
          </p:cNvSpPr>
          <p:nvPr>
            <p:ph type="title"/>
          </p:nvPr>
        </p:nvSpPr>
        <p:spPr>
          <a:xfrm>
            <a:off x="6234330" y="803325"/>
            <a:ext cx="5314536" cy="1325563"/>
          </a:xfrm>
        </p:spPr>
        <p:txBody>
          <a:bodyPr>
            <a:normAutofit/>
          </a:bodyPr>
          <a:lstStyle/>
          <a:p>
            <a:r>
              <a:rPr lang="en-US"/>
              <a:t>Gum (Periodontal) Disease Warning Signs</a:t>
            </a:r>
          </a:p>
        </p:txBody>
      </p:sp>
      <p:sp>
        <p:nvSpPr>
          <p:cNvPr id="24"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lose, vegetable&#10;&#10;Description automatically generated">
            <a:extLst>
              <a:ext uri="{FF2B5EF4-FFF2-40B4-BE49-F238E27FC236}">
                <a16:creationId xmlns:a16="http://schemas.microsoft.com/office/drawing/2014/main" id="{C0259CFF-5E32-DEA2-B2B9-758497011C4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444" r="11382"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5" name="Content Placeholder 4">
            <a:extLst>
              <a:ext uri="{FF2B5EF4-FFF2-40B4-BE49-F238E27FC236}">
                <a16:creationId xmlns:a16="http://schemas.microsoft.com/office/drawing/2014/main" id="{917C349C-A0E9-4834-8A8B-98946D2FD2C5}"/>
              </a:ext>
            </a:extLst>
          </p:cNvPr>
          <p:cNvSpPr>
            <a:spLocks noGrp="1"/>
          </p:cNvSpPr>
          <p:nvPr>
            <p:ph idx="1"/>
          </p:nvPr>
        </p:nvSpPr>
        <p:spPr>
          <a:xfrm>
            <a:off x="6234329" y="2279018"/>
            <a:ext cx="5314543" cy="3375920"/>
          </a:xfrm>
        </p:spPr>
        <p:txBody>
          <a:bodyPr anchor="t">
            <a:normAutofit/>
          </a:bodyPr>
          <a:lstStyle/>
          <a:p>
            <a:r>
              <a:rPr lang="en-US" sz="1600" dirty="0"/>
              <a:t>Bad breath or bad taste that won’t go away</a:t>
            </a:r>
          </a:p>
          <a:p>
            <a:r>
              <a:rPr lang="en-US" sz="1600" dirty="0"/>
              <a:t>Red or swollen gums</a:t>
            </a:r>
          </a:p>
          <a:p>
            <a:r>
              <a:rPr lang="en-US" sz="1600" dirty="0"/>
              <a:t>Tender or bleeding gums</a:t>
            </a:r>
          </a:p>
          <a:p>
            <a:r>
              <a:rPr lang="en-US" sz="1600" dirty="0"/>
              <a:t>Painful chewing</a:t>
            </a:r>
          </a:p>
          <a:p>
            <a:r>
              <a:rPr lang="en-US" sz="1600" dirty="0"/>
              <a:t>Loose teeth</a:t>
            </a:r>
          </a:p>
          <a:p>
            <a:r>
              <a:rPr lang="en-US" sz="1600" dirty="0"/>
              <a:t>Sensitive teeth</a:t>
            </a:r>
          </a:p>
          <a:p>
            <a:r>
              <a:rPr lang="en-US" sz="1600" dirty="0"/>
              <a:t>Gums that have pulled away from your teeth</a:t>
            </a:r>
          </a:p>
          <a:p>
            <a:r>
              <a:rPr lang="en-US" sz="1600" dirty="0"/>
              <a:t>Any change in the way your teeth fit together when you bite</a:t>
            </a:r>
          </a:p>
          <a:p>
            <a:r>
              <a:rPr lang="en-US" sz="1600" dirty="0"/>
              <a:t>Any change in the fit of partial dentures</a:t>
            </a:r>
          </a:p>
        </p:txBody>
      </p:sp>
      <p:sp>
        <p:nvSpPr>
          <p:cNvPr id="11" name="TextBox 10">
            <a:extLst>
              <a:ext uri="{FF2B5EF4-FFF2-40B4-BE49-F238E27FC236}">
                <a16:creationId xmlns:a16="http://schemas.microsoft.com/office/drawing/2014/main" id="{6CFDC9CE-B792-60C2-218B-1100811A4BF1}"/>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36948558@N03/484088275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6314193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88DF15C-80EB-DF4D-9E3E-60485231FFEE}"/>
              </a:ext>
            </a:extLst>
          </p:cNvPr>
          <p:cNvSpPr>
            <a:spLocks noGrp="1"/>
          </p:cNvSpPr>
          <p:nvPr>
            <p:ph type="title"/>
          </p:nvPr>
        </p:nvSpPr>
        <p:spPr>
          <a:xfrm>
            <a:off x="686834" y="1153572"/>
            <a:ext cx="3200400" cy="4461163"/>
          </a:xfrm>
        </p:spPr>
        <p:txBody>
          <a:bodyPr>
            <a:normAutofit/>
          </a:bodyPr>
          <a:lstStyle/>
          <a:p>
            <a:r>
              <a:rPr lang="en-US">
                <a:solidFill>
                  <a:srgbClr val="FFFFFF"/>
                </a:solidFill>
              </a:rPr>
              <a:t>Risk Factors</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1CD56FF2-31B3-B600-A13B-F96416E150D8}"/>
              </a:ext>
            </a:extLst>
          </p:cNvPr>
          <p:cNvSpPr>
            <a:spLocks noGrp="1"/>
          </p:cNvSpPr>
          <p:nvPr>
            <p:ph idx="1"/>
          </p:nvPr>
        </p:nvSpPr>
        <p:spPr>
          <a:xfrm>
            <a:off x="4447308" y="591344"/>
            <a:ext cx="6906491" cy="5585619"/>
          </a:xfrm>
        </p:spPr>
        <p:txBody>
          <a:bodyPr anchor="ctr">
            <a:normAutofit/>
          </a:bodyPr>
          <a:lstStyle/>
          <a:p>
            <a:r>
              <a:rPr lang="en-US" sz="2400"/>
              <a:t>Smoking</a:t>
            </a:r>
          </a:p>
          <a:p>
            <a:r>
              <a:rPr lang="en-US" sz="2400"/>
              <a:t>Diabetes</a:t>
            </a:r>
          </a:p>
          <a:p>
            <a:r>
              <a:rPr lang="en-US" sz="2400"/>
              <a:t>Poor oral hygiene</a:t>
            </a:r>
          </a:p>
          <a:p>
            <a:r>
              <a:rPr lang="en-US" sz="2400"/>
              <a:t>Stress</a:t>
            </a:r>
          </a:p>
          <a:p>
            <a:r>
              <a:rPr lang="en-US" sz="2400"/>
              <a:t>Heredity</a:t>
            </a:r>
          </a:p>
          <a:p>
            <a:r>
              <a:rPr lang="en-US" sz="2400"/>
              <a:t>Crooked teeth</a:t>
            </a:r>
          </a:p>
          <a:p>
            <a:r>
              <a:rPr lang="en-US" sz="2400"/>
              <a:t>Underlying immuno-deficiencies—e.g., AIDS</a:t>
            </a:r>
          </a:p>
          <a:p>
            <a:r>
              <a:rPr lang="en-US" sz="2400"/>
              <a:t>Fillings that have become defective</a:t>
            </a:r>
          </a:p>
          <a:p>
            <a:r>
              <a:rPr lang="en-US" sz="2400"/>
              <a:t>Taking medications that cause dry mouth</a:t>
            </a:r>
          </a:p>
          <a:p>
            <a:r>
              <a:rPr lang="en-US" sz="2400"/>
              <a:t>Bridges that no longer fit properly</a:t>
            </a:r>
          </a:p>
          <a:p>
            <a:r>
              <a:rPr lang="en-US" sz="2400"/>
              <a:t>Female hormonal changes, such as with pregnancy or the use of oral contraceptives</a:t>
            </a:r>
          </a:p>
          <a:p>
            <a:endParaRPr lang="en-US" sz="2400"/>
          </a:p>
        </p:txBody>
      </p:sp>
    </p:spTree>
    <p:extLst>
      <p:ext uri="{BB962C8B-B14F-4D97-AF65-F5344CB8AC3E}">
        <p14:creationId xmlns:p14="http://schemas.microsoft.com/office/powerpoint/2010/main" val="156301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15267-499F-4DC8-ADB5-988DAD51A81A}"/>
              </a:ext>
            </a:extLst>
          </p:cNvPr>
          <p:cNvSpPr>
            <a:spLocks noGrp="1"/>
          </p:cNvSpPr>
          <p:nvPr>
            <p:ph type="title"/>
          </p:nvPr>
        </p:nvSpPr>
        <p:spPr/>
        <p:txBody>
          <a:bodyPr>
            <a:normAutofit/>
          </a:bodyPr>
          <a:lstStyle/>
          <a:p>
            <a:r>
              <a:rPr lang="en-US" dirty="0"/>
              <a:t>Oral (Mouth) Cancer</a:t>
            </a:r>
          </a:p>
        </p:txBody>
      </p:sp>
      <p:graphicFrame>
        <p:nvGraphicFramePr>
          <p:cNvPr id="1031" name="Content Placeholder 6">
            <a:extLst>
              <a:ext uri="{FF2B5EF4-FFF2-40B4-BE49-F238E27FC236}">
                <a16:creationId xmlns:a16="http://schemas.microsoft.com/office/drawing/2014/main" id="{1C371E6C-D1FF-FD9D-5505-3B8DE762B040}"/>
              </a:ext>
            </a:extLst>
          </p:cNvPr>
          <p:cNvGraphicFramePr>
            <a:graphicFrameLocks noGrp="1"/>
          </p:cNvGraphicFramePr>
          <p:nvPr>
            <p:ph sz="half" idx="2"/>
          </p:nvPr>
        </p:nvGraphicFramePr>
        <p:xfrm>
          <a:off x="839788" y="1681163"/>
          <a:ext cx="5157787" cy="45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a:extLst>
              <a:ext uri="{FF2B5EF4-FFF2-40B4-BE49-F238E27FC236}">
                <a16:creationId xmlns:a16="http://schemas.microsoft.com/office/drawing/2014/main" id="{85C48358-C4F4-4FE5-B468-22B6719C60A3}"/>
              </a:ext>
            </a:extLst>
          </p:cNvPr>
          <p:cNvSpPr>
            <a:spLocks noGrp="1"/>
          </p:cNvSpPr>
          <p:nvPr>
            <p:ph type="body" sz="quarter" idx="3"/>
          </p:nvPr>
        </p:nvSpPr>
        <p:spPr>
          <a:xfrm>
            <a:off x="8320807" y="1318018"/>
            <a:ext cx="2893933" cy="408864"/>
          </a:xfrm>
        </p:spPr>
        <p:txBody>
          <a:bodyPr>
            <a:normAutofit lnSpcReduction="10000"/>
          </a:bodyPr>
          <a:lstStyle/>
          <a:p>
            <a:endParaRPr lang="en-US" dirty="0"/>
          </a:p>
        </p:txBody>
      </p:sp>
      <p:pic>
        <p:nvPicPr>
          <p:cNvPr id="1026" name="Picture 2" descr="Lip cancer">
            <a:extLst>
              <a:ext uri="{FF2B5EF4-FFF2-40B4-BE49-F238E27FC236}">
                <a16:creationId xmlns:a16="http://schemas.microsoft.com/office/drawing/2014/main" id="{B79FF3D3-E90C-4ACF-AE93-5722226FD98A}"/>
              </a:ext>
            </a:extLst>
          </p:cNvPr>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tretch>
            <a:fillRect/>
          </a:stretch>
        </p:blipFill>
        <p:spPr bwMode="auto">
          <a:xfrm>
            <a:off x="6172200" y="2575900"/>
            <a:ext cx="5183188" cy="3542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uth cancer">
            <a:extLst>
              <a:ext uri="{FF2B5EF4-FFF2-40B4-BE49-F238E27FC236}">
                <a16:creationId xmlns:a16="http://schemas.microsoft.com/office/drawing/2014/main" id="{4C2D4FE0-8938-4578-AF27-76E8E86D49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7255" y="1071403"/>
            <a:ext cx="3361039" cy="201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67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C7D1D-3737-4E03-B091-7D5B3F9007FB}"/>
              </a:ext>
            </a:extLst>
          </p:cNvPr>
          <p:cNvSpPr>
            <a:spLocks noGrp="1"/>
          </p:cNvSpPr>
          <p:nvPr>
            <p:ph type="title"/>
          </p:nvPr>
        </p:nvSpPr>
        <p:spPr>
          <a:xfrm>
            <a:off x="1043631" y="809898"/>
            <a:ext cx="10173010" cy="1554480"/>
          </a:xfrm>
        </p:spPr>
        <p:txBody>
          <a:bodyPr anchor="ctr">
            <a:normAutofit/>
          </a:bodyPr>
          <a:lstStyle/>
          <a:p>
            <a:r>
              <a:rPr lang="en-US" sz="4800"/>
              <a:t>Proper oral care &amp; maintenance is…..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62EBCC3-3488-62A2-F2E6-EF8B8DF43B75}"/>
              </a:ext>
            </a:extLst>
          </p:cNvPr>
          <p:cNvGraphicFramePr>
            <a:graphicFrameLocks noGrp="1"/>
          </p:cNvGraphicFramePr>
          <p:nvPr>
            <p:ph idx="1"/>
            <p:extLst>
              <p:ext uri="{D42A27DB-BD31-4B8C-83A1-F6EECF244321}">
                <p14:modId xmlns:p14="http://schemas.microsoft.com/office/powerpoint/2010/main" val="376920449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36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1F996C5-79DF-7964-7F8D-25E3C708D649}"/>
              </a:ext>
            </a:extLst>
          </p:cNvPr>
          <p:cNvSpPr>
            <a:spLocks noGrp="1"/>
          </p:cNvSpPr>
          <p:nvPr>
            <p:ph type="ctrTitle"/>
          </p:nvPr>
        </p:nvSpPr>
        <p:spPr>
          <a:xfrm>
            <a:off x="1524003" y="1999615"/>
            <a:ext cx="9144000" cy="2764028"/>
          </a:xfrm>
        </p:spPr>
        <p:txBody>
          <a:bodyPr anchor="ctr">
            <a:normAutofit/>
          </a:bodyPr>
          <a:lstStyle/>
          <a:p>
            <a:pPr marL="0" indent="0"/>
            <a:br>
              <a:rPr lang="en-US" sz="4000" dirty="0"/>
            </a:br>
            <a:r>
              <a:rPr lang="en-US" sz="4000" dirty="0"/>
              <a:t>"It is possible that people who are very attentive to their dental health are also very attentive to other aspects of their health."</a:t>
            </a:r>
          </a:p>
        </p:txBody>
      </p:sp>
      <p:sp>
        <p:nvSpPr>
          <p:cNvPr id="5" name="Subtitle 4">
            <a:extLst>
              <a:ext uri="{FF2B5EF4-FFF2-40B4-BE49-F238E27FC236}">
                <a16:creationId xmlns:a16="http://schemas.microsoft.com/office/drawing/2014/main" id="{78B48EA1-0105-45CA-B186-6A21F3C8674E}"/>
              </a:ext>
            </a:extLst>
          </p:cNvPr>
          <p:cNvSpPr>
            <a:spLocks noGrp="1"/>
          </p:cNvSpPr>
          <p:nvPr>
            <p:ph type="subTitle" idx="1"/>
          </p:nvPr>
        </p:nvSpPr>
        <p:spPr>
          <a:xfrm>
            <a:off x="1966912" y="5645150"/>
            <a:ext cx="8258176" cy="631825"/>
          </a:xfrm>
        </p:spPr>
        <p:txBody>
          <a:bodyPr anchor="ctr">
            <a:normAutofit/>
          </a:bodyPr>
          <a:lstStyle/>
          <a:p>
            <a:r>
              <a:rPr lang="en-US" sz="2800"/>
              <a:t>Cardiologist Dr. Ann Bolger</a:t>
            </a: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58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picture containing metalware&#10;&#10;Description automatically generated">
            <a:extLst>
              <a:ext uri="{FF2B5EF4-FFF2-40B4-BE49-F238E27FC236}">
                <a16:creationId xmlns:a16="http://schemas.microsoft.com/office/drawing/2014/main" id="{72B92840-3E0D-87F6-00E8-F2A88442A4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91" r="28901"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2" name="Freeform: Shape 1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A31848E-6249-4443-8BCB-1B306295F9E3}"/>
              </a:ext>
            </a:extLst>
          </p:cNvPr>
          <p:cNvSpPr>
            <a:spLocks noGrp="1"/>
          </p:cNvSpPr>
          <p:nvPr>
            <p:ph type="title"/>
          </p:nvPr>
        </p:nvSpPr>
        <p:spPr>
          <a:xfrm>
            <a:off x="6657416" y="2871981"/>
            <a:ext cx="4819952" cy="1325563"/>
          </a:xfrm>
        </p:spPr>
        <p:txBody>
          <a:bodyPr>
            <a:normAutofit/>
          </a:bodyPr>
          <a:lstStyle/>
          <a:p>
            <a:r>
              <a:rPr lang="en-US" dirty="0"/>
              <a:t>Oral Health and Crohn’s Disease</a:t>
            </a:r>
          </a:p>
        </p:txBody>
      </p:sp>
      <p:sp>
        <p:nvSpPr>
          <p:cNvPr id="4" name="Content Placeholder 3">
            <a:extLst>
              <a:ext uri="{FF2B5EF4-FFF2-40B4-BE49-F238E27FC236}">
                <a16:creationId xmlns:a16="http://schemas.microsoft.com/office/drawing/2014/main" id="{6BB9DE6C-60C3-494D-8C6C-2F3E8325B3C8}"/>
              </a:ext>
            </a:extLst>
          </p:cNvPr>
          <p:cNvSpPr>
            <a:spLocks noGrp="1"/>
          </p:cNvSpPr>
          <p:nvPr>
            <p:ph idx="1"/>
          </p:nvPr>
        </p:nvSpPr>
        <p:spPr>
          <a:xfrm>
            <a:off x="6801435" y="2871982"/>
            <a:ext cx="4819951" cy="3181684"/>
          </a:xfrm>
        </p:spPr>
        <p:txBody>
          <a:bodyPr anchor="t">
            <a:normAutofit/>
          </a:bodyPr>
          <a:lstStyle/>
          <a:p>
            <a:endParaRPr lang="en-US" sz="1800"/>
          </a:p>
          <a:p>
            <a:endParaRPr lang="en-US" sz="1800"/>
          </a:p>
          <a:p>
            <a:endParaRPr lang="en-US" sz="1800"/>
          </a:p>
        </p:txBody>
      </p:sp>
      <p:sp>
        <p:nvSpPr>
          <p:cNvPr id="7" name="TextBox 6">
            <a:extLst>
              <a:ext uri="{FF2B5EF4-FFF2-40B4-BE49-F238E27FC236}">
                <a16:creationId xmlns:a16="http://schemas.microsoft.com/office/drawing/2014/main" id="{CE1441A8-3DBC-6292-CF9D-77B36668C7EB}"/>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essbooks.senecacollege.ca/operationsmanagement/chapter/supply-cha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237635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4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58FFCA8-C6D9-45F3-8403-3D6220F53EC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dirty="0"/>
              <a:t>Crohn’s Disease (CD)</a:t>
            </a:r>
          </a:p>
        </p:txBody>
      </p:sp>
      <p:grpSp>
        <p:nvGrpSpPr>
          <p:cNvPr id="1048" name="Group 104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49" name="Rectangle 104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2" name="Rectangle 105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84496FB-B06C-4DE5-B64E-E61EAD7D3C3D}"/>
              </a:ext>
            </a:extLst>
          </p:cNvPr>
          <p:cNvSpPr>
            <a:spLocks noGrp="1"/>
          </p:cNvSpPr>
          <p:nvPr>
            <p:ph idx="1"/>
          </p:nvPr>
        </p:nvSpPr>
        <p:spPr>
          <a:xfrm>
            <a:off x="590719" y="2330505"/>
            <a:ext cx="4559425" cy="3979585"/>
          </a:xfrm>
        </p:spPr>
        <p:txBody>
          <a:bodyPr vert="horz" lIns="91440" tIns="45720" rIns="91440" bIns="45720" rtlCol="0" anchor="ctr">
            <a:normAutofit/>
          </a:bodyPr>
          <a:lstStyle/>
          <a:p>
            <a:endParaRPr lang="en-US" sz="1700" dirty="0"/>
          </a:p>
          <a:p>
            <a:r>
              <a:rPr lang="en-US" sz="1700" dirty="0"/>
              <a:t>Major group of chronic recurrent inflammatory bowel disorders.</a:t>
            </a:r>
          </a:p>
          <a:p>
            <a:r>
              <a:rPr lang="en-US" sz="1700" dirty="0"/>
              <a:t>Characterized by the diffuse inflammation of the intestinal mucosa, which can affect any part of the digestive tract. </a:t>
            </a:r>
          </a:p>
          <a:p>
            <a:r>
              <a:rPr lang="en-US" sz="1700" dirty="0"/>
              <a:t>The oral cavity is the gateway through which microorganisms enter the digestive tract.</a:t>
            </a:r>
          </a:p>
          <a:p>
            <a:r>
              <a:rPr lang="en-US" sz="1700" dirty="0"/>
              <a:t>Therefore, through the human actions of eating and swallowing, oral microorganisms have a high opportunity of entering and colonizing the gastrointestinal tract and interfering with intestinal homeostasis.</a:t>
            </a:r>
          </a:p>
          <a:p>
            <a:pPr marL="0"/>
            <a:endParaRPr lang="en-US" sz="1700" dirty="0"/>
          </a:p>
          <a:p>
            <a:pPr marL="0"/>
            <a:endParaRPr lang="en-US" sz="1700" dirty="0"/>
          </a:p>
          <a:p>
            <a:pPr marL="0"/>
            <a:endParaRPr lang="en-US" sz="1700" dirty="0"/>
          </a:p>
        </p:txBody>
      </p:sp>
      <p:sp>
        <p:nvSpPr>
          <p:cNvPr id="1054" name="Rectangle 105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for Condition">
            <a:extLst>
              <a:ext uri="{FF2B5EF4-FFF2-40B4-BE49-F238E27FC236}">
                <a16:creationId xmlns:a16="http://schemas.microsoft.com/office/drawing/2014/main" id="{65ABC480-CB7A-49FE-80C4-A44A4DD071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81" r="6972"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38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C7AB05-19D2-4FCD-8019-B11EC6435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7C08C5-5DB8-0A9C-CDF9-75D41C061A2F}"/>
              </a:ext>
            </a:extLst>
          </p:cNvPr>
          <p:cNvSpPr>
            <a:spLocks noGrp="1"/>
          </p:cNvSpPr>
          <p:nvPr>
            <p:ph type="title"/>
          </p:nvPr>
        </p:nvSpPr>
        <p:spPr>
          <a:xfrm>
            <a:off x="5867475" y="847827"/>
            <a:ext cx="5408813" cy="1169585"/>
          </a:xfrm>
        </p:spPr>
        <p:txBody>
          <a:bodyPr anchor="b">
            <a:normAutofit/>
          </a:bodyPr>
          <a:lstStyle/>
          <a:p>
            <a:r>
              <a:rPr lang="en-US" sz="4000" b="1"/>
              <a:t>Crohn’s Disease (CD)</a:t>
            </a:r>
            <a:endParaRPr lang="en-US" sz="4000"/>
          </a:p>
        </p:txBody>
      </p:sp>
      <p:pic>
        <p:nvPicPr>
          <p:cNvPr id="15" name="Picture 14">
            <a:extLst>
              <a:ext uri="{FF2B5EF4-FFF2-40B4-BE49-F238E27FC236}">
                <a16:creationId xmlns:a16="http://schemas.microsoft.com/office/drawing/2014/main" id="{893A44FA-14EA-BDD3-6B71-226E88DF93E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400" r="15005" b="2"/>
          <a:stretch/>
        </p:blipFill>
        <p:spPr>
          <a:xfrm>
            <a:off x="914401" y="774285"/>
            <a:ext cx="2112264" cy="2002536"/>
          </a:xfrm>
          <a:prstGeom prst="rect">
            <a:avLst/>
          </a:prstGeom>
        </p:spPr>
      </p:pic>
      <p:pic>
        <p:nvPicPr>
          <p:cNvPr id="9" name="Picture 8" descr="Close-up of a person's mouth&#10;&#10;Description automatically generated with medium confidence">
            <a:extLst>
              <a:ext uri="{FF2B5EF4-FFF2-40B4-BE49-F238E27FC236}">
                <a16:creationId xmlns:a16="http://schemas.microsoft.com/office/drawing/2014/main" id="{0E5C5E19-F30D-7EF7-3E19-713AE1868FD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20889" b="-2"/>
          <a:stretch/>
        </p:blipFill>
        <p:spPr>
          <a:xfrm>
            <a:off x="3191257" y="774286"/>
            <a:ext cx="2112264" cy="2002536"/>
          </a:xfrm>
          <a:prstGeom prst="rect">
            <a:avLst/>
          </a:prstGeom>
        </p:spPr>
      </p:pic>
      <p:sp>
        <p:nvSpPr>
          <p:cNvPr id="30" name="Rectangle 2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person's mouth&#10;&#10;Description automatically generated with medium confidence">
            <a:extLst>
              <a:ext uri="{FF2B5EF4-FFF2-40B4-BE49-F238E27FC236}">
                <a16:creationId xmlns:a16="http://schemas.microsoft.com/office/drawing/2014/main" id="{2519DF09-66F8-56CC-5A81-FBF607730531}"/>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r="2775"/>
          <a:stretch/>
        </p:blipFill>
        <p:spPr>
          <a:xfrm>
            <a:off x="914401" y="2951018"/>
            <a:ext cx="4389120" cy="3205229"/>
          </a:xfrm>
          <a:prstGeom prst="rect">
            <a:avLst/>
          </a:prstGeom>
        </p:spPr>
      </p:pic>
      <p:sp>
        <p:nvSpPr>
          <p:cNvPr id="3" name="Content Placeholder 2">
            <a:extLst>
              <a:ext uri="{FF2B5EF4-FFF2-40B4-BE49-F238E27FC236}">
                <a16:creationId xmlns:a16="http://schemas.microsoft.com/office/drawing/2014/main" id="{C80DA5DD-9F94-C4C6-7B67-AB0BE6292F01}"/>
              </a:ext>
            </a:extLst>
          </p:cNvPr>
          <p:cNvSpPr>
            <a:spLocks noGrp="1"/>
          </p:cNvSpPr>
          <p:nvPr>
            <p:ph idx="1"/>
          </p:nvPr>
        </p:nvSpPr>
        <p:spPr>
          <a:xfrm>
            <a:off x="5868786" y="2508105"/>
            <a:ext cx="5408813" cy="3632493"/>
          </a:xfrm>
        </p:spPr>
        <p:txBody>
          <a:bodyPr anchor="ctr">
            <a:normAutofit/>
          </a:bodyPr>
          <a:lstStyle/>
          <a:p>
            <a:r>
              <a:rPr lang="en-US" sz="2000"/>
              <a:t>CD is characterized by inflammation, muscle layer overgrowth, and collagenous fibrosis of the intestinal tract, with no effective therapy against collagen accumulation (type-III).</a:t>
            </a:r>
          </a:p>
          <a:p>
            <a:r>
              <a:rPr lang="en-US" sz="2000"/>
              <a:t>Includes perioral erythema with scaling, mucogingivitis, aphthous stomatitis, and cobblestoning</a:t>
            </a:r>
          </a:p>
          <a:p>
            <a:endParaRPr lang="en-US" sz="2000"/>
          </a:p>
        </p:txBody>
      </p:sp>
      <p:sp>
        <p:nvSpPr>
          <p:cNvPr id="7" name="TextBox 6">
            <a:extLst>
              <a:ext uri="{FF2B5EF4-FFF2-40B4-BE49-F238E27FC236}">
                <a16:creationId xmlns:a16="http://schemas.microsoft.com/office/drawing/2014/main" id="{17809998-70F4-AAEC-C386-F35FE30E9BC4}"/>
              </a:ext>
            </a:extLst>
          </p:cNvPr>
          <p:cNvSpPr txBox="1"/>
          <p:nvPr/>
        </p:nvSpPr>
        <p:spPr>
          <a:xfrm>
            <a:off x="3116704" y="5956192"/>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www.hindawi.com/journals/crid/2013/94395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1" name="TextBox 10">
            <a:extLst>
              <a:ext uri="{FF2B5EF4-FFF2-40B4-BE49-F238E27FC236}">
                <a16:creationId xmlns:a16="http://schemas.microsoft.com/office/drawing/2014/main" id="{D5FCEAA0-F41A-BD2B-CC3A-7B7893B58E0A}"/>
              </a:ext>
            </a:extLst>
          </p:cNvPr>
          <p:cNvSpPr txBox="1"/>
          <p:nvPr/>
        </p:nvSpPr>
        <p:spPr>
          <a:xfrm>
            <a:off x="9884958"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commons.wikimedia.org/wiki/Category:Aphthous_ulc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7" name="TextBox 16">
            <a:extLst>
              <a:ext uri="{FF2B5EF4-FFF2-40B4-BE49-F238E27FC236}">
                <a16:creationId xmlns:a16="http://schemas.microsoft.com/office/drawing/2014/main" id="{91DAC321-62D4-416F-BBBE-D8D16E4C761D}"/>
              </a:ext>
            </a:extLst>
          </p:cNvPr>
          <p:cNvSpPr txBox="1"/>
          <p:nvPr/>
        </p:nvSpPr>
        <p:spPr>
          <a:xfrm>
            <a:off x="7685442" y="687070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rontiersin.org/articles/10.3389/fped.2020.00379/ful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42920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2D79-BF81-AC46-A2F1-2FE34809059D}"/>
              </a:ext>
            </a:extLst>
          </p:cNvPr>
          <p:cNvSpPr>
            <a:spLocks noGrp="1"/>
          </p:cNvSpPr>
          <p:nvPr>
            <p:ph type="title"/>
          </p:nvPr>
        </p:nvSpPr>
        <p:spPr>
          <a:xfrm>
            <a:off x="838200" y="365125"/>
            <a:ext cx="10515600" cy="995589"/>
          </a:xfrm>
        </p:spPr>
        <p:txBody>
          <a:bodyPr/>
          <a:lstStyle/>
          <a:p>
            <a:r>
              <a:rPr lang="en-US" b="1" dirty="0"/>
              <a:t>Learning Objectives</a:t>
            </a:r>
          </a:p>
        </p:txBody>
      </p:sp>
      <p:graphicFrame>
        <p:nvGraphicFramePr>
          <p:cNvPr id="8" name="Content Placeholder 2">
            <a:extLst>
              <a:ext uri="{FF2B5EF4-FFF2-40B4-BE49-F238E27FC236}">
                <a16:creationId xmlns:a16="http://schemas.microsoft.com/office/drawing/2014/main" id="{014084AE-9C2B-2F73-DBA5-7E7AE2DE0BCC}"/>
              </a:ext>
            </a:extLst>
          </p:cNvPr>
          <p:cNvGraphicFramePr>
            <a:graphicFrameLocks noGrp="1"/>
          </p:cNvGraphicFramePr>
          <p:nvPr>
            <p:ph idx="1"/>
            <p:extLst>
              <p:ext uri="{D42A27DB-BD31-4B8C-83A1-F6EECF244321}">
                <p14:modId xmlns:p14="http://schemas.microsoft.com/office/powerpoint/2010/main" val="3152760413"/>
              </p:ext>
            </p:extLst>
          </p:nvPr>
        </p:nvGraphicFramePr>
        <p:xfrm>
          <a:off x="838200" y="1524000"/>
          <a:ext cx="10515600" cy="4652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944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etalware&#10;&#10;Description automatically generated">
            <a:extLst>
              <a:ext uri="{FF2B5EF4-FFF2-40B4-BE49-F238E27FC236}">
                <a16:creationId xmlns:a16="http://schemas.microsoft.com/office/drawing/2014/main" id="{72B92840-3E0D-87F6-00E8-F2A88442A4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91" r="28901"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 name="Title 2">
            <a:extLst>
              <a:ext uri="{FF2B5EF4-FFF2-40B4-BE49-F238E27FC236}">
                <a16:creationId xmlns:a16="http://schemas.microsoft.com/office/drawing/2014/main" id="{3A31848E-6249-4443-8BCB-1B306295F9E3}"/>
              </a:ext>
            </a:extLst>
          </p:cNvPr>
          <p:cNvSpPr>
            <a:spLocks noGrp="1"/>
          </p:cNvSpPr>
          <p:nvPr>
            <p:ph type="title"/>
          </p:nvPr>
        </p:nvSpPr>
        <p:spPr>
          <a:xfrm>
            <a:off x="6657416" y="2871981"/>
            <a:ext cx="4819952" cy="1325563"/>
          </a:xfrm>
        </p:spPr>
        <p:txBody>
          <a:bodyPr>
            <a:normAutofit fontScale="90000"/>
          </a:bodyPr>
          <a:lstStyle/>
          <a:p>
            <a:r>
              <a:rPr lang="en-US" dirty="0"/>
              <a:t>Oral Health and Cardiovascular Disease</a:t>
            </a:r>
          </a:p>
        </p:txBody>
      </p:sp>
      <p:sp>
        <p:nvSpPr>
          <p:cNvPr id="4" name="Content Placeholder 3">
            <a:extLst>
              <a:ext uri="{FF2B5EF4-FFF2-40B4-BE49-F238E27FC236}">
                <a16:creationId xmlns:a16="http://schemas.microsoft.com/office/drawing/2014/main" id="{6BB9DE6C-60C3-494D-8C6C-2F3E8325B3C8}"/>
              </a:ext>
            </a:extLst>
          </p:cNvPr>
          <p:cNvSpPr>
            <a:spLocks noGrp="1"/>
          </p:cNvSpPr>
          <p:nvPr>
            <p:ph idx="1"/>
          </p:nvPr>
        </p:nvSpPr>
        <p:spPr>
          <a:xfrm>
            <a:off x="6801435" y="2871982"/>
            <a:ext cx="4819951" cy="3181684"/>
          </a:xfrm>
        </p:spPr>
        <p:txBody>
          <a:bodyPr anchor="t">
            <a:normAutofit/>
          </a:bodyPr>
          <a:lstStyle/>
          <a:p>
            <a:endParaRPr lang="en-US" sz="1800"/>
          </a:p>
          <a:p>
            <a:endParaRPr lang="en-US" sz="1800"/>
          </a:p>
          <a:p>
            <a:endParaRPr lang="en-US" sz="1800"/>
          </a:p>
        </p:txBody>
      </p:sp>
      <p:sp>
        <p:nvSpPr>
          <p:cNvPr id="7" name="TextBox 6">
            <a:extLst>
              <a:ext uri="{FF2B5EF4-FFF2-40B4-BE49-F238E27FC236}">
                <a16:creationId xmlns:a16="http://schemas.microsoft.com/office/drawing/2014/main" id="{CE1441A8-3DBC-6292-CF9D-77B36668C7EB}"/>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essbooks.senecacollege.ca/operationsmanagement/chapter/supply-cha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4632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4134" y="1396289"/>
            <a:ext cx="5006336" cy="1325563"/>
          </a:xfrm>
        </p:spPr>
        <p:txBody>
          <a:bodyPr>
            <a:normAutofit/>
          </a:bodyPr>
          <a:lstStyle/>
          <a:p>
            <a:r>
              <a:rPr lang="en-US" b="1">
                <a:cs typeface="Arial"/>
              </a:rPr>
              <a:t>Endocarditis </a:t>
            </a:r>
            <a:r>
              <a:rPr lang="en-US"/>
              <a:t>	</a:t>
            </a:r>
          </a:p>
        </p:txBody>
      </p:sp>
      <p:sp>
        <p:nvSpPr>
          <p:cNvPr id="20" name="Freeform: Shape 1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a toy&#10;&#10;Description automatically generated with low confidence">
            <a:extLst>
              <a:ext uri="{FF2B5EF4-FFF2-40B4-BE49-F238E27FC236}">
                <a16:creationId xmlns:a16="http://schemas.microsoft.com/office/drawing/2014/main" id="{289B0E9E-0C0B-D513-7F2A-DA53BDB8811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898" r="19608"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Text Placeholder 2"/>
          <p:cNvSpPr>
            <a:spLocks noGrp="1"/>
          </p:cNvSpPr>
          <p:nvPr>
            <p:ph idx="1"/>
          </p:nvPr>
        </p:nvSpPr>
        <p:spPr>
          <a:xfrm>
            <a:off x="6638578" y="2871982"/>
            <a:ext cx="5004073" cy="3181684"/>
          </a:xfrm>
        </p:spPr>
        <p:txBody>
          <a:bodyPr vert="horz" lIns="91440" tIns="45720" rIns="91440" bIns="45720" rtlCol="0" anchor="t">
            <a:normAutofit/>
          </a:bodyPr>
          <a:lstStyle/>
          <a:p>
            <a:r>
              <a:rPr lang="en-US" sz="2400" dirty="0">
                <a:cs typeface="Arial"/>
              </a:rPr>
              <a:t>Infection of the inner lining of your heart chambers or valves (endocardium) </a:t>
            </a:r>
          </a:p>
          <a:p>
            <a:r>
              <a:rPr lang="en-US" sz="2400" dirty="0">
                <a:cs typeface="Arial"/>
              </a:rPr>
              <a:t>Occurs when bacteria or other germs from another part of your body, such as your mouth, spread through your bloodstream and attach to certain areas in your heart</a:t>
            </a:r>
          </a:p>
        </p:txBody>
      </p:sp>
      <p:sp>
        <p:nvSpPr>
          <p:cNvPr id="6" name="TextBox 5">
            <a:extLst>
              <a:ext uri="{FF2B5EF4-FFF2-40B4-BE49-F238E27FC236}">
                <a16:creationId xmlns:a16="http://schemas.microsoft.com/office/drawing/2014/main" id="{4374AAA4-6E87-04C8-0422-547B5A469B70}"/>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oercommons.org/courseware/lesson/1051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4556397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E6A1D-7203-44E2-AAD7-C5C82872AE0F}"/>
              </a:ext>
            </a:extLst>
          </p:cNvPr>
          <p:cNvSpPr>
            <a:spLocks noGrp="1"/>
          </p:cNvSpPr>
          <p:nvPr>
            <p:ph type="title"/>
          </p:nvPr>
        </p:nvSpPr>
        <p:spPr>
          <a:xfrm>
            <a:off x="838200" y="556995"/>
            <a:ext cx="10515600" cy="1133693"/>
          </a:xfrm>
        </p:spPr>
        <p:txBody>
          <a:bodyPr>
            <a:normAutofit/>
          </a:bodyPr>
          <a:lstStyle/>
          <a:p>
            <a:r>
              <a:rPr lang="en-US" sz="5200" b="1">
                <a:cs typeface="Arial"/>
              </a:rPr>
              <a:t>Cardiovascular Disease</a:t>
            </a:r>
            <a:endParaRPr lang="en-US" sz="5200"/>
          </a:p>
        </p:txBody>
      </p:sp>
      <p:graphicFrame>
        <p:nvGraphicFramePr>
          <p:cNvPr id="5" name="Content Placeholder 2">
            <a:extLst>
              <a:ext uri="{FF2B5EF4-FFF2-40B4-BE49-F238E27FC236}">
                <a16:creationId xmlns:a16="http://schemas.microsoft.com/office/drawing/2014/main" id="{5C161032-3712-8742-C89C-7FF18620B2BF}"/>
              </a:ext>
            </a:extLst>
          </p:cNvPr>
          <p:cNvGraphicFramePr>
            <a:graphicFrameLocks noGrp="1"/>
          </p:cNvGraphicFramePr>
          <p:nvPr>
            <p:ph idx="1"/>
            <p:extLst>
              <p:ext uri="{D42A27DB-BD31-4B8C-83A1-F6EECF244321}">
                <p14:modId xmlns:p14="http://schemas.microsoft.com/office/powerpoint/2010/main" val="1759966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569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5F7A05-8B60-471E-A43C-28516A72C5D2}"/>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Stroke</a:t>
            </a:r>
          </a:p>
        </p:txBody>
      </p:sp>
      <p:graphicFrame>
        <p:nvGraphicFramePr>
          <p:cNvPr id="5" name="Content Placeholder 2">
            <a:extLst>
              <a:ext uri="{FF2B5EF4-FFF2-40B4-BE49-F238E27FC236}">
                <a16:creationId xmlns:a16="http://schemas.microsoft.com/office/drawing/2014/main" id="{069E5BD5-49B1-43A0-4CC2-3ED59CA3E577}"/>
              </a:ext>
            </a:extLst>
          </p:cNvPr>
          <p:cNvGraphicFramePr>
            <a:graphicFrameLocks noGrp="1"/>
          </p:cNvGraphicFramePr>
          <p:nvPr>
            <p:ph idx="1"/>
            <p:extLst>
              <p:ext uri="{D42A27DB-BD31-4B8C-83A1-F6EECF244321}">
                <p14:modId xmlns:p14="http://schemas.microsoft.com/office/powerpoint/2010/main" val="132087135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30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etalware&#10;&#10;Description automatically generated">
            <a:extLst>
              <a:ext uri="{FF2B5EF4-FFF2-40B4-BE49-F238E27FC236}">
                <a16:creationId xmlns:a16="http://schemas.microsoft.com/office/drawing/2014/main" id="{72B92840-3E0D-87F6-00E8-F2A88442A4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91" r="28901"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 name="Title 2">
            <a:extLst>
              <a:ext uri="{FF2B5EF4-FFF2-40B4-BE49-F238E27FC236}">
                <a16:creationId xmlns:a16="http://schemas.microsoft.com/office/drawing/2014/main" id="{3A31848E-6249-4443-8BCB-1B306295F9E3}"/>
              </a:ext>
            </a:extLst>
          </p:cNvPr>
          <p:cNvSpPr>
            <a:spLocks noGrp="1"/>
          </p:cNvSpPr>
          <p:nvPr>
            <p:ph type="title"/>
          </p:nvPr>
        </p:nvSpPr>
        <p:spPr>
          <a:xfrm>
            <a:off x="6826834" y="2613219"/>
            <a:ext cx="4819952" cy="1325563"/>
          </a:xfrm>
        </p:spPr>
        <p:txBody>
          <a:bodyPr>
            <a:normAutofit fontScale="90000"/>
          </a:bodyPr>
          <a:lstStyle/>
          <a:p>
            <a:r>
              <a:rPr lang="en-US" dirty="0"/>
              <a:t>Oral Health and </a:t>
            </a:r>
            <a:r>
              <a:rPr lang="en-US" sz="4400" dirty="0"/>
              <a:t>Respiratory</a:t>
            </a:r>
            <a:br>
              <a:rPr lang="en-US" sz="4400" b="1" dirty="0"/>
            </a:br>
            <a:r>
              <a:rPr lang="en-US" dirty="0"/>
              <a:t>Disease</a:t>
            </a:r>
          </a:p>
        </p:txBody>
      </p:sp>
      <p:sp>
        <p:nvSpPr>
          <p:cNvPr id="7" name="TextBox 6">
            <a:extLst>
              <a:ext uri="{FF2B5EF4-FFF2-40B4-BE49-F238E27FC236}">
                <a16:creationId xmlns:a16="http://schemas.microsoft.com/office/drawing/2014/main" id="{CE1441A8-3DBC-6292-CF9D-77B36668C7EB}"/>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essbooks.senecacollege.ca/operationsmanagement/chapter/supply-cha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4895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B1D2-C150-4DA0-9033-712834F72CB9}"/>
              </a:ext>
            </a:extLst>
          </p:cNvPr>
          <p:cNvSpPr>
            <a:spLocks noGrp="1"/>
          </p:cNvSpPr>
          <p:nvPr>
            <p:ph type="title"/>
          </p:nvPr>
        </p:nvSpPr>
        <p:spPr>
          <a:xfrm>
            <a:off x="762001" y="803325"/>
            <a:ext cx="5314536" cy="1325563"/>
          </a:xfrm>
        </p:spPr>
        <p:txBody>
          <a:bodyPr>
            <a:normAutofit/>
          </a:bodyPr>
          <a:lstStyle/>
          <a:p>
            <a:r>
              <a:rPr lang="en-US">
                <a:cs typeface="Arial"/>
              </a:rPr>
              <a:t>Respiratory Infection</a:t>
            </a:r>
          </a:p>
        </p:txBody>
      </p:sp>
      <p:sp>
        <p:nvSpPr>
          <p:cNvPr id="3" name="Content Placeholder 2">
            <a:extLst>
              <a:ext uri="{FF2B5EF4-FFF2-40B4-BE49-F238E27FC236}">
                <a16:creationId xmlns:a16="http://schemas.microsoft.com/office/drawing/2014/main" id="{317D6E15-F59B-4B5E-8BCC-AF27FCAACCC4}"/>
              </a:ext>
            </a:extLst>
          </p:cNvPr>
          <p:cNvSpPr>
            <a:spLocks noGrp="1"/>
          </p:cNvSpPr>
          <p:nvPr>
            <p:ph idx="1"/>
          </p:nvPr>
        </p:nvSpPr>
        <p:spPr>
          <a:xfrm>
            <a:off x="762000" y="2279018"/>
            <a:ext cx="5314543" cy="3375920"/>
          </a:xfrm>
        </p:spPr>
        <p:txBody>
          <a:bodyPr vert="horz" lIns="91440" tIns="45720" rIns="91440" bIns="45720" rtlCol="0" anchor="t">
            <a:normAutofit/>
          </a:bodyPr>
          <a:lstStyle/>
          <a:p>
            <a:r>
              <a:rPr lang="en-US" sz="1800" b="0" i="0">
                <a:effectLst/>
                <a:latin typeface="BlinkMacSystemFont"/>
              </a:rPr>
              <a:t>Periodontitis is associated with respiratory diseases due to poor oral hygiene and low immunity state.</a:t>
            </a:r>
            <a:endParaRPr lang="en-US" sz="1800" b="1" i="0">
              <a:effectLst/>
              <a:latin typeface="BlinkMacSystemFont"/>
              <a:cs typeface="Arial"/>
            </a:endParaRPr>
          </a:p>
          <a:p>
            <a:r>
              <a:rPr lang="en-US" sz="1800">
                <a:cs typeface="Arial"/>
              </a:rPr>
              <a:t>Certain bacteria in your mouth can be pulled into your lungs, causing pneumonia and other respiratory diseases. (Aspiration)</a:t>
            </a:r>
          </a:p>
          <a:p>
            <a:r>
              <a:rPr lang="en-US" sz="1800">
                <a:cs typeface="Arial"/>
              </a:rPr>
              <a:t>Inflammatory process: </a:t>
            </a:r>
          </a:p>
          <a:p>
            <a:pPr lvl="1"/>
            <a:r>
              <a:rPr lang="en-US" sz="1800">
                <a:cs typeface="Arial"/>
              </a:rPr>
              <a:t>Periodontal disease</a:t>
            </a:r>
          </a:p>
          <a:p>
            <a:pPr lvl="1"/>
            <a:r>
              <a:rPr lang="en-US" sz="1800">
                <a:cs typeface="Arial"/>
              </a:rPr>
              <a:t>Emphysema</a:t>
            </a:r>
          </a:p>
          <a:p>
            <a:pPr lvl="1"/>
            <a:r>
              <a:rPr lang="en-US" sz="1800">
                <a:cs typeface="Arial"/>
              </a:rPr>
              <a:t>COPD</a:t>
            </a:r>
          </a:p>
          <a:p>
            <a:pPr lvl="1"/>
            <a:endParaRPr lang="en-US" sz="1800" b="1">
              <a:cs typeface="Arial"/>
            </a:endParaRPr>
          </a:p>
          <a:p>
            <a:pPr lvl="1"/>
            <a:endParaRPr lang="en-US" sz="1800" b="1">
              <a:cs typeface="Arial"/>
            </a:endParaRPr>
          </a:p>
        </p:txBody>
      </p:sp>
      <p:sp>
        <p:nvSpPr>
          <p:cNvPr id="19"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72D0CBB-E54A-5D1E-AE4E-45325F083CA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446" r="28792"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E2BA15D6-7C32-3F73-79D0-7841C5F6CC0A}"/>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truth-code.com/2015/09/15-plants-herbs-that-can-boost-lu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789334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4C023C-355D-4D85-B095-B1BD30D6E979}"/>
              </a:ext>
            </a:extLst>
          </p:cNvPr>
          <p:cNvPicPr>
            <a:picLocks noChangeAspect="1"/>
          </p:cNvPicPr>
          <p:nvPr/>
        </p:nvPicPr>
        <p:blipFill rotWithShape="1">
          <a:blip r:embed="rId3"/>
          <a:srcRect b="21154"/>
          <a:stretch/>
        </p:blipFill>
        <p:spPr>
          <a:xfrm>
            <a:off x="2345726" y="457200"/>
            <a:ext cx="7500547" cy="5943600"/>
          </a:xfrm>
          <a:prstGeom prst="rect">
            <a:avLst/>
          </a:prstGeom>
        </p:spPr>
      </p:pic>
    </p:spTree>
    <p:extLst>
      <p:ext uri="{BB962C8B-B14F-4D97-AF65-F5344CB8AC3E}">
        <p14:creationId xmlns:p14="http://schemas.microsoft.com/office/powerpoint/2010/main" val="30799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etalware&#10;&#10;Description automatically generated">
            <a:extLst>
              <a:ext uri="{FF2B5EF4-FFF2-40B4-BE49-F238E27FC236}">
                <a16:creationId xmlns:a16="http://schemas.microsoft.com/office/drawing/2014/main" id="{72B92840-3E0D-87F6-00E8-F2A88442A4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91" r="28901"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 name="Title 2">
            <a:extLst>
              <a:ext uri="{FF2B5EF4-FFF2-40B4-BE49-F238E27FC236}">
                <a16:creationId xmlns:a16="http://schemas.microsoft.com/office/drawing/2014/main" id="{3A31848E-6249-4443-8BCB-1B306295F9E3}"/>
              </a:ext>
            </a:extLst>
          </p:cNvPr>
          <p:cNvSpPr>
            <a:spLocks noGrp="1"/>
          </p:cNvSpPr>
          <p:nvPr>
            <p:ph type="title"/>
          </p:nvPr>
        </p:nvSpPr>
        <p:spPr>
          <a:xfrm>
            <a:off x="6826834" y="2613219"/>
            <a:ext cx="4819952" cy="1325563"/>
          </a:xfrm>
        </p:spPr>
        <p:txBody>
          <a:bodyPr>
            <a:normAutofit/>
          </a:bodyPr>
          <a:lstStyle/>
          <a:p>
            <a:r>
              <a:rPr lang="en-US" dirty="0"/>
              <a:t>Oral Health and </a:t>
            </a:r>
            <a:r>
              <a:rPr lang="en-US" sz="4400" dirty="0"/>
              <a:t>Bone Conditions</a:t>
            </a:r>
            <a:endParaRPr lang="en-US" dirty="0"/>
          </a:p>
        </p:txBody>
      </p:sp>
      <p:sp>
        <p:nvSpPr>
          <p:cNvPr id="7" name="TextBox 6">
            <a:extLst>
              <a:ext uri="{FF2B5EF4-FFF2-40B4-BE49-F238E27FC236}">
                <a16:creationId xmlns:a16="http://schemas.microsoft.com/office/drawing/2014/main" id="{CE1441A8-3DBC-6292-CF9D-77B36668C7EB}"/>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essbooks.senecacollege.ca/operationsmanagement/chapter/supply-cha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92279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90B7A-4AE9-415E-A988-B76864BDAE72}"/>
              </a:ext>
            </a:extLst>
          </p:cNvPr>
          <p:cNvSpPr>
            <a:spLocks noGrp="1"/>
          </p:cNvSpPr>
          <p:nvPr>
            <p:ph type="title"/>
          </p:nvPr>
        </p:nvSpPr>
        <p:spPr>
          <a:xfrm>
            <a:off x="6289158" y="803325"/>
            <a:ext cx="5259707" cy="1325563"/>
          </a:xfrm>
        </p:spPr>
        <p:txBody>
          <a:bodyPr>
            <a:normAutofit/>
          </a:bodyPr>
          <a:lstStyle/>
          <a:p>
            <a:r>
              <a:rPr lang="en-US" dirty="0"/>
              <a:t>Rheumatoid Arthritis</a:t>
            </a:r>
            <a:endParaRPr lang="en-US"/>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Diagram&#10;&#10;Description automatically generated">
            <a:extLst>
              <a:ext uri="{FF2B5EF4-FFF2-40B4-BE49-F238E27FC236}">
                <a16:creationId xmlns:a16="http://schemas.microsoft.com/office/drawing/2014/main" id="{BD505A12-AF28-4290-1440-23BF51A977C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38" r="1305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5" name="Content Placeholder 4">
            <a:extLst>
              <a:ext uri="{FF2B5EF4-FFF2-40B4-BE49-F238E27FC236}">
                <a16:creationId xmlns:a16="http://schemas.microsoft.com/office/drawing/2014/main" id="{9C18B573-6401-4D53-88BF-AB744FA09157}"/>
              </a:ext>
            </a:extLst>
          </p:cNvPr>
          <p:cNvSpPr>
            <a:spLocks noGrp="1"/>
          </p:cNvSpPr>
          <p:nvPr>
            <p:ph idx="1"/>
          </p:nvPr>
        </p:nvSpPr>
        <p:spPr>
          <a:xfrm>
            <a:off x="6289158" y="2279018"/>
            <a:ext cx="5259714" cy="3375920"/>
          </a:xfrm>
        </p:spPr>
        <p:txBody>
          <a:bodyPr anchor="t">
            <a:normAutofit/>
          </a:bodyPr>
          <a:lstStyle/>
          <a:p>
            <a:r>
              <a:rPr lang="en-US" sz="2400" dirty="0"/>
              <a:t>Autoimmune disease: persistent inflammation</a:t>
            </a:r>
          </a:p>
          <a:p>
            <a:r>
              <a:rPr lang="en-US" sz="2400" dirty="0"/>
              <a:t>Trigger for RA</a:t>
            </a:r>
          </a:p>
          <a:p>
            <a:r>
              <a:rPr lang="en-US" sz="2400" dirty="0"/>
              <a:t>Common Oral Manifestations</a:t>
            </a:r>
          </a:p>
          <a:p>
            <a:pPr lvl="1"/>
            <a:r>
              <a:rPr lang="en-US" dirty="0"/>
              <a:t> Sjogren’s Syndrome – dry mouth</a:t>
            </a:r>
          </a:p>
          <a:p>
            <a:pPr lvl="1"/>
            <a:r>
              <a:rPr lang="en-US" dirty="0"/>
              <a:t> Temporomandibular Joint Disease (TMD)</a:t>
            </a:r>
          </a:p>
        </p:txBody>
      </p:sp>
      <p:sp>
        <p:nvSpPr>
          <p:cNvPr id="6" name="TextBox 5">
            <a:extLst>
              <a:ext uri="{FF2B5EF4-FFF2-40B4-BE49-F238E27FC236}">
                <a16:creationId xmlns:a16="http://schemas.microsoft.com/office/drawing/2014/main" id="{08310786-3BF7-7AC0-147A-2F5AD04BEB8E}"/>
              </a:ext>
            </a:extLst>
          </p:cNvPr>
          <p:cNvSpPr txBox="1"/>
          <p:nvPr/>
        </p:nvSpPr>
        <p:spPr>
          <a:xfrm>
            <a:off x="10005183"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hindawi.com/journals/crid/2014/26243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363036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31CE201-DA1B-403D-BAB7-7446AFBE0B31}"/>
              </a:ext>
            </a:extLst>
          </p:cNvPr>
          <p:cNvSpPr>
            <a:spLocks noGrp="1"/>
          </p:cNvSpPr>
          <p:nvPr>
            <p:ph type="title"/>
          </p:nvPr>
        </p:nvSpPr>
        <p:spPr>
          <a:xfrm>
            <a:off x="524741" y="620392"/>
            <a:ext cx="3808268" cy="5504688"/>
          </a:xfrm>
        </p:spPr>
        <p:txBody>
          <a:bodyPr>
            <a:normAutofit/>
          </a:bodyPr>
          <a:lstStyle/>
          <a:p>
            <a:r>
              <a:rPr kumimoji="0" lang="en-US" sz="4700" b="0" i="0" u="none" strike="noStrike" kern="1200" cap="none" spc="0" normalizeH="0" baseline="0" noProof="0">
                <a:ln>
                  <a:noFill/>
                </a:ln>
                <a:solidFill>
                  <a:schemeClr val="bg1"/>
                </a:solidFill>
                <a:effectLst/>
                <a:uLnTx/>
                <a:uFillTx/>
                <a:latin typeface="Arial" panose="020B0604020202020204"/>
                <a:ea typeface="+mj-ea"/>
                <a:cs typeface="+mj-cs"/>
              </a:rPr>
              <a:t>Osteoporosis</a:t>
            </a:r>
            <a:endParaRPr lang="en-US" sz="4700">
              <a:solidFill>
                <a:schemeClr val="bg1"/>
              </a:solidFill>
            </a:endParaRPr>
          </a:p>
        </p:txBody>
      </p:sp>
      <p:graphicFrame>
        <p:nvGraphicFramePr>
          <p:cNvPr id="7" name="Content Placeholder 4">
            <a:extLst>
              <a:ext uri="{FF2B5EF4-FFF2-40B4-BE49-F238E27FC236}">
                <a16:creationId xmlns:a16="http://schemas.microsoft.com/office/drawing/2014/main" id="{E6F1E5CB-056D-00D1-5C4E-951B8F4DEC8F}"/>
              </a:ext>
            </a:extLst>
          </p:cNvPr>
          <p:cNvGraphicFramePr>
            <a:graphicFrameLocks noGrp="1"/>
          </p:cNvGraphicFramePr>
          <p:nvPr>
            <p:ph idx="1"/>
            <p:extLst>
              <p:ext uri="{D42A27DB-BD31-4B8C-83A1-F6EECF244321}">
                <p14:modId xmlns:p14="http://schemas.microsoft.com/office/powerpoint/2010/main" val="168899049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09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760"/>
            <a:ext cx="10515600" cy="1325563"/>
          </a:xfrm>
        </p:spPr>
        <p:txBody>
          <a:bodyPr>
            <a:normAutofit/>
          </a:bodyPr>
          <a:lstStyle/>
          <a:p>
            <a:r>
              <a:rPr lang="en-US">
                <a:solidFill>
                  <a:schemeClr val="bg1"/>
                </a:solidFill>
              </a:rPr>
              <a:t>Oral Health…</a:t>
            </a:r>
          </a:p>
        </p:txBody>
      </p:sp>
      <p:graphicFrame>
        <p:nvGraphicFramePr>
          <p:cNvPr id="14" name="Content Placeholder 2">
            <a:extLst>
              <a:ext uri="{FF2B5EF4-FFF2-40B4-BE49-F238E27FC236}">
                <a16:creationId xmlns:a16="http://schemas.microsoft.com/office/drawing/2014/main" id="{1C28FFE8-31BA-C583-D888-0D174DAD974B}"/>
              </a:ext>
            </a:extLst>
          </p:cNvPr>
          <p:cNvGraphicFramePr>
            <a:graphicFrameLocks noGrp="1"/>
          </p:cNvGraphicFramePr>
          <p:nvPr>
            <p:ph idx="1"/>
            <p:extLst>
              <p:ext uri="{D42A27DB-BD31-4B8C-83A1-F6EECF244321}">
                <p14:modId xmlns:p14="http://schemas.microsoft.com/office/powerpoint/2010/main" val="3043701071"/>
              </p:ext>
            </p:extLst>
          </p:nvPr>
        </p:nvGraphicFramePr>
        <p:xfrm>
          <a:off x="841248" y="2276857"/>
          <a:ext cx="5015484" cy="390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Mouth">
            <a:extLst>
              <a:ext uri="{FF2B5EF4-FFF2-40B4-BE49-F238E27FC236}">
                <a16:creationId xmlns:a16="http://schemas.microsoft.com/office/drawing/2014/main" id="{B8126F7B-F5B6-01F5-1E42-B04B5708F3C6}"/>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3872" r="1" b="1"/>
          <a:stretch/>
        </p:blipFill>
        <p:spPr>
          <a:xfrm>
            <a:off x="6335270" y="2276857"/>
            <a:ext cx="5015484" cy="3900106"/>
          </a:xfrm>
          <a:prstGeom prst="rect">
            <a:avLst/>
          </a:prstGeom>
        </p:spPr>
      </p:pic>
      <p:sp>
        <p:nvSpPr>
          <p:cNvPr id="6" name="TextBox 5">
            <a:extLst>
              <a:ext uri="{FF2B5EF4-FFF2-40B4-BE49-F238E27FC236}">
                <a16:creationId xmlns:a16="http://schemas.microsoft.com/office/drawing/2014/main" id="{7C2337C7-B42A-BA1F-5C0F-3417B2D167C9}"/>
              </a:ext>
            </a:extLst>
          </p:cNvPr>
          <p:cNvSpPr txBox="1"/>
          <p:nvPr/>
        </p:nvSpPr>
        <p:spPr>
          <a:xfrm>
            <a:off x="914401" y="6221968"/>
            <a:ext cx="2819400" cy="369332"/>
          </a:xfrm>
          <a:prstGeom prst="rect">
            <a:avLst/>
          </a:prstGeom>
          <a:noFill/>
        </p:spPr>
        <p:txBody>
          <a:bodyPr wrap="square" rtlCol="0">
            <a:spAutoFit/>
          </a:bodyPr>
          <a:lstStyle/>
          <a:p>
            <a:r>
              <a:rPr lang="en-US" dirty="0"/>
              <a:t>Source: CDC</a:t>
            </a:r>
          </a:p>
        </p:txBody>
      </p:sp>
    </p:spTree>
    <p:extLst>
      <p:ext uri="{BB962C8B-B14F-4D97-AF65-F5344CB8AC3E}">
        <p14:creationId xmlns:p14="http://schemas.microsoft.com/office/powerpoint/2010/main" val="160996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etalware&#10;&#10;Description automatically generated">
            <a:extLst>
              <a:ext uri="{FF2B5EF4-FFF2-40B4-BE49-F238E27FC236}">
                <a16:creationId xmlns:a16="http://schemas.microsoft.com/office/drawing/2014/main" id="{72B92840-3E0D-87F6-00E8-F2A88442A4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91" r="28901"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 name="Title 2">
            <a:extLst>
              <a:ext uri="{FF2B5EF4-FFF2-40B4-BE49-F238E27FC236}">
                <a16:creationId xmlns:a16="http://schemas.microsoft.com/office/drawing/2014/main" id="{3A31848E-6249-4443-8BCB-1B306295F9E3}"/>
              </a:ext>
            </a:extLst>
          </p:cNvPr>
          <p:cNvSpPr>
            <a:spLocks noGrp="1"/>
          </p:cNvSpPr>
          <p:nvPr>
            <p:ph type="title"/>
          </p:nvPr>
        </p:nvSpPr>
        <p:spPr>
          <a:xfrm>
            <a:off x="6826834" y="2613219"/>
            <a:ext cx="4819952" cy="1325563"/>
          </a:xfrm>
        </p:spPr>
        <p:txBody>
          <a:bodyPr>
            <a:normAutofit/>
          </a:bodyPr>
          <a:lstStyle/>
          <a:p>
            <a:r>
              <a:rPr lang="en-US" dirty="0"/>
              <a:t>Oral Health and </a:t>
            </a:r>
            <a:r>
              <a:rPr lang="en-US" sz="4400" dirty="0"/>
              <a:t>Diabetes</a:t>
            </a:r>
            <a:endParaRPr lang="en-US" dirty="0"/>
          </a:p>
        </p:txBody>
      </p:sp>
      <p:sp>
        <p:nvSpPr>
          <p:cNvPr id="7" name="TextBox 6">
            <a:extLst>
              <a:ext uri="{FF2B5EF4-FFF2-40B4-BE49-F238E27FC236}">
                <a16:creationId xmlns:a16="http://schemas.microsoft.com/office/drawing/2014/main" id="{CE1441A8-3DBC-6292-CF9D-77B36668C7EB}"/>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essbooks.senecacollege.ca/operationsmanagement/chapter/supply-cha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30538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apple, indoor, fruit, sliced&#10;&#10;Description automatically generated">
            <a:extLst>
              <a:ext uri="{FF2B5EF4-FFF2-40B4-BE49-F238E27FC236}">
                <a16:creationId xmlns:a16="http://schemas.microsoft.com/office/drawing/2014/main" id="{349298DD-CCE3-BE15-0224-53677FC2A7E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20" r="2362" b="-1"/>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BD1372-D46C-4010-B51D-56D4E2857543}"/>
              </a:ext>
            </a:extLst>
          </p:cNvPr>
          <p:cNvSpPr>
            <a:spLocks noGrp="1"/>
          </p:cNvSpPr>
          <p:nvPr>
            <p:ph type="title"/>
          </p:nvPr>
        </p:nvSpPr>
        <p:spPr>
          <a:xfrm>
            <a:off x="7531610" y="365125"/>
            <a:ext cx="3822189" cy="1899912"/>
          </a:xfrm>
        </p:spPr>
        <p:txBody>
          <a:bodyPr>
            <a:normAutofit/>
          </a:bodyPr>
          <a:lstStyle/>
          <a:p>
            <a:r>
              <a:rPr lang="en-US" sz="4000"/>
              <a:t>Diabetes</a:t>
            </a:r>
          </a:p>
        </p:txBody>
      </p:sp>
      <p:sp>
        <p:nvSpPr>
          <p:cNvPr id="3" name="Content Placeholder 2">
            <a:extLst>
              <a:ext uri="{FF2B5EF4-FFF2-40B4-BE49-F238E27FC236}">
                <a16:creationId xmlns:a16="http://schemas.microsoft.com/office/drawing/2014/main" id="{5F3AAB61-C750-4DF8-AD0E-54B1477B4B63}"/>
              </a:ext>
            </a:extLst>
          </p:cNvPr>
          <p:cNvSpPr>
            <a:spLocks noGrp="1"/>
          </p:cNvSpPr>
          <p:nvPr>
            <p:ph idx="1"/>
          </p:nvPr>
        </p:nvSpPr>
        <p:spPr>
          <a:xfrm>
            <a:off x="7531610" y="2434201"/>
            <a:ext cx="3822189" cy="3742762"/>
          </a:xfrm>
        </p:spPr>
        <p:txBody>
          <a:bodyPr>
            <a:normAutofit/>
          </a:bodyPr>
          <a:lstStyle/>
          <a:p>
            <a:r>
              <a:rPr lang="en-US" dirty="0"/>
              <a:t>Diminished salivary flow and sensation</a:t>
            </a:r>
          </a:p>
          <a:p>
            <a:r>
              <a:rPr lang="en-US" dirty="0"/>
              <a:t>Weakened white blood cells</a:t>
            </a:r>
          </a:p>
          <a:p>
            <a:r>
              <a:rPr lang="en-US" dirty="0"/>
              <a:t>Gum Disease </a:t>
            </a:r>
          </a:p>
          <a:p>
            <a:pPr lvl="1"/>
            <a:r>
              <a:rPr lang="en-US" sz="2800" dirty="0"/>
              <a:t>More Severe</a:t>
            </a:r>
          </a:p>
          <a:p>
            <a:pPr lvl="1"/>
            <a:r>
              <a:rPr lang="en-US" sz="2800" dirty="0"/>
              <a:t>Longer to heal</a:t>
            </a:r>
          </a:p>
          <a:p>
            <a:endParaRPr lang="en-US" sz="2000" dirty="0"/>
          </a:p>
          <a:p>
            <a:endParaRPr lang="en-US" sz="2000" dirty="0"/>
          </a:p>
        </p:txBody>
      </p:sp>
      <p:sp>
        <p:nvSpPr>
          <p:cNvPr id="8" name="TextBox 7">
            <a:extLst>
              <a:ext uri="{FF2B5EF4-FFF2-40B4-BE49-F238E27FC236}">
                <a16:creationId xmlns:a16="http://schemas.microsoft.com/office/drawing/2014/main" id="{B23826C9-928E-2954-91C2-5D40623A39E0}"/>
              </a:ext>
            </a:extLst>
          </p:cNvPr>
          <p:cNvSpPr txBox="1"/>
          <p:nvPr/>
        </p:nvSpPr>
        <p:spPr>
          <a:xfrm>
            <a:off x="7349777"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conasi.eu/blog/consejos-de-salud/diabetes-alimentac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7958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1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87DFB5-925E-462C-B918-E359786895C9}"/>
              </a:ext>
            </a:extLst>
          </p:cNvPr>
          <p:cNvPicPr>
            <a:picLocks noChangeAspect="1"/>
          </p:cNvPicPr>
          <p:nvPr/>
        </p:nvPicPr>
        <p:blipFill>
          <a:blip r:embed="rId3"/>
          <a:stretch>
            <a:fillRect/>
          </a:stretch>
        </p:blipFill>
        <p:spPr>
          <a:xfrm>
            <a:off x="2729797" y="643467"/>
            <a:ext cx="6732406" cy="5571066"/>
          </a:xfrm>
          <a:prstGeom prst="rect">
            <a:avLst/>
          </a:prstGeom>
        </p:spPr>
      </p:pic>
    </p:spTree>
    <p:extLst>
      <p:ext uri="{BB962C8B-B14F-4D97-AF65-F5344CB8AC3E}">
        <p14:creationId xmlns:p14="http://schemas.microsoft.com/office/powerpoint/2010/main" val="386879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etalware&#10;&#10;Description automatically generated">
            <a:extLst>
              <a:ext uri="{FF2B5EF4-FFF2-40B4-BE49-F238E27FC236}">
                <a16:creationId xmlns:a16="http://schemas.microsoft.com/office/drawing/2014/main" id="{72B92840-3E0D-87F6-00E8-F2A88442A4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91" r="28901"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 name="Title 2">
            <a:extLst>
              <a:ext uri="{FF2B5EF4-FFF2-40B4-BE49-F238E27FC236}">
                <a16:creationId xmlns:a16="http://schemas.microsoft.com/office/drawing/2014/main" id="{3A31848E-6249-4443-8BCB-1B306295F9E3}"/>
              </a:ext>
            </a:extLst>
          </p:cNvPr>
          <p:cNvSpPr>
            <a:spLocks noGrp="1"/>
          </p:cNvSpPr>
          <p:nvPr>
            <p:ph type="title"/>
          </p:nvPr>
        </p:nvSpPr>
        <p:spPr>
          <a:xfrm>
            <a:off x="6826834" y="2613219"/>
            <a:ext cx="4819952" cy="1325563"/>
          </a:xfrm>
        </p:spPr>
        <p:txBody>
          <a:bodyPr>
            <a:normAutofit fontScale="90000"/>
          </a:bodyPr>
          <a:lstStyle/>
          <a:p>
            <a:r>
              <a:rPr lang="en-US" dirty="0"/>
              <a:t>Oral Health and </a:t>
            </a:r>
            <a:r>
              <a:rPr lang="en-US" sz="4400" dirty="0"/>
              <a:t>Other Chronic Conditions</a:t>
            </a:r>
            <a:endParaRPr lang="en-US" dirty="0"/>
          </a:p>
        </p:txBody>
      </p:sp>
      <p:sp>
        <p:nvSpPr>
          <p:cNvPr id="7" name="TextBox 6">
            <a:extLst>
              <a:ext uri="{FF2B5EF4-FFF2-40B4-BE49-F238E27FC236}">
                <a16:creationId xmlns:a16="http://schemas.microsoft.com/office/drawing/2014/main" id="{CE1441A8-3DBC-6292-CF9D-77B36668C7EB}"/>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ressbooks.senecacollege.ca/operationsmanagement/chapter/supply-chai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01018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12C465F-049B-4A97-8A90-1C0337D88919}"/>
              </a:ext>
            </a:extLst>
          </p:cNvPr>
          <p:cNvSpPr>
            <a:spLocks noGrp="1"/>
          </p:cNvSpPr>
          <p:nvPr>
            <p:ph type="title"/>
          </p:nvPr>
        </p:nvSpPr>
        <p:spPr>
          <a:xfrm>
            <a:off x="4553733" y="548464"/>
            <a:ext cx="6798541" cy="1675623"/>
          </a:xfrm>
        </p:spPr>
        <p:txBody>
          <a:bodyPr anchor="b">
            <a:normAutofit/>
          </a:bodyPr>
          <a:lstStyle/>
          <a:p>
            <a:r>
              <a:rPr lang="en-US" sz="4000"/>
              <a:t>Kidney Disease</a:t>
            </a:r>
          </a:p>
        </p:txBody>
      </p:sp>
      <p:pic>
        <p:nvPicPr>
          <p:cNvPr id="3" name="Picture 2" descr="A picture containing text&#10;&#10;Description automatically generated">
            <a:extLst>
              <a:ext uri="{FF2B5EF4-FFF2-40B4-BE49-F238E27FC236}">
                <a16:creationId xmlns:a16="http://schemas.microsoft.com/office/drawing/2014/main" id="{0E567334-329F-C94A-4B7F-466109D36EF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788" r="4624"/>
          <a:stretch/>
        </p:blipFill>
        <p:spPr>
          <a:xfrm>
            <a:off x="1" y="10"/>
            <a:ext cx="4196496" cy="6857990"/>
          </a:xfrm>
          <a:prstGeom prst="rect">
            <a:avLst/>
          </a:prstGeom>
          <a:effectLst/>
        </p:spPr>
      </p:pic>
      <p:sp>
        <p:nvSpPr>
          <p:cNvPr id="5" name="Content Placeholder 4">
            <a:extLst>
              <a:ext uri="{FF2B5EF4-FFF2-40B4-BE49-F238E27FC236}">
                <a16:creationId xmlns:a16="http://schemas.microsoft.com/office/drawing/2014/main" id="{3ED3C8F6-AC0D-475B-9D6A-A6434F7B3A8F}"/>
              </a:ext>
            </a:extLst>
          </p:cNvPr>
          <p:cNvSpPr>
            <a:spLocks noGrp="1"/>
          </p:cNvSpPr>
          <p:nvPr>
            <p:ph idx="1"/>
          </p:nvPr>
        </p:nvSpPr>
        <p:spPr>
          <a:xfrm>
            <a:off x="4553734" y="2409830"/>
            <a:ext cx="6798539" cy="3705217"/>
          </a:xfrm>
        </p:spPr>
        <p:txBody>
          <a:bodyPr>
            <a:normAutofit/>
          </a:bodyPr>
          <a:lstStyle/>
          <a:p>
            <a:r>
              <a:rPr lang="en-US" sz="2000"/>
              <a:t>Oral Effects</a:t>
            </a:r>
          </a:p>
          <a:p>
            <a:pPr lvl="1"/>
            <a:r>
              <a:rPr lang="en-US" sz="2000"/>
              <a:t>Bad taste, bad breath</a:t>
            </a:r>
          </a:p>
          <a:p>
            <a:pPr lvl="1"/>
            <a:r>
              <a:rPr lang="en-US" sz="2000"/>
              <a:t>Kidneys fail to remove urea from the blood</a:t>
            </a:r>
          </a:p>
          <a:p>
            <a:pPr lvl="1"/>
            <a:r>
              <a:rPr lang="en-US" sz="2000"/>
              <a:t>Bone changes because of calcium malabsorption</a:t>
            </a:r>
          </a:p>
          <a:p>
            <a:r>
              <a:rPr lang="en-US" sz="2000"/>
              <a:t>Dialysis Patients</a:t>
            </a:r>
          </a:p>
          <a:p>
            <a:pPr lvl="1"/>
            <a:r>
              <a:rPr lang="en-US" sz="2000"/>
              <a:t>Protein food</a:t>
            </a:r>
          </a:p>
          <a:p>
            <a:pPr lvl="1"/>
            <a:r>
              <a:rPr lang="en-US" sz="2000"/>
              <a:t>Bleeding issues</a:t>
            </a:r>
          </a:p>
          <a:p>
            <a:endParaRPr lang="en-US" sz="2000"/>
          </a:p>
        </p:txBody>
      </p:sp>
      <p:sp>
        <p:nvSpPr>
          <p:cNvPr id="6" name="TextBox 5">
            <a:extLst>
              <a:ext uri="{FF2B5EF4-FFF2-40B4-BE49-F238E27FC236}">
                <a16:creationId xmlns:a16="http://schemas.microsoft.com/office/drawing/2014/main" id="{B8B1B499-6403-3A9F-EC1E-0CB404572AD6}"/>
              </a:ext>
            </a:extLst>
          </p:cNvPr>
          <p:cNvSpPr txBox="1"/>
          <p:nvPr/>
        </p:nvSpPr>
        <p:spPr>
          <a:xfrm>
            <a:off x="1756406"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librepathology.org/wiki/Kidne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07728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a16="http://schemas.microsoft.com/office/drawing/2014/main" id="{7F71E223-EEE5-9503-4717-D1633244702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063" r="11708"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1"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3AD942-A116-4A5E-B621-7443BD529D96}"/>
              </a:ext>
            </a:extLst>
          </p:cNvPr>
          <p:cNvSpPr>
            <a:spLocks noGrp="1"/>
          </p:cNvSpPr>
          <p:nvPr>
            <p:ph type="title"/>
          </p:nvPr>
        </p:nvSpPr>
        <p:spPr>
          <a:xfrm>
            <a:off x="6801436" y="1396289"/>
            <a:ext cx="4819952" cy="1325563"/>
          </a:xfrm>
        </p:spPr>
        <p:txBody>
          <a:bodyPr>
            <a:normAutofit/>
          </a:bodyPr>
          <a:lstStyle/>
          <a:p>
            <a:r>
              <a:rPr lang="en-US" dirty="0"/>
              <a:t>Pregnancy &amp; Birth Complications</a:t>
            </a:r>
          </a:p>
        </p:txBody>
      </p:sp>
      <p:sp>
        <p:nvSpPr>
          <p:cNvPr id="3" name="Content Placeholder 2">
            <a:extLst>
              <a:ext uri="{FF2B5EF4-FFF2-40B4-BE49-F238E27FC236}">
                <a16:creationId xmlns:a16="http://schemas.microsoft.com/office/drawing/2014/main" id="{DD7AD495-70CE-423E-97E2-28B8C6215BA3}"/>
              </a:ext>
            </a:extLst>
          </p:cNvPr>
          <p:cNvSpPr>
            <a:spLocks noGrp="1"/>
          </p:cNvSpPr>
          <p:nvPr>
            <p:ph idx="1"/>
          </p:nvPr>
        </p:nvSpPr>
        <p:spPr>
          <a:xfrm>
            <a:off x="6801435" y="2871982"/>
            <a:ext cx="4819951" cy="3181684"/>
          </a:xfrm>
        </p:spPr>
        <p:txBody>
          <a:bodyPr vert="horz" lIns="91440" tIns="45720" rIns="91440" bIns="45720" rtlCol="0" anchor="t">
            <a:normAutofit/>
          </a:bodyPr>
          <a:lstStyle/>
          <a:p>
            <a:r>
              <a:rPr lang="en-US" sz="1500" dirty="0">
                <a:cs typeface="Arial" panose="020B0604020202020204"/>
              </a:rPr>
              <a:t>Factors affecting oral health during pregnancy:</a:t>
            </a:r>
          </a:p>
          <a:p>
            <a:pPr lvl="1"/>
            <a:r>
              <a:rPr lang="en-US" sz="1500" dirty="0">
                <a:cs typeface="Arial" panose="020B0604020202020204"/>
              </a:rPr>
              <a:t>Interest in some foods, e.g., carbohydrates</a:t>
            </a:r>
          </a:p>
          <a:p>
            <a:pPr lvl="1"/>
            <a:r>
              <a:rPr lang="en-US" sz="1500" dirty="0">
                <a:cs typeface="Arial" panose="020B0604020202020204"/>
              </a:rPr>
              <a:t>Bleeding</a:t>
            </a:r>
          </a:p>
          <a:p>
            <a:pPr lvl="1"/>
            <a:r>
              <a:rPr lang="en-US" sz="1500" dirty="0">
                <a:cs typeface="Arial" panose="020B0604020202020204"/>
              </a:rPr>
              <a:t>Vomiting</a:t>
            </a:r>
          </a:p>
          <a:p>
            <a:pPr lvl="1"/>
            <a:r>
              <a:rPr lang="en-US" sz="1500" dirty="0">
                <a:cs typeface="Arial" panose="020B0604020202020204"/>
              </a:rPr>
              <a:t>Decreased saliva flow</a:t>
            </a:r>
          </a:p>
          <a:p>
            <a:pPr lvl="1"/>
            <a:r>
              <a:rPr lang="en-US" sz="1500" dirty="0">
                <a:cs typeface="Arial" panose="020B0604020202020204"/>
              </a:rPr>
              <a:t>More concern about the health of the baby</a:t>
            </a:r>
          </a:p>
          <a:p>
            <a:r>
              <a:rPr lang="en-US" sz="1500" dirty="0">
                <a:cs typeface="Arial" panose="020B0604020202020204"/>
              </a:rPr>
              <a:t>Dental Care During Pregnancy: ABSOLUTELY!</a:t>
            </a:r>
          </a:p>
          <a:p>
            <a:pPr lvl="1"/>
            <a:r>
              <a:rPr lang="en-US" sz="1500" dirty="0">
                <a:cs typeface="Arial" panose="020B0604020202020204"/>
              </a:rPr>
              <a:t>Assessment of oral health by a dentist</a:t>
            </a:r>
          </a:p>
          <a:p>
            <a:pPr lvl="1"/>
            <a:r>
              <a:rPr lang="en-US" sz="1500" dirty="0">
                <a:cs typeface="Arial" panose="020B0604020202020204"/>
              </a:rPr>
              <a:t>Barriers: inadequate dental insurance, persistent myths about the effects of pregnancy on dental health, and concerns for fetal safety during dental treatment</a:t>
            </a:r>
          </a:p>
          <a:p>
            <a:pPr marL="457200" lvl="1" indent="0">
              <a:buNone/>
            </a:pPr>
            <a:endParaRPr lang="en-US" sz="1500" dirty="0">
              <a:cs typeface="Arial" panose="020B0604020202020204"/>
            </a:endParaRPr>
          </a:p>
        </p:txBody>
      </p:sp>
      <p:sp>
        <p:nvSpPr>
          <p:cNvPr id="6" name="TextBox 5">
            <a:extLst>
              <a:ext uri="{FF2B5EF4-FFF2-40B4-BE49-F238E27FC236}">
                <a16:creationId xmlns:a16="http://schemas.microsoft.com/office/drawing/2014/main" id="{3ECC987E-53C4-D2F9-17AB-2C133374B5D8}"/>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diabetesdietblog.com/2017/04/07/planning-a-pregnancy-how-tight-does-blood-sugar-control-need-to-b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963142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317BC-68A9-4728-8048-38F2D71474AF}"/>
              </a:ext>
            </a:extLst>
          </p:cNvPr>
          <p:cNvSpPr>
            <a:spLocks noGrp="1"/>
          </p:cNvSpPr>
          <p:nvPr>
            <p:ph type="title"/>
          </p:nvPr>
        </p:nvSpPr>
        <p:spPr>
          <a:xfrm>
            <a:off x="838199" y="548464"/>
            <a:ext cx="3807187" cy="2228074"/>
          </a:xfrm>
        </p:spPr>
        <p:txBody>
          <a:bodyPr>
            <a:normAutofit/>
          </a:bodyPr>
          <a:lstStyle/>
          <a:p>
            <a:r>
              <a:rPr lang="en-US" sz="4000"/>
              <a:t>Pregnancy &amp; Periodontitis</a:t>
            </a:r>
          </a:p>
        </p:txBody>
      </p:sp>
      <p:sp>
        <p:nvSpPr>
          <p:cNvPr id="3" name="Content Placeholder 2">
            <a:extLst>
              <a:ext uri="{FF2B5EF4-FFF2-40B4-BE49-F238E27FC236}">
                <a16:creationId xmlns:a16="http://schemas.microsoft.com/office/drawing/2014/main" id="{4D369967-E7E6-4ECE-AE03-D6B8DBB5A8BC}"/>
              </a:ext>
            </a:extLst>
          </p:cNvPr>
          <p:cNvSpPr>
            <a:spLocks noGrp="1"/>
          </p:cNvSpPr>
          <p:nvPr>
            <p:ph idx="1"/>
          </p:nvPr>
        </p:nvSpPr>
        <p:spPr>
          <a:xfrm>
            <a:off x="838201" y="2962279"/>
            <a:ext cx="3799425" cy="3143241"/>
          </a:xfrm>
        </p:spPr>
        <p:txBody>
          <a:bodyPr>
            <a:normAutofit/>
          </a:bodyPr>
          <a:lstStyle/>
          <a:p>
            <a:r>
              <a:rPr lang="en-US" sz="2400" dirty="0">
                <a:cs typeface="Arial" panose="020B0604020202020204"/>
              </a:rPr>
              <a:t>Preterm birth</a:t>
            </a:r>
          </a:p>
          <a:p>
            <a:r>
              <a:rPr lang="en-US" sz="2400" dirty="0">
                <a:cs typeface="Arial" panose="020B0604020202020204"/>
              </a:rPr>
              <a:t>Low birth weight </a:t>
            </a:r>
          </a:p>
          <a:p>
            <a:r>
              <a:rPr lang="en-US" sz="2400" dirty="0">
                <a:cs typeface="Arial" panose="020B0604020202020204"/>
              </a:rPr>
              <a:t>Cariogenic bacteria lead to dental carries in the infant</a:t>
            </a:r>
          </a:p>
        </p:txBody>
      </p:sp>
      <p:pic>
        <p:nvPicPr>
          <p:cNvPr id="6" name="Picture 5" descr="A picture containing text, person, window, indoor&#10;&#10;Description automatically generated">
            <a:extLst>
              <a:ext uri="{FF2B5EF4-FFF2-40B4-BE49-F238E27FC236}">
                <a16:creationId xmlns:a16="http://schemas.microsoft.com/office/drawing/2014/main" id="{D7D47154-2F3F-8AFE-1D3C-B8AE1FD3DAF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0099" b="-1"/>
          <a:stretch/>
        </p:blipFill>
        <p:spPr>
          <a:xfrm>
            <a:off x="5010386" y="10"/>
            <a:ext cx="7181613" cy="6857990"/>
          </a:xfrm>
          <a:prstGeom prst="rect">
            <a:avLst/>
          </a:prstGeom>
          <a:effectLst/>
        </p:spPr>
      </p:pic>
      <p:sp>
        <p:nvSpPr>
          <p:cNvPr id="7" name="TextBox 6">
            <a:extLst>
              <a:ext uri="{FF2B5EF4-FFF2-40B4-BE49-F238E27FC236}">
                <a16:creationId xmlns:a16="http://schemas.microsoft.com/office/drawing/2014/main" id="{41B9FCE0-A341-72B9-2128-EE214A42E296}"/>
              </a:ext>
            </a:extLst>
          </p:cNvPr>
          <p:cNvSpPr txBox="1"/>
          <p:nvPr/>
        </p:nvSpPr>
        <p:spPr>
          <a:xfrm>
            <a:off x="9732672"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ohioemployerlawblog.com/2016/04/ohio-introduces-unnecessary-pregnanc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56414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graphic explaining the multiple stages of tooth development">
            <a:extLst>
              <a:ext uri="{FF2B5EF4-FFF2-40B4-BE49-F238E27FC236}">
                <a16:creationId xmlns:a16="http://schemas.microsoft.com/office/drawing/2014/main" id="{9A8E22D0-2479-4880-BE2C-E88C446415D9}"/>
              </a:ext>
            </a:extLst>
          </p:cNvPr>
          <p:cNvPicPr>
            <a:picLocks noChangeAspect="1"/>
          </p:cNvPicPr>
          <p:nvPr/>
        </p:nvPicPr>
        <p:blipFill rotWithShape="1">
          <a:blip r:embed="rId3">
            <a:extLst>
              <a:ext uri="{28A0092B-C50C-407E-A947-70E740481C1C}">
                <a14:useLocalDpi xmlns:a14="http://schemas.microsoft.com/office/drawing/2010/main" val="0"/>
              </a:ext>
            </a:extLst>
          </a:blip>
          <a:srcRect t="348" r="-1" b="-1"/>
          <a:stretch/>
        </p:blipFill>
        <p:spPr bwMode="auto">
          <a:xfrm>
            <a:off x="321733" y="321733"/>
            <a:ext cx="11548534" cy="6214534"/>
          </a:xfrm>
          <a:prstGeom prst="rect">
            <a:avLst/>
          </a:prstGeom>
          <a:noFill/>
        </p:spPr>
      </p:pic>
    </p:spTree>
    <p:extLst>
      <p:ext uri="{BB962C8B-B14F-4D97-AF65-F5344CB8AC3E}">
        <p14:creationId xmlns:p14="http://schemas.microsoft.com/office/powerpoint/2010/main" val="585177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2317BC-68A9-4728-8048-38F2D71474AF}"/>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Pregnancy &amp; Dental Procedures</a:t>
            </a:r>
          </a:p>
        </p:txBody>
      </p:sp>
      <p:graphicFrame>
        <p:nvGraphicFramePr>
          <p:cNvPr id="8" name="Content Placeholder 2">
            <a:extLst>
              <a:ext uri="{FF2B5EF4-FFF2-40B4-BE49-F238E27FC236}">
                <a16:creationId xmlns:a16="http://schemas.microsoft.com/office/drawing/2014/main" id="{90D5F34F-78A6-6FC7-5DDC-FB59ACA9B4E3}"/>
              </a:ext>
            </a:extLst>
          </p:cNvPr>
          <p:cNvGraphicFramePr>
            <a:graphicFrameLocks noGrp="1"/>
          </p:cNvGraphicFramePr>
          <p:nvPr>
            <p:ph idx="1"/>
            <p:extLst>
              <p:ext uri="{D42A27DB-BD31-4B8C-83A1-F6EECF244321}">
                <p14:modId xmlns:p14="http://schemas.microsoft.com/office/powerpoint/2010/main" val="190364703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52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4505B20-B67E-440E-9109-3B00C3009CB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Dementia &amp; Alzheimer's</a:t>
            </a: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7F618610-5678-4FE8-804E-A6111A05441D}"/>
              </a:ext>
            </a:extLst>
          </p:cNvPr>
          <p:cNvPicPr>
            <a:picLocks noChangeAspect="1"/>
          </p:cNvPicPr>
          <p:nvPr/>
        </p:nvPicPr>
        <p:blipFill>
          <a:blip r:embed="rId3"/>
          <a:stretch>
            <a:fillRect/>
          </a:stretch>
        </p:blipFill>
        <p:spPr>
          <a:xfrm>
            <a:off x="8109502" y="2291450"/>
            <a:ext cx="3615776" cy="2286978"/>
          </a:xfrm>
          <a:prstGeom prst="rect">
            <a:avLst/>
          </a:prstGeom>
        </p:spPr>
      </p:pic>
      <p:graphicFrame>
        <p:nvGraphicFramePr>
          <p:cNvPr id="9" name="Content Placeholder 3">
            <a:extLst>
              <a:ext uri="{FF2B5EF4-FFF2-40B4-BE49-F238E27FC236}">
                <a16:creationId xmlns:a16="http://schemas.microsoft.com/office/drawing/2014/main" id="{A1DDF751-548B-9A37-6C2C-AAC1E18093E6}"/>
              </a:ext>
            </a:extLst>
          </p:cNvPr>
          <p:cNvGraphicFramePr>
            <a:graphicFrameLocks noGrp="1"/>
          </p:cNvGraphicFramePr>
          <p:nvPr>
            <p:ph idx="1"/>
            <p:extLst>
              <p:ext uri="{D42A27DB-BD31-4B8C-83A1-F6EECF244321}">
                <p14:modId xmlns:p14="http://schemas.microsoft.com/office/powerpoint/2010/main" val="2029998487"/>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145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8408A62E-5888-4462-B3D5-F8078206F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7865"/>
            <a:ext cx="12192000" cy="2130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468A7D-93B4-4142-A5F0-AD6B9A032A8B}"/>
              </a:ext>
            </a:extLst>
          </p:cNvPr>
          <p:cNvSpPr>
            <a:spLocks noGrp="1"/>
          </p:cNvSpPr>
          <p:nvPr>
            <p:ph type="title"/>
          </p:nvPr>
        </p:nvSpPr>
        <p:spPr>
          <a:xfrm>
            <a:off x="838200" y="4851400"/>
            <a:ext cx="10515600" cy="1325563"/>
          </a:xfrm>
        </p:spPr>
        <p:txBody>
          <a:bodyPr>
            <a:normAutofit/>
          </a:bodyPr>
          <a:lstStyle/>
          <a:p>
            <a:pPr algn="ctr"/>
            <a:r>
              <a:rPr lang="en-US" sz="4800">
                <a:solidFill>
                  <a:schemeClr val="bg1"/>
                </a:solidFill>
              </a:rPr>
              <a:t>Prevalence </a:t>
            </a:r>
          </a:p>
        </p:txBody>
      </p:sp>
      <p:graphicFrame>
        <p:nvGraphicFramePr>
          <p:cNvPr id="12" name="Content Placeholder 2">
            <a:extLst>
              <a:ext uri="{FF2B5EF4-FFF2-40B4-BE49-F238E27FC236}">
                <a16:creationId xmlns:a16="http://schemas.microsoft.com/office/drawing/2014/main" id="{8D11D006-9B8C-C992-3FEC-B1E60F53EAAF}"/>
              </a:ext>
            </a:extLst>
          </p:cNvPr>
          <p:cNvGraphicFramePr>
            <a:graphicFrameLocks noGrp="1"/>
          </p:cNvGraphicFramePr>
          <p:nvPr>
            <p:ph idx="1"/>
            <p:extLst>
              <p:ext uri="{D42A27DB-BD31-4B8C-83A1-F6EECF244321}">
                <p14:modId xmlns:p14="http://schemas.microsoft.com/office/powerpoint/2010/main" val="588832792"/>
              </p:ext>
            </p:extLst>
          </p:nvPr>
        </p:nvGraphicFramePr>
        <p:xfrm>
          <a:off x="838200" y="365760"/>
          <a:ext cx="10515600"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373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A4AB-9B66-46AA-9A39-FD7A1E975BA0}"/>
              </a:ext>
            </a:extLst>
          </p:cNvPr>
          <p:cNvSpPr>
            <a:spLocks noGrp="1"/>
          </p:cNvSpPr>
          <p:nvPr>
            <p:ph type="title"/>
          </p:nvPr>
        </p:nvSpPr>
        <p:spPr>
          <a:xfrm>
            <a:off x="481013" y="3752849"/>
            <a:ext cx="3290887" cy="2452687"/>
          </a:xfrm>
        </p:spPr>
        <p:txBody>
          <a:bodyPr anchor="ctr">
            <a:normAutofit/>
          </a:bodyPr>
          <a:lstStyle/>
          <a:p>
            <a:r>
              <a:rPr lang="en-US" sz="3600" dirty="0"/>
              <a:t>Smoking</a:t>
            </a:r>
          </a:p>
        </p:txBody>
      </p:sp>
      <p:pic>
        <p:nvPicPr>
          <p:cNvPr id="8" name="Picture 7" descr="A picture containing person, person, toothbrush, hair&#10;&#10;Description automatically generated">
            <a:extLst>
              <a:ext uri="{FF2B5EF4-FFF2-40B4-BE49-F238E27FC236}">
                <a16:creationId xmlns:a16="http://schemas.microsoft.com/office/drawing/2014/main" id="{C9ACE237-D305-E267-7AB5-78E2F3BD03E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656" b="3474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567E445D-4581-4069-AB55-52FE34140220}"/>
              </a:ext>
            </a:extLst>
          </p:cNvPr>
          <p:cNvSpPr>
            <a:spLocks noGrp="1"/>
          </p:cNvSpPr>
          <p:nvPr>
            <p:ph idx="1"/>
          </p:nvPr>
        </p:nvSpPr>
        <p:spPr>
          <a:xfrm>
            <a:off x="4223982" y="3752850"/>
            <a:ext cx="7485413" cy="2452687"/>
          </a:xfrm>
        </p:spPr>
        <p:txBody>
          <a:bodyPr anchor="ctr">
            <a:normAutofit/>
          </a:bodyPr>
          <a:lstStyle/>
          <a:p>
            <a:r>
              <a:rPr lang="en-US" sz="2400" dirty="0"/>
              <a:t>Tobacco in any form is damaging to your oral health.</a:t>
            </a:r>
          </a:p>
          <a:p>
            <a:r>
              <a:rPr lang="en-US" sz="2400" dirty="0"/>
              <a:t>Vaping, chewing tobacco, and smoking cigars and pipes all pose similar problems</a:t>
            </a:r>
          </a:p>
        </p:txBody>
      </p:sp>
      <p:sp>
        <p:nvSpPr>
          <p:cNvPr id="9" name="TextBox 8">
            <a:extLst>
              <a:ext uri="{FF2B5EF4-FFF2-40B4-BE49-F238E27FC236}">
                <a16:creationId xmlns:a16="http://schemas.microsoft.com/office/drawing/2014/main" id="{2EB03DA9-92FB-797A-01F7-E181A7188138}"/>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journalistsresource.org/studies/society/public-health/teen-vaping-epidemic-juul-research/">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9953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person, beverage, bite, close&#10;&#10;Description automatically generated">
            <a:extLst>
              <a:ext uri="{FF2B5EF4-FFF2-40B4-BE49-F238E27FC236}">
                <a16:creationId xmlns:a16="http://schemas.microsoft.com/office/drawing/2014/main" id="{AE565836-2A8E-C348-F8A8-6A2305C8910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0689"/>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4DA4AB-9B66-46AA-9A39-FD7A1E975BA0}"/>
              </a:ext>
            </a:extLst>
          </p:cNvPr>
          <p:cNvSpPr>
            <a:spLocks noGrp="1"/>
          </p:cNvSpPr>
          <p:nvPr>
            <p:ph type="title"/>
          </p:nvPr>
        </p:nvSpPr>
        <p:spPr>
          <a:xfrm>
            <a:off x="7531610" y="365125"/>
            <a:ext cx="3822189" cy="1899912"/>
          </a:xfrm>
        </p:spPr>
        <p:txBody>
          <a:bodyPr>
            <a:normAutofit/>
          </a:bodyPr>
          <a:lstStyle/>
          <a:p>
            <a:r>
              <a:rPr lang="en-US" sz="4000"/>
              <a:t>Alcohol</a:t>
            </a:r>
          </a:p>
        </p:txBody>
      </p:sp>
      <p:sp>
        <p:nvSpPr>
          <p:cNvPr id="6" name="Content Placeholder 5">
            <a:extLst>
              <a:ext uri="{FF2B5EF4-FFF2-40B4-BE49-F238E27FC236}">
                <a16:creationId xmlns:a16="http://schemas.microsoft.com/office/drawing/2014/main" id="{C7F883A2-9E66-4E08-AD78-FD0CAE9A8D44}"/>
              </a:ext>
            </a:extLst>
          </p:cNvPr>
          <p:cNvSpPr>
            <a:spLocks noGrp="1"/>
          </p:cNvSpPr>
          <p:nvPr>
            <p:ph idx="1"/>
          </p:nvPr>
        </p:nvSpPr>
        <p:spPr>
          <a:xfrm>
            <a:off x="7531610" y="2434201"/>
            <a:ext cx="3822189" cy="3742762"/>
          </a:xfrm>
        </p:spPr>
        <p:txBody>
          <a:bodyPr>
            <a:normAutofit/>
          </a:bodyPr>
          <a:lstStyle/>
          <a:p>
            <a:endParaRPr lang="en-US" sz="2000"/>
          </a:p>
          <a:p>
            <a:r>
              <a:rPr lang="en-US" sz="2000"/>
              <a:t>When you drink alcohol, you make less saliva, which means cavity-causing plaque can stay on your teeth for longer.</a:t>
            </a:r>
          </a:p>
        </p:txBody>
      </p:sp>
      <p:sp>
        <p:nvSpPr>
          <p:cNvPr id="11" name="TextBox 10">
            <a:extLst>
              <a:ext uri="{FF2B5EF4-FFF2-40B4-BE49-F238E27FC236}">
                <a16:creationId xmlns:a16="http://schemas.microsoft.com/office/drawing/2014/main" id="{5B782602-2BF3-B12C-CE52-E28A51C0EA88}"/>
              </a:ext>
            </a:extLst>
          </p:cNvPr>
          <p:cNvSpPr txBox="1"/>
          <p:nvPr/>
        </p:nvSpPr>
        <p:spPr>
          <a:xfrm>
            <a:off x="7229552"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alcoholpolicy.net/2016/03/alcohol_and_cancer_scotland_alcohol_strategy_older_people_drink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59521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ADB82169-4E99-49E8-9189-730C6A41C8C0}"/>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COVID-19</a:t>
            </a:r>
          </a:p>
        </p:txBody>
      </p:sp>
      <p:graphicFrame>
        <p:nvGraphicFramePr>
          <p:cNvPr id="10" name="Content Placeholder 7">
            <a:extLst>
              <a:ext uri="{FF2B5EF4-FFF2-40B4-BE49-F238E27FC236}">
                <a16:creationId xmlns:a16="http://schemas.microsoft.com/office/drawing/2014/main" id="{A4A44D0E-DD7E-4762-966A-B8FE37EB0AD8}"/>
              </a:ext>
            </a:extLst>
          </p:cNvPr>
          <p:cNvGraphicFramePr>
            <a:graphicFrameLocks noGrp="1"/>
          </p:cNvGraphicFramePr>
          <p:nvPr>
            <p:ph idx="1"/>
            <p:extLst>
              <p:ext uri="{D42A27DB-BD31-4B8C-83A1-F6EECF244321}">
                <p14:modId xmlns:p14="http://schemas.microsoft.com/office/powerpoint/2010/main" val="380454703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920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31D62C-3FE6-4170-A196-2953CFFEAC3C}"/>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COVID-19</a:t>
            </a:r>
          </a:p>
        </p:txBody>
      </p:sp>
      <p:graphicFrame>
        <p:nvGraphicFramePr>
          <p:cNvPr id="5" name="Content Placeholder 2">
            <a:extLst>
              <a:ext uri="{FF2B5EF4-FFF2-40B4-BE49-F238E27FC236}">
                <a16:creationId xmlns:a16="http://schemas.microsoft.com/office/drawing/2014/main" id="{1FCD043A-9CCA-FFBD-FAF7-26801EE46957}"/>
              </a:ext>
            </a:extLst>
          </p:cNvPr>
          <p:cNvGraphicFramePr>
            <a:graphicFrameLocks noGrp="1"/>
          </p:cNvGraphicFramePr>
          <p:nvPr>
            <p:ph idx="1"/>
            <p:extLst>
              <p:ext uri="{D42A27DB-BD31-4B8C-83A1-F6EECF244321}">
                <p14:modId xmlns:p14="http://schemas.microsoft.com/office/powerpoint/2010/main" val="107277689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50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4B4AD-53DD-4CB6-990E-6C0EC74D89A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dirty="0">
                <a:solidFill>
                  <a:srgbClr val="FFFFFF"/>
                </a:solidFill>
              </a:rPr>
              <a:t>Role of Direct Care Providers in Promoting Oral Health</a:t>
            </a:r>
          </a:p>
        </p:txBody>
      </p:sp>
      <p:cxnSp>
        <p:nvCxnSpPr>
          <p:cNvPr id="2057" name="Straight Connector 205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picture of nurse performing oral care">
            <a:extLst>
              <a:ext uri="{FF2B5EF4-FFF2-40B4-BE49-F238E27FC236}">
                <a16:creationId xmlns:a16="http://schemas.microsoft.com/office/drawing/2014/main" id="{CA600B3E-40D3-4795-BEF3-7DD9A797C8D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94434" y="2426818"/>
            <a:ext cx="5330182"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02EDCEC-A667-46A8-8EDA-07DDF60B40CA}"/>
              </a:ext>
            </a:extLst>
          </p:cNvPr>
          <p:cNvPicPr>
            <a:picLocks noGrp="1" noChangeAspect="1"/>
          </p:cNvPicPr>
          <p:nvPr>
            <p:ph sz="half" idx="1"/>
          </p:nvPr>
        </p:nvPicPr>
        <p:blipFill>
          <a:blip r:embed="rId3"/>
          <a:stretch>
            <a:fillRect/>
          </a:stretch>
        </p:blipFill>
        <p:spPr>
          <a:xfrm>
            <a:off x="6445073" y="2720663"/>
            <a:ext cx="5455917" cy="3409947"/>
          </a:xfrm>
          <a:prstGeom prst="rect">
            <a:avLst/>
          </a:prstGeom>
        </p:spPr>
      </p:pic>
    </p:spTree>
    <p:extLst>
      <p:ext uri="{BB962C8B-B14F-4D97-AF65-F5344CB8AC3E}">
        <p14:creationId xmlns:p14="http://schemas.microsoft.com/office/powerpoint/2010/main" val="338077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295B02C-C7A6-4D02-A072-1731DAFCCDB6}"/>
              </a:ext>
            </a:extLst>
          </p:cNvPr>
          <p:cNvSpPr>
            <a:spLocks noGrp="1"/>
          </p:cNvSpPr>
          <p:nvPr>
            <p:ph type="title"/>
          </p:nvPr>
        </p:nvSpPr>
        <p:spPr>
          <a:xfrm>
            <a:off x="630936" y="495992"/>
            <a:ext cx="4195140" cy="5638831"/>
          </a:xfrm>
          <a:noFill/>
        </p:spPr>
        <p:txBody>
          <a:bodyPr anchor="ctr">
            <a:normAutofit/>
          </a:bodyPr>
          <a:lstStyle/>
          <a:p>
            <a:r>
              <a:rPr lang="en-US" sz="4800"/>
              <a:t>Patient Care: Oral Care</a:t>
            </a:r>
          </a:p>
        </p:txBody>
      </p:sp>
      <p:graphicFrame>
        <p:nvGraphicFramePr>
          <p:cNvPr id="5" name="Content Placeholder 2">
            <a:extLst>
              <a:ext uri="{FF2B5EF4-FFF2-40B4-BE49-F238E27FC236}">
                <a16:creationId xmlns:a16="http://schemas.microsoft.com/office/drawing/2014/main" id="{84F5E5EC-A2BD-6709-37AF-05CF35221E02}"/>
              </a:ext>
            </a:extLst>
          </p:cNvPr>
          <p:cNvGraphicFramePr>
            <a:graphicFrameLocks noGrp="1"/>
          </p:cNvGraphicFramePr>
          <p:nvPr>
            <p:ph idx="1"/>
            <p:extLst>
              <p:ext uri="{D42A27DB-BD31-4B8C-83A1-F6EECF244321}">
                <p14:modId xmlns:p14="http://schemas.microsoft.com/office/powerpoint/2010/main" val="1002822451"/>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6256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8259-DBF6-4E36-9A81-9DABD57E161D}"/>
              </a:ext>
            </a:extLst>
          </p:cNvPr>
          <p:cNvSpPr>
            <a:spLocks noGrp="1"/>
          </p:cNvSpPr>
          <p:nvPr>
            <p:ph type="title"/>
          </p:nvPr>
        </p:nvSpPr>
        <p:spPr>
          <a:xfrm>
            <a:off x="839788" y="790150"/>
            <a:ext cx="3854528" cy="1278466"/>
          </a:xfrm>
        </p:spPr>
        <p:txBody>
          <a:bodyPr/>
          <a:lstStyle/>
          <a:p>
            <a:r>
              <a:rPr lang="en-US" b="1" dirty="0"/>
              <a:t>Care Interventions</a:t>
            </a:r>
          </a:p>
        </p:txBody>
      </p:sp>
      <p:graphicFrame>
        <p:nvGraphicFramePr>
          <p:cNvPr id="7" name="Content Placeholder 2">
            <a:extLst>
              <a:ext uri="{FF2B5EF4-FFF2-40B4-BE49-F238E27FC236}">
                <a16:creationId xmlns:a16="http://schemas.microsoft.com/office/drawing/2014/main" id="{92772426-5CDA-FDDE-6C19-99248794FE5B}"/>
              </a:ext>
            </a:extLst>
          </p:cNvPr>
          <p:cNvGraphicFramePr>
            <a:graphicFrameLocks noGrp="1"/>
          </p:cNvGraphicFramePr>
          <p:nvPr>
            <p:ph idx="1"/>
            <p:extLst>
              <p:ext uri="{D42A27DB-BD31-4B8C-83A1-F6EECF244321}">
                <p14:modId xmlns:p14="http://schemas.microsoft.com/office/powerpoint/2010/main" val="412090287"/>
              </p:ext>
            </p:extLst>
          </p:nvPr>
        </p:nvGraphicFramePr>
        <p:xfrm>
          <a:off x="5180012" y="992187"/>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7245B027-5C91-4B34-8813-D3639120BD04}"/>
              </a:ext>
            </a:extLst>
          </p:cNvPr>
          <p:cNvSpPr>
            <a:spLocks noGrp="1"/>
          </p:cNvSpPr>
          <p:nvPr>
            <p:ph type="body" sz="half" idx="2"/>
          </p:nvPr>
        </p:nvSpPr>
        <p:spPr>
          <a:xfrm>
            <a:off x="1056904" y="2800348"/>
            <a:ext cx="3075710" cy="2555422"/>
          </a:xfrm>
        </p:spPr>
        <p:txBody>
          <a:bodyPr/>
          <a:lstStyle/>
          <a:p>
            <a:endParaRPr lang="en-US" dirty="0"/>
          </a:p>
        </p:txBody>
      </p:sp>
      <p:pic>
        <p:nvPicPr>
          <p:cNvPr id="5" name="Picture 4">
            <a:extLst>
              <a:ext uri="{FF2B5EF4-FFF2-40B4-BE49-F238E27FC236}">
                <a16:creationId xmlns:a16="http://schemas.microsoft.com/office/drawing/2014/main" id="{2DB36D7C-1F06-47D6-A28A-A0A6F6C2A912}"/>
              </a:ext>
            </a:extLst>
          </p:cNvPr>
          <p:cNvPicPr>
            <a:picLocks noChangeAspect="1"/>
          </p:cNvPicPr>
          <p:nvPr/>
        </p:nvPicPr>
        <p:blipFill>
          <a:blip r:embed="rId8"/>
          <a:stretch>
            <a:fillRect/>
          </a:stretch>
        </p:blipFill>
        <p:spPr>
          <a:xfrm>
            <a:off x="1056904" y="2800349"/>
            <a:ext cx="3075710" cy="2555421"/>
          </a:xfrm>
          <a:prstGeom prst="rect">
            <a:avLst/>
          </a:prstGeom>
        </p:spPr>
      </p:pic>
    </p:spTree>
    <p:extLst>
      <p:ext uri="{BB962C8B-B14F-4D97-AF65-F5344CB8AC3E}">
        <p14:creationId xmlns:p14="http://schemas.microsoft.com/office/powerpoint/2010/main" val="85109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092C2A-824C-4D11-BC3B-7261FED7AF0F}"/>
              </a:ext>
            </a:extLst>
          </p:cNvPr>
          <p:cNvSpPr>
            <a:spLocks noGrp="1"/>
          </p:cNvSpPr>
          <p:nvPr>
            <p:ph type="title"/>
          </p:nvPr>
        </p:nvSpPr>
        <p:spPr>
          <a:xfrm>
            <a:off x="589560" y="856180"/>
            <a:ext cx="4560584" cy="1128068"/>
          </a:xfrm>
        </p:spPr>
        <p:txBody>
          <a:bodyPr anchor="ctr">
            <a:normAutofit/>
          </a:bodyPr>
          <a:lstStyle/>
          <a:p>
            <a:r>
              <a:rPr lang="en-US" sz="4000"/>
              <a:t> Interventions</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105A16-5423-4C0E-B8A7-434BCC20DDC9}"/>
              </a:ext>
            </a:extLst>
          </p:cNvPr>
          <p:cNvSpPr>
            <a:spLocks noGrp="1"/>
          </p:cNvSpPr>
          <p:nvPr>
            <p:ph idx="1"/>
          </p:nvPr>
        </p:nvSpPr>
        <p:spPr>
          <a:xfrm>
            <a:off x="590719" y="2330505"/>
            <a:ext cx="4559425" cy="3979585"/>
          </a:xfrm>
        </p:spPr>
        <p:txBody>
          <a:bodyPr anchor="ctr">
            <a:normAutofit/>
          </a:bodyPr>
          <a:lstStyle/>
          <a:p>
            <a:r>
              <a:rPr lang="en-US" sz="2000" dirty="0"/>
              <a:t>Involve the Dietician to adjust foods according to chewing, heat/cold sensitivity, high ca, high protein, etc.</a:t>
            </a:r>
          </a:p>
          <a:p>
            <a:r>
              <a:rPr lang="en-US" sz="2000" dirty="0"/>
              <a:t>Working with the dentist</a:t>
            </a:r>
          </a:p>
          <a:p>
            <a:pPr lvl="1"/>
            <a:r>
              <a:rPr lang="en-US" sz="2000" dirty="0"/>
              <a:t>Find the right dentist</a:t>
            </a:r>
          </a:p>
          <a:p>
            <a:pPr lvl="1"/>
            <a:r>
              <a:rPr lang="en-US" sz="2000" dirty="0"/>
              <a:t>Coordinate care.***</a:t>
            </a:r>
          </a:p>
          <a:p>
            <a:pPr lvl="1"/>
            <a:r>
              <a:rPr lang="en-US" sz="2000" dirty="0"/>
              <a:t>Keep up with regular dental visits for as long as possible</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75ED78AF-6553-45D3-AA3A-4C56BF3EF6B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558" r="21416" b="2"/>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A3FC72E5-CA8C-4D3B-A800-C081F7D7BB20}"/>
              </a:ext>
            </a:extLst>
          </p:cNvPr>
          <p:cNvSpPr txBox="1"/>
          <p:nvPr/>
        </p:nvSpPr>
        <p:spPr>
          <a:xfrm>
            <a:off x="9216382" y="5858593"/>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182174346@N08/4809271749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941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33C80552-7FBC-415C-88A1-9D0D6FDFA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85" r="-1" b="5860"/>
          <a:stretch/>
        </p:blipFill>
        <p:spPr bwMode="auto">
          <a:xfrm>
            <a:off x="2077768" y="457200"/>
            <a:ext cx="803646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8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47CE81D-C46D-43F9-ABF7-8A57D35BFA4C}"/>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gn="ctr"/>
            <a:r>
              <a:rPr lang="en-US" sz="4800" kern="1200">
                <a:solidFill>
                  <a:schemeClr val="bg1"/>
                </a:solidFill>
                <a:latin typeface="+mj-lt"/>
                <a:ea typeface="+mj-ea"/>
                <a:cs typeface="+mj-cs"/>
              </a:rPr>
              <a:t>Resources:</a:t>
            </a:r>
          </a:p>
        </p:txBody>
      </p:sp>
      <p:pic>
        <p:nvPicPr>
          <p:cNvPr id="10" name="Graphic 9" descr="Medical">
            <a:extLst>
              <a:ext uri="{FF2B5EF4-FFF2-40B4-BE49-F238E27FC236}">
                <a16:creationId xmlns:a16="http://schemas.microsoft.com/office/drawing/2014/main" id="{B5369607-3E80-6A22-A9BC-4556E702CF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2271" y="2122544"/>
            <a:ext cx="914400" cy="914400"/>
          </a:xfrm>
          <a:prstGeom prst="rect">
            <a:avLst/>
          </a:prstGeom>
        </p:spPr>
      </p:pic>
      <p:sp>
        <p:nvSpPr>
          <p:cNvPr id="5" name="TextBox 4">
            <a:extLst>
              <a:ext uri="{FF2B5EF4-FFF2-40B4-BE49-F238E27FC236}">
                <a16:creationId xmlns:a16="http://schemas.microsoft.com/office/drawing/2014/main" id="{23ACC1A9-415F-4FCD-B2D2-E281C92561BD}"/>
              </a:ext>
            </a:extLst>
          </p:cNvPr>
          <p:cNvSpPr txBox="1"/>
          <p:nvPr/>
        </p:nvSpPr>
        <p:spPr>
          <a:xfrm>
            <a:off x="4330719" y="641615"/>
            <a:ext cx="7289799" cy="553349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r>
              <a:rPr lang="en-US" dirty="0"/>
              <a:t>The Health Resources and Services Administration supports a network of “safety net” clinics for people who qualify for reduced-cost care, and many have a dental clinic. </a:t>
            </a:r>
            <a:r>
              <a:rPr lang="en-US" dirty="0">
                <a:hlinkClick r:id="rId5"/>
              </a:rPr>
              <a:t>https://www.hrsa.gov/</a:t>
            </a:r>
            <a:endParaRPr lang="en-US" dirty="0"/>
          </a:p>
          <a:p>
            <a:pPr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r>
              <a:rPr lang="en-US" dirty="0"/>
              <a:t>Most dental schools have a clinic staffed by professors and students, where care is provided based on your ability to pay.</a:t>
            </a:r>
          </a:p>
          <a:p>
            <a:pPr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r>
              <a:rPr lang="en-US" dirty="0"/>
              <a:t>Your state dental organization may be able to refer you to dentists in your area who provide care at a reduced rate.</a:t>
            </a:r>
          </a:p>
          <a:p>
            <a:pPr marL="342900"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r>
              <a:rPr lang="en-US" dirty="0"/>
              <a:t>Florida-specific resources</a:t>
            </a:r>
          </a:p>
          <a:p>
            <a:pPr marL="800100" lvl="1" indent="-228600">
              <a:lnSpc>
                <a:spcPct val="90000"/>
              </a:lnSpc>
              <a:spcAft>
                <a:spcPts val="600"/>
              </a:spcAft>
              <a:buFont typeface="Arial" panose="020B0604020202020204" pitchFamily="34" charset="0"/>
              <a:buChar char="•"/>
            </a:pPr>
            <a:r>
              <a:rPr lang="en-US" dirty="0">
                <a:hlinkClick r:id="rId6"/>
              </a:rPr>
              <a:t>Florida Dental Association</a:t>
            </a:r>
            <a:endParaRPr lang="en-US" dirty="0"/>
          </a:p>
          <a:p>
            <a:pPr marL="800100" lvl="1" indent="-228600">
              <a:lnSpc>
                <a:spcPct val="90000"/>
              </a:lnSpc>
              <a:spcAft>
                <a:spcPts val="600"/>
              </a:spcAft>
              <a:buFont typeface="Arial" panose="020B0604020202020204" pitchFamily="34" charset="0"/>
              <a:buChar char="•"/>
            </a:pPr>
            <a:r>
              <a:rPr lang="en-US" dirty="0">
                <a:hlinkClick r:id="rId7"/>
              </a:rPr>
              <a:t>Find Help Florida</a:t>
            </a: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318707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094332-BC35-48A6-B4AD-F9E36191F619}"/>
              </a:ext>
            </a:extLst>
          </p:cNvPr>
          <p:cNvSpPr>
            <a:spLocks noGrp="1"/>
          </p:cNvSpPr>
          <p:nvPr>
            <p:ph type="title"/>
          </p:nvPr>
        </p:nvSpPr>
        <p:spPr>
          <a:xfrm>
            <a:off x="640080" y="5576887"/>
            <a:ext cx="10911840" cy="640081"/>
          </a:xfrm>
          <a:prstGeom prst="rect">
            <a:avLst/>
          </a:prstGeom>
        </p:spPr>
        <p:txBody>
          <a:bodyPr vert="horz" lIns="91440" tIns="45720" rIns="91440" bIns="45720" rtlCol="0" anchor="ctr">
            <a:normAutofit/>
          </a:bodyPr>
          <a:lstStyle/>
          <a:p>
            <a:pPr algn="ctr"/>
            <a:r>
              <a:rPr lang="en-US" b="1" dirty="0"/>
              <a:t>Social Determinants of Oral Health</a:t>
            </a:r>
          </a:p>
        </p:txBody>
      </p:sp>
      <p:pic>
        <p:nvPicPr>
          <p:cNvPr id="4" name="Picture Placeholder 3" descr="Diagram&#10;&#10;Description automatically generated">
            <a:extLst>
              <a:ext uri="{FF2B5EF4-FFF2-40B4-BE49-F238E27FC236}">
                <a16:creationId xmlns:a16="http://schemas.microsoft.com/office/drawing/2014/main" id="{915F77A2-4F22-4D3A-BDA0-E8F4CCC7AEB2}"/>
              </a:ext>
            </a:extLst>
          </p:cNvPr>
          <p:cNvPicPr>
            <a:picLocks noGrp="1" noChangeAspect="1"/>
          </p:cNvPicPr>
          <p:nvPr>
            <p:ph type="pic" idx="1"/>
          </p:nvPr>
        </p:nvPicPr>
        <p:blipFill rotWithShape="1">
          <a:blip r:embed="rId3"/>
          <a:srcRect t="11117" r="1" b="11119"/>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5050973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3E192FD-5171-4E9B-B0A8-008FFA581A3A}"/>
              </a:ext>
            </a:extLst>
          </p:cNvPr>
          <p:cNvSpPr>
            <a:spLocks noGrp="1"/>
          </p:cNvSpPr>
          <p:nvPr>
            <p:ph type="title"/>
          </p:nvPr>
        </p:nvSpPr>
        <p:spPr>
          <a:xfrm>
            <a:off x="838200" y="365125"/>
            <a:ext cx="10515600" cy="1325563"/>
          </a:xfrm>
        </p:spPr>
        <p:txBody>
          <a:bodyPr>
            <a:normAutofit/>
          </a:bodyPr>
          <a:lstStyle/>
          <a:p>
            <a:r>
              <a:rPr lang="en-US" sz="5400"/>
              <a:t>Bibliography</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2DE9E0C-2891-48D4-9B70-53DD1C98C367}"/>
              </a:ext>
            </a:extLst>
          </p:cNvPr>
          <p:cNvSpPr>
            <a:spLocks noGrp="1"/>
          </p:cNvSpPr>
          <p:nvPr>
            <p:ph idx="1"/>
          </p:nvPr>
        </p:nvSpPr>
        <p:spPr>
          <a:xfrm>
            <a:off x="838200" y="1929384"/>
            <a:ext cx="10515600" cy="4251960"/>
          </a:xfrm>
        </p:spPr>
        <p:txBody>
          <a:bodyPr>
            <a:normAutofit/>
          </a:bodyPr>
          <a:lstStyle/>
          <a:p>
            <a:r>
              <a:rPr lang="en-US" sz="2200">
                <a:hlinkClick r:id="rId3">
                  <a:extLst>
                    <a:ext uri="{A12FA001-AC4F-418D-AE19-62706E023703}">
                      <ahyp:hlinkClr xmlns:ahyp="http://schemas.microsoft.com/office/drawing/2018/hyperlinkcolor" val="tx"/>
                    </a:ext>
                  </a:extLst>
                </a:hlinkClick>
              </a:rPr>
              <a:t>Alzheimer’s Risk Linked to the Presence of Mouth Bacteria, Study Shows</a:t>
            </a:r>
            <a:endParaRPr lang="en-US" sz="2200"/>
          </a:p>
          <a:p>
            <a:r>
              <a:rPr lang="en-US" sz="2200">
                <a:hlinkClick r:id="rId4">
                  <a:extLst>
                    <a:ext uri="{A12FA001-AC4F-418D-AE19-62706E023703}">
                      <ahyp:hlinkClr xmlns:ahyp="http://schemas.microsoft.com/office/drawing/2018/hyperlinkcolor" val="tx"/>
                    </a:ext>
                  </a:extLst>
                </a:hlinkClick>
              </a:rPr>
              <a:t>Alzheimer’s Association: Dental Care</a:t>
            </a:r>
            <a:endParaRPr lang="en-US" sz="2200"/>
          </a:p>
          <a:p>
            <a:r>
              <a:rPr lang="en-US" sz="2200">
                <a:hlinkClick r:id="rId5">
                  <a:extLst>
                    <a:ext uri="{A12FA001-AC4F-418D-AE19-62706E023703}">
                      <ahyp:hlinkClr xmlns:ahyp="http://schemas.microsoft.com/office/drawing/2018/hyperlinkcolor" val="tx"/>
                    </a:ext>
                  </a:extLst>
                </a:hlinkClick>
              </a:rPr>
              <a:t>CDC: Oral Health Conditions</a:t>
            </a:r>
            <a:endParaRPr lang="en-US" sz="2200"/>
          </a:p>
          <a:p>
            <a:r>
              <a:rPr lang="en-US" sz="2200">
                <a:hlinkClick r:id="rId6">
                  <a:extLst>
                    <a:ext uri="{A12FA001-AC4F-418D-AE19-62706E023703}">
                      <ahyp:hlinkClr xmlns:ahyp="http://schemas.microsoft.com/office/drawing/2018/hyperlinkcolor" val="tx"/>
                    </a:ext>
                  </a:extLst>
                </a:hlinkClick>
              </a:rPr>
              <a:t>Oral health may affect your heart brain and risk of death</a:t>
            </a:r>
            <a:r>
              <a:rPr lang="en-US" sz="2200"/>
              <a:t> </a:t>
            </a:r>
          </a:p>
          <a:p>
            <a:r>
              <a:rPr lang="en-US" sz="2200">
                <a:hlinkClick r:id="rId7">
                  <a:extLst>
                    <a:ext uri="{A12FA001-AC4F-418D-AE19-62706E023703}">
                      <ahyp:hlinkClr xmlns:ahyp="http://schemas.microsoft.com/office/drawing/2018/hyperlinkcolor" val="tx"/>
                    </a:ext>
                  </a:extLst>
                </a:hlinkClick>
              </a:rPr>
              <a:t>Rheumatoid arthritis and periodontal disease: What are the similarities and differences? </a:t>
            </a:r>
            <a:endParaRPr lang="en-US" sz="2200"/>
          </a:p>
          <a:p>
            <a:r>
              <a:rPr lang="en-US" sz="2200">
                <a:hlinkClick r:id="rId8">
                  <a:extLst>
                    <a:ext uri="{A12FA001-AC4F-418D-AE19-62706E023703}">
                      <ahyp:hlinkClr xmlns:ahyp="http://schemas.microsoft.com/office/drawing/2018/hyperlinkcolor" val="tx"/>
                    </a:ext>
                  </a:extLst>
                </a:hlinkClick>
              </a:rPr>
              <a:t>The Journal of Cardiovascular Nursing</a:t>
            </a:r>
            <a:r>
              <a:rPr lang="en-US" sz="2200"/>
              <a:t>: </a:t>
            </a:r>
            <a:r>
              <a:rPr lang="en-US" sz="2200">
                <a:hlinkClick r:id="rId8">
                  <a:extLst>
                    <a:ext uri="{A12FA001-AC4F-418D-AE19-62706E023703}">
                      <ahyp:hlinkClr xmlns:ahyp="http://schemas.microsoft.com/office/drawing/2018/hyperlinkcolor" val="tx"/>
                    </a:ext>
                  </a:extLst>
                </a:hlinkClick>
              </a:rPr>
              <a:t>Oral Healthcare and Cardiovascular Disease </a:t>
            </a:r>
            <a:endParaRPr lang="en-US" sz="2200"/>
          </a:p>
          <a:p>
            <a:r>
              <a:rPr lang="en-US" sz="2200">
                <a:hlinkClick r:id="rId9"/>
              </a:rPr>
              <a:t>Social Determinants of Oral Health</a:t>
            </a:r>
            <a:endParaRPr lang="en-US" sz="2200"/>
          </a:p>
        </p:txBody>
      </p:sp>
    </p:spTree>
    <p:extLst>
      <p:ext uri="{BB962C8B-B14F-4D97-AF65-F5344CB8AC3E}">
        <p14:creationId xmlns:p14="http://schemas.microsoft.com/office/powerpoint/2010/main" val="421162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AE175-69FA-4D81-A4A9-72C0E3F7AEBC}"/>
              </a:ext>
            </a:extLst>
          </p:cNvPr>
          <p:cNvSpPr>
            <a:spLocks noGrp="1"/>
          </p:cNvSpPr>
          <p:nvPr>
            <p:ph type="title"/>
          </p:nvPr>
        </p:nvSpPr>
        <p:spPr>
          <a:xfrm>
            <a:off x="686834" y="1153572"/>
            <a:ext cx="3200400" cy="4461163"/>
          </a:xfrm>
        </p:spPr>
        <p:txBody>
          <a:bodyPr>
            <a:normAutofit/>
          </a:bodyPr>
          <a:lstStyle/>
          <a:p>
            <a:r>
              <a:rPr lang="en-US">
                <a:solidFill>
                  <a:srgbClr val="FFFFFF"/>
                </a:solidFill>
              </a:rPr>
              <a:t>Disparities in Oral Health</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DA24E90-93D9-4B71-B2C7-39DE3A3F623B}"/>
              </a:ext>
            </a:extLst>
          </p:cNvPr>
          <p:cNvSpPr>
            <a:spLocks noGrp="1"/>
          </p:cNvSpPr>
          <p:nvPr>
            <p:ph idx="1"/>
          </p:nvPr>
        </p:nvSpPr>
        <p:spPr>
          <a:xfrm>
            <a:off x="4447308" y="591344"/>
            <a:ext cx="6906491" cy="5585619"/>
          </a:xfrm>
        </p:spPr>
        <p:txBody>
          <a:bodyPr anchor="ctr">
            <a:normAutofit/>
          </a:bodyPr>
          <a:lstStyle/>
          <a:p>
            <a:pPr marL="0" indent="0">
              <a:buNone/>
            </a:pPr>
            <a:r>
              <a:rPr lang="en-US" sz="2600"/>
              <a:t>Some racial/ethnic and socioeconomic groups have worse oral health as a result of the social determinants of health—(conditions in the places where people are born, live, learn, work, and play), primarily because:</a:t>
            </a:r>
          </a:p>
          <a:p>
            <a:pPr marL="514350" indent="-514350">
              <a:buFont typeface="+mj-lt"/>
              <a:buAutoNum type="arabicPeriod"/>
            </a:pPr>
            <a:r>
              <a:rPr lang="en-US" sz="2600" dirty="0"/>
              <a:t>Can’t afford to pay out of pocket for dental care, do not have private or public dental insurance, or can’t get time off from work to get to dental care.</a:t>
            </a:r>
          </a:p>
          <a:p>
            <a:pPr marL="514350" indent="-514350">
              <a:buFont typeface="+mj-lt"/>
              <a:buAutoNum type="arabicPeriod"/>
            </a:pPr>
            <a:r>
              <a:rPr lang="en-US" sz="2600" dirty="0"/>
              <a:t>Live in communities where they don’t have access to fluoridated water and school sealant programs, healthy foods, and public transportation to get to dental appointments.</a:t>
            </a:r>
          </a:p>
        </p:txBody>
      </p:sp>
    </p:spTree>
    <p:extLst>
      <p:ext uri="{BB962C8B-B14F-4D97-AF65-F5344CB8AC3E}">
        <p14:creationId xmlns:p14="http://schemas.microsoft.com/office/powerpoint/2010/main" val="79440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5A5B6-F2E5-8F09-6EA8-7CC40F42F028}"/>
              </a:ext>
            </a:extLst>
          </p:cNvPr>
          <p:cNvSpPr>
            <a:spLocks noGrp="1"/>
          </p:cNvSpPr>
          <p:nvPr>
            <p:ph type="title"/>
          </p:nvPr>
        </p:nvSpPr>
        <p:spPr>
          <a:xfrm>
            <a:off x="793662" y="386930"/>
            <a:ext cx="10066122" cy="1298448"/>
          </a:xfrm>
        </p:spPr>
        <p:txBody>
          <a:bodyPr anchor="b">
            <a:normAutofit/>
          </a:bodyPr>
          <a:lstStyle/>
          <a:p>
            <a:r>
              <a:rPr lang="en-US" sz="4800" b="1"/>
              <a:t>We the People……</a:t>
            </a:r>
            <a:endParaRPr lang="en-US" sz="4800"/>
          </a:p>
        </p:txBody>
      </p:sp>
      <p:sp>
        <p:nvSpPr>
          <p:cNvPr id="23"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1B8A17-C57E-A6A3-D64F-E9E9C196B04D}"/>
              </a:ext>
            </a:extLst>
          </p:cNvPr>
          <p:cNvSpPr>
            <a:spLocks noGrp="1"/>
          </p:cNvSpPr>
          <p:nvPr>
            <p:ph idx="1"/>
          </p:nvPr>
        </p:nvSpPr>
        <p:spPr>
          <a:xfrm>
            <a:off x="793661" y="2599509"/>
            <a:ext cx="4530898" cy="3639450"/>
          </a:xfrm>
        </p:spPr>
        <p:txBody>
          <a:bodyPr anchor="ctr">
            <a:normAutofit/>
          </a:bodyPr>
          <a:lstStyle/>
          <a:p>
            <a:pPr marL="342900" indent="-342900">
              <a:buFont typeface="Arial" panose="020B0604020202020204" pitchFamily="34" charset="0"/>
              <a:buChar char="•"/>
            </a:pPr>
            <a:r>
              <a:rPr lang="en-US" sz="2000"/>
              <a:t>Integrated approach of policy and individual influences promote the greatest impact on health inequities, including oral health</a:t>
            </a:r>
          </a:p>
          <a:p>
            <a:pPr marL="342900" indent="-342900">
              <a:buFont typeface="Arial" panose="020B0604020202020204" pitchFamily="34" charset="0"/>
              <a:buChar char="•"/>
            </a:pPr>
            <a:r>
              <a:rPr lang="en-US" sz="2000"/>
              <a:t>Health care teams have a critical role in promoting oral health equity for patients and communities. Primary care teams are well positioned to promote oral health during routine well-child visits, but also medical-dental integration within the wider community.</a:t>
            </a:r>
          </a:p>
          <a:p>
            <a:pPr marL="0" indent="0">
              <a:buNone/>
            </a:pPr>
            <a:endParaRPr lang="en-US" sz="2000"/>
          </a:p>
        </p:txBody>
      </p:sp>
      <p:pic>
        <p:nvPicPr>
          <p:cNvPr id="4" name="Picture 2" descr="Image result for tampa bay healthcare collaborative">
            <a:extLst>
              <a:ext uri="{FF2B5EF4-FFF2-40B4-BE49-F238E27FC236}">
                <a16:creationId xmlns:a16="http://schemas.microsoft.com/office/drawing/2014/main" id="{FC76D5CB-FE2F-3D7F-93B3-32880712BD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8" r="1" b="1"/>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76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24883-0009-4A41-BA64-922580C9C7C9}"/>
              </a:ext>
            </a:extLst>
          </p:cNvPr>
          <p:cNvSpPr>
            <a:spLocks noGrp="1"/>
          </p:cNvSpPr>
          <p:nvPr>
            <p:ph type="title"/>
          </p:nvPr>
        </p:nvSpPr>
        <p:spPr>
          <a:xfrm>
            <a:off x="838200" y="365760"/>
            <a:ext cx="10515600" cy="1325563"/>
          </a:xfrm>
        </p:spPr>
        <p:txBody>
          <a:bodyPr>
            <a:normAutofit/>
          </a:bodyPr>
          <a:lstStyle/>
          <a:p>
            <a:r>
              <a:rPr lang="en-US">
                <a:solidFill>
                  <a:schemeClr val="bg1"/>
                </a:solidFill>
              </a:rPr>
              <a:t>Common Oral Diseases</a:t>
            </a:r>
          </a:p>
        </p:txBody>
      </p:sp>
      <p:sp>
        <p:nvSpPr>
          <p:cNvPr id="3" name="Content Placeholder 2">
            <a:extLst>
              <a:ext uri="{FF2B5EF4-FFF2-40B4-BE49-F238E27FC236}">
                <a16:creationId xmlns:a16="http://schemas.microsoft.com/office/drawing/2014/main" id="{28A59748-0268-48C8-A086-D1F93781989E}"/>
              </a:ext>
            </a:extLst>
          </p:cNvPr>
          <p:cNvSpPr>
            <a:spLocks noGrp="1"/>
          </p:cNvSpPr>
          <p:nvPr>
            <p:ph idx="1"/>
          </p:nvPr>
        </p:nvSpPr>
        <p:spPr>
          <a:xfrm>
            <a:off x="841248" y="2276857"/>
            <a:ext cx="5015484" cy="3900106"/>
          </a:xfrm>
        </p:spPr>
        <p:txBody>
          <a:bodyPr anchor="ctr">
            <a:normAutofit/>
          </a:bodyPr>
          <a:lstStyle/>
          <a:p>
            <a:r>
              <a:rPr lang="en-US" dirty="0"/>
              <a:t>Cavities (Tooth Decay)</a:t>
            </a:r>
          </a:p>
          <a:p>
            <a:r>
              <a:rPr lang="en-US" dirty="0"/>
              <a:t>Gum (Periodontal) Disease</a:t>
            </a:r>
          </a:p>
          <a:p>
            <a:r>
              <a:rPr lang="en-US" dirty="0"/>
              <a:t>Oral Cancer</a:t>
            </a:r>
          </a:p>
          <a:p>
            <a:endParaRPr lang="en-US" sz="2200" dirty="0"/>
          </a:p>
          <a:p>
            <a:endParaRPr lang="en-US" sz="2200" dirty="0"/>
          </a:p>
          <a:p>
            <a:endParaRPr lang="en-US" sz="2200" dirty="0"/>
          </a:p>
        </p:txBody>
      </p:sp>
      <p:pic>
        <p:nvPicPr>
          <p:cNvPr id="5" name="Picture 4" descr="Text&#10;&#10;Description automatically generated">
            <a:extLst>
              <a:ext uri="{FF2B5EF4-FFF2-40B4-BE49-F238E27FC236}">
                <a16:creationId xmlns:a16="http://schemas.microsoft.com/office/drawing/2014/main" id="{4E9132F4-02A6-E17F-3BFD-12CBB08A47A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500" r="2" b="12740"/>
          <a:stretch/>
        </p:blipFill>
        <p:spPr>
          <a:xfrm>
            <a:off x="6335270" y="2276857"/>
            <a:ext cx="5015484" cy="3900106"/>
          </a:xfrm>
          <a:prstGeom prst="rect">
            <a:avLst/>
          </a:prstGeom>
        </p:spPr>
      </p:pic>
      <p:sp>
        <p:nvSpPr>
          <p:cNvPr id="6" name="TextBox 5">
            <a:extLst>
              <a:ext uri="{FF2B5EF4-FFF2-40B4-BE49-F238E27FC236}">
                <a16:creationId xmlns:a16="http://schemas.microsoft.com/office/drawing/2014/main" id="{1A1EAFAD-C60A-005B-F8F1-9EF1D291F6AE}"/>
              </a:ext>
            </a:extLst>
          </p:cNvPr>
          <p:cNvSpPr txBox="1"/>
          <p:nvPr/>
        </p:nvSpPr>
        <p:spPr>
          <a:xfrm>
            <a:off x="9043712" y="597690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russellstreet/608236972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94388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3669F-0807-475A-AE54-3282737B06B7}"/>
              </a:ext>
            </a:extLst>
          </p:cNvPr>
          <p:cNvSpPr>
            <a:spLocks noGrp="1"/>
          </p:cNvSpPr>
          <p:nvPr>
            <p:ph type="title"/>
          </p:nvPr>
        </p:nvSpPr>
        <p:spPr>
          <a:xfrm>
            <a:off x="612648" y="1078992"/>
            <a:ext cx="6268770" cy="1536192"/>
          </a:xfrm>
        </p:spPr>
        <p:txBody>
          <a:bodyPr anchor="b">
            <a:normAutofit/>
          </a:bodyPr>
          <a:lstStyle/>
          <a:p>
            <a:r>
              <a:rPr lang="en-US" sz="5200"/>
              <a:t>Cavities</a:t>
            </a:r>
          </a:p>
        </p:txBody>
      </p:sp>
      <p:sp>
        <p:nvSpPr>
          <p:cNvPr id="27" name="Rectangle 26">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7539588-BC31-42C4-991E-14647C18EEA8}"/>
              </a:ext>
            </a:extLst>
          </p:cNvPr>
          <p:cNvSpPr>
            <a:spLocks noGrp="1"/>
          </p:cNvSpPr>
          <p:nvPr>
            <p:ph idx="1"/>
          </p:nvPr>
        </p:nvSpPr>
        <p:spPr>
          <a:xfrm>
            <a:off x="639270" y="3355848"/>
            <a:ext cx="6244957" cy="2825496"/>
          </a:xfrm>
        </p:spPr>
        <p:txBody>
          <a:bodyPr>
            <a:normAutofit/>
          </a:bodyPr>
          <a:lstStyle/>
          <a:p>
            <a:r>
              <a:rPr lang="en-US" sz="3200" dirty="0"/>
              <a:t>Causes</a:t>
            </a:r>
          </a:p>
          <a:p>
            <a:r>
              <a:rPr lang="en-US" sz="3200" dirty="0"/>
              <a:t>Common</a:t>
            </a:r>
          </a:p>
          <a:p>
            <a:r>
              <a:rPr lang="en-US" sz="3200" dirty="0"/>
              <a:t>Prevention</a:t>
            </a:r>
          </a:p>
          <a:p>
            <a:endParaRPr lang="en-US" sz="2200" dirty="0"/>
          </a:p>
        </p:txBody>
      </p:sp>
      <p:pic>
        <p:nvPicPr>
          <p:cNvPr id="5" name="Picture 4" descr="A picture containing logo&#10;&#10;Description automatically generated">
            <a:extLst>
              <a:ext uri="{FF2B5EF4-FFF2-40B4-BE49-F238E27FC236}">
                <a16:creationId xmlns:a16="http://schemas.microsoft.com/office/drawing/2014/main" id="{14900902-7352-4D77-AD9F-DD31FB44AC97}"/>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015" b="6760"/>
          <a:stretch/>
        </p:blipFill>
        <p:spPr>
          <a:xfrm>
            <a:off x="7684007" y="603504"/>
            <a:ext cx="4050792" cy="5577840"/>
          </a:xfrm>
          <a:prstGeom prst="rect">
            <a:avLst/>
          </a:prstGeom>
        </p:spPr>
      </p:pic>
    </p:spTree>
    <p:extLst>
      <p:ext uri="{BB962C8B-B14F-4D97-AF65-F5344CB8AC3E}">
        <p14:creationId xmlns:p14="http://schemas.microsoft.com/office/powerpoint/2010/main" val="99848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XRUYQT3274NZ-681238054-1902</_dlc_DocId>
    <_dlc_DocIdUrl xmlns="b22f8f74-215c-4154-9939-bd29e4e8980e">
      <Url>https://supportservices.jobcorps.gov/health/_layouts/15/DocIdRedir.aspx?ID=XRUYQT3274NZ-681238054-1902</Url>
      <Description>XRUYQT3274NZ-681238054-1902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869FC48-7685-4A6D-8709-89622F7686D0}"/>
</file>

<file path=customXml/itemProps2.xml><?xml version="1.0" encoding="utf-8"?>
<ds:datastoreItem xmlns:ds="http://schemas.openxmlformats.org/officeDocument/2006/customXml" ds:itemID="{77BEBF0E-62F5-4431-8552-929079918DA4}"/>
</file>

<file path=customXml/itemProps3.xml><?xml version="1.0" encoding="utf-8"?>
<ds:datastoreItem xmlns:ds="http://schemas.openxmlformats.org/officeDocument/2006/customXml" ds:itemID="{B4E2C546-F4E7-4437-A5B2-7CA99DAD60D4}"/>
</file>

<file path=customXml/itemProps4.xml><?xml version="1.0" encoding="utf-8"?>
<ds:datastoreItem xmlns:ds="http://schemas.openxmlformats.org/officeDocument/2006/customXml" ds:itemID="{77697F2C-264E-462F-862B-9C52EB9461D5}"/>
</file>

<file path=docProps/app.xml><?xml version="1.0" encoding="utf-8"?>
<Properties xmlns="http://schemas.openxmlformats.org/officeDocument/2006/extended-properties" xmlns:vt="http://schemas.openxmlformats.org/officeDocument/2006/docPropsVTypes">
  <Template/>
  <TotalTime>203</TotalTime>
  <Words>5855</Words>
  <Application>Microsoft Office PowerPoint</Application>
  <PresentationFormat>Widescreen</PresentationFormat>
  <Paragraphs>459</Paragraphs>
  <Slides>50</Slides>
  <Notes>38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  The Link Between     Oral Health and Chronic Conditions</vt:lpstr>
      <vt:lpstr>Learning Objectives</vt:lpstr>
      <vt:lpstr>Oral Health…</vt:lpstr>
      <vt:lpstr>Prevalence </vt:lpstr>
      <vt:lpstr>Social Determinants of Oral Health</vt:lpstr>
      <vt:lpstr>Disparities in Oral Health</vt:lpstr>
      <vt:lpstr>We the People……</vt:lpstr>
      <vt:lpstr>Common Oral Diseases</vt:lpstr>
      <vt:lpstr>Cavities</vt:lpstr>
      <vt:lpstr>Gum (Periodontal) Disease</vt:lpstr>
      <vt:lpstr>Causes of Periodontal Disease</vt:lpstr>
      <vt:lpstr>Gum (Periodontal) Disease Warning Signs</vt:lpstr>
      <vt:lpstr>Risk Factors</vt:lpstr>
      <vt:lpstr>Oral (Mouth) Cancer</vt:lpstr>
      <vt:lpstr>Proper oral care &amp; maintenance is…..</vt:lpstr>
      <vt:lpstr> "It is possible that people who are very attentive to their dental health are also very attentive to other aspects of their health."</vt:lpstr>
      <vt:lpstr>Oral Health and Crohn’s Disease</vt:lpstr>
      <vt:lpstr>Crohn’s Disease (CD)</vt:lpstr>
      <vt:lpstr>Crohn’s Disease (CD)</vt:lpstr>
      <vt:lpstr>Oral Health and Cardiovascular Disease</vt:lpstr>
      <vt:lpstr>Endocarditis  </vt:lpstr>
      <vt:lpstr>Cardiovascular Disease</vt:lpstr>
      <vt:lpstr>Stroke</vt:lpstr>
      <vt:lpstr>Oral Health and Respiratory Disease</vt:lpstr>
      <vt:lpstr>Respiratory Infection</vt:lpstr>
      <vt:lpstr>PowerPoint Presentation</vt:lpstr>
      <vt:lpstr>Oral Health and Bone Conditions</vt:lpstr>
      <vt:lpstr>Rheumatoid Arthritis</vt:lpstr>
      <vt:lpstr>Osteoporosis</vt:lpstr>
      <vt:lpstr>Oral Health and Diabetes</vt:lpstr>
      <vt:lpstr>Diabetes</vt:lpstr>
      <vt:lpstr>PowerPoint Presentation</vt:lpstr>
      <vt:lpstr>Oral Health and Other Chronic Conditions</vt:lpstr>
      <vt:lpstr>Kidney Disease</vt:lpstr>
      <vt:lpstr>Pregnancy &amp; Birth Complications</vt:lpstr>
      <vt:lpstr>Pregnancy &amp; Periodontitis</vt:lpstr>
      <vt:lpstr>PowerPoint Presentation</vt:lpstr>
      <vt:lpstr>Pregnancy &amp; Dental Procedures</vt:lpstr>
      <vt:lpstr>Dementia &amp; Alzheimer's </vt:lpstr>
      <vt:lpstr>Smoking</vt:lpstr>
      <vt:lpstr>Alcohol</vt:lpstr>
      <vt:lpstr>COVID-19</vt:lpstr>
      <vt:lpstr>COVID-19</vt:lpstr>
      <vt:lpstr>Role of Direct Care Providers in Promoting Oral Health</vt:lpstr>
      <vt:lpstr>Patient Care: Oral Care</vt:lpstr>
      <vt:lpstr>Care Interventions</vt:lpstr>
      <vt:lpstr> Interventions</vt:lpstr>
      <vt:lpstr>PowerPoint Presentation</vt:lpstr>
      <vt:lpstr>Resources:</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Link Between       Oral Health              Chronic Conditions</dc:title>
  <dc:creator>Hope, Ruby J</dc:creator>
  <cp:lastModifiedBy>Julie Luht</cp:lastModifiedBy>
  <cp:revision>2</cp:revision>
  <dcterms:created xsi:type="dcterms:W3CDTF">2022-09-12T19:55:29Z</dcterms:created>
  <dcterms:modified xsi:type="dcterms:W3CDTF">2023-01-11T15:44:27Z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5d8d99fd-7b74-41b6-93d8-0d107f6aa1f0</vt:lpwstr>
  </property>
</Properties>
</file>