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Metadata/LabelInfo.xml" ContentType="application/vnd.ms-office.classificationlabel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8"/>
  </p:notesMasterIdLst>
  <p:sldIdLst>
    <p:sldId id="256" r:id="rId5"/>
    <p:sldId id="1727" r:id="rId6"/>
    <p:sldId id="1619" r:id="rId7"/>
    <p:sldId id="1624" r:id="rId8"/>
    <p:sldId id="1633" r:id="rId9"/>
    <p:sldId id="1676" r:id="rId10"/>
    <p:sldId id="1642" r:id="rId11"/>
    <p:sldId id="1632" r:id="rId12"/>
    <p:sldId id="1635" r:id="rId13"/>
    <p:sldId id="1554" r:id="rId14"/>
    <p:sldId id="1637" r:id="rId15"/>
    <p:sldId id="1643" r:id="rId16"/>
    <p:sldId id="713" r:id="rId17"/>
    <p:sldId id="321" r:id="rId18"/>
    <p:sldId id="1636" r:id="rId19"/>
    <p:sldId id="1639" r:id="rId20"/>
    <p:sldId id="1340" r:id="rId21"/>
    <p:sldId id="1341" r:id="rId22"/>
    <p:sldId id="1677" r:id="rId23"/>
    <p:sldId id="1641" r:id="rId24"/>
    <p:sldId id="1678" r:id="rId25"/>
    <p:sldId id="1670" r:id="rId26"/>
    <p:sldId id="1644" r:id="rId27"/>
    <p:sldId id="1680" r:id="rId28"/>
    <p:sldId id="580" r:id="rId29"/>
    <p:sldId id="1611" r:id="rId30"/>
    <p:sldId id="1665" r:id="rId31"/>
    <p:sldId id="1666" r:id="rId32"/>
    <p:sldId id="1663" r:id="rId33"/>
    <p:sldId id="1671" r:id="rId34"/>
    <p:sldId id="796" r:id="rId35"/>
    <p:sldId id="1674" r:id="rId36"/>
    <p:sldId id="1682" r:id="rId37"/>
    <p:sldId id="1673" r:id="rId38"/>
    <p:sldId id="798" r:id="rId39"/>
    <p:sldId id="1681" r:id="rId40"/>
    <p:sldId id="1617" r:id="rId41"/>
    <p:sldId id="696" r:id="rId42"/>
    <p:sldId id="1645" r:id="rId43"/>
    <p:sldId id="259" r:id="rId44"/>
    <p:sldId id="1686" r:id="rId45"/>
    <p:sldId id="1655" r:id="rId46"/>
    <p:sldId id="1700" r:id="rId47"/>
    <p:sldId id="1692" r:id="rId48"/>
    <p:sldId id="1693" r:id="rId49"/>
    <p:sldId id="527" r:id="rId50"/>
    <p:sldId id="1694" r:id="rId51"/>
    <p:sldId id="533" r:id="rId52"/>
    <p:sldId id="1701" r:id="rId53"/>
    <p:sldId id="1702" r:id="rId54"/>
    <p:sldId id="1704" r:id="rId55"/>
    <p:sldId id="1705" r:id="rId56"/>
    <p:sldId id="1720" r:id="rId57"/>
    <p:sldId id="797" r:id="rId58"/>
    <p:sldId id="1706" r:id="rId59"/>
    <p:sldId id="1703" r:id="rId60"/>
    <p:sldId id="1707" r:id="rId61"/>
    <p:sldId id="1708" r:id="rId62"/>
    <p:sldId id="1719" r:id="rId63"/>
    <p:sldId id="1714" r:id="rId64"/>
    <p:sldId id="1715" r:id="rId65"/>
    <p:sldId id="1618" r:id="rId66"/>
    <p:sldId id="1723" r:id="rId67"/>
    <p:sldId id="1709" r:id="rId68"/>
    <p:sldId id="1656" r:id="rId69"/>
    <p:sldId id="1717" r:id="rId70"/>
    <p:sldId id="269" r:id="rId71"/>
    <p:sldId id="277" r:id="rId72"/>
    <p:sldId id="1653" r:id="rId73"/>
    <p:sldId id="289" r:id="rId74"/>
    <p:sldId id="1659" r:id="rId75"/>
    <p:sldId id="266" r:id="rId76"/>
    <p:sldId id="1731" r:id="rId77"/>
    <p:sldId id="1732" r:id="rId78"/>
    <p:sldId id="1724" r:id="rId79"/>
    <p:sldId id="1654" r:id="rId80"/>
    <p:sldId id="1710" r:id="rId81"/>
    <p:sldId id="1711" r:id="rId82"/>
    <p:sldId id="262" r:id="rId83"/>
    <p:sldId id="1657" r:id="rId84"/>
    <p:sldId id="1007" r:id="rId85"/>
    <p:sldId id="1001" r:id="rId86"/>
    <p:sldId id="1675"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E8B3E49-CE82-D9C9-E748-CB3E02F1713E}" name="Debbie Marrs" initials="DM" userId="S::dmarrs@HUMANITAS.COM::41df3088-ce5d-4475-af50-3bdf5f9709c2" providerId="AD"/>
  <p188:author id="{09DB6476-BC8E-CDD0-957E-5FBE6355AF50}" name="Valerie Cherry" initials="VC" userId="23ee073a2b2ea941"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F4"/>
    <a:srgbClr val="2E3ED6"/>
    <a:srgbClr val="ECEB3A"/>
    <a:srgbClr val="F1EFA2"/>
    <a:srgbClr val="FFB100"/>
    <a:srgbClr val="F4D22B"/>
    <a:srgbClr val="FF8D00"/>
    <a:srgbClr val="EDE7B4"/>
    <a:srgbClr val="FFF223"/>
    <a:srgbClr val="FF95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3619" autoAdjust="0"/>
    <p:restoredTop sz="69663"/>
  </p:normalViewPr>
  <p:slideViewPr>
    <p:cSldViewPr snapToGrid="0">
      <p:cViewPr varScale="1">
        <p:scale>
          <a:sx n="54" d="100"/>
          <a:sy n="54" d="100"/>
        </p:scale>
        <p:origin x="1411" y="58"/>
      </p:cViewPr>
      <p:guideLst/>
    </p:cSldViewPr>
  </p:slideViewPr>
  <p:notesTextViewPr>
    <p:cViewPr>
      <p:scale>
        <a:sx n="100" d="100"/>
        <a:sy n="100" d="100"/>
      </p:scale>
      <p:origin x="0" y="0"/>
    </p:cViewPr>
  </p:notesTextViewPr>
  <p:sorterViewPr>
    <p:cViewPr>
      <p:scale>
        <a:sx n="126" d="100"/>
        <a:sy n="126" d="100"/>
      </p:scale>
      <p:origin x="0" y="0"/>
    </p:cViewPr>
  </p:sorterViewPr>
  <p:notesViewPr>
    <p:cSldViewPr snapToGrid="0">
      <p:cViewPr varScale="1">
        <p:scale>
          <a:sx n="59" d="100"/>
          <a:sy n="59" d="100"/>
        </p:scale>
        <p:origin x="3298"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commentAuthors" Target="commen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95" Type="http://schemas.openxmlformats.org/officeDocument/2006/relationships/customXml" Target="../customXml/item4.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8FE81FEC-2664-411F-AEB3-065F29F52751}">
      <dgm:prSet custT="1"/>
      <dgm:spPr>
        <a:solidFill>
          <a:schemeClr val="accent1"/>
        </a:solidFill>
        <a:ln>
          <a:noFill/>
        </a:ln>
      </dgm:spPr>
      <dgm:t>
        <a:bodyPr lIns="182880" tIns="182880" rIns="182880" bIns="182880"/>
        <a:lstStyle/>
        <a:p>
          <a:pPr marL="0" algn="ctr" rtl="0">
            <a:buNone/>
          </a:pPr>
          <a:endParaRPr lang="en-US" sz="1800" dirty="0">
            <a:latin typeface="Tenorite" pitchFamily="2" charset="0"/>
          </a:endParaRPr>
        </a:p>
      </dgm:t>
    </dgm:pt>
    <dgm:pt modelId="{BCBC007E-0269-421B-9C41-DE26D5C3A822}" type="parTrans" cxnId="{711E093C-AD42-45A4-8D40-A2D39702062E}">
      <dgm:prSet/>
      <dgm:spPr/>
      <dgm:t>
        <a:bodyPr/>
        <a:lstStyle/>
        <a:p>
          <a:endParaRPr lang="en-US">
            <a:latin typeface="Tenorite" pitchFamily="2" charset="0"/>
          </a:endParaRPr>
        </a:p>
      </dgm:t>
    </dgm:pt>
    <dgm:pt modelId="{80230EB7-7230-4881-A631-309C07417378}" type="sibTrans" cxnId="{711E093C-AD42-45A4-8D40-A2D39702062E}">
      <dgm:prSet/>
      <dgm:spPr/>
      <dgm:t>
        <a:bodyPr/>
        <a:lstStyle/>
        <a:p>
          <a:endParaRPr lang="en-US">
            <a:latin typeface="Tenorite" pitchFamily="2" charset="0"/>
          </a:endParaRPr>
        </a:p>
      </dgm:t>
    </dgm:pt>
    <dgm:pt modelId="{30A490C8-22B4-4D68-875C-0F0DE2FF864D}">
      <dgm:prSet custT="1"/>
      <dgm:spPr>
        <a:solidFill>
          <a:schemeClr val="accent1"/>
        </a:solidFill>
        <a:ln>
          <a:noFill/>
        </a:ln>
      </dgm:spPr>
      <dgm:t>
        <a:bodyPr/>
        <a:lstStyle/>
        <a:p>
          <a:pPr marL="0" algn="ctr">
            <a:buNone/>
          </a:pPr>
          <a:endParaRPr lang="en-US" sz="1800" dirty="0">
            <a:latin typeface="Tenorite" pitchFamily="2" charset="0"/>
          </a:endParaRPr>
        </a:p>
      </dgm:t>
    </dgm:pt>
    <dgm:pt modelId="{035C64B0-4F0C-4FD1-BD23-B1D4C9887CBE}" type="parTrans" cxnId="{381FE1CC-8184-4745-8EB3-6DE11655998D}">
      <dgm:prSet/>
      <dgm:spPr/>
      <dgm:t>
        <a:bodyPr/>
        <a:lstStyle/>
        <a:p>
          <a:endParaRPr lang="en-US">
            <a:latin typeface="Tenorite" pitchFamily="2" charset="0"/>
          </a:endParaRPr>
        </a:p>
      </dgm:t>
    </dgm:pt>
    <dgm:pt modelId="{45495DA8-8707-41E3-A12B-FA5766269C44}" type="sibTrans" cxnId="{381FE1CC-8184-4745-8EB3-6DE11655998D}">
      <dgm:prSet/>
      <dgm:spPr/>
      <dgm:t>
        <a:bodyPr/>
        <a:lstStyle/>
        <a:p>
          <a:endParaRPr lang="en-US">
            <a:latin typeface="Tenorite" pitchFamily="2" charset="0"/>
          </a:endParaRPr>
        </a:p>
      </dgm:t>
    </dgm:pt>
    <dgm:pt modelId="{50418D2B-9486-42DE-AFDD-1D31420040FF}">
      <dgm:prSet custT="1"/>
      <dgm:spPr>
        <a:solidFill>
          <a:schemeClr val="accent1"/>
        </a:solidFill>
        <a:ln>
          <a:noFill/>
        </a:ln>
      </dgm:spPr>
      <dgm:t>
        <a:bodyPr/>
        <a:lstStyle/>
        <a:p>
          <a:pPr marL="0" algn="ctr">
            <a:spcBef>
              <a:spcPts val="200"/>
            </a:spcBef>
            <a:buNone/>
          </a:pPr>
          <a:endParaRPr lang="en-US" sz="1800" dirty="0">
            <a:latin typeface="Tenorite" pitchFamily="2" charset="0"/>
          </a:endParaRPr>
        </a:p>
      </dgm:t>
    </dgm:pt>
    <dgm:pt modelId="{D5A17F6B-93F5-442B-938A-0F38C281BE88}" type="parTrans" cxnId="{5A5BA622-5DEB-48B9-88D9-C1DE36C711E5}">
      <dgm:prSet/>
      <dgm:spPr/>
      <dgm:t>
        <a:bodyPr/>
        <a:lstStyle/>
        <a:p>
          <a:endParaRPr lang="en-US">
            <a:latin typeface="Tenorite" pitchFamily="2" charset="0"/>
          </a:endParaRPr>
        </a:p>
      </dgm:t>
    </dgm:pt>
    <dgm:pt modelId="{1D87A0A5-8024-4710-846B-D5BFAC785107}" type="sibTrans" cxnId="{5A5BA622-5DEB-48B9-88D9-C1DE36C711E5}">
      <dgm:prSet/>
      <dgm:spPr/>
      <dgm:t>
        <a:bodyPr/>
        <a:lstStyle/>
        <a:p>
          <a:endParaRPr lang="en-US">
            <a:latin typeface="Tenorite" pitchFamily="2" charset="0"/>
          </a:endParaRPr>
        </a:p>
      </dgm:t>
    </dgm:pt>
    <dgm:pt modelId="{0EC0C300-11E4-45CF-8418-973585107209}">
      <dgm:prSet phldr="0" custT="1"/>
      <dgm:spPr>
        <a:solidFill>
          <a:schemeClr val="accent1"/>
        </a:solidFill>
        <a:ln>
          <a:noFill/>
        </a:ln>
      </dgm:spPr>
      <dgm:t>
        <a:bodyPr/>
        <a:lstStyle/>
        <a:p>
          <a:pPr marL="0" algn="ctr">
            <a:buNone/>
          </a:pPr>
          <a:endParaRPr lang="en-US" sz="1800" dirty="0">
            <a:latin typeface="Tenorite" pitchFamily="2" charset="0"/>
          </a:endParaRPr>
        </a:p>
      </dgm:t>
    </dgm:pt>
    <dgm:pt modelId="{1E4DD98E-100E-46B7-B24A-408BBF69E9FA}" type="parTrans" cxnId="{51563A4F-C0EB-47D6-B5BC-47A4E599AD4B}">
      <dgm:prSet/>
      <dgm:spPr/>
      <dgm:t>
        <a:bodyPr/>
        <a:lstStyle/>
        <a:p>
          <a:endParaRPr lang="en-US">
            <a:latin typeface="Tenorite" pitchFamily="2" charset="0"/>
          </a:endParaRPr>
        </a:p>
      </dgm:t>
    </dgm:pt>
    <dgm:pt modelId="{90FAB5D1-62B3-4FF6-A07D-EE607F529C32}" type="sibTrans" cxnId="{51563A4F-C0EB-47D6-B5BC-47A4E599AD4B}">
      <dgm:prSet/>
      <dgm:spPr/>
      <dgm:t>
        <a:bodyPr/>
        <a:lstStyle/>
        <a:p>
          <a:endParaRPr lang="en-US">
            <a:latin typeface="Tenorite" pitchFamily="2" charset="0"/>
          </a:endParaRPr>
        </a:p>
      </dgm:t>
    </dgm:pt>
    <dgm:pt modelId="{FEB4A941-E9FA-4A86-A673-85FF34B35F20}">
      <dgm:prSet phldr="0" custT="1"/>
      <dgm:spPr>
        <a:solidFill>
          <a:schemeClr val="accent1"/>
        </a:solidFill>
        <a:ln>
          <a:noFill/>
        </a:ln>
      </dgm:spPr>
      <dgm:t>
        <a:bodyPr/>
        <a:lstStyle/>
        <a:p>
          <a:pPr marL="0" algn="ctr" rtl="0">
            <a:buNone/>
          </a:pPr>
          <a:endParaRPr lang="en-US" sz="1800" dirty="0"/>
        </a:p>
      </dgm:t>
    </dgm:pt>
    <dgm:pt modelId="{39522508-BC4E-4DD5-A744-AFEFFE36DB74}" type="parTrans" cxnId="{F942F56C-9025-4AA1-9B36-C5AE0A93B0F5}">
      <dgm:prSet/>
      <dgm:spPr/>
      <dgm:t>
        <a:bodyPr/>
        <a:lstStyle/>
        <a:p>
          <a:endParaRPr lang="en-US">
            <a:latin typeface="Tenorite" pitchFamily="2" charset="0"/>
          </a:endParaRPr>
        </a:p>
      </dgm:t>
    </dgm:pt>
    <dgm:pt modelId="{97624CC8-6315-4683-B26C-C30D552DA5A6}" type="sibTrans" cxnId="{F942F56C-9025-4AA1-9B36-C5AE0A93B0F5}">
      <dgm:prSet/>
      <dgm:spPr/>
      <dgm:t>
        <a:bodyPr/>
        <a:lstStyle/>
        <a:p>
          <a:endParaRPr lang="en-US">
            <a:latin typeface="Tenorite" pitchFamily="2" charset="0"/>
          </a:endParaRPr>
        </a:p>
      </dgm:t>
    </dgm:pt>
    <dgm:pt modelId="{A34AE8AA-FDF7-FA40-BADC-6B62C2B1DE88}" type="pres">
      <dgm:prSet presAssocID="{0DD8915E-DC14-41D6-9BB5-F49E1C265163}" presName="Name0" presStyleCnt="0">
        <dgm:presLayoutVars>
          <dgm:dir/>
          <dgm:resizeHandles val="exact"/>
        </dgm:presLayoutVars>
      </dgm:prSet>
      <dgm:spPr/>
    </dgm:pt>
    <dgm:pt modelId="{2107607C-A87A-3347-81F6-106C527DBD58}" type="pres">
      <dgm:prSet presAssocID="{0DD8915E-DC14-41D6-9BB5-F49E1C265163}" presName="fgShape" presStyleLbl="fgShp" presStyleIdx="0" presStyleCnt="1" custLinFactNeighborX="140" custLinFactNeighborY="-19001"/>
      <dgm:spPr>
        <a:solidFill>
          <a:schemeClr val="accent2">
            <a:tint val="40000"/>
            <a:hueOff val="0"/>
            <a:satOff val="0"/>
            <a:lumOff val="0"/>
            <a:alpha val="0"/>
          </a:schemeClr>
        </a:solidFill>
        <a:ln>
          <a:noFill/>
        </a:ln>
      </dgm:spPr>
    </dgm:pt>
    <dgm:pt modelId="{0955960D-7F7D-E54C-8843-B1DBEEBFB364}" type="pres">
      <dgm:prSet presAssocID="{0DD8915E-DC14-41D6-9BB5-F49E1C265163}" presName="linComp" presStyleCnt="0"/>
      <dgm:spPr/>
    </dgm:pt>
    <dgm:pt modelId="{4D41412D-10E6-D340-AE0F-B92F3ECD8477}" type="pres">
      <dgm:prSet presAssocID="{30A490C8-22B4-4D68-875C-0F0DE2FF864D}" presName="compNode" presStyleCnt="0"/>
      <dgm:spPr/>
    </dgm:pt>
    <dgm:pt modelId="{53539A65-62BA-684A-89C9-293168496DD6}" type="pres">
      <dgm:prSet presAssocID="{30A490C8-22B4-4D68-875C-0F0DE2FF864D}" presName="bkgdShape" presStyleLbl="node1" presStyleIdx="0" presStyleCnt="5"/>
      <dgm:spPr/>
    </dgm:pt>
    <dgm:pt modelId="{E92BC739-7067-5549-ADD0-931FB42A3B42}" type="pres">
      <dgm:prSet presAssocID="{30A490C8-22B4-4D68-875C-0F0DE2FF864D}" presName="nodeTx" presStyleLbl="node1" presStyleIdx="0" presStyleCnt="5">
        <dgm:presLayoutVars>
          <dgm:bulletEnabled val="1"/>
        </dgm:presLayoutVars>
      </dgm:prSet>
      <dgm:spPr/>
    </dgm:pt>
    <dgm:pt modelId="{D49C50EA-24BE-9A42-855D-5ECAB86414D3}" type="pres">
      <dgm:prSet presAssocID="{30A490C8-22B4-4D68-875C-0F0DE2FF864D}" presName="invisiNode" presStyleLbl="node1" presStyleIdx="0" presStyleCnt="5"/>
      <dgm:spPr/>
    </dgm:pt>
    <dgm:pt modelId="{8856DD75-088C-C44E-B866-A4CF245AEE62}" type="pres">
      <dgm:prSet presAssocID="{30A490C8-22B4-4D68-875C-0F0DE2FF864D}" presName="imagNode" presStyleLbl="fgImgPlace1" presStyleIdx="0" presStyleCnt="5"/>
      <dgm:spPr>
        <a:solidFill>
          <a:schemeClr val="accent1">
            <a:lumMod val="40000"/>
            <a:lumOff val="60000"/>
          </a:schemeClr>
        </a:solidFill>
      </dgm:spPr>
    </dgm:pt>
    <dgm:pt modelId="{80007F32-DF4A-E541-AFA1-59447D64B4B2}" type="pres">
      <dgm:prSet presAssocID="{45495DA8-8707-41E3-A12B-FA5766269C44}" presName="sibTrans" presStyleLbl="sibTrans2D1" presStyleIdx="0" presStyleCnt="0"/>
      <dgm:spPr/>
    </dgm:pt>
    <dgm:pt modelId="{EF46D35D-432A-A342-B0BC-F3FEB948763A}" type="pres">
      <dgm:prSet presAssocID="{50418D2B-9486-42DE-AFDD-1D31420040FF}" presName="compNode" presStyleCnt="0"/>
      <dgm:spPr/>
    </dgm:pt>
    <dgm:pt modelId="{A09B5B1A-10AB-BF40-A294-E20B888F7373}" type="pres">
      <dgm:prSet presAssocID="{50418D2B-9486-42DE-AFDD-1D31420040FF}" presName="bkgdShape" presStyleLbl="node1" presStyleIdx="1" presStyleCnt="5"/>
      <dgm:spPr/>
    </dgm:pt>
    <dgm:pt modelId="{124B4937-EC3C-0548-A288-151B2236E6DF}" type="pres">
      <dgm:prSet presAssocID="{50418D2B-9486-42DE-AFDD-1D31420040FF}" presName="nodeTx" presStyleLbl="node1" presStyleIdx="1" presStyleCnt="5">
        <dgm:presLayoutVars>
          <dgm:bulletEnabled val="1"/>
        </dgm:presLayoutVars>
      </dgm:prSet>
      <dgm:spPr/>
    </dgm:pt>
    <dgm:pt modelId="{083081E4-F062-1D49-986F-45A185477028}" type="pres">
      <dgm:prSet presAssocID="{50418D2B-9486-42DE-AFDD-1D31420040FF}" presName="invisiNode" presStyleLbl="node1" presStyleIdx="1" presStyleCnt="5"/>
      <dgm:spPr/>
    </dgm:pt>
    <dgm:pt modelId="{C756754B-CD35-A140-B4C8-870E5B64A016}" type="pres">
      <dgm:prSet presAssocID="{50418D2B-9486-42DE-AFDD-1D31420040FF}" presName="imagNode" presStyleLbl="fgImgPlace1" presStyleIdx="1" presStyleCnt="5"/>
      <dgm:spPr>
        <a:solidFill>
          <a:schemeClr val="accent1">
            <a:lumMod val="40000"/>
            <a:lumOff val="60000"/>
          </a:schemeClr>
        </a:solidFill>
      </dgm:spPr>
    </dgm:pt>
    <dgm:pt modelId="{64938C4F-4FAA-2943-8E6A-F9A044798D2F}" type="pres">
      <dgm:prSet presAssocID="{1D87A0A5-8024-4710-846B-D5BFAC785107}" presName="sibTrans" presStyleLbl="sibTrans2D1" presStyleIdx="0" presStyleCnt="0"/>
      <dgm:spPr/>
    </dgm:pt>
    <dgm:pt modelId="{80C39BBE-EFAF-C24A-9DBD-A01636194E49}" type="pres">
      <dgm:prSet presAssocID="{0EC0C300-11E4-45CF-8418-973585107209}" presName="compNode" presStyleCnt="0"/>
      <dgm:spPr/>
    </dgm:pt>
    <dgm:pt modelId="{6B74F20D-CCEA-4B49-9DFF-B5EE60BCADC7}" type="pres">
      <dgm:prSet presAssocID="{0EC0C300-11E4-45CF-8418-973585107209}" presName="bkgdShape" presStyleLbl="node1" presStyleIdx="2" presStyleCnt="5"/>
      <dgm:spPr/>
    </dgm:pt>
    <dgm:pt modelId="{534560B6-54A7-3142-A935-53EF7FC1DB5D}" type="pres">
      <dgm:prSet presAssocID="{0EC0C300-11E4-45CF-8418-973585107209}" presName="nodeTx" presStyleLbl="node1" presStyleIdx="2" presStyleCnt="5">
        <dgm:presLayoutVars>
          <dgm:bulletEnabled val="1"/>
        </dgm:presLayoutVars>
      </dgm:prSet>
      <dgm:spPr/>
    </dgm:pt>
    <dgm:pt modelId="{94666C82-6B37-0A4D-A4CF-E1BFDFF655CA}" type="pres">
      <dgm:prSet presAssocID="{0EC0C300-11E4-45CF-8418-973585107209}" presName="invisiNode" presStyleLbl="node1" presStyleIdx="2" presStyleCnt="5"/>
      <dgm:spPr/>
    </dgm:pt>
    <dgm:pt modelId="{63405117-B473-1C41-BF5E-79F5DB82B298}" type="pres">
      <dgm:prSet presAssocID="{0EC0C300-11E4-45CF-8418-973585107209}" presName="imagNode" presStyleLbl="fgImgPlace1" presStyleIdx="2" presStyleCnt="5"/>
      <dgm:spPr>
        <a:solidFill>
          <a:schemeClr val="accent1">
            <a:lumMod val="40000"/>
            <a:lumOff val="60000"/>
          </a:schemeClr>
        </a:solidFill>
      </dgm:spPr>
    </dgm:pt>
    <dgm:pt modelId="{76E263DC-E801-BE47-B6D2-A7876A5FB51C}" type="pres">
      <dgm:prSet presAssocID="{90FAB5D1-62B3-4FF6-A07D-EE607F529C32}" presName="sibTrans" presStyleLbl="sibTrans2D1" presStyleIdx="0" presStyleCnt="0"/>
      <dgm:spPr/>
    </dgm:pt>
    <dgm:pt modelId="{E972E2CF-B101-164F-9750-D9FC54151BD1}" type="pres">
      <dgm:prSet presAssocID="{FEB4A941-E9FA-4A86-A673-85FF34B35F20}" presName="compNode" presStyleCnt="0"/>
      <dgm:spPr/>
    </dgm:pt>
    <dgm:pt modelId="{8E1F0FEE-5E0D-C044-B217-F68345858414}" type="pres">
      <dgm:prSet presAssocID="{FEB4A941-E9FA-4A86-A673-85FF34B35F20}" presName="bkgdShape" presStyleLbl="node1" presStyleIdx="3" presStyleCnt="5"/>
      <dgm:spPr/>
    </dgm:pt>
    <dgm:pt modelId="{634800BF-BA12-8049-AEDC-5849499627D5}" type="pres">
      <dgm:prSet presAssocID="{FEB4A941-E9FA-4A86-A673-85FF34B35F20}" presName="nodeTx" presStyleLbl="node1" presStyleIdx="3" presStyleCnt="5">
        <dgm:presLayoutVars>
          <dgm:bulletEnabled val="1"/>
        </dgm:presLayoutVars>
      </dgm:prSet>
      <dgm:spPr/>
    </dgm:pt>
    <dgm:pt modelId="{C2418D42-E7CF-9548-BC05-329A9C7F9FB7}" type="pres">
      <dgm:prSet presAssocID="{FEB4A941-E9FA-4A86-A673-85FF34B35F20}" presName="invisiNode" presStyleLbl="node1" presStyleIdx="3" presStyleCnt="5"/>
      <dgm:spPr/>
    </dgm:pt>
    <dgm:pt modelId="{190EB618-67D4-AF49-B82B-4941ABA46662}" type="pres">
      <dgm:prSet presAssocID="{FEB4A941-E9FA-4A86-A673-85FF34B35F20}" presName="imagNode" presStyleLbl="fgImgPlace1" presStyleIdx="3" presStyleCnt="5"/>
      <dgm:spPr>
        <a:solidFill>
          <a:schemeClr val="accent1">
            <a:lumMod val="40000"/>
            <a:lumOff val="60000"/>
          </a:schemeClr>
        </a:solidFill>
      </dgm:spPr>
    </dgm:pt>
    <dgm:pt modelId="{9F0213F3-0266-5048-9F24-2D23901EACCC}" type="pres">
      <dgm:prSet presAssocID="{97624CC8-6315-4683-B26C-C30D552DA5A6}" presName="sibTrans" presStyleLbl="sibTrans2D1" presStyleIdx="0" presStyleCnt="0"/>
      <dgm:spPr/>
    </dgm:pt>
    <dgm:pt modelId="{F79E8DF2-546D-BE44-9C6D-D17228DDE09B}" type="pres">
      <dgm:prSet presAssocID="{8FE81FEC-2664-411F-AEB3-065F29F52751}" presName="compNode" presStyleCnt="0"/>
      <dgm:spPr/>
    </dgm:pt>
    <dgm:pt modelId="{7DA40D45-66AF-3A4C-865D-491FF90C8CBA}" type="pres">
      <dgm:prSet presAssocID="{8FE81FEC-2664-411F-AEB3-065F29F52751}" presName="bkgdShape" presStyleLbl="node1" presStyleIdx="4" presStyleCnt="5"/>
      <dgm:spPr/>
    </dgm:pt>
    <dgm:pt modelId="{E2C0021E-FEB5-CE4F-A128-532B47E1F74F}" type="pres">
      <dgm:prSet presAssocID="{8FE81FEC-2664-411F-AEB3-065F29F52751}" presName="nodeTx" presStyleLbl="node1" presStyleIdx="4" presStyleCnt="5">
        <dgm:presLayoutVars>
          <dgm:bulletEnabled val="1"/>
        </dgm:presLayoutVars>
      </dgm:prSet>
      <dgm:spPr/>
    </dgm:pt>
    <dgm:pt modelId="{8851BEC8-944A-CC47-A140-2F922C8EF44F}" type="pres">
      <dgm:prSet presAssocID="{8FE81FEC-2664-411F-AEB3-065F29F52751}" presName="invisiNode" presStyleLbl="node1" presStyleIdx="4" presStyleCnt="5"/>
      <dgm:spPr/>
    </dgm:pt>
    <dgm:pt modelId="{C38A56FC-64DA-0B45-8329-6034D76B3020}" type="pres">
      <dgm:prSet presAssocID="{8FE81FEC-2664-411F-AEB3-065F29F52751}" presName="imagNode" presStyleLbl="fgImgPlace1" presStyleIdx="4" presStyleCnt="5"/>
      <dgm:spPr>
        <a:solidFill>
          <a:schemeClr val="accent1">
            <a:lumMod val="40000"/>
            <a:lumOff val="60000"/>
          </a:schemeClr>
        </a:solidFill>
      </dgm:spPr>
    </dgm:pt>
  </dgm:ptLst>
  <dgm:cxnLst>
    <dgm:cxn modelId="{5A5BA622-5DEB-48B9-88D9-C1DE36C711E5}" srcId="{0DD8915E-DC14-41D6-9BB5-F49E1C265163}" destId="{50418D2B-9486-42DE-AFDD-1D31420040FF}" srcOrd="1" destOrd="0" parTransId="{D5A17F6B-93F5-442B-938A-0F38C281BE88}" sibTransId="{1D87A0A5-8024-4710-846B-D5BFAC785107}"/>
    <dgm:cxn modelId="{600AA739-73BE-BE4F-AD21-4945990643B8}" type="presOf" srcId="{30A490C8-22B4-4D68-875C-0F0DE2FF864D}" destId="{53539A65-62BA-684A-89C9-293168496DD6}" srcOrd="0" destOrd="0" presId="urn:microsoft.com/office/officeart/2005/8/layout/hList7"/>
    <dgm:cxn modelId="{711E093C-AD42-45A4-8D40-A2D39702062E}" srcId="{0DD8915E-DC14-41D6-9BB5-F49E1C265163}" destId="{8FE81FEC-2664-411F-AEB3-065F29F52751}" srcOrd="4" destOrd="0" parTransId="{BCBC007E-0269-421B-9C41-DE26D5C3A822}" sibTransId="{80230EB7-7230-4881-A631-309C07417378}"/>
    <dgm:cxn modelId="{F239B63D-B960-F744-AEF4-2EB154FF2C6C}" type="presOf" srcId="{30A490C8-22B4-4D68-875C-0F0DE2FF864D}" destId="{E92BC739-7067-5549-ADD0-931FB42A3B42}" srcOrd="1" destOrd="0" presId="urn:microsoft.com/office/officeart/2005/8/layout/hList7"/>
    <dgm:cxn modelId="{EA663E5E-D80B-4B47-AD30-D10D0BF1A88D}" type="presOf" srcId="{0EC0C300-11E4-45CF-8418-973585107209}" destId="{6B74F20D-CCEA-4B49-9DFF-B5EE60BCADC7}" srcOrd="0" destOrd="0" presId="urn:microsoft.com/office/officeart/2005/8/layout/hList7"/>
    <dgm:cxn modelId="{F942F56C-9025-4AA1-9B36-C5AE0A93B0F5}" srcId="{0DD8915E-DC14-41D6-9BB5-F49E1C265163}" destId="{FEB4A941-E9FA-4A86-A673-85FF34B35F20}" srcOrd="3" destOrd="0" parTransId="{39522508-BC4E-4DD5-A744-AFEFFE36DB74}" sibTransId="{97624CC8-6315-4683-B26C-C30D552DA5A6}"/>
    <dgm:cxn modelId="{59845F4D-80B8-D040-B8EF-53FBD25F4E80}" type="presOf" srcId="{1D87A0A5-8024-4710-846B-D5BFAC785107}" destId="{64938C4F-4FAA-2943-8E6A-F9A044798D2F}" srcOrd="0" destOrd="0" presId="urn:microsoft.com/office/officeart/2005/8/layout/hList7"/>
    <dgm:cxn modelId="{51563A4F-C0EB-47D6-B5BC-47A4E599AD4B}" srcId="{0DD8915E-DC14-41D6-9BB5-F49E1C265163}" destId="{0EC0C300-11E4-45CF-8418-973585107209}" srcOrd="2" destOrd="0" parTransId="{1E4DD98E-100E-46B7-B24A-408BBF69E9FA}" sibTransId="{90FAB5D1-62B3-4FF6-A07D-EE607F529C32}"/>
    <dgm:cxn modelId="{30705550-A5FE-E741-8CE6-DBF2E3B6EC03}" type="presOf" srcId="{8FE81FEC-2664-411F-AEB3-065F29F52751}" destId="{E2C0021E-FEB5-CE4F-A128-532B47E1F74F}" srcOrd="1" destOrd="0" presId="urn:microsoft.com/office/officeart/2005/8/layout/hList7"/>
    <dgm:cxn modelId="{2E3EAF7C-5FC8-FA4D-9795-FD8A361A1483}" type="presOf" srcId="{8FE81FEC-2664-411F-AEB3-065F29F52751}" destId="{7DA40D45-66AF-3A4C-865D-491FF90C8CBA}" srcOrd="0" destOrd="0" presId="urn:microsoft.com/office/officeart/2005/8/layout/hList7"/>
    <dgm:cxn modelId="{0222707F-83B1-E449-8D94-74C86A984042}" type="presOf" srcId="{90FAB5D1-62B3-4FF6-A07D-EE607F529C32}" destId="{76E263DC-E801-BE47-B6D2-A7876A5FB51C}" srcOrd="0" destOrd="0" presId="urn:microsoft.com/office/officeart/2005/8/layout/hList7"/>
    <dgm:cxn modelId="{3790C884-7199-4049-A5E3-2356A55FEF4E}" type="presOf" srcId="{0EC0C300-11E4-45CF-8418-973585107209}" destId="{534560B6-54A7-3142-A935-53EF7FC1DB5D}" srcOrd="1" destOrd="0" presId="urn:microsoft.com/office/officeart/2005/8/layout/hList7"/>
    <dgm:cxn modelId="{FE136B8F-93D7-7C4A-AA92-F64B4D157334}" type="presOf" srcId="{FEB4A941-E9FA-4A86-A673-85FF34B35F20}" destId="{634800BF-BA12-8049-AEDC-5849499627D5}" srcOrd="1" destOrd="0" presId="urn:microsoft.com/office/officeart/2005/8/layout/hList7"/>
    <dgm:cxn modelId="{781B6FA0-0F00-0D41-8C2E-EA6A255C6967}" type="presOf" srcId="{0DD8915E-DC14-41D6-9BB5-F49E1C265163}" destId="{A34AE8AA-FDF7-FA40-BADC-6B62C2B1DE88}" srcOrd="0" destOrd="0" presId="urn:microsoft.com/office/officeart/2005/8/layout/hList7"/>
    <dgm:cxn modelId="{381FE1CC-8184-4745-8EB3-6DE11655998D}" srcId="{0DD8915E-DC14-41D6-9BB5-F49E1C265163}" destId="{30A490C8-22B4-4D68-875C-0F0DE2FF864D}" srcOrd="0" destOrd="0" parTransId="{035C64B0-4F0C-4FD1-BD23-B1D4C9887CBE}" sibTransId="{45495DA8-8707-41E3-A12B-FA5766269C44}"/>
    <dgm:cxn modelId="{301CF0D2-B122-5540-AD1D-DDC36587E531}" type="presOf" srcId="{50418D2B-9486-42DE-AFDD-1D31420040FF}" destId="{124B4937-EC3C-0548-A288-151B2236E6DF}" srcOrd="1" destOrd="0" presId="urn:microsoft.com/office/officeart/2005/8/layout/hList7"/>
    <dgm:cxn modelId="{0FEB4CE6-D9AB-0B47-9A11-4DD3C016B17A}" type="presOf" srcId="{FEB4A941-E9FA-4A86-A673-85FF34B35F20}" destId="{8E1F0FEE-5E0D-C044-B217-F68345858414}" srcOrd="0" destOrd="0" presId="urn:microsoft.com/office/officeart/2005/8/layout/hList7"/>
    <dgm:cxn modelId="{97C87EE7-6886-3549-8E02-8F0D2AACF7B9}" type="presOf" srcId="{97624CC8-6315-4683-B26C-C30D552DA5A6}" destId="{9F0213F3-0266-5048-9F24-2D23901EACCC}" srcOrd="0" destOrd="0" presId="urn:microsoft.com/office/officeart/2005/8/layout/hList7"/>
    <dgm:cxn modelId="{01FB9BEA-C8C1-C34F-B331-83E7AF688559}" type="presOf" srcId="{45495DA8-8707-41E3-A12B-FA5766269C44}" destId="{80007F32-DF4A-E541-AFA1-59447D64B4B2}" srcOrd="0" destOrd="0" presId="urn:microsoft.com/office/officeart/2005/8/layout/hList7"/>
    <dgm:cxn modelId="{1651C3EB-B34E-404A-8BCE-4B8373CF4362}" type="presOf" srcId="{50418D2B-9486-42DE-AFDD-1D31420040FF}" destId="{A09B5B1A-10AB-BF40-A294-E20B888F7373}" srcOrd="0" destOrd="0" presId="urn:microsoft.com/office/officeart/2005/8/layout/hList7"/>
    <dgm:cxn modelId="{3136D039-162A-E441-8E1E-6FB965EF62EA}" type="presParOf" srcId="{A34AE8AA-FDF7-FA40-BADC-6B62C2B1DE88}" destId="{2107607C-A87A-3347-81F6-106C527DBD58}" srcOrd="0" destOrd="0" presId="urn:microsoft.com/office/officeart/2005/8/layout/hList7"/>
    <dgm:cxn modelId="{674A67A8-E4D0-F840-B04B-0687861EEC25}" type="presParOf" srcId="{A34AE8AA-FDF7-FA40-BADC-6B62C2B1DE88}" destId="{0955960D-7F7D-E54C-8843-B1DBEEBFB364}" srcOrd="1" destOrd="0" presId="urn:microsoft.com/office/officeart/2005/8/layout/hList7"/>
    <dgm:cxn modelId="{25F963E4-3CC1-EC4C-BA47-CB72761F212C}" type="presParOf" srcId="{0955960D-7F7D-E54C-8843-B1DBEEBFB364}" destId="{4D41412D-10E6-D340-AE0F-B92F3ECD8477}" srcOrd="0" destOrd="0" presId="urn:microsoft.com/office/officeart/2005/8/layout/hList7"/>
    <dgm:cxn modelId="{FE52F512-02CF-1249-8969-A25F0D63FCC8}" type="presParOf" srcId="{4D41412D-10E6-D340-AE0F-B92F3ECD8477}" destId="{53539A65-62BA-684A-89C9-293168496DD6}" srcOrd="0" destOrd="0" presId="urn:microsoft.com/office/officeart/2005/8/layout/hList7"/>
    <dgm:cxn modelId="{878960C9-903C-424A-99FE-58D2AE78AEA3}" type="presParOf" srcId="{4D41412D-10E6-D340-AE0F-B92F3ECD8477}" destId="{E92BC739-7067-5549-ADD0-931FB42A3B42}" srcOrd="1" destOrd="0" presId="urn:microsoft.com/office/officeart/2005/8/layout/hList7"/>
    <dgm:cxn modelId="{C01BADAD-FD82-2449-A19B-4C8B32F06428}" type="presParOf" srcId="{4D41412D-10E6-D340-AE0F-B92F3ECD8477}" destId="{D49C50EA-24BE-9A42-855D-5ECAB86414D3}" srcOrd="2" destOrd="0" presId="urn:microsoft.com/office/officeart/2005/8/layout/hList7"/>
    <dgm:cxn modelId="{105725E1-4234-8444-A7A3-91742F69FCFF}" type="presParOf" srcId="{4D41412D-10E6-D340-AE0F-B92F3ECD8477}" destId="{8856DD75-088C-C44E-B866-A4CF245AEE62}" srcOrd="3" destOrd="0" presId="urn:microsoft.com/office/officeart/2005/8/layout/hList7"/>
    <dgm:cxn modelId="{1645003E-EE3F-C04A-BFD2-E213C01D5BBC}" type="presParOf" srcId="{0955960D-7F7D-E54C-8843-B1DBEEBFB364}" destId="{80007F32-DF4A-E541-AFA1-59447D64B4B2}" srcOrd="1" destOrd="0" presId="urn:microsoft.com/office/officeart/2005/8/layout/hList7"/>
    <dgm:cxn modelId="{B5E1F55A-FFBE-954A-B98D-5D88B1488EE9}" type="presParOf" srcId="{0955960D-7F7D-E54C-8843-B1DBEEBFB364}" destId="{EF46D35D-432A-A342-B0BC-F3FEB948763A}" srcOrd="2" destOrd="0" presId="urn:microsoft.com/office/officeart/2005/8/layout/hList7"/>
    <dgm:cxn modelId="{D72F2FFF-33AA-6848-ACD4-516926961DE7}" type="presParOf" srcId="{EF46D35D-432A-A342-B0BC-F3FEB948763A}" destId="{A09B5B1A-10AB-BF40-A294-E20B888F7373}" srcOrd="0" destOrd="0" presId="urn:microsoft.com/office/officeart/2005/8/layout/hList7"/>
    <dgm:cxn modelId="{FA87EAE9-FD88-6F43-8B5D-DF3FCA29162A}" type="presParOf" srcId="{EF46D35D-432A-A342-B0BC-F3FEB948763A}" destId="{124B4937-EC3C-0548-A288-151B2236E6DF}" srcOrd="1" destOrd="0" presId="urn:microsoft.com/office/officeart/2005/8/layout/hList7"/>
    <dgm:cxn modelId="{1EBB6657-B40C-4146-A10E-2F842240ADB5}" type="presParOf" srcId="{EF46D35D-432A-A342-B0BC-F3FEB948763A}" destId="{083081E4-F062-1D49-986F-45A185477028}" srcOrd="2" destOrd="0" presId="urn:microsoft.com/office/officeart/2005/8/layout/hList7"/>
    <dgm:cxn modelId="{B3575216-F0CD-B248-9D05-FB345244C30F}" type="presParOf" srcId="{EF46D35D-432A-A342-B0BC-F3FEB948763A}" destId="{C756754B-CD35-A140-B4C8-870E5B64A016}" srcOrd="3" destOrd="0" presId="urn:microsoft.com/office/officeart/2005/8/layout/hList7"/>
    <dgm:cxn modelId="{33771558-B103-9D4C-B9D2-2CA3DD2BDA87}" type="presParOf" srcId="{0955960D-7F7D-E54C-8843-B1DBEEBFB364}" destId="{64938C4F-4FAA-2943-8E6A-F9A044798D2F}" srcOrd="3" destOrd="0" presId="urn:microsoft.com/office/officeart/2005/8/layout/hList7"/>
    <dgm:cxn modelId="{18AF3DE0-A63C-DA49-B4EB-2A8CF5ED6B1D}" type="presParOf" srcId="{0955960D-7F7D-E54C-8843-B1DBEEBFB364}" destId="{80C39BBE-EFAF-C24A-9DBD-A01636194E49}" srcOrd="4" destOrd="0" presId="urn:microsoft.com/office/officeart/2005/8/layout/hList7"/>
    <dgm:cxn modelId="{A925D8C5-17A6-C241-97FD-B1731F0C3A36}" type="presParOf" srcId="{80C39BBE-EFAF-C24A-9DBD-A01636194E49}" destId="{6B74F20D-CCEA-4B49-9DFF-B5EE60BCADC7}" srcOrd="0" destOrd="0" presId="urn:microsoft.com/office/officeart/2005/8/layout/hList7"/>
    <dgm:cxn modelId="{FFAC1EEE-0887-394A-849C-2A640034D96F}" type="presParOf" srcId="{80C39BBE-EFAF-C24A-9DBD-A01636194E49}" destId="{534560B6-54A7-3142-A935-53EF7FC1DB5D}" srcOrd="1" destOrd="0" presId="urn:microsoft.com/office/officeart/2005/8/layout/hList7"/>
    <dgm:cxn modelId="{57E9AD23-ADA8-8449-9A60-C07BBC047CFE}" type="presParOf" srcId="{80C39BBE-EFAF-C24A-9DBD-A01636194E49}" destId="{94666C82-6B37-0A4D-A4CF-E1BFDFF655CA}" srcOrd="2" destOrd="0" presId="urn:microsoft.com/office/officeart/2005/8/layout/hList7"/>
    <dgm:cxn modelId="{DE1C9CD4-3A3D-8741-B8E4-7BC96CDA1956}" type="presParOf" srcId="{80C39BBE-EFAF-C24A-9DBD-A01636194E49}" destId="{63405117-B473-1C41-BF5E-79F5DB82B298}" srcOrd="3" destOrd="0" presId="urn:microsoft.com/office/officeart/2005/8/layout/hList7"/>
    <dgm:cxn modelId="{6023FFC6-D820-0749-A8DC-6CE7A97AC21A}" type="presParOf" srcId="{0955960D-7F7D-E54C-8843-B1DBEEBFB364}" destId="{76E263DC-E801-BE47-B6D2-A7876A5FB51C}" srcOrd="5" destOrd="0" presId="urn:microsoft.com/office/officeart/2005/8/layout/hList7"/>
    <dgm:cxn modelId="{7A9624C8-72BC-B14A-8D3B-8D2893F388FE}" type="presParOf" srcId="{0955960D-7F7D-E54C-8843-B1DBEEBFB364}" destId="{E972E2CF-B101-164F-9750-D9FC54151BD1}" srcOrd="6" destOrd="0" presId="urn:microsoft.com/office/officeart/2005/8/layout/hList7"/>
    <dgm:cxn modelId="{DA0508CF-1182-8543-91B6-CE17952C3C3C}" type="presParOf" srcId="{E972E2CF-B101-164F-9750-D9FC54151BD1}" destId="{8E1F0FEE-5E0D-C044-B217-F68345858414}" srcOrd="0" destOrd="0" presId="urn:microsoft.com/office/officeart/2005/8/layout/hList7"/>
    <dgm:cxn modelId="{A82D318B-E523-0C4D-8B89-B0B6B866F85F}" type="presParOf" srcId="{E972E2CF-B101-164F-9750-D9FC54151BD1}" destId="{634800BF-BA12-8049-AEDC-5849499627D5}" srcOrd="1" destOrd="0" presId="urn:microsoft.com/office/officeart/2005/8/layout/hList7"/>
    <dgm:cxn modelId="{9B3E9963-E392-C246-B772-FF2067D9F655}" type="presParOf" srcId="{E972E2CF-B101-164F-9750-D9FC54151BD1}" destId="{C2418D42-E7CF-9548-BC05-329A9C7F9FB7}" srcOrd="2" destOrd="0" presId="urn:microsoft.com/office/officeart/2005/8/layout/hList7"/>
    <dgm:cxn modelId="{10D4160C-857C-B545-897E-FE847EB61F43}" type="presParOf" srcId="{E972E2CF-B101-164F-9750-D9FC54151BD1}" destId="{190EB618-67D4-AF49-B82B-4941ABA46662}" srcOrd="3" destOrd="0" presId="urn:microsoft.com/office/officeart/2005/8/layout/hList7"/>
    <dgm:cxn modelId="{4645F77A-1F0C-694F-8045-673053ECC51B}" type="presParOf" srcId="{0955960D-7F7D-E54C-8843-B1DBEEBFB364}" destId="{9F0213F3-0266-5048-9F24-2D23901EACCC}" srcOrd="7" destOrd="0" presId="urn:microsoft.com/office/officeart/2005/8/layout/hList7"/>
    <dgm:cxn modelId="{9B1F2A2A-DE2D-8E4C-AB71-0B9672B36ECE}" type="presParOf" srcId="{0955960D-7F7D-E54C-8843-B1DBEEBFB364}" destId="{F79E8DF2-546D-BE44-9C6D-D17228DDE09B}" srcOrd="8" destOrd="0" presId="urn:microsoft.com/office/officeart/2005/8/layout/hList7"/>
    <dgm:cxn modelId="{16E421A7-ED75-E24B-8EEB-2D3E728FAF45}" type="presParOf" srcId="{F79E8DF2-546D-BE44-9C6D-D17228DDE09B}" destId="{7DA40D45-66AF-3A4C-865D-491FF90C8CBA}" srcOrd="0" destOrd="0" presId="urn:microsoft.com/office/officeart/2005/8/layout/hList7"/>
    <dgm:cxn modelId="{EB2C2294-0B21-B448-B4A9-D805756521D0}" type="presParOf" srcId="{F79E8DF2-546D-BE44-9C6D-D17228DDE09B}" destId="{E2C0021E-FEB5-CE4F-A128-532B47E1F74F}" srcOrd="1" destOrd="0" presId="urn:microsoft.com/office/officeart/2005/8/layout/hList7"/>
    <dgm:cxn modelId="{F0CBA78D-0EDA-784D-9511-6FCD85562A1E}" type="presParOf" srcId="{F79E8DF2-546D-BE44-9C6D-D17228DDE09B}" destId="{8851BEC8-944A-CC47-A140-2F922C8EF44F}" srcOrd="2" destOrd="0" presId="urn:microsoft.com/office/officeart/2005/8/layout/hList7"/>
    <dgm:cxn modelId="{848B2F59-53EB-CA4E-AF13-A43118C03E4B}" type="presParOf" srcId="{F79E8DF2-546D-BE44-9C6D-D17228DDE09B}" destId="{C38A56FC-64DA-0B45-8329-6034D76B3020}"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39A65-62BA-684A-89C9-293168496DD6}">
      <dsp:nvSpPr>
        <dsp:cNvPr id="0" name=""/>
        <dsp:cNvSpPr/>
      </dsp:nvSpPr>
      <dsp:spPr>
        <a:xfrm>
          <a:off x="0" y="0"/>
          <a:ext cx="1892456" cy="3940870"/>
        </a:xfrm>
        <a:prstGeom prst="roundRect">
          <a:avLst>
            <a:gd name="adj" fmla="val 10000"/>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Tenorite" pitchFamily="2" charset="0"/>
          </a:endParaRPr>
        </a:p>
      </dsp:txBody>
      <dsp:txXfrm>
        <a:off x="0" y="1576348"/>
        <a:ext cx="1892456" cy="1576348"/>
      </dsp:txXfrm>
    </dsp:sp>
    <dsp:sp modelId="{8856DD75-088C-C44E-B866-A4CF245AEE62}">
      <dsp:nvSpPr>
        <dsp:cNvPr id="0" name=""/>
        <dsp:cNvSpPr/>
      </dsp:nvSpPr>
      <dsp:spPr>
        <a:xfrm>
          <a:off x="290073" y="236452"/>
          <a:ext cx="1312309" cy="1312309"/>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9B5B1A-10AB-BF40-A294-E20B888F7373}">
      <dsp:nvSpPr>
        <dsp:cNvPr id="0" name=""/>
        <dsp:cNvSpPr/>
      </dsp:nvSpPr>
      <dsp:spPr>
        <a:xfrm>
          <a:off x="1949229" y="0"/>
          <a:ext cx="1892456" cy="3940870"/>
        </a:xfrm>
        <a:prstGeom prst="roundRect">
          <a:avLst>
            <a:gd name="adj" fmla="val 10000"/>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Tenorite" pitchFamily="2" charset="0"/>
          </a:endParaRPr>
        </a:p>
      </dsp:txBody>
      <dsp:txXfrm>
        <a:off x="1949229" y="1576348"/>
        <a:ext cx="1892456" cy="1576348"/>
      </dsp:txXfrm>
    </dsp:sp>
    <dsp:sp modelId="{C756754B-CD35-A140-B4C8-870E5B64A016}">
      <dsp:nvSpPr>
        <dsp:cNvPr id="0" name=""/>
        <dsp:cNvSpPr/>
      </dsp:nvSpPr>
      <dsp:spPr>
        <a:xfrm>
          <a:off x="2239302" y="236452"/>
          <a:ext cx="1312309" cy="1312309"/>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74F20D-CCEA-4B49-9DFF-B5EE60BCADC7}">
      <dsp:nvSpPr>
        <dsp:cNvPr id="0" name=""/>
        <dsp:cNvSpPr/>
      </dsp:nvSpPr>
      <dsp:spPr>
        <a:xfrm>
          <a:off x="3898459" y="0"/>
          <a:ext cx="1892456" cy="3940870"/>
        </a:xfrm>
        <a:prstGeom prst="roundRect">
          <a:avLst>
            <a:gd name="adj" fmla="val 10000"/>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Tenorite" pitchFamily="2" charset="0"/>
          </a:endParaRPr>
        </a:p>
      </dsp:txBody>
      <dsp:txXfrm>
        <a:off x="3898459" y="1576348"/>
        <a:ext cx="1892456" cy="1576348"/>
      </dsp:txXfrm>
    </dsp:sp>
    <dsp:sp modelId="{63405117-B473-1C41-BF5E-79F5DB82B298}">
      <dsp:nvSpPr>
        <dsp:cNvPr id="0" name=""/>
        <dsp:cNvSpPr/>
      </dsp:nvSpPr>
      <dsp:spPr>
        <a:xfrm>
          <a:off x="4188532" y="236452"/>
          <a:ext cx="1312309" cy="1312309"/>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1F0FEE-5E0D-C044-B217-F68345858414}">
      <dsp:nvSpPr>
        <dsp:cNvPr id="0" name=""/>
        <dsp:cNvSpPr/>
      </dsp:nvSpPr>
      <dsp:spPr>
        <a:xfrm>
          <a:off x="5847689" y="0"/>
          <a:ext cx="1892456" cy="3940870"/>
        </a:xfrm>
        <a:prstGeom prst="roundRect">
          <a:avLst>
            <a:gd name="adj" fmla="val 10000"/>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endParaRPr lang="en-US" sz="1800" kern="1200" dirty="0"/>
        </a:p>
      </dsp:txBody>
      <dsp:txXfrm>
        <a:off x="5847689" y="1576348"/>
        <a:ext cx="1892456" cy="1576348"/>
      </dsp:txXfrm>
    </dsp:sp>
    <dsp:sp modelId="{190EB618-67D4-AF49-B82B-4941ABA46662}">
      <dsp:nvSpPr>
        <dsp:cNvPr id="0" name=""/>
        <dsp:cNvSpPr/>
      </dsp:nvSpPr>
      <dsp:spPr>
        <a:xfrm>
          <a:off x="6137762" y="236452"/>
          <a:ext cx="1312309" cy="1312309"/>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A40D45-66AF-3A4C-865D-491FF90C8CBA}">
      <dsp:nvSpPr>
        <dsp:cNvPr id="0" name=""/>
        <dsp:cNvSpPr/>
      </dsp:nvSpPr>
      <dsp:spPr>
        <a:xfrm>
          <a:off x="7796918" y="0"/>
          <a:ext cx="1892456" cy="3940870"/>
        </a:xfrm>
        <a:prstGeom prst="roundRect">
          <a:avLst>
            <a:gd name="adj" fmla="val 10000"/>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800100" rtl="0">
            <a:lnSpc>
              <a:spcPct val="90000"/>
            </a:lnSpc>
            <a:spcBef>
              <a:spcPct val="0"/>
            </a:spcBef>
            <a:spcAft>
              <a:spcPct val="35000"/>
            </a:spcAft>
            <a:buNone/>
          </a:pPr>
          <a:endParaRPr lang="en-US" sz="1800" kern="1200" dirty="0">
            <a:latin typeface="Tenorite" pitchFamily="2" charset="0"/>
          </a:endParaRPr>
        </a:p>
      </dsp:txBody>
      <dsp:txXfrm>
        <a:off x="7796918" y="1576348"/>
        <a:ext cx="1892456" cy="1576348"/>
      </dsp:txXfrm>
    </dsp:sp>
    <dsp:sp modelId="{C38A56FC-64DA-0B45-8329-6034D76B3020}">
      <dsp:nvSpPr>
        <dsp:cNvPr id="0" name=""/>
        <dsp:cNvSpPr/>
      </dsp:nvSpPr>
      <dsp:spPr>
        <a:xfrm>
          <a:off x="8086992" y="236452"/>
          <a:ext cx="1312309" cy="1312309"/>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07607C-A87A-3347-81F6-106C527DBD58}">
      <dsp:nvSpPr>
        <dsp:cNvPr id="0" name=""/>
        <dsp:cNvSpPr/>
      </dsp:nvSpPr>
      <dsp:spPr>
        <a:xfrm>
          <a:off x="400054" y="3040375"/>
          <a:ext cx="8914225" cy="591130"/>
        </a:xfrm>
        <a:prstGeom prst="leftRightArrow">
          <a:avLst/>
        </a:prstGeom>
        <a:solidFill>
          <a:schemeClr val="accent2">
            <a:tint val="40000"/>
            <a:hueOff val="0"/>
            <a:satOff val="0"/>
            <a:lumOff val="0"/>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Welcome and thank you for joining today’s webinar. This webinar, Mental Health Applicant File Review Overview, is designed for CMHCs but we also wanted to invite Health and Wellness Directors (HWDs) and Disability Coordinators (DC). Whatever your role on center, I hope that this webinar will be helpful to you.!  Let me just mention now that this webinar is being recorded.  The recording will be available on the Health and Wellness support website home page in a couple </a:t>
            </a:r>
            <a:r>
              <a:rPr lang="en-US"/>
              <a:t>of weeks.  </a:t>
            </a:r>
            <a:r>
              <a:rPr lang="en-US" dirty="0"/>
              <a:t>BUT the presentation slides and other tools we share with you today are already on the Job Corps HW website on the home page under new items.  When you download the slides from today, all the hyperlinks that you see will be active.. Also be sure to look at the Speaker’s Notes for information that is not on the slide.  </a:t>
            </a:r>
          </a:p>
          <a:p>
            <a:endParaRPr lang="en-US" dirty="0"/>
          </a:p>
          <a:p>
            <a:r>
              <a:rPr lang="en-US" dirty="0"/>
              <a:t>This is a 90-minute webinar with lots of important information so Let’s get started</a:t>
            </a:r>
          </a:p>
          <a:p>
            <a:endParaRPr lang="en-US" dirty="0"/>
          </a:p>
          <a:p>
            <a:r>
              <a:rPr lang="en-US" b="1" dirty="0"/>
              <a:t>PUT IN CHAT BOX – “The PowerPoint slides of this webinar are available on the Health and Wellness website under the “New Items” column.</a:t>
            </a:r>
          </a:p>
          <a:p>
            <a:r>
              <a:rPr lang="en-US" b="1" dirty="0"/>
              <a:t>https://supportservices.jobcorps.gov/health/Pages/default.aspx”</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dirty="0"/>
          </a:p>
        </p:txBody>
      </p:sp>
    </p:spTree>
    <p:extLst>
      <p:ext uri="{BB962C8B-B14F-4D97-AF65-F5344CB8AC3E}">
        <p14:creationId xmlns:p14="http://schemas.microsoft.com/office/powerpoint/2010/main" val="214133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7274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 mentioned, the first step in the AFR process is an initial review by the Health and Wellness Director (HWD) of every applicant file. If needed, the HWD then determines which center clinicians are the qualified health professionals (QHP) that need to review of the file based on their area of expertise and licensure. The HWD, the Disability Coordinator (if the applicant is an individual with a disability).and all the center clinicians who are asked to review the file comprise the File Review Team (FRT).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FRT may include more than one clinician depending on whether there are concerns related to the items endorsed on the ETA 653 Job Corps Health Questionnaire or in medical or other records. For example, if there are concerns related to both mental health and substance use, then both the CMHC and the TEAP Specialist will both be part of the FRT. Each center clinician will review the file, determine the need for an interview and make an independent decision to approve </a:t>
            </a:r>
            <a:r>
              <a:rPr lang="en-US" sz="1200" dirty="0"/>
              <a:t>the applicant for </a:t>
            </a:r>
            <a:r>
              <a:rPr lang="en-US" sz="1200" u="sng" dirty="0"/>
              <a:t>enrollment</a:t>
            </a:r>
            <a:r>
              <a:rPr lang="en-US" sz="1200" dirty="0"/>
              <a:t> or  </a:t>
            </a:r>
            <a:r>
              <a:rPr lang="en-US" sz="1200" u="sng" dirty="0"/>
              <a:t>recommend for denial</a:t>
            </a:r>
            <a:r>
              <a:rPr lang="en-US" sz="1200" dirty="0"/>
              <a:t>. If any member of the File Review Team recommends denial, then the review of all clinician on the FRT must be documented on the DT or HCN assessment. One assessment with both clinicians’ summaries and recommendations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PR" dirty="0"/>
          </a:p>
        </p:txBody>
      </p:sp>
      <p:sp>
        <p:nvSpPr>
          <p:cNvPr id="4" name="Slide Number Placeholder 3"/>
          <p:cNvSpPr>
            <a:spLocks noGrp="1"/>
          </p:cNvSpPr>
          <p:nvPr>
            <p:ph type="sldNum" sz="quarter" idx="5"/>
          </p:nvPr>
        </p:nvSpPr>
        <p:spPr/>
        <p:txBody>
          <a:bodyPr/>
          <a:lstStyle/>
          <a:p>
            <a:fld id="{27904C6F-C361-4819-B946-219A9B3EF9FA}" type="slidenum">
              <a:rPr lang="en-US" smtClean="0"/>
              <a:t>10</a:t>
            </a:fld>
            <a:endParaRPr lang="en-US" dirty="0"/>
          </a:p>
        </p:txBody>
      </p:sp>
    </p:spTree>
    <p:extLst>
      <p:ext uri="{BB962C8B-B14F-4D97-AF65-F5344CB8AC3E}">
        <p14:creationId xmlns:p14="http://schemas.microsoft.com/office/powerpoint/2010/main" val="2812383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flowchart outlines the decision-making process for CMHCs after the HWD has referred a file for additional review. It may look complicated, but there are really only 5 decision points represented by the white bubbles:</a:t>
            </a:r>
          </a:p>
          <a:p>
            <a:pPr marL="228600" indent="-228600">
              <a:buAutoNum type="arabicPeriod"/>
            </a:pPr>
            <a:r>
              <a:rPr lang="en-US" dirty="0"/>
              <a:t>Is an interview needed to make an enrollment decision?</a:t>
            </a:r>
          </a:p>
          <a:p>
            <a:pPr marL="228600" indent="-228600">
              <a:buAutoNum type="arabicPeriod"/>
            </a:pPr>
            <a:r>
              <a:rPr lang="en-US" dirty="0"/>
              <a:t>Does the applicant have mental health care needs that exceed basic health care at JC?</a:t>
            </a:r>
          </a:p>
          <a:p>
            <a:pPr marL="228600" indent="-228600">
              <a:buAutoNum type="arabicPeriod"/>
            </a:pPr>
            <a:r>
              <a:rPr lang="en-US" dirty="0"/>
              <a:t>Does the applicant’s condition or disability pose a direct threat to others?</a:t>
            </a:r>
          </a:p>
          <a:p>
            <a:pPr marL="228600" indent="-228600">
              <a:buAutoNum type="arabicPeriod"/>
            </a:pPr>
            <a:r>
              <a:rPr lang="en-US" dirty="0"/>
              <a:t>Is the applicant an individual with a disability?</a:t>
            </a:r>
          </a:p>
          <a:p>
            <a:pPr marL="228600" indent="-228600">
              <a:buAutoNum type="arabicPeriod"/>
            </a:pPr>
            <a:r>
              <a:rPr lang="en-US" dirty="0"/>
              <a:t>If so, do disability accommodations reduce or remove the barriers to enrollment?</a:t>
            </a:r>
          </a:p>
          <a:p>
            <a:pPr marL="228600" indent="-228600">
              <a:buAutoNum type="arabicPeriod"/>
            </a:pPr>
            <a:endParaRPr lang="en-US" dirty="0"/>
          </a:p>
          <a:p>
            <a:pPr marL="0" indent="0">
              <a:buNone/>
            </a:pPr>
            <a:r>
              <a:rPr lang="en-US" dirty="0"/>
              <a:t>Hopefully, this will be helpful to you when you get a chance to look at it in more detail on your own.   _____________</a:t>
            </a:r>
            <a:r>
              <a:rPr lang="en-US" b="1" dirty="0"/>
              <a:t>Can you please put the link in the chat box to the flow chart</a:t>
            </a:r>
          </a:p>
        </p:txBody>
      </p:sp>
      <p:sp>
        <p:nvSpPr>
          <p:cNvPr id="4" name="Slide Number Placeholder 3"/>
          <p:cNvSpPr>
            <a:spLocks noGrp="1"/>
          </p:cNvSpPr>
          <p:nvPr>
            <p:ph type="sldNum" sz="quarter" idx="5"/>
          </p:nvPr>
        </p:nvSpPr>
        <p:spPr/>
        <p:txBody>
          <a:bodyPr/>
          <a:lstStyle/>
          <a:p>
            <a:fld id="{F97DC217-DF71-1A49-B3EA-559F1F43B0FF}" type="slidenum">
              <a:rPr lang="en-US" smtClean="0"/>
              <a:t>11</a:t>
            </a:fld>
            <a:endParaRPr lang="en-US" dirty="0"/>
          </a:p>
        </p:txBody>
      </p:sp>
    </p:spTree>
    <p:extLst>
      <p:ext uri="{BB962C8B-B14F-4D97-AF65-F5344CB8AC3E}">
        <p14:creationId xmlns:p14="http://schemas.microsoft.com/office/powerpoint/2010/main" val="3753455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I’ve mentioned the term “qualified health professional” or QHP a few times.  This is a new term with the PRH changes. What is a QHP?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QHP is a licensed/certified health professional who has </a:t>
            </a:r>
            <a:r>
              <a:rPr lang="en-US" sz="1200" b="1" dirty="0"/>
              <a:t>current, documented expertise </a:t>
            </a:r>
            <a:r>
              <a:rPr lang="en-US" sz="1200" dirty="0"/>
              <a:t>in the </a:t>
            </a:r>
            <a:r>
              <a:rPr lang="en-US" sz="1200" b="1" dirty="0"/>
              <a:t>medical condition(s) or disability or disabilities</a:t>
            </a:r>
            <a:r>
              <a:rPr lang="en-US" sz="1200" dirty="0"/>
              <a:t> involved in a particular case.  In most cases, it is expected that center health and wellness staff – CMHCs, TEAP specialists, Center Physicians and Center Dentists – will serve in the role of the QHP.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However, there may be specific cases when a center </a:t>
            </a:r>
            <a:r>
              <a:rPr lang="en-US" sz="1200" b="1" dirty="0"/>
              <a:t>may need to consult </a:t>
            </a:r>
            <a:r>
              <a:rPr lang="en-US" sz="1200" dirty="0"/>
              <a:t>with the applicant's</a:t>
            </a:r>
            <a:r>
              <a:rPr lang="en-US" sz="1200" b="1" dirty="0"/>
              <a:t> treating provider</a:t>
            </a:r>
            <a:r>
              <a:rPr lang="en-US" sz="1200" dirty="0"/>
              <a:t> or may need to retain an </a:t>
            </a:r>
            <a:r>
              <a:rPr lang="en-US" sz="1200" b="1" dirty="0"/>
              <a:t>outside provider</a:t>
            </a:r>
            <a:r>
              <a:rPr lang="en-US" sz="1200" dirty="0"/>
              <a:t> with the </a:t>
            </a:r>
            <a:r>
              <a:rPr lang="en-US" sz="1200" b="1" dirty="0"/>
              <a:t>necessary current expertise </a:t>
            </a:r>
            <a:r>
              <a:rPr lang="en-US" sz="1200" dirty="0"/>
              <a:t>in a </a:t>
            </a:r>
            <a:r>
              <a:rPr lang="en-US" sz="1200" b="1" dirty="0"/>
              <a:t>particular medical condition or disability</a:t>
            </a:r>
            <a:r>
              <a:rPr lang="en-US" sz="1200" dirty="0"/>
              <a:t>, to conduct a direct threat or health care needs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12</a:t>
            </a:fld>
            <a:endParaRPr lang="en-US" dirty="0"/>
          </a:p>
        </p:txBody>
      </p:sp>
    </p:spTree>
    <p:extLst>
      <p:ext uri="{BB962C8B-B14F-4D97-AF65-F5344CB8AC3E}">
        <p14:creationId xmlns:p14="http://schemas.microsoft.com/office/powerpoint/2010/main" val="420731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QHP expected to do as part of AFR? There are 5 primary tasks:</a:t>
            </a:r>
          </a:p>
          <a:p>
            <a:pPr marL="279400" lvl="0" indent="-279400">
              <a:lnSpc>
                <a:spcPct val="90000"/>
              </a:lnSpc>
              <a:spcAft>
                <a:spcPts val="1200"/>
              </a:spcAft>
              <a:buClr>
                <a:srgbClr val="32669A"/>
              </a:buClr>
              <a:buSzPct val="120000"/>
              <a:buFont typeface="Arial" panose="020B0604020202020204" pitchFamily="34" charset="0"/>
              <a:buChar char="•"/>
            </a:pPr>
            <a:r>
              <a:rPr lang="en-US" altLang="ko-KR" sz="1200" b="1" dirty="0">
                <a:ea typeface="맑은 고딕" panose="020B0503020000020004" pitchFamily="50" charset="-127"/>
              </a:rPr>
              <a:t>Review relevant parts of the applicant’s file </a:t>
            </a:r>
            <a:r>
              <a:rPr lang="en-US" altLang="ko-KR" sz="1200" dirty="0">
                <a:ea typeface="맑은 고딕" panose="020B0503020000020004" pitchFamily="50" charset="-127"/>
              </a:rPr>
              <a:t>based upon the HWD’s initial triage of the file and based upon a “need to know.”</a:t>
            </a:r>
          </a:p>
          <a:p>
            <a:pPr marL="279400" lvl="0" indent="-279400">
              <a:lnSpc>
                <a:spcPct val="90000"/>
              </a:lnSpc>
              <a:spcAft>
                <a:spcPts val="1200"/>
              </a:spcAft>
              <a:buClr>
                <a:srgbClr val="32669A"/>
              </a:buClr>
              <a:buSzPct val="120000"/>
              <a:buFont typeface="Arial" panose="020B0604020202020204" pitchFamily="34" charset="0"/>
              <a:buChar char="•"/>
            </a:pPr>
            <a:r>
              <a:rPr lang="en-US" altLang="ko-KR" sz="1200" b="1" dirty="0">
                <a:ea typeface="맑은 고딕" panose="020B0503020000020004" pitchFamily="50" charset="-127"/>
              </a:rPr>
              <a:t>Contact applicants </a:t>
            </a:r>
            <a:r>
              <a:rPr lang="en-US" altLang="ko-KR" sz="1200" dirty="0">
                <a:ea typeface="맑은 고딕" panose="020B0503020000020004" pitchFamily="50" charset="-127"/>
              </a:rPr>
              <a:t>and </a:t>
            </a:r>
            <a:r>
              <a:rPr lang="en-US" altLang="ko-KR" sz="1200" b="1" dirty="0">
                <a:ea typeface="맑은 고딕" panose="020B0503020000020004" pitchFamily="50" charset="-127"/>
              </a:rPr>
              <a:t>complete clinical interviews</a:t>
            </a:r>
            <a:r>
              <a:rPr lang="en-US" altLang="ko-KR" sz="1200" dirty="0">
                <a:ea typeface="맑은 고딕" panose="020B0503020000020004" pitchFamily="50" charset="-127"/>
              </a:rPr>
              <a:t>.</a:t>
            </a:r>
          </a:p>
          <a:p>
            <a:pPr marL="279400" lvl="0" indent="-279400">
              <a:lnSpc>
                <a:spcPct val="90000"/>
              </a:lnSpc>
              <a:spcAft>
                <a:spcPts val="1200"/>
              </a:spcAft>
              <a:buClr>
                <a:srgbClr val="32669A"/>
              </a:buClr>
              <a:buSzPct val="120000"/>
              <a:buFont typeface="Arial" panose="020B0604020202020204" pitchFamily="34" charset="0"/>
              <a:buChar char="•"/>
            </a:pPr>
            <a:r>
              <a:rPr lang="en-US" altLang="ko-KR" sz="1200" b="1" dirty="0">
                <a:ea typeface="맑은 고딕" panose="020B0503020000020004" pitchFamily="50" charset="-127"/>
              </a:rPr>
              <a:t>Contact outside treating providers </a:t>
            </a:r>
            <a:r>
              <a:rPr lang="en-US" altLang="ko-KR" sz="1200" dirty="0">
                <a:ea typeface="맑은 고딕" panose="020B0503020000020004" pitchFamily="50" charset="-127"/>
              </a:rPr>
              <a:t>as necessary to discuss an applicant’s health care needs.</a:t>
            </a:r>
          </a:p>
          <a:p>
            <a:pPr marL="279400" lvl="0" indent="-279400">
              <a:lnSpc>
                <a:spcPct val="90000"/>
              </a:lnSpc>
              <a:spcAft>
                <a:spcPts val="1200"/>
              </a:spcAft>
              <a:buClr>
                <a:srgbClr val="32669A"/>
              </a:buClr>
              <a:buSzPct val="120000"/>
              <a:buFont typeface="Arial" panose="020B0604020202020204" pitchFamily="34" charset="0"/>
              <a:buChar char="•"/>
            </a:pPr>
            <a:r>
              <a:rPr lang="en-US" altLang="ko-KR" sz="1200" b="1" dirty="0">
                <a:ea typeface="맑은 고딕" panose="020B0503020000020004" pitchFamily="50" charset="-127"/>
              </a:rPr>
              <a:t>Complete health care needs or direct threat assessments</a:t>
            </a:r>
            <a:r>
              <a:rPr lang="en-US" altLang="ko-KR" sz="1200" dirty="0">
                <a:ea typeface="맑은 고딕" panose="020B0503020000020004" pitchFamily="50" charset="-127"/>
              </a:rPr>
              <a:t>, if indicated.</a:t>
            </a:r>
          </a:p>
          <a:p>
            <a:pPr marL="279400" lvl="0" indent="-279400">
              <a:lnSpc>
                <a:spcPct val="90000"/>
              </a:lnSpc>
              <a:spcAft>
                <a:spcPts val="1200"/>
              </a:spcAft>
              <a:buClr>
                <a:srgbClr val="32669A"/>
              </a:buClr>
              <a:buSzPct val="120000"/>
              <a:buFont typeface="Arial" panose="020B0604020202020204" pitchFamily="34" charset="0"/>
              <a:buChar char="•"/>
            </a:pPr>
            <a:r>
              <a:rPr lang="en-US" altLang="ko-KR" sz="1200" b="1" dirty="0">
                <a:ea typeface="맑은 고딕" panose="020B0503020000020004" pitchFamily="50" charset="-127"/>
              </a:rPr>
              <a:t>Identify potential disability accommodations in collaboration with the disability coordinator </a:t>
            </a:r>
            <a:r>
              <a:rPr lang="en-US" altLang="ko-KR" sz="1200" dirty="0">
                <a:ea typeface="맑은 고딕" panose="020B0503020000020004" pitchFamily="50" charset="-127"/>
              </a:rPr>
              <a:t>if the applicant is an individual with a disability.</a:t>
            </a:r>
          </a:p>
        </p:txBody>
      </p:sp>
      <p:sp>
        <p:nvSpPr>
          <p:cNvPr id="4" name="Slide Number Placeholder 3"/>
          <p:cNvSpPr>
            <a:spLocks noGrp="1"/>
          </p:cNvSpPr>
          <p:nvPr>
            <p:ph type="sldNum" sz="quarter" idx="5"/>
          </p:nvPr>
        </p:nvSpPr>
        <p:spPr/>
        <p:txBody>
          <a:bodyPr/>
          <a:lstStyle/>
          <a:p>
            <a:fld id="{F97DC217-DF71-1A49-B3EA-559F1F43B0FF}" type="slidenum">
              <a:rPr lang="en-US" smtClean="0"/>
              <a:t>13</a:t>
            </a:fld>
            <a:endParaRPr lang="en-US" dirty="0"/>
          </a:p>
        </p:txBody>
      </p:sp>
    </p:spTree>
    <p:extLst>
      <p:ext uri="{BB962C8B-B14F-4D97-AF65-F5344CB8AC3E}">
        <p14:creationId xmlns:p14="http://schemas.microsoft.com/office/powerpoint/2010/main" val="689714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6388"/>
            <a:ext cx="5062538" cy="2847975"/>
          </a:xfrm>
        </p:spPr>
      </p:sp>
      <p:sp>
        <p:nvSpPr>
          <p:cNvPr id="3" name="Notes Placeholder 2"/>
          <p:cNvSpPr>
            <a:spLocks noGrp="1"/>
          </p:cNvSpPr>
          <p:nvPr>
            <p:ph type="body" idx="1"/>
          </p:nvPr>
        </p:nvSpPr>
        <p:spPr>
          <a:xfrm>
            <a:off x="685800" y="3265216"/>
            <a:ext cx="5486400" cy="557239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2 timelines associated with AFR that you need to be aware of. After a center has been notified that an applicant e-Folder has been assigned to the center, the file must be processed within 30 calendar days.  That can come quickly I know.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should be assigned the file and start your review no later than 3 to 4 days after it is made available to the center because of the time it takes to go through all of the steps involved in making a recommendation of denial– that’s if you decide to go that route. (JUST A NOTE: Just because you are assigned to review a file does NOT mean that you have to do a recommendation of denial; but you’re being given the file because the applicant has disclosed mental health information that needs your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an extension can be requested from the center’s Regional Program Manager. Most of the time extensions are requested because you are still waiting to get outside records, but this alone is often no justification for requesting an extension unless it is a critical piece of information, and you think it is forthcoming within a reasonable amount of time. For example, applicant reports a recent hospitalization since applying to the program and you want those records. Now Per policy, you must make a decision to approve admission or submit a recommendation of denial based on the information you have. If you are ever in this situation, I strongly suggest that you reach out to your Regional Mental Health Specialist to discuss the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another timeframe to be aware of - </a:t>
            </a:r>
            <a:r>
              <a:rPr lang="en-US" u="none" dirty="0"/>
              <a:t>while</a:t>
            </a:r>
            <a:r>
              <a:rPr lang="en-US" dirty="0"/>
              <a:t> a recommendation of denial is in Regional Review you may be contacted by email by the Regional Disability Coordinator or the the Regional Mental Health Specialist for more information or to make corrections? You have 10 business days to address the issues and respond to the email. When you get an email from the Regional Mental Health Specialist, unless it is something you can’t finish quickly, just pick up the phone and call your RMHS to discuss the issues.</a:t>
            </a:r>
          </a:p>
          <a:p>
            <a:endParaRPr lang="en-US" dirty="0"/>
          </a:p>
        </p:txBody>
      </p:sp>
      <p:sp>
        <p:nvSpPr>
          <p:cNvPr id="4" name="Slide Number Placeholder 3"/>
          <p:cNvSpPr>
            <a:spLocks noGrp="1"/>
          </p:cNvSpPr>
          <p:nvPr>
            <p:ph type="sldNum" sz="quarter" idx="10"/>
          </p:nvPr>
        </p:nvSpPr>
        <p:spPr/>
        <p:txBody>
          <a:bodyPr/>
          <a:lstStyle/>
          <a:p>
            <a:fld id="{987E711D-E72B-49DF-ABAE-62BC47AB744D}" type="slidenum">
              <a:rPr lang="en-US" smtClean="0"/>
              <a:t>14</a:t>
            </a:fld>
            <a:endParaRPr lang="en-US" dirty="0"/>
          </a:p>
        </p:txBody>
      </p:sp>
    </p:spTree>
    <p:extLst>
      <p:ext uri="{BB962C8B-B14F-4D97-AF65-F5344CB8AC3E}">
        <p14:creationId xmlns:p14="http://schemas.microsoft.com/office/powerpoint/2010/main" val="1925594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on to the 3</a:t>
            </a:r>
            <a:r>
              <a:rPr lang="en-US" baseline="30000" dirty="0"/>
              <a:t>rd</a:t>
            </a:r>
            <a:r>
              <a:rPr lang="en-US" dirty="0"/>
              <a:t> learning objective:  What are the only 2 reasons that a center </a:t>
            </a:r>
            <a:r>
              <a:rPr lang="en-US" sz="1200" b="0" dirty="0"/>
              <a:t>can recommend denial of an applicant’s enrollment to Job Corps?</a:t>
            </a:r>
            <a:endParaRPr lang="en-US" b="0" dirty="0"/>
          </a:p>
        </p:txBody>
      </p:sp>
      <p:sp>
        <p:nvSpPr>
          <p:cNvPr id="4" name="Slide Number Placeholder 3"/>
          <p:cNvSpPr>
            <a:spLocks noGrp="1"/>
          </p:cNvSpPr>
          <p:nvPr>
            <p:ph type="sldNum" sz="quarter" idx="5"/>
          </p:nvPr>
        </p:nvSpPr>
        <p:spPr/>
        <p:txBody>
          <a:bodyPr/>
          <a:lstStyle/>
          <a:p>
            <a:fld id="{F97DC217-DF71-1A49-B3EA-559F1F43B0FF}" type="slidenum">
              <a:rPr lang="en-US" smtClean="0"/>
              <a:t>15</a:t>
            </a:fld>
            <a:endParaRPr lang="en-US" dirty="0"/>
          </a:p>
        </p:txBody>
      </p:sp>
    </p:spTree>
    <p:extLst>
      <p:ext uri="{BB962C8B-B14F-4D97-AF65-F5344CB8AC3E}">
        <p14:creationId xmlns:p14="http://schemas.microsoft.com/office/powerpoint/2010/main" val="3855220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alluded to the 2 reasons when briefly reviewing the flowchart earlier.  The  only 2 -- reasons to recommend denial are:</a:t>
            </a:r>
          </a:p>
          <a:p>
            <a:endParaRPr lang="en-US" dirty="0"/>
          </a:p>
          <a:p>
            <a:pPr marL="228600" indent="-228600">
              <a:buAutoNum type="arabicPeriod"/>
            </a:pPr>
            <a:r>
              <a:rPr lang="en-US" dirty="0"/>
              <a:t>If the applicant’s condition or disability poses a direct threat to others.  Job Corps requires, as a qualification standard, that an applicant or student with or without disabilities not pose a direct threat to the health or safety of others, including students and staff. Form 2-04 Individualized Assessment of Possible Direct Threat is used to make a recommendation of denial based on direct threat to others.</a:t>
            </a:r>
          </a:p>
          <a:p>
            <a:pPr marL="228600" indent="-228600">
              <a:buAutoNum type="arabicPeriod"/>
            </a:pPr>
            <a:endParaRPr lang="en-US" dirty="0"/>
          </a:p>
          <a:p>
            <a:pPr marL="228600" indent="-228600">
              <a:buAutoNum type="arabicPeriod"/>
            </a:pPr>
            <a:r>
              <a:rPr lang="en-US" dirty="0"/>
              <a:t>The other reason to recommend denial of enrollment for an applicant is if f the applicant has mental health needs that </a:t>
            </a:r>
            <a:r>
              <a:rPr lang="en-US" sz="1200" dirty="0"/>
              <a:t>exceed what can be provided at Job Corps as part of the Basic Health Care Responsibilities as outlined in Exhibit 2-4 . Form 2-05 Health Care Needs Assessment is used  to make a recommendation of denial based on health care needs this included danger or threat to self.</a:t>
            </a:r>
          </a:p>
          <a:p>
            <a:pPr marL="228600" indent="-228600">
              <a:buAutoNum type="arabicPeriod"/>
            </a:pPr>
            <a:endParaRPr lang="en-US" sz="1200" dirty="0"/>
          </a:p>
          <a:p>
            <a:pPr marL="0" indent="0">
              <a:buNone/>
            </a:pPr>
            <a:r>
              <a:rPr lang="en-US" sz="1200" dirty="0"/>
              <a:t>Let’s look at these two scenarios in more detail.</a:t>
            </a:r>
          </a:p>
        </p:txBody>
      </p:sp>
      <p:sp>
        <p:nvSpPr>
          <p:cNvPr id="4" name="Slide Number Placeholder 3"/>
          <p:cNvSpPr>
            <a:spLocks noGrp="1"/>
          </p:cNvSpPr>
          <p:nvPr>
            <p:ph type="sldNum" sz="quarter" idx="5"/>
          </p:nvPr>
        </p:nvSpPr>
        <p:spPr/>
        <p:txBody>
          <a:bodyPr/>
          <a:lstStyle/>
          <a:p>
            <a:fld id="{F97DC217-DF71-1A49-B3EA-559F1F43B0FF}" type="slidenum">
              <a:rPr lang="en-US" smtClean="0"/>
              <a:t>16</a:t>
            </a:fld>
            <a:endParaRPr lang="en-US" dirty="0"/>
          </a:p>
        </p:txBody>
      </p:sp>
    </p:spTree>
    <p:extLst>
      <p:ext uri="{BB962C8B-B14F-4D97-AF65-F5344CB8AC3E}">
        <p14:creationId xmlns:p14="http://schemas.microsoft.com/office/powerpoint/2010/main" val="2057215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lang="en-US" dirty="0"/>
              <a:t>First let’s look at the criteria for direct threat to others</a:t>
            </a:r>
          </a:p>
          <a:p>
            <a:pPr marL="0" marR="0" lvl="0" indent="0" algn="l" defTabSz="914400" rtl="0" eaLnBrk="0" fontAlgn="auto" latinLnBrk="0" hangingPunct="0">
              <a:lnSpc>
                <a:spcPct val="100000"/>
              </a:lnSpc>
              <a:spcBef>
                <a:spcPts val="0"/>
              </a:spcBef>
              <a:spcAft>
                <a:spcPts val="0"/>
              </a:spcAft>
              <a:buClrTx/>
              <a:buSzTx/>
              <a:buFontTx/>
              <a:buNone/>
              <a:tabLst/>
              <a:defRPr/>
            </a:pPr>
            <a:endParaRPr lang="en-US" dirty="0"/>
          </a:p>
          <a:p>
            <a:pPr marL="0" marR="0" lvl="0" indent="0" algn="l" defTabSz="914400" rtl="0" eaLnBrk="0" fontAlgn="auto" latinLnBrk="0" hangingPunct="0">
              <a:lnSpc>
                <a:spcPct val="100000"/>
              </a:lnSpc>
              <a:spcBef>
                <a:spcPts val="0"/>
              </a:spcBef>
              <a:spcAft>
                <a:spcPts val="0"/>
              </a:spcAft>
              <a:buClrTx/>
              <a:buSzTx/>
              <a:buFontTx/>
              <a:buNone/>
              <a:tabLst/>
              <a:defRPr/>
            </a:pPr>
            <a:r>
              <a:rPr lang="en-US" dirty="0"/>
              <a:t>In 2017, the definition of “direct threat” in federal disability nondiscrimination laws was changed to remove threat to self. Direct threat is now defined exclusively as a direct threat to </a:t>
            </a:r>
            <a:r>
              <a:rPr lang="en-US" b="1" u="sng" dirty="0"/>
              <a:t>others</a:t>
            </a:r>
            <a:r>
              <a:rPr lang="en-US" dirty="0"/>
              <a:t>.</a:t>
            </a:r>
          </a:p>
          <a:p>
            <a:pPr marL="0" marR="0" lvl="0" indent="0" algn="l" defTabSz="914400" rtl="0" eaLnBrk="0" fontAlgn="auto" latinLnBrk="0" hangingPunct="0">
              <a:lnSpc>
                <a:spcPct val="100000"/>
              </a:lnSpc>
              <a:spcBef>
                <a:spcPts val="0"/>
              </a:spcBef>
              <a:spcAft>
                <a:spcPts val="0"/>
              </a:spcAft>
              <a:buClrTx/>
              <a:buSzTx/>
              <a:buFontTx/>
              <a:buNone/>
              <a:tabLst/>
              <a:defRPr/>
            </a:pPr>
            <a:endParaRPr lang="en-US" sz="1200" dirty="0">
              <a:effectLst/>
              <a:latin typeface="Calibri"/>
              <a:ea typeface="Calibri" panose="020F0502020204030204" pitchFamily="34" charset="0"/>
              <a:cs typeface="Calibri"/>
            </a:endParaRPr>
          </a:p>
          <a:p>
            <a:pPr marL="0" marR="0" lvl="0" indent="0" algn="l" defTabSz="914400" rtl="0" eaLnBrk="0" fontAlgn="auto" latinLnBrk="0" hangingPunct="0">
              <a:lnSpc>
                <a:spcPct val="100000"/>
              </a:lnSpc>
              <a:spcBef>
                <a:spcPts val="0"/>
              </a:spcBef>
              <a:spcAft>
                <a:spcPts val="0"/>
              </a:spcAft>
              <a:buClrTx/>
              <a:buSzTx/>
              <a:buFontTx/>
              <a:buNone/>
              <a:tabLst/>
              <a:defRPr/>
            </a:pPr>
            <a:r>
              <a:rPr lang="en-US" sz="1200" dirty="0">
                <a:effectLst/>
                <a:latin typeface="Calibri"/>
                <a:ea typeface="Calibri" panose="020F0502020204030204" pitchFamily="34" charset="0"/>
                <a:cs typeface="Calibri"/>
              </a:rPr>
              <a:t>Direct threat is defined as a significant risk of substantial harm to the health and safety of others that cannot be eliminated or reduced by reasonable accommodation, reasonable modification in policies, practices, or procedures, and auxiliary aids and services which is abbreviated as RA/RM/AAS or referred to as disability accommodations which I will use for the rest of the training today.</a:t>
            </a:r>
            <a:r>
              <a:rPr lang="en-US" dirty="0">
                <a:latin typeface="Calibri"/>
                <a:ea typeface="Calibri" panose="020F0502020204030204" pitchFamily="34" charset="0"/>
                <a:cs typeface="Calibri"/>
              </a:rPr>
              <a:t>  You will see these terms frequently on the updated Forms 2-04 and 2-05.</a:t>
            </a:r>
          </a:p>
          <a:p>
            <a:pPr marL="0" indent="0">
              <a:lnSpc>
                <a:spcPct val="114000"/>
              </a:lnSpc>
              <a:spcBef>
                <a:spcPts val="1200"/>
              </a:spcBef>
              <a:buClr>
                <a:srgbClr val="7B9D77"/>
              </a:buClr>
              <a:buFont typeface="Wingdings" panose="05000000000000000000" pitchFamily="2" charset="2"/>
              <a:buNone/>
            </a:pPr>
            <a:endParaRPr lang="en-US" dirty="0"/>
          </a:p>
          <a:p>
            <a:pPr marL="0" marR="0" lvl="0" indent="0" algn="l" defTabSz="914400" rtl="0" eaLnBrk="1" fontAlgn="auto" latinLnBrk="0" hangingPunct="1">
              <a:lnSpc>
                <a:spcPct val="114000"/>
              </a:lnSpc>
              <a:spcBef>
                <a:spcPts val="1200"/>
              </a:spcBef>
              <a:spcAft>
                <a:spcPts val="0"/>
              </a:spcAft>
              <a:buClr>
                <a:srgbClr val="7B9D77"/>
              </a:buClr>
              <a:buSzTx/>
              <a:buFont typeface="Wingdings" panose="05000000000000000000" pitchFamily="2" charset="2"/>
              <a:buNone/>
              <a:tabLst/>
              <a:defRPr/>
            </a:pPr>
            <a:r>
              <a:rPr lang="en-US" sz="1200" dirty="0"/>
              <a:t>. Now back to Direct Threat!</a:t>
            </a:r>
          </a:p>
          <a:p>
            <a:pPr marL="0" indent="0">
              <a:lnSpc>
                <a:spcPct val="114000"/>
              </a:lnSpc>
              <a:spcBef>
                <a:spcPts val="1200"/>
              </a:spcBef>
              <a:buClr>
                <a:srgbClr val="7B9D77"/>
              </a:buClr>
              <a:buFont typeface="Wingdings" panose="05000000000000000000" pitchFamily="2" charset="2"/>
              <a:buNone/>
            </a:pPr>
            <a:endParaRPr lang="en-US" b="0" u="none" dirty="0">
              <a:ea typeface="맑은 고딕"/>
            </a:endParaRPr>
          </a:p>
          <a:p>
            <a:pPr eaLnBrk="0" latinLnBrk="0" hangingPunct="0"/>
            <a:endParaRPr lang="en-US" dirty="0">
              <a:latin typeface="Calibri"/>
              <a:cs typeface="Calibri"/>
            </a:endParaRPr>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17</a:t>
            </a:fld>
            <a:endParaRPr lang="ko-KR" altLang="en-US"/>
          </a:p>
        </p:txBody>
      </p:sp>
    </p:spTree>
    <p:extLst>
      <p:ext uri="{BB962C8B-B14F-4D97-AF65-F5344CB8AC3E}">
        <p14:creationId xmlns:p14="http://schemas.microsoft.com/office/powerpoint/2010/main" val="2666213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 for making a recommendation based on a direct threat is high because it involves “an actual significant risk of substantial harm” </a:t>
            </a:r>
          </a:p>
          <a:p>
            <a:endParaRPr lang="en-US" dirty="0"/>
          </a:p>
          <a:p>
            <a:r>
              <a:rPr lang="en-US" dirty="0"/>
              <a:t>A “significant risk” means that it cannot be:</a:t>
            </a:r>
          </a:p>
          <a:p>
            <a:pPr marL="171450" indent="-171450">
              <a:buFont typeface="Arial" panose="020B0604020202020204" pitchFamily="34" charset="0"/>
              <a:buChar char="•"/>
            </a:pPr>
            <a:r>
              <a:rPr lang="en-US" dirty="0"/>
              <a:t> a perception of harm or </a:t>
            </a:r>
          </a:p>
          <a:p>
            <a:pPr marL="171450" indent="-171450">
              <a:buFont typeface="Arial" panose="020B0604020202020204" pitchFamily="34" charset="0"/>
              <a:buChar char="•"/>
            </a:pPr>
            <a:r>
              <a:rPr lang="en-US" dirty="0"/>
              <a:t>a slight probability of risk.</a:t>
            </a:r>
          </a:p>
          <a:p>
            <a:pPr marL="171450" indent="-171450">
              <a:buFont typeface="Arial" panose="020B0604020202020204" pitchFamily="34" charset="0"/>
              <a:buChar char="•"/>
            </a:pPr>
            <a:r>
              <a:rPr lang="en-US" dirty="0"/>
              <a:t>And it cannot be a speculative or remote risk. All of those are insufficient to considered a direct threat.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ea typeface="맑은 고딕"/>
            </a:endParaRPr>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18</a:t>
            </a:fld>
            <a:endParaRPr lang="ko-KR" altLang="en-US"/>
          </a:p>
        </p:txBody>
      </p:sp>
    </p:spTree>
    <p:extLst>
      <p:ext uri="{BB962C8B-B14F-4D97-AF65-F5344CB8AC3E}">
        <p14:creationId xmlns:p14="http://schemas.microsoft.com/office/powerpoint/2010/main" val="1721608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33375"/>
            <a:ext cx="5486400" cy="3086100"/>
          </a:xfrm>
        </p:spPr>
      </p:sp>
      <p:sp>
        <p:nvSpPr>
          <p:cNvPr id="3" name="Notes Placeholder 2"/>
          <p:cNvSpPr>
            <a:spLocks noGrp="1"/>
          </p:cNvSpPr>
          <p:nvPr>
            <p:ph type="body" idx="1"/>
          </p:nvPr>
        </p:nvSpPr>
        <p:spPr>
          <a:xfrm>
            <a:off x="685800" y="3773533"/>
            <a:ext cx="5486400" cy="4534444"/>
          </a:xfrm>
        </p:spPr>
        <p:txBody>
          <a:bodyPr/>
          <a:lstStyle/>
          <a:p>
            <a:r>
              <a:rPr lang="en-US" dirty="0"/>
              <a:t>Another reason that the the standard for making a recommendation based on a direct threat is high because the risk of harm must be:</a:t>
            </a:r>
          </a:p>
          <a:p>
            <a:pPr marL="171450" indent="-171450">
              <a:buFont typeface="Arial" panose="020B0604020202020204" pitchFamily="34" charset="0"/>
              <a:buChar char="•"/>
            </a:pPr>
            <a:r>
              <a:rPr lang="en-US" dirty="0"/>
              <a:t>Current:  present at the time of the assessment AND</a:t>
            </a:r>
          </a:p>
          <a:p>
            <a:pPr marL="171450" indent="-171450">
              <a:buFont typeface="Arial" panose="020B0604020202020204" pitchFamily="34" charset="0"/>
              <a:buChar char="•"/>
            </a:pPr>
            <a:r>
              <a:rPr lang="en-US" dirty="0"/>
              <a:t>Imminent meaning likely to occur soon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In the other words, the direct threat cannot be based solely on history. For example, if an applicant has:</a:t>
            </a:r>
          </a:p>
          <a:p>
            <a:pPr marL="171450" indent="-171450">
              <a:buFont typeface="Arial" panose="020B0604020202020204" pitchFamily="34" charset="0"/>
              <a:buChar char="•"/>
            </a:pPr>
            <a:r>
              <a:rPr lang="en-US" dirty="0"/>
              <a:t>a history of assaultive behavior at school 2 years ago – they got into fights and were suspended several times AND</a:t>
            </a:r>
          </a:p>
          <a:p>
            <a:pPr marL="171450" indent="-171450">
              <a:buFont typeface="Arial" panose="020B0604020202020204" pitchFamily="34" charset="0"/>
              <a:buChar char="•"/>
            </a:pPr>
            <a:r>
              <a:rPr lang="en-US" dirty="0"/>
              <a:t>a history nonadherence with psychotropic medications for ADHD, aggression, and anger outbursts in the last year.</a:t>
            </a:r>
          </a:p>
          <a:p>
            <a:pPr marL="0" indent="0">
              <a:buFont typeface="Arial" panose="020B0604020202020204" pitchFamily="34" charset="0"/>
              <a:buNone/>
            </a:pPr>
            <a:r>
              <a:rPr lang="en-US" dirty="0"/>
              <a:t>AND the applicant is irritable and not forthcoming during the interview</a:t>
            </a:r>
          </a:p>
          <a:p>
            <a:pPr marL="0" indent="0">
              <a:buFont typeface="Arial" panose="020B0604020202020204" pitchFamily="34" charset="0"/>
              <a:buNone/>
            </a:pPr>
            <a:r>
              <a:rPr lang="en-US" dirty="0"/>
              <a:t>You might suspect this applicant COULD pose a direct threat, but without current evidence of an imminent threat as in recent assaultive behavior or they make statements during the interview indicating on-going problems with impulse control, can’t regulate anger towards others, The applicant’s condition or disability may not rise to a level of a direct threat.  However, you may be able to consider a health care needs assessment due to the need for supervision and behavior management with current uncontrolled symptoms.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will be doing more training on completing a direct threat assessment soon where we will discuss these types of issues with examples in more detail.</a:t>
            </a:r>
          </a:p>
          <a:p>
            <a:pPr marL="171450" indent="-171450">
              <a:buFont typeface="Arial" panose="020B0604020202020204" pitchFamily="34" charset="0"/>
              <a:buChar char="•"/>
            </a:pPr>
            <a:endParaRPr lang="en-US" dirty="0"/>
          </a:p>
          <a:p>
            <a:endParaRPr lang="en-US" dirty="0">
              <a:ea typeface="맑은 고딕"/>
            </a:endParaRPr>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19</a:t>
            </a:fld>
            <a:endParaRPr lang="ko-KR" altLang="en-US"/>
          </a:p>
        </p:txBody>
      </p:sp>
    </p:spTree>
    <p:extLst>
      <p:ext uri="{BB962C8B-B14F-4D97-AF65-F5344CB8AC3E}">
        <p14:creationId xmlns:p14="http://schemas.microsoft.com/office/powerpoint/2010/main" val="752669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98463"/>
            <a:ext cx="5486400" cy="3086100"/>
          </a:xfrm>
        </p:spPr>
      </p:sp>
      <p:sp>
        <p:nvSpPr>
          <p:cNvPr id="3" name="Notes Placeholder 2"/>
          <p:cNvSpPr>
            <a:spLocks noGrp="1"/>
          </p:cNvSpPr>
          <p:nvPr>
            <p:ph type="body" idx="1"/>
          </p:nvPr>
        </p:nvSpPr>
        <p:spPr>
          <a:xfrm>
            <a:off x="685800" y="3603714"/>
            <a:ext cx="5486400" cy="5409657"/>
          </a:xfrm>
        </p:spPr>
        <p:txBody>
          <a:bodyPr/>
          <a:lstStyle/>
          <a:p>
            <a:r>
              <a:rPr lang="en-US" dirty="0"/>
              <a:t>The first question I know on everyone’s mind is: When do we need to start using the new PRH forms?  The answer is” March 1</a:t>
            </a:r>
            <a:r>
              <a:rPr lang="en-US" baseline="30000" dirty="0"/>
              <a:t>st</a:t>
            </a:r>
            <a:r>
              <a:rPr lang="en-US" dirty="0"/>
              <a:t>.  The Word document versions of the new Form 2-04 Direct Threat Assessment and Form 2-05 Health Care Needs Assessment that allow you to do the assessments electronically will be uploaded to the HW website mid February.</a:t>
            </a:r>
          </a:p>
          <a:p>
            <a:endParaRPr lang="en-US" dirty="0"/>
          </a:p>
          <a:p>
            <a:r>
              <a:rPr lang="en-US" dirty="0"/>
              <a:t>So, in addition to this webinar, we want to let you know about some brand new AFR resources that the Regional Mental Health Specialist team has been busy putting together for you to guide you through the changes to the Health Care Needs Assessment and Direct Threat Assessments. </a:t>
            </a:r>
          </a:p>
          <a:p>
            <a:endParaRPr lang="en-US" b="1" dirty="0">
              <a:solidFill>
                <a:schemeClr val="accent1"/>
              </a:solidFill>
            </a:endParaRPr>
          </a:p>
          <a:p>
            <a:r>
              <a:rPr lang="en-US" b="1" dirty="0">
                <a:solidFill>
                  <a:schemeClr val="accent1"/>
                </a:solidFill>
              </a:rPr>
              <a:t>CMHC Applicant File Review (AFR) Guide: </a:t>
            </a:r>
            <a:r>
              <a:rPr lang="en-US" dirty="0">
                <a:solidFill>
                  <a:srgbClr val="002060"/>
                </a:solidFill>
              </a:rPr>
              <a:t>Comprehensive compendium of </a:t>
            </a:r>
            <a:r>
              <a:rPr lang="en-US" b="1" dirty="0">
                <a:solidFill>
                  <a:srgbClr val="002060"/>
                </a:solidFill>
              </a:rPr>
              <a:t>ALL AFR primary guidance documents</a:t>
            </a:r>
          </a:p>
          <a:p>
            <a:endParaRPr lang="en-US" b="1" dirty="0">
              <a:solidFill>
                <a:srgbClr val="002060"/>
              </a:solidFill>
            </a:endParaRPr>
          </a:p>
          <a:p>
            <a:r>
              <a:rPr lang="en-US" b="1" dirty="0">
                <a:solidFill>
                  <a:schemeClr val="accent1"/>
                </a:solidFill>
              </a:rPr>
              <a:t>CMHC Applicant File Review (AFR) Tools: </a:t>
            </a:r>
            <a:r>
              <a:rPr kumimoji="0" lang="en-US" b="0" i="0" u="none" strike="noStrike" kern="1200" cap="none" spc="0" normalizeH="0" baseline="0" noProof="0" dirty="0">
                <a:ln>
                  <a:noFill/>
                </a:ln>
                <a:solidFill>
                  <a:srgbClr val="002060"/>
                </a:solidFill>
                <a:effectLst/>
                <a:uLnTx/>
                <a:uFillTx/>
                <a:latin typeface="Tenorite"/>
                <a:ea typeface="+mn-ea"/>
                <a:cs typeface="+mn-cs"/>
              </a:rPr>
              <a:t>Collection of </a:t>
            </a:r>
            <a:r>
              <a:rPr kumimoji="0" lang="en-US" b="1" i="0" u="none" strike="noStrike" kern="1200" cap="none" spc="0" normalizeH="0" baseline="0" noProof="0" dirty="0">
                <a:ln>
                  <a:noFill/>
                </a:ln>
                <a:solidFill>
                  <a:srgbClr val="002060"/>
                </a:solidFill>
                <a:effectLst/>
                <a:uLnTx/>
                <a:uFillTx/>
                <a:latin typeface="Tenorite"/>
                <a:ea typeface="+mn-ea"/>
                <a:cs typeface="+mn-cs"/>
              </a:rPr>
              <a:t>ALL AFR secondary resources </a:t>
            </a:r>
            <a:r>
              <a:rPr kumimoji="0" lang="en-US" b="0" i="0" u="none" strike="noStrike" kern="1200" cap="none" spc="0" normalizeH="0" baseline="0" noProof="0" dirty="0">
                <a:ln>
                  <a:noFill/>
                </a:ln>
                <a:solidFill>
                  <a:srgbClr val="002060"/>
                </a:solidFill>
                <a:effectLst/>
                <a:uLnTx/>
                <a:uFillTx/>
                <a:latin typeface="Tenorite"/>
                <a:ea typeface="+mn-ea"/>
                <a:cs typeface="+mn-cs"/>
              </a:rPr>
              <a:t>(</a:t>
            </a:r>
            <a:r>
              <a:rPr kumimoji="0" lang="en-US" b="1" i="1" u="none" strike="noStrike" kern="1200" cap="none" spc="0" normalizeH="0" baseline="0" noProof="0" dirty="0">
                <a:ln>
                  <a:noFill/>
                </a:ln>
                <a:solidFill>
                  <a:srgbClr val="FF0000"/>
                </a:solidFill>
                <a:effectLst/>
                <a:uLnTx/>
                <a:uFillTx/>
                <a:latin typeface="Tenorite"/>
                <a:ea typeface="+mn-ea"/>
                <a:cs typeface="+mn-cs"/>
              </a:rPr>
              <a:t>updated</a:t>
            </a:r>
            <a:r>
              <a:rPr kumimoji="0" lang="en-US" b="0" i="0" u="none" strike="noStrike" kern="1200" cap="none" spc="0" normalizeH="0" baseline="0" noProof="0" dirty="0">
                <a:ln>
                  <a:noFill/>
                </a:ln>
                <a:solidFill>
                  <a:srgbClr val="002060"/>
                </a:solidFill>
                <a:effectLst/>
                <a:uLnTx/>
                <a:uFillTx/>
                <a:latin typeface="Tenorite"/>
                <a:ea typeface="+mn-ea"/>
                <a:cs typeface="+mn-cs"/>
              </a:rPr>
              <a:t>) listed on the slide</a:t>
            </a:r>
          </a:p>
          <a:p>
            <a:pPr marL="0" marR="0" lvl="0" indent="0" algn="l" defTabSz="914400" rtl="0" eaLnBrk="1" fontAlgn="auto" latinLnBrk="0" hangingPunct="1">
              <a:lnSpc>
                <a:spcPct val="90000"/>
              </a:lnSpc>
              <a:spcBef>
                <a:spcPts val="0"/>
              </a:spcBef>
              <a:spcAft>
                <a:spcPts val="2400"/>
              </a:spcAft>
              <a:buClr>
                <a:srgbClr val="0070C0"/>
              </a:buClr>
              <a:buSzPct val="75000"/>
              <a:buFont typeface="Courier New" panose="02070309020205020404" pitchFamily="49" charset="0"/>
              <a:buNone/>
              <a:tabLst/>
              <a:defRPr/>
            </a:pPr>
            <a:r>
              <a:rPr lang="en-US" b="1" dirty="0">
                <a:solidFill>
                  <a:schemeClr val="accent1"/>
                </a:solidFill>
                <a:latin typeface="Tenorite"/>
              </a:rPr>
              <a:t>HCNA in Brief </a:t>
            </a:r>
            <a:r>
              <a:rPr lang="en-US" dirty="0">
                <a:latin typeface="Tenorite"/>
              </a:rPr>
              <a:t>and</a:t>
            </a:r>
            <a:r>
              <a:rPr lang="en-US" b="1" dirty="0">
                <a:solidFill>
                  <a:schemeClr val="accent1"/>
                </a:solidFill>
                <a:latin typeface="Tenorite"/>
              </a:rPr>
              <a:t> DTA in Brief:  </a:t>
            </a:r>
            <a:r>
              <a:rPr lang="en-US" dirty="0">
                <a:latin typeface="Tenorite"/>
              </a:rPr>
              <a:t>Step-by-step guide for completing Forms</a:t>
            </a:r>
          </a:p>
          <a:p>
            <a:pPr marL="0" marR="0" lvl="0" indent="0" algn="l" defTabSz="914400" rtl="0" eaLnBrk="1" fontAlgn="auto" latinLnBrk="0" hangingPunct="1">
              <a:lnSpc>
                <a:spcPct val="90000"/>
              </a:lnSpc>
              <a:spcBef>
                <a:spcPts val="0"/>
              </a:spcBef>
              <a:spcAft>
                <a:spcPts val="2400"/>
              </a:spcAft>
              <a:buClr>
                <a:srgbClr val="0070C0"/>
              </a:buClr>
              <a:buSzPct val="75000"/>
              <a:buFont typeface="Courier New" panose="02070309020205020404" pitchFamily="49" charset="0"/>
              <a:buNone/>
              <a:tabLst/>
              <a:defRPr/>
            </a:pPr>
            <a:r>
              <a:rPr lang="en-US" dirty="0">
                <a:latin typeface="Tenorite"/>
              </a:rPr>
              <a:t>All of these resources will be available to you by if not before the end of the month.</a:t>
            </a:r>
          </a:p>
          <a:p>
            <a:pPr marL="0" marR="0" lvl="0" indent="0" algn="l" defTabSz="914400" rtl="0" eaLnBrk="1" fontAlgn="auto" latinLnBrk="0" hangingPunct="1">
              <a:lnSpc>
                <a:spcPct val="90000"/>
              </a:lnSpc>
              <a:spcBef>
                <a:spcPts val="0"/>
              </a:spcBef>
              <a:spcAft>
                <a:spcPts val="2400"/>
              </a:spcAft>
              <a:buClr>
                <a:srgbClr val="0070C0"/>
              </a:buClr>
              <a:buSzPct val="75000"/>
              <a:buFont typeface="Courier New" panose="02070309020205020404" pitchFamily="49" charset="0"/>
              <a:buNone/>
              <a:tabLst/>
              <a:defRPr/>
            </a:pPr>
            <a:r>
              <a:rPr lang="en-US" dirty="0"/>
              <a:t>Now, these guidance documents will not cover every situation you will encounter when doing AFR. Your Regional Mental Health Specialist and Regional Disability Coordinator are always your best source of guidance for AFR. So please reach out to us!</a:t>
            </a:r>
          </a:p>
        </p:txBody>
      </p:sp>
      <p:sp>
        <p:nvSpPr>
          <p:cNvPr id="4" name="Slide Number Placeholder 3"/>
          <p:cNvSpPr>
            <a:spLocks noGrp="1"/>
          </p:cNvSpPr>
          <p:nvPr>
            <p:ph type="sldNum" sz="quarter" idx="5"/>
          </p:nvPr>
        </p:nvSpPr>
        <p:spPr/>
        <p:txBody>
          <a:bodyPr/>
          <a:lstStyle/>
          <a:p>
            <a:fld id="{987E711D-E72B-49DF-ABAE-62BC47AB744D}" type="slidenum">
              <a:rPr lang="en-US" smtClean="0"/>
              <a:t>2</a:t>
            </a:fld>
            <a:endParaRPr lang="en-US" dirty="0"/>
          </a:p>
        </p:txBody>
      </p:sp>
    </p:spTree>
    <p:extLst>
      <p:ext uri="{BB962C8B-B14F-4D97-AF65-F5344CB8AC3E}">
        <p14:creationId xmlns:p14="http://schemas.microsoft.com/office/powerpoint/2010/main" val="248354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81301"/>
          </a:xfrm>
        </p:spPr>
        <p:txBody>
          <a:bodyPr/>
          <a:lstStyle/>
          <a:p>
            <a:r>
              <a:rPr lang="en-US" dirty="0"/>
              <a:t>Now let’s turn to the second and much more common reason that a recommendation of denial can be made – if an applicant currently has mental health treatment or management needs that exceed what can be provided at Job Corps.  Well, to make that assessment, you first have to understand what Job Corps is required  and can provide as described in PRH Exhibit 2-4 Job Corps Basic Health Care Responsibilities.  Please familiarize yourself with this document.  </a:t>
            </a:r>
          </a:p>
          <a:p>
            <a:endParaRPr lang="en-US" dirty="0"/>
          </a:p>
          <a:p>
            <a:r>
              <a:rPr lang="en-US" dirty="0"/>
              <a:t>The Job Corps Mental Health and Wellness program essentially states that in terms of direct care, CMHC’s provide:</a:t>
            </a:r>
          </a:p>
          <a:p>
            <a:pPr marL="346075" indent="-346075">
              <a:buFont typeface="Arial" panose="020B0604020202020204" pitchFamily="34" charset="0"/>
              <a:buChar char="•"/>
            </a:pPr>
            <a:r>
              <a:rPr lang="en-US" sz="1200" dirty="0"/>
              <a:t>Mental Health Assessments</a:t>
            </a:r>
          </a:p>
          <a:p>
            <a:pPr marL="346075" indent="-346075">
              <a:buFont typeface="Arial" panose="020B0604020202020204" pitchFamily="34" charset="0"/>
              <a:buChar char="•"/>
            </a:pPr>
            <a:r>
              <a:rPr lang="en-US" sz="1200" dirty="0"/>
              <a:t>Short Term Counseling</a:t>
            </a:r>
          </a:p>
          <a:p>
            <a:pPr marL="346075" indent="-346075">
              <a:buFont typeface="Arial" panose="020B0604020202020204" pitchFamily="34" charset="0"/>
              <a:buChar char="•"/>
            </a:pPr>
            <a:r>
              <a:rPr lang="en-US" sz="1200" dirty="0"/>
              <a:t>Crisis Intervention</a:t>
            </a:r>
          </a:p>
          <a:p>
            <a:pPr marL="346075" indent="-346075">
              <a:buFont typeface="Arial" panose="020B0604020202020204" pitchFamily="34" charset="0"/>
              <a:buChar char="•"/>
            </a:pPr>
            <a:r>
              <a:rPr lang="en-US" sz="1200" dirty="0"/>
              <a:t>Referral to off-center providers</a:t>
            </a:r>
          </a:p>
          <a:p>
            <a:pPr marL="0" indent="0">
              <a:buFont typeface="Arial" panose="020B0604020202020204" pitchFamily="34" charset="0"/>
              <a:buNone/>
            </a:pPr>
            <a:endParaRPr lang="en-US" sz="1200" i="1" dirty="0"/>
          </a:p>
          <a:p>
            <a:pPr marL="0" indent="0">
              <a:buFont typeface="Arial" panose="020B0604020202020204" pitchFamily="34" charset="0"/>
              <a:buNone/>
            </a:pPr>
            <a:r>
              <a:rPr lang="en-US" sz="1200" i="0" dirty="0"/>
              <a:t>In the medical section of Exhibit 2-4, one of Job Corps basic health care responsibilities is access to prescription medications.  This is an important factor to keep in mind for an applicant who may be taking or may need psychotropic medications.  It is considered part of  Job Corps basic health care services.</a:t>
            </a:r>
          </a:p>
          <a:p>
            <a:pPr marL="0" indent="0">
              <a:buFont typeface="Arial" panose="020B0604020202020204" pitchFamily="34" charset="0"/>
              <a:buNone/>
            </a:pPr>
            <a:endParaRPr lang="en-US" sz="1200" i="1" dirty="0"/>
          </a:p>
        </p:txBody>
      </p:sp>
      <p:sp>
        <p:nvSpPr>
          <p:cNvPr id="4" name="Slide Number Placeholder 3"/>
          <p:cNvSpPr>
            <a:spLocks noGrp="1"/>
          </p:cNvSpPr>
          <p:nvPr>
            <p:ph type="sldNum" sz="quarter" idx="5"/>
          </p:nvPr>
        </p:nvSpPr>
        <p:spPr/>
        <p:txBody>
          <a:bodyPr/>
          <a:lstStyle/>
          <a:p>
            <a:fld id="{F97DC217-DF71-1A49-B3EA-559F1F43B0FF}" type="slidenum">
              <a:rPr lang="en-US" smtClean="0"/>
              <a:t>20</a:t>
            </a:fld>
            <a:endParaRPr lang="en-US" dirty="0"/>
          </a:p>
        </p:txBody>
      </p:sp>
    </p:spTree>
    <p:extLst>
      <p:ext uri="{BB962C8B-B14F-4D97-AF65-F5344CB8AC3E}">
        <p14:creationId xmlns:p14="http://schemas.microsoft.com/office/powerpoint/2010/main" val="1972579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176213"/>
            <a:ext cx="4760913" cy="2678112"/>
          </a:xfrm>
        </p:spPr>
      </p:sp>
      <p:sp>
        <p:nvSpPr>
          <p:cNvPr id="3" name="Notes Placeholder 2"/>
          <p:cNvSpPr>
            <a:spLocks noGrp="1"/>
          </p:cNvSpPr>
          <p:nvPr>
            <p:ph type="body" idx="1"/>
          </p:nvPr>
        </p:nvSpPr>
        <p:spPr>
          <a:xfrm>
            <a:off x="568325" y="2996428"/>
            <a:ext cx="5486400" cy="5971359"/>
          </a:xfrm>
        </p:spPr>
        <p:txBody>
          <a:bodyPr/>
          <a:lstStyle/>
          <a:p>
            <a:pPr marL="0" indent="0">
              <a:buFont typeface="Arial" panose="020B0604020202020204" pitchFamily="34" charset="0"/>
              <a:buNone/>
            </a:pPr>
            <a:r>
              <a:rPr lang="en-US" sz="1200" i="0" dirty="0"/>
              <a:t>There are 2 types of recommendations on the HCNA.  The most common recommendation in about 99% of all HCNA is for denial of enrollment because the applicant health care care needs exceed what Job Corps can provide.  </a:t>
            </a:r>
          </a:p>
          <a:p>
            <a:pPr marL="0" indent="0">
              <a:buFont typeface="Arial" panose="020B0604020202020204" pitchFamily="34" charset="0"/>
              <a:buNone/>
            </a:pPr>
            <a:endParaRPr lang="en-US" sz="1200" i="0" dirty="0"/>
          </a:p>
          <a:p>
            <a:pPr marL="0" indent="0">
              <a:buFont typeface="Arial" panose="020B0604020202020204" pitchFamily="34" charset="0"/>
              <a:buNone/>
            </a:pPr>
            <a:r>
              <a:rPr lang="en-US" sz="1200" i="0" dirty="0"/>
              <a:t>The other recommendation is for an alternate center. You are not recommending denial because you do </a:t>
            </a:r>
            <a:r>
              <a:rPr lang="en-US" sz="1200" b="1" i="0" u="sng" dirty="0"/>
              <a:t>NOT</a:t>
            </a:r>
            <a:r>
              <a:rPr lang="en-US" sz="1200" i="0" dirty="0"/>
              <a:t> think the applicant’s health care needs exceed what Job Corps can provide, but they DO EXCEED  what can be provided at YOUR CENTER.  Centers vary in the availability of community mental health resources for referrals to off-center providers based on a number of factors including </a:t>
            </a:r>
          </a:p>
          <a:p>
            <a:pPr marL="171450" indent="-171450">
              <a:buFont typeface="Arial" panose="020B0604020202020204" pitchFamily="34" charset="0"/>
              <a:buChar char="•"/>
            </a:pPr>
            <a:r>
              <a:rPr lang="en-US" sz="1200" i="0" dirty="0"/>
              <a:t>the location of a center (how rural it is) and access to specific resources </a:t>
            </a:r>
          </a:p>
          <a:p>
            <a:pPr marL="171450" indent="-171450">
              <a:buFont typeface="Arial" panose="020B0604020202020204" pitchFamily="34" charset="0"/>
              <a:buChar char="•"/>
            </a:pPr>
            <a:r>
              <a:rPr lang="en-US" sz="1200" i="0" dirty="0"/>
              <a:t>the availability of health insurance coverage for Job Corps students</a:t>
            </a:r>
          </a:p>
          <a:p>
            <a:pPr marL="0" indent="0">
              <a:buFont typeface="Arial" panose="020B0604020202020204" pitchFamily="34" charset="0"/>
              <a:buNone/>
            </a:pPr>
            <a:endParaRPr lang="en-US" sz="1200" i="0" dirty="0"/>
          </a:p>
          <a:p>
            <a:pPr marL="0" indent="0">
              <a:buFont typeface="Arial" panose="020B0604020202020204" pitchFamily="34" charset="0"/>
              <a:buNone/>
            </a:pPr>
            <a:r>
              <a:rPr lang="en-US" sz="1200" i="0" dirty="0"/>
              <a:t>So, when conducting an assessment of an applicant file, the two questions you should ask are:</a:t>
            </a:r>
          </a:p>
          <a:p>
            <a:pPr marL="0" indent="0">
              <a:buFont typeface="Arial" panose="020B0604020202020204" pitchFamily="34" charset="0"/>
              <a:buNone/>
            </a:pPr>
            <a:r>
              <a:rPr lang="en-US" sz="1200" i="0" dirty="0"/>
              <a:t>Does the applicant’s condition or disability currently  pose a direct to others at this time?  OR</a:t>
            </a:r>
          </a:p>
          <a:p>
            <a:pPr marL="0" indent="0">
              <a:buFont typeface="Arial" panose="020B0604020202020204" pitchFamily="34" charset="0"/>
              <a:buNone/>
            </a:pPr>
            <a:r>
              <a:rPr lang="en-US" sz="1200" i="0" dirty="0"/>
              <a:t>Based on current symptoms, behaviors, and functional limitations, does the applicant currently have mental health care management needs that exceed what can be provided at Job Corps?</a:t>
            </a:r>
          </a:p>
          <a:p>
            <a:pPr marL="0" indent="0">
              <a:buFont typeface="Arial" panose="020B0604020202020204" pitchFamily="34" charset="0"/>
              <a:buNone/>
            </a:pPr>
            <a:endParaRPr lang="en-US" sz="1200" i="0" dirty="0"/>
          </a:p>
          <a:p>
            <a:pPr marL="0" indent="0">
              <a:buFont typeface="Arial" panose="020B0604020202020204" pitchFamily="34" charset="0"/>
              <a:buNone/>
            </a:pPr>
            <a:r>
              <a:rPr lang="en-US" sz="1200" i="0" dirty="0"/>
              <a:t>Let me ask you a question - When conducting an assessment should you ask yourself:</a:t>
            </a:r>
          </a:p>
          <a:p>
            <a:pPr marL="0" indent="0">
              <a:buFont typeface="Arial" panose="020B0604020202020204" pitchFamily="34" charset="0"/>
              <a:buNone/>
            </a:pPr>
            <a:r>
              <a:rPr lang="en-US" sz="1200" i="0" dirty="0"/>
              <a:t>Will this applicant be able to complete the program successfully (for example, TABE up)? – </a:t>
            </a:r>
            <a:r>
              <a:rPr lang="en-US" dirty="0"/>
              <a:t>The answer is NO</a:t>
            </a:r>
            <a:endParaRPr lang="en-US" sz="1200" i="0" dirty="0"/>
          </a:p>
          <a:p>
            <a:pPr marL="0" indent="0">
              <a:buFont typeface="Arial" panose="020B0604020202020204" pitchFamily="34" charset="0"/>
              <a:buNone/>
            </a:pPr>
            <a:r>
              <a:rPr lang="en-US" sz="1200" i="0" dirty="0"/>
              <a:t>Questions about “good “fit” and ability to finish the program are the kinds of questions that colleges may ask, but they are the questions that center health staff are  not charged to answer. If an applicant is eligible for Job Corps, then there are only 2 questions as a CMHC you need ask - DT or HCN.</a:t>
            </a:r>
          </a:p>
          <a:p>
            <a:pPr marL="0" indent="0">
              <a:buFont typeface="Arial" panose="020B0604020202020204" pitchFamily="34" charset="0"/>
              <a:buNone/>
            </a:pPr>
            <a:endParaRPr lang="en-US" sz="1200" i="0" dirty="0"/>
          </a:p>
          <a:p>
            <a:pPr marL="0" indent="0">
              <a:buFont typeface="Arial" panose="020B0604020202020204" pitchFamily="34" charset="0"/>
              <a:buNone/>
            </a:pPr>
            <a:r>
              <a:rPr lang="en-US" sz="1200" i="0" dirty="0"/>
              <a:t>And remember that Applicants to Job Corps are never recommended for denial based on their need for accommodations. They would be considered discriminatory against individuals with disabilities. </a:t>
            </a:r>
          </a:p>
          <a:p>
            <a:pPr marL="0" indent="0">
              <a:buFont typeface="Arial" panose="020B0604020202020204" pitchFamily="34" charset="0"/>
              <a:buNone/>
            </a:pPr>
            <a:endParaRPr lang="en-US" sz="1200" i="0" dirty="0"/>
          </a:p>
          <a:p>
            <a:pPr marL="0" indent="0">
              <a:buFont typeface="Arial" panose="020B0604020202020204" pitchFamily="34" charset="0"/>
              <a:buNone/>
            </a:pPr>
            <a:endParaRPr lang="en-US" sz="1200" i="0" dirty="0"/>
          </a:p>
        </p:txBody>
      </p:sp>
      <p:sp>
        <p:nvSpPr>
          <p:cNvPr id="4" name="Slide Number Placeholder 3"/>
          <p:cNvSpPr>
            <a:spLocks noGrp="1"/>
          </p:cNvSpPr>
          <p:nvPr>
            <p:ph type="sldNum" sz="quarter" idx="5"/>
          </p:nvPr>
        </p:nvSpPr>
        <p:spPr/>
        <p:txBody>
          <a:bodyPr/>
          <a:lstStyle/>
          <a:p>
            <a:fld id="{F97DC217-DF71-1A49-B3EA-559F1F43B0FF}" type="slidenum">
              <a:rPr lang="en-US" smtClean="0"/>
              <a:t>21</a:t>
            </a:fld>
            <a:endParaRPr lang="en-US" dirty="0"/>
          </a:p>
        </p:txBody>
      </p:sp>
    </p:spTree>
    <p:extLst>
      <p:ext uri="{BB962C8B-B14F-4D97-AF65-F5344CB8AC3E}">
        <p14:creationId xmlns:p14="http://schemas.microsoft.com/office/powerpoint/2010/main" val="874067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3550"/>
            <a:ext cx="5486400" cy="3086100"/>
          </a:xfrm>
        </p:spPr>
      </p:sp>
      <p:sp>
        <p:nvSpPr>
          <p:cNvPr id="3" name="Notes Placeholder 2"/>
          <p:cNvSpPr>
            <a:spLocks noGrp="1"/>
          </p:cNvSpPr>
          <p:nvPr>
            <p:ph type="body" idx="1"/>
          </p:nvPr>
        </p:nvSpPr>
        <p:spPr>
          <a:xfrm>
            <a:off x="685800" y="3794126"/>
            <a:ext cx="5486400" cy="376926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Okay one final and very important point to make about AFR is that the review of each applicant must be an </a:t>
            </a:r>
            <a:r>
              <a:rPr lang="en-US" b="1" dirty="0"/>
              <a:t>INDIVIDUALIZED ASSESSMENT</a:t>
            </a:r>
            <a:r>
              <a:rPr lang="en-US" dirty="0"/>
              <a:t> that takes into account an applicant’s strengths and challenges in various domains of functioning.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no “automatic” reasons that you should make a recommendation of denial. You may hear rumors that if an applicant has or did X or Y -- such as have a hospitalization for a suicide attempt in the past 6 months -- that the applicant is “automatically” considered for denial. That is simply not true. Each applicant must be assessed on an individual basis and not any single factor.</a:t>
            </a:r>
            <a:endParaRPr lang="en-US" b="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ea typeface="Times New Roman" panose="02020603050405020304" pitchFamily="18" charset="0"/>
                <a:cs typeface="Calibri" panose="020F0502020204030204" pitchFamily="34" charset="0"/>
              </a:rPr>
              <a:t>The bottom line – and I don’t need to say it to this group -- is that </a:t>
            </a:r>
            <a:r>
              <a:rPr kumimoji="0" lang="en-US" b="0" i="0" u="none" strike="noStrike" kern="1200" cap="none" spc="0" normalizeH="0" baseline="0" noProof="0" dirty="0">
                <a:ln>
                  <a:noFill/>
                </a:ln>
                <a:solidFill>
                  <a:srgbClr val="000000"/>
                </a:solidFill>
                <a:effectLst/>
                <a:uLnTx/>
                <a:uFillTx/>
                <a:latin typeface="Tenorite"/>
                <a:ea typeface="Times New Roman" panose="02020603050405020304" pitchFamily="18" charset="0"/>
                <a:cs typeface="+mn-cs"/>
              </a:rPr>
              <a:t>generalizations, stereotypes, and subjective perceptions related to a medical condition or disability are inappropriate in the AFR process.  For example: On your centers you have had students with diagnoses of schizophrenia and intellectual disabilities who have successfully completed the program.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srgbClr val="000000"/>
              </a:solidFill>
              <a:effectLst/>
              <a:uLnTx/>
              <a:uFillTx/>
              <a:latin typeface="Tenorite"/>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dirty="0">
              <a:effectLs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22</a:t>
            </a:fld>
            <a:endParaRPr lang="en-US" dirty="0"/>
          </a:p>
        </p:txBody>
      </p:sp>
    </p:spTree>
    <p:extLst>
      <p:ext uri="{BB962C8B-B14F-4D97-AF65-F5344CB8AC3E}">
        <p14:creationId xmlns:p14="http://schemas.microsoft.com/office/powerpoint/2010/main" val="3661145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objective 4 - The interview of applicants is one of the most important parts of the AFR process and is required if a center wants to make a recommendation of denial. So, let’s spend time discussing some considerations about how to prepare for, schedule and conduct an applicant interview.</a:t>
            </a:r>
          </a:p>
        </p:txBody>
      </p:sp>
      <p:sp>
        <p:nvSpPr>
          <p:cNvPr id="4" name="Slide Number Placeholder 3"/>
          <p:cNvSpPr>
            <a:spLocks noGrp="1"/>
          </p:cNvSpPr>
          <p:nvPr>
            <p:ph type="sldNum" sz="quarter" idx="5"/>
          </p:nvPr>
        </p:nvSpPr>
        <p:spPr/>
        <p:txBody>
          <a:bodyPr/>
          <a:lstStyle/>
          <a:p>
            <a:fld id="{F97DC217-DF71-1A49-B3EA-559F1F43B0FF}" type="slidenum">
              <a:rPr lang="en-US" smtClean="0"/>
              <a:t>23</a:t>
            </a:fld>
            <a:endParaRPr lang="en-US" dirty="0"/>
          </a:p>
        </p:txBody>
      </p:sp>
    </p:spTree>
    <p:extLst>
      <p:ext uri="{BB962C8B-B14F-4D97-AF65-F5344CB8AC3E}">
        <p14:creationId xmlns:p14="http://schemas.microsoft.com/office/powerpoint/2010/main" val="1974382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sz="1200" dirty="0">
                <a:effectLst/>
                <a:ea typeface="Times New Roman" panose="02020603050405020304" pitchFamily="18" charset="0"/>
              </a:rPr>
              <a:t>The interview is where you are able to obtain </a:t>
            </a:r>
            <a:r>
              <a:rPr lang="en-US" sz="1200" b="1" dirty="0">
                <a:effectLst/>
                <a:ea typeface="Times New Roman" panose="02020603050405020304" pitchFamily="18" charset="0"/>
              </a:rPr>
              <a:t>current information</a:t>
            </a:r>
            <a:r>
              <a:rPr lang="en-US" sz="1200" dirty="0">
                <a:effectLst/>
                <a:ea typeface="Times New Roman" panose="02020603050405020304" pitchFamily="18" charset="0"/>
              </a:rPr>
              <a:t> about disclosed:</a:t>
            </a:r>
          </a:p>
          <a:p>
            <a:pPr marL="342900" indent="-342900">
              <a:lnSpc>
                <a:spcPct val="100000"/>
              </a:lnSpc>
              <a:spcBef>
                <a:spcPts val="0"/>
              </a:spcBef>
              <a:buFont typeface="Arial" panose="020B0604020202020204" pitchFamily="34" charset="0"/>
              <a:buChar char="•"/>
            </a:pPr>
            <a:r>
              <a:rPr lang="en-US" sz="1200" dirty="0">
                <a:ea typeface="Times New Roman" panose="02020603050405020304" pitchFamily="18" charset="0"/>
              </a:rPr>
              <a:t>M</a:t>
            </a:r>
            <a:r>
              <a:rPr lang="en-US" sz="1200" dirty="0">
                <a:effectLst/>
                <a:ea typeface="Times New Roman" panose="02020603050405020304" pitchFamily="18" charset="0"/>
              </a:rPr>
              <a:t>ental health conditions</a:t>
            </a:r>
          </a:p>
          <a:p>
            <a:pPr marL="342900" indent="-342900">
              <a:lnSpc>
                <a:spcPct val="100000"/>
              </a:lnSpc>
              <a:spcBef>
                <a:spcPts val="0"/>
              </a:spcBef>
              <a:buFont typeface="Arial" panose="020B0604020202020204" pitchFamily="34" charset="0"/>
              <a:buChar char="•"/>
            </a:pPr>
            <a:r>
              <a:rPr lang="en-US" sz="1200" dirty="0">
                <a:effectLst/>
                <a:ea typeface="Times New Roman" panose="02020603050405020304" pitchFamily="18" charset="0"/>
              </a:rPr>
              <a:t>Symptoms</a:t>
            </a:r>
          </a:p>
          <a:p>
            <a:pPr marL="342900" indent="-342900">
              <a:lnSpc>
                <a:spcPct val="100000"/>
              </a:lnSpc>
              <a:spcBef>
                <a:spcPts val="0"/>
              </a:spcBef>
              <a:buFont typeface="Arial" panose="020B0604020202020204" pitchFamily="34" charset="0"/>
              <a:buChar char="•"/>
            </a:pPr>
            <a:r>
              <a:rPr lang="en-US" sz="1200" dirty="0">
                <a:effectLst/>
                <a:ea typeface="Times New Roman" panose="02020603050405020304" pitchFamily="18" charset="0"/>
              </a:rPr>
              <a:t>Behaviors</a:t>
            </a:r>
          </a:p>
          <a:p>
            <a:pPr marL="0" indent="0">
              <a:lnSpc>
                <a:spcPct val="100000"/>
              </a:lnSpc>
              <a:spcBef>
                <a:spcPts val="0"/>
              </a:spcBef>
              <a:buFont typeface="Arial" panose="020B0604020202020204" pitchFamily="34" charset="0"/>
              <a:buNone/>
            </a:pPr>
            <a:endParaRPr lang="en-US" sz="1200" dirty="0">
              <a:effectLst/>
              <a:ea typeface="Times New Roman" panose="02020603050405020304" pitchFamily="18" charset="0"/>
            </a:endParaRPr>
          </a:p>
          <a:p>
            <a:pPr marL="0" indent="0">
              <a:lnSpc>
                <a:spcPct val="100000"/>
              </a:lnSpc>
              <a:spcBef>
                <a:spcPts val="0"/>
              </a:spcBef>
              <a:buFont typeface="Arial" panose="020B0604020202020204" pitchFamily="34" charset="0"/>
              <a:buNone/>
            </a:pPr>
            <a:r>
              <a:rPr lang="en-US" sz="1200" dirty="0">
                <a:effectLst/>
                <a:ea typeface="Times New Roman" panose="02020603050405020304" pitchFamily="18" charset="0"/>
              </a:rPr>
              <a:t>As some of you may have noticed, sometimes it takes quite a while for an application to be completed. An applicant’s ETA 653 Job Corps Health Questionnaire may be  few months old by the time a completed application is assigned to a center. So you want to be sure to have current information for your assessment.</a:t>
            </a:r>
          </a:p>
          <a:p>
            <a:pPr marL="0" indent="0">
              <a:lnSpc>
                <a:spcPct val="100000"/>
              </a:lnSpc>
              <a:spcBef>
                <a:spcPts val="0"/>
              </a:spcBef>
              <a:buFont typeface="Arial" panose="020B0604020202020204" pitchFamily="34" charset="0"/>
              <a:buNone/>
            </a:pPr>
            <a:endParaRPr lang="en-US" sz="1200" dirty="0">
              <a:effectLst/>
              <a:ea typeface="Times New Roman" panose="02020603050405020304" pitchFamily="18" charset="0"/>
            </a:endParaRPr>
          </a:p>
          <a:p>
            <a:pPr marL="0" indent="0">
              <a:lnSpc>
                <a:spcPct val="100000"/>
              </a:lnSpc>
              <a:spcBef>
                <a:spcPts val="0"/>
              </a:spcBef>
              <a:buFont typeface="Arial" panose="020B0604020202020204" pitchFamily="34" charset="0"/>
              <a:buNone/>
            </a:pPr>
            <a:r>
              <a:rPr lang="en-US" sz="1200" dirty="0">
                <a:effectLst/>
                <a:ea typeface="Times New Roman" panose="02020603050405020304" pitchFamily="18" charset="0"/>
              </a:rPr>
              <a:t>And as stated before to determine if an applicant:</a:t>
            </a:r>
          </a:p>
          <a:p>
            <a:pPr marL="342900" indent="-342900">
              <a:lnSpc>
                <a:spcPct val="100000"/>
              </a:lnSpc>
              <a:spcBef>
                <a:spcPts val="0"/>
              </a:spcBef>
              <a:buFont typeface="Arial" panose="020B0604020202020204" pitchFamily="34" charset="0"/>
              <a:buChar char="•"/>
            </a:pPr>
            <a:r>
              <a:rPr lang="en-US" sz="1200" dirty="0"/>
              <a:t>Has a condition or disability that  </a:t>
            </a:r>
            <a:r>
              <a:rPr lang="en-US" sz="1200" b="1" dirty="0"/>
              <a:t>currently poses a direct threat  to others </a:t>
            </a:r>
            <a:r>
              <a:rPr lang="en-US" sz="1200" dirty="0">
                <a:effectLst/>
                <a:ea typeface="Times New Roman" panose="02020603050405020304" pitchFamily="18" charset="0"/>
              </a:rPr>
              <a:t>or </a:t>
            </a:r>
          </a:p>
          <a:p>
            <a:pPr marL="342900" indent="-342900">
              <a:lnSpc>
                <a:spcPct val="100000"/>
              </a:lnSpc>
              <a:spcBef>
                <a:spcPts val="0"/>
              </a:spcBef>
              <a:buFont typeface="Arial" panose="020B0604020202020204" pitchFamily="34" charset="0"/>
              <a:buChar char="•"/>
            </a:pPr>
            <a:r>
              <a:rPr lang="en-US" sz="1200" b="1" dirty="0"/>
              <a:t>Currently has mental health care management needs </a:t>
            </a:r>
            <a:r>
              <a:rPr lang="en-US" sz="1200" dirty="0"/>
              <a:t>that exceed what can be provided at Job Corps</a:t>
            </a:r>
          </a:p>
        </p:txBody>
      </p:sp>
      <p:sp>
        <p:nvSpPr>
          <p:cNvPr id="4" name="Slide Number Placeholder 3"/>
          <p:cNvSpPr>
            <a:spLocks noGrp="1"/>
          </p:cNvSpPr>
          <p:nvPr>
            <p:ph type="sldNum" sz="quarter" idx="5"/>
          </p:nvPr>
        </p:nvSpPr>
        <p:spPr/>
        <p:txBody>
          <a:bodyPr/>
          <a:lstStyle/>
          <a:p>
            <a:fld id="{F97DC217-DF71-1A49-B3EA-559F1F43B0FF}" type="slidenum">
              <a:rPr lang="en-US" smtClean="0"/>
              <a:t>24</a:t>
            </a:fld>
            <a:endParaRPr lang="en-US" dirty="0"/>
          </a:p>
        </p:txBody>
      </p:sp>
    </p:spTree>
    <p:extLst>
      <p:ext uri="{BB962C8B-B14F-4D97-AF65-F5344CB8AC3E}">
        <p14:creationId xmlns:p14="http://schemas.microsoft.com/office/powerpoint/2010/main" val="2526734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23863"/>
            <a:ext cx="5486400" cy="3086100"/>
          </a:xfrm>
        </p:spPr>
      </p:sp>
      <p:sp>
        <p:nvSpPr>
          <p:cNvPr id="3" name="Notes Placeholder 2"/>
          <p:cNvSpPr>
            <a:spLocks noGrp="1"/>
          </p:cNvSpPr>
          <p:nvPr>
            <p:ph type="body" idx="1"/>
          </p:nvPr>
        </p:nvSpPr>
        <p:spPr>
          <a:xfrm>
            <a:off x="594360" y="3721280"/>
            <a:ext cx="5486400" cy="530515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applicant interview is ESSENTIAL for putting </a:t>
            </a:r>
            <a:r>
              <a:rPr lang="en-US" dirty="0"/>
              <a:t>all of the information from file review into current context and make a determination</a:t>
            </a:r>
            <a:r>
              <a:rPr lang="en-US" baseline="0" dirty="0"/>
              <a:t> about the need for a recommendation of denial.  It is the single most important part of your clinical assessment, particularly if there are no records or other documents to review in the applicant file. In that case, the basis for and the strength of the recommendation of denial will rest solely on the quality of the interview.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 things that you should know about the interactive clinical interview are that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a:t>A decision to enroll an applicant can be made without conducting an interview,.  However, it is required if you want to make a recommendation of denial.  However,  If, after reviewing the file, you are unsure about whether to recommend enrollment or recommend denial, it is always a good idea to interview the applicant before making your decision. You can also consult with your RMHS to discuss the case.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effectLst/>
                <a:ea typeface="Times New Roman" panose="02020603050405020304" pitchFamily="18" charset="0"/>
              </a:rPr>
              <a:t>If a recommendation of denial is being made to due to health care needs related to mental health and/or behavioral difficulties, the health care needs assessment including the applicant interview </a:t>
            </a:r>
            <a:r>
              <a:rPr lang="en-US" b="1" dirty="0">
                <a:effectLst/>
                <a:ea typeface="Times New Roman" panose="02020603050405020304" pitchFamily="18" charset="0"/>
              </a:rPr>
              <a:t>must be conducted by the CMHC</a:t>
            </a:r>
            <a:r>
              <a:rPr lang="en-US" dirty="0">
                <a:effectLst/>
                <a:ea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Applicant interviews should </a:t>
            </a:r>
            <a:r>
              <a:rPr lang="en-US" b="1" u="sng" dirty="0">
                <a:solidFill>
                  <a:srgbClr val="FF0000"/>
                </a:solidFill>
              </a:rPr>
              <a:t>NOT</a:t>
            </a:r>
            <a:r>
              <a:rPr lang="en-US" dirty="0"/>
              <a:t> be completed as part of the Disability Accommodation Process (DAP). T</a:t>
            </a:r>
            <a:r>
              <a:rPr lang="en-US" baseline="0" dirty="0"/>
              <a:t>he applicant assessment and DAP or consideration of disability accommodations are two separate processes and must be so for legal reasons.  BUT, it is often helpful to schedule the DAP immediately following the applicant interview to minimize difficulties with scheduling both and to reduce the burden on the applicant.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5" name="Slide Number Placeholder 4"/>
          <p:cNvSpPr>
            <a:spLocks noGrp="1"/>
          </p:cNvSpPr>
          <p:nvPr>
            <p:ph type="sldNum" sz="quarter" idx="11"/>
          </p:nvPr>
        </p:nvSpPr>
        <p:spPr/>
        <p:txBody>
          <a:bodyPr/>
          <a:lstStyle/>
          <a:p>
            <a:fld id="{1625BF50-B49B-4853-A573-925571B59782}" type="slidenum">
              <a:rPr lang="en-US" smtClean="0"/>
              <a:t>25</a:t>
            </a:fld>
            <a:endParaRPr lang="en-US" dirty="0"/>
          </a:p>
        </p:txBody>
      </p:sp>
    </p:spTree>
    <p:extLst>
      <p:ext uri="{BB962C8B-B14F-4D97-AF65-F5344CB8AC3E}">
        <p14:creationId xmlns:p14="http://schemas.microsoft.com/office/powerpoint/2010/main" val="1863823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3725" y="450850"/>
            <a:ext cx="5486400" cy="3086100"/>
          </a:xfrm>
        </p:spPr>
      </p:sp>
      <p:sp>
        <p:nvSpPr>
          <p:cNvPr id="3" name="Notes Placeholder 2"/>
          <p:cNvSpPr>
            <a:spLocks noGrp="1"/>
          </p:cNvSpPr>
          <p:nvPr>
            <p:ph type="body" idx="1"/>
          </p:nvPr>
        </p:nvSpPr>
        <p:spPr>
          <a:xfrm>
            <a:off x="593725" y="3806826"/>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Applicant interviews can be conducted in person, by videoconference, or by telephone. Prior to the COVID pandemic, most applicant interviews were conducted by phone. Now with with WebEx and other secure platforms, CMHCs can conduct a video-based interview if an applicant has access to the Internet and a telephone, tablet or computer.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ea typeface="Times New Roman" panose="02020603050405020304" pitchFamily="18" charset="0"/>
                <a:cs typeface="Times New Roman" panose="02020603050405020304" pitchFamily="18" charset="0"/>
              </a:rPr>
              <a:t>Videoconference and in-person interviews are encouraged, so that you make direct observations of the applicant’s appearance and behavior and </a:t>
            </a:r>
            <a:r>
              <a:rPr lang="en-US" baseline="0" dirty="0"/>
              <a:t>get a more complete picture of the applicant and how they are functioning</a:t>
            </a:r>
            <a:r>
              <a:rPr lang="en-US" dirty="0">
                <a:effectLst/>
                <a:latin typeface="Calibri" panose="020F0502020204030204" pitchFamily="34" charset="0"/>
                <a:ea typeface="Times New Roman" panose="02020603050405020304" pitchFamily="18" charset="0"/>
                <a:cs typeface="Times New Roman" panose="02020603050405020304" pitchFamily="18" charset="0"/>
              </a:rPr>
              <a:t>. A video-based or in person </a:t>
            </a:r>
            <a:r>
              <a:rPr lang="en-US" baseline="0" dirty="0"/>
              <a:t>should be considered if you anticipate that an applicant may have communication difficulties due to a cognitive limitations and/or speech or language problems. Why? So you can do a more complete assessment and it </a:t>
            </a:r>
            <a:r>
              <a:rPr lang="en-US" dirty="0">
                <a:effectLst/>
                <a:latin typeface="Calibri" panose="020F0502020204030204" pitchFamily="34" charset="0"/>
                <a:ea typeface="Times New Roman" panose="02020603050405020304" pitchFamily="18" charset="0"/>
                <a:cs typeface="Times New Roman" panose="02020603050405020304" pitchFamily="18" charset="0"/>
              </a:rPr>
              <a:t>gives you more options in terms of providing communication accommodations such as writing down questions or allowing the applicant to respond by writing. We’ll talk more about communication accommodations in a few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p:txBody>
          <a:bodyPr/>
          <a:lstStyle/>
          <a:p>
            <a:fld id="{1625BF50-B49B-4853-A573-925571B59782}" type="slidenum">
              <a:rPr lang="en-US" smtClean="0"/>
              <a:t>26</a:t>
            </a:fld>
            <a:endParaRPr lang="en-US" dirty="0"/>
          </a:p>
        </p:txBody>
      </p:sp>
    </p:spTree>
    <p:extLst>
      <p:ext uri="{BB962C8B-B14F-4D97-AF65-F5344CB8AC3E}">
        <p14:creationId xmlns:p14="http://schemas.microsoft.com/office/powerpoint/2010/main" val="1522654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1025" y="450850"/>
            <a:ext cx="5486400" cy="3086100"/>
          </a:xfrm>
        </p:spPr>
      </p:sp>
      <p:sp>
        <p:nvSpPr>
          <p:cNvPr id="3" name="Notes Placeholder 2"/>
          <p:cNvSpPr>
            <a:spLocks noGrp="1"/>
          </p:cNvSpPr>
          <p:nvPr>
            <p:ph type="body" idx="1"/>
          </p:nvPr>
        </p:nvSpPr>
        <p:spPr>
          <a:xfrm>
            <a:off x="581025" y="3682093"/>
            <a:ext cx="5486400" cy="5003120"/>
          </a:xfrm>
        </p:spPr>
        <p:txBody>
          <a:bodyPr/>
          <a:lstStyle/>
          <a:p>
            <a:pPr marL="0" marR="0" lvl="0" indent="0">
              <a:lnSpc>
                <a:spcPct val="105000"/>
              </a:lnSpc>
              <a:spcBef>
                <a:spcPts val="0"/>
              </a:spcBef>
              <a:spcAft>
                <a:spcPts val="0"/>
              </a:spcAft>
              <a:buFont typeface="Symbol" pitchFamily="2" charset="2"/>
              <a:buNone/>
            </a:pPr>
            <a:r>
              <a:rPr lang="en-US" b="0" dirty="0">
                <a:solidFill>
                  <a:srgbClr val="000000"/>
                </a:solidFill>
                <a:effectLst/>
                <a:latin typeface="Calibri" panose="020F0502020204030204" pitchFamily="34" charset="0"/>
                <a:ea typeface="Times New Roman" panose="02020603050405020304" pitchFamily="18" charset="0"/>
              </a:rPr>
              <a:t>Now let’s talk about some of the logistics with scheduling applicant interviews.</a:t>
            </a:r>
          </a:p>
          <a:p>
            <a:pPr marL="0" marR="0" lvl="0" indent="0">
              <a:lnSpc>
                <a:spcPct val="105000"/>
              </a:lnSpc>
              <a:spcBef>
                <a:spcPts val="0"/>
              </a:spcBef>
              <a:spcAft>
                <a:spcPts val="0"/>
              </a:spcAft>
              <a:buFont typeface="Symbol" pitchFamily="2" charset="2"/>
              <a:buNone/>
            </a:pPr>
            <a:endParaRPr lang="en-US" b="0" dirty="0">
              <a:solidFill>
                <a:srgbClr val="000000"/>
              </a:solidFill>
              <a:effectLst/>
              <a:latin typeface="Calibri" panose="020F0502020204030204" pitchFamily="34" charset="0"/>
              <a:ea typeface="Times New Roman" panose="02020603050405020304" pitchFamily="18" charset="0"/>
            </a:endParaRPr>
          </a:p>
          <a:p>
            <a:pPr marL="0" marR="0" lvl="0" indent="0">
              <a:lnSpc>
                <a:spcPct val="105000"/>
              </a:lnSpc>
              <a:spcBef>
                <a:spcPts val="0"/>
              </a:spcBef>
              <a:spcAft>
                <a:spcPts val="0"/>
              </a:spcAft>
              <a:buFont typeface="Symbol" pitchFamily="2" charset="2"/>
              <a:buNone/>
            </a:pPr>
            <a:r>
              <a:rPr lang="en-US" b="0" dirty="0">
                <a:effectLst/>
                <a:latin typeface="Calibri" panose="020F0502020204030204" pitchFamily="34" charset="0"/>
                <a:ea typeface="Times New Roman" panose="02020603050405020304" pitchFamily="18" charset="0"/>
              </a:rPr>
              <a:t>First, y</a:t>
            </a:r>
            <a:r>
              <a:rPr lang="en-US" b="1" dirty="0">
                <a:effectLst/>
                <a:latin typeface="Calibri" panose="020F0502020204030204" pitchFamily="34" charset="0"/>
                <a:ea typeface="Times New Roman" panose="02020603050405020304" pitchFamily="18" charset="0"/>
              </a:rPr>
              <a:t>ou must </a:t>
            </a:r>
            <a:r>
              <a:rPr lang="en-US" b="1" dirty="0">
                <a:latin typeface="Calibri" panose="020F0502020204030204" pitchFamily="34" charset="0"/>
                <a:ea typeface="Times New Roman" panose="02020603050405020304" pitchFamily="18" charset="0"/>
              </a:rPr>
              <a:t>m</a:t>
            </a:r>
            <a:r>
              <a:rPr lang="en-US" b="1" dirty="0">
                <a:effectLst/>
                <a:latin typeface="Calibri" panose="020F0502020204030204" pitchFamily="34" charset="0"/>
                <a:ea typeface="Times New Roman" panose="02020603050405020304" pitchFamily="18" charset="0"/>
              </a:rPr>
              <a:t>ake at least 2 attempts</a:t>
            </a:r>
            <a:r>
              <a:rPr lang="en-US" dirty="0">
                <a:effectLst/>
                <a:latin typeface="Calibri" panose="020F0502020204030204" pitchFamily="34" charset="0"/>
                <a:ea typeface="Times New Roman" panose="02020603050405020304" pitchFamily="18" charset="0"/>
              </a:rPr>
              <a:t> to schedule an interview with an applicant.</a:t>
            </a:r>
          </a:p>
          <a:p>
            <a:pPr marL="342900" lvl="0" indent="-342900">
              <a:lnSpc>
                <a:spcPct val="105000"/>
              </a:lnSpc>
              <a:spcBef>
                <a:spcPts val="0"/>
              </a:spcBef>
              <a:buFont typeface="Symbol" pitchFamily="2" charset="2"/>
              <a:buChar char=""/>
            </a:pPr>
            <a:r>
              <a:rPr lang="en-US" dirty="0">
                <a:effectLst/>
                <a:latin typeface="Calibri" panose="020F0502020204030204" pitchFamily="34" charset="0"/>
                <a:ea typeface="Times New Roman" panose="02020603050405020304" pitchFamily="18" charset="0"/>
              </a:rPr>
              <a:t>Be sure to try all of the telephone numbers provided on the ETA 652 Job Corps Applicant Data Sheet. </a:t>
            </a:r>
          </a:p>
          <a:p>
            <a:pPr marL="342900" lvl="0" indent="-342900">
              <a:lnSpc>
                <a:spcPct val="105000"/>
              </a:lnSpc>
              <a:spcBef>
                <a:spcPts val="0"/>
              </a:spcBef>
              <a:buFont typeface="Symbol" pitchFamily="2" charset="2"/>
              <a:buChar char=""/>
            </a:pPr>
            <a:r>
              <a:rPr lang="en-US" dirty="0">
                <a:effectLst/>
                <a:latin typeface="Calibri" panose="020F0502020204030204" pitchFamily="34" charset="0"/>
                <a:ea typeface="Times New Roman" panose="02020603050405020304" pitchFamily="18" charset="0"/>
              </a:rPr>
              <a:t>When leaving messages for applicants, provide specific timeframes a deadline for returning your call (example: “Please call on Mondays and Wednesdays. Please return my call within 3 days.”)  </a:t>
            </a:r>
          </a:p>
          <a:p>
            <a:pPr marL="800100" lvl="1" indent="-342900">
              <a:lnSpc>
                <a:spcPct val="105000"/>
              </a:lnSpc>
              <a:spcBef>
                <a:spcPts val="0"/>
              </a:spcBef>
              <a:buFont typeface="Symbol" pitchFamily="2" charset="2"/>
              <a:buChar char=""/>
            </a:pPr>
            <a:endParaRPr lang="en-US" dirty="0">
              <a:effectLst/>
              <a:latin typeface="Calibri" panose="020F0502020204030204" pitchFamily="34" charset="0"/>
              <a:ea typeface="Times New Roman" panose="02020603050405020304" pitchFamily="18" charset="0"/>
            </a:endParaRPr>
          </a:p>
          <a:p>
            <a:pPr marL="0" indent="0">
              <a:lnSpc>
                <a:spcPct val="105000"/>
              </a:lnSpc>
              <a:spcBef>
                <a:spcPts val="0"/>
              </a:spcBef>
              <a:buClr>
                <a:schemeClr val="tx1"/>
              </a:buClr>
              <a:buSzPct val="100000"/>
              <a:buFont typeface="Symbol" pitchFamily="2" charset="2"/>
              <a:buNone/>
            </a:pPr>
            <a:r>
              <a:rPr lang="en-US" b="1" dirty="0">
                <a:ea typeface="Times New Roman" panose="02020603050405020304" pitchFamily="18" charset="0"/>
              </a:rPr>
              <a:t>If you are unable to reach the applicant </a:t>
            </a:r>
            <a:r>
              <a:rPr lang="en-US" dirty="0">
                <a:ea typeface="Times New Roman" panose="02020603050405020304" pitchFamily="18" charset="0"/>
              </a:rPr>
              <a:t>to schedule an interview – if, for example, none of the numbers on the ETA 652 work or the applicant has not returned messages -- </a:t>
            </a:r>
            <a:r>
              <a:rPr lang="en-US" b="1" dirty="0">
                <a:ea typeface="Times New Roman" panose="02020603050405020304" pitchFamily="18" charset="0"/>
              </a:rPr>
              <a:t>contact the applicant’s Admissions staff person</a:t>
            </a:r>
            <a:r>
              <a:rPr lang="en-US" dirty="0">
                <a:ea typeface="Times New Roman" panose="02020603050405020304" pitchFamily="18" charset="0"/>
              </a:rPr>
              <a:t> for assistance.  The name and phone number for the Admissions staff person can be found at the top of the ETA 652.  Using email is recommended for contacting Admission staff. Email addresses can be found in Outlook in the email directory.  In your message to Admissions staff, provide specific days/times when you are available to interview the applicant.</a:t>
            </a:r>
          </a:p>
          <a:p>
            <a:pPr marL="0" indent="0">
              <a:lnSpc>
                <a:spcPct val="105000"/>
              </a:lnSpc>
              <a:spcBef>
                <a:spcPts val="0"/>
              </a:spcBef>
              <a:buClr>
                <a:schemeClr val="tx1"/>
              </a:buClr>
              <a:buSzPct val="100000"/>
              <a:buFont typeface="Symbol" pitchFamily="2" charset="2"/>
              <a:buNone/>
            </a:pPr>
            <a:endParaRPr lang="en-US" b="1" dirty="0">
              <a:ea typeface="Times New Roman" panose="02020603050405020304" pitchFamily="18" charset="0"/>
            </a:endParaRPr>
          </a:p>
          <a:p>
            <a:pPr marL="0" indent="0">
              <a:lnSpc>
                <a:spcPct val="105000"/>
              </a:lnSpc>
              <a:spcBef>
                <a:spcPts val="0"/>
              </a:spcBef>
              <a:buClr>
                <a:schemeClr val="tx1"/>
              </a:buClr>
              <a:buSzPct val="100000"/>
              <a:buFont typeface="Symbol" pitchFamily="2" charset="2"/>
              <a:buNone/>
            </a:pPr>
            <a:r>
              <a:rPr lang="en-US" b="1" dirty="0">
                <a:ea typeface="Times New Roman" panose="02020603050405020304" pitchFamily="18" charset="0"/>
              </a:rPr>
              <a:t>Document your efforts to reach the applicant</a:t>
            </a:r>
            <a:r>
              <a:rPr lang="en-US" dirty="0">
                <a:ea typeface="Times New Roman" panose="02020603050405020304" pitchFamily="18" charset="0"/>
              </a:rPr>
              <a:t> and any contacts that you have with Admissions staff. A</a:t>
            </a:r>
            <a:r>
              <a:rPr lang="en-US" dirty="0">
                <a:effectLst/>
                <a:latin typeface="Calibri" panose="020F0502020204030204" pitchFamily="34" charset="0"/>
                <a:ea typeface="Times New Roman" panose="02020603050405020304" pitchFamily="18" charset="0"/>
              </a:rPr>
              <a:t>sk your HWD about documenting AFR activities at your center – it could be on a SF-600 Form, a center-specific tracking log, or in some other way.</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27</a:t>
            </a:fld>
            <a:endParaRPr lang="en-US" dirty="0"/>
          </a:p>
        </p:txBody>
      </p:sp>
    </p:spTree>
    <p:extLst>
      <p:ext uri="{BB962C8B-B14F-4D97-AF65-F5344CB8AC3E}">
        <p14:creationId xmlns:p14="http://schemas.microsoft.com/office/powerpoint/2010/main" val="2706817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Here are also a few considerations when it comes to interviewing minor applicants.</a:t>
            </a:r>
          </a:p>
          <a:p>
            <a:pPr marL="342900" marR="457200" lvl="0" indent="-342900">
              <a:spcBef>
                <a:spcPts val="0"/>
              </a:spcBef>
              <a:spcAft>
                <a:spcPts val="1200"/>
              </a:spcAft>
              <a:buFont typeface="Symbol" pitchFamily="2" charset="2"/>
              <a:buChar char=""/>
            </a:pPr>
            <a:r>
              <a:rPr lang="en-US" sz="1200" dirty="0">
                <a:effectLst/>
                <a:latin typeface="Calibri" panose="020F0502020204030204" pitchFamily="34" charset="0"/>
                <a:ea typeface="Times New Roman" panose="02020603050405020304" pitchFamily="18" charset="0"/>
              </a:rPr>
              <a:t>Applicants and the parents/guardians of minor applicants sign a consent for a pre-enrollment interview as part of the application process, </a:t>
            </a:r>
            <a:r>
              <a:rPr lang="en-US" sz="1200" b="1" dirty="0">
                <a:effectLst/>
                <a:latin typeface="Calibri" panose="020F0502020204030204" pitchFamily="34" charset="0"/>
                <a:ea typeface="Times New Roman" panose="02020603050405020304" pitchFamily="18" charset="0"/>
              </a:rPr>
              <a:t>so there is no need to obtain additional consent. </a:t>
            </a:r>
          </a:p>
          <a:p>
            <a:pPr marL="342900" marR="457200" indent="-342900">
              <a:spcAft>
                <a:spcPts val="1200"/>
              </a:spcAft>
              <a:buFont typeface="Symbol" pitchFamily="2" charset="2"/>
              <a:buChar char=""/>
              <a:defRP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When scheduling an interview with a minor applicant, </a:t>
            </a: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the parent/guardian should be invited to participate, but the participation of the parent/guardian is </a:t>
            </a:r>
            <a:r>
              <a:rPr lang="en-US" sz="1200" b="1" u="sng" dirty="0">
                <a:effectLst/>
                <a:latin typeface="Calibri" panose="020F0502020204030204" pitchFamily="34" charset="0"/>
                <a:ea typeface="Times New Roman" panose="02020603050405020304" pitchFamily="18" charset="0"/>
                <a:cs typeface="Times New Roman" panose="02020603050405020304" pitchFamily="18" charset="0"/>
              </a:rPr>
              <a:t>not required</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marR="457200" indent="-342900">
              <a:spcAft>
                <a:spcPts val="1200"/>
              </a:spcAft>
              <a:buFont typeface="Symbol" pitchFamily="2" charset="2"/>
              <a:buChar char=""/>
              <a:defRP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If the parent/guardian chooses to be on the phone or in the room during the interview, </a:t>
            </a: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politely ask the parent/guardian to wait to provide their input </a:t>
            </a:r>
            <a:r>
              <a:rPr lang="en-US" sz="1200" b="1"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AFTER</a:t>
            </a: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applicant has an opportunity to respond to each question.  </a:t>
            </a: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Explain that this is important so that you can see how well the applicant functions independently since they will </a:t>
            </a:r>
            <a:r>
              <a:rPr lang="en-US" sz="1050" b="1" dirty="0">
                <a:effectLst/>
                <a:latin typeface="Calibri" panose="020F0502020204030204" pitchFamily="34" charset="0"/>
                <a:ea typeface="Times New Roman" panose="02020603050405020304" pitchFamily="18" charset="0"/>
                <a:cs typeface="Times New Roman" panose="02020603050405020304" pitchFamily="18" charset="0"/>
              </a:rPr>
              <a:t>be expected to function independently at Job Corps</a:t>
            </a:r>
            <a:r>
              <a:rPr lang="en-US" sz="105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baseline="0" dirty="0"/>
          </a:p>
        </p:txBody>
      </p:sp>
      <p:sp>
        <p:nvSpPr>
          <p:cNvPr id="5" name="Slide Number Placeholder 4"/>
          <p:cNvSpPr>
            <a:spLocks noGrp="1"/>
          </p:cNvSpPr>
          <p:nvPr>
            <p:ph type="sldNum" sz="quarter" idx="11"/>
          </p:nvPr>
        </p:nvSpPr>
        <p:spPr/>
        <p:txBody>
          <a:bodyPr/>
          <a:lstStyle/>
          <a:p>
            <a:fld id="{1625BF50-B49B-4853-A573-925571B59782}" type="slidenum">
              <a:rPr lang="en-US" smtClean="0"/>
              <a:t>28</a:t>
            </a:fld>
            <a:endParaRPr lang="en-US" dirty="0"/>
          </a:p>
        </p:txBody>
      </p:sp>
    </p:spTree>
    <p:extLst>
      <p:ext uri="{BB962C8B-B14F-4D97-AF65-F5344CB8AC3E}">
        <p14:creationId xmlns:p14="http://schemas.microsoft.com/office/powerpoint/2010/main" val="1662493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sz="1200" dirty="0">
                <a:effectLst/>
                <a:ea typeface="Times New Roman" panose="02020603050405020304" pitchFamily="18" charset="0"/>
              </a:rPr>
              <a:t>When conducting an applicant interview, you can only ask an applicant about </a:t>
            </a:r>
            <a:r>
              <a:rPr lang="en-US" sz="1200" b="1" dirty="0">
                <a:effectLst/>
                <a:ea typeface="Times New Roman" panose="02020603050405020304" pitchFamily="18" charset="0"/>
              </a:rPr>
              <a:t>DISCLOSED diagnoses, conditions, symptoms, and behaviors </a:t>
            </a:r>
            <a:r>
              <a:rPr lang="en-US" sz="1200" b="0" dirty="0">
                <a:effectLst/>
                <a:ea typeface="Times New Roman" panose="02020603050405020304" pitchFamily="18" charset="0"/>
              </a:rPr>
              <a:t>on the ETA 653 and any other records in the applicant e-Folder including medical/mental health records, school disability document, Chronic Care Management Plans and so on</a:t>
            </a:r>
            <a:r>
              <a:rPr lang="en-US" sz="1200" b="1" dirty="0">
                <a:effectLst/>
                <a:ea typeface="Times New Roman" panose="02020603050405020304" pitchFamily="18" charset="0"/>
              </a:rPr>
              <a:t>.  Asking about undisclosed information can potentially be seen as making the process biased and unfair.</a:t>
            </a:r>
          </a:p>
          <a:p>
            <a:pPr marL="0" marR="0" lvl="0" indent="0" algn="l" defTabSz="914400" rtl="0" eaLnBrk="1" fontAlgn="auto" latinLnBrk="0" hangingPunct="1">
              <a:lnSpc>
                <a:spcPct val="105000"/>
              </a:lnSpc>
              <a:spcBef>
                <a:spcPts val="0"/>
              </a:spcBef>
              <a:spcAft>
                <a:spcPts val="0"/>
              </a:spcAft>
              <a:buClrTx/>
              <a:buSzTx/>
              <a:buFontTx/>
              <a:buNone/>
              <a:tabLst/>
              <a:defRPr/>
            </a:pPr>
            <a:endParaRPr lang="en-US" sz="1200" b="0" dirty="0">
              <a:effectLst/>
              <a:ea typeface="Times New Roman" panose="02020603050405020304" pitchFamily="18" charset="0"/>
            </a:endParaRPr>
          </a:p>
          <a:p>
            <a:pPr marL="0" marR="0" algn="l">
              <a:lnSpc>
                <a:spcPct val="105000"/>
              </a:lnSpc>
              <a:spcBef>
                <a:spcPts val="0"/>
              </a:spcBef>
              <a:spcAft>
                <a:spcPts val="0"/>
              </a:spcAft>
            </a:pPr>
            <a:endParaRPr lang="en-US" sz="1200" dirty="0">
              <a:effectLst/>
              <a:ea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Tx/>
              <a:buNone/>
              <a:tabLst/>
              <a:defRPr/>
            </a:pPr>
            <a:r>
              <a:rPr lang="en-US" sz="1200" dirty="0">
                <a:ea typeface="Times New Roman" panose="02020603050405020304" pitchFamily="18" charset="0"/>
              </a:rPr>
              <a:t>You need to prepare for the applicant interview by </a:t>
            </a:r>
            <a:r>
              <a:rPr lang="en-US" sz="1200" b="1" dirty="0">
                <a:ea typeface="Times New Roman" panose="02020603050405020304" pitchFamily="18" charset="0"/>
              </a:rPr>
              <a:t>carefully reviewing </a:t>
            </a:r>
            <a:r>
              <a:rPr lang="en-US" sz="1200" dirty="0">
                <a:ea typeface="Times New Roman" panose="02020603050405020304" pitchFamily="18" charset="0"/>
              </a:rPr>
              <a:t>all the relevant information in the applicant’s e-Folder</a:t>
            </a:r>
            <a:r>
              <a:rPr lang="en-US" dirty="0">
                <a:ea typeface="Times New Roman" panose="02020603050405020304" pitchFamily="18" charset="0"/>
              </a:rPr>
              <a:t>, </a:t>
            </a:r>
            <a:r>
              <a:rPr lang="en-US" sz="1200" dirty="0">
                <a:ea typeface="Times New Roman" panose="02020603050405020304" pitchFamily="18" charset="0"/>
              </a:rPr>
              <a:t>so you know what to ask about during the interview.</a:t>
            </a:r>
            <a:endParaRPr lang="en-US" sz="1200" b="1" dirty="0">
              <a:ea typeface="Times New Roman" panose="02020603050405020304" pitchFamily="18" charset="0"/>
            </a:endParaRPr>
          </a:p>
          <a:p>
            <a:pPr marL="0" marR="0" algn="l">
              <a:lnSpc>
                <a:spcPct val="105000"/>
              </a:lnSpc>
              <a:spcBef>
                <a:spcPts val="0"/>
              </a:spcBef>
              <a:spcAft>
                <a:spcPts val="0"/>
              </a:spcAft>
            </a:pPr>
            <a:r>
              <a:rPr lang="en-US" sz="1200" dirty="0">
                <a:effectLst/>
                <a:ea typeface="Times New Roman" panose="02020603050405020304" pitchFamily="18" charset="0"/>
              </a:rPr>
              <a:t>So, let’s turn now to documents you will encounter and need to review information in the applicant e-Folder.</a:t>
            </a:r>
          </a:p>
          <a:p>
            <a:pPr marL="0" marR="0" algn="l">
              <a:lnSpc>
                <a:spcPct val="105000"/>
              </a:lnSpc>
              <a:spcBef>
                <a:spcPts val="0"/>
              </a:spcBef>
              <a:spcAft>
                <a:spcPts val="0"/>
              </a:spcAft>
            </a:pPr>
            <a:endParaRPr lang="en-US" sz="1200" dirty="0">
              <a:effectLs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29</a:t>
            </a:fld>
            <a:endParaRPr lang="en-US" dirty="0"/>
          </a:p>
        </p:txBody>
      </p:sp>
    </p:spTree>
    <p:extLst>
      <p:ext uri="{BB962C8B-B14F-4D97-AF65-F5344CB8AC3E}">
        <p14:creationId xmlns:p14="http://schemas.microsoft.com/office/powerpoint/2010/main" val="159048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30300"/>
            <a:ext cx="5486400" cy="3086100"/>
          </a:xfrm>
        </p:spPr>
      </p:sp>
      <p:sp>
        <p:nvSpPr>
          <p:cNvPr id="3" name="Notes Placeholder 2"/>
          <p:cNvSpPr>
            <a:spLocks noGrp="1"/>
          </p:cNvSpPr>
          <p:nvPr>
            <p:ph type="body" idx="1"/>
          </p:nvPr>
        </p:nvSpPr>
        <p:spPr/>
        <p:txBody>
          <a:bodyPr/>
          <a:lstStyle/>
          <a:p>
            <a:r>
              <a:rPr lang="en-US" dirty="0"/>
              <a:t>Let’s get right to it.  Here are the 5 learning objectives for today’s webinar. By the end of our time together, it is my goal for you to be able to first of all stay awake - then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latin typeface="Tenorite" pitchFamily="2" charset="0"/>
              </a:rPr>
              <a:t>List possible outcomes for a Job Corps application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enorite" pitchFamily="2" charset="0"/>
              </a:rPr>
              <a:t>Describe main AFR process steps – at the center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List the only 2 reasons that centers can recommend denial of enrollment for an applicant</a:t>
            </a:r>
            <a:endParaRPr lang="en-US" sz="1200" dirty="0">
              <a:latin typeface="Tenorite"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Understand considerations related to the applicant interview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Describe the 5 primary changes to Form 2-04  DTA and Form 2-05 HCNA that resulted from PRH Change Notice 22-02 which was released last November</a:t>
            </a:r>
            <a:endParaRPr lang="en-US" sz="1200" dirty="0">
              <a:latin typeface="Tenorite"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enorite" pitchFamily="2" charset="0"/>
            </a:endParaRP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a:t>
            </a:fld>
            <a:endParaRPr lang="en-US" dirty="0"/>
          </a:p>
        </p:txBody>
      </p:sp>
    </p:spTree>
    <p:extLst>
      <p:ext uri="{BB962C8B-B14F-4D97-AF65-F5344CB8AC3E}">
        <p14:creationId xmlns:p14="http://schemas.microsoft.com/office/powerpoint/2010/main" val="865117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After you have logged into CIS and located the applicant’s e-Folder, you will find two documents in every applicant folder because they are a required part of the application.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first is the ETA 652 the Job Corps Applicant Data Sheet.  There is a screenshot on the slide.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Job Corps Data Sheet (ETA-652) provides demographic information about the applicant including the information you see on the slide. </a:t>
            </a:r>
          </a:p>
          <a:p>
            <a:pPr marL="228600" indent="-2286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9BD826-205F-4916-B974-0D83ABF2463A}" type="slidenum">
              <a:rPr lang="en-US" smtClean="0"/>
              <a:t>30</a:t>
            </a:fld>
            <a:endParaRPr lang="en-US" dirty="0"/>
          </a:p>
        </p:txBody>
      </p:sp>
    </p:spTree>
    <p:extLst>
      <p:ext uri="{BB962C8B-B14F-4D97-AF65-F5344CB8AC3E}">
        <p14:creationId xmlns:p14="http://schemas.microsoft.com/office/powerpoint/2010/main" val="3738743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a:t>
            </a:r>
            <a:r>
              <a:rPr lang="en-US" baseline="30000" dirty="0"/>
              <a:t>nd</a:t>
            </a:r>
            <a:r>
              <a:rPr lang="en-US" dirty="0"/>
              <a:t> document is The ETA 653 Job Corps Health Questionnaire is a 4-page document included in every applicant file. While it is a required document, it is important to know that applicants to Job Corps, like applicants to a job, are not required to disclose health information.  We hope that they do, but they are not legally required to do so. </a:t>
            </a:r>
          </a:p>
          <a:p>
            <a:endParaRPr lang="en-US" dirty="0"/>
          </a:p>
          <a:p>
            <a:r>
              <a:rPr lang="en-US" dirty="0"/>
              <a:t>You will want to review the items that are were endorsed or marked “yes” by the applicant of the 6-53</a:t>
            </a:r>
          </a:p>
          <a:p>
            <a:pPr marL="0" indent="0">
              <a:buFont typeface="Arial" panose="020B0604020202020204" pitchFamily="34" charset="0"/>
              <a:buNone/>
            </a:pPr>
            <a:r>
              <a:rPr lang="en-US" dirty="0"/>
              <a:t>then look in the comments section after question 10 . For any item that is marked ”yes,” Admissions is to make notes with additional information including whether any documentation related to the condition is included in the e-Folder. </a:t>
            </a:r>
          </a:p>
        </p:txBody>
      </p:sp>
      <p:sp>
        <p:nvSpPr>
          <p:cNvPr id="4" name="Slide Number Placeholder 3"/>
          <p:cNvSpPr>
            <a:spLocks noGrp="1"/>
          </p:cNvSpPr>
          <p:nvPr>
            <p:ph type="sldNum" sz="quarter" idx="5"/>
          </p:nvPr>
        </p:nvSpPr>
        <p:spPr/>
        <p:txBody>
          <a:bodyPr/>
          <a:lstStyle/>
          <a:p>
            <a:fld id="{987E711D-E72B-49DF-ABAE-62BC47AB744D}" type="slidenum">
              <a:rPr lang="en-US" smtClean="0"/>
              <a:t>31</a:t>
            </a:fld>
            <a:endParaRPr lang="en-US" dirty="0"/>
          </a:p>
        </p:txBody>
      </p:sp>
    </p:spTree>
    <p:extLst>
      <p:ext uri="{BB962C8B-B14F-4D97-AF65-F5344CB8AC3E}">
        <p14:creationId xmlns:p14="http://schemas.microsoft.com/office/powerpoint/2010/main" val="3947497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28638"/>
            <a:ext cx="5486400" cy="3086100"/>
          </a:xfrm>
        </p:spPr>
      </p:sp>
      <p:sp>
        <p:nvSpPr>
          <p:cNvPr id="3" name="Notes Placeholder 2"/>
          <p:cNvSpPr>
            <a:spLocks noGrp="1"/>
          </p:cNvSpPr>
          <p:nvPr>
            <p:ph type="body" idx="1"/>
          </p:nvPr>
        </p:nvSpPr>
        <p:spPr>
          <a:xfrm>
            <a:off x="685800" y="3729037"/>
            <a:ext cx="5486400" cy="4956175"/>
          </a:xfrm>
        </p:spPr>
        <p:txBody>
          <a:bodyPr/>
          <a:lstStyle/>
          <a:p>
            <a:pPr marL="0" marR="0" algn="l">
              <a:lnSpc>
                <a:spcPct val="105000"/>
              </a:lnSpc>
              <a:spcBef>
                <a:spcPts val="0"/>
              </a:spcBef>
              <a:spcAft>
                <a:spcPts val="0"/>
              </a:spcAft>
            </a:pPr>
            <a:r>
              <a:rPr lang="en-US" sz="1200" dirty="0">
                <a:effectLst/>
                <a:ea typeface="Times New Roman" panose="02020603050405020304" pitchFamily="18" charset="0"/>
              </a:rPr>
              <a:t>After reviewing the ETA 652 Job Corps Applicant Data Sheet and ETA 653 Job Corps Health Questionnaire, you then go to the Wellness and Accommodation folder where you will find the Health e-Folder and the Disability e-Folder.  Now this assumes that you are doing your applicant file review electronically in CIS, which I would highly recommend </a:t>
            </a:r>
          </a:p>
          <a:p>
            <a:pPr marL="0" marR="0" algn="l">
              <a:lnSpc>
                <a:spcPct val="105000"/>
              </a:lnSpc>
              <a:spcBef>
                <a:spcPts val="0"/>
              </a:spcBef>
              <a:spcAft>
                <a:spcPts val="0"/>
              </a:spcAft>
            </a:pPr>
            <a:r>
              <a:rPr lang="en-US" sz="1200" dirty="0">
                <a:effectLst/>
                <a:ea typeface="Times New Roman" panose="02020603050405020304" pitchFamily="18" charset="0"/>
              </a:rPr>
              <a:t>At any rate, the lists of possible documents that you see on the slide is how they appear in the e-Folder.  As you review documents, be sure to make notes about the information disclosed so that you can ask about them during the applicant  interview, if you decide you need to do one.</a:t>
            </a:r>
          </a:p>
          <a:p>
            <a:pPr marL="0" marR="0" algn="l">
              <a:lnSpc>
                <a:spcPct val="105000"/>
              </a:lnSpc>
              <a:spcBef>
                <a:spcPts val="0"/>
              </a:spcBef>
              <a:spcAft>
                <a:spcPts val="0"/>
              </a:spcAft>
            </a:pPr>
            <a:endParaRPr lang="en-US" sz="1200" dirty="0">
              <a:effectLst/>
              <a:ea typeface="Times New Roman" panose="02020603050405020304" pitchFamily="18" charset="0"/>
            </a:endParaRPr>
          </a:p>
          <a:p>
            <a:pPr marL="0" marR="0" algn="l">
              <a:lnSpc>
                <a:spcPct val="105000"/>
              </a:lnSpc>
              <a:spcBef>
                <a:spcPts val="0"/>
              </a:spcBef>
              <a:spcAft>
                <a:spcPts val="0"/>
              </a:spcAft>
            </a:pPr>
            <a:r>
              <a:rPr lang="en-US" sz="1200" dirty="0">
                <a:effectLst/>
                <a:ea typeface="Times New Roman" panose="02020603050405020304" pitchFamily="18" charset="0"/>
              </a:rPr>
              <a:t>As a “best practice,” CMHCs should review the school disability documents (IEPs, 504 Plans, etc.) in the Disability e-Folder because these documents often contain important information related to</a:t>
            </a:r>
            <a:r>
              <a:rPr lang="en-US" dirty="0"/>
              <a:t> behavior, social skills, communication and activities of daily living, especially for applicants identified as having Autism Spectrum Disorder, Intellectual Disability and Emotional Disturbance due to the frequency of some of the challenges that are associated with these conditions.</a:t>
            </a:r>
          </a:p>
          <a:p>
            <a:pPr marL="0" marR="0" algn="l">
              <a:lnSpc>
                <a:spcPct val="105000"/>
              </a:lnSpc>
              <a:spcBef>
                <a:spcPts val="0"/>
              </a:spcBef>
              <a:spcAft>
                <a:spcPts val="0"/>
              </a:spcAft>
            </a:pPr>
            <a:endParaRPr lang="en-US" sz="1200" dirty="0">
              <a:effectLst/>
              <a:ea typeface="Times New Roman" panose="02020603050405020304" pitchFamily="18" charset="0"/>
            </a:endParaRPr>
          </a:p>
          <a:p>
            <a:pPr marL="171450" marR="0" indent="-171450" algn="l">
              <a:lnSpc>
                <a:spcPct val="105000"/>
              </a:lnSpc>
              <a:spcBef>
                <a:spcPts val="0"/>
              </a:spcBef>
              <a:spcAft>
                <a:spcPts val="0"/>
              </a:spcAft>
              <a:buFont typeface="Arial" panose="020B0604020202020204" pitchFamily="34" charset="0"/>
              <a:buChar char="•"/>
            </a:pPr>
            <a:r>
              <a:rPr lang="en-US" dirty="0"/>
              <a:t>There have also been instances where an IEP was the only place where it was mentioned that an applicant had an ankle bracelet for monitoring during probation or that a student frequently misses school due to repeated psychiatric hospitalizations. </a:t>
            </a:r>
          </a:p>
          <a:p>
            <a:pPr marL="171450" indent="-171450">
              <a:buFont typeface="Arial" panose="020B0604020202020204" pitchFamily="34" charset="0"/>
              <a:buChar char="•"/>
            </a:pPr>
            <a:r>
              <a:rPr lang="en-US" sz="1200" dirty="0">
                <a:effectLst/>
                <a:ea typeface="Times New Roman" panose="02020603050405020304" pitchFamily="18" charset="0"/>
              </a:rPr>
              <a:t>If you </a:t>
            </a:r>
            <a:r>
              <a:rPr lang="en-US" dirty="0"/>
              <a:t>do not have access to the Disability e-folder. You should have access to this folder so if you do not, please check with your HWD or IT person on center about getting access to the Disability e-Folder. </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5000"/>
              </a:lnSpc>
              <a:spcBef>
                <a:spcPts val="0"/>
              </a:spcBef>
              <a:spcAft>
                <a:spcPts val="0"/>
              </a:spcAft>
              <a:buClrTx/>
              <a:buSzTx/>
              <a:buFontTx/>
              <a:buNone/>
              <a:tabLst/>
              <a:defRPr/>
            </a:pPr>
            <a:endParaRPr lang="en-US" sz="1200" dirty="0">
              <a:effectLst/>
              <a:ea typeface="Times New Roman" panose="02020603050405020304" pitchFamily="18" charset="0"/>
            </a:endParaRPr>
          </a:p>
          <a:p>
            <a:pPr marL="0" marR="0" algn="l">
              <a:lnSpc>
                <a:spcPct val="105000"/>
              </a:lnSpc>
              <a:spcBef>
                <a:spcPts val="0"/>
              </a:spcBef>
              <a:spcAft>
                <a:spcPts val="0"/>
              </a:spcAft>
            </a:pPr>
            <a:endParaRPr lang="en-US" sz="1200" dirty="0">
              <a:effectLst/>
              <a:ea typeface="Times New Roman" panose="02020603050405020304" pitchFamily="18" charset="0"/>
            </a:endParaRPr>
          </a:p>
          <a:p>
            <a:pPr marL="0" marR="0" algn="l">
              <a:lnSpc>
                <a:spcPct val="105000"/>
              </a:lnSpc>
              <a:spcBef>
                <a:spcPts val="0"/>
              </a:spcBef>
              <a:spcAft>
                <a:spcPts val="0"/>
              </a:spcAft>
            </a:pPr>
            <a:endParaRPr lang="en-US" sz="1200" dirty="0">
              <a:effectLst/>
              <a:ea typeface="Times New Roman" panose="02020603050405020304" pitchFamily="18" charset="0"/>
            </a:endParaRPr>
          </a:p>
          <a:p>
            <a:pPr marL="0" marR="0" algn="l">
              <a:lnSpc>
                <a:spcPct val="105000"/>
              </a:lnSpc>
              <a:spcBef>
                <a:spcPts val="0"/>
              </a:spcBef>
              <a:spcAft>
                <a:spcPts val="0"/>
              </a:spcAft>
            </a:pPr>
            <a:endParaRPr lang="en-US" sz="1200" dirty="0">
              <a:effectLs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32</a:t>
            </a:fld>
            <a:endParaRPr lang="en-US" dirty="0"/>
          </a:p>
        </p:txBody>
      </p:sp>
    </p:spTree>
    <p:extLst>
      <p:ext uri="{BB962C8B-B14F-4D97-AF65-F5344CB8AC3E}">
        <p14:creationId xmlns:p14="http://schemas.microsoft.com/office/powerpoint/2010/main" val="3918250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Before we start on the section about actually conducting an application interview, I want to call your attention to  an important resource to help you when conducting applicant interviews: the Sample Applicant Clinical Interview Questions.  For those of you who are already familiar with it, we have updated it, so it is “new and improved.”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The Sample Applicant Interview Questions were designed with the direct threat and health care needs assessments in mind – to help you capture the information needed to write a strong assessment to support a recommendation of denial.  You do not have the use all of the questions because all of the questions won’t be appropriate. For example, there are specific sets of questions for particular situations, such as when an applicant has a cognitive disability and you need to assess adaptive functioning.</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97DC217-DF71-1A49-B3EA-559F1F43B0FF}" type="slidenum">
              <a:rPr lang="en-US" smtClean="0"/>
              <a:t>33</a:t>
            </a:fld>
            <a:endParaRPr lang="en-US" dirty="0"/>
          </a:p>
        </p:txBody>
      </p:sp>
    </p:spTree>
    <p:extLst>
      <p:ext uri="{BB962C8B-B14F-4D97-AF65-F5344CB8AC3E}">
        <p14:creationId xmlns:p14="http://schemas.microsoft.com/office/powerpoint/2010/main" val="3042030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65113"/>
            <a:ext cx="5486400" cy="3086100"/>
          </a:xfrm>
        </p:spPr>
      </p:sp>
      <p:sp>
        <p:nvSpPr>
          <p:cNvPr id="3" name="Notes Placeholder 2"/>
          <p:cNvSpPr>
            <a:spLocks noGrp="1"/>
          </p:cNvSpPr>
          <p:nvPr>
            <p:ph type="body" idx="1"/>
          </p:nvPr>
        </p:nvSpPr>
        <p:spPr>
          <a:xfrm>
            <a:off x="685800" y="3438797"/>
            <a:ext cx="5486400" cy="5440090"/>
          </a:xfrm>
        </p:spPr>
        <p: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dirty="0">
                <a:effectLst/>
                <a:ea typeface="Times New Roman" panose="02020603050405020304" pitchFamily="18" charset="0"/>
              </a:rPr>
              <a:t>While scheduling the interview and during the first few minutes of the interview, </a:t>
            </a:r>
            <a:r>
              <a:rPr lang="en-US" dirty="0"/>
              <a:t>try to determine </a:t>
            </a:r>
            <a:r>
              <a:rPr lang="en-US" dirty="0">
                <a:effectLst/>
                <a:ea typeface="Times New Roman" panose="02020603050405020304" pitchFamily="18" charset="0"/>
              </a:rPr>
              <a:t>parent/guardian of the applicant </a:t>
            </a:r>
            <a:r>
              <a:rPr lang="en-US" b="0" dirty="0">
                <a:solidFill>
                  <a:srgbClr val="000000"/>
                </a:solidFill>
                <a:effectLst/>
                <a:ea typeface="Times New Roman" panose="02020603050405020304" pitchFamily="18" charset="0"/>
              </a:rPr>
              <a:t>may need </a:t>
            </a:r>
            <a:r>
              <a:rPr lang="en-US" b="0" u="sng" dirty="0">
                <a:solidFill>
                  <a:srgbClr val="000000"/>
                </a:solidFill>
                <a:effectLst/>
                <a:ea typeface="Times New Roman" panose="02020603050405020304" pitchFamily="18" charset="0"/>
              </a:rPr>
              <a:t>communication</a:t>
            </a:r>
            <a:r>
              <a:rPr lang="en-US" b="0" u="none" dirty="0">
                <a:solidFill>
                  <a:srgbClr val="000000"/>
                </a:solidFill>
                <a:effectLst/>
                <a:ea typeface="Times New Roman" panose="02020603050405020304" pitchFamily="18" charset="0"/>
              </a:rPr>
              <a:t> accommodations, </a:t>
            </a:r>
            <a:r>
              <a:rPr lang="en-US" b="0" u="none" dirty="0">
                <a:effectLst/>
                <a:ea typeface="Times New Roman" panose="02020603050405020304" pitchFamily="18" charset="0"/>
              </a:rPr>
              <a:t>including</a:t>
            </a:r>
            <a:r>
              <a:rPr lang="en-US" b="0" dirty="0">
                <a:effectLst/>
                <a:ea typeface="Times New Roman" panose="02020603050405020304" pitchFamily="18" charset="0"/>
              </a:rPr>
              <a:t> translation services.  </a:t>
            </a:r>
          </a:p>
          <a:p>
            <a:pPr marL="171450" marR="0" lvl="0" indent="-171450" algn="l" defTabSz="9144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en-US" b="0" dirty="0">
                <a:effectLst/>
                <a:ea typeface="Times New Roman" panose="02020603050405020304" pitchFamily="18" charset="0"/>
              </a:rPr>
              <a:t>L</a:t>
            </a:r>
            <a:r>
              <a:rPr lang="en-US" dirty="0">
                <a:effectLst/>
                <a:ea typeface="Times New Roman" panose="02020603050405020304" pitchFamily="18" charset="0"/>
              </a:rPr>
              <a:t>isten carefully to the applicant’s speech and language – how they express themselves and how well they seem to understand and respond to the questions.  </a:t>
            </a:r>
          </a:p>
          <a:p>
            <a:pPr marL="171450" marR="0" lvl="0" indent="-171450" algn="l" defTabSz="9144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en-US" dirty="0">
                <a:effectLst/>
                <a:ea typeface="Times New Roman" panose="02020603050405020304" pitchFamily="18" charset="0"/>
              </a:rPr>
              <a:t>This is important because as part of nondiscrimination regulations, </a:t>
            </a:r>
            <a:r>
              <a:rPr lang="en-US" dirty="0"/>
              <a:t>centers are </a:t>
            </a:r>
            <a:r>
              <a:rPr lang="en-US" b="1" dirty="0">
                <a:solidFill>
                  <a:srgbClr val="2E3ED6"/>
                </a:solidFill>
              </a:rPr>
              <a:t>required to communicate effectively with applicants with disabilities</a:t>
            </a:r>
            <a:r>
              <a:rPr lang="en-US" b="1" dirty="0">
                <a:solidFill>
                  <a:srgbClr val="0063F4"/>
                </a:solidFill>
              </a:rPr>
              <a:t> </a:t>
            </a:r>
            <a:r>
              <a:rPr lang="en-US" dirty="0"/>
              <a:t>during the application process so that an applicant </a:t>
            </a:r>
            <a:r>
              <a:rPr lang="en-US" b="1" kern="1200" dirty="0">
                <a:solidFill>
                  <a:schemeClr val="tx1"/>
                </a:solidFill>
                <a:effectLst/>
                <a:latin typeface="+mn-lt"/>
                <a:ea typeface="+mn-ea"/>
                <a:cs typeface="+mn-cs"/>
              </a:rPr>
              <a:t>can participate in the process to the maximum extent possible.</a:t>
            </a:r>
            <a:endParaRPr lang="en-US" dirty="0"/>
          </a:p>
          <a:p>
            <a:pPr marL="0" marR="0" lvl="0" indent="0" algn="l" defTabSz="914400" rtl="0" eaLnBrk="1" fontAlgn="auto" latinLnBrk="0" hangingPunct="1">
              <a:lnSpc>
                <a:spcPct val="105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en-US" dirty="0"/>
              <a:t>Under the law, the </a:t>
            </a:r>
            <a:r>
              <a:rPr lang="en-US" b="1" dirty="0"/>
              <a:t>burden is on Job Corps centers, not the applicants, to provide appropriate auxiliary aids and services </a:t>
            </a:r>
            <a:r>
              <a:rPr lang="en-US" dirty="0"/>
              <a:t>(communication aids) that are needed for effective communication for an individual with a disability. </a:t>
            </a:r>
          </a:p>
          <a:p>
            <a:pPr marL="0" indent="0">
              <a:spcBef>
                <a:spcPts val="0"/>
              </a:spcBef>
              <a:spcAft>
                <a:spcPts val="2400"/>
              </a:spcAft>
              <a:buSzPct val="120000"/>
              <a:buFont typeface="Arial" panose="020B0604020202020204" pitchFamily="34" charset="0"/>
              <a:buNone/>
            </a:pPr>
            <a:r>
              <a:rPr lang="en-US" dirty="0"/>
              <a:t>Communications difficulties can present in many ways</a:t>
            </a:r>
            <a:r>
              <a:rPr lang="en-US" b="1" dirty="0"/>
              <a:t>. Problems with speech –. </a:t>
            </a:r>
            <a:r>
              <a:rPr lang="en-US" dirty="0"/>
              <a:t>Examples include articulation, stammering, and stuttering, </a:t>
            </a:r>
            <a:r>
              <a:rPr lang="en-US" b="1" dirty="0"/>
              <a:t>Problems with comprehension or receptive language </a:t>
            </a:r>
            <a:r>
              <a:rPr lang="en-US" dirty="0"/>
              <a:t>which may manifest as trouble understanding questions </a:t>
            </a:r>
            <a:r>
              <a:rPr lang="en-US" b="1" dirty="0"/>
              <a:t>Problems with expressive language </a:t>
            </a:r>
            <a:r>
              <a:rPr lang="en-US" dirty="0"/>
              <a:t>which may manifest with long pauses before providing responses, and word-finding problems</a:t>
            </a:r>
          </a:p>
          <a:p>
            <a:pPr marL="0" indent="0">
              <a:spcBef>
                <a:spcPts val="0"/>
              </a:spcBef>
              <a:spcAft>
                <a:spcPts val="2400"/>
              </a:spcAft>
              <a:buSzPct val="120000"/>
              <a:buFont typeface="Arial" panose="020B0604020202020204" pitchFamily="34" charset="0"/>
              <a:buNone/>
            </a:pPr>
            <a:r>
              <a:rPr lang="en-US" dirty="0"/>
              <a:t>Clues that an applicant may need communication accommodations is if you see the item “speech problems” checked on the ETA 653 Job Corps Health Questionnaire or if they have an IEP that included speech or language therapy. Communication accommodations may be needed by applicants with a wide range of disorders including individuals with autism spectrum disorders, intellectual disabilities, processing problems or sensory impairments (blindness, deafness, etc.) but also an applicant with a severe anxiety-related disorder.</a:t>
            </a:r>
          </a:p>
          <a:p>
            <a:pPr marL="0" indent="0">
              <a:spcBef>
                <a:spcPts val="0"/>
              </a:spcBef>
              <a:spcAft>
                <a:spcPts val="2400"/>
              </a:spcAft>
              <a:buSzPct val="120000"/>
              <a:buFont typeface="Arial" panose="020B0604020202020204" pitchFamily="34" charset="0"/>
              <a:buNone/>
            </a:pPr>
            <a:endParaRPr lang="en-US" dirty="0"/>
          </a:p>
          <a:p>
            <a:pPr marL="0" marR="0" lvl="0" indent="0" algn="l" defTabSz="914400" rtl="0" eaLnBrk="1" fontAlgn="auto" latinLnBrk="0" hangingPunct="1">
              <a:lnSpc>
                <a:spcPct val="105000"/>
              </a:lnSpc>
              <a:spcBef>
                <a:spcPts val="0"/>
              </a:spcBef>
              <a:spcAft>
                <a:spcPts val="0"/>
              </a:spcAft>
              <a:buClrTx/>
              <a:buSzTx/>
              <a:buFontTx/>
              <a:buNone/>
              <a:tabLst/>
              <a:defRPr/>
            </a:pPr>
            <a:endParaRPr lang="en-US" sz="1200" dirty="0">
              <a:effectLst/>
              <a:ea typeface="Times New Roman" panose="02020603050405020304" pitchFamily="18" charset="0"/>
            </a:endParaRPr>
          </a:p>
          <a:p>
            <a:pPr marL="0" marR="0" algn="l">
              <a:lnSpc>
                <a:spcPct val="105000"/>
              </a:lnSpc>
              <a:spcBef>
                <a:spcPts val="0"/>
              </a:spcBef>
              <a:spcAft>
                <a:spcPts val="0"/>
              </a:spcAft>
            </a:pPr>
            <a:endParaRPr lang="en-US" sz="1200" dirty="0">
              <a:effectLs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34</a:t>
            </a:fld>
            <a:endParaRPr lang="en-US" dirty="0"/>
          </a:p>
        </p:txBody>
      </p:sp>
    </p:spTree>
    <p:extLst>
      <p:ext uri="{BB962C8B-B14F-4D97-AF65-F5344CB8AC3E}">
        <p14:creationId xmlns:p14="http://schemas.microsoft.com/office/powerpoint/2010/main" val="69586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mn-ea"/>
                <a:cs typeface="+mn-cs"/>
              </a:rPr>
              <a:t>This slide lists several types of communication accommodations that you can read.  I will just mention a few. They can include a wide variety of interventions, some of which you may do naturally like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Simplifying language or rephrasing statement or question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Giving extra processing time to both absorb information and respond to questions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But it can also include more active interventions such 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Using picture-related supports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Providing handouts of questions and/or necessary information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Providing more specialized accommodations, as needed, such as a sign-language interpreter or a language translator (e.g., Spanish speaking, Vietnamese, etc.</a:t>
            </a:r>
          </a:p>
          <a:p>
            <a:pPr marL="171450" lvl="0" indent="-171450">
              <a:buFont typeface="Arial" panose="020B0604020202020204" pitchFamily="34" charset="0"/>
              <a:buChar char="•"/>
            </a:pPr>
            <a:endParaRPr lang="en-US" dirty="0"/>
          </a:p>
          <a:p>
            <a:r>
              <a:rPr lang="en-US" dirty="0"/>
              <a:t>Whatever accommodations are used should be used for both the applicant interview as well as the disability accommodations discussion. All communication accommodations will need to be documented in the assessment as we’ll discuss shortly.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BD826-205F-4916-B974-0D83ABF246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444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254000"/>
            <a:ext cx="5486400" cy="3086100"/>
          </a:xfrm>
        </p:spPr>
      </p:sp>
      <p:sp>
        <p:nvSpPr>
          <p:cNvPr id="3" name="Notes Placeholder 2"/>
          <p:cNvSpPr>
            <a:spLocks noGrp="1"/>
          </p:cNvSpPr>
          <p:nvPr>
            <p:ph type="body" idx="1"/>
          </p:nvPr>
        </p:nvSpPr>
        <p:spPr>
          <a:xfrm>
            <a:off x="600075" y="3538402"/>
            <a:ext cx="5486400" cy="5351598"/>
          </a:xfrm>
        </p:spPr>
        <p:txBody>
          <a:bodyPr/>
          <a:lstStyle/>
          <a:p>
            <a:r>
              <a:rPr lang="en-US" kern="1200" dirty="0">
                <a:solidFill>
                  <a:schemeClr val="tx1"/>
                </a:solidFill>
                <a:effectLst/>
                <a:latin typeface="+mn-lt"/>
                <a:ea typeface="+mn-ea"/>
                <a:cs typeface="+mn-cs"/>
              </a:rPr>
              <a:t>During the interview, ask about all disclosed behaviors and conditions that may be relevant in evaluating whether the applicant poses a direct threat to others or has health care needs that exceed what Job Corps can provide This includes asking about sensitive information such as involvement with the criminal justice system and inappropriate sexual behaviors, so consider in advance how you approach sensitive topics.</a:t>
            </a:r>
          </a:p>
          <a:p>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If new mental health/disability information or legal involvement is disclosed, then you can and should ask follow-up questions about the newly disclosed information.</a:t>
            </a:r>
          </a:p>
          <a:p>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Now, the Applicant Interview should mainly focus on applicant’s </a:t>
            </a:r>
            <a:r>
              <a:rPr lang="en-US" b="0" u="sng" kern="1200" dirty="0">
                <a:solidFill>
                  <a:schemeClr val="tx1"/>
                </a:solidFill>
                <a:effectLst/>
                <a:latin typeface="+mn-lt"/>
                <a:ea typeface="+mn-ea"/>
                <a:cs typeface="+mn-cs"/>
              </a:rPr>
              <a:t>CURRENT FUNCTIONING looking at symptoms and behaviors</a:t>
            </a:r>
            <a:r>
              <a:rPr lang="en-US" b="0" u="none" kern="1200" dirty="0">
                <a:solidFill>
                  <a:schemeClr val="tx1"/>
                </a:solidFill>
                <a:effectLst/>
                <a:latin typeface="+mn-lt"/>
                <a:ea typeface="+mn-ea"/>
                <a:cs typeface="+mn-cs"/>
              </a:rPr>
              <a:t> - What do we mean by current – generally the past 6 to 12 months, but the closer to the time of the interview, the better.</a:t>
            </a:r>
          </a:p>
          <a:p>
            <a:r>
              <a:rPr lang="en-US" b="0" u="none" kern="1200" dirty="0">
                <a:solidFill>
                  <a:schemeClr val="tx1"/>
                </a:solidFill>
                <a:effectLst/>
                <a:latin typeface="+mn-lt"/>
                <a:ea typeface="+mn-ea"/>
                <a:cs typeface="+mn-cs"/>
              </a:rPr>
              <a:t>– specifically:</a:t>
            </a:r>
          </a:p>
          <a:p>
            <a:pPr marL="171450" indent="-171450">
              <a:buFont typeface="Arial" panose="020B0604020202020204" pitchFamily="34" charset="0"/>
              <a:buChar char="•"/>
            </a:pPr>
            <a:r>
              <a:rPr lang="en-US" b="1" u="none" kern="1200" dirty="0">
                <a:solidFill>
                  <a:schemeClr val="tx1"/>
                </a:solidFill>
                <a:effectLst/>
                <a:latin typeface="+mn-lt"/>
                <a:ea typeface="+mn-ea"/>
                <a:cs typeface="+mn-cs"/>
              </a:rPr>
              <a:t> </a:t>
            </a:r>
            <a:r>
              <a:rPr lang="en-US" kern="1200" dirty="0">
                <a:solidFill>
                  <a:schemeClr val="tx1"/>
                </a:solidFill>
                <a:effectLst/>
                <a:latin typeface="+mn-lt"/>
                <a:ea typeface="+mn-ea"/>
                <a:cs typeface="+mn-cs"/>
              </a:rPr>
              <a:t>How frequently do symptoms occur, how severe are the symptoms?</a:t>
            </a:r>
          </a:p>
          <a:p>
            <a:pPr marL="171450" indent="-171450">
              <a:buFont typeface="Arial" panose="020B0604020202020204" pitchFamily="34" charset="0"/>
              <a:buChar char="•"/>
            </a:pPr>
            <a:r>
              <a:rPr lang="en-US" kern="1200" dirty="0">
                <a:solidFill>
                  <a:schemeClr val="tx1"/>
                </a:solidFill>
                <a:effectLst/>
                <a:latin typeface="+mn-lt"/>
                <a:ea typeface="+mn-ea"/>
                <a:cs typeface="+mn-cs"/>
              </a:rPr>
              <a:t>Whether/how current symptoms and behaviors are interfering with</a:t>
            </a:r>
            <a:r>
              <a:rPr lang="en-US" b="1" kern="1200" dirty="0">
                <a:solidFill>
                  <a:schemeClr val="tx1"/>
                </a:solidFill>
                <a:effectLst/>
                <a:latin typeface="+mn-lt"/>
                <a:ea typeface="+mn-ea"/>
                <a:cs typeface="+mn-cs"/>
              </a:rPr>
              <a:t> </a:t>
            </a:r>
            <a:r>
              <a:rPr lang="en-US" b="0" u="none" kern="1200" dirty="0">
                <a:solidFill>
                  <a:schemeClr val="tx1"/>
                </a:solidFill>
                <a:effectLst/>
                <a:latin typeface="+mn-lt"/>
                <a:ea typeface="+mn-ea"/>
                <a:cs typeface="+mn-cs"/>
              </a:rPr>
              <a:t>current functioning (</a:t>
            </a:r>
            <a:r>
              <a:rPr lang="en-US" kern="1200" dirty="0">
                <a:solidFill>
                  <a:schemeClr val="tx1"/>
                </a:solidFill>
                <a:effectLst/>
                <a:latin typeface="+mn-lt"/>
                <a:ea typeface="+mn-ea"/>
                <a:cs typeface="+mn-cs"/>
              </a:rPr>
              <a:t> such as difficulty with social behavior, managing stress, regulating emotions, </a:t>
            </a:r>
          </a:p>
          <a:p>
            <a:pPr marL="171450" indent="-171450">
              <a:buFont typeface="Arial" panose="020B0604020202020204" pitchFamily="34" charset="0"/>
              <a:buChar char="•"/>
            </a:pPr>
            <a:r>
              <a:rPr lang="en-US" kern="1200" dirty="0">
                <a:solidFill>
                  <a:schemeClr val="tx1"/>
                </a:solidFill>
                <a:effectLst/>
                <a:latin typeface="+mn-lt"/>
                <a:ea typeface="+mn-ea"/>
                <a:cs typeface="+mn-cs"/>
              </a:rPr>
              <a:t>Current treatment and How adherent are they (meds, appts)?</a:t>
            </a:r>
          </a:p>
          <a:p>
            <a:pPr marL="171450" indent="-171450">
              <a:buFont typeface="Arial" panose="020B0604020202020204" pitchFamily="34" charset="0"/>
              <a:buChar char="•"/>
            </a:pPr>
            <a:r>
              <a:rPr lang="en-US" kern="1200" dirty="0">
                <a:solidFill>
                  <a:schemeClr val="tx1"/>
                </a:solidFill>
                <a:effectLst/>
                <a:latin typeface="+mn-lt"/>
                <a:ea typeface="+mn-ea"/>
                <a:cs typeface="+mn-cs"/>
              </a:rPr>
              <a:t>Coping strategies: How does the applicant manage his/her symptoms. Not everyone who is experiencing symptoms requires ongoing treatment.</a:t>
            </a:r>
            <a:endParaRPr lang="en-US" dirty="0"/>
          </a:p>
          <a:p>
            <a:endParaRPr lang="en-US" dirty="0"/>
          </a:p>
          <a:p>
            <a:r>
              <a:rPr lang="en-US" dirty="0"/>
              <a:t>The reason it is so important to focus on specific symptoms and behaviors that the applicant is CURRENTLY experiencing is because a </a:t>
            </a:r>
          </a:p>
          <a:p>
            <a:r>
              <a:rPr lang="en-US" dirty="0"/>
              <a:t>a recommendations of denial cannot be based on historical information alone.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97DC217-DF71-1A49-B3EA-559F1F43B0FF}" type="slidenum">
              <a:rPr lang="en-US" smtClean="0"/>
              <a:t>36</a:t>
            </a:fld>
            <a:endParaRPr lang="en-US" dirty="0"/>
          </a:p>
        </p:txBody>
      </p:sp>
    </p:spTree>
    <p:extLst>
      <p:ext uri="{BB962C8B-B14F-4D97-AF65-F5344CB8AC3E}">
        <p14:creationId xmlns:p14="http://schemas.microsoft.com/office/powerpoint/2010/main" val="3303973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1" indent="0">
              <a:lnSpc>
                <a:spcPct val="90000"/>
              </a:lnSpc>
              <a:spcBef>
                <a:spcPts val="1100"/>
              </a:spcBef>
              <a:spcAft>
                <a:spcPts val="0"/>
              </a:spcAft>
              <a:buClr>
                <a:srgbClr val="000000"/>
              </a:buClr>
              <a:buFont typeface="Symbol" pitchFamily="2" charset="2"/>
              <a:buNone/>
            </a:pPr>
            <a:r>
              <a:rPr lang="en-US" sz="1200" dirty="0">
                <a:solidFill>
                  <a:schemeClr val="tx1"/>
                </a:solidFill>
                <a:effectLst/>
                <a:ea typeface="Times New Roman" panose="02020603050405020304" pitchFamily="18" charset="0"/>
              </a:rPr>
              <a:t>T</a:t>
            </a:r>
            <a:r>
              <a:rPr lang="en-US" sz="1200" dirty="0">
                <a:effectLst/>
                <a:ea typeface="Times New Roman" panose="02020603050405020304" pitchFamily="18" charset="0"/>
              </a:rPr>
              <a:t>he Mental Status Exam or MSE is also part of the applicant interview and your written summary in the DTA or HCNA.</a:t>
            </a:r>
          </a:p>
          <a:p>
            <a:pPr marL="323850" marR="0" lvl="1" indent="-323850">
              <a:lnSpc>
                <a:spcPct val="90000"/>
              </a:lnSpc>
              <a:spcBef>
                <a:spcPts val="1100"/>
              </a:spcBef>
              <a:spcAft>
                <a:spcPts val="0"/>
              </a:spcAft>
              <a:buClr>
                <a:srgbClr val="000000"/>
              </a:buClr>
              <a:buFont typeface="Symbol" pitchFamily="2" charset="2"/>
              <a:buChar char=""/>
            </a:pPr>
            <a:r>
              <a:rPr lang="en-US" sz="1200" dirty="0">
                <a:effectLst/>
                <a:ea typeface="Times New Roman" panose="02020603050405020304" pitchFamily="18" charset="0"/>
              </a:rPr>
              <a:t>It provides a detailed portrait of how the applicant spoke, thought, behaved, and interacted with you during the interview on the phone -- </a:t>
            </a:r>
            <a:r>
              <a:rPr lang="en-US" dirty="0"/>
              <a:t>of what it was like to be in the room with that applicant if in person or via video. Things like: </a:t>
            </a:r>
          </a:p>
          <a:p>
            <a:pPr marL="781050" marR="0" lvl="2" indent="-323850">
              <a:lnSpc>
                <a:spcPct val="90000"/>
              </a:lnSpc>
              <a:spcBef>
                <a:spcPts val="1100"/>
              </a:spcBef>
              <a:spcAft>
                <a:spcPts val="0"/>
              </a:spcAft>
              <a:buClr>
                <a:srgbClr val="000000"/>
              </a:buClr>
              <a:buFont typeface="Symbol" pitchFamily="2" charset="2"/>
              <a:buChar char=""/>
            </a:pPr>
            <a:r>
              <a:rPr lang="en-US" dirty="0"/>
              <a:t>appearance – appropriate with good hygiene or disheveled with poor hygiene? </a:t>
            </a:r>
          </a:p>
          <a:p>
            <a:pPr marL="781050" marR="0" lvl="2" indent="-323850">
              <a:lnSpc>
                <a:spcPct val="90000"/>
              </a:lnSpc>
              <a:spcBef>
                <a:spcPts val="1100"/>
              </a:spcBef>
              <a:spcAft>
                <a:spcPts val="0"/>
              </a:spcAft>
              <a:buClr>
                <a:srgbClr val="000000"/>
              </a:buClr>
              <a:buFont typeface="Symbol" pitchFamily="2" charset="2"/>
              <a:buChar char=""/>
            </a:pPr>
            <a:r>
              <a:rPr lang="en-US" dirty="0"/>
              <a:t>eye contact? </a:t>
            </a:r>
          </a:p>
          <a:p>
            <a:pPr marL="781050" marR="0" lvl="2" indent="-323850">
              <a:lnSpc>
                <a:spcPct val="90000"/>
              </a:lnSpc>
              <a:spcBef>
                <a:spcPts val="1100"/>
              </a:spcBef>
              <a:spcAft>
                <a:spcPts val="0"/>
              </a:spcAft>
              <a:buClr>
                <a:srgbClr val="000000"/>
              </a:buClr>
              <a:buFont typeface="Symbol" pitchFamily="2" charset="2"/>
              <a:buChar char=""/>
            </a:pPr>
            <a:r>
              <a:rPr lang="en-US" dirty="0"/>
              <a:t>speech and language </a:t>
            </a:r>
          </a:p>
          <a:p>
            <a:pPr marL="781050" marR="0" lvl="2" indent="-323850">
              <a:lnSpc>
                <a:spcPct val="90000"/>
              </a:lnSpc>
              <a:spcBef>
                <a:spcPts val="1100"/>
              </a:spcBef>
              <a:spcAft>
                <a:spcPts val="0"/>
              </a:spcAft>
              <a:buClr>
                <a:srgbClr val="000000"/>
              </a:buClr>
              <a:buFont typeface="Symbol" pitchFamily="2" charset="2"/>
              <a:buChar char=""/>
            </a:pPr>
            <a:r>
              <a:rPr lang="en-US" dirty="0"/>
              <a:t>thought process and content</a:t>
            </a:r>
            <a:endParaRPr lang="en-US" sz="1200" dirty="0">
              <a:ea typeface="+mn-ea"/>
            </a:endParaRPr>
          </a:p>
          <a:p>
            <a:pPr marL="323850" marR="0" lvl="1" indent="-323850">
              <a:lnSpc>
                <a:spcPct val="90000"/>
              </a:lnSpc>
              <a:spcBef>
                <a:spcPts val="1100"/>
              </a:spcBef>
              <a:spcAft>
                <a:spcPts val="0"/>
              </a:spcAft>
              <a:buClr>
                <a:srgbClr val="000000"/>
              </a:buClr>
              <a:buFont typeface="Symbol" pitchFamily="2" charset="2"/>
              <a:buChar char=""/>
            </a:pPr>
            <a:r>
              <a:rPr lang="en-US" sz="1200" dirty="0">
                <a:effectLst/>
                <a:ea typeface="Times New Roman" panose="02020603050405020304" pitchFamily="18" charset="0"/>
              </a:rPr>
              <a:t>In some cases, the MSE will provide information that contradicts statements made by the applicant about their mood, need for treatment, etc. and will be the most compelling evidence supporting a recommendation of denial. </a:t>
            </a:r>
          </a:p>
          <a:p>
            <a:pPr marL="781050" marR="0" lvl="2" indent="-323850">
              <a:lnSpc>
                <a:spcPct val="90000"/>
              </a:lnSpc>
              <a:spcBef>
                <a:spcPts val="1100"/>
              </a:spcBef>
              <a:spcAft>
                <a:spcPts val="0"/>
              </a:spcAft>
              <a:buClr>
                <a:srgbClr val="000000"/>
              </a:buClr>
              <a:buFont typeface="Symbol" pitchFamily="2" charset="2"/>
              <a:buChar char=""/>
            </a:pPr>
            <a:r>
              <a:rPr lang="en-US" sz="1200" dirty="0">
                <a:effectLst/>
                <a:ea typeface="Times New Roman" panose="02020603050405020304" pitchFamily="18" charset="0"/>
              </a:rPr>
              <a:t>For example, an applicant may deny all symptoms, but their behavior – being fidgety, restless or anxious or exhibiting a thought process that is non–linear and tangential and requires  frequent redirection – indicates that they are, in fact, symptomatic.</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37</a:t>
            </a:fld>
            <a:endParaRPr lang="en-US" dirty="0"/>
          </a:p>
        </p:txBody>
      </p:sp>
    </p:spTree>
    <p:extLst>
      <p:ext uri="{BB962C8B-B14F-4D97-AF65-F5344CB8AC3E}">
        <p14:creationId xmlns:p14="http://schemas.microsoft.com/office/powerpoint/2010/main" val="35269907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MSE checklist is included in the Sample Applicant Interview Questions document. I sometimes hear CMHCs tell me that they cannot do a mental status exam because the applicant was interviewed by telephone. The areas highlighted in yellow are domains that can be assessed during a telephone interview.  Speech, thought content, etc.</a:t>
            </a:r>
            <a:endParaRPr lang="en-US" strike="sngStrike" dirty="0"/>
          </a:p>
        </p:txBody>
      </p:sp>
      <p:sp>
        <p:nvSpPr>
          <p:cNvPr id="4" name="Slide Number Placeholder 3"/>
          <p:cNvSpPr>
            <a:spLocks noGrp="1"/>
          </p:cNvSpPr>
          <p:nvPr>
            <p:ph type="sldNum" sz="quarter" idx="10"/>
          </p:nvPr>
        </p:nvSpPr>
        <p:spPr/>
        <p:txBody>
          <a:bodyPr/>
          <a:lstStyle/>
          <a:p>
            <a:fld id="{B79BD826-205F-4916-B974-0D83ABF2463A}" type="slidenum">
              <a:rPr lang="en-US" smtClean="0"/>
              <a:t>38</a:t>
            </a:fld>
            <a:endParaRPr lang="en-US" dirty="0"/>
          </a:p>
        </p:txBody>
      </p:sp>
    </p:spTree>
    <p:extLst>
      <p:ext uri="{BB962C8B-B14F-4D97-AF65-F5344CB8AC3E}">
        <p14:creationId xmlns:p14="http://schemas.microsoft.com/office/powerpoint/2010/main" val="2531719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the good stuff</a:t>
            </a:r>
          </a:p>
        </p:txBody>
      </p:sp>
      <p:sp>
        <p:nvSpPr>
          <p:cNvPr id="4" name="Slide Number Placeholder 3"/>
          <p:cNvSpPr>
            <a:spLocks noGrp="1"/>
          </p:cNvSpPr>
          <p:nvPr>
            <p:ph type="sldNum" sz="quarter" idx="5"/>
          </p:nvPr>
        </p:nvSpPr>
        <p:spPr/>
        <p:txBody>
          <a:bodyPr/>
          <a:lstStyle/>
          <a:p>
            <a:fld id="{F97DC217-DF71-1A49-B3EA-559F1F43B0FF}" type="slidenum">
              <a:rPr lang="en-US" smtClean="0"/>
              <a:t>39</a:t>
            </a:fld>
            <a:endParaRPr lang="en-US" dirty="0"/>
          </a:p>
        </p:txBody>
      </p:sp>
    </p:spTree>
    <p:extLst>
      <p:ext uri="{BB962C8B-B14F-4D97-AF65-F5344CB8AC3E}">
        <p14:creationId xmlns:p14="http://schemas.microsoft.com/office/powerpoint/2010/main" val="2514329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webinar will not cover absolutely everything that you need to know about AFR. This slides shows the key PRH policies related to AFR that you need to be familiar with.  And again,  when you download the presentation and put in slide show mode - these are live links to take you to these policies for both AFR and the disability program..</a:t>
            </a:r>
          </a:p>
          <a:p>
            <a:r>
              <a:rPr lang="en-US" dirty="0"/>
              <a:t>. </a:t>
            </a:r>
          </a:p>
        </p:txBody>
      </p:sp>
      <p:sp>
        <p:nvSpPr>
          <p:cNvPr id="4" name="Slide Number Placeholder 3"/>
          <p:cNvSpPr>
            <a:spLocks noGrp="1"/>
          </p:cNvSpPr>
          <p:nvPr>
            <p:ph type="sldNum" sz="quarter" idx="5"/>
          </p:nvPr>
        </p:nvSpPr>
        <p:spPr/>
        <p:txBody>
          <a:bodyPr/>
          <a:lstStyle/>
          <a:p>
            <a:fld id="{F97DC217-DF71-1A49-B3EA-559F1F43B0FF}" type="slidenum">
              <a:rPr lang="en-US" smtClean="0"/>
              <a:t>4</a:t>
            </a:fld>
            <a:endParaRPr lang="en-US" dirty="0"/>
          </a:p>
        </p:txBody>
      </p:sp>
    </p:spTree>
    <p:extLst>
      <p:ext uri="{BB962C8B-B14F-4D97-AF65-F5344CB8AC3E}">
        <p14:creationId xmlns:p14="http://schemas.microsoft.com/office/powerpoint/2010/main" val="26166559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5 primary changes to Form 2-04 and Form 2-05. </a:t>
            </a:r>
          </a:p>
          <a:p>
            <a:pPr indent="-514350">
              <a:spcBef>
                <a:spcPts val="0"/>
              </a:spcBef>
              <a:spcAft>
                <a:spcPts val="2000"/>
              </a:spcAft>
              <a:buFont typeface="+mj-lt"/>
              <a:buAutoNum type="arabicPeriod"/>
            </a:pPr>
            <a:r>
              <a:rPr lang="en-US" sz="1200" dirty="0"/>
              <a:t>Documentation of Communication Accommodations</a:t>
            </a:r>
          </a:p>
          <a:p>
            <a:pPr indent="-514350">
              <a:spcBef>
                <a:spcPts val="0"/>
              </a:spcBef>
              <a:spcAft>
                <a:spcPts val="2000"/>
              </a:spcAft>
              <a:buFont typeface="+mj-lt"/>
              <a:buAutoNum type="arabicPeriod"/>
            </a:pPr>
            <a:r>
              <a:rPr lang="en-US" sz="1200" dirty="0"/>
              <a:t>Clinical Decision made before Disability Accommodation Process (DAP)</a:t>
            </a:r>
          </a:p>
          <a:p>
            <a:pPr indent="-514350">
              <a:spcBef>
                <a:spcPts val="0"/>
              </a:spcBef>
              <a:spcAft>
                <a:spcPts val="2000"/>
              </a:spcAft>
              <a:buFont typeface="+mj-lt"/>
              <a:buAutoNum type="arabicPeriod"/>
            </a:pPr>
            <a:r>
              <a:rPr lang="en-US" sz="1200" dirty="0"/>
              <a:t>Role of CMHC in the (DAP) and Documentation of DAP</a:t>
            </a:r>
          </a:p>
          <a:p>
            <a:pPr indent="-514350">
              <a:spcBef>
                <a:spcPts val="0"/>
              </a:spcBef>
              <a:spcAft>
                <a:spcPts val="2000"/>
              </a:spcAft>
              <a:buFont typeface="+mj-lt"/>
              <a:buAutoNum type="arabicPeriod"/>
            </a:pPr>
            <a:r>
              <a:rPr lang="en-US" sz="1200" dirty="0"/>
              <a:t>Clinical Summary and DAP Summary</a:t>
            </a:r>
          </a:p>
          <a:p>
            <a:pPr indent="-514350">
              <a:spcBef>
                <a:spcPts val="0"/>
              </a:spcBef>
              <a:spcAft>
                <a:spcPts val="2000"/>
              </a:spcAft>
              <a:buFont typeface="+mj-lt"/>
              <a:buAutoNum type="arabicPeriod"/>
            </a:pPr>
            <a:r>
              <a:rPr lang="en-US" sz="1200" dirty="0"/>
              <a:t>Signature box with attestation</a:t>
            </a:r>
          </a:p>
          <a:p>
            <a:endParaRPr lang="en-US" dirty="0"/>
          </a:p>
          <a:p>
            <a:r>
              <a:rPr lang="en-US" dirty="0"/>
              <a:t>We will go over them as we review the updated version of Form 2-05</a:t>
            </a:r>
          </a:p>
        </p:txBody>
      </p:sp>
      <p:sp>
        <p:nvSpPr>
          <p:cNvPr id="4" name="Slide Number Placeholder 3"/>
          <p:cNvSpPr>
            <a:spLocks noGrp="1"/>
          </p:cNvSpPr>
          <p:nvPr>
            <p:ph type="sldNum" sz="quarter" idx="5"/>
          </p:nvPr>
        </p:nvSpPr>
        <p:spPr/>
        <p:txBody>
          <a:bodyPr/>
          <a:lstStyle/>
          <a:p>
            <a:fld id="{F97DC217-DF71-1A49-B3EA-559F1F43B0FF}" type="slidenum">
              <a:rPr lang="en-US" smtClean="0"/>
              <a:t>40</a:t>
            </a:fld>
            <a:endParaRPr lang="en-US" dirty="0"/>
          </a:p>
        </p:txBody>
      </p:sp>
    </p:spTree>
    <p:extLst>
      <p:ext uri="{BB962C8B-B14F-4D97-AF65-F5344CB8AC3E}">
        <p14:creationId xmlns:p14="http://schemas.microsoft.com/office/powerpoint/2010/main" val="1232131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1025" y="333375"/>
            <a:ext cx="4930775" cy="2773363"/>
          </a:xfrm>
        </p:spPr>
      </p:sp>
      <p:sp>
        <p:nvSpPr>
          <p:cNvPr id="3" name="Notes Placeholder 2"/>
          <p:cNvSpPr>
            <a:spLocks noGrp="1"/>
          </p:cNvSpPr>
          <p:nvPr>
            <p:ph type="body" idx="1"/>
          </p:nvPr>
        </p:nvSpPr>
        <p:spPr>
          <a:xfrm>
            <a:off x="581025" y="3223305"/>
            <a:ext cx="5486400" cy="56986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ea typeface="Times New Roman" panose="02020603050405020304" pitchFamily="18" charset="0"/>
              </a:rPr>
              <a:t>The HCNA is comprised of six (6) questions. As the QHP conducting the assessment, the CMHC is responsible for completing the sections of the assessment. The following diagram provides a snapshot of the steps to complete an HCNA using Form 2-05.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ea typeface="Times New Roman" panose="02020603050405020304" pitchFamily="18" charset="0"/>
              </a:rPr>
              <a:t>The structure of the HCNA follows the steps of the AFR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Calibri" panose="020F0502020204030204" pitchFamily="34"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Calibri" panose="020F0502020204030204" pitchFamily="34" charset="0"/>
                <a:ea typeface="Times New Roman" panose="02020603050405020304" pitchFamily="18" charset="0"/>
              </a:rPr>
              <a:t>First you document communication accommodations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Calibri" panose="020F0502020204030204" pitchFamily="34" charset="0"/>
                <a:ea typeface="Times New Roman" panose="02020603050405020304" pitchFamily="18" charset="0"/>
              </a:rPr>
              <a:t>In Question 1 you document your review of clinical data and the applicant interview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Calibri" panose="020F0502020204030204" pitchFamily="34" charset="0"/>
                <a:ea typeface="Times New Roman" panose="02020603050405020304" pitchFamily="18" charset="0"/>
              </a:rPr>
              <a:t>In Question 2 you identify the current barriers to enrollment – the functional limitations, symptoms and behaviors that are currently interfering with functioning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Calibri" panose="020F0502020204030204" pitchFamily="34" charset="0"/>
                <a:ea typeface="Times New Roman" panose="02020603050405020304" pitchFamily="18" charset="0"/>
              </a:rPr>
              <a:t>In Question 3 you identify the health care needs and barriers – what is needed to treat or manage the symptoms and behaviors identified in question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Calibri" panose="020F0502020204030204" pitchFamily="34" charset="0"/>
                <a:ea typeface="Times New Roman" panose="02020603050405020304" pitchFamily="18" charset="0"/>
              </a:rPr>
              <a:t>In Question 4 you make you clinical decision in term of recommending denial of enrollment, recommending an alternative center or approving admission.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Calibri" panose="020F0502020204030204" pitchFamily="34" charset="0"/>
                <a:ea typeface="Times New Roman" panose="02020603050405020304" pitchFamily="18" charset="0"/>
              </a:rPr>
              <a:t>In Question 5, you indicate whether the applicant is an individual with a disability.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Calibri" panose="020F0502020204030204" pitchFamily="34" charset="0"/>
                <a:ea typeface="Times New Roman" panose="02020603050405020304" pitchFamily="18" charset="0"/>
              </a:rPr>
              <a:t>If yes, then you go through the Disability Accommodation Process and do the Post-Assessment Reasonable Accommodation Review</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Calibri" panose="020F0502020204030204" pitchFamily="34" charset="0"/>
                <a:ea typeface="Times New Roman" panose="02020603050405020304" pitchFamily="18" charset="0"/>
              </a:rPr>
              <a:t>If no, the applicant is not an individual with a disability, you skip the large blue box because no DAP or Post-Assessment Reasonable Accommodation Review is needed.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Calibri" panose="020F0502020204030204" pitchFamily="34" charset="0"/>
                <a:ea typeface="Times New Roman" panose="02020603050405020304" pitchFamily="18" charset="0"/>
              </a:rPr>
              <a:t>The final step is going to Question 6 or 7 and completing a clinical summary and a DAP summary.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latin typeface="Calibri" panose="020F0502020204030204" pitchFamily="34" charset="0"/>
                <a:ea typeface="Times New Roman" panose="02020603050405020304" pitchFamily="18" charset="0"/>
              </a:rPr>
              <a:t>Now let’s briefly go step-by-step through each question of Form 2-05. for each question or section, For each question, I will show you an example taken from our sample completed form that you can use for future reference.  </a:t>
            </a:r>
            <a:r>
              <a:rPr lang="en-US" b="1" dirty="0">
                <a:effectLst/>
                <a:latin typeface="Calibri" panose="020F0502020204030204" pitchFamily="34" charset="0"/>
                <a:ea typeface="Times New Roman" panose="02020603050405020304" pitchFamily="18" charset="0"/>
              </a:rPr>
              <a:t>Also, in the chat box you will find a link for an example of a completed Form 2-05- Health Care Needs Assessment</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41</a:t>
            </a:fld>
            <a:endParaRPr lang="en-US" dirty="0"/>
          </a:p>
        </p:txBody>
      </p:sp>
    </p:spTree>
    <p:extLst>
      <p:ext uri="{BB962C8B-B14F-4D97-AF65-F5344CB8AC3E}">
        <p14:creationId xmlns:p14="http://schemas.microsoft.com/office/powerpoint/2010/main" val="1296541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Times New Roman" panose="02020603050405020304" pitchFamily="18" charset="0"/>
              </a:rPr>
              <a:t>First, you check one of the boxes to indicate how the interview was conducted – by phone, in person, or via video conference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Times New Roman" panose="02020603050405020304" pitchFamily="18" charset="0"/>
              </a:rPr>
              <a:t>The first box on both the HCNA and DTA is not numbered. It </a:t>
            </a:r>
            <a:r>
              <a:rPr lang="en-US" sz="1200" b="1" dirty="0">
                <a:solidFill>
                  <a:srgbClr val="2844D2"/>
                </a:solidFill>
                <a:effectLst/>
                <a:ea typeface="Times New Roman" panose="02020603050405020304" pitchFamily="18" charset="0"/>
              </a:rPr>
              <a:t>must be completed</a:t>
            </a:r>
            <a:r>
              <a:rPr lang="en-US" sz="1200" dirty="0">
                <a:solidFill>
                  <a:srgbClr val="2844D2"/>
                </a:solidFill>
                <a:effectLst/>
                <a:ea typeface="Times New Roman" panose="02020603050405020304" pitchFamily="18" charset="0"/>
              </a:rPr>
              <a:t> </a:t>
            </a:r>
            <a:r>
              <a:rPr lang="en-US" sz="1200" dirty="0">
                <a:effectLst/>
                <a:ea typeface="Times New Roman" panose="02020603050405020304" pitchFamily="18" charset="0"/>
              </a:rPr>
              <a:t>to document any communication supports or accommodations (RA/RM/AAS) that were offered or provided during the AFR process or why they were not provided.  </a:t>
            </a:r>
            <a:r>
              <a:rPr lang="en-US" sz="1200" b="1" u="sng" dirty="0">
                <a:solidFill>
                  <a:srgbClr val="C00000"/>
                </a:solidFill>
                <a:effectLst/>
                <a:ea typeface="Times New Roman" panose="02020603050405020304" pitchFamily="18" charset="0"/>
              </a:rPr>
              <a:t>DO NOT LEAVE THIS BOX BLANK.</a:t>
            </a:r>
            <a:endParaRPr lang="en-US" sz="1200" dirty="0">
              <a:effectLst/>
              <a:ea typeface="Times New Roman" panose="02020603050405020304" pitchFamily="18" charset="0"/>
            </a:endParaRPr>
          </a:p>
          <a:p>
            <a:endParaRPr lang="en-US" dirty="0"/>
          </a:p>
          <a:p>
            <a:endParaRPr lang="en-US" dirty="0"/>
          </a:p>
          <a:p>
            <a:r>
              <a:rPr lang="en-US" sz="1200" dirty="0"/>
              <a:t>.</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42</a:t>
            </a:fld>
            <a:endParaRPr lang="en-US" dirty="0"/>
          </a:p>
        </p:txBody>
      </p:sp>
    </p:spTree>
    <p:extLst>
      <p:ext uri="{BB962C8B-B14F-4D97-AF65-F5344CB8AC3E}">
        <p14:creationId xmlns:p14="http://schemas.microsoft.com/office/powerpoint/2010/main" val="3211041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your future reference, here is an example with a statement where the applicant needed communication accommodations and a statement where the applicant did not need communication accommodations.  This is also on the example of a completed HCNA available to you.</a:t>
            </a:r>
          </a:p>
        </p:txBody>
      </p:sp>
      <p:sp>
        <p:nvSpPr>
          <p:cNvPr id="4" name="Slide Number Placeholder 3"/>
          <p:cNvSpPr>
            <a:spLocks noGrp="1"/>
          </p:cNvSpPr>
          <p:nvPr>
            <p:ph type="sldNum" sz="quarter" idx="5"/>
          </p:nvPr>
        </p:nvSpPr>
        <p:spPr/>
        <p:txBody>
          <a:bodyPr/>
          <a:lstStyle/>
          <a:p>
            <a:fld id="{F97DC217-DF71-1A49-B3EA-559F1F43B0FF}" type="slidenum">
              <a:rPr lang="en-US" smtClean="0"/>
              <a:t>43</a:t>
            </a:fld>
            <a:endParaRPr lang="en-US" dirty="0"/>
          </a:p>
        </p:txBody>
      </p:sp>
    </p:spTree>
    <p:extLst>
      <p:ext uri="{BB962C8B-B14F-4D97-AF65-F5344CB8AC3E}">
        <p14:creationId xmlns:p14="http://schemas.microsoft.com/office/powerpoint/2010/main" val="18831583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HCNA can now be used for applicants and students. We will focus on it’s use for applicants. Question 1A is the question  applicants.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those of you familiar with old version, there is no longer a question that asks about the factors that triggered that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Question 1A is where you summarize all the information in the file and the applicant interview that serves as the basis for your recommendation of denial. </a:t>
            </a:r>
            <a:r>
              <a:rPr lang="en-US" dirty="0"/>
              <a:t>There are 4 sources of clinical information that are summarized in Question 1A</a:t>
            </a:r>
          </a:p>
          <a:p>
            <a:pPr marL="171450" indent="-171450">
              <a:buFont typeface="Arial" panose="020B0604020202020204" pitchFamily="34" charset="0"/>
              <a:buChar char="•"/>
            </a:pPr>
            <a:r>
              <a:rPr lang="en-US" dirty="0"/>
              <a:t>the ETA 653 Job Corps Health Questionnaire</a:t>
            </a:r>
          </a:p>
          <a:p>
            <a:pPr marL="171450" indent="-171450">
              <a:buFont typeface="Arial" panose="020B0604020202020204" pitchFamily="34" charset="0"/>
              <a:buChar char="•"/>
            </a:pPr>
            <a:r>
              <a:rPr lang="en-US" dirty="0"/>
              <a:t>the summary of your review of all the applicant’s records </a:t>
            </a:r>
          </a:p>
          <a:p>
            <a:pPr marL="171450" indent="-171450">
              <a:buFont typeface="Arial" panose="020B0604020202020204" pitchFamily="34" charset="0"/>
              <a:buChar char="•"/>
            </a:pPr>
            <a:r>
              <a:rPr lang="en-US" dirty="0"/>
              <a:t>the summary of the content of the Chronic Care Management Plan or CCMP, if any</a:t>
            </a:r>
          </a:p>
          <a:p>
            <a:pPr marL="171450" indent="-171450">
              <a:buFont typeface="Arial" panose="020B0604020202020204" pitchFamily="34" charset="0"/>
              <a:buChar char="•"/>
            </a:pPr>
            <a:r>
              <a:rPr lang="en-US" dirty="0"/>
              <a:t>and the summary of your applicant interview.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In many cases, you will not have all 4 pieces of information. Some files will not include health/mental health or disability documents. Some files will not include CCMPs, particularly if the applicant is not currently receiving treatment from any providers. In the cases where there are no records or CCMPs, your applicant interview summary needs to be particularly strong.</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44</a:t>
            </a:fld>
            <a:endParaRPr lang="en-US" dirty="0"/>
          </a:p>
        </p:txBody>
      </p:sp>
    </p:spTree>
    <p:extLst>
      <p:ext uri="{BB962C8B-B14F-4D97-AF65-F5344CB8AC3E}">
        <p14:creationId xmlns:p14="http://schemas.microsoft.com/office/powerpoint/2010/main" val="3353818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screenshot of the first part of Question 1A that shows where to summarize the ETA 653 and your record review. For each section, there are instructions listed on the form.</a:t>
            </a:r>
          </a:p>
        </p:txBody>
      </p:sp>
      <p:sp>
        <p:nvSpPr>
          <p:cNvPr id="4" name="Slide Number Placeholder 3"/>
          <p:cNvSpPr>
            <a:spLocks noGrp="1"/>
          </p:cNvSpPr>
          <p:nvPr>
            <p:ph type="sldNum" sz="quarter" idx="5"/>
          </p:nvPr>
        </p:nvSpPr>
        <p:spPr/>
        <p:txBody>
          <a:bodyPr/>
          <a:lstStyle/>
          <a:p>
            <a:fld id="{F97DC217-DF71-1A49-B3EA-559F1F43B0FF}" type="slidenum">
              <a:rPr lang="en-US" smtClean="0"/>
              <a:t>45</a:t>
            </a:fld>
            <a:endParaRPr lang="en-US" dirty="0"/>
          </a:p>
        </p:txBody>
      </p:sp>
    </p:spTree>
    <p:extLst>
      <p:ext uri="{BB962C8B-B14F-4D97-AF65-F5344CB8AC3E}">
        <p14:creationId xmlns:p14="http://schemas.microsoft.com/office/powerpoint/2010/main" val="3246663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ETA 653 subsection is the easiest to complete. All you need to do is list ALL the items that the applicant endorsed (marked “yes”) on the ETA 653.  In the past, only the items relevant to mental health were endorsed. Now because so many files require review by more than one center clinician, ALL items need to be listed.</a:t>
            </a:r>
          </a:p>
          <a:p>
            <a:r>
              <a:rPr lang="en-US" dirty="0"/>
              <a:t>When completing the ETA 653 section, keep it simple. Just list the items as they are with or without the question number. </a:t>
            </a:r>
          </a:p>
          <a:p>
            <a:pPr marL="457200" indent="-457200">
              <a:lnSpc>
                <a:spcPct val="100000"/>
              </a:lnSpc>
              <a:spcBef>
                <a:spcPts val="0"/>
              </a:spcBef>
              <a:spcAft>
                <a:spcPts val="1800"/>
              </a:spcAft>
              <a:buFont typeface="Arial" panose="020B0604020202020204" pitchFamily="34" charset="0"/>
              <a:buChar char="•"/>
            </a:pPr>
            <a:r>
              <a:rPr lang="en-US" sz="1200" dirty="0"/>
              <a:t>Do include information from Admissions comments </a:t>
            </a:r>
            <a:r>
              <a:rPr lang="en-US" sz="1200" dirty="0">
                <a:effectLst/>
                <a:ea typeface="Times New Roman" panose="02020603050405020304" pitchFamily="18" charset="0"/>
              </a:rPr>
              <a:t>in parentheses after the item </a:t>
            </a:r>
            <a:r>
              <a:rPr lang="en-US" sz="1200" i="1" dirty="0">
                <a:effectLst/>
                <a:ea typeface="Times New Roman" panose="02020603050405020304" pitchFamily="18" charset="0"/>
              </a:rPr>
              <a:t>(if significant additional information is provided). </a:t>
            </a:r>
          </a:p>
          <a:p>
            <a:pPr marL="457200" indent="-457200">
              <a:lnSpc>
                <a:spcPct val="100000"/>
              </a:lnSpc>
              <a:spcBef>
                <a:spcPts val="0"/>
              </a:spcBef>
              <a:spcAft>
                <a:spcPts val="1800"/>
              </a:spcAft>
              <a:buFont typeface="Arial" panose="020B0604020202020204" pitchFamily="34" charset="0"/>
              <a:buChar char="•"/>
            </a:pPr>
            <a:r>
              <a:rPr lang="en-US" sz="1200" dirty="0"/>
              <a:t>Do </a:t>
            </a:r>
            <a:r>
              <a:rPr lang="en-US" sz="1200" b="1" dirty="0"/>
              <a:t>NOT</a:t>
            </a:r>
            <a:r>
              <a:rPr lang="en-US" sz="1200" dirty="0"/>
              <a:t> add to or embellish the items in any way, such as including information from the records</a:t>
            </a:r>
            <a:r>
              <a:rPr lang="en-US" sz="1100" dirty="0"/>
              <a:t>.</a:t>
            </a:r>
          </a:p>
          <a:p>
            <a:pPr marL="457200" indent="-457200">
              <a:lnSpc>
                <a:spcPct val="100000"/>
              </a:lnSpc>
              <a:spcBef>
                <a:spcPts val="0"/>
              </a:spcBef>
              <a:spcAft>
                <a:spcPts val="1800"/>
              </a:spcAft>
              <a:buFont typeface="Arial" panose="020B0604020202020204" pitchFamily="34" charset="0"/>
              <a:buChar char="•"/>
            </a:pPr>
            <a:endParaRPr lang="en-US" sz="1100" dirty="0"/>
          </a:p>
          <a:p>
            <a:endParaRPr lang="en-US" dirty="0"/>
          </a:p>
        </p:txBody>
      </p:sp>
      <p:sp>
        <p:nvSpPr>
          <p:cNvPr id="4" name="Slide Number Placeholder 3"/>
          <p:cNvSpPr>
            <a:spLocks noGrp="1"/>
          </p:cNvSpPr>
          <p:nvPr>
            <p:ph type="sldNum" sz="quarter" idx="10"/>
          </p:nvPr>
        </p:nvSpPr>
        <p:spPr/>
        <p:txBody>
          <a:bodyPr/>
          <a:lstStyle/>
          <a:p>
            <a:fld id="{B79BD826-205F-4916-B974-0D83ABF2463A}" type="slidenum">
              <a:rPr lang="en-US" smtClean="0"/>
              <a:t>46</a:t>
            </a:fld>
            <a:endParaRPr lang="en-US" dirty="0"/>
          </a:p>
        </p:txBody>
      </p:sp>
    </p:spTree>
    <p:extLst>
      <p:ext uri="{BB962C8B-B14F-4D97-AF65-F5344CB8AC3E}">
        <p14:creationId xmlns:p14="http://schemas.microsoft.com/office/powerpoint/2010/main" val="6541724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with the ETA 653 section completed for later reference.</a:t>
            </a:r>
          </a:p>
        </p:txBody>
      </p:sp>
      <p:sp>
        <p:nvSpPr>
          <p:cNvPr id="4" name="Slide Number Placeholder 3"/>
          <p:cNvSpPr>
            <a:spLocks noGrp="1"/>
          </p:cNvSpPr>
          <p:nvPr>
            <p:ph type="sldNum" sz="quarter" idx="5"/>
          </p:nvPr>
        </p:nvSpPr>
        <p:spPr/>
        <p:txBody>
          <a:bodyPr/>
          <a:lstStyle/>
          <a:p>
            <a:fld id="{F97DC217-DF71-1A49-B3EA-559F1F43B0FF}" type="slidenum">
              <a:rPr lang="en-US" smtClean="0"/>
              <a:t>47</a:t>
            </a:fld>
            <a:endParaRPr lang="en-US" dirty="0"/>
          </a:p>
        </p:txBody>
      </p:sp>
    </p:spTree>
    <p:extLst>
      <p:ext uri="{BB962C8B-B14F-4D97-AF65-F5344CB8AC3E}">
        <p14:creationId xmlns:p14="http://schemas.microsoft.com/office/powerpoint/2010/main" val="33910842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25" y="423863"/>
            <a:ext cx="5486400" cy="3086100"/>
          </a:xfrm>
        </p:spPr>
      </p:sp>
      <p:sp>
        <p:nvSpPr>
          <p:cNvPr id="3" name="Notes Placeholder 2"/>
          <p:cNvSpPr>
            <a:spLocks noGrp="1"/>
          </p:cNvSpPr>
          <p:nvPr>
            <p:ph type="body" idx="1"/>
          </p:nvPr>
        </p:nvSpPr>
        <p:spPr>
          <a:xfrm>
            <a:off x="555625" y="3655967"/>
            <a:ext cx="5832112" cy="502924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effectLst/>
                <a:latin typeface="+mn-lt"/>
                <a:ea typeface="+mn-ea"/>
                <a:cs typeface="+mn-cs"/>
              </a:rPr>
              <a:t>The Applicant File Review Summary (as known as the “record review</a:t>
            </a:r>
            <a:r>
              <a:rPr lang="en-US" kern="1200" dirty="0">
                <a:effectLst/>
                <a:latin typeface="+mn-lt"/>
                <a:ea typeface="+mn-ea"/>
                <a:cs typeface="+mn-cs"/>
                <a:sym typeface="Wingdings" pitchFamily="2" charset="2"/>
              </a:rPr>
              <a:t>). In this section, you provide a s</a:t>
            </a:r>
            <a:r>
              <a:rPr lang="en-US" dirty="0">
                <a:effectLst/>
                <a:ea typeface="Times New Roman" panose="02020603050405020304" pitchFamily="18" charset="0"/>
              </a:rPr>
              <a:t>ummary all records </a:t>
            </a:r>
            <a:r>
              <a:rPr lang="en-US" b="1" dirty="0">
                <a:effectLst/>
                <a:ea typeface="Times New Roman" panose="02020603050405020304" pitchFamily="18" charset="0"/>
              </a:rPr>
              <a:t>relevant to the recommendation of denial</a:t>
            </a:r>
            <a:r>
              <a:rPr lang="en-US" dirty="0">
                <a:effectLst/>
                <a:ea typeface="Times New Roman" panose="02020603050405020304" pitchFamily="18" charset="0"/>
              </a:rPr>
              <a:t> </a:t>
            </a:r>
            <a:r>
              <a:rPr lang="en-US" i="1" dirty="0">
                <a:effectLst/>
                <a:ea typeface="Times New Roman" panose="02020603050405020304" pitchFamily="18" charset="0"/>
              </a:rPr>
              <a:t>including</a:t>
            </a:r>
          </a:p>
          <a:p>
            <a:pPr marR="0" lvl="0">
              <a:spcBef>
                <a:spcPts val="0"/>
              </a:spcBef>
              <a:buSzPct val="120000"/>
              <a:buFont typeface="Arial" panose="020B0604020202020204" pitchFamily="34" charset="0"/>
              <a:buChar char="•"/>
            </a:pPr>
            <a:r>
              <a:rPr lang="en-US" dirty="0">
                <a:effectLst/>
                <a:ea typeface="Times New Roman" panose="02020603050405020304" pitchFamily="18" charset="0"/>
              </a:rPr>
              <a:t>Medical/mental health records</a:t>
            </a:r>
          </a:p>
          <a:p>
            <a:pPr marR="0" lvl="0">
              <a:spcBef>
                <a:spcPts val="0"/>
              </a:spcBef>
              <a:buSzPct val="120000"/>
              <a:buFont typeface="Arial" panose="020B0604020202020204" pitchFamily="34" charset="0"/>
              <a:buChar char="•"/>
            </a:pPr>
            <a:r>
              <a:rPr lang="en-US" dirty="0">
                <a:effectLst/>
                <a:ea typeface="Times New Roman" panose="02020603050405020304" pitchFamily="18" charset="0"/>
              </a:rPr>
              <a:t>School disability documents (IEP, 504 Plan, Behavior Intervention Plans, psychoeducational evaluations, etc.)</a:t>
            </a:r>
          </a:p>
          <a:p>
            <a:pPr marR="0" lvl="0">
              <a:spcBef>
                <a:spcPts val="200"/>
              </a:spcBef>
              <a:buSzPct val="120000"/>
              <a:buFont typeface="Arial" panose="020B0604020202020204" pitchFamily="34" charset="0"/>
              <a:buChar char="•"/>
            </a:pPr>
            <a:r>
              <a:rPr lang="en-US" dirty="0">
                <a:effectLst/>
                <a:ea typeface="Times New Roman" panose="02020603050405020304" pitchFamily="18" charset="0"/>
              </a:rPr>
              <a:t>Memo from Admissions staff to Health and Wellness</a:t>
            </a:r>
            <a:endParaRPr lang="en-US" i="1"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effectLst/>
                <a:latin typeface="+mn-lt"/>
                <a:ea typeface="+mn-ea"/>
                <a:cs typeface="+mn-cs"/>
              </a:rPr>
              <a:t>Here are a couple </a:t>
            </a:r>
            <a:r>
              <a:rPr lang="en-US" b="1" kern="1200" dirty="0">
                <a:effectLst/>
                <a:latin typeface="+mn-lt"/>
                <a:ea typeface="+mn-ea"/>
                <a:cs typeface="+mn-cs"/>
              </a:rPr>
              <a:t>common mistakes </a:t>
            </a:r>
            <a:r>
              <a:rPr lang="en-US" kern="1200" dirty="0">
                <a:effectLst/>
                <a:latin typeface="+mn-lt"/>
                <a:ea typeface="+mn-ea"/>
                <a:cs typeface="+mn-cs"/>
              </a:rPr>
              <a:t>to avoid when completing this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ea typeface="Calibri" panose="020F0502020204030204" pitchFamily="34" charset="0"/>
                <a:cs typeface="Times New Roman" panose="02020603050405020304" pitchFamily="18" charset="0"/>
              </a:rPr>
              <a:t>Do not write “See enclosed.” You must summarize </a:t>
            </a:r>
            <a:r>
              <a:rPr lang="en-US" b="1" dirty="0">
                <a:latin typeface="Calibri" panose="020F0502020204030204" pitchFamily="34" charset="0"/>
                <a:ea typeface="Calibri" panose="020F0502020204030204" pitchFamily="34" charset="0"/>
                <a:cs typeface="Times New Roman" panose="02020603050405020304" pitchFamily="18" charset="0"/>
              </a:rPr>
              <a:t>all relevant information</a:t>
            </a:r>
            <a:r>
              <a:rPr lang="en-US" dirty="0">
                <a:latin typeface="Calibri" panose="020F0502020204030204" pitchFamily="34" charset="0"/>
                <a:ea typeface="Calibri" panose="020F0502020204030204" pitchFamily="34" charset="0"/>
                <a:cs typeface="Times New Roman" panose="02020603050405020304" pitchFamily="18" charset="0"/>
              </a:rPr>
              <a:t> in the File Review Summary itself. The HCNA must be able to stand on its own without reference to any other documents. Think of it this way: if an applicant wanted to appeal his/her denial, the HCNA is going to be the primary document used to defend the recommendation of denial.</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ea typeface="Calibri" panose="020F0502020204030204" pitchFamily="34" charset="0"/>
                <a:cs typeface="Times New Roman" panose="02020603050405020304" pitchFamily="18" charset="0"/>
              </a:rPr>
              <a:t>Also, Do </a:t>
            </a:r>
            <a:r>
              <a:rPr lang="en-US" b="1" dirty="0">
                <a:latin typeface="Calibri" panose="020F0502020204030204" pitchFamily="34" charset="0"/>
                <a:ea typeface="Calibri" panose="020F0502020204030204" pitchFamily="34" charset="0"/>
                <a:cs typeface="Times New Roman" panose="02020603050405020304" pitchFamily="18" charset="0"/>
              </a:rPr>
              <a:t>not</a:t>
            </a:r>
            <a:r>
              <a:rPr lang="en-US" dirty="0">
                <a:latin typeface="Calibri" panose="020F0502020204030204" pitchFamily="34" charset="0"/>
                <a:ea typeface="Calibri" panose="020F0502020204030204" pitchFamily="34" charset="0"/>
                <a:cs typeface="Times New Roman" panose="02020603050405020304" pitchFamily="18" charset="0"/>
              </a:rPr>
              <a:t> include information that belongs in other sections. Only the summary of your records review should be included here. Do not include information from the CCMP, the clinical interview, or the DAP meeting.</a:t>
            </a:r>
            <a:r>
              <a:rPr lang="en-US" dirty="0"/>
              <a:t> There are other specific places where those pieces of information belong.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5875" marR="0" indent="-15875">
              <a:lnSpc>
                <a:spcPct val="105000"/>
              </a:lnSpc>
              <a:spcBef>
                <a:spcPts val="0"/>
              </a:spcBef>
              <a:spcAft>
                <a:spcPts val="600"/>
              </a:spcAft>
            </a:pPr>
            <a:r>
              <a:rPr lang="en-US" dirty="0">
                <a:effectLst/>
                <a:latin typeface="Calibri" panose="020F0502020204030204" pitchFamily="34" charset="0"/>
                <a:ea typeface="Times New Roman" panose="02020603050405020304" pitchFamily="18" charset="0"/>
              </a:rPr>
              <a:t>If a document was reviewed but did </a:t>
            </a:r>
            <a:r>
              <a:rPr lang="en-US" b="1" dirty="0">
                <a:effectLst/>
                <a:latin typeface="Calibri" panose="020F0502020204030204" pitchFamily="34" charset="0"/>
                <a:ea typeface="Times New Roman" panose="02020603050405020304" pitchFamily="18" charset="0"/>
              </a:rPr>
              <a:t>NOT</a:t>
            </a:r>
            <a:r>
              <a:rPr lang="en-US" dirty="0">
                <a:effectLst/>
                <a:latin typeface="Calibri" panose="020F0502020204030204" pitchFamily="34" charset="0"/>
                <a:ea typeface="Times New Roman" panose="02020603050405020304" pitchFamily="18" charset="0"/>
              </a:rPr>
              <a:t> </a:t>
            </a:r>
            <a:r>
              <a:rPr lang="en-US" b="1" dirty="0">
                <a:effectLst/>
                <a:latin typeface="Calibri" panose="020F0502020204030204" pitchFamily="34" charset="0"/>
                <a:ea typeface="Times New Roman" panose="02020603050405020304" pitchFamily="18" charset="0"/>
              </a:rPr>
              <a:t>contain information relevant to the recommendation for denial,</a:t>
            </a:r>
            <a:r>
              <a:rPr lang="en-US" dirty="0">
                <a:effectLst/>
                <a:latin typeface="Calibri" panose="020F0502020204030204" pitchFamily="34" charset="0"/>
                <a:ea typeface="Times New Roman" panose="02020603050405020304" pitchFamily="18" charset="0"/>
              </a:rPr>
              <a:t> list the document with a header and write a notation such as: </a:t>
            </a:r>
          </a:p>
          <a:p>
            <a:pPr marL="797560" marR="36830" indent="-285750">
              <a:spcBef>
                <a:spcPts val="0"/>
              </a:spcBef>
              <a:spcAft>
                <a:spcPts val="2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rPr>
              <a:t>“</a:t>
            </a:r>
            <a:r>
              <a:rPr lang="en-US" i="1" dirty="0">
                <a:effectLst/>
                <a:latin typeface="Calibri" panose="020F0502020204030204" pitchFamily="34" charset="0"/>
                <a:ea typeface="Times New Roman" panose="02020603050405020304" pitchFamily="18" charset="0"/>
              </a:rPr>
              <a:t>No mental health information was found.” or </a:t>
            </a:r>
            <a:endParaRPr lang="en-US" dirty="0">
              <a:effectLst/>
              <a:latin typeface="Calibri" panose="020F0502020204030204" pitchFamily="34" charset="0"/>
              <a:ea typeface="Times New Roman" panose="02020603050405020304" pitchFamily="18" charset="0"/>
            </a:endParaRPr>
          </a:p>
          <a:p>
            <a:pPr marL="800100" marR="34290" indent="-285750">
              <a:spcBef>
                <a:spcPts val="0"/>
              </a:spcBef>
              <a:spcAft>
                <a:spcPts val="0"/>
              </a:spcAft>
              <a:buFont typeface="Arial" panose="020B0604020202020204" pitchFamily="34" charset="0"/>
              <a:buChar char="•"/>
            </a:pPr>
            <a:r>
              <a:rPr lang="en-US" i="1" dirty="0">
                <a:effectLst/>
                <a:latin typeface="Calibri" panose="020F0502020204030204" pitchFamily="34" charset="0"/>
                <a:ea typeface="Times New Roman" panose="02020603050405020304" pitchFamily="18" charset="0"/>
              </a:rPr>
              <a:t>“Records only contained office visits for medical problems.”</a:t>
            </a:r>
            <a:r>
              <a:rPr lang="en-US" dirty="0">
                <a:effectLst/>
                <a:latin typeface="Calibri" panose="020F0502020204030204" pitchFamily="34" charset="0"/>
                <a:ea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B79BD826-205F-4916-B974-0D83ABF2463A}" type="slidenum">
              <a:rPr lang="en-US" smtClean="0"/>
              <a:t>48</a:t>
            </a:fld>
            <a:endParaRPr lang="en-US" dirty="0"/>
          </a:p>
        </p:txBody>
      </p:sp>
    </p:spTree>
    <p:extLst>
      <p:ext uri="{BB962C8B-B14F-4D97-AF65-F5344CB8AC3E}">
        <p14:creationId xmlns:p14="http://schemas.microsoft.com/office/powerpoint/2010/main" val="2792898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recommendations from the forthcoming AFR Guide about how to summarize records. In the interest of time, I am not going to read all of this, but I do want to highlight a couple of things</a:t>
            </a:r>
          </a:p>
          <a:p>
            <a:endParaRPr lang="en-US" dirty="0"/>
          </a:p>
          <a:p>
            <a:pPr marL="171450" indent="-171450">
              <a:buFont typeface="Arial" panose="020B0604020202020204" pitchFamily="34" charset="0"/>
              <a:buChar char="•"/>
            </a:pPr>
            <a:r>
              <a:rPr lang="en-US" dirty="0"/>
              <a:t>We recommend using bullets</a:t>
            </a:r>
          </a:p>
          <a:p>
            <a:pPr marL="171450" indent="-171450">
              <a:buFont typeface="Arial" panose="020B0604020202020204" pitchFamily="34" charset="0"/>
              <a:buChar char="•"/>
            </a:pPr>
            <a:r>
              <a:rPr lang="en-US" sz="1200" b="1" dirty="0">
                <a:effectLst/>
                <a:latin typeface="+mn-lt"/>
                <a:ea typeface="Times New Roman" panose="02020603050405020304" pitchFamily="18" charset="0"/>
                <a:cs typeface="Times New Roman" panose="02020603050405020304" pitchFamily="18" charset="0"/>
              </a:rPr>
              <a:t>Don’t recreate entire medical records.</a:t>
            </a:r>
            <a:r>
              <a:rPr lang="en-US" sz="1200" dirty="0">
                <a:effectLst/>
                <a:latin typeface="+mn-lt"/>
                <a:ea typeface="Times New Roman" panose="02020603050405020304" pitchFamily="18" charset="0"/>
                <a:cs typeface="Times New Roman" panose="02020603050405020304" pitchFamily="18" charset="0"/>
              </a:rPr>
              <a:t> Summarize the most relevant information only</a:t>
            </a:r>
            <a:endParaRPr lang="en-US" dirty="0"/>
          </a:p>
          <a:p>
            <a:pPr marL="171450" indent="-171450">
              <a:buFont typeface="Arial" panose="020B0604020202020204" pitchFamily="34" charset="0"/>
              <a:buChar char="•"/>
            </a:pPr>
            <a:r>
              <a:rPr lang="en-US" dirty="0"/>
              <a:t>Detailed summarizes are generally not needed for records older than 2 years</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49</a:t>
            </a:fld>
            <a:endParaRPr lang="en-US" dirty="0"/>
          </a:p>
        </p:txBody>
      </p:sp>
    </p:spTree>
    <p:extLst>
      <p:ext uri="{BB962C8B-B14F-4D97-AF65-F5344CB8AC3E}">
        <p14:creationId xmlns:p14="http://schemas.microsoft.com/office/powerpoint/2010/main" val="3030860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learning objective today relates to the possible outcomes of a young person’s application after they apply to Job Corp.</a:t>
            </a:r>
          </a:p>
        </p:txBody>
      </p:sp>
      <p:sp>
        <p:nvSpPr>
          <p:cNvPr id="4" name="Slide Number Placeholder 3"/>
          <p:cNvSpPr>
            <a:spLocks noGrp="1"/>
          </p:cNvSpPr>
          <p:nvPr>
            <p:ph type="sldNum" sz="quarter" idx="5"/>
          </p:nvPr>
        </p:nvSpPr>
        <p:spPr/>
        <p:txBody>
          <a:bodyPr/>
          <a:lstStyle/>
          <a:p>
            <a:fld id="{F97DC217-DF71-1A49-B3EA-559F1F43B0FF}" type="slidenum">
              <a:rPr lang="en-US" smtClean="0"/>
              <a:t>5</a:t>
            </a:fld>
            <a:endParaRPr lang="en-US" dirty="0"/>
          </a:p>
        </p:txBody>
      </p:sp>
    </p:spTree>
    <p:extLst>
      <p:ext uri="{BB962C8B-B14F-4D97-AF65-F5344CB8AC3E}">
        <p14:creationId xmlns:p14="http://schemas.microsoft.com/office/powerpoint/2010/main" val="21388483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of an applicant file review section with our recommended formatting (bullets, header with dates and document description in chronological order). You want to highlight just the most relevant information from the documents. For example, reason for admission or reason for referral to outpatient, specific behaviors,- discharge plan </a:t>
            </a:r>
          </a:p>
        </p:txBody>
      </p:sp>
      <p:sp>
        <p:nvSpPr>
          <p:cNvPr id="4" name="Slide Number Placeholder 3"/>
          <p:cNvSpPr>
            <a:spLocks noGrp="1"/>
          </p:cNvSpPr>
          <p:nvPr>
            <p:ph type="sldNum" sz="quarter" idx="5"/>
          </p:nvPr>
        </p:nvSpPr>
        <p:spPr/>
        <p:txBody>
          <a:bodyPr/>
          <a:lstStyle/>
          <a:p>
            <a:fld id="{F97DC217-DF71-1A49-B3EA-559F1F43B0FF}" type="slidenum">
              <a:rPr lang="en-US" smtClean="0"/>
              <a:t>50</a:t>
            </a:fld>
            <a:endParaRPr lang="en-US" dirty="0"/>
          </a:p>
        </p:txBody>
      </p:sp>
    </p:spTree>
    <p:extLst>
      <p:ext uri="{BB962C8B-B14F-4D97-AF65-F5344CB8AC3E}">
        <p14:creationId xmlns:p14="http://schemas.microsoft.com/office/powerpoint/2010/main" val="2940370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0" dirty="0"/>
              <a:t>section for summarizing Chronic Care Management Plans or CCMPs has 3 sections. I like this change because it spells out the type of information needed for this section.</a:t>
            </a:r>
          </a:p>
          <a:p>
            <a:endParaRPr lang="en-US" b="0" dirty="0"/>
          </a:p>
          <a:p>
            <a:pPr marL="0" marR="100330" lvl="0" indent="0">
              <a:lnSpc>
                <a:spcPct val="105000"/>
              </a:lnSpc>
              <a:spcBef>
                <a:spcPts val="1200"/>
              </a:spcBef>
              <a:spcAft>
                <a:spcPts val="300"/>
              </a:spcAft>
              <a:buClr>
                <a:srgbClr val="000000"/>
              </a:buClr>
              <a:buSzPts val="1100"/>
              <a:buFont typeface="Arial" panose="020B0604020202020204" pitchFamily="34" charset="0"/>
              <a:buNone/>
            </a:pPr>
            <a:r>
              <a:rPr lang="en-US" b="0" u="none" dirty="0">
                <a:effectLst/>
                <a:latin typeface="Calibri" panose="020F0502020204030204" pitchFamily="34" charset="0"/>
                <a:ea typeface="Times New Roman" panose="02020603050405020304" pitchFamily="18" charset="0"/>
              </a:rPr>
              <a:t>Let’s look at each section.</a:t>
            </a:r>
          </a:p>
        </p:txBody>
      </p:sp>
      <p:sp>
        <p:nvSpPr>
          <p:cNvPr id="4" name="Slide Number Placeholder 3"/>
          <p:cNvSpPr>
            <a:spLocks noGrp="1"/>
          </p:cNvSpPr>
          <p:nvPr>
            <p:ph type="sldNum" sz="quarter" idx="5"/>
          </p:nvPr>
        </p:nvSpPr>
        <p:spPr/>
        <p:txBody>
          <a:bodyPr/>
          <a:lstStyle/>
          <a:p>
            <a:fld id="{F97DC217-DF71-1A49-B3EA-559F1F43B0FF}" type="slidenum">
              <a:rPr lang="en-US" smtClean="0"/>
              <a:t>51</a:t>
            </a:fld>
            <a:endParaRPr lang="en-US" dirty="0"/>
          </a:p>
        </p:txBody>
      </p:sp>
    </p:spTree>
    <p:extLst>
      <p:ext uri="{BB962C8B-B14F-4D97-AF65-F5344CB8AC3E}">
        <p14:creationId xmlns:p14="http://schemas.microsoft.com/office/powerpoint/2010/main" val="22044757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ea typeface="Times New Roman" panose="02020603050405020304" pitchFamily="18" charset="0"/>
              </a:rPr>
              <a:t>For the first section, the instructions state: </a:t>
            </a:r>
            <a:r>
              <a:rPr lang="en-US" b="1" dirty="0">
                <a:effectLst/>
                <a:latin typeface="Calibri" panose="020F0502020204030204" pitchFamily="34" charset="0"/>
                <a:ea typeface="Calibri" panose="020F0502020204030204" pitchFamily="34" charset="0"/>
                <a:cs typeface="Arial" panose="020B0604020202020204" pitchFamily="34" charset="0"/>
              </a:rPr>
              <a:t>Does the applicant’s treating outside provider recommend applicant to enter Job Corps?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latin typeface="Calibri" panose="020F0502020204030204" pitchFamily="34" charset="0"/>
                <a:ea typeface="Times New Roman" panose="02020603050405020304" pitchFamily="18" charset="0"/>
                <a:cs typeface="Arial" panose="020B0604020202020204" pitchFamily="34" charset="0"/>
              </a:rPr>
              <a:t>This question refers to the last question of every CCMP, which asks the provider to indicate whether they recommend the applicant for Job Corps. There are 4 checkboxes to choose from.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cap="none" normalizeH="0" baseline="0" dirty="0">
              <a:ln>
                <a:noFill/>
              </a:ln>
              <a:solidFill>
                <a:schemeClr val="tx1"/>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cap="none" normalizeH="0" baseline="0" dirty="0">
                <a:ln>
                  <a:noFill/>
                </a:ln>
                <a:solidFill>
                  <a:schemeClr val="tx1"/>
                </a:solidFill>
                <a:effectLst/>
                <a:latin typeface="+mn-lt"/>
                <a:ea typeface="Times New Roman" panose="02020603050405020304" pitchFamily="18" charset="0"/>
              </a:rPr>
              <a:t>There are 4 choices:</a:t>
            </a:r>
          </a:p>
          <a:p>
            <a:pPr marL="862013" marR="0" lvl="0" indent="-455613" algn="l" defTabSz="914400" rtl="0" eaLnBrk="0" fontAlgn="base" latinLnBrk="0" hangingPunct="0">
              <a:lnSpc>
                <a:spcPct val="90000"/>
              </a:lnSpc>
              <a:spcBef>
                <a:spcPct val="0"/>
              </a:spcBef>
              <a:spcAft>
                <a:spcPct val="0"/>
              </a:spcAft>
              <a:buClrTx/>
              <a:buSzPct val="120000"/>
              <a:buFont typeface="Arial" panose="020B0604020202020204" pitchFamily="34" charset="0"/>
              <a:buChar char="•"/>
            </a:pPr>
            <a:r>
              <a:rPr kumimoji="0" lang="en-US" altLang="en-US" b="1" i="0" u="none" strike="noStrike" cap="none" normalizeH="0" baseline="0" dirty="0">
                <a:ln>
                  <a:noFill/>
                </a:ln>
                <a:solidFill>
                  <a:schemeClr val="tx1"/>
                </a:solidFill>
                <a:effectLst/>
                <a:latin typeface="+mn-lt"/>
                <a:ea typeface="Times New Roman" panose="02020603050405020304" pitchFamily="18" charset="0"/>
              </a:rPr>
              <a:t>Yes</a:t>
            </a:r>
            <a:r>
              <a:rPr kumimoji="0" lang="en-US" altLang="en-US" b="0" i="0" u="none" strike="noStrike" cap="none" normalizeH="0" baseline="0" dirty="0">
                <a:ln>
                  <a:noFill/>
                </a:ln>
                <a:solidFill>
                  <a:schemeClr val="tx1"/>
                </a:solidFill>
                <a:effectLst/>
                <a:latin typeface="+mn-lt"/>
                <a:ea typeface="Times New Roman" panose="02020603050405020304" pitchFamily="18" charset="0"/>
              </a:rPr>
              <a:t> = Provider recommended applicant</a:t>
            </a:r>
            <a:endParaRPr kumimoji="0" lang="en-US" altLang="en-US" b="0" i="0" u="none" strike="noStrike" cap="none" normalizeH="0" baseline="0" dirty="0">
              <a:ln>
                <a:noFill/>
              </a:ln>
              <a:solidFill>
                <a:schemeClr val="tx1"/>
              </a:solidFill>
              <a:effectLst/>
              <a:latin typeface="+mn-lt"/>
            </a:endParaRPr>
          </a:p>
          <a:p>
            <a:pPr marL="862013" marR="0" lvl="0" indent="-455613" algn="l" defTabSz="914400" rtl="0" eaLnBrk="0" fontAlgn="base" latinLnBrk="0" hangingPunct="0">
              <a:lnSpc>
                <a:spcPct val="90000"/>
              </a:lnSpc>
              <a:spcBef>
                <a:spcPct val="0"/>
              </a:spcBef>
              <a:spcAft>
                <a:spcPct val="0"/>
              </a:spcAft>
              <a:buClrTx/>
              <a:buSzPct val="120000"/>
              <a:buFont typeface="Arial" panose="020B0604020202020204" pitchFamily="34" charset="0"/>
              <a:buChar char="•"/>
            </a:pPr>
            <a:r>
              <a:rPr kumimoji="0" lang="en-US" altLang="en-US" b="1" i="0" u="none" strike="noStrike" cap="none" normalizeH="0" baseline="0" dirty="0">
                <a:ln>
                  <a:noFill/>
                </a:ln>
                <a:solidFill>
                  <a:schemeClr val="tx1"/>
                </a:solidFill>
                <a:effectLst/>
                <a:latin typeface="+mn-lt"/>
                <a:ea typeface="Times New Roman" panose="02020603050405020304" pitchFamily="18" charset="0"/>
              </a:rPr>
              <a:t>No</a:t>
            </a:r>
            <a:r>
              <a:rPr kumimoji="0" lang="en-US" altLang="en-US" b="0" i="0" u="none" strike="noStrike" cap="none" normalizeH="0" baseline="0" dirty="0">
                <a:ln>
                  <a:noFill/>
                </a:ln>
                <a:solidFill>
                  <a:schemeClr val="tx1"/>
                </a:solidFill>
                <a:effectLst/>
                <a:latin typeface="+mn-lt"/>
                <a:ea typeface="Times New Roman" panose="02020603050405020304" pitchFamily="18" charset="0"/>
              </a:rPr>
              <a:t> = Provider did not recommend</a:t>
            </a:r>
            <a:endParaRPr kumimoji="0" lang="en-US" altLang="en-US" b="0" i="0" u="none" strike="noStrike" cap="none" normalizeH="0" baseline="0" dirty="0">
              <a:ln>
                <a:noFill/>
              </a:ln>
              <a:solidFill>
                <a:schemeClr val="tx1"/>
              </a:solidFill>
              <a:effectLst/>
              <a:latin typeface="+mn-lt"/>
            </a:endParaRPr>
          </a:p>
          <a:p>
            <a:pPr marL="862013" marR="0" lvl="0" indent="-455613" algn="l" defTabSz="914400" rtl="0" eaLnBrk="0" fontAlgn="base" latinLnBrk="0" hangingPunct="0">
              <a:lnSpc>
                <a:spcPct val="90000"/>
              </a:lnSpc>
              <a:spcBef>
                <a:spcPct val="0"/>
              </a:spcBef>
              <a:spcAft>
                <a:spcPct val="0"/>
              </a:spcAft>
              <a:buClrTx/>
              <a:buSzPct val="120000"/>
              <a:buFont typeface="Arial" panose="020B0604020202020204" pitchFamily="34" charset="0"/>
              <a:buChar char="•"/>
            </a:pPr>
            <a:r>
              <a:rPr kumimoji="0" lang="en-US" altLang="en-US" b="1" i="0" u="none" strike="noStrike" cap="none" normalizeH="0" baseline="0" dirty="0">
                <a:ln>
                  <a:noFill/>
                </a:ln>
                <a:solidFill>
                  <a:schemeClr val="tx1"/>
                </a:solidFill>
                <a:effectLst/>
                <a:latin typeface="+mn-lt"/>
                <a:ea typeface="Times New Roman" panose="02020603050405020304" pitchFamily="18" charset="0"/>
              </a:rPr>
              <a:t>Provider unable to provide recommendation</a:t>
            </a:r>
            <a:r>
              <a:rPr kumimoji="0" lang="en-US" altLang="en-US" b="0" i="0" u="none" strike="noStrike" cap="none" normalizeH="0" baseline="0" dirty="0">
                <a:ln>
                  <a:noFill/>
                </a:ln>
                <a:solidFill>
                  <a:schemeClr val="tx1"/>
                </a:solidFill>
                <a:effectLst/>
                <a:latin typeface="+mn-lt"/>
                <a:ea typeface="Times New Roman" panose="02020603050405020304" pitchFamily="18" charset="0"/>
              </a:rPr>
              <a:t> (explain below)</a:t>
            </a:r>
          </a:p>
          <a:p>
            <a:pPr marL="862013" marR="0" lvl="0" indent="-455613" algn="l" defTabSz="914400" rtl="0" eaLnBrk="0" fontAlgn="base" latinLnBrk="0" hangingPunct="0">
              <a:lnSpc>
                <a:spcPct val="90000"/>
              </a:lnSpc>
              <a:spcBef>
                <a:spcPct val="0"/>
              </a:spcBef>
              <a:spcAft>
                <a:spcPct val="0"/>
              </a:spcAft>
              <a:buClrTx/>
              <a:buSzPct val="120000"/>
              <a:buFont typeface="Arial" panose="020B0604020202020204" pitchFamily="34" charset="0"/>
              <a:buChar char="•"/>
              <a:tabLst/>
              <a:defRPr/>
            </a:pPr>
            <a:r>
              <a:rPr kumimoji="0" lang="en-US" altLang="en-US" b="1" i="0" u="none" strike="noStrike" cap="none" normalizeH="0" baseline="0" dirty="0">
                <a:ln>
                  <a:noFill/>
                </a:ln>
                <a:solidFill>
                  <a:schemeClr val="tx1"/>
                </a:solidFill>
                <a:effectLst/>
                <a:latin typeface="+mn-lt"/>
                <a:ea typeface="Times New Roman" panose="02020603050405020304" pitchFamily="18" charset="0"/>
              </a:rPr>
              <a:t>Not applicable</a:t>
            </a:r>
            <a:r>
              <a:rPr kumimoji="0" lang="en-US" altLang="en-US" b="0" i="0" u="none" strike="noStrike" cap="none" normalizeH="0" baseline="0" dirty="0">
                <a:ln>
                  <a:noFill/>
                </a:ln>
                <a:solidFill>
                  <a:schemeClr val="tx1"/>
                </a:solidFill>
                <a:effectLst/>
                <a:latin typeface="+mn-lt"/>
                <a:ea typeface="Times New Roman" panose="02020603050405020304" pitchFamily="18" charset="0"/>
              </a:rPr>
              <a:t> = No CCMP provided</a:t>
            </a:r>
            <a:endParaRPr kumimoji="0" lang="en-US" altLang="en-US" b="0" i="0" u="none" strike="noStrike" cap="none" normalizeH="0" baseline="0" dirty="0">
              <a:ln>
                <a:noFill/>
              </a:ln>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b="0" i="0" u="none" strike="noStrike" cap="none" normalizeH="0" baseline="0" dirty="0">
              <a:ln>
                <a:noFill/>
              </a:ln>
              <a:solidFill>
                <a:schemeClr val="tx1"/>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cap="none" normalizeH="0" baseline="0" dirty="0">
                <a:ln>
                  <a:noFill/>
                </a:ln>
                <a:solidFill>
                  <a:schemeClr val="tx1"/>
                </a:solidFill>
                <a:effectLst/>
                <a:latin typeface="+mn-lt"/>
                <a:ea typeface="Times New Roman" panose="02020603050405020304" pitchFamily="18" charset="0"/>
              </a:rPr>
              <a:t>Note that </a:t>
            </a:r>
            <a:r>
              <a:rPr kumimoji="0" lang="en-US" altLang="en-US" b="1" i="0" u="none" strike="noStrike" cap="none" normalizeH="0" baseline="0" dirty="0">
                <a:ln>
                  <a:noFill/>
                </a:ln>
                <a:solidFill>
                  <a:schemeClr val="tx1"/>
                </a:solidFill>
                <a:effectLst/>
                <a:latin typeface="+mn-lt"/>
                <a:ea typeface="Times New Roman" panose="02020603050405020304" pitchFamily="18" charset="0"/>
              </a:rPr>
              <a:t>a box must be checked even if there is no CCMP in the e-Folder.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cap="none" normalizeH="0" baseline="0" dirty="0">
              <a:ln>
                <a:noFill/>
              </a:ln>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F97DC217-DF71-1A49-B3EA-559F1F43B0FF}" type="slidenum">
              <a:rPr lang="en-US" smtClean="0"/>
              <a:t>52</a:t>
            </a:fld>
            <a:endParaRPr lang="en-US" dirty="0"/>
          </a:p>
        </p:txBody>
      </p:sp>
    </p:spTree>
    <p:extLst>
      <p:ext uri="{BB962C8B-B14F-4D97-AF65-F5344CB8AC3E}">
        <p14:creationId xmlns:p14="http://schemas.microsoft.com/office/powerpoint/2010/main" val="23277160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effectLst/>
                <a:latin typeface="+mn-lt"/>
                <a:ea typeface="Times New Roman" panose="02020603050405020304" pitchFamily="18" charset="0"/>
              </a:rPr>
              <a:t>You may be wondering when you would check the box for “</a:t>
            </a:r>
            <a:r>
              <a:rPr lang="en-US" sz="1200" dirty="0">
                <a:effectLst/>
                <a:latin typeface="Calibri" panose="020F0502020204030204" pitchFamily="34" charset="0"/>
                <a:ea typeface="Times New Roman" panose="02020603050405020304" pitchFamily="18" charset="0"/>
              </a:rPr>
              <a:t>provider unable to provide recommendation”?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rPr>
              <a:t>There are at least 3 situations when you would check “provider unable to provide recommendation:”</a:t>
            </a:r>
          </a:p>
          <a:p>
            <a:pPr marL="342900" marR="0" lvl="0" indent="-342900" algn="l" defTabSz="914400" rtl="0" eaLnBrk="0" fontAlgn="base" latinLnBrk="0" hangingPunct="0">
              <a:spcBef>
                <a:spcPct val="0"/>
              </a:spcBef>
              <a:spcAft>
                <a:spcPts val="2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effectLst/>
                <a:uLnTx/>
                <a:uFillTx/>
                <a:latin typeface="Tenorite"/>
                <a:ea typeface="Times New Roman" panose="02020603050405020304" pitchFamily="18" charset="0"/>
                <a:cs typeface="+mn-cs"/>
              </a:rPr>
              <a:t>There is </a:t>
            </a:r>
            <a:r>
              <a:rPr kumimoji="0" lang="en-US" altLang="en-US" sz="1200" b="1" i="0" u="none" strike="noStrike" kern="1200" cap="none" spc="0" normalizeH="0" baseline="0" noProof="0" dirty="0">
                <a:ln>
                  <a:noFill/>
                </a:ln>
                <a:effectLst/>
                <a:uLnTx/>
                <a:uFillTx/>
                <a:latin typeface="Tenorite"/>
                <a:ea typeface="Times New Roman" panose="02020603050405020304" pitchFamily="18" charset="0"/>
                <a:cs typeface="+mn-cs"/>
              </a:rPr>
              <a:t>no response </a:t>
            </a:r>
            <a:r>
              <a:rPr kumimoji="0" lang="en-US" altLang="en-US" sz="1200" b="0" i="0" u="none" strike="noStrike" kern="1200" cap="none" spc="0" normalizeH="0" baseline="0" noProof="0" dirty="0">
                <a:ln>
                  <a:noFill/>
                </a:ln>
                <a:effectLst/>
                <a:uLnTx/>
                <a:uFillTx/>
                <a:latin typeface="Tenorite"/>
                <a:ea typeface="Times New Roman" panose="02020603050405020304" pitchFamily="18" charset="0"/>
                <a:cs typeface="+mn-cs"/>
              </a:rPr>
              <a:t>to the last question (left blank or omitted).</a:t>
            </a:r>
          </a:p>
          <a:p>
            <a:pPr marL="342900" marR="0" lvl="0" indent="-342900" algn="l" defTabSz="914400" rtl="0" eaLnBrk="0" fontAlgn="base" latinLnBrk="0" hangingPunct="0">
              <a:spcBef>
                <a:spcPct val="0"/>
              </a:spcBef>
              <a:spcAft>
                <a:spcPts val="200"/>
              </a:spcAft>
              <a:buClrTx/>
              <a:buSzTx/>
              <a:buFont typeface="Arial" panose="020B0604020202020204" pitchFamily="34" charset="0"/>
              <a:buChar char="•"/>
              <a:tabLst/>
              <a:defRPr/>
            </a:pPr>
            <a:r>
              <a:rPr lang="en-US" altLang="en-US" sz="1200" dirty="0">
                <a:latin typeface="Tenorite"/>
                <a:ea typeface="Times New Roman" panose="02020603050405020304" pitchFamily="18" charset="0"/>
              </a:rPr>
              <a:t>Provide writes in a response like </a:t>
            </a:r>
            <a:r>
              <a:rPr kumimoji="0" lang="en-US" altLang="en-US" sz="1200" b="1" i="0" u="none" strike="noStrike" kern="1200" cap="none" spc="0" normalizeH="0" baseline="0" noProof="0" dirty="0">
                <a:ln>
                  <a:noFill/>
                </a:ln>
                <a:effectLst/>
                <a:uLnTx/>
                <a:uFillTx/>
                <a:latin typeface="Tenorite"/>
                <a:ea typeface="Times New Roman" panose="02020603050405020304" pitchFamily="18" charset="0"/>
                <a:cs typeface="+mn-cs"/>
              </a:rPr>
              <a:t>“unsure.”</a:t>
            </a:r>
          </a:p>
          <a:p>
            <a:pPr marL="342900" marR="0" lvl="0" indent="-342900" algn="l" defTabSz="914400" rtl="0" eaLnBrk="0" fontAlgn="base" latinLnBrk="0" hangingPunct="0">
              <a:spcBef>
                <a:spcPct val="0"/>
              </a:spcBef>
              <a:spcAft>
                <a:spcPts val="200"/>
              </a:spcAft>
              <a:buClrTx/>
              <a:buSzTx/>
              <a:buFont typeface="Arial" panose="020B0604020202020204" pitchFamily="34" charset="0"/>
              <a:buChar char="•"/>
              <a:tabLst/>
              <a:defRPr/>
            </a:pPr>
            <a:r>
              <a:rPr lang="en-US" altLang="en-US" sz="1200" dirty="0">
                <a:latin typeface="Tenorite"/>
                <a:ea typeface="Times New Roman" panose="02020603050405020304" pitchFamily="18" charset="0"/>
              </a:rPr>
              <a:t>The provider sent a letter or memo rather than a CCMP.</a:t>
            </a:r>
          </a:p>
          <a:p>
            <a:pPr marL="0" marR="0" lvl="0" indent="0" algn="l" defTabSz="914400" rtl="0" eaLnBrk="0" fontAlgn="base" latinLnBrk="0" hangingPunct="0">
              <a:lnSpc>
                <a:spcPct val="90000"/>
              </a:lnSpc>
              <a:spcBef>
                <a:spcPct val="0"/>
              </a:spcBef>
              <a:spcAft>
                <a:spcPct val="0"/>
              </a:spcAft>
              <a:buClrTx/>
              <a:buSzTx/>
              <a:buFontTx/>
              <a:buNone/>
              <a:tabLst/>
            </a:pPr>
            <a:endParaRPr kumimoji="0" lang="en-US" altLang="en-US" sz="1200" b="0" i="0" u="none" strike="noStrike" cap="none" normalizeH="0" baseline="0" dirty="0">
              <a:ln>
                <a:noFill/>
              </a:ln>
              <a:effectLst/>
              <a:latin typeface="+mn-lt"/>
              <a:ea typeface="Times New Roman" panose="02020603050405020304" pitchFamily="18" charset="0"/>
            </a:endParaRPr>
          </a:p>
          <a:p>
            <a:pPr marL="0" marR="0" lvl="0" indent="0" algn="l" defTabSz="914400" rtl="0" eaLnBrk="0" fontAlgn="base" latinLnBrk="0" hangingPunct="0">
              <a:lnSpc>
                <a:spcPct val="90000"/>
              </a:lnSpc>
              <a:spcBef>
                <a:spcPct val="0"/>
              </a:spcBef>
              <a:spcAft>
                <a:spcPct val="0"/>
              </a:spcAft>
              <a:buClrTx/>
              <a:buSzTx/>
              <a:buFontTx/>
              <a:buNone/>
              <a:tabLst/>
            </a:pPr>
            <a:r>
              <a:rPr kumimoji="0" lang="en-US" altLang="en-US" sz="1200" b="0" i="0" u="none" strike="noStrike" cap="none" normalizeH="0" baseline="0" dirty="0">
                <a:ln>
                  <a:noFill/>
                </a:ln>
                <a:effectLst/>
                <a:latin typeface="+mn-lt"/>
                <a:ea typeface="Times New Roman" panose="02020603050405020304" pitchFamily="18" charset="0"/>
              </a:rPr>
              <a:t>For the explanation, write something like:</a:t>
            </a:r>
            <a:endParaRPr kumimoji="0" lang="en-US" altLang="en-US" sz="1200" b="0" i="0" u="none" strike="noStrike" cap="none" normalizeH="0" baseline="0" dirty="0">
              <a:ln>
                <a:noFill/>
              </a:ln>
              <a:effectLst/>
              <a:latin typeface="+mn-lt"/>
            </a:endParaRPr>
          </a:p>
          <a:p>
            <a:pPr marL="171450" marR="0" lvl="0" indent="-171450" algn="l" defTabSz="914400" rtl="0" eaLnBrk="0" fontAlgn="base" latinLnBrk="0" hangingPunct="0">
              <a:lnSpc>
                <a:spcPct val="90000"/>
              </a:lnSpc>
              <a:spcBef>
                <a:spcPct val="0"/>
              </a:spcBef>
              <a:spcAft>
                <a:spcPct val="0"/>
              </a:spcAft>
              <a:buClrTx/>
              <a:buSzTx/>
              <a:buFont typeface="Arial" panose="020B0604020202020204" pitchFamily="34" charset="0"/>
              <a:buChar char="•"/>
              <a:tabLst/>
            </a:pPr>
            <a:r>
              <a:rPr kumimoji="0" lang="en-US" altLang="en-US" sz="1200" b="0" i="1" u="none" strike="noStrike" cap="none" normalizeH="0" baseline="0" dirty="0">
                <a:ln>
                  <a:noFill/>
                </a:ln>
                <a:effectLst/>
                <a:latin typeface="+mn-lt"/>
                <a:ea typeface="Times New Roman" panose="02020603050405020304" pitchFamily="18" charset="0"/>
              </a:rPr>
              <a:t>  “Recommendation question was left blank.”</a:t>
            </a:r>
            <a:endParaRPr kumimoji="0" lang="en-US" altLang="en-US" sz="1200" b="0" i="0" u="none" strike="noStrike" kern="1200" cap="none" spc="0" normalizeH="0" baseline="0" dirty="0">
              <a:ln>
                <a:noFill/>
              </a:ln>
              <a:effectLst/>
              <a:uLnTx/>
              <a:uFillTx/>
              <a:latin typeface="+mn-lt"/>
              <a:ea typeface="+mn-ea"/>
              <a:cs typeface="+mn-cs"/>
            </a:endParaRPr>
          </a:p>
          <a:p>
            <a:pPr marL="171450" marR="0" lvl="0" indent="-171450" algn="l" defTabSz="914400" rtl="0" eaLnBrk="0" fontAlgn="base" latinLnBrk="0" hangingPunct="0">
              <a:lnSpc>
                <a:spcPct val="90000"/>
              </a:lnSpc>
              <a:spcBef>
                <a:spcPct val="0"/>
              </a:spcBef>
              <a:spcAft>
                <a:spcPct val="0"/>
              </a:spcAft>
              <a:buClrTx/>
              <a:buSzTx/>
              <a:buFont typeface="Arial" panose="020B0604020202020204" pitchFamily="34" charset="0"/>
              <a:buChar char="•"/>
              <a:tabLst/>
            </a:pPr>
            <a:r>
              <a:rPr kumimoji="0" lang="en-US" altLang="en-US" sz="1200" b="0" i="1" u="none" strike="noStrike" kern="1200" cap="none" spc="0" normalizeH="0" baseline="0" noProof="0" dirty="0">
                <a:ln>
                  <a:noFill/>
                </a:ln>
                <a:effectLst/>
                <a:uLnTx/>
                <a:uFillTx/>
                <a:latin typeface="Tenorite"/>
                <a:ea typeface="Times New Roman" panose="02020603050405020304" pitchFamily="18" charset="0"/>
                <a:cs typeface="+mn-cs"/>
              </a:rPr>
              <a:t>  “Provider did not check a box and wrote in ‘unsure’.”</a:t>
            </a:r>
          </a:p>
          <a:p>
            <a:pPr marL="171450" marR="0" lvl="0" indent="-171450" algn="l" defTabSz="914400" rtl="0" eaLnBrk="0" fontAlgn="base" latinLnBrk="0" hangingPunct="0">
              <a:lnSpc>
                <a:spcPct val="90000"/>
              </a:lnSpc>
              <a:spcBef>
                <a:spcPct val="0"/>
              </a:spcBef>
              <a:spcAft>
                <a:spcPct val="0"/>
              </a:spcAft>
              <a:buClrTx/>
              <a:buSzTx/>
              <a:buFont typeface="Arial" panose="020B0604020202020204" pitchFamily="34" charset="0"/>
              <a:buChar char="•"/>
              <a:tabLst/>
            </a:pPr>
            <a:r>
              <a:rPr kumimoji="0" lang="en-US" sz="1200" b="0" i="1" u="none" strike="noStrike" kern="1200" cap="none" spc="0" normalizeH="0" baseline="0" noProof="0" dirty="0">
                <a:ln>
                  <a:noFill/>
                </a:ln>
                <a:effectLst/>
                <a:uLnTx/>
                <a:uFillTx/>
                <a:latin typeface="Tenorite"/>
                <a:ea typeface="+mn-ea"/>
                <a:cs typeface="+mn-cs"/>
              </a:rPr>
              <a:t>  ”Provider provided a letter than a CCMP.”</a:t>
            </a:r>
            <a:endParaRPr lang="en-US" sz="1200" dirty="0">
              <a:effectLst/>
              <a:latin typeface="Calibri" panose="020F0502020204030204" pitchFamily="34"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rPr>
              <a:t>A letter or memo from a provider should be treated like a CCMP.</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53</a:t>
            </a:fld>
            <a:endParaRPr lang="en-US" dirty="0"/>
          </a:p>
        </p:txBody>
      </p:sp>
    </p:spTree>
    <p:extLst>
      <p:ext uri="{BB962C8B-B14F-4D97-AF65-F5344CB8AC3E}">
        <p14:creationId xmlns:p14="http://schemas.microsoft.com/office/powerpoint/2010/main" val="23849166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screen shot of the CCMP for AD/HD. Updated </a:t>
            </a:r>
            <a:r>
              <a:rPr lang="en-US" i="0" dirty="0"/>
              <a:t>versions of CCMP forms were released in February 2021. The last question on the bottom of the 2</a:t>
            </a:r>
            <a:r>
              <a:rPr lang="en-US" i="0" baseline="30000" dirty="0"/>
              <a:t>nd</a:t>
            </a:r>
            <a:r>
              <a:rPr lang="en-US" i="0" dirty="0"/>
              <a:t> page, highlighted by the red box is the question about whether or not the provider recommends Job Corps. Specifically it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In your professional opinion, are the applicant’s symptoms and behaviors sufficiently well-managed and are expected to remain stable enough to participate in the Job Corps program with limited supervision after the training day and on weekends?    ☐ Yes</a:t>
            </a:r>
            <a:r>
              <a:rPr lang="en-US" sz="1200" b="1"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 No  Please explain. </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Just above the question shaded in gray is a brief description of Job Corps to provide some context for the question because there are a lot of misconceptions among providers and others about what Job Corps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987E711D-E72B-49DF-ABAE-62BC47AB744D}" type="slidenum">
              <a:rPr lang="en-US" smtClean="0"/>
              <a:t>54</a:t>
            </a:fld>
            <a:endParaRPr lang="en-US" dirty="0"/>
          </a:p>
        </p:txBody>
      </p:sp>
    </p:spTree>
    <p:extLst>
      <p:ext uri="{BB962C8B-B14F-4D97-AF65-F5344CB8AC3E}">
        <p14:creationId xmlns:p14="http://schemas.microsoft.com/office/powerpoint/2010/main" val="28530061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section of the CCMP  is where you provide a s</a:t>
            </a:r>
            <a:r>
              <a:rPr lang="en-US" sz="1200" dirty="0">
                <a:effectLst/>
                <a:ea typeface="Times New Roman" panose="02020603050405020304" pitchFamily="18" charset="0"/>
              </a:rPr>
              <a:t>ummary of CCMP/Provider Document</a:t>
            </a:r>
          </a:p>
          <a:p>
            <a:r>
              <a:rPr lang="en-US" sz="1200" dirty="0">
                <a:effectLst/>
                <a:ea typeface="Times New Roman" panose="02020603050405020304" pitchFamily="18" charset="0"/>
              </a:rPr>
              <a:t>Use bullets to summarize the relevant information in the CCMP. I’ll show you an example in a moment.</a:t>
            </a:r>
          </a:p>
          <a:p>
            <a:endParaRPr lang="en-US" sz="1200" dirty="0">
              <a:effectLst/>
              <a:ea typeface="Times New Roman" panose="02020603050405020304" pitchFamily="18" charset="0"/>
            </a:endParaRPr>
          </a:p>
          <a:p>
            <a:r>
              <a:rPr lang="en-US" sz="1200" dirty="0">
                <a:effectLst/>
                <a:ea typeface="Times New Roman" panose="02020603050405020304" pitchFamily="18" charset="0"/>
              </a:rPr>
              <a:t>What is an “other provider document?”  A letter, memo or any other kind of narrative document </a:t>
            </a:r>
            <a:r>
              <a:rPr lang="en-US" sz="1200" dirty="0"/>
              <a:t>from a provider should be treated the same as a CCMP.</a:t>
            </a:r>
            <a:endParaRPr lang="en-US" sz="1200" dirty="0">
              <a:effectLst/>
              <a:ea typeface="Times New Roman" panose="02020603050405020304" pitchFamily="18" charset="0"/>
            </a:endParaRPr>
          </a:p>
          <a:p>
            <a:pPr marL="457200" marR="100330">
              <a:lnSpc>
                <a:spcPct val="105000"/>
              </a:lnSpc>
              <a:spcBef>
                <a:spcPts val="0"/>
              </a:spcBef>
              <a:spcAft>
                <a:spcPts val="0"/>
              </a:spcAft>
            </a:pPr>
            <a:endParaRPr lang="en-US" sz="1200" dirty="0">
              <a:effectLs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55</a:t>
            </a:fld>
            <a:endParaRPr lang="en-US" dirty="0"/>
          </a:p>
        </p:txBody>
      </p:sp>
    </p:spTree>
    <p:extLst>
      <p:ext uri="{BB962C8B-B14F-4D97-AF65-F5344CB8AC3E}">
        <p14:creationId xmlns:p14="http://schemas.microsoft.com/office/powerpoint/2010/main" val="13298053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Here’s an example of a CCMP Summary.  It is easy to add the stems from the CCMP like “diagnosis,” “last appointment,” “current symptoms” and so on into a template so you don’t have to type in this information every time.</a:t>
            </a:r>
          </a:p>
        </p:txBody>
      </p:sp>
      <p:sp>
        <p:nvSpPr>
          <p:cNvPr id="4" name="Slide Number Placeholder 3"/>
          <p:cNvSpPr>
            <a:spLocks noGrp="1"/>
          </p:cNvSpPr>
          <p:nvPr>
            <p:ph type="sldNum" sz="quarter" idx="5"/>
          </p:nvPr>
        </p:nvSpPr>
        <p:spPr/>
        <p:txBody>
          <a:bodyPr/>
          <a:lstStyle/>
          <a:p>
            <a:fld id="{F97DC217-DF71-1A49-B3EA-559F1F43B0FF}" type="slidenum">
              <a:rPr lang="en-US" smtClean="0"/>
              <a:t>56</a:t>
            </a:fld>
            <a:endParaRPr lang="en-US" dirty="0"/>
          </a:p>
        </p:txBody>
      </p:sp>
    </p:spTree>
    <p:extLst>
      <p:ext uri="{BB962C8B-B14F-4D97-AF65-F5344CB8AC3E}">
        <p14:creationId xmlns:p14="http://schemas.microsoft.com/office/powerpoint/2010/main" val="32284682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section of the CCMP section instructs, “</a:t>
            </a:r>
            <a:r>
              <a:rPr lang="en-US" sz="1200" b="0" dirty="0">
                <a:effectLst/>
                <a:latin typeface="Calibri" panose="020F0502020204030204" pitchFamily="34" charset="0"/>
                <a:ea typeface="Times New Roman" panose="02020603050405020304" pitchFamily="18" charset="0"/>
              </a:rPr>
              <a:t>If the provider recommends the applicant for Job Corps</a:t>
            </a:r>
            <a:r>
              <a:rPr lang="en-US" sz="1200" b="0" i="1" dirty="0">
                <a:effectLst/>
                <a:latin typeface="Calibri" panose="020F0502020204030204" pitchFamily="34" charset="0"/>
                <a:ea typeface="Times New Roman" panose="02020603050405020304" pitchFamily="18" charset="0"/>
              </a:rPr>
              <a:t> </a:t>
            </a:r>
            <a:r>
              <a:rPr lang="en-US" sz="1200" dirty="0">
                <a:effectLst/>
                <a:latin typeface="Calibri" panose="020F0502020204030204" pitchFamily="34" charset="0"/>
                <a:ea typeface="Times New Roman" panose="02020603050405020304" pitchFamily="18" charset="0"/>
              </a:rPr>
              <a:t>(marks the “yes” box for the last question of the CCMP), </a:t>
            </a:r>
            <a:r>
              <a:rPr lang="en-US" sz="1200" b="1" u="sng" dirty="0">
                <a:effectLst/>
                <a:latin typeface="Calibri" panose="020F0502020204030204" pitchFamily="34" charset="0"/>
                <a:ea typeface="Times New Roman" panose="02020603050405020304" pitchFamily="18" charset="0"/>
              </a:rPr>
              <a:t>then contacting</a:t>
            </a:r>
            <a:r>
              <a:rPr lang="en-US" sz="1200" b="1" i="1" u="sng" dirty="0">
                <a:effectLst/>
                <a:latin typeface="Calibri" panose="020F0502020204030204" pitchFamily="34" charset="0"/>
                <a:ea typeface="Times New Roman" panose="02020603050405020304" pitchFamily="18" charset="0"/>
              </a:rPr>
              <a:t> </a:t>
            </a:r>
            <a:r>
              <a:rPr lang="en-US" sz="1200" b="1" u="sng" dirty="0">
                <a:effectLst/>
                <a:latin typeface="Calibri" panose="020F0502020204030204" pitchFamily="34" charset="0"/>
                <a:ea typeface="Times New Roman" panose="02020603050405020304" pitchFamily="18" charset="0"/>
              </a:rPr>
              <a:t>the CCMP provider to discuss their recommendation is required</a:t>
            </a:r>
            <a:r>
              <a:rPr lang="en-US" sz="1200" u="sng" dirty="0">
                <a:effectLst/>
                <a:latin typeface="Calibri" panose="020F0502020204030204" pitchFamily="34" charset="0"/>
                <a:ea typeface="Times New Roman" panose="02020603050405020304" pitchFamily="18" charset="0"/>
              </a:rPr>
              <a:t>.</a:t>
            </a:r>
          </a:p>
          <a:p>
            <a:pPr marL="15875" marR="100330">
              <a:lnSpc>
                <a:spcPct val="105000"/>
              </a:lnSpc>
              <a:spcBef>
                <a:spcPts val="0"/>
              </a:spcBef>
              <a:spcAft>
                <a:spcPts val="0"/>
              </a:spcAft>
            </a:pPr>
            <a:endParaRPr lang="en-US" dirty="0">
              <a:effectLst/>
              <a:latin typeface="Calibri" panose="020F0502020204030204" pitchFamily="34" charset="0"/>
              <a:ea typeface="Times New Roman" panose="02020603050405020304" pitchFamily="18" charset="0"/>
            </a:endParaRPr>
          </a:p>
          <a:p>
            <a:pPr marL="342900" marR="82550" lvl="0" indent="-342900">
              <a:lnSpc>
                <a:spcPct val="105000"/>
              </a:lnSpc>
              <a:spcBef>
                <a:spcPts val="0"/>
              </a:spcBef>
              <a:spcAft>
                <a:spcPts val="600"/>
              </a:spcAft>
              <a:buClr>
                <a:srgbClr val="000000"/>
              </a:buClr>
              <a:buSzPct val="120000"/>
              <a:buFont typeface="Arial" panose="020B0604020202020204" pitchFamily="34" charset="0"/>
              <a:buChar char="•"/>
            </a:pPr>
            <a:r>
              <a:rPr lang="en-US" sz="1200" dirty="0">
                <a:effectLst/>
                <a:latin typeface="Calibri" panose="020F0502020204030204" pitchFamily="34" charset="0"/>
                <a:ea typeface="Times New Roman" panose="02020603050405020304" pitchFamily="18" charset="0"/>
              </a:rPr>
              <a:t>Why? Because the provider’s recommendation differs from yours, and presumably the provider knows the applicant better than you as the CMHC (but, of course, the provider does not know Job Corps as well as you do).</a:t>
            </a:r>
          </a:p>
          <a:p>
            <a:pPr marL="342900" marR="100330" lvl="0" indent="-342900">
              <a:lnSpc>
                <a:spcPct val="105000"/>
              </a:lnSpc>
              <a:spcBef>
                <a:spcPts val="0"/>
              </a:spcBef>
              <a:spcAft>
                <a:spcPts val="600"/>
              </a:spcAft>
              <a:buClr>
                <a:srgbClr val="000000"/>
              </a:buClr>
              <a:buSzPct val="120000"/>
              <a:buFont typeface="Arial" panose="020B0604020202020204" pitchFamily="34" charset="0"/>
              <a:buChar char="•"/>
            </a:pPr>
            <a:r>
              <a:rPr lang="en-US" sz="1200" dirty="0">
                <a:effectLst/>
                <a:latin typeface="Calibri" panose="020F0502020204030204" pitchFamily="34" charset="0"/>
                <a:ea typeface="Times New Roman" panose="02020603050405020304" pitchFamily="18" charset="0"/>
              </a:rPr>
              <a:t>You must make </a:t>
            </a:r>
            <a:r>
              <a:rPr lang="en-US" sz="1200" b="1" dirty="0">
                <a:effectLst/>
                <a:latin typeface="Calibri" panose="020F0502020204030204" pitchFamily="34" charset="0"/>
                <a:ea typeface="Times New Roman" panose="02020603050405020304" pitchFamily="18" charset="0"/>
              </a:rPr>
              <a:t>at least 2 efforts </a:t>
            </a:r>
            <a:r>
              <a:rPr lang="en-US" sz="1200" dirty="0">
                <a:effectLst/>
                <a:latin typeface="Calibri" panose="020F0502020204030204" pitchFamily="34" charset="0"/>
                <a:ea typeface="Times New Roman" panose="02020603050405020304" pitchFamily="18" charset="0"/>
              </a:rPr>
              <a:t>to contact provider.</a:t>
            </a:r>
          </a:p>
          <a:p>
            <a:pPr marL="342900" marR="99695" lvl="0" indent="-342900">
              <a:lnSpc>
                <a:spcPct val="105000"/>
              </a:lnSpc>
              <a:spcBef>
                <a:spcPts val="200"/>
              </a:spcBef>
              <a:spcAft>
                <a:spcPts val="600"/>
              </a:spcAft>
              <a:buClr>
                <a:srgbClr val="000000"/>
              </a:buClr>
              <a:buSzPct val="120000"/>
              <a:buFont typeface="Arial" panose="020B0604020202020204" pitchFamily="34" charset="0"/>
              <a:buChar char="•"/>
            </a:pPr>
            <a:r>
              <a:rPr lang="en-US" sz="1200" dirty="0">
                <a:effectLst/>
                <a:latin typeface="Calibri" panose="020F0502020204030204" pitchFamily="34" charset="0"/>
                <a:ea typeface="Times New Roman" panose="02020603050405020304" pitchFamily="18" charset="0"/>
              </a:rPr>
              <a:t>Summarize your discussion with provider (including the date and name of the provider) or document at least 2 efforts to reach provider.</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57</a:t>
            </a:fld>
            <a:endParaRPr lang="en-US" dirty="0"/>
          </a:p>
        </p:txBody>
      </p:sp>
    </p:spTree>
    <p:extLst>
      <p:ext uri="{BB962C8B-B14F-4D97-AF65-F5344CB8AC3E}">
        <p14:creationId xmlns:p14="http://schemas.microsoft.com/office/powerpoint/2010/main" val="13699086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2 examples -- one in which the CMHC was able to reach the provider and have a conversation and one in which the CMHC documented 2 attempts to reach the provider.</a:t>
            </a:r>
          </a:p>
        </p:txBody>
      </p:sp>
      <p:sp>
        <p:nvSpPr>
          <p:cNvPr id="4" name="Slide Number Placeholder 3"/>
          <p:cNvSpPr>
            <a:spLocks noGrp="1"/>
          </p:cNvSpPr>
          <p:nvPr>
            <p:ph type="sldNum" sz="quarter" idx="5"/>
          </p:nvPr>
        </p:nvSpPr>
        <p:spPr/>
        <p:txBody>
          <a:bodyPr/>
          <a:lstStyle/>
          <a:p>
            <a:fld id="{F97DC217-DF71-1A49-B3EA-559F1F43B0FF}" type="slidenum">
              <a:rPr lang="en-US" smtClean="0"/>
              <a:t>58</a:t>
            </a:fld>
            <a:endParaRPr lang="en-US" dirty="0"/>
          </a:p>
        </p:txBody>
      </p:sp>
    </p:spTree>
    <p:extLst>
      <p:ext uri="{BB962C8B-B14F-4D97-AF65-F5344CB8AC3E}">
        <p14:creationId xmlns:p14="http://schemas.microsoft.com/office/powerpoint/2010/main" val="30838046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8013" y="306388"/>
            <a:ext cx="4905375" cy="2759075"/>
          </a:xfrm>
        </p:spPr>
      </p:sp>
      <p:sp>
        <p:nvSpPr>
          <p:cNvPr id="3" name="Notes Placeholder 2"/>
          <p:cNvSpPr>
            <a:spLocks noGrp="1"/>
          </p:cNvSpPr>
          <p:nvPr>
            <p:ph type="body" idx="1"/>
          </p:nvPr>
        </p:nvSpPr>
        <p:spPr>
          <a:xfrm>
            <a:off x="444137" y="3285491"/>
            <a:ext cx="5486400" cy="5586094"/>
          </a:xfrm>
        </p:spPr>
        <p:txBody>
          <a:bodyPr/>
          <a:lstStyle/>
          <a:p>
            <a:r>
              <a:rPr lang="en-US" dirty="0"/>
              <a:t>The 4</a:t>
            </a:r>
            <a:r>
              <a:rPr lang="en-US" baseline="30000" dirty="0"/>
              <a:t>th</a:t>
            </a:r>
            <a:r>
              <a:rPr lang="en-US" dirty="0"/>
              <a:t> and final section of Question 1A is the Applicant Interview Summary. The instructions state: </a:t>
            </a:r>
            <a:r>
              <a:rPr lang="en-US" b="1" dirty="0">
                <a:effectLst/>
                <a:latin typeface="Times New Roman" panose="02020603050405020304" pitchFamily="18" charset="0"/>
                <a:ea typeface="Calibri" panose="020F0502020204030204" pitchFamily="34" charset="0"/>
              </a:rPr>
              <a:t>Please include current impressions from clinical interview. This may include, but not be limited to, a mini mental status exam, current level of functioning, and areas of strengths and weaknesses.</a:t>
            </a:r>
            <a:r>
              <a:rPr lang="en-US" dirty="0">
                <a:effectLst/>
              </a:rPr>
              <a:t> </a:t>
            </a:r>
          </a:p>
          <a:p>
            <a:endParaRPr lang="en-US" dirty="0"/>
          </a:p>
          <a:p>
            <a:r>
              <a:rPr lang="en-US" dirty="0"/>
              <a:t>This is an example of an Applicant Interview Summary for you to look closer at later. I will point out just a few things:</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a couple of introductory sentences with basic demographic information. “</a:t>
            </a:r>
            <a:r>
              <a:rPr lang="en-US" dirty="0">
                <a:effectLst/>
                <a:latin typeface="Calibri" panose="020F0502020204030204" pitchFamily="34" charset="0"/>
                <a:ea typeface="Calibri" panose="020F0502020204030204" pitchFamily="34" charset="0"/>
                <a:cs typeface="Calibri" panose="020F0502020204030204" pitchFamily="34" charset="0"/>
              </a:rPr>
              <a:t>Applicant is a 17-year-old female who was interviewed by phone on 2/10/22. She is currently living with her mother and 2 younger siblings in Marysville, which is located about 6 hours from the center.”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dirty="0"/>
              <a:t>Headers are provided for the two sections – one for Behavioral Observations/MSE and another for Interview Content Summary to help organize the information, and bullets are used to summarize the information.</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table on page 13 of The Sample Applicant Interview document I mentioned at the beginning of the training provided table on page 13 that was used to assess functional limitations, symptoms and behaviors using a scale of 1 to 10 with 10 being the highest/most severe. It is strongly recommended that you use the table of page 13 if you don’t use anything else for 2 reasons:</a:t>
            </a:r>
          </a:p>
          <a:p>
            <a:pPr marL="628650" lvl="1" indent="-171450">
              <a:buFont typeface="Arial" panose="020B0604020202020204" pitchFamily="34" charset="0"/>
              <a:buChar char="•"/>
            </a:pPr>
            <a:r>
              <a:rPr lang="en-US" dirty="0"/>
              <a:t>Asking applicant specific questions tends to elicit more information than asking them about general symptoms associated with a condition. I have seen HCNAs where the applicant denied all symptoms, but then provided answers to these questions that indicated a high level of symptoms that were occurring frequently. </a:t>
            </a:r>
          </a:p>
          <a:p>
            <a:pPr marL="628650" lvl="1" indent="-171450">
              <a:buFont typeface="Arial" panose="020B0604020202020204" pitchFamily="34" charset="0"/>
              <a:buChar char="•"/>
            </a:pPr>
            <a:r>
              <a:rPr lang="en-US" dirty="0"/>
              <a:t>These questions were designed to help you answer question 2, which we will go to next.  </a:t>
            </a:r>
          </a:p>
        </p:txBody>
      </p:sp>
      <p:sp>
        <p:nvSpPr>
          <p:cNvPr id="4" name="Slide Number Placeholder 3"/>
          <p:cNvSpPr>
            <a:spLocks noGrp="1"/>
          </p:cNvSpPr>
          <p:nvPr>
            <p:ph type="sldNum" sz="quarter" idx="5"/>
          </p:nvPr>
        </p:nvSpPr>
        <p:spPr/>
        <p:txBody>
          <a:bodyPr/>
          <a:lstStyle/>
          <a:p>
            <a:fld id="{F97DC217-DF71-1A49-B3EA-559F1F43B0FF}" type="slidenum">
              <a:rPr lang="en-US" smtClean="0"/>
              <a:t>59</a:t>
            </a:fld>
            <a:endParaRPr lang="en-US" dirty="0"/>
          </a:p>
        </p:txBody>
      </p:sp>
    </p:spTree>
    <p:extLst>
      <p:ext uri="{BB962C8B-B14F-4D97-AF65-F5344CB8AC3E}">
        <p14:creationId xmlns:p14="http://schemas.microsoft.com/office/powerpoint/2010/main" val="1207991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74625"/>
            <a:ext cx="3581400" cy="2014538"/>
          </a:xfrm>
        </p:spPr>
      </p:sp>
      <p:sp>
        <p:nvSpPr>
          <p:cNvPr id="3" name="Notes Placeholder 2"/>
          <p:cNvSpPr>
            <a:spLocks noGrp="1"/>
          </p:cNvSpPr>
          <p:nvPr>
            <p:ph type="body" idx="1"/>
          </p:nvPr>
        </p:nvSpPr>
        <p:spPr>
          <a:xfrm>
            <a:off x="222069" y="2188679"/>
            <a:ext cx="6348547" cy="6780696"/>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It begins with Admissions - Admission services electronically sends completed applications to the centers via CIS- Job Corps Center Information System-. The role of centers is to review each applicant file before enrollment  So What happens after a center has received an applicant file and completed the AFR process? There are 10 different possible outcomes. I will be focusing on the the process for centers to make recommendation of denials.  But will briefly touch on the other outcomes and would refer you to your Regional Disability Coordinators for more information.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The first and most common outcome is that the center decides to enroll an applicant in the program. The conditional enrollment now becomes a true enrollment.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 second outcome is a recommendation of denial, which occurs after the center reviews the file, interviews the applicant and submits a recommendation to the Office of Job Cops Regional Office. The 2 types of denial recommendations are:</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Direct Threat Assessment or DTA using Form 2-04</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Health Care Needs Assessment or HCNA using Form 2-05 and the HCNA also has an option to recommend an an alternate center- which is rarely used.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 third set of outcomes relates to eligibility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center learns of </a:t>
            </a:r>
            <a:r>
              <a:rPr lang="en-US" u="sng" dirty="0"/>
              <a:t>new information</a:t>
            </a:r>
            <a:r>
              <a:rPr lang="en-US" u="none" dirty="0"/>
              <a:t> related to eligibility criteria that Admission staff could not have known </a:t>
            </a:r>
            <a:r>
              <a:rPr lang="en-US" dirty="0"/>
              <a:t>that triggers a need for the Regional Office to do an eligibility review. This new information is typically discovered during the applicant interview. or</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 applicant claims to have a disability in order to be eligible for Job Corps without meeting the age and low income requirements but they do not have documentation of their disability or the documentation is lacking</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Number 4 has a few categories - an applicant can request that their application is withdrawn from consideration. An applicant can withdraw their application at any time. Then there are 3 new PRH categories - “incomplete application” – this is  when the center cannot reach the applicant to complete the interactive parts of AFR process even after seeking assistance from Admission staff –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Next, the applicant is in a residential setting or hospital and cannot be reached to complete the interactive parts of the AFR process which will result in a withdrawal.  If applicant is able to be reached and participate, the AFR process continues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Lastly, the center learns of </a:t>
            </a:r>
            <a:r>
              <a:rPr lang="en-US" u="sng" dirty="0"/>
              <a:t>information that was known to Admission staff</a:t>
            </a:r>
            <a:r>
              <a:rPr lang="en-US" dirty="0"/>
              <a:t>, and Admissions staff made an error and deemed the applicant as eligible for the program when they were not.  This happens rarely.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Eligibility issues, withdrawals and incomplete applications due to not being able to reach an applicant are complex. I strongly recommend that centers consult with their Regional Disability Coordinator for consultation to make sure you are following PRH policy.</a:t>
            </a:r>
          </a:p>
        </p:txBody>
      </p:sp>
      <p:sp>
        <p:nvSpPr>
          <p:cNvPr id="4" name="Slide Number Placeholder 3"/>
          <p:cNvSpPr>
            <a:spLocks noGrp="1"/>
          </p:cNvSpPr>
          <p:nvPr>
            <p:ph type="sldNum" sz="quarter" idx="5"/>
          </p:nvPr>
        </p:nvSpPr>
        <p:spPr/>
        <p:txBody>
          <a:bodyPr/>
          <a:lstStyle/>
          <a:p>
            <a:fld id="{F97DC217-DF71-1A49-B3EA-559F1F43B0FF}" type="slidenum">
              <a:rPr lang="en-US" smtClean="0"/>
              <a:t>6</a:t>
            </a:fld>
            <a:endParaRPr lang="en-US" dirty="0"/>
          </a:p>
        </p:txBody>
      </p:sp>
    </p:spTree>
    <p:extLst>
      <p:ext uri="{BB962C8B-B14F-4D97-AF65-F5344CB8AC3E}">
        <p14:creationId xmlns:p14="http://schemas.microsoft.com/office/powerpoint/2010/main" val="32542401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23863"/>
            <a:ext cx="5486400" cy="3086100"/>
          </a:xfrm>
        </p:spPr>
      </p:sp>
      <p:sp>
        <p:nvSpPr>
          <p:cNvPr id="3" name="Notes Placeholder 2"/>
          <p:cNvSpPr>
            <a:spLocks noGrp="1"/>
          </p:cNvSpPr>
          <p:nvPr>
            <p:ph type="body" idx="1"/>
          </p:nvPr>
        </p:nvSpPr>
        <p:spPr>
          <a:xfrm>
            <a:off x="685800" y="3833813"/>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ea typeface="Times New Roman" panose="02020603050405020304" pitchFamily="18" charset="0"/>
              </a:rPr>
              <a:t>Question 2 </a:t>
            </a:r>
            <a:r>
              <a:rPr lang="en-US" u="none" dirty="0">
                <a:effectLst/>
                <a:latin typeface="Calibri" panose="020F0502020204030204" pitchFamily="34" charset="0"/>
                <a:ea typeface="Times New Roman" panose="02020603050405020304" pitchFamily="18" charset="0"/>
              </a:rPr>
              <a:t>you check the boxes that correspond to functional limitations, symptoms or behaviors that the applicant is currently experiencing or exhibiting that are barriers to enrollment.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effectLst/>
                <a:latin typeface="Calibri" panose="020F0502020204030204" pitchFamily="34" charset="0"/>
                <a:ea typeface="Times New Roman" panose="02020603050405020304" pitchFamily="18" charset="0"/>
              </a:rPr>
              <a:t>For each </a:t>
            </a:r>
            <a:r>
              <a:rPr lang="en-US" b="0" dirty="0"/>
              <a:t>identified functional limitation, symptom, or behavior, </a:t>
            </a:r>
            <a:r>
              <a:rPr lang="en-US" b="1" dirty="0"/>
              <a:t>there must be evidence to support it in Question 1A –</a:t>
            </a:r>
            <a:r>
              <a:rPr lang="en-US" b="0" dirty="0"/>
              <a:t> which includes the </a:t>
            </a:r>
            <a:r>
              <a:rPr lang="en-US" u="none" dirty="0">
                <a:effectLst/>
                <a:latin typeface="Calibri" panose="020F0502020204030204" pitchFamily="34" charset="0"/>
                <a:ea typeface="Times New Roman" panose="02020603050405020304" pitchFamily="18" charset="0"/>
              </a:rPr>
              <a:t>clinical interview summary, a CCMP, a conversation with a provider or in and </a:t>
            </a:r>
            <a:r>
              <a:rPr lang="en-US" b="1" u="sng" dirty="0">
                <a:effectLst/>
                <a:latin typeface="Calibri" panose="020F0502020204030204" pitchFamily="34" charset="0"/>
                <a:ea typeface="Times New Roman" panose="02020603050405020304" pitchFamily="18" charset="0"/>
              </a:rPr>
              <a:t>recent records</a:t>
            </a:r>
            <a:r>
              <a:rPr lang="en-US" b="0" u="none" dirty="0">
                <a:effectLst/>
                <a:latin typeface="Calibri" panose="020F0502020204030204" pitchFamily="34" charset="0"/>
                <a:ea typeface="Times New Roman" panose="02020603050405020304" pitchFamily="18" charset="0"/>
              </a:rPr>
              <a:t> </a:t>
            </a:r>
            <a:r>
              <a:rPr lang="en-US" b="0" dirty="0"/>
              <a:t>(medical/mental health, IEP, 504 Plan,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effectLst/>
                <a:latin typeface="Calibri" panose="020F0502020204030204" pitchFamily="34" charset="0"/>
                <a:ea typeface="Times New Roman" panose="02020603050405020304" pitchFamily="18" charset="0"/>
              </a:rPr>
              <a:t> Using information about behavior problems reported in an IEP that is 2 years old is not considered “recent.: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effectLst/>
                <a:latin typeface="Calibri" panose="020F0502020204030204" pitchFamily="34" charset="0"/>
                <a:ea typeface="Times New Roman" panose="02020603050405020304" pitchFamily="18" charset="0"/>
              </a:rPr>
              <a:t>If the applicant reports symptoms or behaviors that do not fit into any of these categories provided, you should check the other box then write in the symptoms or behaviors in space provided below the table.</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60</a:t>
            </a:fld>
            <a:endParaRPr lang="en-US" dirty="0"/>
          </a:p>
        </p:txBody>
      </p:sp>
    </p:spTree>
    <p:extLst>
      <p:ext uri="{BB962C8B-B14F-4D97-AF65-F5344CB8AC3E}">
        <p14:creationId xmlns:p14="http://schemas.microsoft.com/office/powerpoint/2010/main" val="1482890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3725" y="306388"/>
            <a:ext cx="5486400" cy="3086100"/>
          </a:xfrm>
        </p:spPr>
      </p:sp>
      <p:sp>
        <p:nvSpPr>
          <p:cNvPr id="3" name="Notes Placeholder 2"/>
          <p:cNvSpPr>
            <a:spLocks noGrp="1"/>
          </p:cNvSpPr>
          <p:nvPr>
            <p:ph type="body" idx="1"/>
          </p:nvPr>
        </p:nvSpPr>
        <p:spPr>
          <a:xfrm>
            <a:off x="593725" y="3629841"/>
            <a:ext cx="5486400" cy="4103370"/>
          </a:xfrm>
        </p:spPr>
        <p:txBody>
          <a:bodyPr/>
          <a:lstStyle/>
          <a:p>
            <a:r>
              <a:rPr lang="en-US" dirty="0"/>
              <a:t>Question 3 asks, ”</a:t>
            </a:r>
            <a:r>
              <a:rPr lang="en-US"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What are the health care management needs of the individual that are barriers to enrollment or continued participation in Job Corps at this time?”</a:t>
            </a:r>
          </a:p>
          <a:p>
            <a:endParaRPr lang="en-US" b="1" dirty="0">
              <a:solidFill>
                <a:srgbClr val="000000"/>
              </a:solidFill>
              <a:effectLst/>
              <a:latin typeface="Calibri" panose="020F0502020204030204" pitchFamily="34" charset="0"/>
              <a:cs typeface="Arial" panose="020B0604020202020204" pitchFamily="34" charset="0"/>
            </a:endParaRPr>
          </a:p>
          <a:p>
            <a:r>
              <a:rPr lang="en-US" b="0" dirty="0">
                <a:solidFill>
                  <a:srgbClr val="000000"/>
                </a:solidFill>
                <a:effectLst/>
                <a:latin typeface="Calibri" panose="020F0502020204030204" pitchFamily="34" charset="0"/>
                <a:cs typeface="Arial" panose="020B0604020202020204" pitchFamily="34" charset="0"/>
              </a:rPr>
              <a:t>This is the same list of health care management needs as on the previous version of Form 2-05. They are just formatted a little differently.</a:t>
            </a:r>
          </a:p>
          <a:p>
            <a:endParaRPr lang="en-US" b="0" dirty="0">
              <a:solidFill>
                <a:srgbClr val="000000"/>
              </a:solidFill>
              <a:effectLst/>
              <a:latin typeface="Calibri" panose="020F0502020204030204" pitchFamily="34" charset="0"/>
              <a:cs typeface="Arial" panose="020B0604020202020204" pitchFamily="34" charset="0"/>
            </a:endParaRPr>
          </a:p>
          <a:p>
            <a:r>
              <a:rPr lang="en-US" b="0" dirty="0">
                <a:solidFill>
                  <a:srgbClr val="000000"/>
                </a:solidFill>
                <a:effectLst/>
                <a:latin typeface="Calibri" panose="020F0502020204030204" pitchFamily="34" charset="0"/>
                <a:cs typeface="Arial" panose="020B0604020202020204" pitchFamily="34" charset="0"/>
              </a:rPr>
              <a:t>As before, you check the appropriate boxes that correspond to the general category of health care management needs. </a:t>
            </a:r>
          </a:p>
          <a:p>
            <a:endParaRPr lang="en-US" b="0" dirty="0">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choices represent your recommendation(s) about the applicant’s current treatment needs. </a:t>
            </a:r>
            <a:r>
              <a:rPr lang="en-US" dirty="0"/>
              <a:t>What treatment would you recommend for this applicant if they were your client in another setting?</a:t>
            </a:r>
          </a:p>
          <a:p>
            <a:endParaRPr lang="en-US" dirty="0"/>
          </a:p>
          <a:p>
            <a:r>
              <a:rPr lang="en-US" dirty="0"/>
              <a:t>The checkboxes are just general categories of treatment. </a:t>
            </a:r>
            <a:r>
              <a:rPr lang="en-US" b="0" dirty="0"/>
              <a:t>For each checkbox, you will need to describe the treatment need more specifically in the Brief Narrative section. The next slide has a couple of examples of specific treatments that correspond with specific checkboxes.</a:t>
            </a:r>
          </a:p>
          <a:p>
            <a:endParaRPr lang="en-US" b="0" dirty="0"/>
          </a:p>
        </p:txBody>
      </p:sp>
      <p:sp>
        <p:nvSpPr>
          <p:cNvPr id="4" name="Slide Number Placeholder 3"/>
          <p:cNvSpPr>
            <a:spLocks noGrp="1"/>
          </p:cNvSpPr>
          <p:nvPr>
            <p:ph type="sldNum" sz="quarter" idx="5"/>
          </p:nvPr>
        </p:nvSpPr>
        <p:spPr/>
        <p:txBody>
          <a:bodyPr/>
          <a:lstStyle/>
          <a:p>
            <a:fld id="{F97DC217-DF71-1A49-B3EA-559F1F43B0FF}" type="slidenum">
              <a:rPr lang="en-US" smtClean="0"/>
              <a:t>61</a:t>
            </a:fld>
            <a:endParaRPr lang="en-US" dirty="0"/>
          </a:p>
        </p:txBody>
      </p:sp>
    </p:spTree>
    <p:extLst>
      <p:ext uri="{BB962C8B-B14F-4D97-AF65-F5344CB8AC3E}">
        <p14:creationId xmlns:p14="http://schemas.microsoft.com/office/powerpoint/2010/main" val="5105413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are some examples of a box you might check and what you might write in the brief narrative section. The most commonly checked box is “Frequency and length of treatment.” This choice makes sense given that many applicants have a chronic history of mental health problems.  </a:t>
            </a:r>
          </a:p>
          <a:p>
            <a:endParaRPr lang="en-US" dirty="0"/>
          </a:p>
          <a:p>
            <a:r>
              <a:rPr lang="en-US" dirty="0"/>
              <a:t>In the narrative section, you explain what you mean by “frequency and length of treatment.” It could be that you would recommend psychotherapy – you don’t have to specify how often but you could. It could mean therapy plus continued medication management.  It could mean intensive outpatient services</a:t>
            </a:r>
          </a:p>
          <a:p>
            <a:endParaRPr lang="en-US" dirty="0"/>
          </a:p>
          <a:p>
            <a:r>
              <a:rPr lang="en-US" dirty="0"/>
              <a:t>The same goes with ”therapeutic milieu required,” which is probably the 2</a:t>
            </a:r>
            <a:r>
              <a:rPr lang="en-US" baseline="30000" dirty="0"/>
              <a:t>nd</a:t>
            </a:r>
            <a:r>
              <a:rPr lang="en-US" dirty="0"/>
              <a:t> most common box checked.  A therapeutic milieu could refer to inpatient hospitalization for symptoms stabilization. It could mean a partial hospitalization program or residential treatment or a dual-diagnosis program. These are all just examples.</a:t>
            </a:r>
          </a:p>
          <a:p>
            <a:endParaRPr lang="en-US" dirty="0"/>
          </a:p>
          <a:p>
            <a:r>
              <a:rPr lang="en-US" dirty="0"/>
              <a:t>Do not put your recommendation of denial summary in this section – just focus on the health care needs.</a:t>
            </a:r>
          </a:p>
          <a:p>
            <a:endParaRPr lang="en-US" dirty="0"/>
          </a:p>
          <a:p>
            <a:endParaRPr lang="en-US" dirty="0"/>
          </a:p>
        </p:txBody>
      </p:sp>
      <p:sp>
        <p:nvSpPr>
          <p:cNvPr id="4" name="Slide Number Placeholder 3"/>
          <p:cNvSpPr>
            <a:spLocks noGrp="1"/>
          </p:cNvSpPr>
          <p:nvPr>
            <p:ph type="sldNum" sz="quarter" idx="5"/>
          </p:nvPr>
        </p:nvSpPr>
        <p:spPr/>
        <p:txBody>
          <a:bodyPr/>
          <a:lstStyle/>
          <a:p>
            <a:fld id="{987E711D-E72B-49DF-ABAE-62BC47AB744D}" type="slidenum">
              <a:rPr lang="en-US" smtClean="0"/>
              <a:t>62</a:t>
            </a:fld>
            <a:endParaRPr lang="en-US" dirty="0"/>
          </a:p>
        </p:txBody>
      </p:sp>
    </p:spTree>
    <p:extLst>
      <p:ext uri="{BB962C8B-B14F-4D97-AF65-F5344CB8AC3E}">
        <p14:creationId xmlns:p14="http://schemas.microsoft.com/office/powerpoint/2010/main" val="13384192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final tips about the Brief Narrative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cap="none" normalizeH="0" baseline="0" dirty="0">
                <a:ln>
                  <a:noFill/>
                </a:ln>
                <a:effectLst/>
                <a:latin typeface="Calibri" panose="020F0502020204030204" pitchFamily="34" charset="0"/>
                <a:ea typeface="Times New Roman" panose="02020603050405020304" pitchFamily="18" charset="0"/>
              </a:rPr>
              <a:t>It should be completed using complete sentences rather than bullets.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cap="none" normalizeH="0" baseline="0" dirty="0">
                <a:ln>
                  <a:noFill/>
                </a:ln>
                <a:effectLst/>
                <a:latin typeface="+mn-lt"/>
                <a:ea typeface="Times New Roman" panose="02020603050405020304" pitchFamily="18" charset="0"/>
              </a:rPr>
              <a:t>If there is a CCMP in the e-Folder, </a:t>
            </a:r>
            <a:r>
              <a:rPr kumimoji="0" lang="en-US" altLang="en-US" sz="1200" b="1" i="0" u="sng" strike="noStrike" cap="none" normalizeH="0" baseline="0" dirty="0">
                <a:ln>
                  <a:noFill/>
                </a:ln>
                <a:effectLst/>
                <a:latin typeface="+mn-lt"/>
                <a:ea typeface="Times New Roman" panose="02020603050405020304" pitchFamily="18" charset="0"/>
              </a:rPr>
              <a:t>always include</a:t>
            </a:r>
            <a:r>
              <a:rPr kumimoji="0" lang="en-US" altLang="en-US" sz="1200" b="0" i="0" u="none" strike="noStrike" cap="none" normalizeH="0" baseline="0" dirty="0">
                <a:ln>
                  <a:noFill/>
                </a:ln>
                <a:effectLst/>
                <a:latin typeface="+mn-lt"/>
                <a:ea typeface="Times New Roman" panose="02020603050405020304" pitchFamily="18" charset="0"/>
              </a:rPr>
              <a:t> the provider’s recommendations for follow-up care and additional services. See blue arrow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cap="none" normalizeH="0" baseline="0" dirty="0">
                <a:ln>
                  <a:noFill/>
                </a:ln>
                <a:effectLst/>
                <a:latin typeface="+mn-lt"/>
                <a:ea typeface="Times New Roman" panose="02020603050405020304" pitchFamily="18" charset="0"/>
              </a:rPr>
              <a:t>Just below the treatment recommendations, there is a question about whether there are any </a:t>
            </a:r>
            <a:r>
              <a:rPr kumimoji="0" lang="en-US" altLang="en-US" sz="1200" b="1" i="0" u="none" strike="noStrike" cap="none" normalizeH="0" baseline="0" dirty="0">
                <a:ln>
                  <a:noFill/>
                </a:ln>
                <a:effectLst/>
                <a:latin typeface="+mn-lt"/>
                <a:ea typeface="Times New Roman" panose="02020603050405020304" pitchFamily="18" charset="0"/>
              </a:rPr>
              <a:t>restrictions</a:t>
            </a:r>
            <a:r>
              <a:rPr kumimoji="0" lang="en-US" altLang="en-US" sz="1200" b="0" i="0" u="none" strike="noStrike" cap="none" normalizeH="0" baseline="0" dirty="0">
                <a:ln>
                  <a:noFill/>
                </a:ln>
                <a:effectLst/>
                <a:latin typeface="+mn-lt"/>
                <a:ea typeface="Times New Roman" panose="02020603050405020304" pitchFamily="18" charset="0"/>
              </a:rPr>
              <a:t> and </a:t>
            </a:r>
            <a:r>
              <a:rPr kumimoji="0" lang="en-US" altLang="en-US" sz="1200" b="1" i="0" u="none" strike="noStrike" cap="none" normalizeH="0" baseline="0" dirty="0">
                <a:ln>
                  <a:noFill/>
                </a:ln>
                <a:effectLst/>
                <a:latin typeface="+mn-lt"/>
                <a:ea typeface="Times New Roman" panose="02020603050405020304" pitchFamily="18" charset="0"/>
              </a:rPr>
              <a:t>limitations</a:t>
            </a:r>
            <a:r>
              <a:rPr kumimoji="0" lang="en-US" altLang="en-US" sz="1200" b="0" i="0" u="none" strike="noStrike" cap="none" normalizeH="0" baseline="0" dirty="0">
                <a:ln>
                  <a:noFill/>
                </a:ln>
                <a:effectLst/>
                <a:latin typeface="+mn-lt"/>
                <a:ea typeface="Times New Roman" panose="02020603050405020304" pitchFamily="18" charset="0"/>
              </a:rPr>
              <a:t> related to the applicant’s conditions. Include these if relevant.</a:t>
            </a:r>
            <a:endParaRPr kumimoji="0" lang="en-US" altLang="en-US" sz="1200" b="0" i="0" u="none" strike="noStrike" cap="none" normalizeH="0" baseline="0" dirty="0">
              <a:ln>
                <a:noFill/>
              </a:ln>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cap="none" normalizeH="0" baseline="0" dirty="0">
              <a:ln>
                <a:noFill/>
              </a:ln>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effectLst/>
                <a:latin typeface="+mn-lt"/>
                <a:ea typeface="Times New Roman" panose="02020603050405020304" pitchFamily="18" charset="0"/>
              </a:rPr>
              <a:t>The screenshot shows the CCMP follow-up treatment questions and the question about any recommended restrictions/limitations.</a:t>
            </a:r>
            <a:endParaRPr kumimoji="0" lang="en-US" altLang="en-US" sz="1200" b="0" i="0" u="none" strike="noStrike" cap="none" normalizeH="0" baseline="0" dirty="0">
              <a:ln>
                <a:noFill/>
              </a:ln>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63</a:t>
            </a:fld>
            <a:endParaRPr lang="en-US" dirty="0"/>
          </a:p>
        </p:txBody>
      </p:sp>
    </p:spTree>
    <p:extLst>
      <p:ext uri="{BB962C8B-B14F-4D97-AF65-F5344CB8AC3E}">
        <p14:creationId xmlns:p14="http://schemas.microsoft.com/office/powerpoint/2010/main" val="18669203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question 3 for you to review .</a:t>
            </a:r>
          </a:p>
          <a:p>
            <a:r>
              <a:rPr lang="en-US" dirty="0"/>
              <a:t>Remember - The severity and chronicity of the conditions – those are good words to use in the narrative section, particularly in the case of serious mental illness such as schizophrenia or recurrent depression. </a:t>
            </a:r>
          </a:p>
          <a:p>
            <a:r>
              <a:rPr lang="en-US" dirty="0"/>
              <a:t>You may also want to consider the applicant’s treatment history: whether the applicant has had no treatment or a poor response to treatment or inconsistent adherence with current symptoms.  </a:t>
            </a:r>
          </a:p>
          <a:p>
            <a:r>
              <a:rPr lang="en-US" dirty="0"/>
              <a:t>Finally, if the applicant has an IEP or Section 504 Plan that includes a Behavior Intervention Plan, consider which aspects of that plan may need to implemented in the Job Corps setting.  </a:t>
            </a:r>
          </a:p>
          <a:p>
            <a:endParaRPr lang="en-US" dirty="0"/>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64</a:t>
            </a:fld>
            <a:endParaRPr lang="en-US" dirty="0"/>
          </a:p>
        </p:txBody>
      </p:sp>
    </p:spTree>
    <p:extLst>
      <p:ext uri="{BB962C8B-B14F-4D97-AF65-F5344CB8AC3E}">
        <p14:creationId xmlns:p14="http://schemas.microsoft.com/office/powerpoint/2010/main" val="41184399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In Question 4, you indicate your recommendation based on your clinical assessment of the applicant’s  health care needs. Unlike on the previous version of Form 2-05, the clinician makes their recommendation BEFORE rather than AFTER considering disability accommodations (RA/RM/AAS). This is the 2nd major change from the previous version.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r>
              <a:rPr lang="en-US" dirty="0"/>
              <a:t>For the HCNA, there are 3 choices:</a:t>
            </a:r>
          </a:p>
          <a:p>
            <a:pPr marL="171450" indent="-171450">
              <a:buFont typeface="Arial" panose="020B0604020202020204" pitchFamily="34" charset="0"/>
              <a:buChar char="•"/>
            </a:pPr>
            <a:r>
              <a:rPr lang="en-US" dirty="0"/>
              <a:t>The applicant’s health care needs exceed the Job Corps Basic Health Care Responsibilities in Exhibit 2-4 (first checkbox)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applicant’s health care need do not exceed the Job Corps Basic Health Care Responsibilities in Exhibit 2-4 but they do require community support services whare are not available near center. This is the second checkbox and is referred to as the “alternate center recommendation”,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applicant’s health care needs do not exceed the Job Corps Basic Health Care Responsibilities in Exhibit 2-4 (third checkbox)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If “b” is checked for </a:t>
            </a:r>
            <a:r>
              <a:rPr lang="en-US" sz="1200" dirty="0"/>
              <a:t>alternate center</a:t>
            </a:r>
            <a:r>
              <a:rPr lang="en-US" sz="1200" b="0" dirty="0"/>
              <a:t>, </a:t>
            </a:r>
            <a:r>
              <a:rPr lang="en-US" sz="1200" dirty="0"/>
              <a:t>question 7 must also be completed</a:t>
            </a:r>
            <a:r>
              <a:rPr lang="en-US" sz="1200" b="0" dirty="0"/>
              <a:t>.</a:t>
            </a:r>
            <a:endParaRPr lang="en-US" dirty="0"/>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65</a:t>
            </a:fld>
            <a:endParaRPr lang="en-US" dirty="0"/>
          </a:p>
        </p:txBody>
      </p:sp>
    </p:spTree>
    <p:extLst>
      <p:ext uri="{BB962C8B-B14F-4D97-AF65-F5344CB8AC3E}">
        <p14:creationId xmlns:p14="http://schemas.microsoft.com/office/powerpoint/2010/main" val="8439299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Question 5 has a “Yes/No” checkbox to identify whether the applicant is an individual with a disability. </a:t>
            </a:r>
          </a:p>
          <a:p>
            <a:r>
              <a:rPr lang="en-US" sz="1200" b="1" dirty="0"/>
              <a:t>If “Yes,” </a:t>
            </a:r>
            <a:r>
              <a:rPr lang="en-US" sz="1200" dirty="0"/>
              <a:t>proceed to Post-Health Care Needs Assessment Reasonable Accommodation Review.-If the applicant is an individual with a disability, then the DAP must take place to consider RM/RA/AAS that may reduce or remove the barriers to enrollment. The outcome of this process is documented in a new section called Post-Health Care Assessment Reasonable Accommodation Review </a:t>
            </a:r>
          </a:p>
          <a:p>
            <a:r>
              <a:rPr lang="en-US" sz="1200" b="1" dirty="0"/>
              <a:t>If “No,” the applicant is not an individual with a disability, and you skip the Post-Health Care Needs Assessment Reasonable Accommodation Review</a:t>
            </a:r>
            <a:endParaRPr lang="en-US" sz="1200" dirty="0"/>
          </a:p>
          <a:p>
            <a:pPr marL="171450" indent="-171450">
              <a:buFont typeface="Arial" panose="020B0604020202020204" pitchFamily="34" charset="0"/>
              <a:buChar char="•"/>
            </a:pPr>
            <a:r>
              <a:rPr lang="en-US" sz="1200" dirty="0"/>
              <a:t>.</a:t>
            </a:r>
          </a:p>
          <a:p>
            <a:pPr marL="171450" indent="-171450">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66</a:t>
            </a:fld>
            <a:endParaRPr lang="en-US" dirty="0"/>
          </a:p>
        </p:txBody>
      </p:sp>
    </p:spTree>
    <p:extLst>
      <p:ext uri="{BB962C8B-B14F-4D97-AF65-F5344CB8AC3E}">
        <p14:creationId xmlns:p14="http://schemas.microsoft.com/office/powerpoint/2010/main" val="9040678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this new Post HCN Disability Accommodation Review</a:t>
            </a:r>
          </a:p>
        </p:txBody>
      </p:sp>
      <p:sp>
        <p:nvSpPr>
          <p:cNvPr id="4" name="Slide Number Placeholder 3"/>
          <p:cNvSpPr>
            <a:spLocks noGrp="1"/>
          </p:cNvSpPr>
          <p:nvPr>
            <p:ph type="sldNum" sz="quarter" idx="5"/>
          </p:nvPr>
        </p:nvSpPr>
        <p:spPr/>
        <p:txBody>
          <a:bodyPr/>
          <a:lstStyle/>
          <a:p>
            <a:fld id="{F97DC217-DF71-1A49-B3EA-559F1F43B0FF}" type="slidenum">
              <a:rPr lang="en-US" smtClean="0"/>
              <a:t>67</a:t>
            </a:fld>
            <a:endParaRPr lang="en-US" dirty="0"/>
          </a:p>
        </p:txBody>
      </p:sp>
    </p:spTree>
    <p:extLst>
      <p:ext uri="{BB962C8B-B14F-4D97-AF65-F5344CB8AC3E}">
        <p14:creationId xmlns:p14="http://schemas.microsoft.com/office/powerpoint/2010/main" val="17047377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eaLnBrk="0" latinLnBrk="0" hangingPunct="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Disability Accommodations</a:t>
            </a:r>
          </a:p>
          <a:p>
            <a:pPr marL="0" marR="0" eaLnBrk="0" latinLnBrk="0" hangingPunct="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eaLnBrk="0" latinLnBrk="0" hangingPunct="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Job Corps must consider disability to include equally effective communication that may reduce or remove the barriers to enrollment in the program. This is referred to as the Disability Accommodation Process or DAP. The acronym RA/RM/AAS refers to the 3 different types of disability accommodations listed on the slide. We will just use the term “disability accommodations” to refer to all 3.</a:t>
            </a:r>
          </a:p>
        </p:txBody>
      </p:sp>
      <p:sp>
        <p:nvSpPr>
          <p:cNvPr id="4" name="슬라이드 번호 개체 틀 3"/>
          <p:cNvSpPr>
            <a:spLocks noGrp="1"/>
          </p:cNvSpPr>
          <p:nvPr>
            <p:ph type="sldNum" sz="quarter" idx="10"/>
          </p:nvPr>
        </p:nvSpPr>
        <p:spPr/>
        <p:txBody>
          <a:bodyPr/>
          <a:lstStyle/>
          <a:p>
            <a:fld id="{11E076B6-4D87-4A02-80B8-4B5E6B06187E}" type="slidenum">
              <a:rPr lang="ko-KR" altLang="en-US" smtClean="0"/>
              <a:t>68</a:t>
            </a:fld>
            <a:endParaRPr lang="ko-KR" altLang="en-US"/>
          </a:p>
        </p:txBody>
      </p:sp>
    </p:spTree>
    <p:extLst>
      <p:ext uri="{BB962C8B-B14F-4D97-AF65-F5344CB8AC3E}">
        <p14:creationId xmlns:p14="http://schemas.microsoft.com/office/powerpoint/2010/main" val="33960863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Disability Accommodation Process (DAP) is a 2-step process to identify and discuss possible RA/RM/AAS that may remove or reduce the direct threat to others or health care barriers to enrollment</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Step 1,</a:t>
            </a:r>
            <a:r>
              <a:rPr lang="en-US" sz="1200" b="1" dirty="0"/>
              <a:t> </a:t>
            </a:r>
            <a:r>
              <a:rPr kumimoji="0" lang="en-US" sz="1200" b="1" i="0" u="none" strike="noStrike" kern="0" cap="none" spc="0" normalizeH="0" baseline="0" noProof="0" dirty="0">
                <a:ln>
                  <a:noFill/>
                </a:ln>
                <a:solidFill>
                  <a:srgbClr val="2844D2"/>
                </a:solidFill>
                <a:effectLst/>
                <a:uLnTx/>
                <a:uFillTx/>
                <a:cs typeface="+mn-cs"/>
              </a:rPr>
              <a:t>the</a:t>
            </a:r>
            <a:r>
              <a:rPr kumimoji="0" lang="en-US" sz="1200" b="1" i="0" u="none" strike="noStrike" kern="0" cap="none" spc="0" normalizeH="0" baseline="0" noProof="0" dirty="0">
                <a:ln>
                  <a:noFill/>
                </a:ln>
                <a:solidFill>
                  <a:srgbClr val="2844D2"/>
                </a:solidFill>
                <a:effectLst/>
                <a:uLnTx/>
                <a:uFillTx/>
                <a:ea typeface="Times New Roman" panose="02020603050405020304" pitchFamily="18" charset="0"/>
                <a:cs typeface="+mn-cs"/>
              </a:rPr>
              <a:t> QHP, in collaboration with the Disability Coordinator (DC)- together must identify possible RA/RM/AAS</a:t>
            </a:r>
            <a:r>
              <a:rPr kumimoji="0" lang="en-US" sz="1200" b="0" i="0" u="none" strike="noStrike" kern="0" cap="none" spc="0" normalizeH="0" baseline="0" noProof="0" dirty="0">
                <a:ln>
                  <a:noFill/>
                </a:ln>
                <a:solidFill>
                  <a:srgbClr val="2844D2"/>
                </a:solidFill>
                <a:effectLst/>
                <a:uLnTx/>
                <a:uFillTx/>
                <a:ea typeface="Times New Roman" panose="02020603050405020304" pitchFamily="18" charset="0"/>
                <a:cs typeface="+mn-cs"/>
              </a:rPr>
              <a:t> </a:t>
            </a:r>
            <a:r>
              <a:rPr kumimoji="0" lang="en-US" sz="1200" b="0" i="0" u="none" strike="noStrike" kern="0" cap="none" spc="0" normalizeH="0" baseline="0" noProof="0" dirty="0">
                <a:ln>
                  <a:noFill/>
                </a:ln>
                <a:solidFill>
                  <a:srgbClr val="000000"/>
                </a:solidFill>
                <a:effectLst/>
                <a:uLnTx/>
                <a:uFillTx/>
                <a:ea typeface="Times New Roman" panose="02020603050405020304" pitchFamily="18" charset="0"/>
                <a:cs typeface="+mn-cs"/>
              </a:rPr>
              <a:t>that may reduce or remove the barriers to enrollment. </a:t>
            </a:r>
            <a:endParaRPr kumimoji="0" lang="en-US" sz="1200" b="0" i="0" u="none" strike="noStrike" kern="0" cap="none" spc="0" normalizeH="0" baseline="0" noProof="0" dirty="0">
              <a:ln>
                <a:noFill/>
              </a:ln>
              <a:solidFill>
                <a:srgbClr val="FF0000"/>
              </a:solidFill>
              <a:effectLst/>
              <a:uLnTx/>
              <a:uFillTx/>
              <a:ea typeface="Times New Roman" panose="02020603050405020304" pitchFamily="18" charset="0"/>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844D2"/>
                </a:solidFill>
                <a:effectLst/>
                <a:uLnTx/>
                <a:uFillTx/>
                <a:ea typeface="Times New Roman" panose="02020603050405020304" pitchFamily="18" charset="0"/>
                <a:cs typeface="Calibri" panose="020F0502020204030204" pitchFamily="34" charset="0"/>
              </a:rPr>
              <a:t>In Step 2, </a:t>
            </a:r>
            <a:r>
              <a:rPr kumimoji="0" lang="en-US" sz="1200" b="0" i="0" u="none" strike="noStrike" kern="0" cap="none" spc="0" normalizeH="0" baseline="0" noProof="0" dirty="0">
                <a:ln>
                  <a:noFill/>
                </a:ln>
                <a:solidFill>
                  <a:srgbClr val="2844D2"/>
                </a:solidFill>
                <a:effectLst/>
                <a:uLnTx/>
                <a:uFillTx/>
                <a:ea typeface="Times New Roman" panose="02020603050405020304" pitchFamily="18" charset="0"/>
                <a:cs typeface="Calibri" panose="020F0502020204030204" pitchFamily="34" charset="0"/>
              </a:rPr>
              <a:t>the </a:t>
            </a:r>
            <a:r>
              <a:rPr kumimoji="0" lang="en-US" sz="1200" b="1" i="0" u="none" strike="noStrike" kern="0" cap="none" spc="0" normalizeH="0" baseline="0" noProof="0" dirty="0">
                <a:ln>
                  <a:noFill/>
                </a:ln>
                <a:solidFill>
                  <a:srgbClr val="2844D2"/>
                </a:solidFill>
                <a:effectLst/>
                <a:uLnTx/>
                <a:uFillTx/>
                <a:ea typeface="Times New Roman" panose="02020603050405020304" pitchFamily="18" charset="0"/>
                <a:cs typeface="Calibri" panose="020F0502020204030204" pitchFamily="34" charset="0"/>
              </a:rPr>
              <a:t>QHP or DC engage in an interactive Discussion with the applicant on</a:t>
            </a:r>
            <a:r>
              <a:rPr kumimoji="0" lang="en-US" sz="1200" b="0" i="0" u="none" strike="noStrike" kern="0" cap="none" spc="0" normalizeH="0" baseline="0" noProof="0" dirty="0">
                <a:ln>
                  <a:noFill/>
                </a:ln>
                <a:solidFill>
                  <a:srgbClr val="000000"/>
                </a:solidFill>
                <a:effectLst/>
                <a:uLnTx/>
                <a:uFillTx/>
                <a:ea typeface="Times New Roman" panose="02020603050405020304" pitchFamily="18" charset="0"/>
                <a:cs typeface="Calibri" panose="020F0502020204030204" pitchFamily="34" charset="0"/>
              </a:rPr>
              <a:t> the RA/RM/AAS</a:t>
            </a:r>
            <a:r>
              <a:rPr lang="en-US" sz="1200" kern="0" dirty="0">
                <a:solidFill>
                  <a:srgbClr val="000000"/>
                </a:solidFill>
                <a:ea typeface="Times New Roman" panose="02020603050405020304" pitchFamily="18" charset="0"/>
                <a:cs typeface="Calibri" panose="020F0502020204030204" pitchFamily="34" charset="0"/>
              </a:rPr>
              <a:t> identified and </a:t>
            </a:r>
            <a:r>
              <a:rPr kumimoji="0" lang="en-US" sz="1200" b="1" i="0" u="none" strike="noStrike" kern="0" cap="none" spc="0" normalizeH="0" baseline="0" noProof="0" dirty="0">
                <a:ln>
                  <a:noFill/>
                </a:ln>
                <a:solidFill>
                  <a:srgbClr val="2844D2"/>
                </a:solidFill>
                <a:effectLst/>
                <a:uLnTx/>
                <a:uFillTx/>
                <a:ea typeface="Times New Roman" panose="02020603050405020304" pitchFamily="18" charset="0"/>
                <a:cs typeface="Calibri" panose="020F0502020204030204" pitchFamily="34" charset="0"/>
              </a:rPr>
              <a:t>document</a:t>
            </a:r>
            <a:r>
              <a:rPr kumimoji="0" lang="en-US" sz="1200" b="0" i="0" u="none" strike="noStrike" kern="0" cap="none" spc="0" normalizeH="0" baseline="0" noProof="0" dirty="0">
                <a:ln>
                  <a:noFill/>
                </a:ln>
                <a:solidFill>
                  <a:srgbClr val="000000"/>
                </a:solidFill>
                <a:effectLst/>
                <a:uLnTx/>
                <a:uFillTx/>
                <a:ea typeface="Times New Roman" panose="02020603050405020304" pitchFamily="18" charset="0"/>
                <a:cs typeface="Calibri" panose="020F0502020204030204" pitchFamily="34" charset="0"/>
              </a:rPr>
              <a:t> whether the applicant accepted or declined each of the offered supports.</a:t>
            </a:r>
            <a:endParaRPr lang="en-US" sz="1200" dirty="0">
              <a:solidFill>
                <a:srgbClr val="FF0000"/>
              </a:solidFill>
              <a:effectLst/>
              <a:ea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69</a:t>
            </a:fld>
            <a:endParaRPr lang="en-US" dirty="0"/>
          </a:p>
        </p:txBody>
      </p:sp>
    </p:spTree>
    <p:extLst>
      <p:ext uri="{BB962C8B-B14F-4D97-AF65-F5344CB8AC3E}">
        <p14:creationId xmlns:p14="http://schemas.microsoft.com/office/powerpoint/2010/main" val="2590966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reviewed what can happen to an applicant at the </a:t>
            </a:r>
            <a:r>
              <a:rPr lang="en-US" b="1" u="sng" dirty="0"/>
              <a:t>end</a:t>
            </a:r>
            <a:r>
              <a:rPr lang="en-US" b="0" u="none" dirty="0"/>
              <a:t> </a:t>
            </a:r>
            <a:r>
              <a:rPr lang="en-US" dirty="0"/>
              <a:t>of the center’s AFR process, let’s go back to the beginning and walk through the center process steps associated with AFR. </a:t>
            </a:r>
          </a:p>
        </p:txBody>
      </p:sp>
      <p:sp>
        <p:nvSpPr>
          <p:cNvPr id="4" name="Slide Number Placeholder 3"/>
          <p:cNvSpPr>
            <a:spLocks noGrp="1"/>
          </p:cNvSpPr>
          <p:nvPr>
            <p:ph type="sldNum" sz="quarter" idx="5"/>
          </p:nvPr>
        </p:nvSpPr>
        <p:spPr/>
        <p:txBody>
          <a:bodyPr/>
          <a:lstStyle/>
          <a:p>
            <a:fld id="{F97DC217-DF71-1A49-B3EA-559F1F43B0FF}" type="slidenum">
              <a:rPr lang="en-US" smtClean="0"/>
              <a:t>7</a:t>
            </a:fld>
            <a:endParaRPr lang="en-US" dirty="0"/>
          </a:p>
        </p:txBody>
      </p:sp>
    </p:spTree>
    <p:extLst>
      <p:ext uri="{BB962C8B-B14F-4D97-AF65-F5344CB8AC3E}">
        <p14:creationId xmlns:p14="http://schemas.microsoft.com/office/powerpoint/2010/main" val="25633639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preparation for the CMHC discussion with DC to identify potential accommodations, several sources outside of the HCNA should be considered as outlined on this slide</a:t>
            </a:r>
          </a:p>
          <a:p>
            <a:endParaRPr lang="en-US" dirty="0"/>
          </a:p>
          <a:p>
            <a:pPr marL="228600" indent="-228600">
              <a:buAutoNum type="arabicPeriod" startAt="2"/>
            </a:pPr>
            <a:r>
              <a:rPr lang="en-US" dirty="0"/>
              <a:t>Check the CCMP</a:t>
            </a:r>
          </a:p>
          <a:p>
            <a:pPr marL="228600" indent="-228600">
              <a:buAutoNum type="arabicPeriod" startAt="2"/>
            </a:pPr>
            <a:r>
              <a:rPr lang="en-US" dirty="0"/>
              <a:t>Any accommodations that the applicant mentions or requests</a:t>
            </a:r>
          </a:p>
          <a:p>
            <a:pPr marL="228600" indent="-228600">
              <a:buAutoNum type="arabicPeriod" startAt="3"/>
            </a:pPr>
            <a:r>
              <a:rPr lang="en-US" dirty="0"/>
              <a:t>School disability documents </a:t>
            </a:r>
          </a:p>
          <a:p>
            <a:pPr marL="228600" indent="-228600">
              <a:buAutoNum type="arabicPeriod" startAt="3"/>
            </a:pPr>
            <a:r>
              <a:rPr lang="en-US" dirty="0"/>
              <a:t>Any accommodations that you propose  or identify based on consultation with your regional disability coordinator </a:t>
            </a:r>
          </a:p>
          <a:p>
            <a:pPr marL="0" lvl="0" indent="0">
              <a:buFont typeface="Arial" panose="020B0604020202020204" pitchFamily="34" charset="0"/>
              <a:buNone/>
            </a:pPr>
            <a:r>
              <a:rPr lang="en-US" dirty="0"/>
              <a:t>When you are considering all these sources, it is important to remember that you only need to discuss accommodations relevant to the symptoms, behaviors and functional limitations that are the basis of the HCNA. So academic accommodations in an IEP such as extended time on tests do not need to be discussed because they are not relevant to the reason you are making a recommendation of denial. What does this look like on the form? There is a new and improved version of the table of functional limitations and possible accommodations, and I think you will find the changes very helpful..</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79BD826-205F-4916-B974-0D83ABF2463A}" type="slidenum">
              <a:rPr lang="en-US" smtClean="0"/>
              <a:t>70</a:t>
            </a:fld>
            <a:endParaRPr lang="en-US" dirty="0"/>
          </a:p>
        </p:txBody>
      </p:sp>
    </p:spTree>
    <p:extLst>
      <p:ext uri="{BB962C8B-B14F-4D97-AF65-F5344CB8AC3E}">
        <p14:creationId xmlns:p14="http://schemas.microsoft.com/office/powerpoint/2010/main" val="14181134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07427"/>
          </a:xfrm>
        </p:spPr>
        <p:txBody>
          <a:bodyPr/>
          <a:lstStyle/>
          <a:p>
            <a:endParaRPr lang="en-US" dirty="0"/>
          </a:p>
          <a:p>
            <a:r>
              <a:rPr lang="en-US" dirty="0"/>
              <a:t>Here is an example of the first functional limitation on the Post assessment – avoidance of group situation and settings. </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a typeface="Times New Roman" panose="02020603050405020304" pitchFamily="18" charset="0"/>
              </a:rPr>
              <a:t>Step 1: For each functional limitation identified in Question 2 of the HCNA, identify the disability accommodations to be discussed by you as the CMHC and the DC and </a:t>
            </a:r>
            <a:r>
              <a:rPr lang="en-US" sz="1200" b="1" u="sng" dirty="0">
                <a:solidFill>
                  <a:srgbClr val="FF0000"/>
                </a:solidFill>
                <a:ea typeface="Times New Roman" panose="02020603050405020304" pitchFamily="18" charset="0"/>
              </a:rPr>
              <a:t>c</a:t>
            </a:r>
            <a:r>
              <a:rPr lang="en-US" sz="1200" b="1" u="sng" dirty="0">
                <a:solidFill>
                  <a:srgbClr val="FF0000"/>
                </a:solidFill>
                <a:effectLst/>
                <a:ea typeface="Times New Roman" panose="02020603050405020304" pitchFamily="18" charset="0"/>
              </a:rPr>
              <a:t>heck the box(es) </a:t>
            </a:r>
            <a:r>
              <a:rPr lang="en-US" sz="1200" dirty="0">
                <a:effectLst/>
                <a:ea typeface="Times New Roman" panose="02020603050405020304" pitchFamily="18" charset="0"/>
              </a:rPr>
              <a:t>in the first column of the left of the table </a:t>
            </a:r>
            <a:r>
              <a:rPr lang="en-US" sz="1200" b="1" u="sng" dirty="0">
                <a:solidFill>
                  <a:srgbClr val="FF0000"/>
                </a:solidFill>
                <a:effectLst/>
                <a:ea typeface="Times New Roman" panose="02020603050405020304" pitchFamily="18" charset="0"/>
              </a:rPr>
              <a:t>and/or adding suggestions in the Other section</a:t>
            </a:r>
            <a:r>
              <a:rPr lang="en-US" sz="1200" b="0" u="none" dirty="0">
                <a:solidFill>
                  <a:srgbClr val="FF0000"/>
                </a:solidFill>
                <a:effectLst/>
                <a:ea typeface="Times New Roman" panose="02020603050405020304" pitchFamily="18" charset="0"/>
              </a:rPr>
              <a:t> located below the list of suggested accommodations</a:t>
            </a:r>
            <a:r>
              <a:rPr kumimoji="0" lang="en-US" sz="1200" b="1" i="0" u="none" strike="noStrike" kern="0" cap="none" spc="0" normalizeH="0" baseline="0" noProof="0" dirty="0">
                <a:ln>
                  <a:noFill/>
                </a:ln>
                <a:solidFill>
                  <a:srgbClr val="FF0000"/>
                </a:solidFill>
                <a:effectLst/>
                <a:uLnTx/>
                <a:uFillTx/>
                <a:ea typeface="Times New Roman" panose="02020603050405020304" pitchFamily="18" charset="0"/>
                <a:cs typeface="+mn-cs"/>
              </a:rPr>
              <a:t>.  </a:t>
            </a:r>
            <a:r>
              <a:rPr kumimoji="0" lang="en-US" sz="1200" b="0" i="0" u="none" strike="noStrike" kern="0" cap="none" spc="0" normalizeH="0" baseline="0" noProof="0" dirty="0">
                <a:ln>
                  <a:noFill/>
                </a:ln>
                <a:solidFill>
                  <a:srgbClr val="FF0000"/>
                </a:solidFill>
                <a:effectLst/>
                <a:uLnTx/>
                <a:uFillTx/>
                <a:ea typeface="Times New Roman" panose="02020603050405020304" pitchFamily="18" charset="0"/>
                <a:cs typeface="+mn-cs"/>
              </a:rPr>
              <a:t>Having checkboxes makes it much clearer which accommodations were discussed with the applicant and which ones were not.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FF0000"/>
              </a:solidFill>
              <a:effectLst/>
              <a:uLnTx/>
              <a:uFillTx/>
              <a:ea typeface="Times New Roman" panose="02020603050405020304" pitchFamily="18" charset="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0" cap="none" spc="0" normalizeH="0" baseline="0" noProof="0" dirty="0">
                <a:ln>
                  <a:noFill/>
                </a:ln>
                <a:effectLst/>
                <a:uLnTx/>
                <a:uFillTx/>
                <a:ea typeface="Times New Roman" panose="02020603050405020304" pitchFamily="18" charset="0"/>
                <a:cs typeface="Calibri" panose="020F0502020204030204" pitchFamily="34" charset="0"/>
              </a:rPr>
              <a:t>After  you and the DC discuss </a:t>
            </a:r>
            <a:r>
              <a:rPr kumimoji="0" lang="en-US" sz="1200" b="0" i="0" u="none" strike="noStrike" kern="0" cap="none" spc="0" normalizeH="0" baseline="0" noProof="0" dirty="0">
                <a:ln>
                  <a:noFill/>
                </a:ln>
                <a:solidFill>
                  <a:srgbClr val="000000"/>
                </a:solidFill>
                <a:effectLst/>
                <a:uLnTx/>
                <a:uFillTx/>
                <a:ea typeface="Times New Roman" panose="02020603050405020304" pitchFamily="18" charset="0"/>
                <a:cs typeface="Calibri" panose="020F0502020204030204" pitchFamily="34" charset="0"/>
              </a:rPr>
              <a:t>the disability accommodations, then an interactive interview is held with the applicant and then whether the applicant accepted or declined each of the offered supports is done </a:t>
            </a:r>
            <a:r>
              <a:rPr lang="en-US" sz="1200" b="1" dirty="0">
                <a:solidFill>
                  <a:srgbClr val="FF0000"/>
                </a:solidFill>
                <a:effectLst/>
                <a:ea typeface="Times New Roman" panose="02020603050405020304" pitchFamily="18" charset="0"/>
                <a:cs typeface="Calibri" panose="020F0502020204030204" pitchFamily="34" charset="0"/>
              </a:rPr>
              <a:t>by checking either “Accepts” or “Declines</a:t>
            </a:r>
            <a:r>
              <a:rPr lang="en-US" sz="1200" dirty="0">
                <a:solidFill>
                  <a:srgbClr val="FF0000"/>
                </a:solidFill>
                <a:effectLst/>
                <a:ea typeface="Times New Roman" panose="02020603050405020304" pitchFamily="18" charset="0"/>
                <a:cs typeface="Calibri" panose="020F0502020204030204" pitchFamily="34" charset="0"/>
              </a:rPr>
              <a:t>” </a:t>
            </a:r>
            <a:r>
              <a:rPr lang="en-US" sz="1200" dirty="0">
                <a:effectLst/>
                <a:ea typeface="Times New Roman" panose="02020603050405020304" pitchFamily="18" charset="0"/>
                <a:cs typeface="Calibri" panose="020F0502020204030204" pitchFamily="34" charset="0"/>
              </a:rPr>
              <a:t>in the columns on the right side of the table. The column headings “accepts” and “declines” are much clearer than the “yes” and “no” on the previous version, which caused a lot of confusion and mistakes.</a:t>
            </a:r>
            <a:endParaRPr lang="en-US" sz="1200" dirty="0">
              <a:effectLs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71</a:t>
            </a:fld>
            <a:endParaRPr lang="en-US" dirty="0"/>
          </a:p>
        </p:txBody>
      </p:sp>
    </p:spTree>
    <p:extLst>
      <p:ext uri="{BB962C8B-B14F-4D97-AF65-F5344CB8AC3E}">
        <p14:creationId xmlns:p14="http://schemas.microsoft.com/office/powerpoint/2010/main" val="6646895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with the clearer format of the table, there are some common mistakes to avoid.  This screenshot shows examples in the AFR Guide about the correct and incorrect ways to complete the table. There are basically at least 4 different kinds of mistakes that can be made. I am not going to review them all here.  The information is the on the slide for later review and is explained in the AFR Guide.</a:t>
            </a:r>
          </a:p>
        </p:txBody>
      </p:sp>
      <p:sp>
        <p:nvSpPr>
          <p:cNvPr id="4" name="Slide Number Placeholder 3"/>
          <p:cNvSpPr>
            <a:spLocks noGrp="1"/>
          </p:cNvSpPr>
          <p:nvPr>
            <p:ph type="sldNum" sz="quarter" idx="5"/>
          </p:nvPr>
        </p:nvSpPr>
        <p:spPr/>
        <p:txBody>
          <a:bodyPr/>
          <a:lstStyle/>
          <a:p>
            <a:fld id="{F97DC217-DF71-1A49-B3EA-559F1F43B0FF}" type="slidenum">
              <a:rPr lang="en-US" smtClean="0"/>
              <a:t>72</a:t>
            </a:fld>
            <a:endParaRPr lang="en-US" dirty="0"/>
          </a:p>
        </p:txBody>
      </p:sp>
    </p:spTree>
    <p:extLst>
      <p:ext uri="{BB962C8B-B14F-4D97-AF65-F5344CB8AC3E}">
        <p14:creationId xmlns:p14="http://schemas.microsoft.com/office/powerpoint/2010/main" val="15125814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As in the previous version, there are spaces to document 2 sets of situations that may come up during the DAP. Each situation now has a separate box to document these situations. </a:t>
            </a:r>
          </a:p>
          <a:p>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There will be some f</a:t>
            </a:r>
            <a:r>
              <a:rPr lang="en-US" sz="1200" dirty="0"/>
              <a:t>airly rare cases where the </a:t>
            </a:r>
            <a:r>
              <a:rPr lang="en-US" sz="1200" b="1" dirty="0">
                <a:solidFill>
                  <a:srgbClr val="2E3ED6"/>
                </a:solidFill>
              </a:rPr>
              <a:t>symptoms or behaviors associated with a condition are so frequent or severe</a:t>
            </a:r>
            <a:r>
              <a:rPr lang="en-US" sz="1200" dirty="0"/>
              <a:t> that you as the QHP, in collaboration with the DC, are unable to identify any disability accommodations appropriate to support the applicant </a:t>
            </a:r>
            <a:r>
              <a:rPr lang="en-US" sz="1200" b="0" dirty="0"/>
              <a:t>/ to sufficiently reduce or remove the barriers to enrollment</a:t>
            </a:r>
            <a:r>
              <a:rPr lang="en-US" sz="1200" dirty="0"/>
              <a:t>. If so, </a:t>
            </a:r>
            <a:r>
              <a:rPr lang="en-US" sz="1200" b="1" dirty="0">
                <a:solidFill>
                  <a:srgbClr val="FF0000"/>
                </a:solidFill>
              </a:rPr>
              <a:t>an explanation must be provided in this box.</a:t>
            </a:r>
          </a:p>
          <a:p>
            <a:pPr marL="171450" indent="-171450">
              <a:buFont typeface="Arial" panose="020B0604020202020204" pitchFamily="34" charset="0"/>
              <a:buChar char="•"/>
            </a:pPr>
            <a:endParaRPr lang="en-US" sz="1200" b="1" dirty="0">
              <a:solidFill>
                <a:srgbClr val="FF0000"/>
              </a:solidFill>
            </a:endParaRPr>
          </a:p>
          <a:p>
            <a:r>
              <a:rPr lang="en-US" dirty="0"/>
              <a:t>An example is provided in the box: “The applicant has a current and/or extensive history of aggression and violence that is escalating in frequency and severity..”</a:t>
            </a:r>
          </a:p>
        </p:txBody>
      </p:sp>
      <p:sp>
        <p:nvSpPr>
          <p:cNvPr id="4" name="Slide Number Placeholder 3"/>
          <p:cNvSpPr>
            <a:spLocks noGrp="1"/>
          </p:cNvSpPr>
          <p:nvPr>
            <p:ph type="sldNum" sz="quarter" idx="5"/>
          </p:nvPr>
        </p:nvSpPr>
        <p:spPr/>
        <p:txBody>
          <a:bodyPr/>
          <a:lstStyle/>
          <a:p>
            <a:fld id="{F97DC217-DF71-1A49-B3EA-559F1F43B0FF}" type="slidenum">
              <a:rPr lang="en-US" smtClean="0"/>
              <a:t>73</a:t>
            </a:fld>
            <a:endParaRPr lang="en-US" dirty="0"/>
          </a:p>
        </p:txBody>
      </p:sp>
    </p:spTree>
    <p:extLst>
      <p:ext uri="{BB962C8B-B14F-4D97-AF65-F5344CB8AC3E}">
        <p14:creationId xmlns:p14="http://schemas.microsoft.com/office/powerpoint/2010/main" val="12438232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Aft>
                <a:spcPts val="1200"/>
              </a:spcAft>
              <a:buFont typeface="Arial" panose="020B0604020202020204" pitchFamily="34" charset="0"/>
              <a:buNone/>
            </a:pPr>
            <a:r>
              <a:rPr lang="en-US" sz="1200" b="0" dirty="0"/>
              <a:t>This box is used to document special Considerations and Applicant Input: </a:t>
            </a:r>
          </a:p>
          <a:p>
            <a:pPr marL="171450" indent="-171450">
              <a:lnSpc>
                <a:spcPct val="90000"/>
              </a:lnSpc>
              <a:spcAft>
                <a:spcPts val="1200"/>
              </a:spcAft>
              <a:buFont typeface="Arial" panose="020B0604020202020204" pitchFamily="34" charset="0"/>
              <a:buChar char="•"/>
            </a:pPr>
            <a:r>
              <a:rPr lang="en-US" sz="1200" b="1" dirty="0">
                <a:solidFill>
                  <a:srgbClr val="2E3ED6"/>
                </a:solidFill>
              </a:rPr>
              <a:t>Special Considerations</a:t>
            </a:r>
            <a:r>
              <a:rPr lang="en-US" sz="1200" dirty="0"/>
              <a:t> would include specific accommodation requests by the applicant such as a single dorm room or an emotional support animal – such as whether a single room was offered or , if single rooms are not available, whether the applicant was willing to accept a room with 2 roommates.</a:t>
            </a:r>
          </a:p>
          <a:p>
            <a:pPr marL="0" indent="0">
              <a:lnSpc>
                <a:spcPct val="90000"/>
              </a:lnSpc>
              <a:spcAft>
                <a:spcPts val="1200"/>
              </a:spcAft>
              <a:buFont typeface="Arial" panose="020B0604020202020204" pitchFamily="34" charset="0"/>
              <a:buNone/>
            </a:pPr>
            <a:endParaRPr lang="en-US" sz="1200" b="1" dirty="0">
              <a:solidFill>
                <a:srgbClr val="2E3ED6"/>
              </a:solidFill>
            </a:endParaRPr>
          </a:p>
          <a:p>
            <a:pPr marL="171450" indent="-171450">
              <a:lnSpc>
                <a:spcPct val="90000"/>
              </a:lnSpc>
              <a:spcAft>
                <a:spcPts val="1200"/>
              </a:spcAft>
              <a:buFont typeface="Arial" panose="020B0604020202020204" pitchFamily="34" charset="0"/>
              <a:buChar char="•"/>
            </a:pPr>
            <a:r>
              <a:rPr lang="en-US" sz="1200" b="1" dirty="0">
                <a:solidFill>
                  <a:srgbClr val="2E3ED6"/>
                </a:solidFill>
              </a:rPr>
              <a:t>In terms of applicant’s input: </a:t>
            </a:r>
            <a:r>
              <a:rPr lang="en-US" sz="1200" dirty="0"/>
              <a:t>if the applicant does not want or is unable to discuss accommodations or if an applicant refuses all supports offered, those types of unusual responses should be documented here.</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74</a:t>
            </a:fld>
            <a:endParaRPr lang="en-US" dirty="0"/>
          </a:p>
        </p:txBody>
      </p:sp>
    </p:spTree>
    <p:extLst>
      <p:ext uri="{BB962C8B-B14F-4D97-AF65-F5344CB8AC3E}">
        <p14:creationId xmlns:p14="http://schemas.microsoft.com/office/powerpoint/2010/main" val="16438510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documenting applicant input when the applicant refused all accommodations offered.  As you can see, it is very short and sweet. The explanation does not need to be extensive.</a:t>
            </a:r>
          </a:p>
        </p:txBody>
      </p:sp>
      <p:sp>
        <p:nvSpPr>
          <p:cNvPr id="4" name="Slide Number Placeholder 3"/>
          <p:cNvSpPr>
            <a:spLocks noGrp="1"/>
          </p:cNvSpPr>
          <p:nvPr>
            <p:ph type="sldNum" sz="quarter" idx="5"/>
          </p:nvPr>
        </p:nvSpPr>
        <p:spPr/>
        <p:txBody>
          <a:bodyPr/>
          <a:lstStyle/>
          <a:p>
            <a:fld id="{F97DC217-DF71-1A49-B3EA-559F1F43B0FF}" type="slidenum">
              <a:rPr lang="en-US" smtClean="0"/>
              <a:t>75</a:t>
            </a:fld>
            <a:endParaRPr lang="en-US" dirty="0"/>
          </a:p>
        </p:txBody>
      </p:sp>
    </p:spTree>
    <p:extLst>
      <p:ext uri="{BB962C8B-B14F-4D97-AF65-F5344CB8AC3E}">
        <p14:creationId xmlns:p14="http://schemas.microsoft.com/office/powerpoint/2010/main" val="3863799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Question 6 is the final question unless you are recommending an alternate center.  Question 6 requires 2 brief summaries: a Clinical Summary and a DAP Summary.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The clinical summary should provide a general recap of the information used to support your assessment that the applicant currently has  health care needs that exceed what can be provided at Job Corps. It should be no longer than a paragraph or two. There is no need to summarize all the clinical information from Question 1A.  You can think of the clinical summary as the “big picture” or the “bottom line” about why you are recommending denial of enrollment for the applicant.</a:t>
            </a:r>
          </a:p>
          <a:p>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The DAP summary provides a statement explaining why the disability accommodations are not sufficient to reduce or remove the barriers to enrollment. It, too, should be very general without getting into specifics.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76</a:t>
            </a:fld>
            <a:endParaRPr lang="en-US" dirty="0"/>
          </a:p>
        </p:txBody>
      </p:sp>
    </p:spTree>
    <p:extLst>
      <p:ext uri="{BB962C8B-B14F-4D97-AF65-F5344CB8AC3E}">
        <p14:creationId xmlns:p14="http://schemas.microsoft.com/office/powerpoint/2010/main" val="32051453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Clinical Summary.  </a:t>
            </a:r>
            <a:r>
              <a:rPr lang="en-US" b="1" dirty="0"/>
              <a:t>In the chat box there is a link to a sample of this new section with clinical and DAP Summaries for DTA and HCNA..</a:t>
            </a:r>
          </a:p>
        </p:txBody>
      </p:sp>
      <p:sp>
        <p:nvSpPr>
          <p:cNvPr id="4" name="Slide Number Placeholder 3"/>
          <p:cNvSpPr>
            <a:spLocks noGrp="1"/>
          </p:cNvSpPr>
          <p:nvPr>
            <p:ph type="sldNum" sz="quarter" idx="5"/>
          </p:nvPr>
        </p:nvSpPr>
        <p:spPr/>
        <p:txBody>
          <a:bodyPr/>
          <a:lstStyle/>
          <a:p>
            <a:fld id="{F97DC217-DF71-1A49-B3EA-559F1F43B0FF}" type="slidenum">
              <a:rPr lang="en-US" smtClean="0"/>
              <a:t>77</a:t>
            </a:fld>
            <a:endParaRPr lang="en-US" dirty="0"/>
          </a:p>
        </p:txBody>
      </p:sp>
    </p:spTree>
    <p:extLst>
      <p:ext uri="{BB962C8B-B14F-4D97-AF65-F5344CB8AC3E}">
        <p14:creationId xmlns:p14="http://schemas.microsoft.com/office/powerpoint/2010/main" val="1639614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of a DAP Summary.  This can be a brief narrative or a bullet point summary of why the disability accommodations/supports were not sufficient to reduce barriers to enrollment. There will be several examples of this new summary section in the AFR Guide to be available at the end of the month.</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78</a:t>
            </a:fld>
            <a:endParaRPr lang="en-US" dirty="0"/>
          </a:p>
        </p:txBody>
      </p:sp>
    </p:spTree>
    <p:extLst>
      <p:ext uri="{BB962C8B-B14F-4D97-AF65-F5344CB8AC3E}">
        <p14:creationId xmlns:p14="http://schemas.microsoft.com/office/powerpoint/2010/main" val="6976537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In order to make an alternative center recommendation as part of a HCNA, you must document why the health care needs of the applicant/student cannot be met in the community where your center is located including information on resources contacted.</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79</a:t>
            </a:fld>
            <a:endParaRPr lang="en-US" dirty="0"/>
          </a:p>
        </p:txBody>
      </p:sp>
    </p:spTree>
    <p:extLst>
      <p:ext uri="{BB962C8B-B14F-4D97-AF65-F5344CB8AC3E}">
        <p14:creationId xmlns:p14="http://schemas.microsoft.com/office/powerpoint/2010/main" val="3067881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1163"/>
            <a:ext cx="5486400" cy="3086100"/>
          </a:xfrm>
        </p:spPr>
      </p:sp>
      <p:sp>
        <p:nvSpPr>
          <p:cNvPr id="3" name="Notes Placeholder 2"/>
          <p:cNvSpPr>
            <a:spLocks noGrp="1"/>
          </p:cNvSpPr>
          <p:nvPr>
            <p:ph type="body" idx="1"/>
          </p:nvPr>
        </p:nvSpPr>
        <p:spPr>
          <a:xfrm>
            <a:off x="685800" y="3708219"/>
            <a:ext cx="5486400" cy="4976994"/>
          </a:xfrm>
        </p:spPr>
        <p:txBody>
          <a:bodyPr/>
          <a:lstStyle/>
          <a:p>
            <a:r>
              <a:rPr lang="en-US" dirty="0"/>
              <a:t>There are 8 steps in the AFR process at the center level. Whether an applicant file needs to go through all 8 steps depends on whether the applicant is an individual with a disability. This slide shows the first 6 steps.</a:t>
            </a:r>
          </a:p>
          <a:p>
            <a:endParaRPr lang="en-US" dirty="0"/>
          </a:p>
          <a:p>
            <a:pPr marL="171450" indent="-171450">
              <a:buFont typeface="Arial" panose="020B0604020202020204" pitchFamily="34" charset="0"/>
              <a:buChar char="•"/>
            </a:pPr>
            <a:r>
              <a:rPr lang="en-US" dirty="0"/>
              <a:t>In Step 1, the center Records department logs receipt of an applicant file from Admissions and begins tracking it through the AFR process.</a:t>
            </a:r>
          </a:p>
          <a:p>
            <a:pPr marL="171450" indent="-171450">
              <a:buFont typeface="Arial" panose="020B0604020202020204" pitchFamily="34" charset="0"/>
              <a:buChar char="•"/>
            </a:pPr>
            <a:r>
              <a:rPr lang="en-US" dirty="0"/>
              <a:t>In Step 2, the Health and Wellness Director does an initial review of every applicant file.  It’s a really big job.  </a:t>
            </a:r>
          </a:p>
          <a:p>
            <a:pPr marL="171450" indent="-171450">
              <a:buFont typeface="Arial" panose="020B0604020202020204" pitchFamily="34" charset="0"/>
              <a:buChar char="•"/>
            </a:pPr>
            <a:r>
              <a:rPr lang="en-US" dirty="0"/>
              <a:t>Step 3: The HWD can decide that the file needs no additional review and approve enrollment of the applicant. Or the HWD can decide to refer the file to one or more qualified health professionals (QHPs)-   which would typically be our center health staff for additional review. </a:t>
            </a:r>
          </a:p>
          <a:p>
            <a:pPr marL="171450" indent="-171450">
              <a:buFont typeface="Arial" panose="020B0604020202020204" pitchFamily="34" charset="0"/>
              <a:buChar char="•"/>
            </a:pPr>
            <a:r>
              <a:rPr lang="en-US" dirty="0"/>
              <a:t>Step 4: The QHPs review the applicant file and determine whether an interview with the applicant is needed to make an enrollment decision. An applicant can be enrolled without an interview, but if the QHP thinks that a recommendation of denial may be needed, </a:t>
            </a:r>
            <a:r>
              <a:rPr lang="en-US" u="sng" dirty="0"/>
              <a:t>an applicant interview is required</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Step 5: After conducting the applicant interview, the QHP can make a decision to enroll an applicant or recommend denial. </a:t>
            </a:r>
            <a:r>
              <a:rPr lang="en-US" u="sng" dirty="0"/>
              <a:t>If you have decided to recommend denial, this is when you would start to complete Form 2-05 HCNA or Form 2-04 DTA</a:t>
            </a:r>
            <a:r>
              <a:rPr lang="en-US" dirty="0"/>
              <a:t>.  If the applicant is NOT an individual with a disability, the AFR process stops after Step 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however, the applicant</a:t>
            </a:r>
            <a:r>
              <a:rPr lang="en-US" u="sng" dirty="0"/>
              <a:t> IS </a:t>
            </a:r>
            <a:r>
              <a:rPr lang="en-US" dirty="0"/>
              <a:t>an individual with a disability, then in Step 6 the disability accommodation process or DAP for short must occur. I’ll cover the DAP in more detail later. </a:t>
            </a:r>
          </a:p>
        </p:txBody>
      </p:sp>
      <p:sp>
        <p:nvSpPr>
          <p:cNvPr id="4" name="Slide Number Placeholder 3"/>
          <p:cNvSpPr>
            <a:spLocks noGrp="1"/>
          </p:cNvSpPr>
          <p:nvPr>
            <p:ph type="sldNum" sz="quarter" idx="5"/>
          </p:nvPr>
        </p:nvSpPr>
        <p:spPr/>
        <p:txBody>
          <a:bodyPr/>
          <a:lstStyle/>
          <a:p>
            <a:fld id="{F97DC217-DF71-1A49-B3EA-559F1F43B0FF}" type="slidenum">
              <a:rPr lang="en-US" smtClean="0"/>
              <a:t>8</a:t>
            </a:fld>
            <a:endParaRPr lang="en-US" dirty="0"/>
          </a:p>
        </p:txBody>
      </p:sp>
    </p:spTree>
    <p:extLst>
      <p:ext uri="{BB962C8B-B14F-4D97-AF65-F5344CB8AC3E}">
        <p14:creationId xmlns:p14="http://schemas.microsoft.com/office/powerpoint/2010/main" val="10217861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The last box on the both the DTA and the HCNA is a signature box that must be signed by the QHP(s) who completed the assessment and recommended denial. If more than one QHP completed and assessment, all QHPs who are recommending denial must sign the assessment. </a:t>
            </a:r>
          </a:p>
          <a:p>
            <a:endParaRPr lang="en-US" sz="1200" b="0" dirty="0"/>
          </a:p>
          <a:p>
            <a:r>
              <a:rPr lang="en-US" sz="1200" b="0" dirty="0"/>
              <a:t>In the new signature section, the QHP(s) attest to having the necessary licensure, training, and clinical experience to complete the assessment. This attestation is the 5</a:t>
            </a:r>
            <a:r>
              <a:rPr lang="en-US" sz="1200" b="0" baseline="30000" dirty="0"/>
              <a:t>th</a:t>
            </a:r>
            <a:r>
              <a:rPr lang="en-US" sz="1200" b="0" dirty="0"/>
              <a:t> primary change to the AFR process and forms.</a:t>
            </a:r>
          </a:p>
          <a:p>
            <a:endParaRPr lang="en-US" sz="1200" b="0" dirty="0"/>
          </a:p>
          <a:p>
            <a:endParaRPr lang="en-US" sz="1200" b="0" dirty="0"/>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80</a:t>
            </a:fld>
            <a:endParaRPr lang="en-US" dirty="0"/>
          </a:p>
        </p:txBody>
      </p:sp>
    </p:spTree>
    <p:extLst>
      <p:ext uri="{BB962C8B-B14F-4D97-AF65-F5344CB8AC3E}">
        <p14:creationId xmlns:p14="http://schemas.microsoft.com/office/powerpoint/2010/main" val="28491060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Whew- we made it…2 important websites where you will find new tools and resources to help you prepare for using the updated Forms 2-04 and 2-05/   The Job Corps Health and Wellness website .  Always look on the right hand side under new items.  If you go to the website after this webinar- you will find the slides for this presentation, all the documents we provided links to in the chat box today and in a couple of weeks the recorded version of this webinar and additional tools will be posted.</a:t>
            </a:r>
          </a:p>
        </p:txBody>
      </p:sp>
      <p:sp>
        <p:nvSpPr>
          <p:cNvPr id="4" name="Slide Number Placeholder 3"/>
          <p:cNvSpPr>
            <a:spLocks noGrp="1"/>
          </p:cNvSpPr>
          <p:nvPr>
            <p:ph type="sldNum" sz="quarter" idx="5"/>
          </p:nvPr>
        </p:nvSpPr>
        <p:spPr/>
        <p:txBody>
          <a:bodyPr/>
          <a:lstStyle/>
          <a:p>
            <a:fld id="{F97DC217-DF71-1A49-B3EA-559F1F43B0FF}" type="slidenum">
              <a:rPr lang="en-US" smtClean="0"/>
              <a:t>81</a:t>
            </a:fld>
            <a:endParaRPr lang="en-US" dirty="0"/>
          </a:p>
        </p:txBody>
      </p:sp>
    </p:spTree>
    <p:extLst>
      <p:ext uri="{BB962C8B-B14F-4D97-AF65-F5344CB8AC3E}">
        <p14:creationId xmlns:p14="http://schemas.microsoft.com/office/powerpoint/2010/main" val="20255609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for the Job Corps disability support website. You will find trainings, resources and tools listed under new items.  </a:t>
            </a:r>
          </a:p>
        </p:txBody>
      </p:sp>
      <p:sp>
        <p:nvSpPr>
          <p:cNvPr id="4" name="Slide Number Placeholder 3"/>
          <p:cNvSpPr>
            <a:spLocks noGrp="1"/>
          </p:cNvSpPr>
          <p:nvPr>
            <p:ph type="sldNum" sz="quarter" idx="5"/>
          </p:nvPr>
        </p:nvSpPr>
        <p:spPr/>
        <p:txBody>
          <a:bodyPr/>
          <a:lstStyle/>
          <a:p>
            <a:fld id="{F97DC217-DF71-1A49-B3EA-559F1F43B0FF}" type="slidenum">
              <a:rPr lang="en-US" smtClean="0"/>
              <a:t>82</a:t>
            </a:fld>
            <a:endParaRPr lang="en-US" dirty="0"/>
          </a:p>
        </p:txBody>
      </p:sp>
    </p:spTree>
    <p:extLst>
      <p:ext uri="{BB962C8B-B14F-4D97-AF65-F5344CB8AC3E}">
        <p14:creationId xmlns:p14="http://schemas.microsoft.com/office/powerpoint/2010/main" val="1703081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come to the end of our whirlwind tour of the AFR process, highlights of the changes to the forms and an overview of the Health Care Needs Assessment. Thank you for attending.  We will put together a FAQ document of all questions we receive from this training.  Know that your regional health and disability coordinators are available to assist you – reach out so we can help you understand the changes.</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83</a:t>
            </a:fld>
            <a:endParaRPr lang="en-US" dirty="0"/>
          </a:p>
        </p:txBody>
      </p:sp>
    </p:spTree>
    <p:extLst>
      <p:ext uri="{BB962C8B-B14F-4D97-AF65-F5344CB8AC3E}">
        <p14:creationId xmlns:p14="http://schemas.microsoft.com/office/powerpoint/2010/main" val="2365103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step 7, you have made a decision to recommend denial, and you consider whether disability accommodations would sufficiently remove or reduce the barriers to enable the applicant to enroll.  If this answer is no, the disability accommodations would NOT sufficiently remove or reduce the barriers to enrollment, then you would complete Form 2-05 or Form 2-04 and, in Step 8, submit the recommendation of denial to the Job Corps Regional Office. There the recommendation of denial goes through the 2-step review process  -administrative review with the disability team and then a clinical review with the health team. The Regional Office then makes the final determination about the applicant’s status.  So, there are many steps involved but it does become easier the more you do it..</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9</a:t>
            </a:fld>
            <a:endParaRPr lang="en-US" dirty="0"/>
          </a:p>
        </p:txBody>
      </p:sp>
    </p:spTree>
    <p:extLst>
      <p:ext uri="{BB962C8B-B14F-4D97-AF65-F5344CB8AC3E}">
        <p14:creationId xmlns:p14="http://schemas.microsoft.com/office/powerpoint/2010/main" val="2343924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February 2023</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Mental Health AFR Overview</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February 2023</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Mental Health AFR Overview</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r>
              <a:rPr lang="en-US" dirty="0"/>
              <a:t>February 2023</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Mental Health AFR Overview</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r>
              <a:rPr lang="en-US" dirty="0"/>
              <a:t>February 2023</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US" dirty="0"/>
              <a:t>Mental Health AFR Overview</a:t>
            </a:r>
          </a:p>
        </p:txBody>
      </p:sp>
      <p:sp>
        <p:nvSpPr>
          <p:cNvPr id="5" name="Slide Number Placeholder 4"/>
          <p:cNvSpPr>
            <a:spLocks noGrp="1"/>
          </p:cNvSpPr>
          <p:nvPr>
            <p:ph type="sldNum" sz="quarter" idx="12"/>
          </p:nvPr>
        </p:nvSpPr>
        <p:spPr/>
        <p:txBody>
          <a:bodyPr/>
          <a:lstStyle/>
          <a:p>
            <a:fld id="{C58FE823-4E8E-4B50-B5B2-CEA9163B9493}" type="slidenum">
              <a:rPr lang="en-US" smtClean="0"/>
              <a:t>‹#›</a:t>
            </a:fld>
            <a:endParaRPr lang="en-US" dirty="0"/>
          </a:p>
        </p:txBody>
      </p:sp>
    </p:spTree>
    <p:extLst>
      <p:ext uri="{BB962C8B-B14F-4D97-AF65-F5344CB8AC3E}">
        <p14:creationId xmlns:p14="http://schemas.microsoft.com/office/powerpoint/2010/main" val="4023441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空白">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230866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콘텐츠 2개">
    <p:spTree>
      <p:nvGrpSpPr>
        <p:cNvPr id="1" name=""/>
        <p:cNvGrpSpPr/>
        <p:nvPr/>
      </p:nvGrpSpPr>
      <p:grpSpPr>
        <a:xfrm>
          <a:off x="0" y="0"/>
          <a:ext cx="0" cy="0"/>
          <a:chOff x="0" y="0"/>
          <a:chExt cx="0" cy="0"/>
        </a:xfrm>
      </p:grpSpPr>
      <p:sp>
        <p:nvSpPr>
          <p:cNvPr id="8" name="그림 개체 틀 5"/>
          <p:cNvSpPr>
            <a:spLocks noGrp="1"/>
          </p:cNvSpPr>
          <p:nvPr>
            <p:ph type="pic" sz="quarter" idx="13"/>
          </p:nvPr>
        </p:nvSpPr>
        <p:spPr>
          <a:xfrm>
            <a:off x="6618516" y="0"/>
            <a:ext cx="4180114" cy="5421086"/>
          </a:xfrm>
          <a:prstGeom prst="rect">
            <a:avLst/>
          </a:prstGeom>
        </p:spPr>
        <p:txBody>
          <a:bodyPr wrap="square">
            <a:noAutofit/>
          </a:bodyPr>
          <a:lstStyle/>
          <a:p>
            <a:endParaRPr lang="ko-KR" altLang="en-US" dirty="0"/>
          </a:p>
        </p:txBody>
      </p:sp>
    </p:spTree>
    <p:extLst>
      <p:ext uri="{BB962C8B-B14F-4D97-AF65-F5344CB8AC3E}">
        <p14:creationId xmlns:p14="http://schemas.microsoft.com/office/powerpoint/2010/main" val="3809403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제목 및 내용">
    <p:spTree>
      <p:nvGrpSpPr>
        <p:cNvPr id="1" name=""/>
        <p:cNvGrpSpPr/>
        <p:nvPr/>
      </p:nvGrpSpPr>
      <p:grpSpPr>
        <a:xfrm>
          <a:off x="0" y="0"/>
          <a:ext cx="0" cy="0"/>
          <a:chOff x="0" y="0"/>
          <a:chExt cx="0" cy="0"/>
        </a:xfrm>
      </p:grpSpPr>
      <p:sp>
        <p:nvSpPr>
          <p:cNvPr id="7" name="그림 개체 틀 5"/>
          <p:cNvSpPr>
            <a:spLocks noGrp="1"/>
          </p:cNvSpPr>
          <p:nvPr>
            <p:ph type="pic" sz="quarter" idx="13"/>
          </p:nvPr>
        </p:nvSpPr>
        <p:spPr>
          <a:xfrm>
            <a:off x="2" y="0"/>
            <a:ext cx="12192000" cy="6858000"/>
          </a:xfrm>
          <a:prstGeom prst="rect">
            <a:avLst/>
          </a:prstGeom>
        </p:spPr>
        <p:txBody>
          <a:bodyPr wrap="square">
            <a:noAutofit/>
          </a:bodyPr>
          <a:lstStyle/>
          <a:p>
            <a:endParaRPr lang="ko-KR" altLang="en-US" dirty="0"/>
          </a:p>
        </p:txBody>
      </p:sp>
    </p:spTree>
    <p:extLst>
      <p:ext uri="{BB962C8B-B14F-4D97-AF65-F5344CB8AC3E}">
        <p14:creationId xmlns:p14="http://schemas.microsoft.com/office/powerpoint/2010/main" val="1712061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사용자 지정 레이아웃">
    <p:spTree>
      <p:nvGrpSpPr>
        <p:cNvPr id="1" name=""/>
        <p:cNvGrpSpPr/>
        <p:nvPr/>
      </p:nvGrpSpPr>
      <p:grpSpPr>
        <a:xfrm>
          <a:off x="0" y="0"/>
          <a:ext cx="0" cy="0"/>
          <a:chOff x="0" y="0"/>
          <a:chExt cx="0" cy="0"/>
        </a:xfrm>
      </p:grpSpPr>
      <p:sp>
        <p:nvSpPr>
          <p:cNvPr id="6" name="그림 개체 틀 6">
            <a:extLst>
              <a:ext uri="{FF2B5EF4-FFF2-40B4-BE49-F238E27FC236}">
                <a16:creationId xmlns:a16="http://schemas.microsoft.com/office/drawing/2014/main" id="{8BEDA4CD-BC67-9292-C861-50B5310F3AD8}"/>
              </a:ext>
            </a:extLst>
          </p:cNvPr>
          <p:cNvSpPr>
            <a:spLocks noGrp="1"/>
          </p:cNvSpPr>
          <p:nvPr>
            <p:ph type="pic" sz="quarter" idx="10"/>
          </p:nvPr>
        </p:nvSpPr>
        <p:spPr>
          <a:xfrm>
            <a:off x="1198512" y="926565"/>
            <a:ext cx="5003357" cy="5004869"/>
          </a:xfrm>
          <a:prstGeom prst="ellipse">
            <a:avLst/>
          </a:prstGeom>
        </p:spPr>
        <p:txBody>
          <a:bodyPr/>
          <a:lstStyle/>
          <a:p>
            <a:endParaRPr kumimoji="1" lang="ko-Kore-KR" altLang="en-US"/>
          </a:p>
        </p:txBody>
      </p:sp>
    </p:spTree>
    <p:extLst>
      <p:ext uri="{BB962C8B-B14F-4D97-AF65-F5344CB8AC3E}">
        <p14:creationId xmlns:p14="http://schemas.microsoft.com/office/powerpoint/2010/main" val="4170855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제목 슬라이드">
    <p:spTree>
      <p:nvGrpSpPr>
        <p:cNvPr id="1" name=""/>
        <p:cNvGrpSpPr/>
        <p:nvPr/>
      </p:nvGrpSpPr>
      <p:grpSpPr>
        <a:xfrm>
          <a:off x="0" y="0"/>
          <a:ext cx="0" cy="0"/>
          <a:chOff x="0" y="0"/>
          <a:chExt cx="0" cy="0"/>
        </a:xfrm>
      </p:grpSpPr>
      <p:sp>
        <p:nvSpPr>
          <p:cNvPr id="8" name="그림 개체 틀 5"/>
          <p:cNvSpPr>
            <a:spLocks noGrp="1"/>
          </p:cNvSpPr>
          <p:nvPr>
            <p:ph type="pic" sz="quarter" idx="13"/>
          </p:nvPr>
        </p:nvSpPr>
        <p:spPr>
          <a:xfrm>
            <a:off x="0" y="2905246"/>
            <a:ext cx="7917084" cy="3952753"/>
          </a:xfrm>
          <a:prstGeom prst="rect">
            <a:avLst/>
          </a:prstGeom>
        </p:spPr>
        <p:txBody>
          <a:bodyPr wrap="square">
            <a:noAutofit/>
          </a:bodyPr>
          <a:lstStyle/>
          <a:p>
            <a:endParaRPr lang="ko-KR" altLang="en-US" dirty="0"/>
          </a:p>
        </p:txBody>
      </p:sp>
    </p:spTree>
    <p:extLst>
      <p:ext uri="{BB962C8B-B14F-4D97-AF65-F5344CB8AC3E}">
        <p14:creationId xmlns:p14="http://schemas.microsoft.com/office/powerpoint/2010/main" val="208600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February 2023</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Mental Health AFR Overview</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spc="400" baseline="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rgbClr val="92D050"/>
              </a:buClr>
              <a:defRPr/>
            </a:lvl1pPr>
            <a:lvl2pPr>
              <a:buClr>
                <a:srgbClr val="92D050"/>
              </a:buClr>
              <a:defRPr/>
            </a:lvl2pPr>
            <a:lvl3pPr>
              <a:buClr>
                <a:srgbClr val="92D050"/>
              </a:buClr>
              <a:defRPr/>
            </a:lvl3pPr>
            <a:lvl4pPr>
              <a:buClr>
                <a:srgbClr val="92D050"/>
              </a:buClr>
              <a:defRPr/>
            </a:lvl4pPr>
            <a:lvl5pPr>
              <a:buClr>
                <a:srgbClr val="92D05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buClr>
                <a:srgbClr val="92D050"/>
              </a:buClr>
              <a:defRPr/>
            </a:lvl1pPr>
            <a:lvl2pPr>
              <a:buClr>
                <a:srgbClr val="92D050"/>
              </a:buClr>
              <a:defRPr/>
            </a:lvl2pPr>
            <a:lvl3pPr>
              <a:buClr>
                <a:srgbClr val="92D050"/>
              </a:buClr>
              <a:defRPr/>
            </a:lvl3pPr>
            <a:lvl4pPr>
              <a:buClr>
                <a:srgbClr val="92D050"/>
              </a:buClr>
              <a:defRPr/>
            </a:lvl4pPr>
            <a:lvl5pPr>
              <a:buClr>
                <a:srgbClr val="92D05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dirty="0"/>
              <a:t>February 2023</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dirty="0"/>
              <a:t>Mental Health AFR Overview</a:t>
            </a:r>
          </a:p>
        </p:txBody>
      </p:sp>
      <p:sp>
        <p:nvSpPr>
          <p:cNvPr id="7" name="Slide Number Placeholder 6"/>
          <p:cNvSpPr>
            <a:spLocks noGrp="1"/>
          </p:cNvSpPr>
          <p:nvPr>
            <p:ph type="sldNum" sz="quarter" idx="12"/>
          </p:nvPr>
        </p:nvSpPr>
        <p:spPr/>
        <p:txBody>
          <a:bodyPr/>
          <a:lstStyle/>
          <a:p>
            <a:fld id="{C58FE823-4E8E-4B50-B5B2-CEA9163B9493}" type="slidenum">
              <a:rPr lang="en-US" smtClean="0"/>
              <a:t>‹#›</a:t>
            </a:fld>
            <a:endParaRPr lang="en-US" dirty="0"/>
          </a:p>
        </p:txBody>
      </p:sp>
    </p:spTree>
    <p:extLst>
      <p:ext uri="{BB962C8B-B14F-4D97-AF65-F5344CB8AC3E}">
        <p14:creationId xmlns:p14="http://schemas.microsoft.com/office/powerpoint/2010/main" val="3748307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dirty="0"/>
              <a:t>February 2023</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Mental Health AFR Overview</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r>
              <a:rPr lang="en-US" dirty="0"/>
              <a:t>February 2023</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Mental Health AFR Overview</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February 2023</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Mental Health AFR Overview</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r>
              <a:rPr lang="en-US" dirty="0"/>
              <a:t>February 2023</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Mental Health AFR Overview</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292976"/>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r>
              <a:rPr lang="en-US" dirty="0"/>
              <a:t>February 2023</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Mental Health AFR Overview</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r>
              <a:rPr lang="en-US" dirty="0"/>
              <a:t>February 2023</a:t>
            </a:r>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Mental Health AFR Overview</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r>
              <a:rPr lang="en-US" dirty="0"/>
              <a:t>February 2023</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Mental Health AFR Overview</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 id="2147483669" r:id="rId14"/>
    <p:sldLayoutId id="2147483670" r:id="rId15"/>
    <p:sldLayoutId id="2147483672" r:id="rId16"/>
    <p:sldLayoutId id="2147483673" r:id="rId17"/>
    <p:sldLayoutId id="2147483674" r:id="rId18"/>
    <p:sldLayoutId id="2147483675" r:id="rId19"/>
    <p:sldLayoutId id="2147483676"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clavesliderazgoresponsable.blogspot.com/2018/05/3-conductas-intolerables-en-un-equipo.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pxhere.com/en/photo/103195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s://prh.jobcorps.gov/Exhibits/Exhibit%202-4%20Job%20Corps%20Basic%20Health%20Care%20Responsibilities.pdf"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rh.jobcorps.gov/Program%20Instruction%20Notices/PRH%20Program%20Instruction%20Notices/PY%2014/Program%20Instruction%20Notice%2014-24%20Unauthorized%20Collection%20of%20Health%20Disability%20or%20Other%20Personal%20Information/Program%20Instruction%20Notice%2014-24%20Collection%20of%20Student%20Information.pdf"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hyperlink" Target="https://prh.jobcorps.gov/Forms/Form%202-05%20Health%20Care%20Needs%20Assessment.pdf" TargetMode="External"/><Relationship Id="rId3" Type="http://schemas.openxmlformats.org/officeDocument/2006/relationships/hyperlink" Target="https://prh.jobcorps.gov/Appendices/Appendix%20201%20Communicating%20with%20Individuals%20with%20Disabilities.pdf" TargetMode="External"/><Relationship Id="rId7" Type="http://schemas.openxmlformats.org/officeDocument/2006/relationships/hyperlink" Target="https://prh.jobcorps.gov/Forms/Form%202-04%20Individualized%20Assessment%20of%20Possible%20Direct%20Threat.pdf"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prh.jobcorps.gov/Forms/Form%201-06%20Center%20File%20Review%20Forms.pdf" TargetMode="External"/><Relationship Id="rId5" Type="http://schemas.openxmlformats.org/officeDocument/2006/relationships/hyperlink" Target="https://prh.jobcorps.gov/Exhibits/Exhibit%201-1%20Job%20Corps%20Eligibility%20Requirements.pdf" TargetMode="External"/><Relationship Id="rId4" Type="http://schemas.openxmlformats.org/officeDocument/2006/relationships/hyperlink" Target="https://prh.jobcorps.gov/Forms/Form%202-03%20Procedures%20for%20Providing%20RA-RM-AAS%20for%20Participation%20in%20the%20Job%20Corps%20Program.pdf" TargetMode="External"/><Relationship Id="rId9" Type="http://schemas.openxmlformats.org/officeDocument/2006/relationships/hyperlink" Target="https://prh.jobcorps.gov/Exhibits/Exhibit%202-4%20Job%20Corps%20Basic%20Health%20Care%20Responsibilities.pdf"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0.xml"/><Relationship Id="rId1" Type="http://schemas.openxmlformats.org/officeDocument/2006/relationships/slideLayout" Target="../slideLayouts/slideLayout20.xml"/><Relationship Id="rId4" Type="http://schemas.openxmlformats.org/officeDocument/2006/relationships/hyperlink" Target="https://askjan.org/"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3.xml"/><Relationship Id="rId1" Type="http://schemas.openxmlformats.org/officeDocument/2006/relationships/slideLayout" Target="../slideLayouts/slideLayout15.xml"/><Relationship Id="rId4" Type="http://schemas.openxmlformats.org/officeDocument/2006/relationships/image" Target="../media/image5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054605" y="1059400"/>
            <a:ext cx="6245912" cy="2387600"/>
          </a:xfrm>
        </p:spPr>
        <p:txBody>
          <a:bodyPr anchor="ctr">
            <a:normAutofit/>
          </a:bodyPr>
          <a:lstStyle/>
          <a:p>
            <a:r>
              <a:rPr lang="en-US" sz="4700" dirty="0"/>
              <a:t>Mental Health Applicant File Review (AFR) Overview</a:t>
            </a:r>
          </a:p>
        </p:txBody>
      </p:sp>
      <p:sp>
        <p:nvSpPr>
          <p:cNvPr id="4" name="Subtitle 2">
            <a:extLst>
              <a:ext uri="{FF2B5EF4-FFF2-40B4-BE49-F238E27FC236}">
                <a16:creationId xmlns:a16="http://schemas.microsoft.com/office/drawing/2014/main" id="{29C9071F-4C2E-4ACF-399A-EA6D7980D0C9}"/>
              </a:ext>
            </a:extLst>
          </p:cNvPr>
          <p:cNvSpPr txBox="1">
            <a:spLocks/>
          </p:cNvSpPr>
          <p:nvPr/>
        </p:nvSpPr>
        <p:spPr>
          <a:xfrm>
            <a:off x="1582143" y="4199760"/>
            <a:ext cx="6245912" cy="9053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February 2023</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BF1FBD3-0001-E4F9-B1AF-1CA5C999A769}"/>
              </a:ext>
            </a:extLst>
          </p:cNvPr>
          <p:cNvSpPr/>
          <p:nvPr/>
        </p:nvSpPr>
        <p:spPr>
          <a:xfrm>
            <a:off x="7623781" y="5356345"/>
            <a:ext cx="2362048" cy="1501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998C9434-50EA-BF49-B367-51B02D73B6B9}"/>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l="295"/>
          <a:stretch/>
        </p:blipFill>
        <p:spPr>
          <a:xfrm>
            <a:off x="8206172" y="2840675"/>
            <a:ext cx="3111281" cy="2646492"/>
          </a:xfrm>
          <a:prstGeom prst="rect">
            <a:avLst/>
          </a:prstGeom>
        </p:spPr>
      </p:pic>
      <p:grpSp>
        <p:nvGrpSpPr>
          <p:cNvPr id="29" name="Group 28">
            <a:extLst>
              <a:ext uri="{FF2B5EF4-FFF2-40B4-BE49-F238E27FC236}">
                <a16:creationId xmlns:a16="http://schemas.microsoft.com/office/drawing/2014/main" id="{B111591A-D4F9-0F45-A566-F754EE1B6323}"/>
              </a:ext>
            </a:extLst>
          </p:cNvPr>
          <p:cNvGrpSpPr/>
          <p:nvPr/>
        </p:nvGrpSpPr>
        <p:grpSpPr>
          <a:xfrm>
            <a:off x="642303" y="1558052"/>
            <a:ext cx="10633704" cy="2809417"/>
            <a:chOff x="1356480" y="1384277"/>
            <a:chExt cx="10633704" cy="2809417"/>
          </a:xfrm>
        </p:grpSpPr>
        <p:grpSp>
          <p:nvGrpSpPr>
            <p:cNvPr id="17" name="Group 16">
              <a:extLst>
                <a:ext uri="{FF2B5EF4-FFF2-40B4-BE49-F238E27FC236}">
                  <a16:creationId xmlns:a16="http://schemas.microsoft.com/office/drawing/2014/main" id="{D76136C4-E913-DC49-B2BB-8C462925E13F}"/>
                </a:ext>
              </a:extLst>
            </p:cNvPr>
            <p:cNvGrpSpPr/>
            <p:nvPr/>
          </p:nvGrpSpPr>
          <p:grpSpPr>
            <a:xfrm>
              <a:off x="1356480" y="1406903"/>
              <a:ext cx="8282490" cy="2786791"/>
              <a:chOff x="645279" y="1912636"/>
              <a:chExt cx="8282490" cy="2786791"/>
            </a:xfrm>
          </p:grpSpPr>
          <p:cxnSp>
            <p:nvCxnSpPr>
              <p:cNvPr id="6" name="Straight Connector 5">
                <a:extLst>
                  <a:ext uri="{FF2B5EF4-FFF2-40B4-BE49-F238E27FC236}">
                    <a16:creationId xmlns:a16="http://schemas.microsoft.com/office/drawing/2014/main" id="{76C625D4-2E42-8B4C-8458-E0BD45591DC5}"/>
                  </a:ext>
                </a:extLst>
              </p:cNvPr>
              <p:cNvCxnSpPr>
                <a:cxnSpLocks/>
                <a:endCxn id="15" idx="0"/>
              </p:cNvCxnSpPr>
              <p:nvPr/>
            </p:nvCxnSpPr>
            <p:spPr>
              <a:xfrm>
                <a:off x="5627071" y="3053210"/>
                <a:ext cx="1432699" cy="45749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D8775C-D020-4F41-91F1-FF86E18D30AC}"/>
                  </a:ext>
                </a:extLst>
              </p:cNvPr>
              <p:cNvCxnSpPr>
                <a:cxnSpLocks/>
                <a:endCxn id="19" idx="0"/>
              </p:cNvCxnSpPr>
              <p:nvPr/>
            </p:nvCxnSpPr>
            <p:spPr>
              <a:xfrm>
                <a:off x="4824464" y="3088973"/>
                <a:ext cx="386703" cy="4217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49B2B19-0804-0E4B-95E8-069E68438FAB}"/>
                  </a:ext>
                </a:extLst>
              </p:cNvPr>
              <p:cNvSpPr txBox="1"/>
              <p:nvPr/>
            </p:nvSpPr>
            <p:spPr>
              <a:xfrm>
                <a:off x="6191090" y="3510707"/>
                <a:ext cx="1737360" cy="1188720"/>
              </a:xfrm>
              <a:prstGeom prst="roundRect">
                <a:avLst/>
              </a:prstGeom>
              <a:solidFill>
                <a:srgbClr val="FF6C62">
                  <a:alpha val="74959"/>
                </a:srgbClr>
              </a:solidFill>
              <a:ln w="19050">
                <a:solidFill>
                  <a:schemeClr val="tx1"/>
                </a:solidFill>
              </a:ln>
            </p:spPr>
            <p:txBody>
              <a:bodyPr wrap="square" rtlCol="0">
                <a:noAutofit/>
              </a:bodyPr>
              <a:lstStyle/>
              <a:p>
                <a:pPr marL="0" marR="0" lvl="0" indent="0" algn="ctr" defTabSz="914400" rtl="0" eaLnBrk="1" fontAlgn="auto" latinLnBrk="0" hangingPunct="1">
                  <a:lnSpc>
                    <a:spcPct val="90000"/>
                  </a:lnSpc>
                  <a:spcBef>
                    <a:spcPts val="0"/>
                  </a:spcBef>
                  <a:spcAft>
                    <a:spcPts val="300"/>
                  </a:spcAft>
                  <a:buClrTx/>
                  <a:buSzTx/>
                  <a:buFontTx/>
                  <a:buNone/>
                  <a:tabLst/>
                  <a:defRPr/>
                </a:pPr>
                <a:r>
                  <a:rPr kumimoji="0" lang="en-US" sz="2000" b="1" i="0" u="none" strike="noStrike" kern="1200" cap="none" spc="0" normalizeH="0" baseline="0" noProof="0" dirty="0">
                    <a:ln>
                      <a:noFill/>
                    </a:ln>
                    <a:solidFill>
                      <a:srgbClr val="0068FF"/>
                    </a:solidFill>
                    <a:effectLst/>
                    <a:uLnTx/>
                    <a:uFillTx/>
                    <a:latin typeface="Tenorite"/>
                    <a:ea typeface="+mn-ea"/>
                    <a:cs typeface="+mn-cs"/>
                  </a:rPr>
                  <a:t>QHP</a:t>
                </a:r>
                <a:endParaRPr lang="en-US" sz="2600" dirty="0"/>
              </a:p>
              <a:p>
                <a:pPr algn="ctr">
                  <a:lnSpc>
                    <a:spcPct val="90000"/>
                  </a:lnSpc>
                </a:pPr>
                <a:r>
                  <a:rPr lang="en-US" sz="2400" dirty="0"/>
                  <a:t>Center Dentist</a:t>
                </a:r>
              </a:p>
            </p:txBody>
          </p:sp>
          <p:sp>
            <p:nvSpPr>
              <p:cNvPr id="18" name="TextBox 17">
                <a:extLst>
                  <a:ext uri="{FF2B5EF4-FFF2-40B4-BE49-F238E27FC236}">
                    <a16:creationId xmlns:a16="http://schemas.microsoft.com/office/drawing/2014/main" id="{E871C1C2-AD65-5343-BC5B-70540EAA5639}"/>
                  </a:ext>
                </a:extLst>
              </p:cNvPr>
              <p:cNvSpPr txBox="1"/>
              <p:nvPr/>
            </p:nvSpPr>
            <p:spPr>
              <a:xfrm>
                <a:off x="2493883" y="3510707"/>
                <a:ext cx="1737360" cy="1188720"/>
              </a:xfrm>
              <a:prstGeom prst="roundRect">
                <a:avLst/>
              </a:prstGeom>
              <a:solidFill>
                <a:srgbClr val="8BCFFF">
                  <a:alpha val="73880"/>
                </a:srgbClr>
              </a:solidFill>
              <a:ln w="19050">
                <a:solidFill>
                  <a:schemeClr val="tx1"/>
                </a:solidFill>
              </a:ln>
            </p:spPr>
            <p:txBody>
              <a:bodyPr wrap="square" rtlCol="0">
                <a:spAutoFit/>
              </a:bodyPr>
              <a:lstStyle/>
              <a:p>
                <a:pPr marL="0" marR="0" lvl="0" indent="0" algn="ctr" defTabSz="914400" rtl="0" eaLnBrk="1" fontAlgn="auto" latinLnBrk="0" hangingPunct="1">
                  <a:lnSpc>
                    <a:spcPct val="90000"/>
                  </a:lnSpc>
                  <a:spcBef>
                    <a:spcPts val="0"/>
                  </a:spcBef>
                  <a:spcAft>
                    <a:spcPts val="300"/>
                  </a:spcAft>
                  <a:buClrTx/>
                  <a:buSzTx/>
                  <a:buFontTx/>
                  <a:buNone/>
                  <a:tabLst/>
                  <a:defRPr/>
                </a:pPr>
                <a:r>
                  <a:rPr kumimoji="0" lang="en-US" sz="2000" b="1" i="0" u="none" strike="noStrike" kern="1200" cap="none" spc="0" normalizeH="0" baseline="0" noProof="0" dirty="0">
                    <a:ln>
                      <a:noFill/>
                    </a:ln>
                    <a:solidFill>
                      <a:srgbClr val="0068FF"/>
                    </a:solidFill>
                    <a:effectLst/>
                    <a:uLnTx/>
                    <a:uFillTx/>
                    <a:latin typeface="Tenorite"/>
                    <a:ea typeface="+mn-ea"/>
                    <a:cs typeface="+mn-cs"/>
                  </a:rPr>
                  <a:t>QHP</a:t>
                </a:r>
                <a:endParaRPr lang="en-US" sz="2600" b="1" dirty="0"/>
              </a:p>
              <a:p>
                <a:pPr algn="ctr">
                  <a:lnSpc>
                    <a:spcPct val="90000"/>
                  </a:lnSpc>
                </a:pPr>
                <a:r>
                  <a:rPr lang="en-US" sz="2400" dirty="0"/>
                  <a:t>TEAP Specialist</a:t>
                </a:r>
              </a:p>
            </p:txBody>
          </p:sp>
          <p:cxnSp>
            <p:nvCxnSpPr>
              <p:cNvPr id="10" name="Straight Connector 9">
                <a:extLst>
                  <a:ext uri="{FF2B5EF4-FFF2-40B4-BE49-F238E27FC236}">
                    <a16:creationId xmlns:a16="http://schemas.microsoft.com/office/drawing/2014/main" id="{36676653-A34F-7940-88A6-DF524B5EAD86}"/>
                  </a:ext>
                </a:extLst>
              </p:cNvPr>
              <p:cNvCxnSpPr>
                <a:cxnSpLocks/>
              </p:cNvCxnSpPr>
              <p:nvPr/>
            </p:nvCxnSpPr>
            <p:spPr>
              <a:xfrm flipH="1">
                <a:off x="1811972" y="3088973"/>
                <a:ext cx="1200626" cy="40160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7B64D22-6FC6-1F45-A9F8-906D35216CCA}"/>
                  </a:ext>
                </a:extLst>
              </p:cNvPr>
              <p:cNvSpPr txBox="1"/>
              <p:nvPr/>
            </p:nvSpPr>
            <p:spPr>
              <a:xfrm>
                <a:off x="4342487" y="3510705"/>
                <a:ext cx="1737360" cy="1188720"/>
              </a:xfrm>
              <a:prstGeom prst="roundRect">
                <a:avLst/>
              </a:prstGeom>
              <a:solidFill>
                <a:srgbClr val="FFC000">
                  <a:alpha val="75000"/>
                </a:srgbClr>
              </a:solidFill>
              <a:ln w="19050">
                <a:solidFill>
                  <a:schemeClr val="tx1"/>
                </a:solidFill>
              </a:ln>
            </p:spPr>
            <p:txBody>
              <a:bodyPr wrap="square" rtlCol="0">
                <a:noAutofit/>
              </a:bodyPr>
              <a:lstStyle/>
              <a:p>
                <a:pPr marL="0" marR="0" lvl="0" indent="0" algn="ctr" defTabSz="914400" rtl="0" eaLnBrk="1" fontAlgn="auto" latinLnBrk="0" hangingPunct="1">
                  <a:lnSpc>
                    <a:spcPct val="90000"/>
                  </a:lnSpc>
                  <a:spcBef>
                    <a:spcPts val="0"/>
                  </a:spcBef>
                  <a:spcAft>
                    <a:spcPts val="300"/>
                  </a:spcAft>
                  <a:buClrTx/>
                  <a:buSzTx/>
                  <a:buFontTx/>
                  <a:buNone/>
                  <a:tabLst/>
                  <a:defRPr/>
                </a:pPr>
                <a:r>
                  <a:rPr kumimoji="0" lang="en-US" sz="2000" b="1" i="0" u="none" strike="noStrike" kern="1200" cap="none" spc="0" normalizeH="0" baseline="0" noProof="0" dirty="0">
                    <a:ln>
                      <a:noFill/>
                    </a:ln>
                    <a:solidFill>
                      <a:srgbClr val="0068FF"/>
                    </a:solidFill>
                    <a:effectLst/>
                    <a:uLnTx/>
                    <a:uFillTx/>
                    <a:latin typeface="Tenorite"/>
                    <a:ea typeface="+mn-ea"/>
                    <a:cs typeface="+mn-cs"/>
                  </a:rPr>
                  <a:t>QHP</a:t>
                </a:r>
                <a:endParaRPr lang="en-US" sz="2600" dirty="0"/>
              </a:p>
              <a:p>
                <a:pPr algn="ctr">
                  <a:lnSpc>
                    <a:spcPct val="90000"/>
                  </a:lnSpc>
                </a:pPr>
                <a:r>
                  <a:rPr lang="en-US" sz="2400" dirty="0"/>
                  <a:t>Center Physician</a:t>
                </a:r>
              </a:p>
            </p:txBody>
          </p:sp>
          <p:sp>
            <p:nvSpPr>
              <p:cNvPr id="20" name="TextBox 19">
                <a:extLst>
                  <a:ext uri="{FF2B5EF4-FFF2-40B4-BE49-F238E27FC236}">
                    <a16:creationId xmlns:a16="http://schemas.microsoft.com/office/drawing/2014/main" id="{09AF6B5E-AF48-9D4B-979B-03CE63EF6CB3}"/>
                  </a:ext>
                </a:extLst>
              </p:cNvPr>
              <p:cNvSpPr txBox="1"/>
              <p:nvPr/>
            </p:nvSpPr>
            <p:spPr>
              <a:xfrm>
                <a:off x="645279" y="3510705"/>
                <a:ext cx="1737360" cy="1188720"/>
              </a:xfrm>
              <a:prstGeom prst="roundRect">
                <a:avLst/>
              </a:prstGeom>
              <a:solidFill>
                <a:srgbClr val="92D050">
                  <a:alpha val="75163"/>
                </a:srgbClr>
              </a:solidFill>
              <a:ln w="19050">
                <a:solidFill>
                  <a:schemeClr val="tx1"/>
                </a:solidFill>
              </a:ln>
            </p:spPr>
            <p:txBody>
              <a:bodyPr wrap="square" rtlCol="0" anchor="ctr">
                <a:noAutofit/>
              </a:bodyPr>
              <a:lstStyle/>
              <a:p>
                <a:pPr algn="ctr">
                  <a:spcAft>
                    <a:spcPts val="900"/>
                  </a:spcAft>
                </a:pPr>
                <a:r>
                  <a:rPr lang="en-US" sz="2000" b="1" dirty="0">
                    <a:solidFill>
                      <a:schemeClr val="accent1"/>
                    </a:solidFill>
                  </a:rPr>
                  <a:t>QHP</a:t>
                </a:r>
              </a:p>
              <a:p>
                <a:pPr algn="ctr">
                  <a:lnSpc>
                    <a:spcPct val="90000"/>
                  </a:lnSpc>
                </a:pPr>
                <a:r>
                  <a:rPr lang="en-US" sz="2400" dirty="0"/>
                  <a:t>CMHC</a:t>
                </a:r>
              </a:p>
            </p:txBody>
          </p:sp>
          <p:cxnSp>
            <p:nvCxnSpPr>
              <p:cNvPr id="21" name="Straight Connector 20">
                <a:extLst>
                  <a:ext uri="{FF2B5EF4-FFF2-40B4-BE49-F238E27FC236}">
                    <a16:creationId xmlns:a16="http://schemas.microsoft.com/office/drawing/2014/main" id="{C594CF62-B944-C748-93AA-87BA65406AED}"/>
                  </a:ext>
                </a:extLst>
              </p:cNvPr>
              <p:cNvCxnSpPr>
                <a:cxnSpLocks/>
                <a:endCxn id="18" idx="0"/>
              </p:cNvCxnSpPr>
              <p:nvPr/>
            </p:nvCxnSpPr>
            <p:spPr>
              <a:xfrm flipH="1">
                <a:off x="3362563" y="3105855"/>
                <a:ext cx="298013" cy="40485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F57CF72-9B97-A143-AE8F-D3B9A9F539D6}"/>
                  </a:ext>
                </a:extLst>
              </p:cNvPr>
              <p:cNvSpPr txBox="1"/>
              <p:nvPr/>
            </p:nvSpPr>
            <p:spPr>
              <a:xfrm>
                <a:off x="2851174" y="1912636"/>
                <a:ext cx="2775897" cy="1176337"/>
              </a:xfrm>
              <a:prstGeom prst="roundRect">
                <a:avLst/>
              </a:prstGeom>
              <a:solidFill>
                <a:srgbClr val="FFF223">
                  <a:alpha val="50243"/>
                </a:srgbClr>
              </a:solidFill>
              <a:ln w="19050">
                <a:solidFill>
                  <a:schemeClr val="tx1"/>
                </a:solidFill>
              </a:ln>
            </p:spPr>
            <p:txBody>
              <a:bodyPr wrap="square" rtlCol="0" anchor="ctr">
                <a:noAutofit/>
              </a:bodyPr>
              <a:lstStyle/>
              <a:p>
                <a:pPr algn="ctr">
                  <a:lnSpc>
                    <a:spcPct val="90000"/>
                  </a:lnSpc>
                </a:pPr>
                <a:r>
                  <a:rPr lang="en-US" sz="2400" dirty="0"/>
                  <a:t>Health &amp; Wellness Director (HWD)</a:t>
                </a:r>
              </a:p>
              <a:p>
                <a:pPr algn="ctr">
                  <a:lnSpc>
                    <a:spcPct val="90000"/>
                  </a:lnSpc>
                </a:pPr>
                <a:r>
                  <a:rPr lang="en-US" sz="2000" b="1" dirty="0">
                    <a:solidFill>
                      <a:schemeClr val="accent1"/>
                    </a:solidFill>
                  </a:rPr>
                  <a:t>Initial Review</a:t>
                </a:r>
              </a:p>
            </p:txBody>
          </p:sp>
          <p:grpSp>
            <p:nvGrpSpPr>
              <p:cNvPr id="32" name="Group 31">
                <a:extLst>
                  <a:ext uri="{FF2B5EF4-FFF2-40B4-BE49-F238E27FC236}">
                    <a16:creationId xmlns:a16="http://schemas.microsoft.com/office/drawing/2014/main" id="{B633601C-F3FC-1545-901B-F1B36F7DD9CE}"/>
                  </a:ext>
                </a:extLst>
              </p:cNvPr>
              <p:cNvGrpSpPr/>
              <p:nvPr/>
            </p:nvGrpSpPr>
            <p:grpSpPr>
              <a:xfrm>
                <a:off x="5792981" y="1929518"/>
                <a:ext cx="3134788" cy="1176337"/>
                <a:chOff x="5792981" y="1783746"/>
                <a:chExt cx="3134788" cy="1176337"/>
              </a:xfrm>
            </p:grpSpPr>
            <p:sp>
              <p:nvSpPr>
                <p:cNvPr id="28" name="TextBox 27">
                  <a:extLst>
                    <a:ext uri="{FF2B5EF4-FFF2-40B4-BE49-F238E27FC236}">
                      <a16:creationId xmlns:a16="http://schemas.microsoft.com/office/drawing/2014/main" id="{F4DE16F5-AB7F-584C-98CE-8A5574879114}"/>
                    </a:ext>
                  </a:extLst>
                </p:cNvPr>
                <p:cNvSpPr txBox="1"/>
                <p:nvPr/>
              </p:nvSpPr>
              <p:spPr>
                <a:xfrm>
                  <a:off x="6313297" y="1783746"/>
                  <a:ext cx="2614472" cy="1176337"/>
                </a:xfrm>
                <a:prstGeom prst="rect">
                  <a:avLst/>
                </a:prstGeom>
                <a:solidFill>
                  <a:srgbClr val="E3D5FF"/>
                </a:solidFill>
                <a:ln w="22225">
                  <a:solidFill>
                    <a:schemeClr val="tx1"/>
                  </a:solidFill>
                  <a:prstDash val="dash"/>
                </a:ln>
              </p:spPr>
              <p:txBody>
                <a:bodyPr wrap="square" rtlCol="0" anchor="ctr">
                  <a:noAutofit/>
                </a:bodyPr>
                <a:lstStyle/>
                <a:p>
                  <a:pPr algn="ctr"/>
                  <a:r>
                    <a:rPr lang="en-US" sz="2400" dirty="0"/>
                    <a:t>Disability Coordinator (DC)</a:t>
                  </a:r>
                </a:p>
              </p:txBody>
            </p:sp>
            <p:sp>
              <p:nvSpPr>
                <p:cNvPr id="31" name="TextBox 30">
                  <a:extLst>
                    <a:ext uri="{FF2B5EF4-FFF2-40B4-BE49-F238E27FC236}">
                      <a16:creationId xmlns:a16="http://schemas.microsoft.com/office/drawing/2014/main" id="{8437D9E1-B061-EA45-9E79-21B57F26D840}"/>
                    </a:ext>
                  </a:extLst>
                </p:cNvPr>
                <p:cNvSpPr txBox="1"/>
                <p:nvPr/>
              </p:nvSpPr>
              <p:spPr>
                <a:xfrm>
                  <a:off x="5792981" y="2178929"/>
                  <a:ext cx="357842" cy="630942"/>
                </a:xfrm>
                <a:prstGeom prst="rect">
                  <a:avLst/>
                </a:prstGeom>
                <a:noFill/>
              </p:spPr>
              <p:txBody>
                <a:bodyPr wrap="square" rtlCol="0">
                  <a:noAutofit/>
                </a:bodyPr>
                <a:lstStyle/>
                <a:p>
                  <a:pPr algn="ctr"/>
                  <a:r>
                    <a:rPr lang="en-US" sz="3500" dirty="0"/>
                    <a:t>+</a:t>
                  </a:r>
                </a:p>
              </p:txBody>
            </p:sp>
          </p:grpSp>
        </p:grpSp>
        <p:sp>
          <p:nvSpPr>
            <p:cNvPr id="23" name="Cloud 22">
              <a:extLst>
                <a:ext uri="{FF2B5EF4-FFF2-40B4-BE49-F238E27FC236}">
                  <a16:creationId xmlns:a16="http://schemas.microsoft.com/office/drawing/2014/main" id="{B5889B39-F8E8-D540-9606-CA85A8F03007}"/>
                </a:ext>
              </a:extLst>
            </p:cNvPr>
            <p:cNvSpPr/>
            <p:nvPr/>
          </p:nvSpPr>
          <p:spPr>
            <a:xfrm>
              <a:off x="9996836" y="1384277"/>
              <a:ext cx="1993348" cy="1440873"/>
            </a:xfrm>
            <a:prstGeom prst="cloud">
              <a:avLst/>
            </a:prstGeom>
            <a:solidFill>
              <a:srgbClr val="E9EAFF"/>
            </a:solidFill>
            <a:ln>
              <a:solidFill>
                <a:srgbClr val="E3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applicant has a disability</a:t>
              </a:r>
            </a:p>
          </p:txBody>
        </p:sp>
        <p:cxnSp>
          <p:nvCxnSpPr>
            <p:cNvPr id="25" name="Curved Connector 24">
              <a:extLst>
                <a:ext uri="{FF2B5EF4-FFF2-40B4-BE49-F238E27FC236}">
                  <a16:creationId xmlns:a16="http://schemas.microsoft.com/office/drawing/2014/main" id="{020573AE-E9EF-5B43-8326-20870135F8B4}"/>
                </a:ext>
              </a:extLst>
            </p:cNvPr>
            <p:cNvCxnSpPr>
              <a:cxnSpLocks/>
            </p:cNvCxnSpPr>
            <p:nvPr/>
          </p:nvCxnSpPr>
          <p:spPr>
            <a:xfrm flipV="1">
              <a:off x="9600779" y="1921968"/>
              <a:ext cx="457200" cy="210381"/>
            </a:xfrm>
            <a:prstGeom prst="curvedConnector3">
              <a:avLst>
                <a:gd name="adj1" fmla="val 50000"/>
              </a:avLst>
            </a:prstGeom>
            <a:ln w="25400"/>
          </p:spPr>
          <p:style>
            <a:lnRef idx="2">
              <a:schemeClr val="dk1"/>
            </a:lnRef>
            <a:fillRef idx="0">
              <a:schemeClr val="dk1"/>
            </a:fillRef>
            <a:effectRef idx="1">
              <a:schemeClr val="dk1"/>
            </a:effectRef>
            <a:fontRef idx="minor">
              <a:schemeClr val="tx1"/>
            </a:fontRef>
          </p:style>
        </p:cxnSp>
      </p:grpSp>
      <p:sp>
        <p:nvSpPr>
          <p:cNvPr id="22" name="Content Placeholder 21">
            <a:extLst>
              <a:ext uri="{FF2B5EF4-FFF2-40B4-BE49-F238E27FC236}">
                <a16:creationId xmlns:a16="http://schemas.microsoft.com/office/drawing/2014/main" id="{AADABE11-40FD-2446-B156-94B56F5FD78E}"/>
              </a:ext>
            </a:extLst>
          </p:cNvPr>
          <p:cNvSpPr>
            <a:spLocks noGrp="1"/>
          </p:cNvSpPr>
          <p:nvPr>
            <p:ph idx="1"/>
          </p:nvPr>
        </p:nvSpPr>
        <p:spPr>
          <a:xfrm>
            <a:off x="642303" y="4649571"/>
            <a:ext cx="8073680" cy="784774"/>
          </a:xfrm>
        </p:spPr>
        <p:txBody>
          <a:bodyPr>
            <a:noAutofit/>
          </a:bodyPr>
          <a:lstStyle/>
          <a:p>
            <a:pPr marL="19050"/>
            <a:r>
              <a:rPr lang="en-US" sz="2400" dirty="0"/>
              <a:t>HWD may refer applicant file to more than one center clinician (QHP) for review.</a:t>
            </a:r>
          </a:p>
        </p:txBody>
      </p:sp>
      <p:sp>
        <p:nvSpPr>
          <p:cNvPr id="3" name="Slide Number Placeholder 2">
            <a:extLst>
              <a:ext uri="{FF2B5EF4-FFF2-40B4-BE49-F238E27FC236}">
                <a16:creationId xmlns:a16="http://schemas.microsoft.com/office/drawing/2014/main" id="{BC03B912-9DDC-33E1-E73B-84C613704C02}"/>
              </a:ext>
            </a:extLst>
          </p:cNvPr>
          <p:cNvSpPr>
            <a:spLocks noGrp="1"/>
          </p:cNvSpPr>
          <p:nvPr>
            <p:ph type="sldNum" sz="quarter" idx="4"/>
          </p:nvPr>
        </p:nvSpPr>
        <p:spPr/>
        <p:txBody>
          <a:bodyPr/>
          <a:lstStyle/>
          <a:p>
            <a:fld id="{294A09A9-5501-47C1-A89A-A340965A2BE2}" type="slidenum">
              <a:rPr lang="en-US" smtClean="0"/>
              <a:pPr/>
              <a:t>10</a:t>
            </a:fld>
            <a:endParaRPr lang="en-US" dirty="0"/>
          </a:p>
        </p:txBody>
      </p:sp>
      <p:sp>
        <p:nvSpPr>
          <p:cNvPr id="8" name="Content Placeholder 21">
            <a:extLst>
              <a:ext uri="{FF2B5EF4-FFF2-40B4-BE49-F238E27FC236}">
                <a16:creationId xmlns:a16="http://schemas.microsoft.com/office/drawing/2014/main" id="{239AF134-3FD6-99B5-048E-BA396462D3C7}"/>
              </a:ext>
            </a:extLst>
          </p:cNvPr>
          <p:cNvSpPr txBox="1">
            <a:spLocks/>
          </p:cNvSpPr>
          <p:nvPr/>
        </p:nvSpPr>
        <p:spPr>
          <a:xfrm>
            <a:off x="642303" y="5531912"/>
            <a:ext cx="9343526" cy="10202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indent="-9525">
              <a:spcBef>
                <a:spcPts val="0"/>
              </a:spcBef>
            </a:pPr>
            <a:r>
              <a:rPr lang="en-US" sz="2400" dirty="0"/>
              <a:t>Each QHP reviews file, determines the need for an interview, and makes an independent decision to approve applicant for enrollment or to submit a recommendation of denial. </a:t>
            </a:r>
          </a:p>
        </p:txBody>
      </p:sp>
      <p:sp>
        <p:nvSpPr>
          <p:cNvPr id="12" name="직사각형 8">
            <a:extLst>
              <a:ext uri="{FF2B5EF4-FFF2-40B4-BE49-F238E27FC236}">
                <a16:creationId xmlns:a16="http://schemas.microsoft.com/office/drawing/2014/main" id="{D0FBFCA1-D8CE-EEBF-942C-A0724759F45A}"/>
              </a:ext>
            </a:extLst>
          </p:cNvPr>
          <p:cNvSpPr/>
          <p:nvPr/>
        </p:nvSpPr>
        <p:spPr>
          <a:xfrm>
            <a:off x="2195095" y="404190"/>
            <a:ext cx="6858000" cy="800219"/>
          </a:xfrm>
          <a:prstGeom prst="rect">
            <a:avLst/>
          </a:prstGeom>
        </p:spPr>
        <p:txBody>
          <a:bodyPr wrap="square">
            <a:spAutoFit/>
          </a:bodyPr>
          <a:lstStyle/>
          <a:p>
            <a:pPr lvl="0" algn="ctr"/>
            <a:r>
              <a:rPr lang="en-US" altLang="ko-KR" sz="4600" dirty="0">
                <a:latin typeface="+mj-lt"/>
                <a:ea typeface="맑은 고딕" panose="020B0503020000020004" pitchFamily="50" charset="-127"/>
              </a:rPr>
              <a:t>File Review Team (FRT)</a:t>
            </a:r>
          </a:p>
        </p:txBody>
      </p:sp>
    </p:spTree>
    <p:extLst>
      <p:ext uri="{BB962C8B-B14F-4D97-AF65-F5344CB8AC3E}">
        <p14:creationId xmlns:p14="http://schemas.microsoft.com/office/powerpoint/2010/main" val="2292473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63F9E9F-EF4F-8A0E-3B58-771BEC1C1575}"/>
              </a:ext>
            </a:extLst>
          </p:cNvPr>
          <p:cNvGrpSpPr/>
          <p:nvPr/>
        </p:nvGrpSpPr>
        <p:grpSpPr>
          <a:xfrm>
            <a:off x="2322286" y="214449"/>
            <a:ext cx="7086889" cy="6507026"/>
            <a:chOff x="-1" y="0"/>
            <a:chExt cx="5842290" cy="7636510"/>
          </a:xfrm>
        </p:grpSpPr>
        <p:cxnSp>
          <p:nvCxnSpPr>
            <p:cNvPr id="4" name="Straight Arrow Connector 3">
              <a:extLst>
                <a:ext uri="{FF2B5EF4-FFF2-40B4-BE49-F238E27FC236}">
                  <a16:creationId xmlns:a16="http://schemas.microsoft.com/office/drawing/2014/main" id="{BD57CACB-0FF1-6AE6-35A4-5DEA0719CABF}"/>
                </a:ext>
              </a:extLst>
            </p:cNvPr>
            <p:cNvCxnSpPr/>
            <p:nvPr/>
          </p:nvCxnSpPr>
          <p:spPr>
            <a:xfrm flipH="1">
              <a:off x="1354667" y="3615267"/>
              <a:ext cx="0" cy="25590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147E834-991E-6FED-E967-40876A7A1A2F}"/>
                </a:ext>
              </a:extLst>
            </p:cNvPr>
            <p:cNvGrpSpPr/>
            <p:nvPr/>
          </p:nvGrpSpPr>
          <p:grpSpPr>
            <a:xfrm>
              <a:off x="-1" y="0"/>
              <a:ext cx="5842290" cy="7636510"/>
              <a:chOff x="-1" y="0"/>
              <a:chExt cx="5842290" cy="7636510"/>
            </a:xfrm>
          </p:grpSpPr>
          <p:grpSp>
            <p:nvGrpSpPr>
              <p:cNvPr id="6" name="Group 5">
                <a:extLst>
                  <a:ext uri="{FF2B5EF4-FFF2-40B4-BE49-F238E27FC236}">
                    <a16:creationId xmlns:a16="http://schemas.microsoft.com/office/drawing/2014/main" id="{14946B50-516D-7DE5-5B12-38FA588A0399}"/>
                  </a:ext>
                </a:extLst>
              </p:cNvPr>
              <p:cNvGrpSpPr/>
              <p:nvPr/>
            </p:nvGrpSpPr>
            <p:grpSpPr>
              <a:xfrm>
                <a:off x="3084946" y="0"/>
                <a:ext cx="2256871" cy="3065146"/>
                <a:chOff x="0" y="0"/>
                <a:chExt cx="2256871" cy="3065719"/>
              </a:xfrm>
            </p:grpSpPr>
            <p:cxnSp>
              <p:nvCxnSpPr>
                <p:cNvPr id="49" name="Straight Arrow Connector 48">
                  <a:extLst>
                    <a:ext uri="{FF2B5EF4-FFF2-40B4-BE49-F238E27FC236}">
                      <a16:creationId xmlns:a16="http://schemas.microsoft.com/office/drawing/2014/main" id="{D7C750D1-0E75-0C20-80A5-21070A1ECFB4}"/>
                    </a:ext>
                  </a:extLst>
                </p:cNvPr>
                <p:cNvCxnSpPr/>
                <p:nvPr/>
              </p:nvCxnSpPr>
              <p:spPr>
                <a:xfrm flipH="1">
                  <a:off x="1123815" y="476655"/>
                  <a:ext cx="0" cy="2560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ounded Rectangle 49">
                  <a:extLst>
                    <a:ext uri="{FF2B5EF4-FFF2-40B4-BE49-F238E27FC236}">
                      <a16:creationId xmlns:a16="http://schemas.microsoft.com/office/drawing/2014/main" id="{E71F17FA-015C-A68B-55C1-9CFE938FB020}"/>
                    </a:ext>
                  </a:extLst>
                </p:cNvPr>
                <p:cNvSpPr/>
                <p:nvPr/>
              </p:nvSpPr>
              <p:spPr>
                <a:xfrm>
                  <a:off x="0" y="0"/>
                  <a:ext cx="2256871" cy="499331"/>
                </a:xfrm>
                <a:prstGeom prst="roundRect">
                  <a:avLst/>
                </a:prstGeom>
                <a:solidFill>
                  <a:schemeClr val="accent5">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5000"/>
                    </a:lnSpc>
                    <a:spcBef>
                      <a:spcPts val="0"/>
                    </a:spcBef>
                    <a:spcAft>
                      <a:spcPts val="0"/>
                    </a:spcAft>
                  </a:pPr>
                  <a:r>
                    <a:rPr lang="en-US" sz="1100" dirty="0">
                      <a:solidFill>
                        <a:srgbClr val="000000"/>
                      </a:solidFill>
                      <a:effectLst/>
                      <a:ea typeface="Times New Roman" panose="02020603050405020304" pitchFamily="18" charset="0"/>
                      <a:cs typeface="Calibri" panose="020F0502020204030204" pitchFamily="34" charset="0"/>
                    </a:rPr>
                    <a:t>Review all relevant documents in the applicant’s e-Folder</a:t>
                  </a:r>
                  <a:endParaRPr lang="en-US" sz="1100" dirty="0">
                    <a:effectLst/>
                    <a:ea typeface="Times New Roman" panose="02020603050405020304" pitchFamily="18" charset="0"/>
                  </a:endParaRPr>
                </a:p>
                <a:p>
                  <a:pPr marL="0" marR="0" algn="ctr">
                    <a:spcBef>
                      <a:spcPts val="0"/>
                    </a:spcBef>
                    <a:spcAft>
                      <a:spcPts val="0"/>
                    </a:spcAft>
                  </a:pPr>
                  <a:r>
                    <a:rPr lang="en-US" sz="1100" dirty="0">
                      <a:effectLst/>
                      <a:ea typeface="Times New Roman" panose="02020603050405020304" pitchFamily="18" charset="0"/>
                    </a:rPr>
                    <a:t> </a:t>
                  </a:r>
                </a:p>
              </p:txBody>
            </p:sp>
            <p:sp>
              <p:nvSpPr>
                <p:cNvPr id="51" name="Text Box 241">
                  <a:extLst>
                    <a:ext uri="{FF2B5EF4-FFF2-40B4-BE49-F238E27FC236}">
                      <a16:creationId xmlns:a16="http://schemas.microsoft.com/office/drawing/2014/main" id="{10E1C7B7-64C1-D308-AF3A-ECD5F63A3FAC}"/>
                    </a:ext>
                  </a:extLst>
                </p:cNvPr>
                <p:cNvSpPr txBox="1"/>
                <p:nvPr/>
              </p:nvSpPr>
              <p:spPr>
                <a:xfrm>
                  <a:off x="80769" y="1218504"/>
                  <a:ext cx="457200" cy="255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effectLst/>
                      <a:latin typeface="Calibri" panose="020F0502020204030204" pitchFamily="34" charset="0"/>
                      <a:ea typeface="Times New Roman" panose="02020603050405020304" pitchFamily="18" charset="0"/>
                    </a:rPr>
                    <a:t>Yes</a:t>
                  </a:r>
                </a:p>
              </p:txBody>
            </p:sp>
            <p:sp>
              <p:nvSpPr>
                <p:cNvPr id="52" name="Text Box 242">
                  <a:extLst>
                    <a:ext uri="{FF2B5EF4-FFF2-40B4-BE49-F238E27FC236}">
                      <a16:creationId xmlns:a16="http://schemas.microsoft.com/office/drawing/2014/main" id="{39AD9653-A14E-6BB8-EAD5-956CF30F2177}"/>
                    </a:ext>
                  </a:extLst>
                </p:cNvPr>
                <p:cNvSpPr txBox="1"/>
                <p:nvPr/>
              </p:nvSpPr>
              <p:spPr>
                <a:xfrm>
                  <a:off x="1709629" y="1246704"/>
                  <a:ext cx="387985" cy="2609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effectLst/>
                      <a:latin typeface="Calibri" panose="020F0502020204030204" pitchFamily="34" charset="0"/>
                      <a:ea typeface="Times New Roman" panose="02020603050405020304" pitchFamily="18" charset="0"/>
                    </a:rPr>
                    <a:t>No</a:t>
                  </a:r>
                </a:p>
              </p:txBody>
            </p:sp>
            <p:sp>
              <p:nvSpPr>
                <p:cNvPr id="53" name="Rounded Rectangle 52">
                  <a:extLst>
                    <a:ext uri="{FF2B5EF4-FFF2-40B4-BE49-F238E27FC236}">
                      <a16:creationId xmlns:a16="http://schemas.microsoft.com/office/drawing/2014/main" id="{2C80CE39-DBBA-3ECF-0FFF-94E8644B4B16}"/>
                    </a:ext>
                  </a:extLst>
                </p:cNvPr>
                <p:cNvSpPr/>
                <p:nvPr/>
              </p:nvSpPr>
              <p:spPr>
                <a:xfrm>
                  <a:off x="9728" y="740777"/>
                  <a:ext cx="2246883" cy="499331"/>
                </a:xfrm>
                <a:prstGeom prst="round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a:solidFill>
                        <a:srgbClr val="000000"/>
                      </a:solidFill>
                      <a:effectLst/>
                      <a:ea typeface="Times New Roman" panose="02020603050405020304" pitchFamily="18" charset="0"/>
                      <a:cs typeface="Calibri" panose="020F0502020204030204" pitchFamily="34" charset="0"/>
                    </a:rPr>
                    <a:t>Is an interview needed to make an enrollment decision?</a:t>
                  </a:r>
                  <a:endParaRPr lang="en-US" sz="1100" dirty="0">
                    <a:effectLst/>
                    <a:ea typeface="Times New Roman" panose="02020603050405020304" pitchFamily="18" charset="0"/>
                  </a:endParaRPr>
                </a:p>
              </p:txBody>
            </p:sp>
            <p:cxnSp>
              <p:nvCxnSpPr>
                <p:cNvPr id="54" name="Straight Arrow Connector 53">
                  <a:extLst>
                    <a:ext uri="{FF2B5EF4-FFF2-40B4-BE49-F238E27FC236}">
                      <a16:creationId xmlns:a16="http://schemas.microsoft.com/office/drawing/2014/main" id="{78631503-21BD-0C45-93E8-0085F9263475}"/>
                    </a:ext>
                  </a:extLst>
                </p:cNvPr>
                <p:cNvCxnSpPr/>
                <p:nvPr/>
              </p:nvCxnSpPr>
              <p:spPr>
                <a:xfrm flipH="1">
                  <a:off x="498235" y="1237257"/>
                  <a:ext cx="203791" cy="227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C179F32-ED2A-5630-5DFA-AE10C989CC6E}"/>
                    </a:ext>
                  </a:extLst>
                </p:cNvPr>
                <p:cNvCxnSpPr/>
                <p:nvPr/>
              </p:nvCxnSpPr>
              <p:spPr>
                <a:xfrm>
                  <a:off x="1743454" y="1236886"/>
                  <a:ext cx="0" cy="18288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E55F4D00-5303-9451-A2F8-C95DF7CC82CB}"/>
                  </a:ext>
                </a:extLst>
              </p:cNvPr>
              <p:cNvGrpSpPr/>
              <p:nvPr/>
            </p:nvGrpSpPr>
            <p:grpSpPr>
              <a:xfrm>
                <a:off x="-1" y="1468582"/>
                <a:ext cx="5685529" cy="2397158"/>
                <a:chOff x="-1" y="0"/>
                <a:chExt cx="5685772" cy="2397218"/>
              </a:xfrm>
            </p:grpSpPr>
            <p:cxnSp>
              <p:nvCxnSpPr>
                <p:cNvPr id="31" name="Straight Arrow Connector 30">
                  <a:extLst>
                    <a:ext uri="{FF2B5EF4-FFF2-40B4-BE49-F238E27FC236}">
                      <a16:creationId xmlns:a16="http://schemas.microsoft.com/office/drawing/2014/main" id="{65DD9B8B-B463-45B9-32B9-B408F9B80A1B}"/>
                    </a:ext>
                  </a:extLst>
                </p:cNvPr>
                <p:cNvCxnSpPr/>
                <p:nvPr/>
              </p:nvCxnSpPr>
              <p:spPr>
                <a:xfrm flipH="1">
                  <a:off x="2011218" y="391391"/>
                  <a:ext cx="210312" cy="2377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a:extLst>
                    <a:ext uri="{FF2B5EF4-FFF2-40B4-BE49-F238E27FC236}">
                      <a16:creationId xmlns:a16="http://schemas.microsoft.com/office/drawing/2014/main" id="{5C5D3CE7-8B39-21B9-231E-FBFFB37C8443}"/>
                    </a:ext>
                  </a:extLst>
                </p:cNvPr>
                <p:cNvSpPr/>
                <p:nvPr/>
              </p:nvSpPr>
              <p:spPr>
                <a:xfrm>
                  <a:off x="2133600" y="0"/>
                  <a:ext cx="1972132" cy="433715"/>
                </a:xfrm>
                <a:prstGeom prst="roundRect">
                  <a:avLst/>
                </a:prstGeom>
                <a:solidFill>
                  <a:srgbClr val="EDE7B4"/>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a:solidFill>
                        <a:srgbClr val="000000"/>
                      </a:solidFill>
                      <a:effectLst/>
                      <a:ea typeface="Times New Roman" panose="02020603050405020304" pitchFamily="18" charset="0"/>
                      <a:cs typeface="Calibri" panose="020F0502020204030204" pitchFamily="34" charset="0"/>
                    </a:rPr>
                    <a:t>Conduct Applicant Interview*</a:t>
                  </a:r>
                  <a:endParaRPr lang="en-US" sz="1100" dirty="0">
                    <a:effectLst/>
                    <a:ea typeface="Times New Roman" panose="02020603050405020304" pitchFamily="18" charset="0"/>
                  </a:endParaRPr>
                </a:p>
              </p:txBody>
            </p:sp>
            <p:grpSp>
              <p:nvGrpSpPr>
                <p:cNvPr id="33" name="Group 32">
                  <a:extLst>
                    <a:ext uri="{FF2B5EF4-FFF2-40B4-BE49-F238E27FC236}">
                      <a16:creationId xmlns:a16="http://schemas.microsoft.com/office/drawing/2014/main" id="{C8543D37-CAEB-1092-36E6-F358B27EA9F7}"/>
                    </a:ext>
                  </a:extLst>
                </p:cNvPr>
                <p:cNvGrpSpPr/>
                <p:nvPr/>
              </p:nvGrpSpPr>
              <p:grpSpPr>
                <a:xfrm>
                  <a:off x="-1" y="609600"/>
                  <a:ext cx="5685772" cy="1787618"/>
                  <a:chOff x="77757" y="-60387"/>
                  <a:chExt cx="5685998" cy="1787638"/>
                </a:xfrm>
              </p:grpSpPr>
              <p:sp>
                <p:nvSpPr>
                  <p:cNvPr id="34" name="Text Box 258">
                    <a:extLst>
                      <a:ext uri="{FF2B5EF4-FFF2-40B4-BE49-F238E27FC236}">
                        <a16:creationId xmlns:a16="http://schemas.microsoft.com/office/drawing/2014/main" id="{BCF67B7E-0505-450D-DB9A-72448CA838BE}"/>
                      </a:ext>
                    </a:extLst>
                  </p:cNvPr>
                  <p:cNvSpPr txBox="1"/>
                  <p:nvPr/>
                </p:nvSpPr>
                <p:spPr>
                  <a:xfrm>
                    <a:off x="2119156" y="291137"/>
                    <a:ext cx="375285" cy="2603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effectLst/>
                        <a:latin typeface="Calibri" panose="020F0502020204030204" pitchFamily="34" charset="0"/>
                        <a:ea typeface="Times New Roman" panose="02020603050405020304" pitchFamily="18" charset="0"/>
                      </a:rPr>
                      <a:t>No</a:t>
                    </a:r>
                  </a:p>
                </p:txBody>
              </p:sp>
              <p:sp>
                <p:nvSpPr>
                  <p:cNvPr id="35" name="Text Box 262">
                    <a:extLst>
                      <a:ext uri="{FF2B5EF4-FFF2-40B4-BE49-F238E27FC236}">
                        <a16:creationId xmlns:a16="http://schemas.microsoft.com/office/drawing/2014/main" id="{49D79890-8DD7-6023-BD2E-99E69471F892}"/>
                      </a:ext>
                    </a:extLst>
                  </p:cNvPr>
                  <p:cNvSpPr txBox="1"/>
                  <p:nvPr/>
                </p:nvSpPr>
                <p:spPr>
                  <a:xfrm>
                    <a:off x="4218365" y="661897"/>
                    <a:ext cx="369651" cy="2603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b="1" dirty="0">
                        <a:effectLst/>
                        <a:latin typeface="Calibri" panose="020F0502020204030204" pitchFamily="34" charset="0"/>
                        <a:ea typeface="Times New Roman" panose="02020603050405020304" pitchFamily="18" charset="0"/>
                      </a:rPr>
                      <a:t>No</a:t>
                    </a:r>
                  </a:p>
                </p:txBody>
              </p:sp>
              <p:sp>
                <p:nvSpPr>
                  <p:cNvPr id="36" name="Text Box 263">
                    <a:extLst>
                      <a:ext uri="{FF2B5EF4-FFF2-40B4-BE49-F238E27FC236}">
                        <a16:creationId xmlns:a16="http://schemas.microsoft.com/office/drawing/2014/main" id="{B839C377-0A89-8435-D1E7-2C966E0EFF15}"/>
                      </a:ext>
                    </a:extLst>
                  </p:cNvPr>
                  <p:cNvSpPr txBox="1"/>
                  <p:nvPr/>
                </p:nvSpPr>
                <p:spPr>
                  <a:xfrm>
                    <a:off x="688580" y="671459"/>
                    <a:ext cx="483627" cy="2609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effectLst/>
                        <a:latin typeface="Calibri" panose="020F0502020204030204" pitchFamily="34" charset="0"/>
                        <a:ea typeface="Times New Roman" panose="02020603050405020304" pitchFamily="18" charset="0"/>
                      </a:rPr>
                      <a:t>Yes</a:t>
                    </a:r>
                  </a:p>
                </p:txBody>
              </p:sp>
              <p:sp>
                <p:nvSpPr>
                  <p:cNvPr id="37" name="Text Box 266">
                    <a:extLst>
                      <a:ext uri="{FF2B5EF4-FFF2-40B4-BE49-F238E27FC236}">
                        <a16:creationId xmlns:a16="http://schemas.microsoft.com/office/drawing/2014/main" id="{00F0F9DE-5C66-B946-CE42-26701AAA528E}"/>
                      </a:ext>
                    </a:extLst>
                  </p:cNvPr>
                  <p:cNvSpPr txBox="1"/>
                  <p:nvPr/>
                </p:nvSpPr>
                <p:spPr>
                  <a:xfrm>
                    <a:off x="2648417" y="661757"/>
                    <a:ext cx="403860" cy="2609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effectLst/>
                        <a:latin typeface="Calibri" panose="020F0502020204030204" pitchFamily="34" charset="0"/>
                        <a:ea typeface="Times New Roman" panose="02020603050405020304" pitchFamily="18" charset="0"/>
                      </a:rPr>
                      <a:t>Yes</a:t>
                    </a:r>
                  </a:p>
                </p:txBody>
              </p:sp>
              <p:cxnSp>
                <p:nvCxnSpPr>
                  <p:cNvPr id="38" name="Straight Arrow Connector 37">
                    <a:extLst>
                      <a:ext uri="{FF2B5EF4-FFF2-40B4-BE49-F238E27FC236}">
                        <a16:creationId xmlns:a16="http://schemas.microsoft.com/office/drawing/2014/main" id="{CBED6007-28FB-6A3A-9120-D184E34D7D45}"/>
                      </a:ext>
                    </a:extLst>
                  </p:cNvPr>
                  <p:cNvCxnSpPr/>
                  <p:nvPr/>
                </p:nvCxnSpPr>
                <p:spPr>
                  <a:xfrm flipH="1">
                    <a:off x="1108679" y="670992"/>
                    <a:ext cx="0" cy="2560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C83F728-9ED3-B804-9B1A-B84B6F789EE1}"/>
                      </a:ext>
                    </a:extLst>
                  </p:cNvPr>
                  <p:cNvCxnSpPr/>
                  <p:nvPr/>
                </p:nvCxnSpPr>
                <p:spPr>
                  <a:xfrm flipH="1">
                    <a:off x="3025658" y="669428"/>
                    <a:ext cx="0" cy="2560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B3A279E-9110-9C76-1EAF-E20A2AC05DD2}"/>
                      </a:ext>
                    </a:extLst>
                  </p:cNvPr>
                  <p:cNvCxnSpPr/>
                  <p:nvPr/>
                </p:nvCxnSpPr>
                <p:spPr>
                  <a:xfrm>
                    <a:off x="3982672" y="624730"/>
                    <a:ext cx="298362" cy="2923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ounded Rectangle 40">
                    <a:extLst>
                      <a:ext uri="{FF2B5EF4-FFF2-40B4-BE49-F238E27FC236}">
                        <a16:creationId xmlns:a16="http://schemas.microsoft.com/office/drawing/2014/main" id="{9B034169-ACFB-7630-B49F-37FD6B4356E4}"/>
                      </a:ext>
                    </a:extLst>
                  </p:cNvPr>
                  <p:cNvSpPr/>
                  <p:nvPr/>
                </p:nvSpPr>
                <p:spPr>
                  <a:xfrm>
                    <a:off x="2490184" y="-60387"/>
                    <a:ext cx="2033145" cy="738884"/>
                  </a:xfrm>
                  <a:prstGeom prst="round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a:solidFill>
                          <a:srgbClr val="000000"/>
                        </a:solidFill>
                        <a:effectLst/>
                        <a:ea typeface="Times New Roman" panose="02020603050405020304" pitchFamily="18" charset="0"/>
                        <a:cs typeface="Calibri" panose="020F0502020204030204" pitchFamily="34" charset="0"/>
                      </a:rPr>
                      <a:t>Does the applicant’s condition/disability pose a direct threat to others?</a:t>
                    </a:r>
                    <a:endParaRPr lang="en-US" sz="1100" dirty="0">
                      <a:effectLst/>
                      <a:ea typeface="Times New Roman" panose="02020603050405020304" pitchFamily="18" charset="0"/>
                    </a:endParaRPr>
                  </a:p>
                </p:txBody>
              </p:sp>
              <p:cxnSp>
                <p:nvCxnSpPr>
                  <p:cNvPr id="42" name="Straight Arrow Connector 41">
                    <a:extLst>
                      <a:ext uri="{FF2B5EF4-FFF2-40B4-BE49-F238E27FC236}">
                        <a16:creationId xmlns:a16="http://schemas.microsoft.com/office/drawing/2014/main" id="{C2E597D2-E5F5-1A6C-24F9-43B821464A23}"/>
                      </a:ext>
                    </a:extLst>
                  </p:cNvPr>
                  <p:cNvCxnSpPr/>
                  <p:nvPr/>
                </p:nvCxnSpPr>
                <p:spPr>
                  <a:xfrm flipV="1">
                    <a:off x="2071992" y="277872"/>
                    <a:ext cx="417919" cy="62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ounded Rectangle 42">
                    <a:extLst>
                      <a:ext uri="{FF2B5EF4-FFF2-40B4-BE49-F238E27FC236}">
                        <a16:creationId xmlns:a16="http://schemas.microsoft.com/office/drawing/2014/main" id="{A196F835-C54C-B35F-6403-880B43E33472}"/>
                      </a:ext>
                    </a:extLst>
                  </p:cNvPr>
                  <p:cNvSpPr/>
                  <p:nvPr/>
                </p:nvSpPr>
                <p:spPr>
                  <a:xfrm>
                    <a:off x="77757" y="-60343"/>
                    <a:ext cx="2055235" cy="738884"/>
                  </a:xfrm>
                  <a:prstGeom prst="round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a:solidFill>
                          <a:srgbClr val="000000"/>
                        </a:solidFill>
                        <a:effectLst/>
                        <a:ea typeface="Times New Roman" panose="02020603050405020304" pitchFamily="18" charset="0"/>
                        <a:cs typeface="Calibri" panose="020F0502020204030204" pitchFamily="34" charset="0"/>
                      </a:rPr>
                      <a:t>Does the applicant have mental health care needs that exceed basic health care at JC?</a:t>
                    </a:r>
                    <a:endParaRPr lang="en-US" sz="1100" dirty="0">
                      <a:effectLst/>
                      <a:ea typeface="Times New Roman" panose="02020603050405020304" pitchFamily="18" charset="0"/>
                    </a:endParaRPr>
                  </a:p>
                </p:txBody>
              </p:sp>
              <p:cxnSp>
                <p:nvCxnSpPr>
                  <p:cNvPr id="44" name="Straight Arrow Connector 43">
                    <a:extLst>
                      <a:ext uri="{FF2B5EF4-FFF2-40B4-BE49-F238E27FC236}">
                        <a16:creationId xmlns:a16="http://schemas.microsoft.com/office/drawing/2014/main" id="{EDF91E1A-71A6-18A7-9B07-5CD01ADA7D03}"/>
                      </a:ext>
                    </a:extLst>
                  </p:cNvPr>
                  <p:cNvCxnSpPr/>
                  <p:nvPr/>
                </p:nvCxnSpPr>
                <p:spPr>
                  <a:xfrm flipH="1">
                    <a:off x="2574862" y="1471219"/>
                    <a:ext cx="0" cy="25603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7E60BAD-D87E-F399-F169-3072A6C97CED}"/>
                      </a:ext>
                    </a:extLst>
                  </p:cNvPr>
                  <p:cNvCxnSpPr/>
                  <p:nvPr/>
                </p:nvCxnSpPr>
                <p:spPr>
                  <a:xfrm flipH="1">
                    <a:off x="4925855" y="1462963"/>
                    <a:ext cx="0" cy="2560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ounded Rectangle 45">
                    <a:extLst>
                      <a:ext uri="{FF2B5EF4-FFF2-40B4-BE49-F238E27FC236}">
                        <a16:creationId xmlns:a16="http://schemas.microsoft.com/office/drawing/2014/main" id="{19B5D8E0-DCF7-382B-1139-43BA77CC22BE}"/>
                      </a:ext>
                    </a:extLst>
                  </p:cNvPr>
                  <p:cNvSpPr/>
                  <p:nvPr/>
                </p:nvSpPr>
                <p:spPr>
                  <a:xfrm>
                    <a:off x="4062832" y="934374"/>
                    <a:ext cx="1700923" cy="548660"/>
                  </a:xfrm>
                  <a:prstGeom prst="roundRect">
                    <a:avLst/>
                  </a:prstGeom>
                  <a:solidFill>
                    <a:schemeClr val="accent6">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a:solidFill>
                          <a:srgbClr val="000000"/>
                        </a:solidFill>
                        <a:effectLst/>
                        <a:ea typeface="Times New Roman" panose="02020603050405020304" pitchFamily="18" charset="0"/>
                        <a:cs typeface="Calibri" panose="020F0502020204030204" pitchFamily="34" charset="0"/>
                      </a:rPr>
                      <a:t>Recommend </a:t>
                    </a:r>
                    <a:br>
                      <a:rPr lang="en-US" sz="1100" dirty="0">
                        <a:solidFill>
                          <a:srgbClr val="000000"/>
                        </a:solidFill>
                        <a:effectLst/>
                        <a:ea typeface="Times New Roman" panose="02020603050405020304" pitchFamily="18" charset="0"/>
                        <a:cs typeface="Calibri" panose="020F0502020204030204" pitchFamily="34" charset="0"/>
                      </a:rPr>
                    </a:br>
                    <a:r>
                      <a:rPr lang="en-US" sz="1100" dirty="0">
                        <a:solidFill>
                          <a:srgbClr val="000000"/>
                        </a:solidFill>
                        <a:effectLst/>
                        <a:ea typeface="Times New Roman" panose="02020603050405020304" pitchFamily="18" charset="0"/>
                        <a:cs typeface="Calibri" panose="020F0502020204030204" pitchFamily="34" charset="0"/>
                      </a:rPr>
                      <a:t>enrollment</a:t>
                    </a:r>
                    <a:endParaRPr lang="en-US" sz="1100" dirty="0">
                      <a:effectLst/>
                      <a:ea typeface="Times New Roman" panose="02020603050405020304" pitchFamily="18" charset="0"/>
                    </a:endParaRPr>
                  </a:p>
                </p:txBody>
              </p:sp>
              <p:sp>
                <p:nvSpPr>
                  <p:cNvPr id="47" name="Rounded Rectangle 46">
                    <a:extLst>
                      <a:ext uri="{FF2B5EF4-FFF2-40B4-BE49-F238E27FC236}">
                        <a16:creationId xmlns:a16="http://schemas.microsoft.com/office/drawing/2014/main" id="{5C41C128-967F-FD81-6527-680A7ECAEEEC}"/>
                      </a:ext>
                    </a:extLst>
                  </p:cNvPr>
                  <p:cNvSpPr/>
                  <p:nvPr/>
                </p:nvSpPr>
                <p:spPr>
                  <a:xfrm>
                    <a:off x="2202192" y="934712"/>
                    <a:ext cx="1542524" cy="548660"/>
                  </a:xfrm>
                  <a:prstGeom prst="roundRect">
                    <a:avLst/>
                  </a:prstGeom>
                  <a:solidFill>
                    <a:srgbClr val="EDE7B4"/>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ctr" anchorCtr="0" forceAA="0" compatLnSpc="1">
                    <a:prstTxWarp prst="textNoShape">
                      <a:avLst/>
                    </a:prstTxWarp>
                    <a:noAutofit/>
                  </a:bodyPr>
                  <a:lstStyle/>
                  <a:p>
                    <a:pPr marL="0" marR="0" algn="ctr">
                      <a:spcBef>
                        <a:spcPts val="0"/>
                      </a:spcBef>
                      <a:spcAft>
                        <a:spcPts val="0"/>
                      </a:spcAft>
                    </a:pPr>
                    <a:r>
                      <a:rPr lang="en-US" sz="1100" dirty="0">
                        <a:solidFill>
                          <a:srgbClr val="000000"/>
                        </a:solidFill>
                        <a:effectLst/>
                        <a:ea typeface="Times New Roman" panose="02020603050405020304" pitchFamily="18" charset="0"/>
                      </a:rPr>
                      <a:t>Recommend denial</a:t>
                    </a:r>
                    <a:br>
                      <a:rPr lang="en-US" sz="1100" dirty="0">
                        <a:solidFill>
                          <a:srgbClr val="000000"/>
                        </a:solidFill>
                        <a:effectLst/>
                        <a:ea typeface="Times New Roman" panose="02020603050405020304" pitchFamily="18" charset="0"/>
                      </a:rPr>
                    </a:br>
                    <a:r>
                      <a:rPr lang="en-US" sz="1100" dirty="0">
                        <a:solidFill>
                          <a:srgbClr val="000000"/>
                        </a:solidFill>
                        <a:effectLst/>
                        <a:ea typeface="Times New Roman" panose="02020603050405020304" pitchFamily="18" charset="0"/>
                      </a:rPr>
                      <a:t> using Form 2-04</a:t>
                    </a:r>
                    <a:endParaRPr lang="en-US" sz="1100" dirty="0">
                      <a:effectLst/>
                      <a:ea typeface="Times New Roman" panose="02020603050405020304" pitchFamily="18" charset="0"/>
                    </a:endParaRPr>
                  </a:p>
                </p:txBody>
              </p:sp>
              <p:sp>
                <p:nvSpPr>
                  <p:cNvPr id="48" name="Rounded Rectangle 47">
                    <a:extLst>
                      <a:ext uri="{FF2B5EF4-FFF2-40B4-BE49-F238E27FC236}">
                        <a16:creationId xmlns:a16="http://schemas.microsoft.com/office/drawing/2014/main" id="{6BCABADF-FA84-5714-3FD7-A648A0F39528}"/>
                      </a:ext>
                    </a:extLst>
                  </p:cNvPr>
                  <p:cNvSpPr/>
                  <p:nvPr/>
                </p:nvSpPr>
                <p:spPr>
                  <a:xfrm>
                    <a:off x="77758" y="925402"/>
                    <a:ext cx="2055148" cy="548660"/>
                  </a:xfrm>
                  <a:prstGeom prst="roundRect">
                    <a:avLst/>
                  </a:prstGeom>
                  <a:solidFill>
                    <a:srgbClr val="EDE7B4"/>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ctr" anchorCtr="0" forceAA="0" compatLnSpc="1">
                    <a:prstTxWarp prst="textNoShape">
                      <a:avLst/>
                    </a:prstTxWarp>
                    <a:noAutofit/>
                  </a:bodyPr>
                  <a:lstStyle/>
                  <a:p>
                    <a:pPr marL="0" marR="0" algn="ctr">
                      <a:spcBef>
                        <a:spcPts val="0"/>
                      </a:spcBef>
                      <a:spcAft>
                        <a:spcPts val="0"/>
                      </a:spcAft>
                    </a:pPr>
                    <a:r>
                      <a:rPr lang="en-US" sz="1100" dirty="0">
                        <a:solidFill>
                          <a:srgbClr val="000000"/>
                        </a:solidFill>
                        <a:effectLst/>
                        <a:ea typeface="Times New Roman" panose="02020603050405020304" pitchFamily="18" charset="0"/>
                      </a:rPr>
                      <a:t>Recommend denial or alternate center using Form 2-05</a:t>
                    </a:r>
                    <a:endParaRPr lang="en-US" sz="1100" dirty="0">
                      <a:effectLst/>
                      <a:ea typeface="Times New Roman" panose="02020603050405020304" pitchFamily="18" charset="0"/>
                    </a:endParaRPr>
                  </a:p>
                </p:txBody>
              </p:sp>
            </p:grpSp>
          </p:grpSp>
          <p:grpSp>
            <p:nvGrpSpPr>
              <p:cNvPr id="8" name="Group 7">
                <a:extLst>
                  <a:ext uri="{FF2B5EF4-FFF2-40B4-BE49-F238E27FC236}">
                    <a16:creationId xmlns:a16="http://schemas.microsoft.com/office/drawing/2014/main" id="{E9261EED-90A1-D776-D321-6BA7A84CABC8}"/>
                  </a:ext>
                </a:extLst>
              </p:cNvPr>
              <p:cNvGrpSpPr/>
              <p:nvPr/>
            </p:nvGrpSpPr>
            <p:grpSpPr>
              <a:xfrm>
                <a:off x="55414" y="3870037"/>
                <a:ext cx="5786875" cy="3766473"/>
                <a:chOff x="-4" y="0"/>
                <a:chExt cx="5786875" cy="3766473"/>
              </a:xfrm>
            </p:grpSpPr>
            <p:sp>
              <p:nvSpPr>
                <p:cNvPr id="9" name="Text Box 370">
                  <a:extLst>
                    <a:ext uri="{FF2B5EF4-FFF2-40B4-BE49-F238E27FC236}">
                      <a16:creationId xmlns:a16="http://schemas.microsoft.com/office/drawing/2014/main" id="{ADB09E71-58CA-9060-07E4-58851E32F730}"/>
                    </a:ext>
                  </a:extLst>
                </p:cNvPr>
                <p:cNvSpPr txBox="1"/>
                <p:nvPr/>
              </p:nvSpPr>
              <p:spPr>
                <a:xfrm>
                  <a:off x="3417455" y="2992581"/>
                  <a:ext cx="443230" cy="39716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effectLst/>
                      <a:latin typeface="Calibri" panose="020F0502020204030204" pitchFamily="34" charset="0"/>
                      <a:ea typeface="Times New Roman" panose="02020603050405020304" pitchFamily="18" charset="0"/>
                    </a:rPr>
                    <a:t>Yes</a:t>
                  </a:r>
                </a:p>
              </p:txBody>
            </p:sp>
            <p:sp>
              <p:nvSpPr>
                <p:cNvPr id="10" name="Text Box 383">
                  <a:extLst>
                    <a:ext uri="{FF2B5EF4-FFF2-40B4-BE49-F238E27FC236}">
                      <a16:creationId xmlns:a16="http://schemas.microsoft.com/office/drawing/2014/main" id="{2F1C4B70-AE7D-FD69-BE9E-A0A168EA11C1}"/>
                    </a:ext>
                  </a:extLst>
                </p:cNvPr>
                <p:cNvSpPr txBox="1"/>
                <p:nvPr/>
              </p:nvSpPr>
              <p:spPr>
                <a:xfrm>
                  <a:off x="979055" y="535709"/>
                  <a:ext cx="374650" cy="3784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effectLst/>
                      <a:latin typeface="Calibri" panose="020F0502020204030204" pitchFamily="34" charset="0"/>
                      <a:ea typeface="Times New Roman" panose="02020603050405020304" pitchFamily="18" charset="0"/>
                    </a:rPr>
                    <a:t>No</a:t>
                  </a:r>
                </a:p>
              </p:txBody>
            </p:sp>
            <p:sp>
              <p:nvSpPr>
                <p:cNvPr id="11" name="Text Box 379">
                  <a:extLst>
                    <a:ext uri="{FF2B5EF4-FFF2-40B4-BE49-F238E27FC236}">
                      <a16:creationId xmlns:a16="http://schemas.microsoft.com/office/drawing/2014/main" id="{E195C986-3CBB-4A16-C6CB-67C11BC46E2A}"/>
                    </a:ext>
                  </a:extLst>
                </p:cNvPr>
                <p:cNvSpPr txBox="1"/>
                <p:nvPr/>
              </p:nvSpPr>
              <p:spPr>
                <a:xfrm>
                  <a:off x="2068946" y="535709"/>
                  <a:ext cx="392430"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effectLst/>
                      <a:latin typeface="Calibri" panose="020F0502020204030204" pitchFamily="34" charset="0"/>
                      <a:ea typeface="Times New Roman" panose="02020603050405020304" pitchFamily="18" charset="0"/>
                    </a:rPr>
                    <a:t>Yes</a:t>
                  </a:r>
                </a:p>
              </p:txBody>
            </p:sp>
            <p:sp>
              <p:nvSpPr>
                <p:cNvPr id="12" name="Text Box 308">
                  <a:extLst>
                    <a:ext uri="{FF2B5EF4-FFF2-40B4-BE49-F238E27FC236}">
                      <a16:creationId xmlns:a16="http://schemas.microsoft.com/office/drawing/2014/main" id="{CFCDBAE0-77BE-D0A5-4A09-8D6AB45FF56E}"/>
                    </a:ext>
                  </a:extLst>
                </p:cNvPr>
                <p:cNvSpPr txBox="1"/>
                <p:nvPr/>
              </p:nvSpPr>
              <p:spPr>
                <a:xfrm>
                  <a:off x="5421746" y="535709"/>
                  <a:ext cx="365125"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effectLst/>
                      <a:latin typeface="Calibri" panose="020F0502020204030204" pitchFamily="34" charset="0"/>
                      <a:ea typeface="Times New Roman" panose="02020603050405020304" pitchFamily="18" charset="0"/>
                    </a:rPr>
                    <a:t>No</a:t>
                  </a:r>
                </a:p>
              </p:txBody>
            </p:sp>
            <p:sp>
              <p:nvSpPr>
                <p:cNvPr id="13" name="Text Box 309">
                  <a:extLst>
                    <a:ext uri="{FF2B5EF4-FFF2-40B4-BE49-F238E27FC236}">
                      <a16:creationId xmlns:a16="http://schemas.microsoft.com/office/drawing/2014/main" id="{991053D9-525B-A078-299D-24F505021150}"/>
                    </a:ext>
                  </a:extLst>
                </p:cNvPr>
                <p:cNvSpPr txBox="1"/>
                <p:nvPr/>
              </p:nvSpPr>
              <p:spPr>
                <a:xfrm>
                  <a:off x="4032003" y="526472"/>
                  <a:ext cx="392430" cy="2609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effectLst/>
                      <a:latin typeface="Calibri" panose="020F0502020204030204" pitchFamily="34" charset="0"/>
                      <a:ea typeface="Times New Roman" panose="02020603050405020304" pitchFamily="18" charset="0"/>
                    </a:rPr>
                    <a:t>Yes</a:t>
                  </a:r>
                </a:p>
              </p:txBody>
            </p:sp>
            <p:sp>
              <p:nvSpPr>
                <p:cNvPr id="14" name="Text Box 369">
                  <a:extLst>
                    <a:ext uri="{FF2B5EF4-FFF2-40B4-BE49-F238E27FC236}">
                      <a16:creationId xmlns:a16="http://schemas.microsoft.com/office/drawing/2014/main" id="{F5948002-E2FC-6775-4690-A000086EA6FD}"/>
                    </a:ext>
                  </a:extLst>
                </p:cNvPr>
                <p:cNvSpPr txBox="1"/>
                <p:nvPr/>
              </p:nvSpPr>
              <p:spPr>
                <a:xfrm>
                  <a:off x="2115128" y="2964872"/>
                  <a:ext cx="413385" cy="2857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effectLst/>
                      <a:latin typeface="Calibri" panose="020F0502020204030204" pitchFamily="34" charset="0"/>
                      <a:ea typeface="Times New Roman" panose="02020603050405020304" pitchFamily="18" charset="0"/>
                    </a:rPr>
                    <a:t>No</a:t>
                  </a:r>
                </a:p>
              </p:txBody>
            </p:sp>
            <p:cxnSp>
              <p:nvCxnSpPr>
                <p:cNvPr id="15" name="Straight Arrow Connector 14">
                  <a:extLst>
                    <a:ext uri="{FF2B5EF4-FFF2-40B4-BE49-F238E27FC236}">
                      <a16:creationId xmlns:a16="http://schemas.microsoft.com/office/drawing/2014/main" id="{81CEC57F-81E0-29CA-0FBC-B4AFB830E2A1}"/>
                    </a:ext>
                  </a:extLst>
                </p:cNvPr>
                <p:cNvCxnSpPr/>
                <p:nvPr/>
              </p:nvCxnSpPr>
              <p:spPr>
                <a:xfrm flipH="1">
                  <a:off x="5466773" y="548409"/>
                  <a:ext cx="3175" cy="15819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5708210-1E6D-5BE1-BD8C-3D1F9FDC7819}"/>
                    </a:ext>
                  </a:extLst>
                </p:cNvPr>
                <p:cNvCxnSpPr/>
                <p:nvPr/>
              </p:nvCxnSpPr>
              <p:spPr>
                <a:xfrm>
                  <a:off x="1306946" y="535709"/>
                  <a:ext cx="0" cy="268795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70215665-9EBC-7D62-E9E2-2A513121A4B6}"/>
                    </a:ext>
                  </a:extLst>
                </p:cNvPr>
                <p:cNvSpPr/>
                <p:nvPr/>
              </p:nvSpPr>
              <p:spPr>
                <a:xfrm>
                  <a:off x="1413164" y="822036"/>
                  <a:ext cx="1920240" cy="1049655"/>
                </a:xfrm>
                <a:prstGeom prst="roundRect">
                  <a:avLst/>
                </a:prstGeom>
                <a:solidFill>
                  <a:srgbClr val="EDE7B4"/>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ctr" anchorCtr="0" forceAA="0" compatLnSpc="1">
                  <a:prstTxWarp prst="textNoShape">
                    <a:avLst/>
                  </a:prstTxWarp>
                  <a:noAutofit/>
                </a:bodyPr>
                <a:lstStyle/>
                <a:p>
                  <a:pPr marL="0" marR="0" algn="ctr">
                    <a:spcBef>
                      <a:spcPts val="0"/>
                    </a:spcBef>
                    <a:spcAft>
                      <a:spcPts val="0"/>
                    </a:spcAft>
                  </a:pPr>
                  <a:r>
                    <a:rPr lang="en-US" sz="1100" dirty="0">
                      <a:solidFill>
                        <a:srgbClr val="000000"/>
                      </a:solidFill>
                      <a:effectLst/>
                      <a:ea typeface="Times New Roman" panose="02020603050405020304" pitchFamily="18" charset="0"/>
                    </a:rPr>
                    <a:t>DAP</a:t>
                  </a:r>
                  <a:endParaRPr lang="en-US" sz="1100" dirty="0">
                    <a:effectLst/>
                    <a:ea typeface="Times New Roman" panose="02020603050405020304" pitchFamily="18" charset="0"/>
                  </a:endParaRPr>
                </a:p>
                <a:p>
                  <a:pPr marL="0" marR="0" algn="ctr">
                    <a:spcBef>
                      <a:spcPts val="0"/>
                    </a:spcBef>
                    <a:spcAft>
                      <a:spcPts val="0"/>
                    </a:spcAft>
                  </a:pPr>
                  <a:r>
                    <a:rPr lang="en-US" sz="1100" dirty="0">
                      <a:solidFill>
                        <a:srgbClr val="000000"/>
                      </a:solidFill>
                      <a:effectLst/>
                      <a:ea typeface="Times New Roman" panose="02020603050405020304" pitchFamily="18" charset="0"/>
                    </a:rPr>
                    <a:t>Identify &amp; discuss potential disability accommodations with applicant and others working on applicant’s behalf</a:t>
                  </a:r>
                  <a:endParaRPr lang="en-US" sz="1100" dirty="0">
                    <a:effectLst/>
                    <a:ea typeface="Times New Roman" panose="02020603050405020304" pitchFamily="18" charset="0"/>
                  </a:endParaRPr>
                </a:p>
              </p:txBody>
            </p:sp>
            <p:sp>
              <p:nvSpPr>
                <p:cNvPr id="18" name="Rounded Rectangle 17">
                  <a:extLst>
                    <a:ext uri="{FF2B5EF4-FFF2-40B4-BE49-F238E27FC236}">
                      <a16:creationId xmlns:a16="http://schemas.microsoft.com/office/drawing/2014/main" id="{F79E5B40-862E-4192-946D-2F522174BBC5}"/>
                    </a:ext>
                  </a:extLst>
                </p:cNvPr>
                <p:cNvSpPr/>
                <p:nvPr/>
              </p:nvSpPr>
              <p:spPr>
                <a:xfrm>
                  <a:off x="923637" y="9236"/>
                  <a:ext cx="2039620" cy="535305"/>
                </a:xfrm>
                <a:prstGeom prst="round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a:solidFill>
                        <a:srgbClr val="000000"/>
                      </a:solidFill>
                      <a:effectLst/>
                      <a:ea typeface="Times New Roman" panose="02020603050405020304" pitchFamily="18" charset="0"/>
                      <a:cs typeface="Calibri" panose="020F0502020204030204" pitchFamily="34" charset="0"/>
                    </a:rPr>
                    <a:t>Is the applicant an</a:t>
                  </a:r>
                  <a:br>
                    <a:rPr lang="en-US" sz="1100" dirty="0">
                      <a:solidFill>
                        <a:srgbClr val="000000"/>
                      </a:solidFill>
                      <a:effectLst/>
                      <a:ea typeface="Times New Roman" panose="02020603050405020304" pitchFamily="18" charset="0"/>
                      <a:cs typeface="Calibri" panose="020F0502020204030204" pitchFamily="34" charset="0"/>
                    </a:rPr>
                  </a:br>
                  <a:r>
                    <a:rPr lang="en-US" sz="1100" dirty="0">
                      <a:solidFill>
                        <a:srgbClr val="000000"/>
                      </a:solidFill>
                      <a:effectLst/>
                      <a:ea typeface="Times New Roman" panose="02020603050405020304" pitchFamily="18" charset="0"/>
                      <a:cs typeface="Calibri" panose="020F0502020204030204" pitchFamily="34" charset="0"/>
                    </a:rPr>
                    <a:t> individual with a disability?</a:t>
                  </a:r>
                  <a:endParaRPr lang="en-US" sz="1100" dirty="0">
                    <a:effectLst/>
                    <a:ea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A727CD38-7841-4DD0-EB48-087B3FCD4830}"/>
                    </a:ext>
                  </a:extLst>
                </p:cNvPr>
                <p:cNvCxnSpPr/>
                <p:nvPr/>
              </p:nvCxnSpPr>
              <p:spPr>
                <a:xfrm flipH="1">
                  <a:off x="4494150" y="1874981"/>
                  <a:ext cx="0" cy="2558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CC2724D-DCDA-558A-8615-6CEC3CEED395}"/>
                    </a:ext>
                  </a:extLst>
                </p:cNvPr>
                <p:cNvCxnSpPr/>
                <p:nvPr/>
              </p:nvCxnSpPr>
              <p:spPr>
                <a:xfrm flipH="1">
                  <a:off x="2452255" y="1884218"/>
                  <a:ext cx="0" cy="2552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DB168AA-4A73-D5BC-9D0D-5935995A8ABC}"/>
                    </a:ext>
                  </a:extLst>
                </p:cNvPr>
                <p:cNvCxnSpPr/>
                <p:nvPr/>
              </p:nvCxnSpPr>
              <p:spPr>
                <a:xfrm flipH="1">
                  <a:off x="2489200" y="2964872"/>
                  <a:ext cx="0" cy="2552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57FBFAE-D149-0DED-4ABA-51FABA14BDCE}"/>
                    </a:ext>
                  </a:extLst>
                </p:cNvPr>
                <p:cNvCxnSpPr/>
                <p:nvPr/>
              </p:nvCxnSpPr>
              <p:spPr>
                <a:xfrm>
                  <a:off x="3153064" y="2959100"/>
                  <a:ext cx="319809" cy="1997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214627C-5761-2B83-529C-968C491214AF}"/>
                    </a:ext>
                  </a:extLst>
                </p:cNvPr>
                <p:cNvCxnSpPr/>
                <p:nvPr/>
              </p:nvCxnSpPr>
              <p:spPr>
                <a:xfrm rot="16200000">
                  <a:off x="3845474" y="2925300"/>
                  <a:ext cx="188479" cy="2616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 Box 319">
                  <a:extLst>
                    <a:ext uri="{FF2B5EF4-FFF2-40B4-BE49-F238E27FC236}">
                      <a16:creationId xmlns:a16="http://schemas.microsoft.com/office/drawing/2014/main" id="{0F2CA5E6-2616-7D01-3AFF-82C03C48713A}"/>
                    </a:ext>
                  </a:extLst>
                </p:cNvPr>
                <p:cNvSpPr txBox="1"/>
                <p:nvPr/>
              </p:nvSpPr>
              <p:spPr>
                <a:xfrm>
                  <a:off x="1570182" y="2161309"/>
                  <a:ext cx="1712249" cy="796901"/>
                </a:xfrm>
                <a:prstGeom prst="rect">
                  <a:avLst/>
                </a:prstGeom>
                <a:solidFill>
                  <a:schemeClr val="bg1"/>
                </a:solidFill>
                <a:ln w="15875">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Do disability accommodations reduce or remove barriers to enrollment?</a:t>
                  </a:r>
                  <a:endParaRPr lang="en-US" sz="1100" dirty="0">
                    <a:effectLst/>
                    <a:latin typeface="Calibri" panose="020F0502020204030204" pitchFamily="34" charset="0"/>
                    <a:ea typeface="Times New Roman" panose="02020603050405020304" pitchFamily="18" charset="0"/>
                  </a:endParaRPr>
                </a:p>
              </p:txBody>
            </p:sp>
            <p:sp>
              <p:nvSpPr>
                <p:cNvPr id="25" name="Text Box 320">
                  <a:extLst>
                    <a:ext uri="{FF2B5EF4-FFF2-40B4-BE49-F238E27FC236}">
                      <a16:creationId xmlns:a16="http://schemas.microsoft.com/office/drawing/2014/main" id="{2457B46F-63A3-B367-C5E5-D50E778B2919}"/>
                    </a:ext>
                  </a:extLst>
                </p:cNvPr>
                <p:cNvSpPr txBox="1"/>
                <p:nvPr/>
              </p:nvSpPr>
              <p:spPr>
                <a:xfrm>
                  <a:off x="3925455" y="2142836"/>
                  <a:ext cx="1706732" cy="807696"/>
                </a:xfrm>
                <a:prstGeom prst="rect">
                  <a:avLst/>
                </a:prstGeom>
                <a:solidFill>
                  <a:schemeClr val="accent6">
                    <a:lumMod val="40000"/>
                    <a:lumOff val="60000"/>
                  </a:schemeClr>
                </a:solidFill>
                <a:ln w="15875">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57150" marR="0" algn="ctr">
                    <a:spcBef>
                      <a:spcPts val="0"/>
                    </a:spcBef>
                    <a:spcAft>
                      <a:spcPts val="0"/>
                    </a:spcAft>
                  </a:pPr>
                  <a:r>
                    <a:rPr lang="en-US" sz="1100" b="1" dirty="0">
                      <a:effectLst/>
                      <a:latin typeface="Calibri" panose="020F0502020204030204" pitchFamily="34" charset="0"/>
                      <a:ea typeface="Times New Roman" panose="02020603050405020304" pitchFamily="18" charset="0"/>
                    </a:rPr>
                    <a:t>Applicant is assigned a start date to enroll</a:t>
                  </a:r>
                  <a:endParaRPr lang="en-US" sz="1100" dirty="0">
                    <a:effectLst/>
                    <a:latin typeface="Calibri" panose="020F0502020204030204" pitchFamily="34" charset="0"/>
                    <a:ea typeface="Times New Roman" panose="02020603050405020304" pitchFamily="18" charset="0"/>
                  </a:endParaRPr>
                </a:p>
              </p:txBody>
            </p:sp>
            <p:sp>
              <p:nvSpPr>
                <p:cNvPr id="26" name="Text Box 322">
                  <a:extLst>
                    <a:ext uri="{FF2B5EF4-FFF2-40B4-BE49-F238E27FC236}">
                      <a16:creationId xmlns:a16="http://schemas.microsoft.com/office/drawing/2014/main" id="{FFFA6A17-545F-5E4B-DEFC-B32285918596}"/>
                    </a:ext>
                  </a:extLst>
                </p:cNvPr>
                <p:cNvSpPr txBox="1"/>
                <p:nvPr/>
              </p:nvSpPr>
              <p:spPr>
                <a:xfrm>
                  <a:off x="-4" y="3241963"/>
                  <a:ext cx="2963111" cy="524510"/>
                </a:xfrm>
                <a:prstGeom prst="rect">
                  <a:avLst/>
                </a:prstGeom>
                <a:solidFill>
                  <a:srgbClr val="C00000">
                    <a:alpha val="30477"/>
                  </a:srgbClr>
                </a:solidFill>
                <a:ln w="15875">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rPr>
                    <a:t>Submit recommendation of denial or alternate center to the Regional Office for review</a:t>
                  </a:r>
                  <a:endParaRPr lang="en-US" sz="1100" dirty="0">
                    <a:effectLst/>
                    <a:latin typeface="Calibri" panose="020F0502020204030204" pitchFamily="34" charset="0"/>
                    <a:ea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0FC3D9EC-7E15-B025-1630-C9312C6C6252}"/>
                    </a:ext>
                  </a:extLst>
                </p:cNvPr>
                <p:cNvCxnSpPr/>
                <p:nvPr/>
              </p:nvCxnSpPr>
              <p:spPr>
                <a:xfrm flipH="1">
                  <a:off x="2433782" y="554181"/>
                  <a:ext cx="0" cy="25590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27">
                  <a:extLst>
                    <a:ext uri="{FF2B5EF4-FFF2-40B4-BE49-F238E27FC236}">
                      <a16:creationId xmlns:a16="http://schemas.microsoft.com/office/drawing/2014/main" id="{49E10A9F-9CBF-367F-8737-E589DB92E62B}"/>
                    </a:ext>
                  </a:extLst>
                </p:cNvPr>
                <p:cNvSpPr/>
                <p:nvPr/>
              </p:nvSpPr>
              <p:spPr>
                <a:xfrm>
                  <a:off x="3418443" y="822036"/>
                  <a:ext cx="1920240" cy="1049655"/>
                </a:xfrm>
                <a:prstGeom prst="roundRect">
                  <a:avLst/>
                </a:prstGeom>
                <a:solidFill>
                  <a:srgbClr val="EDE7B4"/>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ctr" anchorCtr="0" forceAA="0" compatLnSpc="1">
                  <a:prstTxWarp prst="textNoShape">
                    <a:avLst/>
                  </a:prstTxWarp>
                  <a:noAutofit/>
                </a:bodyPr>
                <a:lstStyle/>
                <a:p>
                  <a:pPr marL="0" marR="0" algn="ctr">
                    <a:spcBef>
                      <a:spcPts val="0"/>
                    </a:spcBef>
                    <a:spcAft>
                      <a:spcPts val="0"/>
                    </a:spcAft>
                  </a:pPr>
                  <a:r>
                    <a:rPr lang="en-US" sz="1100" dirty="0">
                      <a:solidFill>
                        <a:srgbClr val="000000"/>
                      </a:solidFill>
                      <a:effectLst/>
                      <a:ea typeface="Times New Roman" panose="02020603050405020304" pitchFamily="18" charset="0"/>
                    </a:rPr>
                    <a:t>DAP</a:t>
                  </a:r>
                  <a:endParaRPr lang="en-US" sz="1100" dirty="0">
                    <a:effectLst/>
                    <a:ea typeface="Times New Roman" panose="02020603050405020304" pitchFamily="18" charset="0"/>
                  </a:endParaRPr>
                </a:p>
                <a:p>
                  <a:pPr marL="0" marR="0" algn="ctr">
                    <a:spcBef>
                      <a:spcPts val="0"/>
                    </a:spcBef>
                    <a:spcAft>
                      <a:spcPts val="0"/>
                    </a:spcAft>
                  </a:pPr>
                  <a:r>
                    <a:rPr lang="en-US" sz="1100" dirty="0">
                      <a:solidFill>
                        <a:srgbClr val="000000"/>
                      </a:solidFill>
                      <a:effectLst/>
                      <a:ea typeface="Times New Roman" panose="02020603050405020304" pitchFamily="18" charset="0"/>
                    </a:rPr>
                    <a:t>Identify &amp; discuss potential disability accommodations with applicant and others working on applicant’s behalf</a:t>
                  </a:r>
                  <a:endParaRPr lang="en-US" sz="1100" dirty="0">
                    <a:effectLst/>
                    <a:ea typeface="Times New Roman" panose="02020603050405020304" pitchFamily="18" charset="0"/>
                  </a:endParaRPr>
                </a:p>
              </p:txBody>
            </p:sp>
            <p:cxnSp>
              <p:nvCxnSpPr>
                <p:cNvPr id="29" name="Straight Arrow Connector 28">
                  <a:extLst>
                    <a:ext uri="{FF2B5EF4-FFF2-40B4-BE49-F238E27FC236}">
                      <a16:creationId xmlns:a16="http://schemas.microsoft.com/office/drawing/2014/main" id="{9F022CDB-F1F2-6559-2C9A-1B16CD94604B}"/>
                    </a:ext>
                  </a:extLst>
                </p:cNvPr>
                <p:cNvCxnSpPr/>
                <p:nvPr/>
              </p:nvCxnSpPr>
              <p:spPr>
                <a:xfrm flipH="1">
                  <a:off x="4461494" y="544945"/>
                  <a:ext cx="0" cy="25590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a:extLst>
                    <a:ext uri="{FF2B5EF4-FFF2-40B4-BE49-F238E27FC236}">
                      <a16:creationId xmlns:a16="http://schemas.microsoft.com/office/drawing/2014/main" id="{CFF7A3A1-7D9E-83DA-2D44-2AFC8BD152D8}"/>
                    </a:ext>
                  </a:extLst>
                </p:cNvPr>
                <p:cNvSpPr/>
                <p:nvPr/>
              </p:nvSpPr>
              <p:spPr>
                <a:xfrm>
                  <a:off x="3611418" y="0"/>
                  <a:ext cx="2039620" cy="535305"/>
                </a:xfrm>
                <a:prstGeom prst="round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a:solidFill>
                        <a:srgbClr val="000000"/>
                      </a:solidFill>
                      <a:effectLst/>
                      <a:ea typeface="Times New Roman" panose="02020603050405020304" pitchFamily="18" charset="0"/>
                      <a:cs typeface="Calibri" panose="020F0502020204030204" pitchFamily="34" charset="0"/>
                    </a:rPr>
                    <a:t>Is the applicant an</a:t>
                  </a:r>
                  <a:br>
                    <a:rPr lang="en-US" sz="1100" dirty="0">
                      <a:solidFill>
                        <a:srgbClr val="000000"/>
                      </a:solidFill>
                      <a:effectLst/>
                      <a:ea typeface="Times New Roman" panose="02020603050405020304" pitchFamily="18" charset="0"/>
                      <a:cs typeface="Calibri" panose="020F0502020204030204" pitchFamily="34" charset="0"/>
                    </a:rPr>
                  </a:br>
                  <a:r>
                    <a:rPr lang="en-US" sz="1100" dirty="0">
                      <a:solidFill>
                        <a:srgbClr val="000000"/>
                      </a:solidFill>
                      <a:effectLst/>
                      <a:ea typeface="Times New Roman" panose="02020603050405020304" pitchFamily="18" charset="0"/>
                      <a:cs typeface="Calibri" panose="020F0502020204030204" pitchFamily="34" charset="0"/>
                    </a:rPr>
                    <a:t> individual with a disability?</a:t>
                  </a:r>
                  <a:endParaRPr lang="en-US" sz="1100" dirty="0">
                    <a:effectLst/>
                    <a:ea typeface="Times New Roman" panose="02020603050405020304" pitchFamily="18" charset="0"/>
                  </a:endParaRPr>
                </a:p>
              </p:txBody>
            </p:sp>
          </p:grpSp>
        </p:grpSp>
      </p:grpSp>
      <p:sp>
        <p:nvSpPr>
          <p:cNvPr id="56" name="TextBox 55">
            <a:extLst>
              <a:ext uri="{FF2B5EF4-FFF2-40B4-BE49-F238E27FC236}">
                <a16:creationId xmlns:a16="http://schemas.microsoft.com/office/drawing/2014/main" id="{7A07F262-5DEB-B984-51F7-F171483C818E}"/>
              </a:ext>
            </a:extLst>
          </p:cNvPr>
          <p:cNvSpPr txBox="1"/>
          <p:nvPr/>
        </p:nvSpPr>
        <p:spPr>
          <a:xfrm rot="16200000">
            <a:off x="-1730495" y="2887729"/>
            <a:ext cx="6083370" cy="1200329"/>
          </a:xfrm>
          <a:prstGeom prst="rect">
            <a:avLst/>
          </a:prstGeom>
          <a:noFill/>
        </p:spPr>
        <p:txBody>
          <a:bodyPr wrap="square" rtlCol="0">
            <a:spAutoFit/>
          </a:bodyPr>
          <a:lstStyle/>
          <a:p>
            <a:pPr algn="ctr"/>
            <a:r>
              <a:rPr lang="en-US" sz="4600" dirty="0">
                <a:latin typeface="+mj-lt"/>
              </a:rPr>
              <a:t>AFR Process Flowchart</a:t>
            </a:r>
          </a:p>
          <a:p>
            <a:pPr algn="ctr"/>
            <a:r>
              <a:rPr lang="en-US" sz="2600" dirty="0">
                <a:latin typeface="+mj-lt"/>
              </a:rPr>
              <a:t>For QHP (after HWD initial review)</a:t>
            </a:r>
          </a:p>
        </p:txBody>
      </p:sp>
      <p:sp>
        <p:nvSpPr>
          <p:cNvPr id="60" name="Slide Number Placeholder 5">
            <a:extLst>
              <a:ext uri="{FF2B5EF4-FFF2-40B4-BE49-F238E27FC236}">
                <a16:creationId xmlns:a16="http://schemas.microsoft.com/office/drawing/2014/main" id="{121C3961-5971-D0A0-05BC-D571EE2AAE2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11</a:t>
            </a:fld>
            <a:endParaRPr lang="en-US" dirty="0"/>
          </a:p>
        </p:txBody>
      </p:sp>
      <p:sp>
        <p:nvSpPr>
          <p:cNvPr id="2" name="Slide Number Placeholder 1">
            <a:extLst>
              <a:ext uri="{FF2B5EF4-FFF2-40B4-BE49-F238E27FC236}">
                <a16:creationId xmlns:a16="http://schemas.microsoft.com/office/drawing/2014/main" id="{4BD9B863-9614-7619-8B67-4C9AB527F8BC}"/>
              </a:ext>
            </a:extLst>
          </p:cNvPr>
          <p:cNvSpPr>
            <a:spLocks noGrp="1"/>
          </p:cNvSpPr>
          <p:nvPr>
            <p:ph type="sldNum" sz="quarter" idx="4"/>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36314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658150" y="423891"/>
            <a:ext cx="8401624" cy="1325563"/>
          </a:xfrm>
        </p:spPr>
        <p:txBody>
          <a:bodyPr/>
          <a:lstStyle/>
          <a:p>
            <a:r>
              <a:rPr lang="en-US" sz="4400" b="0" dirty="0"/>
              <a:t>Who is a Qualified Health Professional (QHP)?</a:t>
            </a:r>
          </a:p>
        </p:txBody>
      </p:sp>
      <p:sp>
        <p:nvSpPr>
          <p:cNvPr id="5" name="Slide Number Placeholder 4">
            <a:extLst>
              <a:ext uri="{FF2B5EF4-FFF2-40B4-BE49-F238E27FC236}">
                <a16:creationId xmlns:a16="http://schemas.microsoft.com/office/drawing/2014/main" id="{987CCF58-9B83-4A4F-8CA9-3D9C9BB7A287}"/>
              </a:ext>
            </a:extLst>
          </p:cNvPr>
          <p:cNvSpPr>
            <a:spLocks noGrp="1"/>
          </p:cNvSpPr>
          <p:nvPr>
            <p:ph type="sldNum" sz="quarter" idx="12"/>
          </p:nvPr>
        </p:nvSpPr>
        <p:spPr>
          <a:xfrm>
            <a:off x="10766341" y="6468161"/>
            <a:ext cx="1167495" cy="365125"/>
          </a:xfrm>
        </p:spPr>
        <p:txBody>
          <a:bodyPr/>
          <a:lstStyle/>
          <a:p>
            <a:fld id="{294A09A9-5501-47C1-A89A-A340965A2BE2}" type="slidenum">
              <a:rPr lang="en-US" smtClean="0">
                <a:solidFill>
                  <a:schemeClr val="bg1"/>
                </a:solidFill>
              </a:rPr>
              <a:pPr/>
              <a:t>12</a:t>
            </a:fld>
            <a:endParaRPr lang="en-US" dirty="0">
              <a:solidFill>
                <a:schemeClr val="bg1"/>
              </a:solidFill>
            </a:endParaRPr>
          </a:p>
        </p:txBody>
      </p:sp>
      <p:sp>
        <p:nvSpPr>
          <p:cNvPr id="30" name="직사각형 22">
            <a:extLst>
              <a:ext uri="{FF2B5EF4-FFF2-40B4-BE49-F238E27FC236}">
                <a16:creationId xmlns:a16="http://schemas.microsoft.com/office/drawing/2014/main" id="{346BB45C-8988-F1D9-59A4-F3EB29E06B3C}"/>
              </a:ext>
            </a:extLst>
          </p:cNvPr>
          <p:cNvSpPr/>
          <p:nvPr/>
        </p:nvSpPr>
        <p:spPr>
          <a:xfrm>
            <a:off x="658150" y="2128257"/>
            <a:ext cx="3470676" cy="3657600"/>
          </a:xfrm>
          <a:prstGeom prst="rect">
            <a:avLst/>
          </a:prstGeom>
        </p:spPr>
        <p:txBody>
          <a:bodyPr wrap="square" lIns="91440" tIns="45720" rIns="91440" bIns="45720" anchor="t">
            <a:noAutofit/>
          </a:bodyPr>
          <a:lstStyle/>
          <a:p>
            <a:pPr marL="9525" latinLnBrk="0">
              <a:lnSpc>
                <a:spcPct val="110000"/>
              </a:lnSpc>
              <a:buClr>
                <a:schemeClr val="accent2"/>
              </a:buClr>
            </a:pPr>
            <a:r>
              <a:rPr lang="en-US" sz="2200" dirty="0"/>
              <a:t>Licensed/certified health professionals who have </a:t>
            </a:r>
            <a:r>
              <a:rPr lang="en-US" sz="2200" b="1" dirty="0">
                <a:solidFill>
                  <a:schemeClr val="accent1"/>
                </a:solidFill>
              </a:rPr>
              <a:t>current, documented expertise </a:t>
            </a:r>
            <a:r>
              <a:rPr lang="en-US" sz="2200" dirty="0"/>
              <a:t>in the </a:t>
            </a:r>
            <a:r>
              <a:rPr lang="en-US" sz="2200" b="1" dirty="0"/>
              <a:t>medical condition(s) or disability or disabilities</a:t>
            </a:r>
            <a:r>
              <a:rPr lang="en-US" sz="2200" dirty="0"/>
              <a:t> involved in a particular case. </a:t>
            </a:r>
          </a:p>
        </p:txBody>
      </p:sp>
      <p:sp>
        <p:nvSpPr>
          <p:cNvPr id="32" name="직사각형 29">
            <a:extLst>
              <a:ext uri="{FF2B5EF4-FFF2-40B4-BE49-F238E27FC236}">
                <a16:creationId xmlns:a16="http://schemas.microsoft.com/office/drawing/2014/main" id="{2F166F41-F3ED-0195-8CE0-DB653B2D6B26}"/>
              </a:ext>
            </a:extLst>
          </p:cNvPr>
          <p:cNvSpPr/>
          <p:nvPr/>
        </p:nvSpPr>
        <p:spPr>
          <a:xfrm>
            <a:off x="4471792" y="2128257"/>
            <a:ext cx="4587982" cy="3931846"/>
          </a:xfrm>
          <a:prstGeom prst="rect">
            <a:avLst/>
          </a:prstGeom>
        </p:spPr>
        <p:txBody>
          <a:bodyPr wrap="square">
            <a:noAutofit/>
          </a:bodyPr>
          <a:lstStyle/>
          <a:p>
            <a:pPr marL="9525" latinLnBrk="0">
              <a:lnSpc>
                <a:spcPct val="110000"/>
              </a:lnSpc>
              <a:buClr>
                <a:schemeClr val="accent2"/>
              </a:buClr>
            </a:pPr>
            <a:r>
              <a:rPr lang="en-US" sz="2200" dirty="0"/>
              <a:t>A center </a:t>
            </a:r>
            <a:r>
              <a:rPr lang="en-US" sz="2200" b="1" dirty="0">
                <a:solidFill>
                  <a:schemeClr val="accent1"/>
                </a:solidFill>
              </a:rPr>
              <a:t>may need to consult</a:t>
            </a:r>
            <a:r>
              <a:rPr lang="en-US" sz="2200" b="1" dirty="0"/>
              <a:t> </a:t>
            </a:r>
            <a:r>
              <a:rPr lang="en-US" sz="2200" dirty="0"/>
              <a:t>with the </a:t>
            </a:r>
            <a:r>
              <a:rPr lang="en-US" sz="2200" b="1" dirty="0">
                <a:solidFill>
                  <a:schemeClr val="accent1"/>
                </a:solidFill>
              </a:rPr>
              <a:t>individual’s treating provider</a:t>
            </a:r>
            <a:r>
              <a:rPr lang="en-US" sz="2200" dirty="0">
                <a:solidFill>
                  <a:schemeClr val="accent1"/>
                </a:solidFill>
              </a:rPr>
              <a:t> </a:t>
            </a:r>
            <a:r>
              <a:rPr lang="en-US" sz="2200" dirty="0"/>
              <a:t>or may need to retain an </a:t>
            </a:r>
            <a:r>
              <a:rPr lang="en-US" sz="2200" b="1" dirty="0">
                <a:solidFill>
                  <a:schemeClr val="accent1"/>
                </a:solidFill>
              </a:rPr>
              <a:t>outside provider</a:t>
            </a:r>
            <a:r>
              <a:rPr lang="en-US" sz="2200" dirty="0">
                <a:solidFill>
                  <a:schemeClr val="accent1"/>
                </a:solidFill>
              </a:rPr>
              <a:t> </a:t>
            </a:r>
            <a:r>
              <a:rPr lang="en-US" sz="2200" dirty="0"/>
              <a:t>with the </a:t>
            </a:r>
            <a:r>
              <a:rPr lang="en-US" sz="2200" b="1" dirty="0">
                <a:solidFill>
                  <a:schemeClr val="accent1"/>
                </a:solidFill>
              </a:rPr>
              <a:t>necessary current expertise </a:t>
            </a:r>
            <a:r>
              <a:rPr lang="en-US" sz="2200" dirty="0"/>
              <a:t>in the </a:t>
            </a:r>
            <a:r>
              <a:rPr lang="en-US" sz="2200" b="1" dirty="0">
                <a:solidFill>
                  <a:schemeClr val="accent1"/>
                </a:solidFill>
              </a:rPr>
              <a:t>particular medical condition or disability </a:t>
            </a:r>
            <a:r>
              <a:rPr lang="en-US" sz="2200" dirty="0"/>
              <a:t>and its effects, to conduct a direct threat or health care needs assessment in a given case.</a:t>
            </a:r>
          </a:p>
        </p:txBody>
      </p:sp>
      <p:cxnSp>
        <p:nvCxnSpPr>
          <p:cNvPr id="3" name="Straight Connector 2">
            <a:extLst>
              <a:ext uri="{FF2B5EF4-FFF2-40B4-BE49-F238E27FC236}">
                <a16:creationId xmlns:a16="http://schemas.microsoft.com/office/drawing/2014/main" id="{133CA5B6-9FA2-E38D-AC3E-0447443F616B}"/>
              </a:ext>
            </a:extLst>
          </p:cNvPr>
          <p:cNvCxnSpPr>
            <a:cxnSpLocks/>
          </p:cNvCxnSpPr>
          <p:nvPr/>
        </p:nvCxnSpPr>
        <p:spPr>
          <a:xfrm>
            <a:off x="4167606" y="2253517"/>
            <a:ext cx="0" cy="310896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536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199">
            <a:extLst>
              <a:ext uri="{FF2B5EF4-FFF2-40B4-BE49-F238E27FC236}">
                <a16:creationId xmlns:a16="http://schemas.microsoft.com/office/drawing/2014/main" id="{78E4A311-30AB-E236-2F54-A18F6757BB9E}"/>
              </a:ext>
            </a:extLst>
          </p:cNvPr>
          <p:cNvSpPr>
            <a:spLocks noChangeArrowheads="1"/>
          </p:cNvSpPr>
          <p:nvPr/>
        </p:nvSpPr>
        <p:spPr bwMode="auto">
          <a:xfrm>
            <a:off x="452317" y="287046"/>
            <a:ext cx="2000347" cy="2000347"/>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 name="Freeform 148">
            <a:extLst>
              <a:ext uri="{FF2B5EF4-FFF2-40B4-BE49-F238E27FC236}">
                <a16:creationId xmlns:a16="http://schemas.microsoft.com/office/drawing/2014/main" id="{4652E755-80E6-1283-F812-555BF625B439}"/>
              </a:ext>
            </a:extLst>
          </p:cNvPr>
          <p:cNvSpPr>
            <a:spLocks/>
          </p:cNvSpPr>
          <p:nvPr/>
        </p:nvSpPr>
        <p:spPr bwMode="auto">
          <a:xfrm>
            <a:off x="0" y="3505200"/>
            <a:ext cx="3352800" cy="3352800"/>
          </a:xfrm>
          <a:custGeom>
            <a:avLst/>
            <a:gdLst>
              <a:gd name="T0" fmla="*/ 3302 w 3302"/>
              <a:gd name="T1" fmla="*/ 3302 h 3302"/>
              <a:gd name="T2" fmla="*/ 0 w 3302"/>
              <a:gd name="T3" fmla="*/ 0 h 3302"/>
              <a:gd name="T4" fmla="*/ 0 w 3302"/>
              <a:gd name="T5" fmla="*/ 0 h 3302"/>
              <a:gd name="T6" fmla="*/ 0 w 3302"/>
              <a:gd name="T7" fmla="*/ 1651 h 3302"/>
              <a:gd name="T8" fmla="*/ 1651 w 3302"/>
              <a:gd name="T9" fmla="*/ 3302 h 3302"/>
              <a:gd name="T10" fmla="*/ 1651 w 3302"/>
              <a:gd name="T11" fmla="*/ 3302 h 3302"/>
              <a:gd name="T12" fmla="*/ 3302 w 3302"/>
              <a:gd name="T13" fmla="*/ 3302 h 3302"/>
              <a:gd name="T14" fmla="*/ 3302 w 3302"/>
              <a:gd name="T15" fmla="*/ 3302 h 3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2" h="3302">
                <a:moveTo>
                  <a:pt x="3302" y="3302"/>
                </a:moveTo>
                <a:cubicBezTo>
                  <a:pt x="3302" y="1478"/>
                  <a:pt x="1823" y="0"/>
                  <a:pt x="0" y="0"/>
                </a:cubicBezTo>
                <a:lnTo>
                  <a:pt x="0" y="0"/>
                </a:lnTo>
                <a:lnTo>
                  <a:pt x="0" y="1651"/>
                </a:lnTo>
                <a:cubicBezTo>
                  <a:pt x="912" y="1651"/>
                  <a:pt x="1651" y="2390"/>
                  <a:pt x="1651" y="3302"/>
                </a:cubicBezTo>
                <a:lnTo>
                  <a:pt x="1651" y="3302"/>
                </a:lnTo>
                <a:lnTo>
                  <a:pt x="3302" y="3302"/>
                </a:lnTo>
                <a:lnTo>
                  <a:pt x="3302" y="3302"/>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9" name="직사각형 8">
            <a:extLst>
              <a:ext uri="{FF2B5EF4-FFF2-40B4-BE49-F238E27FC236}">
                <a16:creationId xmlns:a16="http://schemas.microsoft.com/office/drawing/2014/main" id="{88B5EA72-64F1-7F6E-8353-CDF2E800BD20}"/>
              </a:ext>
            </a:extLst>
          </p:cNvPr>
          <p:cNvSpPr/>
          <p:nvPr/>
        </p:nvSpPr>
        <p:spPr>
          <a:xfrm>
            <a:off x="4671041" y="491298"/>
            <a:ext cx="6858000" cy="800219"/>
          </a:xfrm>
          <a:prstGeom prst="rect">
            <a:avLst/>
          </a:prstGeom>
        </p:spPr>
        <p:txBody>
          <a:bodyPr wrap="square">
            <a:spAutoFit/>
          </a:bodyPr>
          <a:lstStyle/>
          <a:p>
            <a:pPr lvl="0" algn="ctr"/>
            <a:r>
              <a:rPr lang="en-US" altLang="ko-KR" sz="4600" dirty="0">
                <a:latin typeface="+mj-lt"/>
                <a:ea typeface="맑은 고딕" panose="020B0503020000020004" pitchFamily="50" charset="-127"/>
              </a:rPr>
              <a:t>QHP Responsibilities</a:t>
            </a:r>
          </a:p>
        </p:txBody>
      </p:sp>
      <p:sp>
        <p:nvSpPr>
          <p:cNvPr id="10" name="직사각형 9">
            <a:extLst>
              <a:ext uri="{FF2B5EF4-FFF2-40B4-BE49-F238E27FC236}">
                <a16:creationId xmlns:a16="http://schemas.microsoft.com/office/drawing/2014/main" id="{BB5DAE84-7872-B075-F2C9-F5020FBEE51C}"/>
              </a:ext>
            </a:extLst>
          </p:cNvPr>
          <p:cNvSpPr/>
          <p:nvPr/>
        </p:nvSpPr>
        <p:spPr>
          <a:xfrm>
            <a:off x="5215872" y="1496117"/>
            <a:ext cx="6264729" cy="4526557"/>
          </a:xfrm>
          <a:prstGeom prst="rect">
            <a:avLst/>
          </a:prstGeom>
        </p:spPr>
        <p:txBody>
          <a:bodyPr wrap="square">
            <a:noAutofit/>
          </a:bodyPr>
          <a:lstStyle/>
          <a:p>
            <a:pPr lvl="0">
              <a:lnSpc>
                <a:spcPct val="90000"/>
              </a:lnSpc>
              <a:spcAft>
                <a:spcPts val="2000"/>
              </a:spcAft>
              <a:buClr>
                <a:srgbClr val="32669A"/>
              </a:buClr>
              <a:buSzPct val="120000"/>
            </a:pPr>
            <a:r>
              <a:rPr lang="en-US" altLang="ko-KR" sz="2200" b="1" dirty="0">
                <a:solidFill>
                  <a:srgbClr val="0063F4"/>
                </a:solidFill>
                <a:ea typeface="맑은 고딕" panose="020B0503020000020004" pitchFamily="50" charset="-127"/>
              </a:rPr>
              <a:t>Review relevant parts of the applicant’s file </a:t>
            </a:r>
            <a:r>
              <a:rPr lang="en-US" altLang="ko-KR" sz="2200" dirty="0">
                <a:ea typeface="맑은 고딕" panose="020B0503020000020004" pitchFamily="50" charset="-127"/>
              </a:rPr>
              <a:t>based upon the HWD’s initial triage of the file and based upon a “need to know.”</a:t>
            </a:r>
          </a:p>
          <a:p>
            <a:pPr lvl="0">
              <a:lnSpc>
                <a:spcPct val="90000"/>
              </a:lnSpc>
              <a:spcAft>
                <a:spcPts val="2000"/>
              </a:spcAft>
              <a:buClr>
                <a:srgbClr val="32669A"/>
              </a:buClr>
              <a:buSzPct val="120000"/>
            </a:pPr>
            <a:r>
              <a:rPr lang="en-US" altLang="ko-KR" sz="2200" b="1" dirty="0">
                <a:solidFill>
                  <a:srgbClr val="0063F4"/>
                </a:solidFill>
                <a:ea typeface="맑은 고딕" panose="020B0503020000020004" pitchFamily="50" charset="-127"/>
              </a:rPr>
              <a:t>Contact applicants </a:t>
            </a:r>
            <a:r>
              <a:rPr lang="en-US" altLang="ko-KR" sz="2200" dirty="0">
                <a:ea typeface="맑은 고딕" panose="020B0503020000020004" pitchFamily="50" charset="-127"/>
              </a:rPr>
              <a:t>and</a:t>
            </a:r>
            <a:r>
              <a:rPr lang="en-US" altLang="ko-KR" sz="2200" dirty="0">
                <a:solidFill>
                  <a:schemeClr val="tx1">
                    <a:lumMod val="65000"/>
                    <a:lumOff val="35000"/>
                  </a:schemeClr>
                </a:solidFill>
                <a:ea typeface="맑은 고딕" panose="020B0503020000020004" pitchFamily="50" charset="-127"/>
              </a:rPr>
              <a:t> </a:t>
            </a:r>
            <a:r>
              <a:rPr lang="en-US" altLang="ko-KR" sz="2200" b="1" dirty="0">
                <a:solidFill>
                  <a:schemeClr val="accent1"/>
                </a:solidFill>
                <a:ea typeface="맑은 고딕" panose="020B0503020000020004" pitchFamily="50" charset="-127"/>
              </a:rPr>
              <a:t>conduct clinical interviews</a:t>
            </a:r>
            <a:r>
              <a:rPr lang="en-US" altLang="ko-KR" sz="2200" dirty="0">
                <a:solidFill>
                  <a:schemeClr val="tx1">
                    <a:lumMod val="65000"/>
                    <a:lumOff val="35000"/>
                  </a:schemeClr>
                </a:solidFill>
                <a:ea typeface="맑은 고딕" panose="020B0503020000020004" pitchFamily="50" charset="-127"/>
              </a:rPr>
              <a:t>.</a:t>
            </a:r>
          </a:p>
          <a:p>
            <a:pPr lvl="0">
              <a:lnSpc>
                <a:spcPct val="90000"/>
              </a:lnSpc>
              <a:spcAft>
                <a:spcPts val="2000"/>
              </a:spcAft>
              <a:buClr>
                <a:srgbClr val="32669A"/>
              </a:buClr>
              <a:buSzPct val="120000"/>
            </a:pPr>
            <a:r>
              <a:rPr lang="en-US" altLang="ko-KR" sz="2200" b="1" dirty="0">
                <a:solidFill>
                  <a:srgbClr val="0063F4"/>
                </a:solidFill>
                <a:ea typeface="맑은 고딕" panose="020B0503020000020004" pitchFamily="50" charset="-127"/>
              </a:rPr>
              <a:t>Contact outside treating providers </a:t>
            </a:r>
            <a:r>
              <a:rPr lang="en-US" altLang="ko-KR" sz="2200" dirty="0">
                <a:ea typeface="맑은 고딕" panose="020B0503020000020004" pitchFamily="50" charset="-127"/>
              </a:rPr>
              <a:t>as necessary to discuss an applicant’s health care needs.</a:t>
            </a:r>
          </a:p>
          <a:p>
            <a:pPr lvl="0">
              <a:lnSpc>
                <a:spcPct val="90000"/>
              </a:lnSpc>
              <a:spcAft>
                <a:spcPts val="2000"/>
              </a:spcAft>
              <a:buClr>
                <a:srgbClr val="32669A"/>
              </a:buClr>
              <a:buSzPct val="120000"/>
            </a:pPr>
            <a:r>
              <a:rPr lang="en-US" altLang="ko-KR" sz="2200" b="1" dirty="0">
                <a:solidFill>
                  <a:srgbClr val="0063F4"/>
                </a:solidFill>
                <a:ea typeface="맑은 고딕" panose="020B0503020000020004" pitchFamily="50" charset="-127"/>
              </a:rPr>
              <a:t>Complete health care needs or direct threat assessments</a:t>
            </a:r>
            <a:r>
              <a:rPr lang="en-US" altLang="ko-KR" sz="2200" dirty="0">
                <a:solidFill>
                  <a:srgbClr val="646267"/>
                </a:solidFill>
                <a:ea typeface="맑은 고딕" panose="020B0503020000020004" pitchFamily="50" charset="-127"/>
              </a:rPr>
              <a:t>, </a:t>
            </a:r>
            <a:r>
              <a:rPr lang="en-US" altLang="ko-KR" sz="2200" dirty="0">
                <a:ea typeface="맑은 고딕" panose="020B0503020000020004" pitchFamily="50" charset="-127"/>
              </a:rPr>
              <a:t>if indicated.</a:t>
            </a:r>
          </a:p>
          <a:p>
            <a:pPr lvl="0">
              <a:lnSpc>
                <a:spcPct val="90000"/>
              </a:lnSpc>
              <a:spcAft>
                <a:spcPts val="2000"/>
              </a:spcAft>
              <a:buClr>
                <a:srgbClr val="32669A"/>
              </a:buClr>
              <a:buSzPct val="120000"/>
            </a:pPr>
            <a:r>
              <a:rPr lang="en-US" altLang="ko-KR" sz="2200" b="1" dirty="0">
                <a:solidFill>
                  <a:schemeClr val="accent1"/>
                </a:solidFill>
                <a:ea typeface="맑은 고딕" panose="020B0503020000020004" pitchFamily="50" charset="-127"/>
              </a:rPr>
              <a:t>Identify potential disability accommodations </a:t>
            </a:r>
            <a:r>
              <a:rPr lang="en-US" altLang="ko-KR" sz="2200" dirty="0">
                <a:ea typeface="맑은 고딕" panose="020B0503020000020004" pitchFamily="50" charset="-127"/>
              </a:rPr>
              <a:t>if the applicant is an individual with a disability.</a:t>
            </a:r>
          </a:p>
        </p:txBody>
      </p:sp>
      <p:sp>
        <p:nvSpPr>
          <p:cNvPr id="15" name="Slide Number Placeholder 5">
            <a:extLst>
              <a:ext uri="{FF2B5EF4-FFF2-40B4-BE49-F238E27FC236}">
                <a16:creationId xmlns:a16="http://schemas.microsoft.com/office/drawing/2014/main" id="{D54A2531-3309-D132-9C0E-1EB58832E5BF}"/>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cs typeface="Arial" panose="020B0604020202020204" pitchFamily="34" charset="0"/>
              </a:rPr>
              <a:pPr algn="r"/>
              <a:t>13</a:t>
            </a:fld>
            <a:endParaRPr lang="en-US" sz="1200" dirty="0">
              <a:cs typeface="Arial" panose="020B0604020202020204" pitchFamily="34" charset="0"/>
            </a:endParaRPr>
          </a:p>
        </p:txBody>
      </p:sp>
      <p:pic>
        <p:nvPicPr>
          <p:cNvPr id="6" name="Picture Placeholder 5" descr="A person talking to a person&#10;&#10;Description automatically generated with medium confidence">
            <a:extLst>
              <a:ext uri="{FF2B5EF4-FFF2-40B4-BE49-F238E27FC236}">
                <a16:creationId xmlns:a16="http://schemas.microsoft.com/office/drawing/2014/main" id="{F11AC335-5F2A-F15D-4FA0-C3E2BE43E2A1}"/>
              </a:ext>
            </a:extLst>
          </p:cNvPr>
          <p:cNvPicPr>
            <a:picLocks noGrp="1" noChangeAspect="1"/>
          </p:cNvPicPr>
          <p:nvPr>
            <p:ph type="pic" sz="quarter" idx="10"/>
          </p:nvPr>
        </p:nvPicPr>
        <p:blipFill>
          <a:blip r:embed="rId3"/>
          <a:srcRect l="16781" r="16781"/>
          <a:stretch>
            <a:fillRect/>
          </a:stretch>
        </p:blipFill>
        <p:spPr>
          <a:xfrm>
            <a:off x="767443" y="1270234"/>
            <a:ext cx="4214894" cy="4216168"/>
          </a:xfrm>
        </p:spPr>
      </p:pic>
    </p:spTree>
    <p:extLst>
      <p:ext uri="{BB962C8B-B14F-4D97-AF65-F5344CB8AC3E}">
        <p14:creationId xmlns:p14="http://schemas.microsoft.com/office/powerpoint/2010/main" val="2632683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95187" y="1362364"/>
            <a:ext cx="8892127" cy="1370226"/>
          </a:xfrm>
        </p:spPr>
        <p:txBody>
          <a:bodyPr anchor="ctr" anchorCtr="0">
            <a:noAutofit/>
          </a:bodyPr>
          <a:lstStyle/>
          <a:p>
            <a:pPr marL="14288" lvl="1">
              <a:spcBef>
                <a:spcPts val="0"/>
              </a:spcBef>
              <a:buNone/>
            </a:pPr>
            <a:r>
              <a:rPr lang="en-US" sz="2300" dirty="0"/>
              <a:t>Centers have </a:t>
            </a:r>
            <a:r>
              <a:rPr lang="en-US" sz="2300" b="1" dirty="0">
                <a:solidFill>
                  <a:schemeClr val="accent1"/>
                </a:solidFill>
              </a:rPr>
              <a:t>30 calendar days </a:t>
            </a:r>
            <a:r>
              <a:rPr lang="en-US" sz="2300" dirty="0"/>
              <a:t>to complete the AFR process.</a:t>
            </a:r>
          </a:p>
          <a:p>
            <a:pPr marL="14288" lvl="1">
              <a:spcBef>
                <a:spcPts val="0"/>
              </a:spcBef>
            </a:pPr>
            <a:r>
              <a:rPr lang="en-US" sz="2300" dirty="0"/>
              <a:t>CMHCs should be assigned the file </a:t>
            </a:r>
            <a:r>
              <a:rPr lang="en-US" sz="2300" dirty="0">
                <a:highlight>
                  <a:srgbClr val="FFFF00"/>
                </a:highlight>
              </a:rPr>
              <a:t>no later than 3-4 days after it is made available to the center.</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88AA25-0ABF-4444-BF79-A8339D80008A}" type="slidenum">
              <a:rPr lang="en-US" smtClean="0">
                <a:solidFill>
                  <a:schemeClr val="bg1"/>
                </a:solidFill>
              </a:rPr>
              <a:pPr/>
              <a:t>14</a:t>
            </a:fld>
            <a:endParaRPr lang="en-US" dirty="0">
              <a:solidFill>
                <a:schemeClr val="bg1"/>
              </a:solidFill>
            </a:endParaRPr>
          </a:p>
        </p:txBody>
      </p:sp>
      <p:sp>
        <p:nvSpPr>
          <p:cNvPr id="2" name="Title 1">
            <a:extLst>
              <a:ext uri="{FF2B5EF4-FFF2-40B4-BE49-F238E27FC236}">
                <a16:creationId xmlns:a16="http://schemas.microsoft.com/office/drawing/2014/main" id="{72A2EF22-50F4-1A8D-05D5-EA846B8EB6A6}"/>
              </a:ext>
            </a:extLst>
          </p:cNvPr>
          <p:cNvSpPr>
            <a:spLocks noGrp="1"/>
          </p:cNvSpPr>
          <p:nvPr>
            <p:ph type="title"/>
          </p:nvPr>
        </p:nvSpPr>
        <p:spPr>
          <a:xfrm>
            <a:off x="806184" y="387822"/>
            <a:ext cx="9779183" cy="779899"/>
          </a:xfrm>
        </p:spPr>
        <p:txBody>
          <a:bodyPr anchor="ctr"/>
          <a:lstStyle/>
          <a:p>
            <a:pPr algn="ctr"/>
            <a:r>
              <a:rPr lang="en-US" sz="4400" b="0" dirty="0"/>
              <a:t>2 AFR Timelines</a:t>
            </a:r>
          </a:p>
        </p:txBody>
      </p:sp>
      <p:grpSp>
        <p:nvGrpSpPr>
          <p:cNvPr id="4" name="Group 3">
            <a:extLst>
              <a:ext uri="{FF2B5EF4-FFF2-40B4-BE49-F238E27FC236}">
                <a16:creationId xmlns:a16="http://schemas.microsoft.com/office/drawing/2014/main" id="{C79BC6CB-E53A-8570-BC9C-2D09BEF7175B}"/>
              </a:ext>
            </a:extLst>
          </p:cNvPr>
          <p:cNvGrpSpPr/>
          <p:nvPr/>
        </p:nvGrpSpPr>
        <p:grpSpPr>
          <a:xfrm>
            <a:off x="315685" y="4911867"/>
            <a:ext cx="9670144" cy="1897146"/>
            <a:chOff x="315685" y="4960854"/>
            <a:chExt cx="9670144" cy="1897146"/>
          </a:xfrm>
        </p:grpSpPr>
        <p:sp>
          <p:nvSpPr>
            <p:cNvPr id="23" name="Oval 22">
              <a:extLst>
                <a:ext uri="{FF2B5EF4-FFF2-40B4-BE49-F238E27FC236}">
                  <a16:creationId xmlns:a16="http://schemas.microsoft.com/office/drawing/2014/main" id="{B6AF105E-2ABE-6961-9A3F-7F7E14065400}"/>
                </a:ext>
              </a:extLst>
            </p:cNvPr>
            <p:cNvSpPr/>
            <p:nvPr/>
          </p:nvSpPr>
          <p:spPr>
            <a:xfrm>
              <a:off x="7623781" y="5356345"/>
              <a:ext cx="2362048" cy="1501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4">
              <a:extLst>
                <a:ext uri="{FF2B5EF4-FFF2-40B4-BE49-F238E27FC236}">
                  <a16:creationId xmlns:a16="http://schemas.microsoft.com/office/drawing/2014/main" id="{B57134C3-A67B-A877-F47E-E16E78DF1511}"/>
                </a:ext>
              </a:extLst>
            </p:cNvPr>
            <p:cNvSpPr txBox="1">
              <a:spLocks/>
            </p:cNvSpPr>
            <p:nvPr/>
          </p:nvSpPr>
          <p:spPr>
            <a:xfrm>
              <a:off x="315685" y="4960854"/>
              <a:ext cx="9666515" cy="1645994"/>
            </a:xfrm>
            <a:prstGeom prst="rect">
              <a:avLst/>
            </a:prstGeom>
            <a:ln w="25400">
              <a:solidFill>
                <a:schemeClr val="tx1">
                  <a:lumMod val="65000"/>
                  <a:lumOff val="35000"/>
                </a:schemeClr>
              </a:solidFill>
            </a:ln>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lvl="1" indent="-288925">
                <a:lnSpc>
                  <a:spcPct val="100000"/>
                </a:lnSpc>
                <a:spcBef>
                  <a:spcPts val="0"/>
                </a:spcBef>
                <a:spcAft>
                  <a:spcPts val="100"/>
                </a:spcAft>
                <a:buSzPct val="120000"/>
                <a:buFont typeface="Arial" panose="020B0604020202020204" pitchFamily="34" charset="0"/>
                <a:buChar char="•"/>
              </a:pPr>
              <a:r>
                <a:rPr lang="en-US" sz="2000" dirty="0"/>
                <a:t>An extension can be requested from the </a:t>
              </a:r>
              <a:r>
                <a:rPr lang="en-US" sz="2000" b="1" dirty="0"/>
                <a:t>Regional Office</a:t>
              </a:r>
              <a:r>
                <a:rPr lang="en-US" sz="2000" dirty="0"/>
                <a:t>.</a:t>
              </a:r>
            </a:p>
            <a:p>
              <a:pPr marL="352425" lvl="1" indent="-288925">
                <a:lnSpc>
                  <a:spcPct val="100000"/>
                </a:lnSpc>
                <a:spcBef>
                  <a:spcPts val="0"/>
                </a:spcBef>
                <a:spcAft>
                  <a:spcPts val="100"/>
                </a:spcAft>
                <a:buSzPct val="120000"/>
                <a:buFont typeface="Arial" panose="020B0604020202020204" pitchFamily="34" charset="0"/>
                <a:buChar char="•"/>
              </a:pPr>
              <a:r>
                <a:rPr lang="en-US" sz="2000" dirty="0"/>
                <a:t>Check with your HWD about your center contractor’s policies. </a:t>
              </a:r>
            </a:p>
            <a:p>
              <a:pPr marL="352425" lvl="1" indent="-288925">
                <a:lnSpc>
                  <a:spcPct val="100000"/>
                </a:lnSpc>
                <a:spcBef>
                  <a:spcPts val="0"/>
                </a:spcBef>
                <a:buSzPct val="120000"/>
                <a:buFont typeface="Arial" panose="020B0604020202020204" pitchFamily="34" charset="0"/>
                <a:buChar char="•"/>
              </a:pPr>
              <a:r>
                <a:rPr lang="en-US" sz="2000" dirty="0"/>
                <a:t>Waiting for records is typically not justification enough for an extension, unless deemed critical for the review. Per policy, you </a:t>
              </a:r>
              <a:r>
                <a:rPr lang="en-US" sz="2000" b="1" dirty="0">
                  <a:solidFill>
                    <a:srgbClr val="0063F4"/>
                  </a:solidFill>
                </a:rPr>
                <a:t>must make a decision </a:t>
              </a:r>
              <a:r>
                <a:rPr lang="en-US" sz="2000" dirty="0"/>
                <a:t>based on information you have.</a:t>
              </a:r>
            </a:p>
          </p:txBody>
        </p:sp>
      </p:grpSp>
      <p:grpSp>
        <p:nvGrpSpPr>
          <p:cNvPr id="8" name="Group 7">
            <a:extLst>
              <a:ext uri="{FF2B5EF4-FFF2-40B4-BE49-F238E27FC236}">
                <a16:creationId xmlns:a16="http://schemas.microsoft.com/office/drawing/2014/main" id="{E2224571-B045-2E0E-4476-5120A6698B63}"/>
              </a:ext>
            </a:extLst>
          </p:cNvPr>
          <p:cNvGrpSpPr/>
          <p:nvPr/>
        </p:nvGrpSpPr>
        <p:grpSpPr>
          <a:xfrm>
            <a:off x="319315" y="1262373"/>
            <a:ext cx="10856686" cy="1479738"/>
            <a:chOff x="319315" y="1262373"/>
            <a:chExt cx="10856686" cy="1479738"/>
          </a:xfrm>
        </p:grpSpPr>
        <p:pic>
          <p:nvPicPr>
            <p:cNvPr id="2050" name="Picture 2" descr="30 Day Calendar Illustrations, Royalty-Free Vector Graphics ...">
              <a:extLst>
                <a:ext uri="{FF2B5EF4-FFF2-40B4-BE49-F238E27FC236}">
                  <a16:creationId xmlns:a16="http://schemas.microsoft.com/office/drawing/2014/main" id="{BD263FE1-A1FD-D068-C8F2-86AB2264E04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589" y="1262373"/>
              <a:ext cx="1479738" cy="147973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6A9B3793-7AB1-8D12-FDD6-779FC7FADBFC}"/>
                </a:ext>
              </a:extLst>
            </p:cNvPr>
            <p:cNvSpPr/>
            <p:nvPr/>
          </p:nvSpPr>
          <p:spPr>
            <a:xfrm>
              <a:off x="319315" y="1262374"/>
              <a:ext cx="10856686" cy="1442976"/>
            </a:xfrm>
            <a:prstGeom prst="rect">
              <a:avLst/>
            </a:pr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FE5CDDEF-C264-2CF0-3943-E49D4A1E9F27}"/>
              </a:ext>
            </a:extLst>
          </p:cNvPr>
          <p:cNvGrpSpPr/>
          <p:nvPr/>
        </p:nvGrpSpPr>
        <p:grpSpPr>
          <a:xfrm>
            <a:off x="319315" y="2808335"/>
            <a:ext cx="10856686" cy="2027787"/>
            <a:chOff x="319315" y="2878042"/>
            <a:chExt cx="10856686" cy="2027787"/>
          </a:xfrm>
        </p:grpSpPr>
        <p:grpSp>
          <p:nvGrpSpPr>
            <p:cNvPr id="18" name="Group 17">
              <a:extLst>
                <a:ext uri="{FF2B5EF4-FFF2-40B4-BE49-F238E27FC236}">
                  <a16:creationId xmlns:a16="http://schemas.microsoft.com/office/drawing/2014/main" id="{63C668DB-D8AF-07EF-5177-0F2A536106ED}"/>
                </a:ext>
              </a:extLst>
            </p:cNvPr>
            <p:cNvGrpSpPr/>
            <p:nvPr/>
          </p:nvGrpSpPr>
          <p:grpSpPr>
            <a:xfrm>
              <a:off x="501597" y="3082242"/>
              <a:ext cx="3785974" cy="1644313"/>
              <a:chOff x="479498" y="3422759"/>
              <a:chExt cx="3785974" cy="1644313"/>
            </a:xfrm>
          </p:grpSpPr>
          <p:sp>
            <p:nvSpPr>
              <p:cNvPr id="9" name="Content Placeholder 2">
                <a:extLst>
                  <a:ext uri="{FF2B5EF4-FFF2-40B4-BE49-F238E27FC236}">
                    <a16:creationId xmlns:a16="http://schemas.microsoft.com/office/drawing/2014/main" id="{3DD14B32-BBC4-99CC-537E-C59497943555}"/>
                  </a:ext>
                </a:extLst>
              </p:cNvPr>
              <p:cNvSpPr txBox="1">
                <a:spLocks/>
              </p:cNvSpPr>
              <p:nvPr/>
            </p:nvSpPr>
            <p:spPr>
              <a:xfrm>
                <a:off x="2436672" y="3422759"/>
                <a:ext cx="1828800" cy="1055594"/>
              </a:xfrm>
              <a:prstGeom prst="roundRect">
                <a:avLst/>
              </a:prstGeom>
              <a:solidFill>
                <a:srgbClr val="8BCFFF"/>
              </a:solidFill>
              <a:ln w="25400">
                <a:solidFill>
                  <a:schemeClr val="accent6">
                    <a:lumMod val="50000"/>
                  </a:schemeClr>
                </a:solidFill>
              </a:ln>
            </p:spPr>
            <p:txBody>
              <a:bodyPr vert="horz" lIns="91440" tIns="45720" rIns="91440" bIns="45720" rtlCol="0" anchor="ctr">
                <a:noAutofit/>
              </a:bodyPr>
              <a:lstStyle>
                <a:lvl1pPr marL="228600" indent="-228600" algn="l" defTabSz="914400" rtl="0" eaLnBrk="1" latinLnBrk="0" hangingPunct="1">
                  <a:lnSpc>
                    <a:spcPct val="120000"/>
                  </a:lnSpc>
                  <a:spcBef>
                    <a:spcPts val="0"/>
                  </a:spcBef>
                  <a:buClr>
                    <a:srgbClr val="92D050"/>
                  </a:buClr>
                  <a:buFont typeface="Wingdings" panose="05000000000000000000" pitchFamily="2" charset="2"/>
                  <a:buChar char="§"/>
                  <a:defRPr sz="2800" kern="1200">
                    <a:solidFill>
                      <a:srgbClr val="002060"/>
                    </a:solidFill>
                    <a:latin typeface="+mn-lt"/>
                    <a:ea typeface="+mn-ea"/>
                    <a:cs typeface="+mn-cs"/>
                  </a:defRPr>
                </a:lvl1pPr>
                <a:lvl2pPr marL="800100" indent="-342900" algn="l" defTabSz="914400" rtl="0" eaLnBrk="1" latinLnBrk="0" hangingPunct="1">
                  <a:lnSpc>
                    <a:spcPct val="120000"/>
                  </a:lnSpc>
                  <a:spcBef>
                    <a:spcPts val="0"/>
                  </a:spcBef>
                  <a:buClr>
                    <a:schemeClr val="accent1"/>
                  </a:buClr>
                  <a:buFont typeface="Wingdings" panose="05000000000000000000" pitchFamily="2" charset="2"/>
                  <a:buChar char="§"/>
                  <a:defRPr sz="2400" kern="1200">
                    <a:solidFill>
                      <a:srgbClr val="002060"/>
                    </a:solidFill>
                    <a:latin typeface="+mn-lt"/>
                    <a:ea typeface="+mn-ea"/>
                    <a:cs typeface="+mn-cs"/>
                  </a:defRPr>
                </a:lvl2pPr>
                <a:lvl3pPr marL="1143000" indent="-228600" algn="l" defTabSz="914400" rtl="0" eaLnBrk="1" latinLnBrk="0" hangingPunct="1">
                  <a:lnSpc>
                    <a:spcPct val="120000"/>
                  </a:lnSpc>
                  <a:spcBef>
                    <a:spcPts val="0"/>
                  </a:spcBef>
                  <a:buClr>
                    <a:srgbClr val="002060"/>
                  </a:buClr>
                  <a:buFont typeface="Wingdings" panose="05000000000000000000" pitchFamily="2" charset="2"/>
                  <a:buChar char="§"/>
                  <a:defRPr sz="2000" kern="1200">
                    <a:solidFill>
                      <a:srgbClr val="002060"/>
                    </a:solidFill>
                    <a:latin typeface="+mn-lt"/>
                    <a:ea typeface="+mn-ea"/>
                    <a:cs typeface="+mn-cs"/>
                  </a:defRPr>
                </a:lvl3pPr>
                <a:lvl4pPr marL="1600200" indent="-228600" algn="l" defTabSz="914400" rtl="0" eaLnBrk="1" latinLnBrk="0" hangingPunct="1">
                  <a:lnSpc>
                    <a:spcPct val="120000"/>
                  </a:lnSpc>
                  <a:spcBef>
                    <a:spcPts val="500"/>
                  </a:spcBef>
                  <a:buClr>
                    <a:srgbClr val="002060"/>
                  </a:buClr>
                  <a:buFont typeface="Wingdings" panose="05000000000000000000" pitchFamily="2" charset="2"/>
                  <a:buChar char="§"/>
                  <a:defRPr sz="1800" kern="1200">
                    <a:solidFill>
                      <a:srgbClr val="002060"/>
                    </a:solidFill>
                    <a:latin typeface="+mn-lt"/>
                    <a:ea typeface="+mn-ea"/>
                    <a:cs typeface="+mn-cs"/>
                  </a:defRPr>
                </a:lvl4pPr>
                <a:lvl5pPr marL="2057400" indent="-228600" algn="l" defTabSz="914400" rtl="0" eaLnBrk="1" latinLnBrk="0" hangingPunct="1">
                  <a:lnSpc>
                    <a:spcPct val="120000"/>
                  </a:lnSpc>
                  <a:spcBef>
                    <a:spcPts val="500"/>
                  </a:spcBef>
                  <a:buClr>
                    <a:srgbClr val="002060"/>
                  </a:buClr>
                  <a:buFont typeface="Wingdings" panose="05000000000000000000" pitchFamily="2" charset="2"/>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0000"/>
                  </a:lnSpc>
                  <a:buFont typeface="Wingdings" panose="05000000000000000000" pitchFamily="2" charset="2"/>
                  <a:buNone/>
                </a:pPr>
                <a:r>
                  <a:rPr lang="en-US" sz="1900" b="1" dirty="0"/>
                  <a:t>Regional Mental Health Specialist </a:t>
                </a:r>
              </a:p>
            </p:txBody>
          </p:sp>
          <p:sp>
            <p:nvSpPr>
              <p:cNvPr id="10" name="Content Placeholder 2">
                <a:extLst>
                  <a:ext uri="{FF2B5EF4-FFF2-40B4-BE49-F238E27FC236}">
                    <a16:creationId xmlns:a16="http://schemas.microsoft.com/office/drawing/2014/main" id="{5A09738D-56F3-1CE4-D57D-49D2F10B82B0}"/>
                  </a:ext>
                </a:extLst>
              </p:cNvPr>
              <p:cNvSpPr txBox="1">
                <a:spLocks/>
              </p:cNvSpPr>
              <p:nvPr/>
            </p:nvSpPr>
            <p:spPr>
              <a:xfrm>
                <a:off x="479498" y="3422759"/>
                <a:ext cx="1828800" cy="1055593"/>
              </a:xfrm>
              <a:prstGeom prst="roundRect">
                <a:avLst/>
              </a:prstGeom>
              <a:solidFill>
                <a:schemeClr val="accent1">
                  <a:lumMod val="20000"/>
                  <a:lumOff val="80000"/>
                </a:schemeClr>
              </a:solidFill>
              <a:ln w="25400">
                <a:solidFill>
                  <a:schemeClr val="accent6">
                    <a:lumMod val="50000"/>
                  </a:schemeClr>
                </a:solidFill>
              </a:ln>
            </p:spPr>
            <p:txBody>
              <a:bodyPr vert="horz" lIns="91440" tIns="45720" rIns="91440" bIns="45720" rtlCol="0" anchor="ctr">
                <a:noAutofit/>
              </a:bodyPr>
              <a:lstStyle>
                <a:lvl1pPr marL="228600" indent="-228600" algn="l" defTabSz="914400" rtl="0" eaLnBrk="1" latinLnBrk="0" hangingPunct="1">
                  <a:lnSpc>
                    <a:spcPct val="120000"/>
                  </a:lnSpc>
                  <a:spcBef>
                    <a:spcPts val="0"/>
                  </a:spcBef>
                  <a:buClr>
                    <a:srgbClr val="92D050"/>
                  </a:buClr>
                  <a:buFont typeface="Wingdings" panose="05000000000000000000" pitchFamily="2" charset="2"/>
                  <a:buChar char="§"/>
                  <a:defRPr sz="2800" kern="1200">
                    <a:solidFill>
                      <a:srgbClr val="002060"/>
                    </a:solidFill>
                    <a:latin typeface="+mn-lt"/>
                    <a:ea typeface="+mn-ea"/>
                    <a:cs typeface="+mn-cs"/>
                  </a:defRPr>
                </a:lvl1pPr>
                <a:lvl2pPr marL="800100" indent="-342900" algn="l" defTabSz="914400" rtl="0" eaLnBrk="1" latinLnBrk="0" hangingPunct="1">
                  <a:lnSpc>
                    <a:spcPct val="120000"/>
                  </a:lnSpc>
                  <a:spcBef>
                    <a:spcPts val="0"/>
                  </a:spcBef>
                  <a:buClr>
                    <a:schemeClr val="accent1"/>
                  </a:buClr>
                  <a:buFont typeface="Wingdings" panose="05000000000000000000" pitchFamily="2" charset="2"/>
                  <a:buChar char="§"/>
                  <a:defRPr sz="2400" kern="1200">
                    <a:solidFill>
                      <a:srgbClr val="002060"/>
                    </a:solidFill>
                    <a:latin typeface="+mn-lt"/>
                    <a:ea typeface="+mn-ea"/>
                    <a:cs typeface="+mn-cs"/>
                  </a:defRPr>
                </a:lvl2pPr>
                <a:lvl3pPr marL="1143000" indent="-228600" algn="l" defTabSz="914400" rtl="0" eaLnBrk="1" latinLnBrk="0" hangingPunct="1">
                  <a:lnSpc>
                    <a:spcPct val="120000"/>
                  </a:lnSpc>
                  <a:spcBef>
                    <a:spcPts val="0"/>
                  </a:spcBef>
                  <a:buClr>
                    <a:srgbClr val="002060"/>
                  </a:buClr>
                  <a:buFont typeface="Wingdings" panose="05000000000000000000" pitchFamily="2" charset="2"/>
                  <a:buChar char="§"/>
                  <a:defRPr sz="2000" kern="1200">
                    <a:solidFill>
                      <a:srgbClr val="002060"/>
                    </a:solidFill>
                    <a:latin typeface="+mn-lt"/>
                    <a:ea typeface="+mn-ea"/>
                    <a:cs typeface="+mn-cs"/>
                  </a:defRPr>
                </a:lvl3pPr>
                <a:lvl4pPr marL="1600200" indent="-228600" algn="l" defTabSz="914400" rtl="0" eaLnBrk="1" latinLnBrk="0" hangingPunct="1">
                  <a:lnSpc>
                    <a:spcPct val="120000"/>
                  </a:lnSpc>
                  <a:spcBef>
                    <a:spcPts val="500"/>
                  </a:spcBef>
                  <a:buClr>
                    <a:srgbClr val="002060"/>
                  </a:buClr>
                  <a:buFont typeface="Wingdings" panose="05000000000000000000" pitchFamily="2" charset="2"/>
                  <a:buChar char="§"/>
                  <a:defRPr sz="1800" kern="1200">
                    <a:solidFill>
                      <a:srgbClr val="002060"/>
                    </a:solidFill>
                    <a:latin typeface="+mn-lt"/>
                    <a:ea typeface="+mn-ea"/>
                    <a:cs typeface="+mn-cs"/>
                  </a:defRPr>
                </a:lvl4pPr>
                <a:lvl5pPr marL="2057400" indent="-228600" algn="l" defTabSz="914400" rtl="0" eaLnBrk="1" latinLnBrk="0" hangingPunct="1">
                  <a:lnSpc>
                    <a:spcPct val="120000"/>
                  </a:lnSpc>
                  <a:spcBef>
                    <a:spcPts val="500"/>
                  </a:spcBef>
                  <a:buClr>
                    <a:srgbClr val="002060"/>
                  </a:buClr>
                  <a:buFont typeface="Wingdings" panose="05000000000000000000" pitchFamily="2" charset="2"/>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Wingdings" panose="05000000000000000000" pitchFamily="2" charset="2"/>
                  <a:buNone/>
                </a:pPr>
                <a:r>
                  <a:rPr lang="en-US" sz="1900" b="1" dirty="0"/>
                  <a:t>Regional Disability Coordinator </a:t>
                </a:r>
              </a:p>
            </p:txBody>
          </p:sp>
          <p:sp>
            <p:nvSpPr>
              <p:cNvPr id="15" name="TextBox 14">
                <a:extLst>
                  <a:ext uri="{FF2B5EF4-FFF2-40B4-BE49-F238E27FC236}">
                    <a16:creationId xmlns:a16="http://schemas.microsoft.com/office/drawing/2014/main" id="{562B7315-7433-4019-0B13-ADE6B79C730A}"/>
                  </a:ext>
                </a:extLst>
              </p:cNvPr>
              <p:cNvSpPr txBox="1"/>
              <p:nvPr/>
            </p:nvSpPr>
            <p:spPr>
              <a:xfrm>
                <a:off x="479499" y="4526950"/>
                <a:ext cx="1828800" cy="533361"/>
              </a:xfrm>
              <a:prstGeom prst="roundRect">
                <a:avLst/>
              </a:prstGeom>
              <a:noFill/>
              <a:ln w="25400">
                <a:solidFill>
                  <a:schemeClr val="tx1"/>
                </a:solidFill>
              </a:ln>
            </p:spPr>
            <p:txBody>
              <a:bodyPr wrap="square" anchor="ctr">
                <a:noAutofit/>
              </a:bodyPr>
              <a:lstStyle/>
              <a:p>
                <a:pPr marL="0" indent="0" algn="ctr">
                  <a:lnSpc>
                    <a:spcPct val="100000"/>
                  </a:lnSpc>
                  <a:buFont typeface="Wingdings" panose="05000000000000000000" pitchFamily="2" charset="2"/>
                  <a:buNone/>
                </a:pPr>
                <a:r>
                  <a:rPr lang="en-US" sz="1500" b="1" dirty="0"/>
                  <a:t>Administrative</a:t>
                </a:r>
              </a:p>
              <a:p>
                <a:pPr marL="0" indent="0" algn="ctr">
                  <a:lnSpc>
                    <a:spcPct val="100000"/>
                  </a:lnSpc>
                  <a:buFont typeface="Wingdings" panose="05000000000000000000" pitchFamily="2" charset="2"/>
                  <a:buNone/>
                </a:pPr>
                <a:r>
                  <a:rPr lang="en-US" sz="1500" b="1" dirty="0"/>
                  <a:t>Review</a:t>
                </a:r>
              </a:p>
            </p:txBody>
          </p:sp>
          <p:sp>
            <p:nvSpPr>
              <p:cNvPr id="16" name="TextBox 15">
                <a:extLst>
                  <a:ext uri="{FF2B5EF4-FFF2-40B4-BE49-F238E27FC236}">
                    <a16:creationId xmlns:a16="http://schemas.microsoft.com/office/drawing/2014/main" id="{99730DDF-56EE-80BD-FD00-8E37AA1D5B06}"/>
                  </a:ext>
                </a:extLst>
              </p:cNvPr>
              <p:cNvSpPr txBox="1"/>
              <p:nvPr/>
            </p:nvSpPr>
            <p:spPr>
              <a:xfrm>
                <a:off x="2436672" y="4533711"/>
                <a:ext cx="1828800" cy="533361"/>
              </a:xfrm>
              <a:prstGeom prst="roundRect">
                <a:avLst/>
              </a:prstGeom>
              <a:noFill/>
              <a:ln w="25400">
                <a:solidFill>
                  <a:schemeClr val="tx1"/>
                </a:solidFill>
              </a:ln>
            </p:spPr>
            <p:txBody>
              <a:bodyPr wrap="square" anchor="ctr">
                <a:noAutofit/>
              </a:bodyPr>
              <a:lstStyle/>
              <a:p>
                <a:pPr marL="0" indent="0" algn="ctr">
                  <a:lnSpc>
                    <a:spcPct val="105000"/>
                  </a:lnSpc>
                  <a:buFont typeface="Wingdings" panose="05000000000000000000" pitchFamily="2" charset="2"/>
                  <a:buNone/>
                </a:pPr>
                <a:r>
                  <a:rPr lang="en-US" sz="1500" b="1" dirty="0">
                    <a:ln w="0"/>
                    <a:effectLst>
                      <a:outerShdw blurRad="38100" dist="25400" dir="5400000" algn="ctr" rotWithShape="0">
                        <a:srgbClr val="6E747A">
                          <a:alpha val="43000"/>
                        </a:srgbClr>
                      </a:outerShdw>
                    </a:effectLst>
                  </a:rPr>
                  <a:t>Clinical </a:t>
                </a:r>
              </a:p>
              <a:p>
                <a:pPr marL="0" indent="0" algn="ctr">
                  <a:lnSpc>
                    <a:spcPct val="105000"/>
                  </a:lnSpc>
                  <a:buFont typeface="Wingdings" panose="05000000000000000000" pitchFamily="2" charset="2"/>
                  <a:buNone/>
                </a:pPr>
                <a:r>
                  <a:rPr lang="en-US" sz="1500" b="1" dirty="0">
                    <a:ln w="0"/>
                    <a:effectLst>
                      <a:outerShdw blurRad="38100" dist="25400" dir="5400000" algn="ctr" rotWithShape="0">
                        <a:srgbClr val="6E747A">
                          <a:alpha val="43000"/>
                        </a:srgbClr>
                      </a:outerShdw>
                    </a:effectLst>
                  </a:rPr>
                  <a:t>Review</a:t>
                </a:r>
              </a:p>
            </p:txBody>
          </p:sp>
        </p:grpSp>
        <p:sp>
          <p:nvSpPr>
            <p:cNvPr id="20" name="TextBox 19">
              <a:extLst>
                <a:ext uri="{FF2B5EF4-FFF2-40B4-BE49-F238E27FC236}">
                  <a16:creationId xmlns:a16="http://schemas.microsoft.com/office/drawing/2014/main" id="{2D82CB2B-80B9-A3B8-7F1B-A19247E8CCA0}"/>
                </a:ext>
              </a:extLst>
            </p:cNvPr>
            <p:cNvSpPr txBox="1"/>
            <p:nvPr/>
          </p:nvSpPr>
          <p:spPr>
            <a:xfrm>
              <a:off x="4496491" y="3132347"/>
              <a:ext cx="6490824" cy="1508105"/>
            </a:xfrm>
            <a:prstGeom prst="rect">
              <a:avLst/>
            </a:prstGeom>
            <a:noFill/>
          </p:spPr>
          <p:txBody>
            <a:bodyPr wrap="square">
              <a:spAutoFit/>
            </a:bodyPr>
            <a:lstStyle/>
            <a:p>
              <a:pPr marL="14288"/>
              <a:r>
                <a:rPr lang="en-US" sz="2300" dirty="0"/>
                <a:t>While a recommendation of denial is in Regional Review, Centers have </a:t>
              </a:r>
              <a:r>
                <a:rPr lang="en-US" sz="2300" b="1" dirty="0">
                  <a:solidFill>
                    <a:schemeClr val="accent1"/>
                  </a:solidFill>
                </a:rPr>
                <a:t>10 business days </a:t>
              </a:r>
              <a:r>
                <a:rPr lang="en-US" sz="2300" dirty="0"/>
                <a:t>to provide additional information or make corrections as requested by email from the RDIC or RMHS.</a:t>
              </a:r>
            </a:p>
          </p:txBody>
        </p:sp>
        <p:sp>
          <p:nvSpPr>
            <p:cNvPr id="22" name="Rectangle 21">
              <a:extLst>
                <a:ext uri="{FF2B5EF4-FFF2-40B4-BE49-F238E27FC236}">
                  <a16:creationId xmlns:a16="http://schemas.microsoft.com/office/drawing/2014/main" id="{9CD7A962-46D7-1DA0-CDD4-997864881390}"/>
                </a:ext>
              </a:extLst>
            </p:cNvPr>
            <p:cNvSpPr/>
            <p:nvPr/>
          </p:nvSpPr>
          <p:spPr>
            <a:xfrm>
              <a:off x="319315" y="2878042"/>
              <a:ext cx="10856686" cy="2027787"/>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38289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EDD7-5604-DB60-F5D0-DD37B4FD0D95}"/>
              </a:ext>
            </a:extLst>
          </p:cNvPr>
          <p:cNvSpPr>
            <a:spLocks noGrp="1"/>
          </p:cNvSpPr>
          <p:nvPr>
            <p:ph type="ctrTitle"/>
          </p:nvPr>
        </p:nvSpPr>
        <p:spPr>
          <a:xfrm>
            <a:off x="784680" y="1020883"/>
            <a:ext cx="6710860" cy="2995629"/>
          </a:xfrm>
        </p:spPr>
        <p:txBody>
          <a:bodyPr anchor="ctr"/>
          <a:lstStyle/>
          <a:p>
            <a:pPr>
              <a:lnSpc>
                <a:spcPct val="80000"/>
              </a:lnSpc>
            </a:pPr>
            <a:br>
              <a:rPr kumimoji="0" lang="en-US" sz="2800" b="1" i="0" u="none" strike="noStrike" kern="1200" cap="none" spc="0" normalizeH="0" baseline="0" noProof="0" dirty="0">
                <a:ln>
                  <a:noFill/>
                </a:ln>
                <a:solidFill>
                  <a:srgbClr val="000000"/>
                </a:solidFill>
                <a:effectLst/>
                <a:uLnTx/>
                <a:uFillTx/>
                <a:latin typeface="Tenorite"/>
                <a:ea typeface="+mj-ea"/>
                <a:cs typeface="+mj-cs"/>
              </a:rPr>
            </a:br>
            <a:r>
              <a:rPr lang="en-US" dirty="0"/>
              <a:t>Making a Recommendation of Denial</a:t>
            </a:r>
          </a:p>
        </p:txBody>
      </p:sp>
      <p:sp>
        <p:nvSpPr>
          <p:cNvPr id="3" name="Subtitle 2">
            <a:extLst>
              <a:ext uri="{FF2B5EF4-FFF2-40B4-BE49-F238E27FC236}">
                <a16:creationId xmlns:a16="http://schemas.microsoft.com/office/drawing/2014/main" id="{F9CBDB08-577F-5B50-1F37-A6E8CA792160}"/>
              </a:ext>
            </a:extLst>
          </p:cNvPr>
          <p:cNvSpPr>
            <a:spLocks noGrp="1"/>
          </p:cNvSpPr>
          <p:nvPr>
            <p:ph type="subTitle" idx="1"/>
          </p:nvPr>
        </p:nvSpPr>
        <p:spPr>
          <a:xfrm>
            <a:off x="784681" y="4233409"/>
            <a:ext cx="6096000" cy="2247219"/>
          </a:xfrm>
        </p:spPr>
        <p:txBody>
          <a:bodyPr/>
          <a:lstStyle/>
          <a:p>
            <a:r>
              <a:rPr lang="en-US" sz="3000" b="1" dirty="0">
                <a:solidFill>
                  <a:srgbClr val="0063F4"/>
                </a:solidFill>
              </a:rPr>
              <a:t>What are the 2 reasons that a center can recommend denial of an applicant’s enrollment in Job Corps?</a:t>
            </a:r>
          </a:p>
        </p:txBody>
      </p:sp>
      <p:pic>
        <p:nvPicPr>
          <p:cNvPr id="5" name="Picture 4">
            <a:extLst>
              <a:ext uri="{FF2B5EF4-FFF2-40B4-BE49-F238E27FC236}">
                <a16:creationId xmlns:a16="http://schemas.microsoft.com/office/drawing/2014/main" id="{94CAC738-6CA6-6573-9C8E-29C87D1D1D03}"/>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l="32327" t="983" r="10597" b="-983"/>
          <a:stretch/>
        </p:blipFill>
        <p:spPr>
          <a:xfrm>
            <a:off x="7772399" y="347001"/>
            <a:ext cx="2194825" cy="2774209"/>
          </a:xfrm>
          <a:prstGeom prst="rect">
            <a:avLst/>
          </a:prstGeom>
        </p:spPr>
      </p:pic>
      <p:sp>
        <p:nvSpPr>
          <p:cNvPr id="7" name="TextBox 6">
            <a:extLst>
              <a:ext uri="{FF2B5EF4-FFF2-40B4-BE49-F238E27FC236}">
                <a16:creationId xmlns:a16="http://schemas.microsoft.com/office/drawing/2014/main" id="{F752C7C5-8E50-7D43-8918-FA99561F0FD7}"/>
              </a:ext>
            </a:extLst>
          </p:cNvPr>
          <p:cNvSpPr txBox="1"/>
          <p:nvPr/>
        </p:nvSpPr>
        <p:spPr>
          <a:xfrm>
            <a:off x="784680" y="882134"/>
            <a:ext cx="6096000" cy="523220"/>
          </a:xfrm>
          <a:prstGeom prst="rect">
            <a:avLst/>
          </a:prstGeom>
          <a:noFill/>
        </p:spPr>
        <p:txBody>
          <a:bodyPr wrap="square">
            <a:spAutoFit/>
          </a:bodyPr>
          <a:lstStyle/>
          <a:p>
            <a:r>
              <a:rPr kumimoji="0" lang="en-US" sz="2800" b="1" i="0" u="none" strike="noStrike" kern="1200" cap="none" spc="0" normalizeH="0" baseline="0" noProof="0" dirty="0">
                <a:ln>
                  <a:noFill/>
                </a:ln>
                <a:effectLst/>
                <a:uLnTx/>
                <a:uFillTx/>
                <a:latin typeface="Tenorite"/>
                <a:ea typeface="+mj-ea"/>
                <a:cs typeface="+mj-cs"/>
              </a:rPr>
              <a:t>Learning Objective 3: </a:t>
            </a:r>
            <a:endParaRPr lang="en-US" dirty="0"/>
          </a:p>
        </p:txBody>
      </p:sp>
      <p:sp>
        <p:nvSpPr>
          <p:cNvPr id="6" name="Slide Number Placeholder 7">
            <a:extLst>
              <a:ext uri="{FF2B5EF4-FFF2-40B4-BE49-F238E27FC236}">
                <a16:creationId xmlns:a16="http://schemas.microsoft.com/office/drawing/2014/main" id="{E123D5DA-3177-3386-6CB5-991FD86F9CE7}"/>
              </a:ext>
            </a:extLst>
          </p:cNvPr>
          <p:cNvSpPr txBox="1">
            <a:spLocks/>
          </p:cNvSpPr>
          <p:nvPr/>
        </p:nvSpPr>
        <p:spPr>
          <a:xfrm>
            <a:off x="10153276" y="6356350"/>
            <a:ext cx="165772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4A09A9-5501-47C1-A89A-A340965A2BE2}" type="slidenum">
              <a:rPr lang="en-US" sz="1200" smtClean="0"/>
              <a:pPr algn="r"/>
              <a:t>15</a:t>
            </a:fld>
            <a:endParaRPr lang="en-US" sz="1200" dirty="0"/>
          </a:p>
        </p:txBody>
      </p:sp>
    </p:spTree>
    <p:extLst>
      <p:ext uri="{BB962C8B-B14F-4D97-AF65-F5344CB8AC3E}">
        <p14:creationId xmlns:p14="http://schemas.microsoft.com/office/powerpoint/2010/main" val="1843404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6F0C195E-1F6A-E877-907B-85C912B9FFC7}"/>
              </a:ext>
            </a:extLst>
          </p:cNvPr>
          <p:cNvSpPr/>
          <p:nvPr/>
        </p:nvSpPr>
        <p:spPr>
          <a:xfrm>
            <a:off x="7778647" y="5232400"/>
            <a:ext cx="2059941" cy="1625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1167492" y="381000"/>
            <a:ext cx="9779183" cy="1325563"/>
          </a:xfrm>
        </p:spPr>
        <p:txBody>
          <a:bodyPr anchor="ctr"/>
          <a:lstStyle/>
          <a:p>
            <a:pPr algn="ctr"/>
            <a:r>
              <a:rPr lang="en-US" sz="4400" b="0" dirty="0">
                <a:solidFill>
                  <a:schemeClr val="tx1">
                    <a:lumMod val="75000"/>
                    <a:lumOff val="25000"/>
                  </a:schemeClr>
                </a:solidFill>
              </a:rPr>
              <a:t>2 Reasons to Recommend Denial</a:t>
            </a:r>
          </a:p>
        </p:txBody>
      </p:sp>
      <p:sp>
        <p:nvSpPr>
          <p:cNvPr id="3" name="Text Placeholder 2">
            <a:extLst>
              <a:ext uri="{FF2B5EF4-FFF2-40B4-BE49-F238E27FC236}">
                <a16:creationId xmlns:a16="http://schemas.microsoft.com/office/drawing/2014/main" id="{EFB90AB4-D228-4548-B072-726498212362}"/>
              </a:ext>
            </a:extLst>
          </p:cNvPr>
          <p:cNvSpPr>
            <a:spLocks noGrp="1"/>
          </p:cNvSpPr>
          <p:nvPr>
            <p:ph idx="11"/>
          </p:nvPr>
        </p:nvSpPr>
        <p:spPr>
          <a:xfrm>
            <a:off x="609074" y="1785747"/>
            <a:ext cx="4937760" cy="695298"/>
          </a:xfrm>
          <a:prstGeom prst="roundRect">
            <a:avLst/>
          </a:prstGeom>
          <a:solidFill>
            <a:schemeClr val="accent1"/>
          </a:solidFill>
          <a:ln w="19050">
            <a:solidFill>
              <a:schemeClr val="tx1">
                <a:lumMod val="75000"/>
                <a:lumOff val="25000"/>
              </a:schemeClr>
            </a:solidFill>
          </a:ln>
        </p:spPr>
        <p:txBody>
          <a:bodyPr anchor="ctr"/>
          <a:lstStyle/>
          <a:p>
            <a:pPr algn="ctr"/>
            <a:r>
              <a:rPr lang="en-US" sz="3000" dirty="0">
                <a:solidFill>
                  <a:schemeClr val="bg1"/>
                </a:solidFill>
              </a:rPr>
              <a:t>Direct Threat To Others</a:t>
            </a:r>
            <a:endParaRPr lang="en-US" dirty="0">
              <a:solidFill>
                <a:schemeClr val="bg1"/>
              </a:solidFill>
            </a:endParaRPr>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idx="1"/>
          </p:nvPr>
        </p:nvSpPr>
        <p:spPr>
          <a:xfrm>
            <a:off x="609074" y="2552073"/>
            <a:ext cx="5166624" cy="1995583"/>
          </a:xfrm>
        </p:spPr>
        <p:txBody>
          <a:bodyPr vert="horz" lIns="91440" tIns="45720" rIns="91440" bIns="45720" rtlCol="0" anchor="t">
            <a:noAutofit/>
          </a:bodyPr>
          <a:lstStyle/>
          <a:p>
            <a:pPr>
              <a:spcBef>
                <a:spcPts val="0"/>
              </a:spcBef>
            </a:pPr>
            <a:r>
              <a:rPr lang="en-US" altLang="ko-KR" sz="2400" dirty="0">
                <a:solidFill>
                  <a:schemeClr val="tx1">
                    <a:lumMod val="75000"/>
                    <a:lumOff val="25000"/>
                  </a:schemeClr>
                </a:solidFill>
                <a:ea typeface="Noto Sans" panose="020B0502040504020204" pitchFamily="34" charset="0"/>
                <a:cs typeface="Noto Sans" panose="020B0502040504020204" pitchFamily="34" charset="0"/>
              </a:rPr>
              <a:t>Job Corps requires, as a qualification standard, that an applicant or student </a:t>
            </a:r>
            <a:r>
              <a:rPr lang="en-US" altLang="ko-KR" sz="2400" b="1" dirty="0">
                <a:solidFill>
                  <a:srgbClr val="7B9D77"/>
                </a:solidFill>
                <a:ea typeface="Noto Sans" panose="020B0502040504020204" pitchFamily="34" charset="0"/>
                <a:cs typeface="Noto Sans" panose="020B0502040504020204" pitchFamily="34" charset="0"/>
              </a:rPr>
              <a:t>not pose a direct threat to the health or safety of others</a:t>
            </a:r>
            <a:r>
              <a:rPr lang="en-US" altLang="ko-KR" sz="2400" dirty="0">
                <a:solidFill>
                  <a:schemeClr val="tx1">
                    <a:lumMod val="75000"/>
                    <a:lumOff val="25000"/>
                  </a:schemeClr>
                </a:solidFill>
                <a:ea typeface="Noto Sans" panose="020B0502040504020204" pitchFamily="34" charset="0"/>
                <a:cs typeface="Noto Sans" panose="020B0502040504020204" pitchFamily="34" charset="0"/>
              </a:rPr>
              <a:t>, including students and staff</a:t>
            </a:r>
            <a:endParaRPr lang="en-US" sz="2200" dirty="0"/>
          </a:p>
          <a:p>
            <a:pPr>
              <a:spcBef>
                <a:spcPts val="0"/>
              </a:spcBef>
            </a:pPr>
            <a:endParaRPr lang="en-US" sz="2200" dirty="0"/>
          </a:p>
        </p:txBody>
      </p:sp>
      <p:sp>
        <p:nvSpPr>
          <p:cNvPr id="6" name="Text Placeholder 5">
            <a:extLst>
              <a:ext uri="{FF2B5EF4-FFF2-40B4-BE49-F238E27FC236}">
                <a16:creationId xmlns:a16="http://schemas.microsoft.com/office/drawing/2014/main" id="{F5018B6D-E395-49AD-92AD-AD69E3AB40C3}"/>
              </a:ext>
            </a:extLst>
          </p:cNvPr>
          <p:cNvSpPr>
            <a:spLocks noGrp="1"/>
          </p:cNvSpPr>
          <p:nvPr>
            <p:ph idx="12"/>
          </p:nvPr>
        </p:nvSpPr>
        <p:spPr>
          <a:xfrm>
            <a:off x="6035564" y="1785747"/>
            <a:ext cx="4937760" cy="695298"/>
          </a:xfrm>
          <a:prstGeom prst="roundRect">
            <a:avLst/>
          </a:prstGeom>
          <a:solidFill>
            <a:schemeClr val="accent1"/>
          </a:solidFill>
          <a:ln w="19050">
            <a:solidFill>
              <a:schemeClr val="tx1">
                <a:lumMod val="75000"/>
                <a:lumOff val="25000"/>
              </a:schemeClr>
            </a:solidFill>
          </a:ln>
        </p:spPr>
        <p:txBody>
          <a:bodyPr anchor="ctr"/>
          <a:lstStyle/>
          <a:p>
            <a:pPr algn="ctr"/>
            <a:r>
              <a:rPr lang="en-US" sz="3000" dirty="0">
                <a:solidFill>
                  <a:schemeClr val="bg1"/>
                </a:solidFill>
              </a:rPr>
              <a:t>Health Care Needs</a:t>
            </a: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idx="10"/>
          </p:nvPr>
        </p:nvSpPr>
        <p:spPr>
          <a:xfrm>
            <a:off x="5986069" y="2619280"/>
            <a:ext cx="5200469" cy="1698130"/>
          </a:xfrm>
        </p:spPr>
        <p:txBody>
          <a:bodyPr vert="horz" lIns="91440" tIns="45720" rIns="91440" bIns="45720" rtlCol="0" anchor="t">
            <a:noAutofit/>
          </a:bodyPr>
          <a:lstStyle/>
          <a:p>
            <a:pPr>
              <a:spcBef>
                <a:spcPts val="0"/>
              </a:spcBef>
            </a:pPr>
            <a:r>
              <a:rPr lang="en-US" sz="2400" dirty="0"/>
              <a:t>The applicant has mental health care needs that exceed what can be provided at Job Corps as part of the Basic Health Care Responsibilities.</a:t>
            </a:r>
          </a:p>
        </p:txBody>
      </p:sp>
      <p:sp>
        <p:nvSpPr>
          <p:cNvPr id="9" name="Slide Number Placeholder 8">
            <a:extLst>
              <a:ext uri="{FF2B5EF4-FFF2-40B4-BE49-F238E27FC236}">
                <a16:creationId xmlns:a16="http://schemas.microsoft.com/office/drawing/2014/main" id="{6FD448B0-743E-0045-8131-69B4EEC58365}"/>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16</a:t>
            </a:fld>
            <a:endParaRPr lang="en-US" dirty="0"/>
          </a:p>
        </p:txBody>
      </p:sp>
      <p:cxnSp>
        <p:nvCxnSpPr>
          <p:cNvPr id="11" name="Straight Connector 10">
            <a:extLst>
              <a:ext uri="{FF2B5EF4-FFF2-40B4-BE49-F238E27FC236}">
                <a16:creationId xmlns:a16="http://schemas.microsoft.com/office/drawing/2014/main" id="{29440338-C55C-666E-D5CC-DD7334B96928}"/>
              </a:ext>
            </a:extLst>
          </p:cNvPr>
          <p:cNvCxnSpPr/>
          <p:nvPr/>
        </p:nvCxnSpPr>
        <p:spPr>
          <a:xfrm>
            <a:off x="5775701" y="1913871"/>
            <a:ext cx="0" cy="365760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98E1082-4661-2CBF-5B53-C729DD92C83E}"/>
              </a:ext>
            </a:extLst>
          </p:cNvPr>
          <p:cNvSpPr txBox="1"/>
          <p:nvPr/>
        </p:nvSpPr>
        <p:spPr>
          <a:xfrm>
            <a:off x="679397" y="4846210"/>
            <a:ext cx="4797115" cy="900355"/>
          </a:xfrm>
          <a:prstGeom prst="roundRect">
            <a:avLst/>
          </a:prstGeom>
          <a:noFill/>
          <a:ln w="25400">
            <a:solidFill>
              <a:schemeClr val="tx1"/>
            </a:solidFill>
          </a:ln>
        </p:spPr>
        <p:txBody>
          <a:bodyPr wrap="square" anchor="ctr">
            <a:noAutofit/>
          </a:bodyPr>
          <a:lstStyle/>
          <a:p>
            <a:pPr marL="0" marR="0" lvl="0" indent="0" algn="ctr" defTabSz="914400" rtl="0" eaLnBrk="1" fontAlgn="auto" latinLnBrk="0" hangingPunct="1">
              <a:lnSpc>
                <a:spcPct val="90000"/>
              </a:lnSpc>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effectLst/>
                <a:uLnTx/>
                <a:uFillTx/>
                <a:latin typeface="Tenorite"/>
                <a:ea typeface="+mn-ea"/>
                <a:cs typeface="+mn-cs"/>
              </a:rPr>
              <a:t>Use</a:t>
            </a:r>
            <a:r>
              <a:rPr kumimoji="0" lang="en-US" sz="2200" b="1" i="0" u="none" strike="noStrike" kern="1200" cap="none" spc="0" normalizeH="0" baseline="0" noProof="0" dirty="0">
                <a:ln>
                  <a:noFill/>
                </a:ln>
                <a:solidFill>
                  <a:schemeClr val="bg1"/>
                </a:solidFill>
                <a:effectLst/>
                <a:uLnTx/>
                <a:uFillTx/>
                <a:latin typeface="Tenorite"/>
                <a:ea typeface="+mn-ea"/>
                <a:cs typeface="+mn-cs"/>
              </a:rPr>
              <a:t> </a:t>
            </a:r>
            <a:r>
              <a:rPr kumimoji="0" lang="en-US" sz="2200" b="1" i="0" u="none" strike="noStrike" kern="1200" cap="none" spc="0" normalizeH="0" baseline="0" noProof="0" dirty="0">
                <a:ln>
                  <a:noFill/>
                </a:ln>
                <a:solidFill>
                  <a:srgbClr val="0063F4"/>
                </a:solidFill>
                <a:effectLst/>
                <a:uLnTx/>
                <a:uFillTx/>
                <a:latin typeface="Tenorite"/>
                <a:ea typeface="+mn-ea"/>
                <a:cs typeface="+mn-cs"/>
              </a:rPr>
              <a:t>Form 2-04 </a:t>
            </a:r>
            <a:r>
              <a:rPr kumimoji="0" lang="en-US" sz="2200" b="1" i="0" u="none" strike="noStrike" kern="1200" cap="none" spc="0" normalizeH="0" baseline="0" noProof="0" dirty="0">
                <a:ln>
                  <a:noFill/>
                </a:ln>
                <a:effectLst/>
                <a:uLnTx/>
                <a:uFillTx/>
                <a:latin typeface="Tenorite"/>
                <a:ea typeface="+mn-ea"/>
                <a:cs typeface="+mn-cs"/>
              </a:rPr>
              <a:t>Individualized Assessment of Possible Direct Threat</a:t>
            </a:r>
          </a:p>
        </p:txBody>
      </p:sp>
      <p:sp>
        <p:nvSpPr>
          <p:cNvPr id="7" name="TextBox 6">
            <a:extLst>
              <a:ext uri="{FF2B5EF4-FFF2-40B4-BE49-F238E27FC236}">
                <a16:creationId xmlns:a16="http://schemas.microsoft.com/office/drawing/2014/main" id="{378F1461-9C88-7578-A3B2-03645B64EBBB}"/>
              </a:ext>
            </a:extLst>
          </p:cNvPr>
          <p:cNvSpPr txBox="1"/>
          <p:nvPr/>
        </p:nvSpPr>
        <p:spPr>
          <a:xfrm>
            <a:off x="6105887" y="4846210"/>
            <a:ext cx="4797115" cy="821170"/>
          </a:xfrm>
          <a:prstGeom prst="roundRect">
            <a:avLst/>
          </a:prstGeom>
          <a:noFill/>
          <a:ln w="25400">
            <a:solidFill>
              <a:schemeClr val="tx1"/>
            </a:solidFill>
          </a:ln>
        </p:spPr>
        <p:txBody>
          <a:bodyPr wrap="square">
            <a:noAutofit/>
          </a:bodyPr>
          <a:lstStyle/>
          <a:p>
            <a:pPr lvl="0" algn="ctr">
              <a:lnSpc>
                <a:spcPct val="90000"/>
              </a:lnSpc>
              <a:defRPr/>
            </a:pPr>
            <a:r>
              <a:rPr kumimoji="0" lang="en-US" sz="2200" b="1" i="0" u="none" strike="noStrike" kern="1200" cap="none" spc="0" normalizeH="0" baseline="0" noProof="0" dirty="0">
                <a:ln>
                  <a:noFill/>
                </a:ln>
                <a:effectLst/>
                <a:uLnTx/>
                <a:uFillTx/>
                <a:latin typeface="Tenorite"/>
                <a:ea typeface="+mn-ea"/>
                <a:cs typeface="+mn-cs"/>
              </a:rPr>
              <a:t>Use </a:t>
            </a:r>
            <a:r>
              <a:rPr kumimoji="0" lang="en-US" sz="2200" b="1" i="0" u="none" strike="noStrike" kern="1200" cap="none" spc="0" normalizeH="0" baseline="0" noProof="0" dirty="0">
                <a:ln>
                  <a:noFill/>
                </a:ln>
                <a:solidFill>
                  <a:schemeClr val="accent1"/>
                </a:solidFill>
                <a:effectLst/>
                <a:uLnTx/>
                <a:uFillTx/>
                <a:latin typeface="Tenorite"/>
                <a:ea typeface="+mn-ea"/>
                <a:cs typeface="+mn-cs"/>
              </a:rPr>
              <a:t>Form 2-05 </a:t>
            </a:r>
            <a:r>
              <a:rPr lang="en-US" sz="2200" b="1" dirty="0"/>
              <a:t>Health Care Needs Assessment</a:t>
            </a:r>
            <a:endParaRPr kumimoji="0" lang="en-US" sz="2200" b="0" i="0" u="none" strike="noStrike" kern="1200" cap="none" spc="0" normalizeH="0" baseline="0" noProof="0" dirty="0">
              <a:ln>
                <a:noFill/>
              </a:ln>
              <a:effectLst/>
              <a:uLnTx/>
              <a:uFillTx/>
              <a:latin typeface="Tenorite"/>
              <a:ea typeface="+mn-ea"/>
              <a:cs typeface="+mn-cs"/>
            </a:endParaRPr>
          </a:p>
        </p:txBody>
      </p:sp>
      <p:sp>
        <p:nvSpPr>
          <p:cNvPr id="8" name="Right Arrow 7">
            <a:extLst>
              <a:ext uri="{FF2B5EF4-FFF2-40B4-BE49-F238E27FC236}">
                <a16:creationId xmlns:a16="http://schemas.microsoft.com/office/drawing/2014/main" id="{F2743FDA-DD28-7F7C-2BC7-F88E6C347F5A}"/>
              </a:ext>
            </a:extLst>
          </p:cNvPr>
          <p:cNvSpPr/>
          <p:nvPr/>
        </p:nvSpPr>
        <p:spPr>
          <a:xfrm rot="5400000">
            <a:off x="2826627" y="4340543"/>
            <a:ext cx="731520" cy="548640"/>
          </a:xfrm>
          <a:prstGeom prst="rightArrow">
            <a:avLst/>
          </a:prstGeom>
          <a:solidFill>
            <a:srgbClr val="FFF223"/>
          </a:solidFill>
          <a:ln w="12700" cap="flat" cmpd="sng" algn="ctr">
            <a:solidFill>
              <a:schemeClr val="tx1">
                <a:lumMod val="75000"/>
                <a:lumOff val="2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Right Arrow 9">
            <a:extLst>
              <a:ext uri="{FF2B5EF4-FFF2-40B4-BE49-F238E27FC236}">
                <a16:creationId xmlns:a16="http://schemas.microsoft.com/office/drawing/2014/main" id="{9FEDAED5-FD5B-0178-802B-C29D50759453}"/>
              </a:ext>
            </a:extLst>
          </p:cNvPr>
          <p:cNvSpPr/>
          <p:nvPr/>
        </p:nvSpPr>
        <p:spPr>
          <a:xfrm rot="5400000">
            <a:off x="8171918" y="4307490"/>
            <a:ext cx="731520" cy="548640"/>
          </a:xfrm>
          <a:prstGeom prst="rightArrow">
            <a:avLst/>
          </a:prstGeom>
          <a:solidFill>
            <a:srgbClr val="FFF223"/>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3439947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직사각형 24">
            <a:extLst>
              <a:ext uri="{C183D7F6-B498-43B3-948B-1728B52AA6E4}">
                <adec:decorative xmlns:adec="http://schemas.microsoft.com/office/drawing/2017/decorative" val="1"/>
              </a:ext>
            </a:extLst>
          </p:cNvPr>
          <p:cNvSpPr/>
          <p:nvPr/>
        </p:nvSpPr>
        <p:spPr>
          <a:xfrm>
            <a:off x="9238946" y="170312"/>
            <a:ext cx="2137719" cy="50641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p>
        </p:txBody>
      </p:sp>
      <p:sp>
        <p:nvSpPr>
          <p:cNvPr id="36" name="직사각형 32">
            <a:extLst>
              <a:ext uri="{FF2B5EF4-FFF2-40B4-BE49-F238E27FC236}">
                <a16:creationId xmlns:a16="http://schemas.microsoft.com/office/drawing/2014/main" id="{790E8EC6-1BCB-4AE5-B007-0A58F7DFAE97}"/>
              </a:ext>
            </a:extLst>
          </p:cNvPr>
          <p:cNvSpPr>
            <a:spLocks noGrp="1"/>
          </p:cNvSpPr>
          <p:nvPr>
            <p:ph type="title" idx="4294967295"/>
          </p:nvPr>
        </p:nvSpPr>
        <p:spPr>
          <a:xfrm>
            <a:off x="703496" y="683184"/>
            <a:ext cx="6000417" cy="8002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4600" i="0" u="none" strike="noStrike" kern="1200" cap="none" spc="-136" normalizeH="0" baseline="0" noProof="0" dirty="0">
                <a:ln>
                  <a:noFill/>
                </a:ln>
                <a:solidFill>
                  <a:schemeClr val="accent1"/>
                </a:solidFill>
                <a:effectLst/>
                <a:uLnTx/>
                <a:uFillTx/>
                <a:latin typeface="+mj-lt"/>
                <a:ea typeface="Noto Sans" panose="020B0502040504020204" pitchFamily="34" charset="0"/>
                <a:cs typeface="Noto Sans" panose="020B0502040504020204" pitchFamily="34" charset="0"/>
              </a:rPr>
              <a:t>Direct Threat to </a:t>
            </a:r>
            <a:r>
              <a:rPr kumimoji="0" lang="en-US" altLang="ko-KR" sz="4600" b="1" i="0" u="none" strike="noStrike" kern="1200" cap="none" spc="-136" normalizeH="0" baseline="0" noProof="0" dirty="0">
                <a:ln>
                  <a:noFill/>
                </a:ln>
                <a:solidFill>
                  <a:schemeClr val="accent1"/>
                </a:solidFill>
                <a:effectLst/>
                <a:uLnTx/>
                <a:uFillTx/>
                <a:latin typeface="+mj-lt"/>
                <a:ea typeface="Noto Sans" panose="020B0502040504020204" pitchFamily="34" charset="0"/>
                <a:cs typeface="Noto Sans" panose="020B0502040504020204" pitchFamily="34" charset="0"/>
              </a:rPr>
              <a:t>OTHERS</a:t>
            </a:r>
          </a:p>
        </p:txBody>
      </p:sp>
      <p:cxnSp>
        <p:nvCxnSpPr>
          <p:cNvPr id="7" name="Straight Connector 6">
            <a:extLst>
              <a:ext uri="{FF2B5EF4-FFF2-40B4-BE49-F238E27FC236}">
                <a16:creationId xmlns:a16="http://schemas.microsoft.com/office/drawing/2014/main" id="{F787144D-7CE2-44C6-83F5-888D3F6CDDCA}"/>
              </a:ext>
              <a:ext uri="{C183D7F6-B498-43B3-948B-1728B52AA6E4}">
                <adec:decorative xmlns:adec="http://schemas.microsoft.com/office/drawing/2017/decorative" val="1"/>
              </a:ext>
            </a:extLst>
          </p:cNvPr>
          <p:cNvCxnSpPr/>
          <p:nvPr/>
        </p:nvCxnSpPr>
        <p:spPr>
          <a:xfrm>
            <a:off x="838200" y="1594941"/>
            <a:ext cx="5865713" cy="0"/>
          </a:xfrm>
          <a:prstGeom prst="line">
            <a:avLst/>
          </a:prstGeom>
          <a:ln w="76200">
            <a:solidFill>
              <a:schemeClr val="tx1">
                <a:lumMod val="65000"/>
                <a:lumOff val="35000"/>
              </a:schemeClr>
            </a:solidFill>
          </a:ln>
        </p:spPr>
        <p:style>
          <a:lnRef idx="1">
            <a:schemeClr val="accent2"/>
          </a:lnRef>
          <a:fillRef idx="0">
            <a:schemeClr val="accent2"/>
          </a:fillRef>
          <a:effectRef idx="0">
            <a:schemeClr val="accent2"/>
          </a:effectRef>
          <a:fontRef idx="minor">
            <a:schemeClr val="tx1"/>
          </a:fontRef>
        </p:style>
      </p:cxnSp>
      <p:pic>
        <p:nvPicPr>
          <p:cNvPr id="14" name="Picture Placeholder 13" descr="A person punching a fist through a wall.">
            <a:extLst>
              <a:ext uri="{FF2B5EF4-FFF2-40B4-BE49-F238E27FC236}">
                <a16:creationId xmlns:a16="http://schemas.microsoft.com/office/drawing/2014/main" id="{F1176B30-D8B3-42F3-BBA3-0048FFDEE90D}"/>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a:xfrm>
            <a:off x="7337035" y="171332"/>
            <a:ext cx="3803822" cy="4892675"/>
          </a:xfrm>
        </p:spPr>
      </p:pic>
      <p:sp>
        <p:nvSpPr>
          <p:cNvPr id="17" name="Slide Number Placeholder 5">
            <a:extLst>
              <a:ext uri="{FF2B5EF4-FFF2-40B4-BE49-F238E27FC236}">
                <a16:creationId xmlns:a16="http://schemas.microsoft.com/office/drawing/2014/main" id="{19AEB503-266A-4AE7-9C8E-F8ED4310F04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17</a:t>
            </a:fld>
            <a:endParaRPr lang="en-US" dirty="0"/>
          </a:p>
        </p:txBody>
      </p:sp>
      <p:sp>
        <p:nvSpPr>
          <p:cNvPr id="9" name="Slide Number Placeholder 10">
            <a:extLst>
              <a:ext uri="{FF2B5EF4-FFF2-40B4-BE49-F238E27FC236}">
                <a16:creationId xmlns:a16="http://schemas.microsoft.com/office/drawing/2014/main" id="{064C4B13-B24A-2509-0276-8CEA1EB8992A}"/>
              </a:ext>
            </a:extLst>
          </p:cNvPr>
          <p:cNvSpPr txBox="1">
            <a:spLocks/>
          </p:cNvSpPr>
          <p:nvPr/>
        </p:nvSpPr>
        <p:spPr>
          <a:xfrm>
            <a:off x="10153276" y="6356350"/>
            <a:ext cx="165772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94A09A9-5501-47C1-A89A-A340965A2BE2}" type="slidenum">
              <a:rPr lang="en-US" smtClean="0">
                <a:solidFill>
                  <a:schemeClr val="bg1"/>
                </a:solidFill>
              </a:rPr>
              <a:pPr>
                <a:spcAft>
                  <a:spcPts val="600"/>
                </a:spcAft>
              </a:pPr>
              <a:t>17</a:t>
            </a:fld>
            <a:endParaRPr lang="en-US" dirty="0">
              <a:solidFill>
                <a:schemeClr val="bg1"/>
              </a:solidFill>
            </a:endParaRPr>
          </a:p>
        </p:txBody>
      </p:sp>
      <p:grpSp>
        <p:nvGrpSpPr>
          <p:cNvPr id="2" name="Group 1">
            <a:extLst>
              <a:ext uri="{FF2B5EF4-FFF2-40B4-BE49-F238E27FC236}">
                <a16:creationId xmlns:a16="http://schemas.microsoft.com/office/drawing/2014/main" id="{959D7829-B58B-1263-006B-990E9A3B6486}"/>
              </a:ext>
            </a:extLst>
          </p:cNvPr>
          <p:cNvGrpSpPr/>
          <p:nvPr/>
        </p:nvGrpSpPr>
        <p:grpSpPr>
          <a:xfrm>
            <a:off x="683092" y="1800046"/>
            <a:ext cx="10855026" cy="4284703"/>
            <a:chOff x="683092" y="1800046"/>
            <a:chExt cx="10855026" cy="4284703"/>
          </a:xfrm>
        </p:grpSpPr>
        <p:sp>
          <p:nvSpPr>
            <p:cNvPr id="5" name="TextBox 4">
              <a:extLst>
                <a:ext uri="{FF2B5EF4-FFF2-40B4-BE49-F238E27FC236}">
                  <a16:creationId xmlns:a16="http://schemas.microsoft.com/office/drawing/2014/main" id="{FABB7E82-7B47-4DB1-8274-3DD6C0ED07AE}"/>
                </a:ext>
              </a:extLst>
            </p:cNvPr>
            <p:cNvSpPr txBox="1"/>
            <p:nvPr/>
          </p:nvSpPr>
          <p:spPr>
            <a:xfrm>
              <a:off x="703496" y="1800046"/>
              <a:ext cx="6000417" cy="3333220"/>
            </a:xfrm>
            <a:prstGeom prst="rect">
              <a:avLst/>
            </a:prstGeom>
            <a:noFill/>
          </p:spPr>
          <p:txBody>
            <a:bodyPr wrap="square" rtlCol="0">
              <a:spAutoFit/>
            </a:bodyPr>
            <a:lstStyle/>
            <a:p>
              <a:pPr latinLnBrk="0">
                <a:lnSpc>
                  <a:spcPct val="110000"/>
                </a:lnSpc>
                <a:buClr>
                  <a:schemeClr val="tx1"/>
                </a:buClr>
                <a:buSzPct val="120000"/>
              </a:pPr>
              <a:r>
                <a:rPr lang="en-US" sz="2400" dirty="0"/>
                <a:t>Federal disability nondiscrimination laws define a “direct threat” as a </a:t>
              </a:r>
              <a:r>
                <a:rPr lang="en-US" sz="2400" b="1" dirty="0">
                  <a:solidFill>
                    <a:schemeClr val="accent1"/>
                  </a:solidFill>
                </a:rPr>
                <a:t>significant risk of substantial harm </a:t>
              </a:r>
              <a:r>
                <a:rPr lang="en-US" sz="2400" dirty="0"/>
                <a:t>to the </a:t>
              </a:r>
              <a:r>
                <a:rPr lang="en-US" sz="2400" b="1" dirty="0">
                  <a:solidFill>
                    <a:schemeClr val="accent1"/>
                  </a:solidFill>
                </a:rPr>
                <a:t>health and safety of </a:t>
              </a:r>
              <a:r>
                <a:rPr lang="en-US" sz="2400" b="1" u="sng" dirty="0">
                  <a:solidFill>
                    <a:schemeClr val="accent1"/>
                  </a:solidFill>
                </a:rPr>
                <a:t>others</a:t>
              </a:r>
              <a:r>
                <a:rPr lang="en-US" sz="2400" b="1" dirty="0">
                  <a:solidFill>
                    <a:schemeClr val="accent1"/>
                  </a:solidFill>
                </a:rPr>
                <a:t> </a:t>
              </a:r>
              <a:r>
                <a:rPr lang="en-US" sz="2400" dirty="0"/>
                <a:t>that </a:t>
              </a:r>
              <a:r>
                <a:rPr lang="en-US" sz="2400" b="1" dirty="0"/>
                <a:t>cannot be eliminated </a:t>
              </a:r>
              <a:r>
                <a:rPr lang="en-US" sz="2400" dirty="0"/>
                <a:t>or </a:t>
              </a:r>
              <a:r>
                <a:rPr lang="en-US" sz="2400" b="1" dirty="0"/>
                <a:t>reduced </a:t>
              </a:r>
              <a:r>
                <a:rPr lang="en-US" sz="2400" dirty="0"/>
                <a:t>by reasonable accommodation, reasonable modification in policies, practices, or procedures, and auxiliary aids and services. </a:t>
              </a:r>
            </a:p>
          </p:txBody>
        </p:sp>
        <p:sp>
          <p:nvSpPr>
            <p:cNvPr id="3" name="TextBox 2">
              <a:extLst>
                <a:ext uri="{FF2B5EF4-FFF2-40B4-BE49-F238E27FC236}">
                  <a16:creationId xmlns:a16="http://schemas.microsoft.com/office/drawing/2014/main" id="{5B53D251-6FCC-854B-5A04-3D4AEC68EF6C}"/>
                </a:ext>
              </a:extLst>
            </p:cNvPr>
            <p:cNvSpPr txBox="1"/>
            <p:nvPr/>
          </p:nvSpPr>
          <p:spPr>
            <a:xfrm>
              <a:off x="683092" y="5335608"/>
              <a:ext cx="10855026" cy="749141"/>
            </a:xfrm>
            <a:prstGeom prst="roundRect">
              <a:avLst/>
            </a:prstGeom>
            <a:solidFill>
              <a:schemeClr val="accent5">
                <a:lumMod val="20000"/>
                <a:lumOff val="80000"/>
              </a:schemeClr>
            </a:solidFill>
            <a:ln w="19050">
              <a:solidFill>
                <a:schemeClr val="bg2">
                  <a:lumMod val="75000"/>
                </a:schemeClr>
              </a:solidFill>
            </a:ln>
          </p:spPr>
          <p:txBody>
            <a:bodyPr wrap="square">
              <a:spAutoFit/>
            </a:bodyPr>
            <a:lstStyle/>
            <a:p>
              <a:r>
                <a:rPr lang="en-US" sz="1900" b="1" dirty="0">
                  <a:solidFill>
                    <a:schemeClr val="accent1"/>
                  </a:solidFill>
                </a:rPr>
                <a:t>RA/RM/AAS </a:t>
              </a:r>
              <a:r>
                <a:rPr lang="en-US" sz="1900" dirty="0"/>
                <a:t>= reasonable accommodation; reasonable modification in policies, practices, or procedures, and auxiliary aids and services.  Collectively referred to as “disability accommodations.”</a:t>
              </a:r>
            </a:p>
          </p:txBody>
        </p:sp>
      </p:grpSp>
    </p:spTree>
    <p:extLst>
      <p:ext uri="{BB962C8B-B14F-4D97-AF65-F5344CB8AC3E}">
        <p14:creationId xmlns:p14="http://schemas.microsoft.com/office/powerpoint/2010/main" val="150978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D751-070E-4937-9C16-86A7E12D74BD}"/>
              </a:ext>
            </a:extLst>
          </p:cNvPr>
          <p:cNvSpPr>
            <a:spLocks noGrp="1"/>
          </p:cNvSpPr>
          <p:nvPr>
            <p:ph type="title"/>
          </p:nvPr>
        </p:nvSpPr>
        <p:spPr/>
        <p:txBody>
          <a:bodyPr vert="horz" lIns="91440" tIns="45720" rIns="91440" bIns="45720" rtlCol="0" anchor="b">
            <a:normAutofit/>
          </a:bodyPr>
          <a:lstStyle/>
          <a:p>
            <a:r>
              <a:rPr lang="en-US" b="1" dirty="0">
                <a:solidFill>
                  <a:schemeClr val="bg1"/>
                </a:solidFill>
              </a:rPr>
              <a:t>Direct Threat – High Standard</a:t>
            </a:r>
          </a:p>
        </p:txBody>
      </p:sp>
      <p:sp>
        <p:nvSpPr>
          <p:cNvPr id="15" name="Title 1">
            <a:extLst>
              <a:ext uri="{FF2B5EF4-FFF2-40B4-BE49-F238E27FC236}">
                <a16:creationId xmlns:a16="http://schemas.microsoft.com/office/drawing/2014/main" id="{F675DA2D-3873-A29E-72A9-08ACA553DCB8}"/>
              </a:ext>
            </a:extLst>
          </p:cNvPr>
          <p:cNvSpPr txBox="1">
            <a:spLocks/>
          </p:cNvSpPr>
          <p:nvPr/>
        </p:nvSpPr>
        <p:spPr>
          <a:xfrm>
            <a:off x="933811" y="259080"/>
            <a:ext cx="977918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r>
              <a:rPr lang="en-US" sz="4400" b="0" dirty="0"/>
              <a:t>Direct Threat Standards</a:t>
            </a:r>
          </a:p>
        </p:txBody>
      </p:sp>
      <p:sp>
        <p:nvSpPr>
          <p:cNvPr id="3" name="Slide Number Placeholder 5">
            <a:extLst>
              <a:ext uri="{FF2B5EF4-FFF2-40B4-BE49-F238E27FC236}">
                <a16:creationId xmlns:a16="http://schemas.microsoft.com/office/drawing/2014/main" id="{2C0003F4-27A0-CD26-2083-D5DA18E1EE73}"/>
              </a:ext>
            </a:extLst>
          </p:cNvPr>
          <p:cNvSpPr txBox="1">
            <a:spLocks/>
          </p:cNvSpPr>
          <p:nvPr/>
        </p:nvSpPr>
        <p:spPr>
          <a:xfrm>
            <a:off x="9001213"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18</a:t>
            </a:fld>
            <a:endParaRPr lang="en-US" dirty="0">
              <a:solidFill>
                <a:schemeClr val="bg1"/>
              </a:solidFill>
            </a:endParaRPr>
          </a:p>
        </p:txBody>
      </p:sp>
      <p:sp>
        <p:nvSpPr>
          <p:cNvPr id="7" name="Slide Number Placeholder 6">
            <a:extLst>
              <a:ext uri="{FF2B5EF4-FFF2-40B4-BE49-F238E27FC236}">
                <a16:creationId xmlns:a16="http://schemas.microsoft.com/office/drawing/2014/main" id="{6C7CB281-A7C2-9468-3421-2CAF5AADF9D2}"/>
              </a:ext>
            </a:extLst>
          </p:cNvPr>
          <p:cNvSpPr>
            <a:spLocks noGrp="1"/>
          </p:cNvSpPr>
          <p:nvPr>
            <p:ph type="sldNum" sz="quarter" idx="4"/>
          </p:nvPr>
        </p:nvSpPr>
        <p:spPr/>
        <p:txBody>
          <a:bodyPr/>
          <a:lstStyle/>
          <a:p>
            <a:fld id="{294A09A9-5501-47C1-A89A-A340965A2BE2}" type="slidenum">
              <a:rPr lang="en-US" smtClean="0"/>
              <a:pPr/>
              <a:t>18</a:t>
            </a:fld>
            <a:endParaRPr lang="en-US" dirty="0"/>
          </a:p>
        </p:txBody>
      </p:sp>
      <p:sp>
        <p:nvSpPr>
          <p:cNvPr id="4" name="모서리가 둥근 직사각형 43">
            <a:extLst>
              <a:ext uri="{FF2B5EF4-FFF2-40B4-BE49-F238E27FC236}">
                <a16:creationId xmlns:a16="http://schemas.microsoft.com/office/drawing/2014/main" id="{F3659916-992D-68B6-67EE-7C74B2CAADE3}"/>
              </a:ext>
            </a:extLst>
          </p:cNvPr>
          <p:cNvSpPr/>
          <p:nvPr/>
        </p:nvSpPr>
        <p:spPr>
          <a:xfrm>
            <a:off x="1022801" y="1706563"/>
            <a:ext cx="9601202" cy="3341426"/>
          </a:xfrm>
          <a:prstGeom prst="roundRect">
            <a:avLst>
              <a:gd name="adj" fmla="val 50000"/>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4000"/>
              </a:lnSpc>
              <a:spcBef>
                <a:spcPts val="0"/>
              </a:spcBef>
              <a:spcAft>
                <a:spcPts val="400"/>
              </a:spcAft>
              <a:buClrTx/>
              <a:buSzTx/>
              <a:buFontTx/>
              <a:buNone/>
              <a:tabLst/>
              <a:defRPr/>
            </a:pPr>
            <a:r>
              <a:rPr kumimoji="0" lang="en-US" altLang="ko-KR" sz="3200" b="1" i="0" u="none" strike="noStrike" kern="1200" cap="none" spc="0" normalizeH="0" baseline="0" noProof="0" dirty="0">
                <a:ln>
                  <a:noFill/>
                </a:ln>
                <a:solidFill>
                  <a:srgbClr val="0068FF"/>
                </a:solidFill>
                <a:effectLst/>
                <a:uLnTx/>
                <a:uFillTx/>
                <a:latin typeface="Tenorite"/>
                <a:ea typeface="Noto Sans" panose="020B0502040504020204" pitchFamily="34" charset="0"/>
                <a:cs typeface="Noto Sans" panose="020B0502040504020204" pitchFamily="34" charset="0"/>
              </a:rPr>
              <a:t>“A significant risk of substantial harm” </a:t>
            </a:r>
          </a:p>
          <a:p>
            <a:pPr marL="0" marR="0" lvl="0" indent="0" algn="ctr" defTabSz="914400" rtl="0" eaLnBrk="1" fontAlgn="auto" latinLnBrk="0" hangingPunct="1">
              <a:lnSpc>
                <a:spcPct val="120000"/>
              </a:lnSpc>
              <a:spcBef>
                <a:spcPts val="0"/>
              </a:spcBef>
              <a:spcAft>
                <a:spcPts val="4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enorite"/>
                <a:ea typeface="Times New Roman" panose="02020603050405020304" pitchFamily="18" charset="0"/>
                <a:cs typeface="+mn-cs"/>
              </a:rPr>
              <a:t>indicates a </a:t>
            </a:r>
            <a:r>
              <a:rPr kumimoji="0" lang="en-US" sz="2800" b="1" i="0" u="sng" strike="noStrike" kern="1200" cap="none" spc="0" normalizeH="0" baseline="0" noProof="0" dirty="0">
                <a:ln>
                  <a:noFill/>
                </a:ln>
                <a:solidFill>
                  <a:srgbClr val="000000"/>
                </a:solidFill>
                <a:effectLst/>
                <a:uLnTx/>
                <a:uFillTx/>
                <a:latin typeface="Tenorite"/>
                <a:ea typeface="Times New Roman" panose="02020603050405020304" pitchFamily="18" charset="0"/>
                <a:cs typeface="+mn-cs"/>
              </a:rPr>
              <a:t>high standard of harm</a:t>
            </a:r>
            <a:r>
              <a:rPr kumimoji="0" lang="en-US" sz="2800" b="1" i="0" u="none" strike="noStrike" kern="1200" cap="none" spc="0" normalizeH="0" baseline="0" noProof="0" dirty="0">
                <a:ln>
                  <a:noFill/>
                </a:ln>
                <a:solidFill>
                  <a:srgbClr val="000000"/>
                </a:solidFill>
                <a:effectLst/>
                <a:uLnTx/>
                <a:uFillTx/>
                <a:latin typeface="Tenorite"/>
                <a:ea typeface="Times New Roman" panose="02020603050405020304" pitchFamily="18" charset="0"/>
                <a:cs typeface="+mn-cs"/>
              </a:rPr>
              <a:t> </a:t>
            </a:r>
            <a:r>
              <a:rPr kumimoji="0" lang="en-US" sz="2800" b="0" i="0" u="none" strike="noStrike" kern="1200" cap="none" spc="0" normalizeH="0" baseline="0" noProof="0" dirty="0">
                <a:ln>
                  <a:noFill/>
                </a:ln>
                <a:solidFill>
                  <a:srgbClr val="000000"/>
                </a:solidFill>
                <a:effectLst/>
                <a:uLnTx/>
                <a:uFillTx/>
                <a:latin typeface="Tenorite"/>
                <a:ea typeface="Times New Roman" panose="02020603050405020304" pitchFamily="18" charset="0"/>
                <a:cs typeface="+mn-cs"/>
              </a:rPr>
              <a:t>to others</a:t>
            </a:r>
          </a:p>
          <a:p>
            <a:pPr marL="2008188" marR="0" lvl="0" indent="0" algn="l" defTabSz="914400" rtl="0" eaLnBrk="1" fontAlgn="auto" latinLnBrk="0" hangingPunct="1">
              <a:lnSpc>
                <a:spcPct val="12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0000"/>
                </a:solidFill>
                <a:effectLst/>
                <a:uLnTx/>
                <a:uFillTx/>
                <a:latin typeface="Tenorite"/>
                <a:ea typeface="Times New Roman" panose="02020603050405020304" pitchFamily="18" charset="0"/>
                <a:cs typeface="Abadi" panose="020F0502020204030204" pitchFamily="34" charset="0"/>
              </a:rPr>
              <a:t>X</a:t>
            </a:r>
            <a:r>
              <a:rPr kumimoji="0" lang="en-US" sz="2800" b="0" i="0" u="none" strike="noStrike" kern="1200" cap="none" spc="0" normalizeH="0" baseline="0" noProof="0" dirty="0">
                <a:ln>
                  <a:noFill/>
                </a:ln>
                <a:solidFill>
                  <a:srgbClr val="000000"/>
                </a:solidFill>
                <a:effectLst/>
                <a:uLnTx/>
                <a:uFillTx/>
                <a:latin typeface="Abadi" panose="020F0502020204030204" pitchFamily="34" charset="0"/>
                <a:ea typeface="Times New Roman" panose="02020603050405020304" pitchFamily="18" charset="0"/>
                <a:cs typeface="Abadi" panose="020F0502020204030204" pitchFamily="34" charset="0"/>
              </a:rPr>
              <a:t> </a:t>
            </a:r>
            <a:r>
              <a:rPr kumimoji="0" lang="en-US" sz="2800" b="0" i="0" u="none" strike="noStrike" kern="1200" cap="none" spc="0" normalizeH="0" baseline="0" noProof="0" dirty="0">
                <a:ln>
                  <a:noFill/>
                </a:ln>
                <a:solidFill>
                  <a:srgbClr val="000000"/>
                </a:solidFill>
                <a:effectLst/>
                <a:uLnTx/>
                <a:uFillTx/>
                <a:latin typeface="Tenorite"/>
                <a:ea typeface="Times New Roman" panose="02020603050405020304" pitchFamily="18" charset="0"/>
                <a:cs typeface="+mn-cs"/>
              </a:rPr>
              <a:t>Not a perception of harm</a:t>
            </a:r>
          </a:p>
          <a:p>
            <a:pPr marL="2008188" marR="0" lvl="0" indent="0" algn="l" defTabSz="914400" rtl="0" eaLnBrk="1" fontAlgn="auto" latinLnBrk="0" hangingPunct="1">
              <a:lnSpc>
                <a:spcPct val="12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0000"/>
                </a:solidFill>
                <a:effectLst/>
                <a:uLnTx/>
                <a:uFillTx/>
                <a:latin typeface="Tenorite"/>
                <a:ea typeface="Times New Roman" panose="02020603050405020304" pitchFamily="18" charset="0"/>
                <a:cs typeface="Abadi" panose="020F0502020204030204" pitchFamily="34" charset="0"/>
              </a:rPr>
              <a:t>X  </a:t>
            </a:r>
            <a:r>
              <a:rPr kumimoji="0" lang="en-US" sz="2800" b="0" i="0" u="none" strike="noStrike" kern="1200" cap="none" spc="0" normalizeH="0" baseline="0" noProof="0" dirty="0">
                <a:ln>
                  <a:noFill/>
                </a:ln>
                <a:solidFill>
                  <a:srgbClr val="000000"/>
                </a:solidFill>
                <a:effectLst/>
                <a:uLnTx/>
                <a:uFillTx/>
                <a:latin typeface="Tenorite"/>
                <a:ea typeface="Times New Roman" panose="02020603050405020304" pitchFamily="18" charset="0"/>
                <a:cs typeface="+mn-cs"/>
              </a:rPr>
              <a:t>Not a slight probability of risk </a:t>
            </a:r>
          </a:p>
          <a:p>
            <a:pPr marL="2008188" marR="0" lvl="0" indent="0" algn="l" defTabSz="914400" rtl="0" eaLnBrk="1" fontAlgn="auto" latinLnBrk="0" hangingPunct="1">
              <a:lnSpc>
                <a:spcPct val="12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0000"/>
                </a:solidFill>
                <a:effectLst/>
                <a:uLnTx/>
                <a:uFillTx/>
                <a:latin typeface="Tenorite"/>
                <a:ea typeface="Times New Roman" panose="02020603050405020304" pitchFamily="18" charset="0"/>
                <a:cs typeface="Abadi" panose="020F0502020204030204" pitchFamily="34" charset="0"/>
              </a:rPr>
              <a:t>X  </a:t>
            </a:r>
            <a:r>
              <a:rPr kumimoji="0" lang="en-US" altLang="ko-KR" sz="2800" b="0" i="0" u="none" strike="noStrike" kern="1200" cap="none" spc="0" normalizeH="0" baseline="0" noProof="0" dirty="0">
                <a:ln>
                  <a:noFill/>
                </a:ln>
                <a:solidFill>
                  <a:srgbClr val="000000"/>
                </a:solidFill>
                <a:effectLst/>
                <a:uLnTx/>
                <a:uFillTx/>
                <a:latin typeface="Tenorite"/>
                <a:ea typeface="Noto Sans" panose="020B0502040504020204" pitchFamily="34" charset="0"/>
                <a:cs typeface="Noto Sans" panose="020B0502040504020204" pitchFamily="34" charset="0"/>
              </a:rPr>
              <a:t>Not a speculative or remote risk</a:t>
            </a:r>
            <a:endParaRPr lang="ko-KR" altLang="en-US" sz="2800" dirty="0"/>
          </a:p>
        </p:txBody>
      </p:sp>
    </p:spTree>
    <p:extLst>
      <p:ext uri="{BB962C8B-B14F-4D97-AF65-F5344CB8AC3E}">
        <p14:creationId xmlns:p14="http://schemas.microsoft.com/office/powerpoint/2010/main" val="3454611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D751-070E-4937-9C16-86A7E12D74BD}"/>
              </a:ext>
            </a:extLst>
          </p:cNvPr>
          <p:cNvSpPr>
            <a:spLocks noGrp="1"/>
          </p:cNvSpPr>
          <p:nvPr>
            <p:ph type="title"/>
          </p:nvPr>
        </p:nvSpPr>
        <p:spPr/>
        <p:txBody>
          <a:bodyPr vert="horz" lIns="91440" tIns="45720" rIns="91440" bIns="45720" rtlCol="0" anchor="b">
            <a:normAutofit/>
          </a:bodyPr>
          <a:lstStyle/>
          <a:p>
            <a:r>
              <a:rPr lang="en-US" b="1" dirty="0">
                <a:solidFill>
                  <a:schemeClr val="bg1"/>
                </a:solidFill>
              </a:rPr>
              <a:t>Direct Threat – High Standard</a:t>
            </a:r>
          </a:p>
        </p:txBody>
      </p:sp>
      <p:sp>
        <p:nvSpPr>
          <p:cNvPr id="44" name="모서리가 둥근 직사각형 43"/>
          <p:cNvSpPr/>
          <p:nvPr/>
        </p:nvSpPr>
        <p:spPr>
          <a:xfrm>
            <a:off x="1022801" y="1662703"/>
            <a:ext cx="9601202" cy="3618728"/>
          </a:xfrm>
          <a:prstGeom prst="roundRect">
            <a:avLst>
              <a:gd name="adj" fmla="val 50000"/>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3200" dirty="0">
                <a:solidFill>
                  <a:schemeClr val="tx1"/>
                </a:solidFill>
                <a:ea typeface="Noto Sans" panose="020B0502040504020204" pitchFamily="34" charset="0"/>
                <a:cs typeface="Noto Sans" panose="020B0502040504020204" pitchFamily="34" charset="0"/>
              </a:rPr>
              <a:t>The </a:t>
            </a:r>
            <a:r>
              <a:rPr kumimoji="0" lang="en-US" sz="3200" b="1" i="0" u="none" strike="noStrike" kern="1200" cap="none" spc="0" normalizeH="0" baseline="0" noProof="0" dirty="0">
                <a:ln>
                  <a:noFill/>
                </a:ln>
                <a:solidFill>
                  <a:schemeClr val="tx1"/>
                </a:solidFill>
                <a:effectLst/>
                <a:uLnTx/>
                <a:uFillTx/>
                <a:ea typeface="Times New Roman" panose="02020603050405020304" pitchFamily="18" charset="0"/>
                <a:cs typeface="+mn-cs"/>
              </a:rPr>
              <a:t>risk of harm </a:t>
            </a:r>
            <a:r>
              <a:rPr kumimoji="0" lang="en-US" sz="3200" i="0" strike="noStrike" kern="1200" cap="none" spc="0" normalizeH="0" baseline="0" noProof="0" dirty="0">
                <a:ln>
                  <a:noFill/>
                </a:ln>
                <a:solidFill>
                  <a:schemeClr val="tx1"/>
                </a:solidFill>
                <a:effectLst/>
                <a:uLnTx/>
                <a:uFillTx/>
                <a:ea typeface="Times New Roman" panose="02020603050405020304" pitchFamily="18" charset="0"/>
                <a:cs typeface="+mn-cs"/>
              </a:rPr>
              <a:t>must be:</a:t>
            </a:r>
          </a:p>
          <a:p>
            <a:pPr marL="1036638" indent="-454025">
              <a:lnSpc>
                <a:spcPct val="113000"/>
              </a:lnSpc>
              <a:buClr>
                <a:schemeClr val="tx1"/>
              </a:buClr>
              <a:buFont typeface="Wingdings" pitchFamily="2" charset="2"/>
              <a:buChar char="ü"/>
            </a:pPr>
            <a:r>
              <a:rPr lang="en-US" sz="2800" b="1" dirty="0">
                <a:solidFill>
                  <a:schemeClr val="accent1"/>
                </a:solidFill>
                <a:ea typeface="Times New Roman" panose="02020603050405020304" pitchFamily="18" charset="0"/>
              </a:rPr>
              <a:t>C</a:t>
            </a:r>
            <a:r>
              <a:rPr kumimoji="0" lang="en-US" sz="2800" b="1" i="0" strike="noStrike" kern="1200" cap="none" spc="0" normalizeH="0" baseline="0" noProof="0" dirty="0">
                <a:ln>
                  <a:noFill/>
                </a:ln>
                <a:solidFill>
                  <a:schemeClr val="accent1"/>
                </a:solidFill>
                <a:effectLst/>
                <a:uLnTx/>
                <a:uFillTx/>
                <a:ea typeface="Times New Roman" panose="02020603050405020304" pitchFamily="18" charset="0"/>
                <a:cs typeface="+mn-cs"/>
              </a:rPr>
              <a:t>urrent</a:t>
            </a:r>
            <a:r>
              <a:rPr kumimoji="0" lang="en-US" sz="2800" i="0" strike="noStrike" kern="1200" cap="none" spc="0" normalizeH="0" baseline="0" noProof="0" dirty="0">
                <a:ln>
                  <a:noFill/>
                </a:ln>
                <a:solidFill>
                  <a:schemeClr val="accent1"/>
                </a:solidFill>
                <a:effectLst/>
                <a:uLnTx/>
                <a:uFillTx/>
                <a:ea typeface="Times New Roman" panose="02020603050405020304" pitchFamily="18" charset="0"/>
                <a:cs typeface="+mn-cs"/>
              </a:rPr>
              <a:t> </a:t>
            </a:r>
            <a:r>
              <a:rPr kumimoji="0" lang="en-US" sz="2800" i="0" strike="noStrike" kern="1200" cap="none" spc="0" normalizeH="0" baseline="0" noProof="0" dirty="0">
                <a:ln>
                  <a:noFill/>
                </a:ln>
                <a:solidFill>
                  <a:schemeClr val="tx1"/>
                </a:solidFill>
                <a:effectLst/>
                <a:uLnTx/>
                <a:uFillTx/>
                <a:ea typeface="Times New Roman" panose="02020603050405020304" pitchFamily="18" charset="0"/>
                <a:cs typeface="+mn-cs"/>
              </a:rPr>
              <a:t>(present at the time of the assessment)</a:t>
            </a:r>
            <a:endParaRPr lang="en-US" sz="2800" dirty="0">
              <a:solidFill>
                <a:schemeClr val="tx1"/>
              </a:solidFill>
              <a:ea typeface="Times New Roman" panose="02020603050405020304" pitchFamily="18" charset="0"/>
            </a:endParaRPr>
          </a:p>
          <a:p>
            <a:pPr marL="1036638" indent="-454025">
              <a:lnSpc>
                <a:spcPct val="113000"/>
              </a:lnSpc>
              <a:buClr>
                <a:schemeClr val="tx1"/>
              </a:buClr>
              <a:buFont typeface="Wingdings" pitchFamily="2" charset="2"/>
              <a:buChar char="ü"/>
            </a:pPr>
            <a:r>
              <a:rPr kumimoji="0" lang="en-US" sz="2800" b="1" i="0" strike="noStrike" kern="1200" cap="none" spc="0" normalizeH="0" baseline="0" noProof="0" dirty="0">
                <a:ln>
                  <a:noFill/>
                </a:ln>
                <a:solidFill>
                  <a:schemeClr val="accent1"/>
                </a:solidFill>
                <a:effectLst/>
                <a:uLnTx/>
                <a:uFillTx/>
                <a:ea typeface="Times New Roman" panose="02020603050405020304" pitchFamily="18" charset="0"/>
                <a:cs typeface="+mn-cs"/>
              </a:rPr>
              <a:t>Imminent</a:t>
            </a:r>
            <a:r>
              <a:rPr lang="en-US" sz="2800" b="1" dirty="0">
                <a:solidFill>
                  <a:schemeClr val="tx1"/>
                </a:solidFill>
                <a:ea typeface="Times New Roman" panose="02020603050405020304" pitchFamily="18" charset="0"/>
              </a:rPr>
              <a:t> </a:t>
            </a:r>
            <a:r>
              <a:rPr lang="en-US" sz="2800" dirty="0">
                <a:solidFill>
                  <a:schemeClr val="tx1"/>
                </a:solidFill>
                <a:ea typeface="Times New Roman" panose="02020603050405020304" pitchFamily="18" charset="0"/>
              </a:rPr>
              <a:t>(likely to occur soon)</a:t>
            </a:r>
            <a:r>
              <a:rPr kumimoji="0" lang="en-US" sz="2800" i="0" strike="noStrike" kern="1200" cap="none" spc="0" normalizeH="0" baseline="0" noProof="0" dirty="0">
                <a:ln>
                  <a:noFill/>
                </a:ln>
                <a:solidFill>
                  <a:schemeClr val="tx1"/>
                </a:solidFill>
                <a:effectLst/>
                <a:uLnTx/>
                <a:uFillTx/>
                <a:ea typeface="Times New Roman" panose="02020603050405020304" pitchFamily="18" charset="0"/>
                <a:cs typeface="+mn-cs"/>
              </a:rPr>
              <a:t> </a:t>
            </a:r>
          </a:p>
          <a:p>
            <a:pPr marL="12700" algn="ctr">
              <a:lnSpc>
                <a:spcPct val="113000"/>
              </a:lnSpc>
              <a:spcBef>
                <a:spcPts val="1800"/>
              </a:spcBef>
              <a:buClr>
                <a:schemeClr val="tx1"/>
              </a:buClr>
            </a:pPr>
            <a:r>
              <a:rPr lang="en-US" sz="2800" u="none" dirty="0">
                <a:solidFill>
                  <a:schemeClr val="tx1"/>
                </a:solidFill>
                <a:ea typeface="Times New Roman" panose="02020603050405020304" pitchFamily="18" charset="0"/>
              </a:rPr>
              <a:t>The direct threat </a:t>
            </a:r>
            <a:r>
              <a:rPr lang="en-US" sz="2800" b="1" u="none" dirty="0">
                <a:solidFill>
                  <a:srgbClr val="FF0000"/>
                </a:solidFill>
                <a:ea typeface="Times New Roman" panose="02020603050405020304" pitchFamily="18" charset="0"/>
              </a:rPr>
              <a:t>cannot</a:t>
            </a:r>
            <a:r>
              <a:rPr lang="en-US" sz="2800" u="none" dirty="0">
                <a:solidFill>
                  <a:schemeClr val="tx1"/>
                </a:solidFill>
                <a:ea typeface="Times New Roman" panose="02020603050405020304" pitchFamily="18" charset="0"/>
              </a:rPr>
              <a:t> be </a:t>
            </a:r>
            <a:r>
              <a:rPr kumimoji="0" lang="en-US" sz="2800" b="1" i="0" u="none" strike="noStrike" kern="1200" cap="none" spc="0" normalizeH="0" baseline="0" noProof="0" dirty="0">
                <a:ln>
                  <a:noFill/>
                </a:ln>
                <a:solidFill>
                  <a:schemeClr val="accent1"/>
                </a:solidFill>
                <a:effectLst/>
                <a:uLnTx/>
                <a:uFillTx/>
                <a:ea typeface="Times New Roman" panose="02020603050405020304" pitchFamily="18" charset="0"/>
                <a:cs typeface="+mn-cs"/>
              </a:rPr>
              <a:t>based solely on history</a:t>
            </a:r>
            <a:r>
              <a:rPr kumimoji="0" lang="en-US" sz="2800" i="0" u="none" strike="noStrike" kern="1200" cap="none" spc="0" normalizeH="0" baseline="0" noProof="0" dirty="0">
                <a:ln>
                  <a:noFill/>
                </a:ln>
                <a:solidFill>
                  <a:schemeClr val="tx1"/>
                </a:solidFill>
                <a:effectLst/>
                <a:uLnTx/>
                <a:uFillTx/>
                <a:ea typeface="Times New Roman" panose="02020603050405020304" pitchFamily="18" charset="0"/>
                <a:cs typeface="+mn-cs"/>
              </a:rPr>
              <a:t>.</a:t>
            </a:r>
            <a:endParaRPr lang="en-US" altLang="ko-KR" sz="2800" dirty="0">
              <a:solidFill>
                <a:schemeClr val="tx1"/>
              </a:solidFill>
              <a:ea typeface="Noto Sans" panose="020B0502040504020204" pitchFamily="34" charset="0"/>
              <a:cs typeface="Noto Sans" panose="020B0502040504020204" pitchFamily="34" charset="0"/>
            </a:endParaRPr>
          </a:p>
        </p:txBody>
      </p:sp>
      <p:sp>
        <p:nvSpPr>
          <p:cNvPr id="15" name="Title 1">
            <a:extLst>
              <a:ext uri="{FF2B5EF4-FFF2-40B4-BE49-F238E27FC236}">
                <a16:creationId xmlns:a16="http://schemas.microsoft.com/office/drawing/2014/main" id="{F675DA2D-3873-A29E-72A9-08ACA553DCB8}"/>
              </a:ext>
            </a:extLst>
          </p:cNvPr>
          <p:cNvSpPr txBox="1">
            <a:spLocks/>
          </p:cNvSpPr>
          <p:nvPr/>
        </p:nvSpPr>
        <p:spPr>
          <a:xfrm>
            <a:off x="933811" y="259080"/>
            <a:ext cx="977918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r>
              <a:rPr lang="en-US" sz="4400" b="0" dirty="0"/>
              <a:t>Direct Threat Standards</a:t>
            </a:r>
          </a:p>
        </p:txBody>
      </p:sp>
      <p:sp>
        <p:nvSpPr>
          <p:cNvPr id="3" name="Slide Number Placeholder 5">
            <a:extLst>
              <a:ext uri="{FF2B5EF4-FFF2-40B4-BE49-F238E27FC236}">
                <a16:creationId xmlns:a16="http://schemas.microsoft.com/office/drawing/2014/main" id="{2C0003F4-27A0-CD26-2083-D5DA18E1EE73}"/>
              </a:ext>
            </a:extLst>
          </p:cNvPr>
          <p:cNvSpPr txBox="1">
            <a:spLocks/>
          </p:cNvSpPr>
          <p:nvPr/>
        </p:nvSpPr>
        <p:spPr>
          <a:xfrm>
            <a:off x="9001213"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19</a:t>
            </a:fld>
            <a:endParaRPr lang="en-US" dirty="0">
              <a:solidFill>
                <a:schemeClr val="bg1"/>
              </a:solidFill>
            </a:endParaRPr>
          </a:p>
        </p:txBody>
      </p:sp>
      <p:sp>
        <p:nvSpPr>
          <p:cNvPr id="6" name="TextBox 5">
            <a:extLst>
              <a:ext uri="{FF2B5EF4-FFF2-40B4-BE49-F238E27FC236}">
                <a16:creationId xmlns:a16="http://schemas.microsoft.com/office/drawing/2014/main" id="{F37B8C66-1472-7AC6-DA82-0FF90A83CE0C}"/>
              </a:ext>
            </a:extLst>
          </p:cNvPr>
          <p:cNvSpPr txBox="1"/>
          <p:nvPr/>
        </p:nvSpPr>
        <p:spPr>
          <a:xfrm>
            <a:off x="7343506" y="5525353"/>
            <a:ext cx="4008282" cy="830997"/>
          </a:xfrm>
          <a:prstGeom prst="rect">
            <a:avLst/>
          </a:prstGeom>
          <a:noFill/>
        </p:spPr>
        <p:txBody>
          <a:bodyPr wrap="square" rtlCol="0">
            <a:spAutoFit/>
          </a:bodyPr>
          <a:lstStyle/>
          <a:p>
            <a:r>
              <a:rPr lang="en-US" sz="2400" b="1" i="1" dirty="0"/>
              <a:t>More detailed training on DTA will be coming soon!</a:t>
            </a:r>
          </a:p>
        </p:txBody>
      </p:sp>
    </p:spTree>
    <p:extLst>
      <p:ext uri="{BB962C8B-B14F-4D97-AF65-F5344CB8AC3E}">
        <p14:creationId xmlns:p14="http://schemas.microsoft.com/office/powerpoint/2010/main" val="1777647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7E150E-4EE1-551E-5C0D-FAB527544F45}"/>
              </a:ext>
            </a:extLst>
          </p:cNvPr>
          <p:cNvSpPr/>
          <p:nvPr/>
        </p:nvSpPr>
        <p:spPr>
          <a:xfrm>
            <a:off x="8200050" y="0"/>
            <a:ext cx="39776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B788FE1-D64D-F940-B986-20F0FBA8B523}"/>
              </a:ext>
            </a:extLst>
          </p:cNvPr>
          <p:cNvSpPr>
            <a:spLocks noGrp="1"/>
          </p:cNvSpPr>
          <p:nvPr>
            <p:ph type="sldNum" sz="quarter" idx="4294967295"/>
          </p:nvPr>
        </p:nvSpPr>
        <p:spPr>
          <a:xfrm>
            <a:off x="9448800" y="6351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88AA25-0ABF-4444-BF79-A8339D80008A}" type="slidenum">
              <a:rPr lang="en-US" smtClean="0">
                <a:solidFill>
                  <a:schemeClr val="tx1"/>
                </a:solidFill>
              </a:rPr>
              <a:pPr/>
              <a:t>2</a:t>
            </a:fld>
            <a:endParaRPr lang="en-US" dirty="0">
              <a:solidFill>
                <a:schemeClr val="tx1"/>
              </a:solidFill>
            </a:endParaRPr>
          </a:p>
        </p:txBody>
      </p:sp>
      <p:sp>
        <p:nvSpPr>
          <p:cNvPr id="5" name="TextBox 4">
            <a:extLst>
              <a:ext uri="{FF2B5EF4-FFF2-40B4-BE49-F238E27FC236}">
                <a16:creationId xmlns:a16="http://schemas.microsoft.com/office/drawing/2014/main" id="{0C8BE699-E5CD-D840-96F3-0879C9DF929D}"/>
              </a:ext>
            </a:extLst>
          </p:cNvPr>
          <p:cNvSpPr txBox="1"/>
          <p:nvPr/>
        </p:nvSpPr>
        <p:spPr>
          <a:xfrm>
            <a:off x="334897" y="1425960"/>
            <a:ext cx="7884608" cy="5061813"/>
          </a:xfrm>
          <a:prstGeom prst="rect">
            <a:avLst/>
          </a:prstGeom>
          <a:noFill/>
          <a:ln>
            <a:noFill/>
          </a:ln>
        </p:spPr>
        <p:txBody>
          <a:bodyPr wrap="square" tIns="91440" rtlCol="0" anchor="t">
            <a:noAutofit/>
          </a:bodyPr>
          <a:lstStyle/>
          <a:p>
            <a:pPr marL="460375" indent="-295275">
              <a:lnSpc>
                <a:spcPct val="90000"/>
              </a:lnSpc>
              <a:spcAft>
                <a:spcPts val="600"/>
              </a:spcAft>
              <a:buClr>
                <a:srgbClr val="0070C0"/>
              </a:buClr>
              <a:buFont typeface="Arial" panose="020B0604020202020204" pitchFamily="34" charset="0"/>
              <a:buChar char="•"/>
            </a:pPr>
            <a:r>
              <a:rPr lang="en-US" sz="2600" b="1" dirty="0">
                <a:solidFill>
                  <a:srgbClr val="0063F4"/>
                </a:solidFill>
              </a:rPr>
              <a:t>CMHC Applicant File Review (AFR) Guide</a:t>
            </a:r>
          </a:p>
          <a:p>
            <a:pPr lvl="1">
              <a:lnSpc>
                <a:spcPct val="90000"/>
              </a:lnSpc>
              <a:spcAft>
                <a:spcPts val="2400"/>
              </a:spcAft>
              <a:buClr>
                <a:srgbClr val="0070C0"/>
              </a:buClr>
              <a:buSzPct val="75000"/>
            </a:pPr>
            <a:r>
              <a:rPr lang="en-US" sz="2400" dirty="0">
                <a:solidFill>
                  <a:srgbClr val="002060"/>
                </a:solidFill>
              </a:rPr>
              <a:t>Comprehensive compendium of </a:t>
            </a:r>
            <a:r>
              <a:rPr lang="en-US" sz="2400" b="1" dirty="0">
                <a:solidFill>
                  <a:srgbClr val="002060"/>
                </a:solidFill>
              </a:rPr>
              <a:t>ALL AFR primary guidance documents</a:t>
            </a:r>
          </a:p>
          <a:p>
            <a:pPr marL="460375" indent="-295275">
              <a:lnSpc>
                <a:spcPct val="90000"/>
              </a:lnSpc>
              <a:spcAft>
                <a:spcPts val="600"/>
              </a:spcAft>
              <a:buClr>
                <a:srgbClr val="0070C0"/>
              </a:buClr>
              <a:buFont typeface="Arial" panose="020B0604020202020204" pitchFamily="34" charset="0"/>
              <a:buChar char="•"/>
            </a:pPr>
            <a:r>
              <a:rPr lang="en-US" sz="2600" b="1" dirty="0">
                <a:solidFill>
                  <a:srgbClr val="0063F4"/>
                </a:solidFill>
              </a:rPr>
              <a:t>CMHC Applicant File Review (AFR) Tools</a:t>
            </a:r>
          </a:p>
          <a:p>
            <a:pPr lvl="1">
              <a:lnSpc>
                <a:spcPct val="90000"/>
              </a:lnSpc>
              <a:spcAft>
                <a:spcPts val="600"/>
              </a:spcAft>
              <a:buClr>
                <a:srgbClr val="0070C0"/>
              </a:buClr>
              <a:buSzPct val="75000"/>
              <a:defRPr/>
            </a:pPr>
            <a:r>
              <a:rPr kumimoji="0" lang="en-US" sz="2400" b="0" i="0" u="none" strike="noStrike" kern="1200" cap="none" spc="0" normalizeH="0" baseline="0" noProof="0" dirty="0">
                <a:ln>
                  <a:noFill/>
                </a:ln>
                <a:solidFill>
                  <a:srgbClr val="002060"/>
                </a:solidFill>
                <a:effectLst/>
                <a:uLnTx/>
                <a:uFillTx/>
                <a:latin typeface="Tenorite"/>
                <a:ea typeface="+mn-ea"/>
                <a:cs typeface="+mn-cs"/>
              </a:rPr>
              <a:t>Collection of </a:t>
            </a:r>
            <a:r>
              <a:rPr kumimoji="0" lang="en-US" sz="2400" b="1" i="0" u="none" strike="noStrike" kern="1200" cap="none" spc="0" normalizeH="0" baseline="0" noProof="0" dirty="0">
                <a:ln>
                  <a:noFill/>
                </a:ln>
                <a:solidFill>
                  <a:srgbClr val="002060"/>
                </a:solidFill>
                <a:effectLst/>
                <a:uLnTx/>
                <a:uFillTx/>
                <a:latin typeface="Tenorite"/>
                <a:ea typeface="+mn-ea"/>
                <a:cs typeface="+mn-cs"/>
              </a:rPr>
              <a:t>ALL AFR secondary resources </a:t>
            </a:r>
            <a:r>
              <a:rPr kumimoji="0" lang="en-US" sz="2400" b="0" i="0" u="none" strike="noStrike" kern="1200" cap="none" spc="0" normalizeH="0" baseline="0" noProof="0" dirty="0">
                <a:ln>
                  <a:noFill/>
                </a:ln>
                <a:solidFill>
                  <a:srgbClr val="002060"/>
                </a:solidFill>
                <a:effectLst/>
                <a:uLnTx/>
                <a:uFillTx/>
                <a:latin typeface="Tenorite"/>
                <a:ea typeface="+mn-ea"/>
                <a:cs typeface="+mn-cs"/>
              </a:rPr>
              <a:t>(</a:t>
            </a:r>
            <a:r>
              <a:rPr kumimoji="0" lang="en-US" sz="2400" b="1" i="1" u="none" strike="noStrike" kern="1200" cap="none" spc="0" normalizeH="0" baseline="0" noProof="0" dirty="0">
                <a:ln>
                  <a:noFill/>
                </a:ln>
                <a:solidFill>
                  <a:srgbClr val="FF0000"/>
                </a:solidFill>
                <a:effectLst/>
                <a:uLnTx/>
                <a:uFillTx/>
                <a:latin typeface="Tenorite"/>
                <a:ea typeface="+mn-ea"/>
                <a:cs typeface="+mn-cs"/>
              </a:rPr>
              <a:t>updated</a:t>
            </a:r>
            <a:r>
              <a:rPr kumimoji="0" lang="en-US" sz="2400" b="0" i="0" u="none" strike="noStrike" kern="1200" cap="none" spc="0" normalizeH="0" baseline="0" noProof="0" dirty="0">
                <a:ln>
                  <a:noFill/>
                </a:ln>
                <a:solidFill>
                  <a:srgbClr val="002060"/>
                </a:solidFill>
                <a:effectLst/>
                <a:uLnTx/>
                <a:uFillTx/>
                <a:latin typeface="Tenorite"/>
                <a:ea typeface="+mn-ea"/>
                <a:cs typeface="+mn-cs"/>
              </a:rPr>
              <a:t>)</a:t>
            </a:r>
          </a:p>
          <a:p>
            <a:pPr marL="736600" marR="0" lvl="1" indent="-279400" algn="l" defTabSz="914400" rtl="0" eaLnBrk="1" fontAlgn="auto" latinLnBrk="0" hangingPunct="1">
              <a:lnSpc>
                <a:spcPct val="90000"/>
              </a:lnSpc>
              <a:spcBef>
                <a:spcPts val="0"/>
              </a:spcBef>
              <a:spcAft>
                <a:spcPts val="600"/>
              </a:spcAft>
              <a:buClr>
                <a:srgbClr val="0070C0"/>
              </a:buClr>
              <a:buSzPct val="75000"/>
              <a:buFont typeface="Courier New" panose="02070309020205020404" pitchFamily="49" charset="0"/>
              <a:buChar char="o"/>
              <a:tabLst/>
              <a:defRPr/>
            </a:pPr>
            <a:r>
              <a:rPr lang="en-US" sz="2400" dirty="0">
                <a:solidFill>
                  <a:srgbClr val="002060"/>
                </a:solidFill>
                <a:latin typeface="Tenorite"/>
              </a:rPr>
              <a:t>S</a:t>
            </a:r>
            <a:r>
              <a:rPr kumimoji="0" lang="en-US" sz="2400" b="0" i="0" u="none" strike="noStrike" kern="1200" cap="none" spc="0" normalizeH="0" baseline="0" noProof="0" dirty="0">
                <a:ln>
                  <a:noFill/>
                </a:ln>
                <a:solidFill>
                  <a:srgbClr val="002060"/>
                </a:solidFill>
                <a:effectLst/>
                <a:uLnTx/>
                <a:uFillTx/>
                <a:latin typeface="Tenorite"/>
                <a:ea typeface="+mn-ea"/>
                <a:cs typeface="+mn-cs"/>
              </a:rPr>
              <a:t>ample Applicant Interview Questions </a:t>
            </a:r>
          </a:p>
          <a:p>
            <a:pPr marL="736600" marR="0" lvl="1" indent="-279400" algn="l" defTabSz="914400" rtl="0" eaLnBrk="1" fontAlgn="auto" latinLnBrk="0" hangingPunct="1">
              <a:lnSpc>
                <a:spcPct val="90000"/>
              </a:lnSpc>
              <a:spcBef>
                <a:spcPts val="0"/>
              </a:spcBef>
              <a:spcAft>
                <a:spcPts val="600"/>
              </a:spcAft>
              <a:buClr>
                <a:srgbClr val="0070C0"/>
              </a:buClr>
              <a:buSzPct val="75000"/>
              <a:buFont typeface="Courier New" panose="02070309020205020404" pitchFamily="49" charset="0"/>
              <a:buChar char="o"/>
              <a:tabLst/>
              <a:defRPr/>
            </a:pPr>
            <a:r>
              <a:rPr lang="en-US" sz="2400" dirty="0">
                <a:solidFill>
                  <a:srgbClr val="002060"/>
                </a:solidFill>
                <a:latin typeface="Tenorite"/>
              </a:rPr>
              <a:t>Sample Completed Form 2-04 and Form 2-05</a:t>
            </a:r>
          </a:p>
          <a:p>
            <a:pPr marL="736600" marR="0" lvl="1" indent="-279400" algn="l" defTabSz="914400" rtl="0" eaLnBrk="1" fontAlgn="auto" latinLnBrk="0" hangingPunct="1">
              <a:lnSpc>
                <a:spcPct val="90000"/>
              </a:lnSpc>
              <a:spcBef>
                <a:spcPts val="0"/>
              </a:spcBef>
              <a:spcAft>
                <a:spcPts val="600"/>
              </a:spcAft>
              <a:buClr>
                <a:srgbClr val="0070C0"/>
              </a:buClr>
              <a:buSzPct val="75000"/>
              <a:buFont typeface="Courier New" panose="02070309020205020404" pitchFamily="49" charset="0"/>
              <a:buChar char="o"/>
              <a:tabLst/>
              <a:defRPr/>
            </a:pPr>
            <a:r>
              <a:rPr lang="en-US" sz="2400" dirty="0">
                <a:solidFill>
                  <a:srgbClr val="002060"/>
                </a:solidFill>
                <a:latin typeface="Tenorite"/>
              </a:rPr>
              <a:t>Brief Guide to Reviewing IEPs</a:t>
            </a:r>
          </a:p>
          <a:p>
            <a:pPr marL="736600" marR="0" lvl="1" indent="-279400" algn="l" defTabSz="914400" rtl="0" eaLnBrk="1" fontAlgn="auto" latinLnBrk="0" hangingPunct="1">
              <a:lnSpc>
                <a:spcPct val="90000"/>
              </a:lnSpc>
              <a:spcBef>
                <a:spcPts val="0"/>
              </a:spcBef>
              <a:spcAft>
                <a:spcPts val="2400"/>
              </a:spcAft>
              <a:buClr>
                <a:srgbClr val="0070C0"/>
              </a:buClr>
              <a:buSzPct val="75000"/>
              <a:buFont typeface="Courier New" panose="02070309020205020404" pitchFamily="49" charset="0"/>
              <a:buChar char="o"/>
              <a:tabLst/>
              <a:defRPr/>
            </a:pPr>
            <a:r>
              <a:rPr lang="en-US" sz="2400" i="1" dirty="0">
                <a:solidFill>
                  <a:srgbClr val="002060"/>
                </a:solidFill>
                <a:latin typeface="Tenorite"/>
              </a:rPr>
              <a:t>And more!</a:t>
            </a:r>
          </a:p>
          <a:p>
            <a:pPr marL="342900" indent="-342900">
              <a:lnSpc>
                <a:spcPct val="90000"/>
              </a:lnSpc>
              <a:spcBef>
                <a:spcPts val="600"/>
              </a:spcBef>
              <a:buClr>
                <a:srgbClr val="0070C0"/>
              </a:buClr>
              <a:buSzPct val="120000"/>
              <a:buFont typeface="Arial" panose="020B0604020202020204" pitchFamily="34" charset="0"/>
              <a:buChar char="•"/>
              <a:defRPr/>
            </a:pPr>
            <a:r>
              <a:rPr lang="en-US" sz="2600" b="1" dirty="0">
                <a:solidFill>
                  <a:schemeClr val="accent1"/>
                </a:solidFill>
                <a:latin typeface="Tenorite"/>
              </a:rPr>
              <a:t>HCNA in Brief </a:t>
            </a:r>
            <a:r>
              <a:rPr lang="en-US" sz="2600" dirty="0">
                <a:latin typeface="Tenorite"/>
              </a:rPr>
              <a:t>and</a:t>
            </a:r>
            <a:r>
              <a:rPr lang="en-US" sz="2600" b="1" dirty="0">
                <a:solidFill>
                  <a:schemeClr val="accent1"/>
                </a:solidFill>
                <a:latin typeface="Tenorite"/>
              </a:rPr>
              <a:t> DTA in Brief</a:t>
            </a:r>
          </a:p>
          <a:p>
            <a:pPr marL="403225">
              <a:lnSpc>
                <a:spcPct val="90000"/>
              </a:lnSpc>
              <a:spcAft>
                <a:spcPts val="2400"/>
              </a:spcAft>
              <a:buClr>
                <a:srgbClr val="0070C0"/>
              </a:buClr>
              <a:buSzPct val="120000"/>
              <a:defRPr/>
            </a:pPr>
            <a:r>
              <a:rPr lang="en-US" sz="2400" dirty="0">
                <a:latin typeface="Tenorite"/>
              </a:rPr>
              <a:t>Step-by-step guide for completing Forms</a:t>
            </a:r>
          </a:p>
        </p:txBody>
      </p:sp>
      <p:sp>
        <p:nvSpPr>
          <p:cNvPr id="6" name="TextBox 5">
            <a:extLst>
              <a:ext uri="{FF2B5EF4-FFF2-40B4-BE49-F238E27FC236}">
                <a16:creationId xmlns:a16="http://schemas.microsoft.com/office/drawing/2014/main" id="{6A52039A-8AF7-8D41-9030-3EAE107618E6}"/>
              </a:ext>
            </a:extLst>
          </p:cNvPr>
          <p:cNvSpPr txBox="1"/>
          <p:nvPr/>
        </p:nvSpPr>
        <p:spPr>
          <a:xfrm>
            <a:off x="8576547" y="2997097"/>
            <a:ext cx="3213594" cy="2968642"/>
          </a:xfrm>
          <a:prstGeom prst="roundRect">
            <a:avLst>
              <a:gd name="adj" fmla="val 2588"/>
            </a:avLst>
          </a:prstGeom>
          <a:solidFill>
            <a:schemeClr val="accent1">
              <a:lumMod val="20000"/>
              <a:lumOff val="80000"/>
            </a:schemeClr>
          </a:solidFill>
          <a:ln w="25400">
            <a:solidFill>
              <a:schemeClr val="accent1">
                <a:lumMod val="50000"/>
              </a:schemeClr>
            </a:solidFill>
          </a:ln>
        </p:spPr>
        <p:txBody>
          <a:bodyPr wrap="square" tIns="91440" bIns="91440" rtlCol="0" anchor="ctr" anchorCtr="0">
            <a:noAutofit/>
          </a:bodyPr>
          <a:lstStyle/>
          <a:p>
            <a:pPr algn="ctr">
              <a:spcAft>
                <a:spcPts val="1200"/>
              </a:spcAft>
            </a:pPr>
            <a:r>
              <a:rPr lang="en-US" sz="2800" b="1" dirty="0"/>
              <a:t>Your RMHS is your best source of guidance for AFR.</a:t>
            </a:r>
          </a:p>
          <a:p>
            <a:pPr algn="ctr"/>
            <a:r>
              <a:rPr lang="en-US" sz="2800" b="1" i="1" dirty="0">
                <a:solidFill>
                  <a:schemeClr val="accent1"/>
                </a:solidFill>
              </a:rPr>
              <a:t>Please reach out to us!</a:t>
            </a:r>
          </a:p>
        </p:txBody>
      </p:sp>
      <p:sp>
        <p:nvSpPr>
          <p:cNvPr id="8" name="Title 1">
            <a:extLst>
              <a:ext uri="{FF2B5EF4-FFF2-40B4-BE49-F238E27FC236}">
                <a16:creationId xmlns:a16="http://schemas.microsoft.com/office/drawing/2014/main" id="{A2408E0C-6061-9C13-AACB-FE8779D059C1}"/>
              </a:ext>
            </a:extLst>
          </p:cNvPr>
          <p:cNvSpPr txBox="1">
            <a:spLocks/>
          </p:cNvSpPr>
          <p:nvPr/>
        </p:nvSpPr>
        <p:spPr>
          <a:xfrm>
            <a:off x="1054478" y="430809"/>
            <a:ext cx="6621449" cy="77946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sz="4400" b="0" i="1" dirty="0">
                <a:solidFill>
                  <a:srgbClr val="FF0000"/>
                </a:solidFill>
              </a:rPr>
              <a:t>NEW</a:t>
            </a:r>
            <a:r>
              <a:rPr lang="en-US" sz="4400" b="0" dirty="0"/>
              <a:t> AFR Resources</a:t>
            </a:r>
          </a:p>
        </p:txBody>
      </p:sp>
      <p:pic>
        <p:nvPicPr>
          <p:cNvPr id="5124" name="Picture 4" descr="Free Coming Soon Wallpaper Downloads, [35+] Coming Soon Wallpapers for FREE  | Wallpapers.com">
            <a:extLst>
              <a:ext uri="{FF2B5EF4-FFF2-40B4-BE49-F238E27FC236}">
                <a16:creationId xmlns:a16="http://schemas.microsoft.com/office/drawing/2014/main" id="{9BD12BFC-FCE7-A38D-7BBA-6960926A086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7074" r="18179"/>
          <a:stretch/>
        </p:blipFill>
        <p:spPr bwMode="auto">
          <a:xfrm rot="21041744">
            <a:off x="6148548" y="4603294"/>
            <a:ext cx="1780408" cy="129004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3A3403F-FFDF-576B-6C7D-AFA98F7E1C0D}"/>
              </a:ext>
            </a:extLst>
          </p:cNvPr>
          <p:cNvGrpSpPr/>
          <p:nvPr/>
        </p:nvGrpSpPr>
        <p:grpSpPr>
          <a:xfrm>
            <a:off x="8219505" y="-16997"/>
            <a:ext cx="3977640" cy="2137771"/>
            <a:chOff x="8219505" y="-16997"/>
            <a:chExt cx="3977640" cy="2137771"/>
          </a:xfrm>
        </p:grpSpPr>
        <p:pic>
          <p:nvPicPr>
            <p:cNvPr id="12" name="Picture 2" descr="The pros, cons of using target-date funds in 401(k) plans - Acorn Financial  Services">
              <a:extLst>
                <a:ext uri="{FF2B5EF4-FFF2-40B4-BE49-F238E27FC236}">
                  <a16:creationId xmlns:a16="http://schemas.microsoft.com/office/drawing/2014/main" id="{0C93B519-DAB8-8F5D-8AF9-6ADCFE729F8D}"/>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8940"/>
            <a:stretch/>
          </p:blipFill>
          <p:spPr bwMode="auto">
            <a:xfrm>
              <a:off x="8219505" y="-16997"/>
              <a:ext cx="3977640" cy="213777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D448EE9-C746-39F0-3582-EDECE2B0A1A7}"/>
                </a:ext>
              </a:extLst>
            </p:cNvPr>
            <p:cNvSpPr txBox="1"/>
            <p:nvPr/>
          </p:nvSpPr>
          <p:spPr>
            <a:xfrm>
              <a:off x="8390949" y="1201160"/>
              <a:ext cx="1714946" cy="904863"/>
            </a:xfrm>
            <a:prstGeom prst="rect">
              <a:avLst/>
            </a:prstGeom>
            <a:noFill/>
          </p:spPr>
          <p:txBody>
            <a:bodyPr wrap="square" rtlCol="0">
              <a:spAutoFit/>
            </a:bodyPr>
            <a:lstStyle/>
            <a:p>
              <a:pPr>
                <a:lnSpc>
                  <a:spcPct val="80000"/>
                </a:lnSpc>
              </a:pPr>
              <a:r>
                <a:rPr lang="en-US" sz="3200" b="1" dirty="0">
                  <a:solidFill>
                    <a:schemeClr val="bg1"/>
                  </a:solidFill>
                </a:rPr>
                <a:t>MARCH 1st</a:t>
              </a:r>
            </a:p>
          </p:txBody>
        </p:sp>
      </p:grpSp>
    </p:spTree>
    <p:extLst>
      <p:ext uri="{BB962C8B-B14F-4D97-AF65-F5344CB8AC3E}">
        <p14:creationId xmlns:p14="http://schemas.microsoft.com/office/powerpoint/2010/main" val="568030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D92DF2B5-4AA4-73F0-4A3F-6CE936EDAB99}"/>
              </a:ext>
            </a:extLst>
          </p:cNvPr>
          <p:cNvSpPr/>
          <p:nvPr/>
        </p:nvSpPr>
        <p:spPr>
          <a:xfrm>
            <a:off x="7861299" y="5232401"/>
            <a:ext cx="2059941" cy="1625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idx="1"/>
          </p:nvPr>
        </p:nvSpPr>
        <p:spPr>
          <a:xfrm>
            <a:off x="1192543" y="1614126"/>
            <a:ext cx="9680047" cy="2828613"/>
          </a:xfrm>
        </p:spPr>
        <p:txBody>
          <a:bodyPr>
            <a:normAutofit/>
          </a:bodyPr>
          <a:lstStyle/>
          <a:p>
            <a:pPr marL="457200" indent="-457200">
              <a:spcBef>
                <a:spcPts val="0"/>
              </a:spcBef>
              <a:buClr>
                <a:schemeClr val="tx1"/>
              </a:buClr>
              <a:buFont typeface="Arial" panose="020B0604020202020204" pitchFamily="34" charset="0"/>
              <a:buChar char="•"/>
            </a:pPr>
            <a:r>
              <a:rPr lang="en-US" sz="2600" b="1" dirty="0"/>
              <a:t>Mental Health and Wellness Program </a:t>
            </a:r>
            <a:r>
              <a:rPr lang="en-US" sz="2600" dirty="0"/>
              <a:t>direct</a:t>
            </a:r>
            <a:r>
              <a:rPr lang="en-US" sz="2600" b="1" dirty="0"/>
              <a:t> </a:t>
            </a:r>
            <a:r>
              <a:rPr lang="en-US" sz="2600" dirty="0"/>
              <a:t>services in PRH </a:t>
            </a:r>
            <a:r>
              <a:rPr lang="en-US" sz="2600" dirty="0">
                <a:hlinkClick r:id="rId3"/>
              </a:rPr>
              <a:t>Exhibit 2-4 Job Corps Basic Health Care Responsibilities</a:t>
            </a:r>
            <a:r>
              <a:rPr lang="en-US" sz="2600" dirty="0"/>
              <a:t>:</a:t>
            </a:r>
          </a:p>
        </p:txBody>
      </p:sp>
      <p:sp>
        <p:nvSpPr>
          <p:cNvPr id="22" name="Slide Number Placeholder 10">
            <a:extLst>
              <a:ext uri="{FF2B5EF4-FFF2-40B4-BE49-F238E27FC236}">
                <a16:creationId xmlns:a16="http://schemas.microsoft.com/office/drawing/2014/main" id="{7F580E82-12F3-9BD0-3E13-CE67936FF67A}"/>
              </a:ext>
            </a:extLst>
          </p:cNvPr>
          <p:cNvSpPr>
            <a:spLocks noGrp="1"/>
          </p:cNvSpPr>
          <p:nvPr>
            <p:ph type="sldNum" sz="quarter" idx="4"/>
          </p:nvPr>
        </p:nvSpPr>
        <p:spPr/>
        <p:txBody>
          <a:bodyPr anchor="ctr">
            <a:normAutofit/>
          </a:bodyPr>
          <a:lstStyle/>
          <a:p>
            <a:pPr>
              <a:spcAft>
                <a:spcPts val="600"/>
              </a:spcAft>
            </a:pPr>
            <a:fld id="{294A09A9-5501-47C1-A89A-A340965A2BE2}" type="slidenum">
              <a:rPr lang="en-US" smtClean="0"/>
              <a:pPr>
                <a:spcAft>
                  <a:spcPts val="600"/>
                </a:spcAft>
              </a:pPr>
              <a:t>20</a:t>
            </a:fld>
            <a:endParaRPr lang="en-US" dirty="0"/>
          </a:p>
        </p:txBody>
      </p:sp>
      <p:pic>
        <p:nvPicPr>
          <p:cNvPr id="7" name="Picture 6" descr="A person wearing glasses&#10;&#10;Description automatically generated with medium confidence">
            <a:extLst>
              <a:ext uri="{FF2B5EF4-FFF2-40B4-BE49-F238E27FC236}">
                <a16:creationId xmlns:a16="http://schemas.microsoft.com/office/drawing/2014/main" id="{87B04D63-9727-389B-586E-A031B78B0AC5}"/>
              </a:ext>
            </a:extLst>
          </p:cNvPr>
          <p:cNvPicPr>
            <a:picLocks/>
          </p:cNvPicPr>
          <p:nvPr/>
        </p:nvPicPr>
        <p:blipFill rotWithShape="1">
          <a:blip r:embed="rId4"/>
          <a:srcRect l="15155" r="1" b="1"/>
          <a:stretch/>
        </p:blipFill>
        <p:spPr>
          <a:xfrm>
            <a:off x="7127310" y="2559451"/>
            <a:ext cx="3911252" cy="339041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8" name="Content Placeholder 2">
            <a:extLst>
              <a:ext uri="{FF2B5EF4-FFF2-40B4-BE49-F238E27FC236}">
                <a16:creationId xmlns:a16="http://schemas.microsoft.com/office/drawing/2014/main" id="{AA3C3BC9-950D-C2C1-EF4F-751050A05F08}"/>
              </a:ext>
            </a:extLst>
          </p:cNvPr>
          <p:cNvSpPr txBox="1">
            <a:spLocks/>
          </p:cNvSpPr>
          <p:nvPr/>
        </p:nvSpPr>
        <p:spPr>
          <a:xfrm>
            <a:off x="1192543" y="2606688"/>
            <a:ext cx="6477000" cy="3168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92D05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2D05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2D05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2D05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2D05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65200" indent="-393700">
              <a:spcBef>
                <a:spcPts val="0"/>
              </a:spcBef>
              <a:spcAft>
                <a:spcPts val="1000"/>
              </a:spcAft>
              <a:buClr>
                <a:schemeClr val="tx1"/>
              </a:buClr>
              <a:buSzPct val="80000"/>
              <a:buFont typeface="Courier New" panose="02070309020205020404" pitchFamily="49" charset="0"/>
              <a:buChar char="o"/>
            </a:pPr>
            <a:r>
              <a:rPr lang="en-US" sz="2400" dirty="0"/>
              <a:t>Mental Health Assessments</a:t>
            </a:r>
          </a:p>
          <a:p>
            <a:pPr marL="965200" indent="-393700">
              <a:spcBef>
                <a:spcPts val="0"/>
              </a:spcBef>
              <a:spcAft>
                <a:spcPts val="1000"/>
              </a:spcAft>
              <a:buClr>
                <a:schemeClr val="tx1"/>
              </a:buClr>
              <a:buSzPct val="80000"/>
              <a:buFont typeface="Courier New" panose="02070309020205020404" pitchFamily="49" charset="0"/>
              <a:buChar char="o"/>
            </a:pPr>
            <a:r>
              <a:rPr lang="en-US" sz="2400" dirty="0"/>
              <a:t>Short Term Counseling</a:t>
            </a:r>
          </a:p>
          <a:p>
            <a:pPr marL="965200" indent="-393700">
              <a:spcBef>
                <a:spcPts val="0"/>
              </a:spcBef>
              <a:spcAft>
                <a:spcPts val="1000"/>
              </a:spcAft>
              <a:buClr>
                <a:schemeClr val="tx1"/>
              </a:buClr>
              <a:buSzPct val="80000"/>
              <a:buFont typeface="Courier New" panose="02070309020205020404" pitchFamily="49" charset="0"/>
              <a:buChar char="o"/>
            </a:pPr>
            <a:r>
              <a:rPr lang="en-US" sz="2400" dirty="0"/>
              <a:t>Crisis Intervention</a:t>
            </a:r>
          </a:p>
          <a:p>
            <a:pPr marL="965200" indent="-393700">
              <a:spcBef>
                <a:spcPts val="0"/>
              </a:spcBef>
              <a:spcAft>
                <a:spcPts val="1000"/>
              </a:spcAft>
              <a:buClr>
                <a:schemeClr val="tx1"/>
              </a:buClr>
              <a:buSzPct val="80000"/>
              <a:buFont typeface="Courier New" panose="02070309020205020404" pitchFamily="49" charset="0"/>
              <a:buChar char="o"/>
            </a:pPr>
            <a:r>
              <a:rPr lang="en-US" sz="2400" dirty="0"/>
              <a:t>Referral to off-center providers</a:t>
            </a:r>
          </a:p>
          <a:p>
            <a:pPr marL="457200" indent="-457200">
              <a:spcBef>
                <a:spcPts val="2400"/>
              </a:spcBef>
              <a:buClr>
                <a:schemeClr val="tx1"/>
              </a:buClr>
            </a:pPr>
            <a:r>
              <a:rPr lang="en-US" sz="2600" b="1" dirty="0"/>
              <a:t>Medical</a:t>
            </a:r>
            <a:r>
              <a:rPr lang="en-US" sz="2600" dirty="0"/>
              <a:t>: Access to prescription medications</a:t>
            </a:r>
          </a:p>
        </p:txBody>
      </p:sp>
      <p:sp>
        <p:nvSpPr>
          <p:cNvPr id="15" name="Title 1">
            <a:extLst>
              <a:ext uri="{FF2B5EF4-FFF2-40B4-BE49-F238E27FC236}">
                <a16:creationId xmlns:a16="http://schemas.microsoft.com/office/drawing/2014/main" id="{68D24562-5EF7-EA57-3E55-5A1593224DD8}"/>
              </a:ext>
            </a:extLst>
          </p:cNvPr>
          <p:cNvSpPr>
            <a:spLocks noGrp="1"/>
          </p:cNvSpPr>
          <p:nvPr>
            <p:ph type="title"/>
          </p:nvPr>
        </p:nvSpPr>
        <p:spPr>
          <a:xfrm>
            <a:off x="755471" y="463558"/>
            <a:ext cx="9779183" cy="975418"/>
          </a:xfrm>
        </p:spPr>
        <p:txBody>
          <a:bodyPr anchor="ctr">
            <a:normAutofit/>
          </a:bodyPr>
          <a:lstStyle/>
          <a:p>
            <a:r>
              <a:rPr lang="en-US" sz="4400" b="0" dirty="0"/>
              <a:t>Health Care Needs Assessment (HCNA)</a:t>
            </a:r>
          </a:p>
        </p:txBody>
      </p:sp>
    </p:spTree>
    <p:extLst>
      <p:ext uri="{BB962C8B-B14F-4D97-AF65-F5344CB8AC3E}">
        <p14:creationId xmlns:p14="http://schemas.microsoft.com/office/powerpoint/2010/main" val="3503449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1206408" y="456863"/>
            <a:ext cx="9779183" cy="975418"/>
          </a:xfrm>
        </p:spPr>
        <p:txBody>
          <a:bodyPr anchor="ctr">
            <a:normAutofit fontScale="90000"/>
          </a:bodyPr>
          <a:lstStyle/>
          <a:p>
            <a:r>
              <a:rPr lang="en-US" sz="4600" b="0" dirty="0"/>
              <a:t>Health Care Needs Assessment (HCNA)</a:t>
            </a:r>
          </a:p>
        </p:txBody>
      </p:sp>
      <p:sp>
        <p:nvSpPr>
          <p:cNvPr id="7" name="Content Placeholder 4">
            <a:extLst>
              <a:ext uri="{FF2B5EF4-FFF2-40B4-BE49-F238E27FC236}">
                <a16:creationId xmlns:a16="http://schemas.microsoft.com/office/drawing/2014/main" id="{BC99D05B-0A1C-3614-E097-26594CE3CE37}"/>
              </a:ext>
            </a:extLst>
          </p:cNvPr>
          <p:cNvSpPr>
            <a:spLocks noGrp="1"/>
          </p:cNvSpPr>
          <p:nvPr>
            <p:ph idx="1"/>
          </p:nvPr>
        </p:nvSpPr>
        <p:spPr>
          <a:xfrm>
            <a:off x="5778237" y="2610384"/>
            <a:ext cx="5645497" cy="3366815"/>
          </a:xfrm>
        </p:spPr>
        <p:txBody>
          <a:bodyPr vert="horz" lIns="91440" tIns="45720" rIns="91440" bIns="45720" rtlCol="0" anchor="t">
            <a:noAutofit/>
          </a:bodyPr>
          <a:lstStyle/>
          <a:p>
            <a:pPr marR="0" lvl="0">
              <a:lnSpc>
                <a:spcPct val="100000"/>
              </a:lnSpc>
              <a:spcBef>
                <a:spcPts val="0"/>
              </a:spcBef>
            </a:pPr>
            <a:r>
              <a:rPr lang="en-US" sz="2200" dirty="0">
                <a:effectLst/>
                <a:ea typeface="Times New Roman" panose="02020603050405020304" pitchFamily="18" charset="0"/>
              </a:rPr>
              <a:t>In my professional judgment, the individual’s health care needs </a:t>
            </a:r>
            <a:r>
              <a:rPr lang="en-US" sz="2200" b="1" u="sng" dirty="0">
                <a:solidFill>
                  <a:srgbClr val="FF0000"/>
                </a:solidFill>
                <a:effectLst/>
                <a:ea typeface="Times New Roman" panose="02020603050405020304" pitchFamily="18" charset="0"/>
              </a:rPr>
              <a:t>do not exceed</a:t>
            </a:r>
            <a:r>
              <a:rPr lang="en-US" sz="2200" b="1" dirty="0">
                <a:solidFill>
                  <a:srgbClr val="FF0000"/>
                </a:solidFill>
                <a:effectLst/>
                <a:ea typeface="Times New Roman" panose="02020603050405020304" pitchFamily="18" charset="0"/>
              </a:rPr>
              <a:t> </a:t>
            </a:r>
            <a:r>
              <a:rPr lang="en-US" sz="2200" dirty="0">
                <a:effectLst/>
                <a:ea typeface="Times New Roman" panose="02020603050405020304" pitchFamily="18" charset="0"/>
              </a:rPr>
              <a:t>the Job Corps Basic Health Care Responsibilities in Exhibit 2-4, </a:t>
            </a:r>
            <a:r>
              <a:rPr lang="en-US" sz="2200" b="1" u="sng" dirty="0">
                <a:solidFill>
                  <a:srgbClr val="2E3ED6"/>
                </a:solidFill>
                <a:effectLst/>
                <a:ea typeface="Times New Roman" panose="02020603050405020304" pitchFamily="18" charset="0"/>
              </a:rPr>
              <a:t>but they do require community support services which are not available near center</a:t>
            </a:r>
            <a:r>
              <a:rPr lang="en-US" sz="2200" b="1" dirty="0">
                <a:solidFill>
                  <a:srgbClr val="2E3ED6"/>
                </a:solidFill>
                <a:effectLst/>
                <a:ea typeface="Times New Roman" panose="02020603050405020304" pitchFamily="18" charset="0"/>
              </a:rPr>
              <a:t>. </a:t>
            </a:r>
            <a:r>
              <a:rPr lang="en-US" sz="2200" b="1" dirty="0">
                <a:effectLst/>
                <a:ea typeface="Times New Roman" panose="02020603050405020304" pitchFamily="18" charset="0"/>
              </a:rPr>
              <a:t>Applicant should be considered for center closer to home where health support and insurance coverage are available.</a:t>
            </a:r>
          </a:p>
        </p:txBody>
      </p:sp>
      <p:sp>
        <p:nvSpPr>
          <p:cNvPr id="22" name="Slide Number Placeholder 10">
            <a:extLst>
              <a:ext uri="{FF2B5EF4-FFF2-40B4-BE49-F238E27FC236}">
                <a16:creationId xmlns:a16="http://schemas.microsoft.com/office/drawing/2014/main" id="{7F580E82-12F3-9BD0-3E13-CE67936FF67A}"/>
              </a:ext>
            </a:extLst>
          </p:cNvPr>
          <p:cNvSpPr>
            <a:spLocks noGrp="1"/>
          </p:cNvSpPr>
          <p:nvPr>
            <p:ph type="sldNum" sz="quarter" idx="4"/>
          </p:nvPr>
        </p:nvSpPr>
        <p:spPr/>
        <p:txBody>
          <a:bodyPr/>
          <a:lstStyle/>
          <a:p>
            <a:pPr>
              <a:spcAft>
                <a:spcPts val="600"/>
              </a:spcAft>
            </a:pPr>
            <a:fld id="{294A09A9-5501-47C1-A89A-A340965A2BE2}" type="slidenum">
              <a:rPr lang="en-US" smtClean="0">
                <a:solidFill>
                  <a:schemeClr val="bg1"/>
                </a:solidFill>
              </a:rPr>
              <a:pPr>
                <a:spcAft>
                  <a:spcPts val="600"/>
                </a:spcAft>
              </a:pPr>
              <a:t>21</a:t>
            </a:fld>
            <a:endParaRPr lang="en-US" dirty="0">
              <a:solidFill>
                <a:schemeClr val="bg1"/>
              </a:solidFill>
            </a:endParaRPr>
          </a:p>
        </p:txBody>
      </p:sp>
      <p:sp>
        <p:nvSpPr>
          <p:cNvPr id="6" name="Content Placeholder 3">
            <a:extLst>
              <a:ext uri="{FF2B5EF4-FFF2-40B4-BE49-F238E27FC236}">
                <a16:creationId xmlns:a16="http://schemas.microsoft.com/office/drawing/2014/main" id="{87837BA9-62D2-7F0F-CE7B-25EB3B6F7346}"/>
              </a:ext>
            </a:extLst>
          </p:cNvPr>
          <p:cNvSpPr txBox="1">
            <a:spLocks/>
          </p:cNvSpPr>
          <p:nvPr/>
        </p:nvSpPr>
        <p:spPr>
          <a:xfrm>
            <a:off x="617887" y="2687651"/>
            <a:ext cx="4597714" cy="160614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200" dirty="0">
                <a:effectLst/>
                <a:ea typeface="Times New Roman" panose="02020603050405020304" pitchFamily="18" charset="0"/>
              </a:rPr>
              <a:t>In my professional judgment, the individual’s health care needs exceed the Job Corps Basic Health Care Responsibilities in Exhibit 2-4.</a:t>
            </a:r>
            <a:endParaRPr lang="en-US" sz="2200" dirty="0"/>
          </a:p>
          <a:p>
            <a:pPr>
              <a:spcBef>
                <a:spcPts val="0"/>
              </a:spcBef>
            </a:pPr>
            <a:endParaRPr lang="en-US" sz="2200" dirty="0"/>
          </a:p>
          <a:p>
            <a:pPr>
              <a:spcBef>
                <a:spcPts val="0"/>
              </a:spcBef>
            </a:pPr>
            <a:endParaRPr lang="en-US" sz="2200" dirty="0"/>
          </a:p>
        </p:txBody>
      </p:sp>
      <p:cxnSp>
        <p:nvCxnSpPr>
          <p:cNvPr id="8" name="Straight Connector 7">
            <a:extLst>
              <a:ext uri="{FF2B5EF4-FFF2-40B4-BE49-F238E27FC236}">
                <a16:creationId xmlns:a16="http://schemas.microsoft.com/office/drawing/2014/main" id="{47CC0144-A83D-213F-1DEA-6DB89D92FC90}"/>
              </a:ext>
            </a:extLst>
          </p:cNvPr>
          <p:cNvCxnSpPr>
            <a:cxnSpLocks/>
          </p:cNvCxnSpPr>
          <p:nvPr/>
        </p:nvCxnSpPr>
        <p:spPr>
          <a:xfrm>
            <a:off x="5469353" y="2745137"/>
            <a:ext cx="0" cy="2345174"/>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56D446B0-7AC3-534C-FA8A-FB3D11D74D83}"/>
              </a:ext>
            </a:extLst>
          </p:cNvPr>
          <p:cNvSpPr txBox="1">
            <a:spLocks/>
          </p:cNvSpPr>
          <p:nvPr/>
        </p:nvSpPr>
        <p:spPr>
          <a:xfrm>
            <a:off x="585024" y="1756767"/>
            <a:ext cx="4663440" cy="659925"/>
          </a:xfrm>
          <a:prstGeom prst="roundRect">
            <a:avLst/>
          </a:prstGeom>
          <a:solidFill>
            <a:schemeClr val="accent1"/>
          </a:solidFill>
          <a:ln w="19050">
            <a:solidFill>
              <a:schemeClr val="tx1">
                <a:lumMod val="75000"/>
                <a:lumOff val="25000"/>
              </a:schemeClr>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2600" b="1" dirty="0">
                <a:solidFill>
                  <a:schemeClr val="bg1"/>
                </a:solidFill>
                <a:latin typeface="+mj-lt"/>
              </a:rPr>
              <a:t>Denial of Enrollment</a:t>
            </a:r>
          </a:p>
        </p:txBody>
      </p:sp>
      <p:sp>
        <p:nvSpPr>
          <p:cNvPr id="11" name="Content Placeholder 3">
            <a:extLst>
              <a:ext uri="{FF2B5EF4-FFF2-40B4-BE49-F238E27FC236}">
                <a16:creationId xmlns:a16="http://schemas.microsoft.com/office/drawing/2014/main" id="{2389808D-9B6D-D176-2A67-B24585533AB7}"/>
              </a:ext>
            </a:extLst>
          </p:cNvPr>
          <p:cNvSpPr txBox="1">
            <a:spLocks/>
          </p:cNvSpPr>
          <p:nvPr/>
        </p:nvSpPr>
        <p:spPr>
          <a:xfrm>
            <a:off x="5803288" y="1732785"/>
            <a:ext cx="5556370" cy="659925"/>
          </a:xfrm>
          <a:prstGeom prst="roundRect">
            <a:avLst/>
          </a:prstGeom>
          <a:solidFill>
            <a:schemeClr val="accent1"/>
          </a:solidFill>
          <a:ln w="19050">
            <a:solidFill>
              <a:schemeClr val="tx1">
                <a:lumMod val="75000"/>
                <a:lumOff val="25000"/>
              </a:schemeClr>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2600" b="1" dirty="0">
                <a:solidFill>
                  <a:schemeClr val="bg1"/>
                </a:solidFill>
                <a:effectLst/>
                <a:latin typeface="+mj-lt"/>
                <a:ea typeface="Times New Roman" panose="02020603050405020304" pitchFamily="18" charset="0"/>
              </a:rPr>
              <a:t>Recommend an Alternate Center</a:t>
            </a:r>
            <a:endParaRPr lang="en-US" sz="2600" b="1" dirty="0">
              <a:solidFill>
                <a:schemeClr val="bg1"/>
              </a:solidFill>
              <a:latin typeface="+mj-lt"/>
            </a:endParaRPr>
          </a:p>
        </p:txBody>
      </p:sp>
      <p:sp>
        <p:nvSpPr>
          <p:cNvPr id="12" name="Content Placeholder 3">
            <a:extLst>
              <a:ext uri="{FF2B5EF4-FFF2-40B4-BE49-F238E27FC236}">
                <a16:creationId xmlns:a16="http://schemas.microsoft.com/office/drawing/2014/main" id="{DA3ECDE2-586B-5731-6150-CBB4F3A5CABB}"/>
              </a:ext>
            </a:extLst>
          </p:cNvPr>
          <p:cNvSpPr txBox="1">
            <a:spLocks/>
          </p:cNvSpPr>
          <p:nvPr/>
        </p:nvSpPr>
        <p:spPr>
          <a:xfrm>
            <a:off x="1344950" y="4191523"/>
            <a:ext cx="3143588" cy="1984340"/>
          </a:xfrm>
          <a:prstGeom prst="upArrowCallout">
            <a:avLst/>
          </a:prstGeom>
          <a:solidFill>
            <a:schemeClr val="accent1">
              <a:lumMod val="20000"/>
              <a:lumOff val="80000"/>
              <a:alpha val="50104"/>
            </a:schemeClr>
          </a:solidFill>
          <a:ln w="25400">
            <a:solidFill>
              <a:schemeClr val="tx1"/>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2600" b="1" dirty="0">
                <a:effectLst/>
                <a:latin typeface="+mj-lt"/>
                <a:ea typeface="Times New Roman" panose="02020603050405020304" pitchFamily="18" charset="0"/>
              </a:rPr>
              <a:t>Most common &gt; 99% </a:t>
            </a:r>
          </a:p>
          <a:p>
            <a:pPr algn="ctr">
              <a:spcBef>
                <a:spcPts val="0"/>
              </a:spcBef>
            </a:pPr>
            <a:r>
              <a:rPr lang="en-US" sz="2600" b="1" dirty="0">
                <a:effectLst/>
                <a:latin typeface="+mj-lt"/>
                <a:ea typeface="Times New Roman" panose="02020603050405020304" pitchFamily="18" charset="0"/>
              </a:rPr>
              <a:t>of HCNAs</a:t>
            </a:r>
            <a:endParaRPr lang="en-US" sz="2600" b="1" dirty="0">
              <a:latin typeface="+mj-lt"/>
            </a:endParaRPr>
          </a:p>
        </p:txBody>
      </p:sp>
    </p:spTree>
    <p:extLst>
      <p:ext uri="{BB962C8B-B14F-4D97-AF65-F5344CB8AC3E}">
        <p14:creationId xmlns:p14="http://schemas.microsoft.com/office/powerpoint/2010/main" val="2469914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2CE3B31-BDDA-9F58-9B9F-B5BDC4598479}"/>
              </a:ext>
            </a:extLst>
          </p:cNvPr>
          <p:cNvSpPr/>
          <p:nvPr/>
        </p:nvSpPr>
        <p:spPr>
          <a:xfrm>
            <a:off x="7861299" y="5232401"/>
            <a:ext cx="2059941" cy="1625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854DF3-617C-2A48-9150-4C8B2AB8F3B4}"/>
              </a:ext>
            </a:extLst>
          </p:cNvPr>
          <p:cNvSpPr>
            <a:spLocks noGrp="1"/>
          </p:cNvSpPr>
          <p:nvPr>
            <p:ph type="title"/>
          </p:nvPr>
        </p:nvSpPr>
        <p:spPr>
          <a:xfrm>
            <a:off x="1078592" y="330201"/>
            <a:ext cx="9779183" cy="1104900"/>
          </a:xfrm>
        </p:spPr>
        <p:txBody>
          <a:bodyPr anchor="ctr"/>
          <a:lstStyle/>
          <a:p>
            <a:r>
              <a:rPr lang="en-US" sz="4600" b="0" dirty="0"/>
              <a:t>Individualized Assessment</a:t>
            </a:r>
          </a:p>
        </p:txBody>
      </p:sp>
      <p:sp>
        <p:nvSpPr>
          <p:cNvPr id="3" name="Content Placeholder 2">
            <a:extLst>
              <a:ext uri="{FF2B5EF4-FFF2-40B4-BE49-F238E27FC236}">
                <a16:creationId xmlns:a16="http://schemas.microsoft.com/office/drawing/2014/main" id="{47EB5C00-A570-9714-A373-4C1858D92575}"/>
              </a:ext>
            </a:extLst>
          </p:cNvPr>
          <p:cNvSpPr>
            <a:spLocks noGrp="1"/>
          </p:cNvSpPr>
          <p:nvPr>
            <p:ph idx="1"/>
          </p:nvPr>
        </p:nvSpPr>
        <p:spPr>
          <a:xfrm>
            <a:off x="4286903" y="1213245"/>
            <a:ext cx="7335649" cy="3993783"/>
          </a:xfrm>
          <a:prstGeom prst="roundRect">
            <a:avLst/>
          </a:prstGeom>
        </p:spPr>
        <p:txBody>
          <a:bodyPr/>
          <a:lstStyle/>
          <a:p>
            <a:pPr marL="279400" marR="0" lvl="0" indent="-279400" algn="l" defTabSz="914400" rtl="0" eaLnBrk="1" fontAlgn="auto" latinLnBrk="0" hangingPunct="1">
              <a:lnSpc>
                <a:spcPct val="90000"/>
              </a:lnSpc>
              <a:spcBef>
                <a:spcPts val="0"/>
              </a:spcBef>
              <a:spcAft>
                <a:spcPts val="1800"/>
              </a:spcAft>
              <a:buClrTx/>
              <a:buSzPct val="120000"/>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Tenorite"/>
                <a:ea typeface="Times New Roman" panose="02020603050405020304" pitchFamily="18" charset="0"/>
                <a:cs typeface="+mn-cs"/>
              </a:rPr>
              <a:t>Review </a:t>
            </a:r>
            <a:r>
              <a:rPr lang="en-US" sz="2200" dirty="0"/>
              <a:t>of each applicant must be an </a:t>
            </a:r>
            <a:r>
              <a:rPr lang="en-US" sz="2200" b="1" dirty="0">
                <a:solidFill>
                  <a:schemeClr val="accent1"/>
                </a:solidFill>
              </a:rPr>
              <a:t>individualized assessment</a:t>
            </a:r>
            <a:r>
              <a:rPr lang="en-US" sz="2200" dirty="0"/>
              <a:t>.</a:t>
            </a:r>
          </a:p>
          <a:p>
            <a:pPr marL="279400" indent="-279400">
              <a:spcBef>
                <a:spcPts val="0"/>
              </a:spcBef>
              <a:buClr>
                <a:schemeClr val="tx1"/>
              </a:buClr>
              <a:buSzPct val="120000"/>
              <a:buFont typeface="Arial" panose="020B0604020202020204" pitchFamily="34" charset="0"/>
              <a:buChar char="•"/>
            </a:pPr>
            <a:r>
              <a:rPr lang="en-US" sz="2200" b="1" dirty="0">
                <a:solidFill>
                  <a:srgbClr val="FF0000"/>
                </a:solidFill>
                <a:ea typeface="Times New Roman" panose="02020603050405020304" pitchFamily="18" charset="0"/>
                <a:cs typeface="Calibri" panose="020F0502020204030204" pitchFamily="34" charset="0"/>
              </a:rPr>
              <a:t>Avoid making assumptions </a:t>
            </a:r>
            <a:r>
              <a:rPr lang="en-US" sz="2200" dirty="0">
                <a:ea typeface="Times New Roman" panose="02020603050405020304" pitchFamily="18" charset="0"/>
                <a:cs typeface="Calibri" panose="020F0502020204030204" pitchFamily="34" charset="0"/>
              </a:rPr>
              <a:t>about an applicant’s ability, behavior, or functioning based </a:t>
            </a:r>
            <a:r>
              <a:rPr lang="en-US" sz="2200" b="1" dirty="0">
                <a:solidFill>
                  <a:schemeClr val="accent1"/>
                </a:solidFill>
                <a:ea typeface="Times New Roman" panose="02020603050405020304" pitchFamily="18" charset="0"/>
                <a:cs typeface="Calibri" panose="020F0502020204030204" pitchFamily="34" charset="0"/>
              </a:rPr>
              <a:t>on any single factor</a:t>
            </a:r>
            <a:r>
              <a:rPr lang="en-US" sz="2200" dirty="0">
                <a:solidFill>
                  <a:schemeClr val="accent1"/>
                </a:solidFill>
                <a:ea typeface="Times New Roman" panose="02020603050405020304" pitchFamily="18" charset="0"/>
                <a:cs typeface="Calibri" panose="020F0502020204030204" pitchFamily="34" charset="0"/>
              </a:rPr>
              <a:t> </a:t>
            </a:r>
            <a:r>
              <a:rPr lang="en-US" sz="2200" dirty="0">
                <a:ea typeface="Times New Roman" panose="02020603050405020304" pitchFamily="18" charset="0"/>
                <a:cs typeface="Calibri" panose="020F0502020204030204" pitchFamily="34" charset="0"/>
              </a:rPr>
              <a:t>such as:</a:t>
            </a:r>
          </a:p>
          <a:p>
            <a:pPr marL="736600" lvl="1" indent="-342900">
              <a:lnSpc>
                <a:spcPct val="100000"/>
              </a:lnSpc>
              <a:spcBef>
                <a:spcPts val="0"/>
              </a:spcBef>
              <a:buSzPct val="80000"/>
              <a:buFont typeface="Courier New" panose="02070309020205020404" pitchFamily="49" charset="0"/>
              <a:buChar char="o"/>
            </a:pPr>
            <a:r>
              <a:rPr lang="en-US" sz="2000" dirty="0">
                <a:ea typeface="Times New Roman" panose="02020603050405020304" pitchFamily="18" charset="0"/>
                <a:cs typeface="Calibri" panose="020F0502020204030204" pitchFamily="34" charset="0"/>
              </a:rPr>
              <a:t>A diagnosis, including serious mental illness (SMI)</a:t>
            </a:r>
            <a:endParaRPr lang="en-US" sz="2000" dirty="0">
              <a:ea typeface="Times New Roman" panose="02020603050405020304" pitchFamily="18" charset="0"/>
            </a:endParaRPr>
          </a:p>
          <a:p>
            <a:pPr marL="736600" lvl="1" indent="-342900">
              <a:lnSpc>
                <a:spcPct val="100000"/>
              </a:lnSpc>
              <a:spcBef>
                <a:spcPts val="0"/>
              </a:spcBef>
              <a:buSzPct val="80000"/>
              <a:buFont typeface="Courier New" panose="02070309020205020404" pitchFamily="49" charset="0"/>
              <a:buChar char="o"/>
            </a:pPr>
            <a:r>
              <a:rPr lang="en-US" sz="2000" dirty="0">
                <a:ea typeface="Times New Roman" panose="02020603050405020304" pitchFamily="18" charset="0"/>
                <a:cs typeface="Calibri" panose="020F0502020204030204" pitchFamily="34" charset="0"/>
              </a:rPr>
              <a:t>Special education placement</a:t>
            </a:r>
            <a:endParaRPr lang="en-US" sz="2000" dirty="0">
              <a:ea typeface="Times New Roman" panose="02020603050405020304" pitchFamily="18" charset="0"/>
            </a:endParaRPr>
          </a:p>
          <a:p>
            <a:pPr marL="736600" lvl="1" indent="-342900">
              <a:lnSpc>
                <a:spcPct val="100000"/>
              </a:lnSpc>
              <a:spcBef>
                <a:spcPts val="0"/>
              </a:spcBef>
              <a:spcAft>
                <a:spcPts val="1800"/>
              </a:spcAft>
              <a:buSzPct val="80000"/>
              <a:buFont typeface="Courier New" panose="02070309020205020404" pitchFamily="49" charset="0"/>
              <a:buChar char="o"/>
            </a:pPr>
            <a:r>
              <a:rPr lang="en-US" sz="2000" dirty="0">
                <a:ea typeface="Times New Roman" panose="02020603050405020304" pitchFamily="18" charset="0"/>
                <a:cs typeface="Calibri" panose="020F0502020204030204" pitchFamily="34" charset="0"/>
              </a:rPr>
              <a:t>A single hospitalization</a:t>
            </a:r>
            <a:endParaRPr lang="en-US" sz="2000" dirty="0"/>
          </a:p>
          <a:p>
            <a:pPr marL="279400" indent="-279400">
              <a:spcBef>
                <a:spcPts val="0"/>
              </a:spcBef>
              <a:buSzPct val="120000"/>
              <a:buFont typeface="Arial" panose="020B0604020202020204" pitchFamily="34" charset="0"/>
              <a:buChar char="•"/>
              <a:defRPr/>
            </a:pPr>
            <a:r>
              <a:rPr lang="en-US" sz="2200" dirty="0">
                <a:solidFill>
                  <a:srgbClr val="000000"/>
                </a:solidFill>
                <a:latin typeface="Tenorite"/>
                <a:ea typeface="Times New Roman" panose="02020603050405020304" pitchFamily="18" charset="0"/>
              </a:rPr>
              <a:t>Generalizations, stereotypes, and subjective perceptions related to a medical condition or disability </a:t>
            </a:r>
            <a:r>
              <a:rPr lang="en-US" sz="2200" b="1" dirty="0">
                <a:solidFill>
                  <a:schemeClr val="accent1"/>
                </a:solidFill>
                <a:latin typeface="Tenorite"/>
                <a:ea typeface="Times New Roman" panose="02020603050405020304" pitchFamily="18" charset="0"/>
              </a:rPr>
              <a:t>are inappropriate in the AFR process</a:t>
            </a:r>
            <a:r>
              <a:rPr lang="en-US" sz="2200" dirty="0">
                <a:solidFill>
                  <a:srgbClr val="000000"/>
                </a:solidFill>
                <a:latin typeface="Tenorite"/>
                <a:ea typeface="Times New Roman" panose="02020603050405020304" pitchFamily="18" charset="0"/>
              </a:rPr>
              <a:t>.</a:t>
            </a:r>
          </a:p>
          <a:p>
            <a:pPr marL="279400" marR="0" lvl="0" indent="-279400" algn="l" defTabSz="914400" rtl="0" eaLnBrk="1" fontAlgn="auto" latinLnBrk="0" hangingPunct="1">
              <a:lnSpc>
                <a:spcPct val="90000"/>
              </a:lnSpc>
              <a:spcBef>
                <a:spcPts val="0"/>
              </a:spcBef>
              <a:spcAft>
                <a:spcPts val="0"/>
              </a:spcAft>
              <a:buClrTx/>
              <a:buSzPct val="120000"/>
              <a:buFont typeface="Arial" panose="020B0604020202020204" pitchFamily="34" charset="0"/>
              <a:buChar char="•"/>
              <a:tabLst/>
              <a:defRPr/>
            </a:pPr>
            <a:endParaRPr lang="en-US" sz="2400" b="1" dirty="0">
              <a:solidFill>
                <a:srgbClr val="FF0000"/>
              </a:solidFill>
              <a:effectLst/>
              <a:ea typeface="Times New Roman" panose="02020603050405020304" pitchFamily="18" charset="0"/>
              <a:cs typeface="Calibri" panose="020F0502020204030204" pitchFamily="34" charset="0"/>
            </a:endParaRPr>
          </a:p>
        </p:txBody>
      </p:sp>
      <p:sp>
        <p:nvSpPr>
          <p:cNvPr id="6" name="Slide Number Placeholder 5">
            <a:extLst>
              <a:ext uri="{FF2B5EF4-FFF2-40B4-BE49-F238E27FC236}">
                <a16:creationId xmlns:a16="http://schemas.microsoft.com/office/drawing/2014/main" id="{6A25B8F1-99B2-13DD-E5F1-80C6FCCA610E}"/>
              </a:ext>
            </a:extLst>
          </p:cNvPr>
          <p:cNvSpPr>
            <a:spLocks noGrp="1"/>
          </p:cNvSpPr>
          <p:nvPr>
            <p:ph type="sldNum" sz="quarter" idx="4"/>
          </p:nvPr>
        </p:nvSpPr>
        <p:spPr/>
        <p:txBody>
          <a:bodyPr/>
          <a:lstStyle/>
          <a:p>
            <a:fld id="{294A09A9-5501-47C1-A89A-A340965A2BE2}" type="slidenum">
              <a:rPr lang="en-US" smtClean="0">
                <a:solidFill>
                  <a:schemeClr val="bg1"/>
                </a:solidFill>
              </a:rPr>
              <a:pPr/>
              <a:t>22</a:t>
            </a:fld>
            <a:endParaRPr lang="en-US" dirty="0">
              <a:solidFill>
                <a:schemeClr val="bg1"/>
              </a:solidFill>
            </a:endParaRPr>
          </a:p>
        </p:txBody>
      </p:sp>
      <p:sp>
        <p:nvSpPr>
          <p:cNvPr id="9" name="TextBox 8">
            <a:extLst>
              <a:ext uri="{FF2B5EF4-FFF2-40B4-BE49-F238E27FC236}">
                <a16:creationId xmlns:a16="http://schemas.microsoft.com/office/drawing/2014/main" id="{5287DA3D-5115-E6A1-36DC-720FBA0FBE2B}"/>
              </a:ext>
            </a:extLst>
          </p:cNvPr>
          <p:cNvSpPr txBox="1"/>
          <p:nvPr/>
        </p:nvSpPr>
        <p:spPr>
          <a:xfrm>
            <a:off x="5010411" y="5447535"/>
            <a:ext cx="4910829" cy="1100833"/>
          </a:xfrm>
          <a:prstGeom prst="roundRect">
            <a:avLst/>
          </a:prstGeom>
          <a:solidFill>
            <a:srgbClr val="ECEB3A">
              <a:alpha val="50060"/>
            </a:srgbClr>
          </a:solidFill>
          <a:ln w="12700">
            <a:solidFill>
              <a:schemeClr val="tx1"/>
            </a:solidFill>
          </a:ln>
        </p:spPr>
        <p:txBody>
          <a:bodyPr wrap="square" tIns="91440" bIns="91440" anchor="ctr">
            <a:noAutofit/>
          </a:bodyPr>
          <a:lstStyle/>
          <a:p>
            <a:pPr algn="ctr">
              <a:lnSpc>
                <a:spcPct val="90000"/>
              </a:lnSpc>
              <a:spcBef>
                <a:spcPts val="0"/>
              </a:spcBef>
            </a:pPr>
            <a:r>
              <a:rPr lang="en-US" sz="2200" b="1" dirty="0"/>
              <a:t>There are no </a:t>
            </a:r>
            <a:r>
              <a:rPr lang="en-US" sz="2200" b="1" dirty="0">
                <a:solidFill>
                  <a:srgbClr val="FF0000"/>
                </a:solidFill>
              </a:rPr>
              <a:t>“automatic reasons” </a:t>
            </a:r>
          </a:p>
          <a:p>
            <a:pPr algn="ctr">
              <a:lnSpc>
                <a:spcPct val="90000"/>
              </a:lnSpc>
              <a:spcBef>
                <a:spcPts val="0"/>
              </a:spcBef>
            </a:pPr>
            <a:r>
              <a:rPr lang="en-US" sz="2200" b="1" dirty="0"/>
              <a:t>for a recommendation of denial in the Job Corps program.</a:t>
            </a:r>
          </a:p>
        </p:txBody>
      </p:sp>
      <p:grpSp>
        <p:nvGrpSpPr>
          <p:cNvPr id="5" name="Group 4">
            <a:extLst>
              <a:ext uri="{FF2B5EF4-FFF2-40B4-BE49-F238E27FC236}">
                <a16:creationId xmlns:a16="http://schemas.microsoft.com/office/drawing/2014/main" id="{911E6F7F-317F-8906-7928-37C206B7758A}"/>
              </a:ext>
            </a:extLst>
          </p:cNvPr>
          <p:cNvGrpSpPr/>
          <p:nvPr/>
        </p:nvGrpSpPr>
        <p:grpSpPr>
          <a:xfrm>
            <a:off x="435390" y="1388609"/>
            <a:ext cx="3726728" cy="4940591"/>
            <a:chOff x="435390" y="1388609"/>
            <a:chExt cx="3726728" cy="4940591"/>
          </a:xfrm>
        </p:grpSpPr>
        <p:pic>
          <p:nvPicPr>
            <p:cNvPr id="12" name="Picture 11" descr="Text&#10;&#10;Description automatically generated">
              <a:extLst>
                <a:ext uri="{FF2B5EF4-FFF2-40B4-BE49-F238E27FC236}">
                  <a16:creationId xmlns:a16="http://schemas.microsoft.com/office/drawing/2014/main" id="{239BBC62-ED85-F95F-CED4-1C457959F7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72" r="908"/>
            <a:stretch/>
          </p:blipFill>
          <p:spPr>
            <a:xfrm>
              <a:off x="435390" y="4389478"/>
              <a:ext cx="3726728" cy="1939722"/>
            </a:xfrm>
            <a:prstGeom prst="rect">
              <a:avLst/>
            </a:prstGeom>
          </p:spPr>
        </p:pic>
        <p:pic>
          <p:nvPicPr>
            <p:cNvPr id="10" name="Picture 9">
              <a:extLst>
                <a:ext uri="{FF2B5EF4-FFF2-40B4-BE49-F238E27FC236}">
                  <a16:creationId xmlns:a16="http://schemas.microsoft.com/office/drawing/2014/main" id="{6CA9089D-236B-947C-E5F4-3B8D8ABFF60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603" r="10143"/>
            <a:stretch/>
          </p:blipFill>
          <p:spPr>
            <a:xfrm>
              <a:off x="1078591" y="1388609"/>
              <a:ext cx="2391119" cy="3017023"/>
            </a:xfrm>
            <a:prstGeom prst="rect">
              <a:avLst/>
            </a:prstGeom>
          </p:spPr>
        </p:pic>
      </p:grpSp>
      <p:sp>
        <p:nvSpPr>
          <p:cNvPr id="4" name="Content Placeholder 2">
            <a:extLst>
              <a:ext uri="{FF2B5EF4-FFF2-40B4-BE49-F238E27FC236}">
                <a16:creationId xmlns:a16="http://schemas.microsoft.com/office/drawing/2014/main" id="{47EB5EEC-84CD-121E-F97E-B39F657CCC90}"/>
              </a:ext>
            </a:extLst>
          </p:cNvPr>
          <p:cNvSpPr txBox="1">
            <a:spLocks/>
          </p:cNvSpPr>
          <p:nvPr/>
        </p:nvSpPr>
        <p:spPr>
          <a:xfrm>
            <a:off x="4443994" y="3244241"/>
            <a:ext cx="7335649" cy="34535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9400" indent="-279400">
              <a:spcBef>
                <a:spcPts val="0"/>
              </a:spcBef>
              <a:spcAft>
                <a:spcPts val="600"/>
              </a:spcAft>
              <a:buClr>
                <a:schemeClr val="tx1"/>
              </a:buClr>
              <a:buSzPct val="120000"/>
              <a:buFont typeface="Arial" panose="020B0604020202020204" pitchFamily="34" charset="0"/>
              <a:buChar char="•"/>
            </a:pPr>
            <a:endParaRPr lang="en-US" sz="2200" dirty="0">
              <a:solidFill>
                <a:srgbClr val="000000"/>
              </a:solidFill>
              <a:latin typeface="Tenorite"/>
              <a:ea typeface="Times New Roman" panose="02020603050405020304" pitchFamily="18" charset="0"/>
            </a:endParaRPr>
          </a:p>
        </p:txBody>
      </p:sp>
    </p:spTree>
    <p:extLst>
      <p:ext uri="{BB962C8B-B14F-4D97-AF65-F5344CB8AC3E}">
        <p14:creationId xmlns:p14="http://schemas.microsoft.com/office/powerpoint/2010/main" val="2912463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EDD7-5604-DB60-F5D0-DD37B4FD0D95}"/>
              </a:ext>
            </a:extLst>
          </p:cNvPr>
          <p:cNvSpPr>
            <a:spLocks noGrp="1"/>
          </p:cNvSpPr>
          <p:nvPr>
            <p:ph type="ctrTitle"/>
          </p:nvPr>
        </p:nvSpPr>
        <p:spPr>
          <a:xfrm>
            <a:off x="771980" y="1020883"/>
            <a:ext cx="6710860" cy="2995629"/>
          </a:xfrm>
        </p:spPr>
        <p:txBody>
          <a:bodyPr anchor="ctr"/>
          <a:lstStyle/>
          <a:p>
            <a:pPr>
              <a:lnSpc>
                <a:spcPct val="80000"/>
              </a:lnSpc>
            </a:pPr>
            <a:br>
              <a:rPr kumimoji="0" lang="en-US" sz="2800" b="1" i="0" u="none" strike="noStrike" kern="1200" cap="none" spc="0" normalizeH="0" baseline="0" noProof="0" dirty="0">
                <a:ln>
                  <a:noFill/>
                </a:ln>
                <a:solidFill>
                  <a:srgbClr val="000000"/>
                </a:solidFill>
                <a:effectLst/>
                <a:uLnTx/>
                <a:uFillTx/>
                <a:latin typeface="Tenorite"/>
                <a:ea typeface="+mj-ea"/>
                <a:cs typeface="+mj-cs"/>
              </a:rPr>
            </a:br>
            <a:r>
              <a:rPr lang="en-US" dirty="0"/>
              <a:t>Considerations for the Applicant Interview</a:t>
            </a:r>
          </a:p>
        </p:txBody>
      </p:sp>
      <p:sp>
        <p:nvSpPr>
          <p:cNvPr id="3" name="Subtitle 2">
            <a:extLst>
              <a:ext uri="{FF2B5EF4-FFF2-40B4-BE49-F238E27FC236}">
                <a16:creationId xmlns:a16="http://schemas.microsoft.com/office/drawing/2014/main" id="{F9CBDB08-577F-5B50-1F37-A6E8CA792160}"/>
              </a:ext>
            </a:extLst>
          </p:cNvPr>
          <p:cNvSpPr>
            <a:spLocks noGrp="1"/>
          </p:cNvSpPr>
          <p:nvPr>
            <p:ph type="subTitle" idx="1"/>
          </p:nvPr>
        </p:nvSpPr>
        <p:spPr>
          <a:xfrm>
            <a:off x="771980" y="4233409"/>
            <a:ext cx="6428919" cy="2247219"/>
          </a:xfrm>
        </p:spPr>
        <p:txBody>
          <a:bodyPr/>
          <a:lstStyle/>
          <a:p>
            <a:r>
              <a:rPr lang="en-US" sz="3000" b="1" dirty="0">
                <a:solidFill>
                  <a:schemeClr val="accent1"/>
                </a:solidFill>
              </a:rPr>
              <a:t>What are some things to consider when preparing for, scheduling, and conducting an applicant interview?</a:t>
            </a:r>
          </a:p>
        </p:txBody>
      </p:sp>
      <p:sp>
        <p:nvSpPr>
          <p:cNvPr id="7" name="TextBox 6">
            <a:extLst>
              <a:ext uri="{FF2B5EF4-FFF2-40B4-BE49-F238E27FC236}">
                <a16:creationId xmlns:a16="http://schemas.microsoft.com/office/drawing/2014/main" id="{F752C7C5-8E50-7D43-8918-FA99561F0FD7}"/>
              </a:ext>
            </a:extLst>
          </p:cNvPr>
          <p:cNvSpPr txBox="1"/>
          <p:nvPr/>
        </p:nvSpPr>
        <p:spPr>
          <a:xfrm>
            <a:off x="771980" y="882134"/>
            <a:ext cx="6096000" cy="523220"/>
          </a:xfrm>
          <a:prstGeom prst="rect">
            <a:avLst/>
          </a:prstGeom>
          <a:noFill/>
        </p:spPr>
        <p:txBody>
          <a:bodyPr wrap="square">
            <a:spAutoFit/>
          </a:bodyPr>
          <a:lstStyle/>
          <a:p>
            <a:r>
              <a:rPr kumimoji="0" lang="en-US" sz="2800" i="0" u="none" strike="noStrike" kern="1200" cap="none" spc="0" normalizeH="0" baseline="0" noProof="0" dirty="0">
                <a:ln>
                  <a:noFill/>
                </a:ln>
                <a:effectLst/>
                <a:uLnTx/>
                <a:uFillTx/>
                <a:latin typeface="Tenorite"/>
                <a:ea typeface="+mj-ea"/>
                <a:cs typeface="+mj-cs"/>
              </a:rPr>
              <a:t>Learning Objective 4: </a:t>
            </a:r>
            <a:endParaRPr lang="en-US" dirty="0"/>
          </a:p>
        </p:txBody>
      </p:sp>
      <p:pic>
        <p:nvPicPr>
          <p:cNvPr id="4" name="Picture 3">
            <a:extLst>
              <a:ext uri="{FF2B5EF4-FFF2-40B4-BE49-F238E27FC236}">
                <a16:creationId xmlns:a16="http://schemas.microsoft.com/office/drawing/2014/main" id="{3A44C6DC-9C80-404E-87B1-C6588A53A9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848" t="2597" r="25579" b="-2597"/>
          <a:stretch/>
        </p:blipFill>
        <p:spPr>
          <a:xfrm>
            <a:off x="7355840" y="377349"/>
            <a:ext cx="2016759" cy="2661892"/>
          </a:xfrm>
          <a:prstGeom prst="rect">
            <a:avLst/>
          </a:prstGeom>
        </p:spPr>
      </p:pic>
      <p:sp>
        <p:nvSpPr>
          <p:cNvPr id="5" name="Slide Number Placeholder 7">
            <a:extLst>
              <a:ext uri="{FF2B5EF4-FFF2-40B4-BE49-F238E27FC236}">
                <a16:creationId xmlns:a16="http://schemas.microsoft.com/office/drawing/2014/main" id="{F4613F53-BFF8-8249-BBE7-6AC8E247B69E}"/>
              </a:ext>
            </a:extLst>
          </p:cNvPr>
          <p:cNvSpPr txBox="1">
            <a:spLocks/>
          </p:cNvSpPr>
          <p:nvPr/>
        </p:nvSpPr>
        <p:spPr>
          <a:xfrm>
            <a:off x="10153276" y="6356350"/>
            <a:ext cx="165772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4A09A9-5501-47C1-A89A-A340965A2BE2}" type="slidenum">
              <a:rPr lang="en-US" sz="1200" smtClean="0"/>
              <a:pPr algn="r"/>
              <a:t>23</a:t>
            </a:fld>
            <a:endParaRPr lang="en-US" sz="1200" dirty="0"/>
          </a:p>
        </p:txBody>
      </p:sp>
    </p:spTree>
    <p:extLst>
      <p:ext uri="{BB962C8B-B14F-4D97-AF65-F5344CB8AC3E}">
        <p14:creationId xmlns:p14="http://schemas.microsoft.com/office/powerpoint/2010/main" val="4068648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199">
            <a:extLst>
              <a:ext uri="{FF2B5EF4-FFF2-40B4-BE49-F238E27FC236}">
                <a16:creationId xmlns:a16="http://schemas.microsoft.com/office/drawing/2014/main" id="{78E4A311-30AB-E236-2F54-A18F6757BB9E}"/>
              </a:ext>
            </a:extLst>
          </p:cNvPr>
          <p:cNvSpPr>
            <a:spLocks noChangeArrowheads="1"/>
          </p:cNvSpPr>
          <p:nvPr/>
        </p:nvSpPr>
        <p:spPr bwMode="auto">
          <a:xfrm>
            <a:off x="9698266" y="4163126"/>
            <a:ext cx="2000347" cy="2000347"/>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 name="Freeform 148">
            <a:extLst>
              <a:ext uri="{FF2B5EF4-FFF2-40B4-BE49-F238E27FC236}">
                <a16:creationId xmlns:a16="http://schemas.microsoft.com/office/drawing/2014/main" id="{4652E755-80E6-1283-F812-555BF625B439}"/>
              </a:ext>
            </a:extLst>
          </p:cNvPr>
          <p:cNvSpPr>
            <a:spLocks/>
          </p:cNvSpPr>
          <p:nvPr/>
        </p:nvSpPr>
        <p:spPr bwMode="auto">
          <a:xfrm rot="10800000">
            <a:off x="8839200" y="0"/>
            <a:ext cx="3352800" cy="3352800"/>
          </a:xfrm>
          <a:custGeom>
            <a:avLst/>
            <a:gdLst>
              <a:gd name="T0" fmla="*/ 3302 w 3302"/>
              <a:gd name="T1" fmla="*/ 3302 h 3302"/>
              <a:gd name="T2" fmla="*/ 0 w 3302"/>
              <a:gd name="T3" fmla="*/ 0 h 3302"/>
              <a:gd name="T4" fmla="*/ 0 w 3302"/>
              <a:gd name="T5" fmla="*/ 0 h 3302"/>
              <a:gd name="T6" fmla="*/ 0 w 3302"/>
              <a:gd name="T7" fmla="*/ 1651 h 3302"/>
              <a:gd name="T8" fmla="*/ 1651 w 3302"/>
              <a:gd name="T9" fmla="*/ 3302 h 3302"/>
              <a:gd name="T10" fmla="*/ 1651 w 3302"/>
              <a:gd name="T11" fmla="*/ 3302 h 3302"/>
              <a:gd name="T12" fmla="*/ 3302 w 3302"/>
              <a:gd name="T13" fmla="*/ 3302 h 3302"/>
              <a:gd name="T14" fmla="*/ 3302 w 3302"/>
              <a:gd name="T15" fmla="*/ 3302 h 3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2" h="3302">
                <a:moveTo>
                  <a:pt x="3302" y="3302"/>
                </a:moveTo>
                <a:cubicBezTo>
                  <a:pt x="3302" y="1478"/>
                  <a:pt x="1823" y="0"/>
                  <a:pt x="0" y="0"/>
                </a:cubicBezTo>
                <a:lnTo>
                  <a:pt x="0" y="0"/>
                </a:lnTo>
                <a:lnTo>
                  <a:pt x="0" y="1651"/>
                </a:lnTo>
                <a:cubicBezTo>
                  <a:pt x="912" y="1651"/>
                  <a:pt x="1651" y="2390"/>
                  <a:pt x="1651" y="3302"/>
                </a:cubicBezTo>
                <a:lnTo>
                  <a:pt x="1651" y="3302"/>
                </a:lnTo>
                <a:lnTo>
                  <a:pt x="3302" y="3302"/>
                </a:lnTo>
                <a:lnTo>
                  <a:pt x="3302" y="3302"/>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9" name="직사각형 8">
            <a:extLst>
              <a:ext uri="{FF2B5EF4-FFF2-40B4-BE49-F238E27FC236}">
                <a16:creationId xmlns:a16="http://schemas.microsoft.com/office/drawing/2014/main" id="{88B5EA72-64F1-7F6E-8353-CDF2E800BD20}"/>
              </a:ext>
            </a:extLst>
          </p:cNvPr>
          <p:cNvSpPr/>
          <p:nvPr/>
        </p:nvSpPr>
        <p:spPr>
          <a:xfrm>
            <a:off x="940046" y="585921"/>
            <a:ext cx="7223760" cy="769441"/>
          </a:xfrm>
          <a:prstGeom prst="rect">
            <a:avLst/>
          </a:prstGeom>
        </p:spPr>
        <p:txBody>
          <a:bodyPr wrap="square">
            <a:spAutoFit/>
          </a:bodyPr>
          <a:lstStyle/>
          <a:p>
            <a:pPr lvl="0" algn="ctr"/>
            <a:r>
              <a:rPr kumimoji="0" lang="en-US" sz="4400" i="0" u="none" strike="noStrike" kern="1200" cap="none" spc="0" normalizeH="0" baseline="0" noProof="0" dirty="0">
                <a:ln>
                  <a:noFill/>
                </a:ln>
                <a:solidFill>
                  <a:srgbClr val="000000"/>
                </a:solidFill>
                <a:effectLst/>
                <a:uLnTx/>
                <a:uFillTx/>
                <a:latin typeface="+mj-lt"/>
                <a:ea typeface="+mj-ea"/>
                <a:cs typeface="+mj-cs"/>
              </a:rPr>
              <a:t>Purpose of the AFR Interview</a:t>
            </a:r>
            <a:endParaRPr lang="en-US" altLang="ko-KR" sz="4400" dirty="0">
              <a:latin typeface="+mj-lt"/>
              <a:ea typeface="맑은 고딕" panose="020B0503020000020004" pitchFamily="50" charset="-127"/>
            </a:endParaRPr>
          </a:p>
        </p:txBody>
      </p:sp>
      <p:sp>
        <p:nvSpPr>
          <p:cNvPr id="10" name="직사각형 9">
            <a:extLst>
              <a:ext uri="{FF2B5EF4-FFF2-40B4-BE49-F238E27FC236}">
                <a16:creationId xmlns:a16="http://schemas.microsoft.com/office/drawing/2014/main" id="{BB5DAE84-7872-B075-F2C9-F5020FBEE51C}"/>
              </a:ext>
            </a:extLst>
          </p:cNvPr>
          <p:cNvSpPr/>
          <p:nvPr/>
        </p:nvSpPr>
        <p:spPr>
          <a:xfrm>
            <a:off x="940046" y="1535420"/>
            <a:ext cx="5940200" cy="2447644"/>
          </a:xfrm>
          <a:prstGeom prst="rect">
            <a:avLst/>
          </a:prstGeom>
        </p:spPr>
        <p:txBody>
          <a:bodyPr wrap="square">
            <a:noAutofit/>
          </a:bodyPr>
          <a:lstStyle/>
          <a:p>
            <a:pPr>
              <a:lnSpc>
                <a:spcPct val="90000"/>
              </a:lnSpc>
              <a:spcBef>
                <a:spcPts val="0"/>
              </a:spcBef>
              <a:spcAft>
                <a:spcPts val="600"/>
              </a:spcAft>
            </a:pPr>
            <a:r>
              <a:rPr lang="en-US" sz="2600" dirty="0">
                <a:effectLst/>
                <a:ea typeface="Times New Roman" panose="02020603050405020304" pitchFamily="18" charset="0"/>
              </a:rPr>
              <a:t>To obtain </a:t>
            </a:r>
            <a:r>
              <a:rPr lang="en-US" sz="2600" b="1" dirty="0">
                <a:solidFill>
                  <a:srgbClr val="0063F4"/>
                </a:solidFill>
                <a:effectLst/>
                <a:ea typeface="Times New Roman" panose="02020603050405020304" pitchFamily="18" charset="0"/>
              </a:rPr>
              <a:t>current information</a:t>
            </a:r>
            <a:r>
              <a:rPr lang="en-US" sz="2600" dirty="0">
                <a:solidFill>
                  <a:srgbClr val="0063F4"/>
                </a:solidFill>
                <a:effectLst/>
                <a:ea typeface="Times New Roman" panose="02020603050405020304" pitchFamily="18" charset="0"/>
              </a:rPr>
              <a:t> </a:t>
            </a:r>
            <a:r>
              <a:rPr lang="en-US" sz="2600" dirty="0">
                <a:effectLst/>
                <a:ea typeface="Times New Roman" panose="02020603050405020304" pitchFamily="18" charset="0"/>
              </a:rPr>
              <a:t>about disclosed mental health</a:t>
            </a:r>
          </a:p>
          <a:p>
            <a:pPr marL="342900" indent="-342900">
              <a:lnSpc>
                <a:spcPct val="90000"/>
              </a:lnSpc>
              <a:spcBef>
                <a:spcPts val="0"/>
              </a:spcBef>
              <a:spcAft>
                <a:spcPts val="300"/>
              </a:spcAft>
              <a:buSzPct val="120000"/>
              <a:buFont typeface="Arial" panose="020B0604020202020204" pitchFamily="34" charset="0"/>
              <a:buChar char="•"/>
            </a:pPr>
            <a:r>
              <a:rPr lang="en-US" sz="2400" dirty="0">
                <a:effectLst/>
                <a:ea typeface="Times New Roman" panose="02020603050405020304" pitchFamily="18" charset="0"/>
              </a:rPr>
              <a:t>Conditions</a:t>
            </a:r>
          </a:p>
          <a:p>
            <a:pPr marL="342900" indent="-342900">
              <a:lnSpc>
                <a:spcPct val="90000"/>
              </a:lnSpc>
              <a:spcBef>
                <a:spcPts val="0"/>
              </a:spcBef>
              <a:spcAft>
                <a:spcPts val="300"/>
              </a:spcAft>
              <a:buSzPct val="120000"/>
              <a:buFont typeface="Arial" panose="020B0604020202020204" pitchFamily="34" charset="0"/>
              <a:buChar char="•"/>
            </a:pPr>
            <a:r>
              <a:rPr lang="en-US" sz="2400" dirty="0">
                <a:effectLst/>
                <a:ea typeface="Times New Roman" panose="02020603050405020304" pitchFamily="18" charset="0"/>
              </a:rPr>
              <a:t>Symptoms</a:t>
            </a:r>
          </a:p>
          <a:p>
            <a:pPr marL="342900" indent="-342900">
              <a:lnSpc>
                <a:spcPct val="90000"/>
              </a:lnSpc>
              <a:spcBef>
                <a:spcPts val="0"/>
              </a:spcBef>
              <a:spcAft>
                <a:spcPts val="300"/>
              </a:spcAft>
              <a:buSzPct val="120000"/>
              <a:buFont typeface="Arial" panose="020B0604020202020204" pitchFamily="34" charset="0"/>
              <a:buChar char="•"/>
            </a:pPr>
            <a:r>
              <a:rPr lang="en-US" sz="2400" dirty="0">
                <a:effectLst/>
                <a:ea typeface="Times New Roman" panose="02020603050405020304" pitchFamily="18" charset="0"/>
              </a:rPr>
              <a:t>Behaviors</a:t>
            </a:r>
          </a:p>
          <a:p>
            <a:pPr marL="342900" indent="-342900">
              <a:lnSpc>
                <a:spcPct val="90000"/>
              </a:lnSpc>
              <a:spcBef>
                <a:spcPts val="0"/>
              </a:spcBef>
              <a:buSzPct val="120000"/>
              <a:buFont typeface="Arial" panose="020B0604020202020204" pitchFamily="34" charset="0"/>
              <a:buChar char="•"/>
            </a:pPr>
            <a:r>
              <a:rPr lang="en-US" sz="2400" dirty="0">
                <a:ea typeface="Times New Roman" panose="02020603050405020304" pitchFamily="18" charset="0"/>
              </a:rPr>
              <a:t>F</a:t>
            </a:r>
            <a:r>
              <a:rPr lang="en-US" sz="2400" dirty="0">
                <a:effectLst/>
                <a:ea typeface="Times New Roman" panose="02020603050405020304" pitchFamily="18" charset="0"/>
              </a:rPr>
              <a:t>unctional limitations</a:t>
            </a:r>
          </a:p>
          <a:p>
            <a:pPr>
              <a:lnSpc>
                <a:spcPct val="90000"/>
              </a:lnSpc>
              <a:spcBef>
                <a:spcPts val="0"/>
              </a:spcBef>
            </a:pPr>
            <a:endParaRPr lang="en-US" sz="3000" dirty="0">
              <a:ea typeface="Times New Roman" panose="02020603050405020304" pitchFamily="18" charset="0"/>
            </a:endParaRPr>
          </a:p>
        </p:txBody>
      </p:sp>
      <p:sp>
        <p:nvSpPr>
          <p:cNvPr id="15" name="Slide Number Placeholder 5">
            <a:extLst>
              <a:ext uri="{FF2B5EF4-FFF2-40B4-BE49-F238E27FC236}">
                <a16:creationId xmlns:a16="http://schemas.microsoft.com/office/drawing/2014/main" id="{D54A2531-3309-D132-9C0E-1EB58832E5BF}"/>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cs typeface="Arial" panose="020B0604020202020204" pitchFamily="34" charset="0"/>
              </a:rPr>
              <a:pPr algn="r"/>
              <a:t>24</a:t>
            </a:fld>
            <a:endParaRPr lang="en-US" sz="1200" dirty="0">
              <a:cs typeface="Arial" panose="020B0604020202020204" pitchFamily="34" charset="0"/>
            </a:endParaRPr>
          </a:p>
        </p:txBody>
      </p:sp>
      <p:pic>
        <p:nvPicPr>
          <p:cNvPr id="7" name="Picture Placeholder 6">
            <a:extLst>
              <a:ext uri="{FF2B5EF4-FFF2-40B4-BE49-F238E27FC236}">
                <a16:creationId xmlns:a16="http://schemas.microsoft.com/office/drawing/2014/main" id="{9821AE0F-BEBC-AE46-F58B-4A393684F8FF}"/>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l="16699" r="16699"/>
          <a:stretch>
            <a:fillRect/>
          </a:stretch>
        </p:blipFill>
        <p:spPr>
          <a:xfrm>
            <a:off x="7314397" y="1067204"/>
            <a:ext cx="3896227" cy="3897404"/>
          </a:xfrm>
        </p:spPr>
      </p:pic>
      <p:sp>
        <p:nvSpPr>
          <p:cNvPr id="2" name="직사각형 9">
            <a:extLst>
              <a:ext uri="{FF2B5EF4-FFF2-40B4-BE49-F238E27FC236}">
                <a16:creationId xmlns:a16="http://schemas.microsoft.com/office/drawing/2014/main" id="{D76203BE-5AB1-72E9-1E95-79CA4D78DA09}"/>
              </a:ext>
            </a:extLst>
          </p:cNvPr>
          <p:cNvSpPr/>
          <p:nvPr/>
        </p:nvSpPr>
        <p:spPr>
          <a:xfrm>
            <a:off x="940045" y="4085743"/>
            <a:ext cx="7484107" cy="2237306"/>
          </a:xfrm>
          <a:prstGeom prst="rect">
            <a:avLst/>
          </a:prstGeom>
        </p:spPr>
        <p:txBody>
          <a:bodyPr wrap="square">
            <a:noAutofit/>
          </a:bodyPr>
          <a:lstStyle/>
          <a:p>
            <a:pPr>
              <a:lnSpc>
                <a:spcPct val="90000"/>
              </a:lnSpc>
              <a:spcBef>
                <a:spcPts val="0"/>
              </a:spcBef>
              <a:spcAft>
                <a:spcPts val="600"/>
              </a:spcAft>
            </a:pPr>
            <a:r>
              <a:rPr lang="en-US" sz="2600" dirty="0">
                <a:effectLst/>
                <a:ea typeface="Times New Roman" panose="02020603050405020304" pitchFamily="18" charset="0"/>
              </a:rPr>
              <a:t>To determine if an applicant:</a:t>
            </a:r>
          </a:p>
          <a:p>
            <a:pPr marL="342900" indent="-342900">
              <a:lnSpc>
                <a:spcPct val="90000"/>
              </a:lnSpc>
              <a:spcBef>
                <a:spcPts val="0"/>
              </a:spcBef>
              <a:spcAft>
                <a:spcPts val="1000"/>
              </a:spcAft>
              <a:buSzPct val="120000"/>
              <a:buFont typeface="Arial" panose="020B0604020202020204" pitchFamily="34" charset="0"/>
              <a:buChar char="•"/>
            </a:pPr>
            <a:r>
              <a:rPr lang="en-US" sz="2300" dirty="0">
                <a:solidFill>
                  <a:schemeClr val="tx1">
                    <a:alpha val="80000"/>
                  </a:schemeClr>
                </a:solidFill>
              </a:rPr>
              <a:t>Has a condition or disability that </a:t>
            </a:r>
            <a:r>
              <a:rPr lang="en-US" sz="2300" b="1" dirty="0">
                <a:solidFill>
                  <a:srgbClr val="0063F4">
                    <a:alpha val="80000"/>
                  </a:srgbClr>
                </a:solidFill>
              </a:rPr>
              <a:t>currently </a:t>
            </a:r>
            <a:r>
              <a:rPr lang="en-US" sz="2300" b="1" dirty="0"/>
              <a:t>poses a direct threat to others </a:t>
            </a:r>
            <a:r>
              <a:rPr lang="en-US" sz="2300" dirty="0">
                <a:effectLst/>
                <a:ea typeface="Times New Roman" panose="02020603050405020304" pitchFamily="18" charset="0"/>
              </a:rPr>
              <a:t>or </a:t>
            </a:r>
          </a:p>
          <a:p>
            <a:pPr marL="342900" indent="-342900">
              <a:lnSpc>
                <a:spcPct val="90000"/>
              </a:lnSpc>
              <a:spcBef>
                <a:spcPts val="0"/>
              </a:spcBef>
              <a:buClr>
                <a:schemeClr val="tx1"/>
              </a:buClr>
              <a:buSzPct val="120000"/>
              <a:buFont typeface="Arial" panose="020B0604020202020204" pitchFamily="34" charset="0"/>
              <a:buChar char="•"/>
            </a:pPr>
            <a:r>
              <a:rPr lang="en-US" sz="2300" b="1" dirty="0">
                <a:solidFill>
                  <a:srgbClr val="0063F4"/>
                </a:solidFill>
              </a:rPr>
              <a:t>Currently </a:t>
            </a:r>
            <a:r>
              <a:rPr lang="en-US" sz="2300" b="1" dirty="0"/>
              <a:t>has mental health care management needs </a:t>
            </a:r>
            <a:r>
              <a:rPr lang="en-US" sz="2300" dirty="0">
                <a:solidFill>
                  <a:schemeClr val="tx1">
                    <a:alpha val="80000"/>
                  </a:schemeClr>
                </a:solidFill>
              </a:rPr>
              <a:t>that exceed what can be provided at Job Corps</a:t>
            </a:r>
            <a:endParaRPr lang="en-US" sz="2300" dirty="0"/>
          </a:p>
        </p:txBody>
      </p:sp>
    </p:spTree>
    <p:extLst>
      <p:ext uri="{BB962C8B-B14F-4D97-AF65-F5344CB8AC3E}">
        <p14:creationId xmlns:p14="http://schemas.microsoft.com/office/powerpoint/2010/main" val="3489295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4D0A7B3-B6B1-5AA9-C26C-27BC8F95AE07}"/>
              </a:ext>
            </a:extLst>
          </p:cNvPr>
          <p:cNvSpPr/>
          <p:nvPr/>
        </p:nvSpPr>
        <p:spPr>
          <a:xfrm>
            <a:off x="7861299" y="5232401"/>
            <a:ext cx="2059941" cy="1625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30254" y="454384"/>
            <a:ext cx="9779183" cy="934844"/>
          </a:xfrm>
        </p:spPr>
        <p:txBody>
          <a:bodyPr anchor="ctr"/>
          <a:lstStyle/>
          <a:p>
            <a:pPr algn="ctr"/>
            <a:r>
              <a:rPr lang="en-US" sz="4400" b="0" dirty="0"/>
              <a:t>Applicant Interview Considerations</a:t>
            </a:r>
          </a:p>
        </p:txBody>
      </p:sp>
      <p:grpSp>
        <p:nvGrpSpPr>
          <p:cNvPr id="4" name="Group 3">
            <a:extLst>
              <a:ext uri="{FF2B5EF4-FFF2-40B4-BE49-F238E27FC236}">
                <a16:creationId xmlns:a16="http://schemas.microsoft.com/office/drawing/2014/main" id="{EDBACEF0-4385-2E84-B526-32BDDB4CD205}"/>
              </a:ext>
            </a:extLst>
          </p:cNvPr>
          <p:cNvGrpSpPr/>
          <p:nvPr/>
        </p:nvGrpSpPr>
        <p:grpSpPr>
          <a:xfrm>
            <a:off x="1447845" y="1645276"/>
            <a:ext cx="9200906" cy="4678417"/>
            <a:chOff x="1447845" y="1645276"/>
            <a:chExt cx="9200906" cy="4678417"/>
          </a:xfrm>
        </p:grpSpPr>
        <p:sp>
          <p:nvSpPr>
            <p:cNvPr id="3" name="Rounded Rectangle 2">
              <a:extLst>
                <a:ext uri="{FF2B5EF4-FFF2-40B4-BE49-F238E27FC236}">
                  <a16:creationId xmlns:a16="http://schemas.microsoft.com/office/drawing/2014/main" id="{020A49F6-5435-1D05-6025-FDEB2CB87E55}"/>
                </a:ext>
              </a:extLst>
            </p:cNvPr>
            <p:cNvSpPr/>
            <p:nvPr/>
          </p:nvSpPr>
          <p:spPr>
            <a:xfrm>
              <a:off x="1447845" y="1645276"/>
              <a:ext cx="9144000" cy="934845"/>
            </a:xfrm>
            <a:prstGeom prst="roundRect">
              <a:avLst/>
            </a:prstGeom>
            <a:noFill/>
            <a:ln w="31750">
              <a:solidFill>
                <a:schemeClr val="bg2">
                  <a:lumMod val="50000"/>
                </a:schemeClr>
              </a:solidFill>
            </a:ln>
          </p:spPr>
          <p:txBody>
            <a:bodyPr wrap="square" anchor="ctr">
              <a:noAutofit/>
            </a:bodyPr>
            <a:lstStyle/>
            <a:p>
              <a:pPr marL="20638" lvl="1" indent="-20638" algn="ctr">
                <a:lnSpc>
                  <a:spcPct val="100000"/>
                </a:lnSpc>
              </a:pPr>
              <a:r>
                <a:rPr lang="en-US" sz="2800" b="1" dirty="0">
                  <a:solidFill>
                    <a:srgbClr val="0063F4"/>
                  </a:solidFill>
                </a:rPr>
                <a:t>Single most important part of your applicant assessment</a:t>
              </a:r>
              <a:r>
                <a:rPr lang="en-US" sz="2800" dirty="0">
                  <a:solidFill>
                    <a:srgbClr val="0063F4"/>
                  </a:solidFill>
                </a:rPr>
                <a:t> </a:t>
              </a:r>
            </a:p>
            <a:p>
              <a:pPr marL="20638" lvl="1" indent="-20638" algn="ctr">
                <a:lnSpc>
                  <a:spcPct val="100000"/>
                </a:lnSpc>
              </a:pPr>
              <a:r>
                <a:rPr lang="en-US" sz="2400" dirty="0"/>
                <a:t>particularly if there are no records or other documents to review.</a:t>
              </a:r>
            </a:p>
          </p:txBody>
        </p:sp>
        <p:sp>
          <p:nvSpPr>
            <p:cNvPr id="14" name="TextBox 13">
              <a:extLst>
                <a:ext uri="{FF2B5EF4-FFF2-40B4-BE49-F238E27FC236}">
                  <a16:creationId xmlns:a16="http://schemas.microsoft.com/office/drawing/2014/main" id="{FF7780BA-2ADF-1806-5936-D80BA90BB279}"/>
                </a:ext>
              </a:extLst>
            </p:cNvPr>
            <p:cNvSpPr txBox="1"/>
            <p:nvPr/>
          </p:nvSpPr>
          <p:spPr>
            <a:xfrm>
              <a:off x="1447845" y="2985867"/>
              <a:ext cx="9144000" cy="618486"/>
            </a:xfrm>
            <a:prstGeom prst="roundRect">
              <a:avLst/>
            </a:prstGeom>
            <a:solidFill>
              <a:schemeClr val="accent1">
                <a:lumMod val="40000"/>
                <a:lumOff val="60000"/>
                <a:alpha val="80178"/>
              </a:schemeClr>
            </a:solidFill>
            <a:ln w="19050">
              <a:solidFill>
                <a:schemeClr val="tx1">
                  <a:lumMod val="65000"/>
                  <a:lumOff val="35000"/>
                </a:schemeClr>
              </a:solidFill>
            </a:ln>
          </p:spPr>
          <p:txBody>
            <a:bodyPr wrap="square" rtlCol="0" anchor="ctr" anchorCtr="0">
              <a:noAutofit/>
            </a:bodyPr>
            <a:lstStyle/>
            <a:p>
              <a:pPr algn="ctr"/>
              <a:r>
                <a:rPr lang="en-US" sz="2600" b="1" dirty="0"/>
                <a:t>The interactive applicant interview</a:t>
              </a:r>
            </a:p>
          </p:txBody>
        </p:sp>
        <p:grpSp>
          <p:nvGrpSpPr>
            <p:cNvPr id="19" name="Group 18">
              <a:extLst>
                <a:ext uri="{FF2B5EF4-FFF2-40B4-BE49-F238E27FC236}">
                  <a16:creationId xmlns:a16="http://schemas.microsoft.com/office/drawing/2014/main" id="{3DA85F0A-5E53-EA25-2CB2-BACD5FEBB1C0}"/>
                </a:ext>
              </a:extLst>
            </p:cNvPr>
            <p:cNvGrpSpPr/>
            <p:nvPr/>
          </p:nvGrpSpPr>
          <p:grpSpPr>
            <a:xfrm>
              <a:off x="1543248" y="3773204"/>
              <a:ext cx="9105503" cy="2550489"/>
              <a:chOff x="1443598" y="3404848"/>
              <a:chExt cx="7583002" cy="2813072"/>
            </a:xfrm>
          </p:grpSpPr>
          <p:sp>
            <p:nvSpPr>
              <p:cNvPr id="9" name="Text Box 19">
                <a:extLst>
                  <a:ext uri="{FF2B5EF4-FFF2-40B4-BE49-F238E27FC236}">
                    <a16:creationId xmlns:a16="http://schemas.microsoft.com/office/drawing/2014/main" id="{D54EB711-BF25-950D-3ACF-87B3AC751BE5}"/>
                  </a:ext>
                </a:extLst>
              </p:cNvPr>
              <p:cNvSpPr txBox="1"/>
              <p:nvPr/>
            </p:nvSpPr>
            <p:spPr>
              <a:xfrm>
                <a:off x="6589780" y="3404848"/>
                <a:ext cx="2436820" cy="2788920"/>
              </a:xfrm>
              <a:prstGeom prst="roundRect">
                <a:avLst/>
              </a:prstGeom>
              <a:solidFill>
                <a:schemeClr val="accent3">
                  <a:lumMod val="40000"/>
                  <a:lumOff val="60000"/>
                  <a:alpha val="75000"/>
                </a:schemeClr>
              </a:solidFill>
              <a:ln w="19050">
                <a:solidFill>
                  <a:schemeClr val="tx1">
                    <a:lumMod val="65000"/>
                    <a:lumOff val="35000"/>
                  </a:schemeClr>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11113">
                  <a:buSzPct val="120000"/>
                </a:pPr>
                <a:r>
                  <a:rPr lang="en-US" sz="2100" b="1" dirty="0"/>
                  <a:t>Should</a:t>
                </a:r>
                <a:r>
                  <a:rPr lang="en-US" sz="2100" dirty="0"/>
                  <a:t> </a:t>
                </a:r>
                <a:r>
                  <a:rPr lang="en-US" sz="2100" b="1" u="sng" dirty="0">
                    <a:solidFill>
                      <a:srgbClr val="FF0000"/>
                    </a:solidFill>
                  </a:rPr>
                  <a:t>NOT</a:t>
                </a:r>
                <a:r>
                  <a:rPr lang="en-US" sz="2100" dirty="0"/>
                  <a:t> </a:t>
                </a:r>
                <a:r>
                  <a:rPr lang="en-US" sz="2100" b="1" dirty="0"/>
                  <a:t>be conducted</a:t>
                </a:r>
                <a:r>
                  <a:rPr lang="en-US" sz="2100" dirty="0"/>
                  <a:t> as part of the Disability Accommodation Process (DAP) for legal reasons.</a:t>
                </a:r>
                <a:endParaRPr lang="en-US" sz="2100" dirty="0">
                  <a:effectLst/>
                  <a:ea typeface="Times New Roman" panose="02020603050405020304" pitchFamily="18" charset="0"/>
                </a:endParaRPr>
              </a:p>
            </p:txBody>
          </p:sp>
          <p:sp>
            <p:nvSpPr>
              <p:cNvPr id="11" name="Text Box 138">
                <a:extLst>
                  <a:ext uri="{FF2B5EF4-FFF2-40B4-BE49-F238E27FC236}">
                    <a16:creationId xmlns:a16="http://schemas.microsoft.com/office/drawing/2014/main" id="{4BA10620-7278-EF9C-2504-46357E47C9BC}"/>
                  </a:ext>
                </a:extLst>
              </p:cNvPr>
              <p:cNvSpPr txBox="1"/>
              <p:nvPr/>
            </p:nvSpPr>
            <p:spPr>
              <a:xfrm>
                <a:off x="4016689" y="3427706"/>
                <a:ext cx="2436820" cy="2790214"/>
              </a:xfrm>
              <a:prstGeom prst="roundRect">
                <a:avLst/>
              </a:prstGeom>
              <a:solidFill>
                <a:schemeClr val="accent1">
                  <a:lumMod val="40000"/>
                  <a:lumOff val="60000"/>
                  <a:alpha val="80086"/>
                </a:schemeClr>
              </a:solidFill>
              <a:ln w="19050">
                <a:solidFill>
                  <a:schemeClr val="tx1">
                    <a:lumMod val="65000"/>
                    <a:lumOff val="35000"/>
                  </a:schemeClr>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60325">
                  <a:spcAft>
                    <a:spcPts val="1800"/>
                  </a:spcAft>
                  <a:buSzPct val="120000"/>
                </a:pPr>
                <a:r>
                  <a:rPr lang="en-US" sz="2100" b="1" dirty="0">
                    <a:solidFill>
                      <a:srgbClr val="FF0000"/>
                    </a:solidFill>
                    <a:effectLst/>
                    <a:ea typeface="Times New Roman" panose="02020603050405020304" pitchFamily="18" charset="0"/>
                  </a:rPr>
                  <a:t>Must</a:t>
                </a:r>
                <a:r>
                  <a:rPr lang="en-US" sz="2100" b="1" dirty="0">
                    <a:effectLst/>
                    <a:ea typeface="Times New Roman" panose="02020603050405020304" pitchFamily="18" charset="0"/>
                  </a:rPr>
                  <a:t> be conducted by the CMHC</a:t>
                </a:r>
                <a:r>
                  <a:rPr lang="en-US" sz="2100" b="1" dirty="0">
                    <a:ea typeface="Times New Roman" panose="02020603050405020304" pitchFamily="18" charset="0"/>
                  </a:rPr>
                  <a:t> </a:t>
                </a:r>
                <a:r>
                  <a:rPr lang="en-US" sz="2100" dirty="0">
                    <a:ea typeface="Times New Roman" panose="02020603050405020304" pitchFamily="18" charset="0"/>
                  </a:rPr>
                  <a:t>f</a:t>
                </a:r>
                <a:r>
                  <a:rPr lang="en-US" sz="2100" dirty="0">
                    <a:effectLst/>
                    <a:ea typeface="Times New Roman" panose="02020603050405020304" pitchFamily="18" charset="0"/>
                  </a:rPr>
                  <a:t>or recommendations of denial related to mental health and/or behavioral difficulties. </a:t>
                </a:r>
              </a:p>
            </p:txBody>
          </p:sp>
          <p:sp>
            <p:nvSpPr>
              <p:cNvPr id="13" name="Text Box 139">
                <a:extLst>
                  <a:ext uri="{FF2B5EF4-FFF2-40B4-BE49-F238E27FC236}">
                    <a16:creationId xmlns:a16="http://schemas.microsoft.com/office/drawing/2014/main" id="{30195669-9597-33BF-F83B-B8E986563AEE}"/>
                  </a:ext>
                </a:extLst>
              </p:cNvPr>
              <p:cNvSpPr txBox="1"/>
              <p:nvPr/>
            </p:nvSpPr>
            <p:spPr>
              <a:xfrm>
                <a:off x="1443598" y="3404848"/>
                <a:ext cx="2436820" cy="2788920"/>
              </a:xfrm>
              <a:prstGeom prst="roundRect">
                <a:avLst/>
              </a:prstGeom>
              <a:solidFill>
                <a:schemeClr val="accent3">
                  <a:lumMod val="40000"/>
                  <a:lumOff val="60000"/>
                  <a:alpha val="75207"/>
                </a:schemeClr>
              </a:solidFill>
              <a:ln w="19050">
                <a:solidFill>
                  <a:schemeClr val="tx1">
                    <a:lumMod val="65000"/>
                    <a:lumOff val="35000"/>
                  </a:schemeClr>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11113" marR="0" lvl="0">
                  <a:spcAft>
                    <a:spcPts val="1200"/>
                  </a:spcAft>
                  <a:buClr>
                    <a:schemeClr val="tx1"/>
                  </a:buClr>
                  <a:buSzPct val="120000"/>
                </a:pPr>
                <a:r>
                  <a:rPr lang="en-US" sz="2100" b="1" dirty="0">
                    <a:solidFill>
                      <a:srgbClr val="FF0000"/>
                    </a:solidFill>
                    <a:effectLst/>
                    <a:ea typeface="Times New Roman" panose="02020603050405020304" pitchFamily="18" charset="0"/>
                  </a:rPr>
                  <a:t>REQUIRED</a:t>
                </a:r>
                <a:r>
                  <a:rPr lang="en-US" sz="2100" b="1" dirty="0">
                    <a:solidFill>
                      <a:schemeClr val="accent1"/>
                    </a:solidFill>
                    <a:effectLst/>
                    <a:ea typeface="Times New Roman" panose="02020603050405020304" pitchFamily="18" charset="0"/>
                  </a:rPr>
                  <a:t> </a:t>
                </a:r>
                <a:r>
                  <a:rPr lang="en-US" sz="2100" dirty="0">
                    <a:effectLst/>
                    <a:ea typeface="Times New Roman" panose="02020603050405020304" pitchFamily="18" charset="0"/>
                  </a:rPr>
                  <a:t>for all recommendations of denial. </a:t>
                </a:r>
              </a:p>
              <a:p>
                <a:pPr marL="11113" algn="ctr">
                  <a:buClr>
                    <a:schemeClr val="tx1"/>
                  </a:buClr>
                  <a:buSzPct val="120000"/>
                </a:pPr>
                <a:r>
                  <a:rPr lang="en-US" sz="1900" dirty="0">
                    <a:solidFill>
                      <a:srgbClr val="000000"/>
                    </a:solidFill>
                    <a:effectLst/>
                    <a:ea typeface="Times New Roman" panose="02020603050405020304" pitchFamily="18" charset="0"/>
                  </a:rPr>
                  <a:t>A </a:t>
                </a:r>
                <a:r>
                  <a:rPr lang="en-US" sz="1900" u="sng" dirty="0">
                    <a:solidFill>
                      <a:srgbClr val="000000"/>
                    </a:solidFill>
                    <a:effectLst/>
                    <a:ea typeface="Times New Roman" panose="02020603050405020304" pitchFamily="18" charset="0"/>
                  </a:rPr>
                  <a:t>decision to enroll</a:t>
                </a:r>
                <a:r>
                  <a:rPr lang="en-US" sz="1900" dirty="0">
                    <a:solidFill>
                      <a:srgbClr val="000000"/>
                    </a:solidFill>
                    <a:effectLst/>
                    <a:ea typeface="Times New Roman" panose="02020603050405020304" pitchFamily="18" charset="0"/>
                  </a:rPr>
                  <a:t> an applicant can be made without conducting an interview.</a:t>
                </a:r>
                <a:endParaRPr lang="en-US" sz="1900" dirty="0">
                  <a:effectLst/>
                  <a:ea typeface="Times New Roman" panose="02020603050405020304" pitchFamily="18" charset="0"/>
                </a:endParaRPr>
              </a:p>
            </p:txBody>
          </p:sp>
        </p:grpSp>
      </p:grpSp>
      <p:sp>
        <p:nvSpPr>
          <p:cNvPr id="7" name="Slide Number Placeholder 7">
            <a:extLst>
              <a:ext uri="{FF2B5EF4-FFF2-40B4-BE49-F238E27FC236}">
                <a16:creationId xmlns:a16="http://schemas.microsoft.com/office/drawing/2014/main" id="{56748EE9-C118-7481-EC7F-DBE85066FA0E}"/>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25</a:t>
            </a:fld>
            <a:endParaRPr lang="en-US" dirty="0"/>
          </a:p>
        </p:txBody>
      </p:sp>
    </p:spTree>
    <p:extLst>
      <p:ext uri="{BB962C8B-B14F-4D97-AF65-F5344CB8AC3E}">
        <p14:creationId xmlns:p14="http://schemas.microsoft.com/office/powerpoint/2010/main" val="1789639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AB00CF4-7CBB-6003-95CC-5F447C3151A0}"/>
              </a:ext>
            </a:extLst>
          </p:cNvPr>
          <p:cNvSpPr/>
          <p:nvPr/>
        </p:nvSpPr>
        <p:spPr>
          <a:xfrm>
            <a:off x="7861299" y="5232401"/>
            <a:ext cx="2059941" cy="1625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700181" y="1781434"/>
            <a:ext cx="4480609" cy="1647566"/>
          </a:xfrm>
        </p:spPr>
        <p:txBody>
          <a:bodyPr>
            <a:noAutofit/>
          </a:bodyPr>
          <a:lstStyle/>
          <a:p>
            <a:pPr marL="457200" indent="-457200">
              <a:lnSpc>
                <a:spcPct val="100000"/>
              </a:lnSpc>
              <a:spcBef>
                <a:spcPts val="0"/>
              </a:spcBef>
              <a:spcAft>
                <a:spcPts val="1000"/>
              </a:spcAft>
              <a:buClr>
                <a:schemeClr val="tx1"/>
              </a:buClr>
              <a:buFont typeface="Arial" panose="020B0604020202020204" pitchFamily="34" charset="0"/>
              <a:buChar char="•"/>
            </a:pPr>
            <a:r>
              <a:rPr lang="en-US" sz="3000" dirty="0"/>
              <a:t>In person</a:t>
            </a:r>
          </a:p>
          <a:p>
            <a:pPr marL="457200" indent="-457200">
              <a:lnSpc>
                <a:spcPct val="100000"/>
              </a:lnSpc>
              <a:spcBef>
                <a:spcPts val="0"/>
              </a:spcBef>
              <a:spcAft>
                <a:spcPts val="1000"/>
              </a:spcAft>
              <a:buClr>
                <a:schemeClr val="tx1"/>
              </a:buClr>
              <a:buFont typeface="Arial" panose="020B0604020202020204" pitchFamily="34" charset="0"/>
              <a:buChar char="•"/>
            </a:pPr>
            <a:r>
              <a:rPr lang="en-US" sz="3000" dirty="0"/>
              <a:t>Videoconference</a:t>
            </a:r>
          </a:p>
          <a:p>
            <a:pPr marL="400050" indent="-400050">
              <a:lnSpc>
                <a:spcPct val="100000"/>
              </a:lnSpc>
              <a:spcBef>
                <a:spcPts val="0"/>
              </a:spcBef>
              <a:spcAft>
                <a:spcPts val="1000"/>
              </a:spcAft>
              <a:buClr>
                <a:schemeClr val="tx1"/>
              </a:buClr>
              <a:buFont typeface="Arial" panose="020B0604020202020204" pitchFamily="34" charset="0"/>
              <a:buChar char="•"/>
            </a:pPr>
            <a:r>
              <a:rPr lang="en-US" sz="3000" dirty="0"/>
              <a:t>Telephone</a:t>
            </a:r>
          </a:p>
        </p:txBody>
      </p:sp>
      <p:sp>
        <p:nvSpPr>
          <p:cNvPr id="9" name="Title 1">
            <a:extLst>
              <a:ext uri="{FF2B5EF4-FFF2-40B4-BE49-F238E27FC236}">
                <a16:creationId xmlns:a16="http://schemas.microsoft.com/office/drawing/2014/main" id="{8416644A-3F9D-C29A-023B-848BA945E28E}"/>
              </a:ext>
            </a:extLst>
          </p:cNvPr>
          <p:cNvSpPr>
            <a:spLocks noGrp="1"/>
          </p:cNvSpPr>
          <p:nvPr>
            <p:ph type="title"/>
          </p:nvPr>
        </p:nvSpPr>
        <p:spPr>
          <a:xfrm>
            <a:off x="1707882" y="425092"/>
            <a:ext cx="8776235" cy="934844"/>
          </a:xfrm>
        </p:spPr>
        <p:txBody>
          <a:bodyPr anchor="ctr"/>
          <a:lstStyle/>
          <a:p>
            <a:r>
              <a:rPr lang="en-US" sz="4400" b="0" dirty="0"/>
              <a:t>Applicant Interview Considerations</a:t>
            </a:r>
          </a:p>
        </p:txBody>
      </p:sp>
      <p:pic>
        <p:nvPicPr>
          <p:cNvPr id="10" name="Picture 4" descr="What's it like to interview at Amazon?">
            <a:extLst>
              <a:ext uri="{FF2B5EF4-FFF2-40B4-BE49-F238E27FC236}">
                <a16:creationId xmlns:a16="http://schemas.microsoft.com/office/drawing/2014/main" id="{B72BD14C-06A2-9157-235F-5E1ED0473A8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1268" y="1658811"/>
            <a:ext cx="3843562" cy="21620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a:extLst>
              <a:ext uri="{FF2B5EF4-FFF2-40B4-BE49-F238E27FC236}">
                <a16:creationId xmlns:a16="http://schemas.microsoft.com/office/drawing/2014/main" id="{50D54779-0543-F5DF-9C59-2A4160EF2C18}"/>
              </a:ext>
            </a:extLst>
          </p:cNvPr>
          <p:cNvGrpSpPr/>
          <p:nvPr/>
        </p:nvGrpSpPr>
        <p:grpSpPr>
          <a:xfrm>
            <a:off x="1826344" y="3870836"/>
            <a:ext cx="8539309" cy="2485514"/>
            <a:chOff x="1647821" y="3923943"/>
            <a:chExt cx="8539309" cy="2485514"/>
          </a:xfrm>
        </p:grpSpPr>
        <p:sp>
          <p:nvSpPr>
            <p:cNvPr id="11" name="TextBox 10">
              <a:extLst>
                <a:ext uri="{FF2B5EF4-FFF2-40B4-BE49-F238E27FC236}">
                  <a16:creationId xmlns:a16="http://schemas.microsoft.com/office/drawing/2014/main" id="{90BFFC8C-FE84-007D-9325-222910BC9F6E}"/>
                </a:ext>
              </a:extLst>
            </p:cNvPr>
            <p:cNvSpPr txBox="1"/>
            <p:nvPr/>
          </p:nvSpPr>
          <p:spPr>
            <a:xfrm>
              <a:off x="1647821" y="3923943"/>
              <a:ext cx="3843561" cy="2485514"/>
            </a:xfrm>
            <a:prstGeom prst="roundRect">
              <a:avLst/>
            </a:prstGeom>
            <a:solidFill>
              <a:srgbClr val="8BCFFF">
                <a:alpha val="45000"/>
              </a:srgbClr>
            </a:solidFill>
            <a:ln w="19050">
              <a:solidFill>
                <a:schemeClr val="tx1">
                  <a:lumMod val="50000"/>
                  <a:lumOff val="50000"/>
                </a:schemeClr>
              </a:solidFill>
            </a:ln>
          </p:spPr>
          <p:txBody>
            <a:bodyPr wrap="square" rtlCol="0">
              <a:noAutofit/>
            </a:bodyPr>
            <a:lstStyle/>
            <a:p>
              <a:pPr algn="ctr"/>
              <a:r>
                <a:rPr lang="en-US" sz="2000" dirty="0"/>
                <a:t>Consider doing a video-based or in person interview if you anticipate that an applicant may have </a:t>
              </a:r>
              <a:r>
                <a:rPr lang="en-US" sz="2000" b="1" dirty="0"/>
                <a:t>communication difficulties due to a cognitive limitations and/or speech or language problems</a:t>
              </a:r>
              <a:r>
                <a:rPr lang="en-US" sz="2000" dirty="0"/>
                <a:t>.</a:t>
              </a:r>
            </a:p>
          </p:txBody>
        </p:sp>
        <p:sp>
          <p:nvSpPr>
            <p:cNvPr id="2" name="TextBox 1">
              <a:extLst>
                <a:ext uri="{FF2B5EF4-FFF2-40B4-BE49-F238E27FC236}">
                  <a16:creationId xmlns:a16="http://schemas.microsoft.com/office/drawing/2014/main" id="{A08D6CB9-46C8-BE0C-882D-46A531A1C91B}"/>
                </a:ext>
              </a:extLst>
            </p:cNvPr>
            <p:cNvSpPr txBox="1"/>
            <p:nvPr/>
          </p:nvSpPr>
          <p:spPr>
            <a:xfrm>
              <a:off x="6343569" y="4393054"/>
              <a:ext cx="3843561" cy="1547293"/>
            </a:xfrm>
            <a:prstGeom prst="roundRect">
              <a:avLst/>
            </a:prstGeom>
            <a:solidFill>
              <a:srgbClr val="FF958B">
                <a:alpha val="47664"/>
              </a:srgbClr>
            </a:solidFill>
            <a:ln w="19050">
              <a:solidFill>
                <a:schemeClr val="tx1">
                  <a:lumMod val="50000"/>
                  <a:lumOff val="50000"/>
                </a:schemeClr>
              </a:solidFill>
            </a:ln>
          </p:spPr>
          <p:txBody>
            <a:bodyPr wrap="square" rtlCol="0">
              <a:noAutofit/>
            </a:bodyPr>
            <a:lstStyle/>
            <a:p>
              <a:pPr marL="342900" indent="-342900">
                <a:buFont typeface="Arial" panose="020B0604020202020204" pitchFamily="34" charset="0"/>
                <a:buChar char="•"/>
              </a:pPr>
              <a:r>
                <a:rPr lang="en-US" sz="2000" dirty="0"/>
                <a:t>More complete assessment</a:t>
              </a:r>
            </a:p>
            <a:p>
              <a:pPr marL="342900" indent="-342900">
                <a:buFont typeface="Arial" panose="020B0604020202020204" pitchFamily="34" charset="0"/>
                <a:buChar char="•"/>
              </a:pPr>
              <a:r>
                <a:rPr lang="en-US" sz="2000" dirty="0"/>
                <a:t>More options for providing communication accommodations</a:t>
              </a:r>
            </a:p>
          </p:txBody>
        </p:sp>
        <p:sp>
          <p:nvSpPr>
            <p:cNvPr id="5" name="Right Arrow 4">
              <a:extLst>
                <a:ext uri="{FF2B5EF4-FFF2-40B4-BE49-F238E27FC236}">
                  <a16:creationId xmlns:a16="http://schemas.microsoft.com/office/drawing/2014/main" id="{B65F6DB6-F3F2-82EB-A4DB-1EA4233E8ADC}"/>
                </a:ext>
              </a:extLst>
            </p:cNvPr>
            <p:cNvSpPr/>
            <p:nvPr/>
          </p:nvSpPr>
          <p:spPr>
            <a:xfrm>
              <a:off x="5535650" y="4854746"/>
              <a:ext cx="777240" cy="548640"/>
            </a:xfrm>
            <a:prstGeom prst="rightArrow">
              <a:avLst/>
            </a:prstGeom>
            <a:solidFill>
              <a:srgbClr val="FFB100"/>
            </a:solidFill>
            <a:ln w="12700" cap="flat" cmpd="sng" algn="ctr">
              <a:solidFill>
                <a:srgbClr val="FFB1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7" name="Slide Number Placeholder 7">
            <a:extLst>
              <a:ext uri="{FF2B5EF4-FFF2-40B4-BE49-F238E27FC236}">
                <a16:creationId xmlns:a16="http://schemas.microsoft.com/office/drawing/2014/main" id="{19B839D2-B59F-6588-155C-09DF71F2A2B2}"/>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26</a:t>
            </a:fld>
            <a:endParaRPr lang="en-US" dirty="0"/>
          </a:p>
        </p:txBody>
      </p:sp>
    </p:spTree>
    <p:extLst>
      <p:ext uri="{BB962C8B-B14F-4D97-AF65-F5344CB8AC3E}">
        <p14:creationId xmlns:p14="http://schemas.microsoft.com/office/powerpoint/2010/main" val="930700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609FC03-B5BE-D846-993A-8E351C9509F3}"/>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27</a:t>
            </a:fld>
            <a:endParaRPr lang="en-US" dirty="0"/>
          </a:p>
        </p:txBody>
      </p:sp>
      <p:sp>
        <p:nvSpPr>
          <p:cNvPr id="6" name="Oval 5">
            <a:extLst>
              <a:ext uri="{FF2B5EF4-FFF2-40B4-BE49-F238E27FC236}">
                <a16:creationId xmlns:a16="http://schemas.microsoft.com/office/drawing/2014/main" id="{E712B807-AB22-858C-790C-5A02F6479419}"/>
              </a:ext>
            </a:extLst>
          </p:cNvPr>
          <p:cNvSpPr/>
          <p:nvPr/>
        </p:nvSpPr>
        <p:spPr>
          <a:xfrm>
            <a:off x="2148114" y="5356345"/>
            <a:ext cx="2362048" cy="1501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0">
            <a:extLst>
              <a:ext uri="{FF2B5EF4-FFF2-40B4-BE49-F238E27FC236}">
                <a16:creationId xmlns:a16="http://schemas.microsoft.com/office/drawing/2014/main" id="{5B50B99B-24B9-7D55-3055-69A55364D5BD}"/>
              </a:ext>
            </a:extLst>
          </p:cNvPr>
          <p:cNvSpPr>
            <a:spLocks noGrp="1"/>
          </p:cNvSpPr>
          <p:nvPr>
            <p:ph idx="1"/>
          </p:nvPr>
        </p:nvSpPr>
        <p:spPr>
          <a:xfrm>
            <a:off x="950859" y="1445453"/>
            <a:ext cx="4748979" cy="1196589"/>
          </a:xfrm>
          <a:ln>
            <a:noFill/>
          </a:ln>
        </p:spPr>
        <p:txBody>
          <a:bodyPr/>
          <a:lstStyle/>
          <a:p>
            <a:pPr marR="0" lvl="0">
              <a:lnSpc>
                <a:spcPct val="100000"/>
              </a:lnSpc>
              <a:spcBef>
                <a:spcPts val="0"/>
              </a:spcBef>
              <a:spcAft>
                <a:spcPts val="1200"/>
              </a:spcAft>
              <a:buClr>
                <a:schemeClr val="tx1"/>
              </a:buClr>
            </a:pPr>
            <a:r>
              <a:rPr lang="en-US" sz="2400" b="1" dirty="0">
                <a:solidFill>
                  <a:srgbClr val="0063F4"/>
                </a:solidFill>
                <a:ea typeface="Times New Roman" panose="02020603050405020304" pitchFamily="18" charset="0"/>
              </a:rPr>
              <a:t>M</a:t>
            </a:r>
            <a:r>
              <a:rPr lang="en-US" sz="2400" b="1" dirty="0">
                <a:solidFill>
                  <a:srgbClr val="0063F4"/>
                </a:solidFill>
                <a:effectLst/>
                <a:ea typeface="Times New Roman" panose="02020603050405020304" pitchFamily="18" charset="0"/>
              </a:rPr>
              <a:t>ake at least 2 attempts</a:t>
            </a:r>
            <a:r>
              <a:rPr lang="en-US" sz="2400" dirty="0">
                <a:solidFill>
                  <a:srgbClr val="0063F4"/>
                </a:solidFill>
                <a:effectLst/>
                <a:ea typeface="Times New Roman" panose="02020603050405020304" pitchFamily="18" charset="0"/>
              </a:rPr>
              <a:t> </a:t>
            </a:r>
            <a:r>
              <a:rPr lang="en-US" sz="2400" b="1" dirty="0">
                <a:solidFill>
                  <a:srgbClr val="000000"/>
                </a:solidFill>
                <a:effectLst/>
                <a:ea typeface="Times New Roman" panose="02020603050405020304" pitchFamily="18" charset="0"/>
              </a:rPr>
              <a:t>to schedule an interview with an applicant.</a:t>
            </a:r>
          </a:p>
        </p:txBody>
      </p:sp>
      <p:sp>
        <p:nvSpPr>
          <p:cNvPr id="5" name="Title 4">
            <a:extLst>
              <a:ext uri="{FF2B5EF4-FFF2-40B4-BE49-F238E27FC236}">
                <a16:creationId xmlns:a16="http://schemas.microsoft.com/office/drawing/2014/main" id="{C0DB4444-1B2F-8349-AC21-4826527E12A8}"/>
              </a:ext>
            </a:extLst>
          </p:cNvPr>
          <p:cNvSpPr>
            <a:spLocks noGrp="1"/>
          </p:cNvSpPr>
          <p:nvPr>
            <p:ph type="title"/>
          </p:nvPr>
        </p:nvSpPr>
        <p:spPr>
          <a:xfrm>
            <a:off x="936701" y="381001"/>
            <a:ext cx="9216575" cy="800100"/>
          </a:xfrm>
        </p:spPr>
        <p:txBody>
          <a:bodyPr anchor="ctr"/>
          <a:lstStyle/>
          <a:p>
            <a:r>
              <a:rPr lang="en-US" sz="4400" b="0" dirty="0"/>
              <a:t>Scheduling Applicant Interviews</a:t>
            </a:r>
          </a:p>
        </p:txBody>
      </p:sp>
      <p:sp>
        <p:nvSpPr>
          <p:cNvPr id="14" name="Content Placeholder 10">
            <a:extLst>
              <a:ext uri="{FF2B5EF4-FFF2-40B4-BE49-F238E27FC236}">
                <a16:creationId xmlns:a16="http://schemas.microsoft.com/office/drawing/2014/main" id="{A80B8B1B-C13D-1673-0BC0-158FDEB67D40}"/>
              </a:ext>
            </a:extLst>
          </p:cNvPr>
          <p:cNvSpPr txBox="1">
            <a:spLocks/>
          </p:cNvSpPr>
          <p:nvPr/>
        </p:nvSpPr>
        <p:spPr>
          <a:xfrm>
            <a:off x="936701" y="2704536"/>
            <a:ext cx="5128897" cy="21767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2100" lvl="1" indent="-292100">
              <a:lnSpc>
                <a:spcPct val="100000"/>
              </a:lnSpc>
              <a:spcBef>
                <a:spcPts val="0"/>
              </a:spcBef>
              <a:spcAft>
                <a:spcPts val="600"/>
              </a:spcAft>
              <a:buSzPct val="120000"/>
              <a:buFont typeface="Arial" panose="020B0604020202020204" pitchFamily="34" charset="0"/>
              <a:buChar char="•"/>
            </a:pPr>
            <a:r>
              <a:rPr lang="en-US" sz="2100" dirty="0">
                <a:solidFill>
                  <a:srgbClr val="000000"/>
                </a:solidFill>
                <a:ea typeface="Times New Roman" panose="02020603050405020304" pitchFamily="18" charset="0"/>
              </a:rPr>
              <a:t>Try all the telephone numbers provided on the </a:t>
            </a:r>
            <a:r>
              <a:rPr lang="en-US" sz="2100" i="1" dirty="0">
                <a:solidFill>
                  <a:srgbClr val="000000"/>
                </a:solidFill>
                <a:ea typeface="Times New Roman" panose="02020603050405020304" pitchFamily="18" charset="0"/>
              </a:rPr>
              <a:t>ETA 652 Job Corps Applicant Data Sheet</a:t>
            </a:r>
            <a:r>
              <a:rPr lang="en-US" sz="2100" dirty="0">
                <a:solidFill>
                  <a:srgbClr val="000000"/>
                </a:solidFill>
                <a:ea typeface="Times New Roman" panose="02020603050405020304" pitchFamily="18" charset="0"/>
              </a:rPr>
              <a:t>.  </a:t>
            </a:r>
          </a:p>
          <a:p>
            <a:pPr marL="292100" lvl="1" indent="-292100">
              <a:lnSpc>
                <a:spcPct val="100000"/>
              </a:lnSpc>
              <a:spcBef>
                <a:spcPts val="0"/>
              </a:spcBef>
              <a:spcAft>
                <a:spcPts val="600"/>
              </a:spcAft>
              <a:buSzPct val="120000"/>
              <a:buFont typeface="Arial" panose="020B0604020202020204" pitchFamily="34" charset="0"/>
              <a:buChar char="•"/>
            </a:pPr>
            <a:r>
              <a:rPr lang="en-US" sz="2100" dirty="0">
                <a:solidFill>
                  <a:srgbClr val="000000"/>
                </a:solidFill>
                <a:ea typeface="Times New Roman" panose="02020603050405020304" pitchFamily="18" charset="0"/>
              </a:rPr>
              <a:t>Leave messages with specific timeframes and a deadline to return your call.</a:t>
            </a:r>
          </a:p>
          <a:p>
            <a:pPr>
              <a:lnSpc>
                <a:spcPct val="105000"/>
              </a:lnSpc>
              <a:spcBef>
                <a:spcPts val="0"/>
              </a:spcBef>
            </a:pPr>
            <a:endParaRPr lang="en-US" dirty="0"/>
          </a:p>
        </p:txBody>
      </p:sp>
      <p:grpSp>
        <p:nvGrpSpPr>
          <p:cNvPr id="20" name="Group 19">
            <a:extLst>
              <a:ext uri="{FF2B5EF4-FFF2-40B4-BE49-F238E27FC236}">
                <a16:creationId xmlns:a16="http://schemas.microsoft.com/office/drawing/2014/main" id="{0D0835E0-B047-E9E0-372F-BC96ED0F3A33}"/>
              </a:ext>
            </a:extLst>
          </p:cNvPr>
          <p:cNvGrpSpPr/>
          <p:nvPr/>
        </p:nvGrpSpPr>
        <p:grpSpPr>
          <a:xfrm>
            <a:off x="1538158" y="1442278"/>
            <a:ext cx="9885495" cy="4652894"/>
            <a:chOff x="1485900" y="1429136"/>
            <a:chExt cx="9885495" cy="4652894"/>
          </a:xfrm>
        </p:grpSpPr>
        <p:cxnSp>
          <p:nvCxnSpPr>
            <p:cNvPr id="4" name="Straight Connector 3">
              <a:extLst>
                <a:ext uri="{FF2B5EF4-FFF2-40B4-BE49-F238E27FC236}">
                  <a16:creationId xmlns:a16="http://schemas.microsoft.com/office/drawing/2014/main" id="{6AC96E5B-16CE-D853-B3C0-938946B73783}"/>
                </a:ext>
                <a:ext uri="{C183D7F6-B498-43B3-948B-1728B52AA6E4}">
                  <adec:decorative xmlns:adec="http://schemas.microsoft.com/office/drawing/2017/decorative" val="1"/>
                </a:ext>
              </a:extLst>
            </p:cNvPr>
            <p:cNvCxnSpPr>
              <a:cxnSpLocks/>
            </p:cNvCxnSpPr>
            <p:nvPr/>
          </p:nvCxnSpPr>
          <p:spPr>
            <a:xfrm rot="5400000">
              <a:off x="4207400" y="3298945"/>
              <a:ext cx="3566160" cy="0"/>
            </a:xfrm>
            <a:prstGeom prst="line">
              <a:avLst/>
            </a:prstGeom>
            <a:ln w="38100">
              <a:solidFill>
                <a:schemeClr val="tx1">
                  <a:lumMod val="65000"/>
                  <a:lumOff val="35000"/>
                </a:schemeClr>
              </a:solidFill>
            </a:ln>
          </p:spPr>
          <p:style>
            <a:lnRef idx="1">
              <a:schemeClr val="accent2"/>
            </a:lnRef>
            <a:fillRef idx="0">
              <a:schemeClr val="accent2"/>
            </a:fillRef>
            <a:effectRef idx="0">
              <a:schemeClr val="accent2"/>
            </a:effectRef>
            <a:fontRef idx="minor">
              <a:schemeClr val="tx1"/>
            </a:fontRef>
          </p:style>
        </p:cxnSp>
        <p:sp>
          <p:nvSpPr>
            <p:cNvPr id="2" name="Content Placeholder 10">
              <a:extLst>
                <a:ext uri="{FF2B5EF4-FFF2-40B4-BE49-F238E27FC236}">
                  <a16:creationId xmlns:a16="http://schemas.microsoft.com/office/drawing/2014/main" id="{50A35EF4-6FB1-754A-6E9F-B0E0F9F74557}"/>
                </a:ext>
              </a:extLst>
            </p:cNvPr>
            <p:cNvSpPr txBox="1">
              <a:spLocks/>
            </p:cNvSpPr>
            <p:nvPr/>
          </p:nvSpPr>
          <p:spPr>
            <a:xfrm>
              <a:off x="6236061" y="1429136"/>
              <a:ext cx="5124075" cy="119658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Clr>
                  <a:schemeClr val="tx1"/>
                </a:buClr>
                <a:buSzPct val="100000"/>
              </a:pPr>
              <a:r>
                <a:rPr lang="en-US" sz="2400" b="1" dirty="0">
                  <a:solidFill>
                    <a:srgbClr val="0063F4"/>
                  </a:solidFill>
                  <a:ea typeface="Times New Roman" panose="02020603050405020304" pitchFamily="18" charset="0"/>
                </a:rPr>
                <a:t>Unable to reach an applicant?  </a:t>
              </a:r>
              <a:r>
                <a:rPr lang="en-US" sz="2400" b="1" dirty="0">
                  <a:solidFill>
                    <a:srgbClr val="000000"/>
                  </a:solidFill>
                  <a:ea typeface="Times New Roman" panose="02020603050405020304" pitchFamily="18" charset="0"/>
                </a:rPr>
                <a:t>Contact the applicant’s Admissions staff person for assistance.</a:t>
              </a:r>
            </a:p>
            <a:p>
              <a:endParaRPr lang="en-US" dirty="0"/>
            </a:p>
          </p:txBody>
        </p:sp>
        <p:sp>
          <p:nvSpPr>
            <p:cNvPr id="15" name="Content Placeholder 10">
              <a:extLst>
                <a:ext uri="{FF2B5EF4-FFF2-40B4-BE49-F238E27FC236}">
                  <a16:creationId xmlns:a16="http://schemas.microsoft.com/office/drawing/2014/main" id="{DD80C9C7-8BAF-56D0-0681-73F6054F1581}"/>
                </a:ext>
              </a:extLst>
            </p:cNvPr>
            <p:cNvSpPr txBox="1">
              <a:spLocks/>
            </p:cNvSpPr>
            <p:nvPr/>
          </p:nvSpPr>
          <p:spPr>
            <a:xfrm>
              <a:off x="6236061" y="2691394"/>
              <a:ext cx="5124070" cy="26649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600"/>
                </a:spcAft>
                <a:buClr>
                  <a:schemeClr val="tx1"/>
                </a:buClr>
                <a:buSzPct val="120000"/>
                <a:buFont typeface="Arial" panose="020B0604020202020204" pitchFamily="34" charset="0"/>
                <a:buChar char="•"/>
              </a:pPr>
              <a:r>
                <a:rPr lang="en-US" sz="2100" dirty="0">
                  <a:solidFill>
                    <a:srgbClr val="000000"/>
                  </a:solidFill>
                  <a:ea typeface="Times New Roman" panose="02020603050405020304" pitchFamily="18" charset="0"/>
                </a:rPr>
                <a:t>Found at the top of the </a:t>
              </a:r>
              <a:r>
                <a:rPr lang="en-US" sz="2100" i="1" dirty="0">
                  <a:solidFill>
                    <a:srgbClr val="000000"/>
                  </a:solidFill>
                  <a:ea typeface="Times New Roman" panose="02020603050405020304" pitchFamily="18" charset="0"/>
                </a:rPr>
                <a:t>ETA 652 Job Corps Applicant Data Sheet</a:t>
              </a:r>
              <a:r>
                <a:rPr lang="en-US" sz="2100" dirty="0">
                  <a:solidFill>
                    <a:srgbClr val="000000"/>
                  </a:solidFill>
                  <a:ea typeface="Times New Roman" panose="02020603050405020304" pitchFamily="18" charset="0"/>
                </a:rPr>
                <a:t>.</a:t>
              </a:r>
            </a:p>
            <a:p>
              <a:pPr marL="342900" indent="-342900">
                <a:lnSpc>
                  <a:spcPct val="100000"/>
                </a:lnSpc>
                <a:spcBef>
                  <a:spcPts val="0"/>
                </a:spcBef>
                <a:spcAft>
                  <a:spcPts val="600"/>
                </a:spcAft>
                <a:buClr>
                  <a:schemeClr val="tx1"/>
                </a:buClr>
                <a:buSzPct val="120000"/>
                <a:buFont typeface="Arial" panose="020B0604020202020204" pitchFamily="34" charset="0"/>
                <a:buChar char="•"/>
              </a:pPr>
              <a:r>
                <a:rPr lang="en-US" sz="2100" dirty="0">
                  <a:solidFill>
                    <a:srgbClr val="000000"/>
                  </a:solidFill>
                  <a:ea typeface="Times New Roman" panose="02020603050405020304" pitchFamily="18" charset="0"/>
                </a:rPr>
                <a:t>Email is recommended for ease of documentation.</a:t>
              </a:r>
            </a:p>
            <a:p>
              <a:pPr marL="342900" indent="-342900">
                <a:lnSpc>
                  <a:spcPct val="100000"/>
                </a:lnSpc>
                <a:spcBef>
                  <a:spcPts val="0"/>
                </a:spcBef>
                <a:buClr>
                  <a:schemeClr val="tx1"/>
                </a:buClr>
                <a:buSzPct val="120000"/>
                <a:buFont typeface="Arial" panose="020B0604020202020204" pitchFamily="34" charset="0"/>
                <a:buChar char="•"/>
              </a:pPr>
              <a:r>
                <a:rPr lang="en-US" sz="2100" dirty="0">
                  <a:solidFill>
                    <a:srgbClr val="000000"/>
                  </a:solidFill>
                  <a:ea typeface="Times New Roman" panose="02020603050405020304" pitchFamily="18" charset="0"/>
                </a:rPr>
                <a:t>Provide Admissions staff with specific days/times when you are available to interview the applicant.</a:t>
              </a:r>
              <a:endParaRPr lang="en-US" sz="2100" dirty="0">
                <a:ea typeface="Times New Roman" panose="02020603050405020304" pitchFamily="18" charset="0"/>
              </a:endParaRPr>
            </a:p>
            <a:p>
              <a:endParaRPr lang="en-US" dirty="0"/>
            </a:p>
          </p:txBody>
        </p:sp>
        <p:sp>
          <p:nvSpPr>
            <p:cNvPr id="18" name="TextBox 17">
              <a:extLst>
                <a:ext uri="{FF2B5EF4-FFF2-40B4-BE49-F238E27FC236}">
                  <a16:creationId xmlns:a16="http://schemas.microsoft.com/office/drawing/2014/main" id="{254D9AB8-A130-064D-0F31-5D28BBE98275}"/>
                </a:ext>
              </a:extLst>
            </p:cNvPr>
            <p:cNvSpPr txBox="1"/>
            <p:nvPr/>
          </p:nvSpPr>
          <p:spPr>
            <a:xfrm>
              <a:off x="1485900" y="5291492"/>
              <a:ext cx="9885495" cy="790538"/>
            </a:xfrm>
            <a:prstGeom prst="roundRect">
              <a:avLst/>
            </a:prstGeom>
            <a:solidFill>
              <a:srgbClr val="ECEB3A">
                <a:alpha val="50162"/>
              </a:srgbClr>
            </a:solidFill>
            <a:ln w="25400">
              <a:solidFill>
                <a:schemeClr val="tx1">
                  <a:lumMod val="65000"/>
                  <a:lumOff val="35000"/>
                </a:schemeClr>
              </a:solidFill>
            </a:ln>
          </p:spPr>
          <p:txBody>
            <a:bodyPr wrap="square" rtlCol="0" anchor="ctr">
              <a:noAutofit/>
            </a:bodyPr>
            <a:lstStyle/>
            <a:p>
              <a:pPr algn="ctr"/>
              <a:r>
                <a:rPr lang="en-US" sz="2100" b="1" dirty="0">
                  <a:solidFill>
                    <a:srgbClr val="0063F4"/>
                  </a:solidFill>
                </a:rPr>
                <a:t>Document your efforts </a:t>
              </a:r>
              <a:r>
                <a:rPr lang="en-US" sz="2100" dirty="0"/>
                <a:t>to reach the applicant &amp; your contacts with Admissions staff.</a:t>
              </a:r>
            </a:p>
            <a:p>
              <a:pPr algn="ctr"/>
              <a:r>
                <a:rPr lang="en-US" sz="2100" dirty="0"/>
                <a:t>Ask your HWD about how to document AFR activities at your center.</a:t>
              </a:r>
            </a:p>
          </p:txBody>
        </p:sp>
      </p:grpSp>
    </p:spTree>
    <p:extLst>
      <p:ext uri="{BB962C8B-B14F-4D97-AF65-F5344CB8AC3E}">
        <p14:creationId xmlns:p14="http://schemas.microsoft.com/office/powerpoint/2010/main" val="803798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angle 11">
            <a:extLst>
              <a:ext uri="{FF2B5EF4-FFF2-40B4-BE49-F238E27FC236}">
                <a16:creationId xmlns:a16="http://schemas.microsoft.com/office/drawing/2014/main" id="{555DCAF0-47E3-BAB1-D158-844482244AE3}"/>
              </a:ext>
            </a:extLst>
          </p:cNvPr>
          <p:cNvSpPr/>
          <p:nvPr/>
        </p:nvSpPr>
        <p:spPr>
          <a:xfrm rot="14084011">
            <a:off x="8155965" y="4177335"/>
            <a:ext cx="430603" cy="990737"/>
          </a:xfrm>
          <a:custGeom>
            <a:avLst/>
            <a:gdLst>
              <a:gd name="connsiteX0" fmla="*/ 0 w 620385"/>
              <a:gd name="connsiteY0" fmla="*/ 993316 h 993316"/>
              <a:gd name="connsiteX1" fmla="*/ 550598 w 620385"/>
              <a:gd name="connsiteY1" fmla="*/ 0 h 993316"/>
              <a:gd name="connsiteX2" fmla="*/ 620385 w 620385"/>
              <a:gd name="connsiteY2" fmla="*/ 993316 h 993316"/>
              <a:gd name="connsiteX3" fmla="*/ 0 w 620385"/>
              <a:gd name="connsiteY3" fmla="*/ 993316 h 993316"/>
              <a:gd name="connsiteX0" fmla="*/ 0 w 432688"/>
              <a:gd name="connsiteY0" fmla="*/ 660057 h 993316"/>
              <a:gd name="connsiteX1" fmla="*/ 362901 w 432688"/>
              <a:gd name="connsiteY1" fmla="*/ 0 h 993316"/>
              <a:gd name="connsiteX2" fmla="*/ 432688 w 432688"/>
              <a:gd name="connsiteY2" fmla="*/ 993316 h 993316"/>
              <a:gd name="connsiteX3" fmla="*/ 0 w 432688"/>
              <a:gd name="connsiteY3" fmla="*/ 660057 h 993316"/>
              <a:gd name="connsiteX0" fmla="*/ 0 w 415655"/>
              <a:gd name="connsiteY0" fmla="*/ 623173 h 993316"/>
              <a:gd name="connsiteX1" fmla="*/ 345868 w 415655"/>
              <a:gd name="connsiteY1" fmla="*/ 0 h 993316"/>
              <a:gd name="connsiteX2" fmla="*/ 415655 w 415655"/>
              <a:gd name="connsiteY2" fmla="*/ 993316 h 993316"/>
              <a:gd name="connsiteX3" fmla="*/ 0 w 415655"/>
              <a:gd name="connsiteY3" fmla="*/ 623173 h 993316"/>
              <a:gd name="connsiteX0" fmla="*/ 0 w 408960"/>
              <a:gd name="connsiteY0" fmla="*/ 564363 h 993316"/>
              <a:gd name="connsiteX1" fmla="*/ 339173 w 408960"/>
              <a:gd name="connsiteY1" fmla="*/ 0 h 993316"/>
              <a:gd name="connsiteX2" fmla="*/ 408960 w 408960"/>
              <a:gd name="connsiteY2" fmla="*/ 993316 h 993316"/>
              <a:gd name="connsiteX3" fmla="*/ 0 w 408960"/>
              <a:gd name="connsiteY3" fmla="*/ 564363 h 993316"/>
              <a:gd name="connsiteX0" fmla="*/ 0 w 461611"/>
              <a:gd name="connsiteY0" fmla="*/ 564363 h 866277"/>
              <a:gd name="connsiteX1" fmla="*/ 339173 w 461611"/>
              <a:gd name="connsiteY1" fmla="*/ 0 h 866277"/>
              <a:gd name="connsiteX2" fmla="*/ 461611 w 461611"/>
              <a:gd name="connsiteY2" fmla="*/ 866277 h 866277"/>
              <a:gd name="connsiteX3" fmla="*/ 0 w 461611"/>
              <a:gd name="connsiteY3" fmla="*/ 564363 h 866277"/>
              <a:gd name="connsiteX0" fmla="*/ 0 w 434236"/>
              <a:gd name="connsiteY0" fmla="*/ 528818 h 866277"/>
              <a:gd name="connsiteX1" fmla="*/ 311798 w 434236"/>
              <a:gd name="connsiteY1" fmla="*/ 0 h 866277"/>
              <a:gd name="connsiteX2" fmla="*/ 434236 w 434236"/>
              <a:gd name="connsiteY2" fmla="*/ 866277 h 866277"/>
              <a:gd name="connsiteX3" fmla="*/ 0 w 434236"/>
              <a:gd name="connsiteY3" fmla="*/ 528818 h 866277"/>
              <a:gd name="connsiteX0" fmla="*/ 0 w 477875"/>
              <a:gd name="connsiteY0" fmla="*/ 528818 h 804015"/>
              <a:gd name="connsiteX1" fmla="*/ 311798 w 477875"/>
              <a:gd name="connsiteY1" fmla="*/ 0 h 804015"/>
              <a:gd name="connsiteX2" fmla="*/ 477875 w 477875"/>
              <a:gd name="connsiteY2" fmla="*/ 804015 h 804015"/>
              <a:gd name="connsiteX3" fmla="*/ 0 w 477875"/>
              <a:gd name="connsiteY3" fmla="*/ 528818 h 804015"/>
            </a:gdLst>
            <a:ahLst/>
            <a:cxnLst>
              <a:cxn ang="0">
                <a:pos x="connsiteX0" y="connsiteY0"/>
              </a:cxn>
              <a:cxn ang="0">
                <a:pos x="connsiteX1" y="connsiteY1"/>
              </a:cxn>
              <a:cxn ang="0">
                <a:pos x="connsiteX2" y="connsiteY2"/>
              </a:cxn>
              <a:cxn ang="0">
                <a:pos x="connsiteX3" y="connsiteY3"/>
              </a:cxn>
            </a:cxnLst>
            <a:rect l="l" t="t" r="r" b="b"/>
            <a:pathLst>
              <a:path w="477875" h="804015">
                <a:moveTo>
                  <a:pt x="0" y="528818"/>
                </a:moveTo>
                <a:lnTo>
                  <a:pt x="311798" y="0"/>
                </a:lnTo>
                <a:lnTo>
                  <a:pt x="477875" y="804015"/>
                </a:lnTo>
                <a:lnTo>
                  <a:pt x="0" y="528818"/>
                </a:lnTo>
                <a:close/>
              </a:path>
            </a:pathLst>
          </a:custGeom>
          <a:solidFill>
            <a:schemeClr val="tx2">
              <a:alpha val="7964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44302" y="403242"/>
            <a:ext cx="10103395" cy="934844"/>
          </a:xfrm>
        </p:spPr>
        <p:txBody>
          <a:bodyPr anchor="ctr"/>
          <a:lstStyle/>
          <a:p>
            <a:r>
              <a:rPr lang="en-US" sz="4000" b="0" dirty="0"/>
              <a:t>Interviewing Minors</a:t>
            </a:r>
          </a:p>
        </p:txBody>
      </p:sp>
      <p:sp>
        <p:nvSpPr>
          <p:cNvPr id="8" name="TextBox 7">
            <a:extLst>
              <a:ext uri="{FF2B5EF4-FFF2-40B4-BE49-F238E27FC236}">
                <a16:creationId xmlns:a16="http://schemas.microsoft.com/office/drawing/2014/main" id="{6E9E1C5D-66F8-7FEB-EB4D-2E05071354F3}"/>
              </a:ext>
            </a:extLst>
          </p:cNvPr>
          <p:cNvSpPr txBox="1"/>
          <p:nvPr/>
        </p:nvSpPr>
        <p:spPr>
          <a:xfrm>
            <a:off x="1044302" y="1407872"/>
            <a:ext cx="9862237" cy="3062377"/>
          </a:xfrm>
          <a:prstGeom prst="rect">
            <a:avLst/>
          </a:prstGeom>
          <a:noFill/>
        </p:spPr>
        <p:txBody>
          <a:bodyPr wrap="square">
            <a:spAutoFit/>
          </a:bodyPr>
          <a:lstStyle/>
          <a:p>
            <a:pPr marL="342900" marR="457200" lvl="0" indent="-342900">
              <a:spcBef>
                <a:spcPts val="0"/>
              </a:spcBef>
              <a:spcAft>
                <a:spcPts val="2600"/>
              </a:spcAft>
              <a:buFont typeface="Symbol" pitchFamily="2" charset="2"/>
              <a:buChar char=""/>
            </a:pPr>
            <a:r>
              <a:rPr lang="en-US" sz="2400" dirty="0">
                <a:effectLst/>
                <a:ea typeface="Times New Roman" panose="02020603050405020304" pitchFamily="18" charset="0"/>
              </a:rPr>
              <a:t>Applicants and the parents/guardians of minor applicants sign a </a:t>
            </a:r>
            <a:r>
              <a:rPr lang="en-US" sz="2400" b="1" dirty="0">
                <a:effectLst/>
                <a:ea typeface="Times New Roman" panose="02020603050405020304" pitchFamily="18" charset="0"/>
              </a:rPr>
              <a:t>consent for a pre-enrollment interview</a:t>
            </a:r>
            <a:r>
              <a:rPr lang="en-US" sz="2400" dirty="0">
                <a:effectLst/>
                <a:ea typeface="Times New Roman" panose="02020603050405020304" pitchFamily="18" charset="0"/>
              </a:rPr>
              <a:t> as part of the application process, </a:t>
            </a:r>
            <a:r>
              <a:rPr lang="en-US" sz="2400" b="1" dirty="0">
                <a:solidFill>
                  <a:srgbClr val="0063F4"/>
                </a:solidFill>
                <a:effectLst/>
                <a:ea typeface="Times New Roman" panose="02020603050405020304" pitchFamily="18" charset="0"/>
              </a:rPr>
              <a:t>so there is no need to obtain additional consent.</a:t>
            </a:r>
          </a:p>
          <a:p>
            <a:pPr marL="342900" marR="457200" indent="-342900">
              <a:spcAft>
                <a:spcPts val="3000"/>
              </a:spcAft>
              <a:buFont typeface="Symbol" pitchFamily="2" charset="2"/>
              <a:buChar char=""/>
            </a:pPr>
            <a:r>
              <a:rPr lang="en-US" sz="2400" dirty="0">
                <a:effectLst/>
                <a:ea typeface="Times New Roman" panose="02020603050405020304" pitchFamily="18" charset="0"/>
                <a:cs typeface="Times New Roman" panose="02020603050405020304" pitchFamily="18" charset="0"/>
              </a:rPr>
              <a:t>Scheduling an interview: invite a minor’s parent/guardian to participate, but their participation is </a:t>
            </a:r>
            <a:r>
              <a:rPr lang="en-US" sz="2400" b="1" dirty="0">
                <a:solidFill>
                  <a:srgbClr val="FF0000"/>
                </a:solidFill>
                <a:effectLst/>
                <a:ea typeface="Times New Roman" panose="02020603050405020304" pitchFamily="18" charset="0"/>
                <a:cs typeface="Times New Roman" panose="02020603050405020304" pitchFamily="18" charset="0"/>
              </a:rPr>
              <a:t>not required</a:t>
            </a:r>
            <a:r>
              <a:rPr lang="en-US" sz="2400" dirty="0">
                <a:effectLst/>
                <a:ea typeface="Times New Roman" panose="02020603050405020304" pitchFamily="18" charset="0"/>
                <a:cs typeface="Times New Roman" panose="02020603050405020304" pitchFamily="18" charset="0"/>
              </a:rPr>
              <a:t>.</a:t>
            </a:r>
          </a:p>
          <a:p>
            <a:pPr marL="342900" marR="457200" lvl="0" indent="-342900">
              <a:spcBef>
                <a:spcPts val="0"/>
              </a:spcBef>
              <a:spcAft>
                <a:spcPts val="3000"/>
              </a:spcAft>
              <a:buFont typeface="Symbol" pitchFamily="2" charset="2"/>
              <a:buChar char=""/>
            </a:pPr>
            <a:endParaRPr kumimoji="0" lang="en-US" sz="2300" b="1" i="0" u="none" strike="noStrike" kern="1200" cap="none" spc="0" normalizeH="0" baseline="0" noProof="0" dirty="0">
              <a:ln>
                <a:noFill/>
              </a:ln>
              <a:solidFill>
                <a:srgbClr val="000000"/>
              </a:solidFill>
              <a:effectLst/>
              <a:uLnTx/>
              <a:uFillTx/>
              <a:ea typeface="Times New Roman" panose="02020603050405020304" pitchFamily="18" charset="0"/>
              <a:cs typeface="+mn-cs"/>
            </a:endParaRPr>
          </a:p>
        </p:txBody>
      </p:sp>
      <p:sp>
        <p:nvSpPr>
          <p:cNvPr id="11" name="Content Placeholder 2">
            <a:extLst>
              <a:ext uri="{FF2B5EF4-FFF2-40B4-BE49-F238E27FC236}">
                <a16:creationId xmlns:a16="http://schemas.microsoft.com/office/drawing/2014/main" id="{547C84B5-248E-A476-02AB-8275F702C0AB}"/>
              </a:ext>
            </a:extLst>
          </p:cNvPr>
          <p:cNvSpPr>
            <a:spLocks noGrp="1"/>
          </p:cNvSpPr>
          <p:nvPr>
            <p:ph idx="1"/>
          </p:nvPr>
        </p:nvSpPr>
        <p:spPr>
          <a:xfrm>
            <a:off x="8625742" y="3364991"/>
            <a:ext cx="2240378" cy="1862048"/>
          </a:xfrm>
          <a:prstGeom prst="roundRect">
            <a:avLst/>
          </a:prstGeom>
          <a:solidFill>
            <a:schemeClr val="tx2">
              <a:alpha val="79917"/>
            </a:schemeClr>
          </a:solidFill>
          <a:ln w="25400">
            <a:noFill/>
          </a:ln>
        </p:spPr>
        <p:txBody>
          <a:bodyPr>
            <a:noAutofit/>
          </a:bodyPr>
          <a:lstStyle/>
          <a:p>
            <a:pPr marL="0" lvl="1" indent="25400" algn="ctr">
              <a:lnSpc>
                <a:spcPct val="110000"/>
              </a:lnSpc>
              <a:spcAft>
                <a:spcPts val="400"/>
              </a:spcAft>
            </a:pPr>
            <a:r>
              <a:rPr lang="en-US" sz="2000" b="1" dirty="0">
                <a:solidFill>
                  <a:schemeClr val="bg1"/>
                </a:solidFill>
              </a:rPr>
              <a:t>Also applies to applicants with cognitive and/or language difficulties.</a:t>
            </a:r>
          </a:p>
        </p:txBody>
      </p:sp>
      <p:sp>
        <p:nvSpPr>
          <p:cNvPr id="13" name="TextBox 12">
            <a:extLst>
              <a:ext uri="{FF2B5EF4-FFF2-40B4-BE49-F238E27FC236}">
                <a16:creationId xmlns:a16="http://schemas.microsoft.com/office/drawing/2014/main" id="{D1F82DCF-D585-6E2C-5765-E99FC25233EC}"/>
              </a:ext>
            </a:extLst>
          </p:cNvPr>
          <p:cNvSpPr txBox="1"/>
          <p:nvPr/>
        </p:nvSpPr>
        <p:spPr>
          <a:xfrm>
            <a:off x="1044302" y="3914767"/>
            <a:ext cx="7270641" cy="1938992"/>
          </a:xfrm>
          <a:prstGeom prst="rect">
            <a:avLst/>
          </a:prstGeom>
          <a:noFill/>
        </p:spPr>
        <p:txBody>
          <a:bodyPr wrap="square">
            <a:spAutoFit/>
          </a:bodyPr>
          <a:lstStyle/>
          <a:p>
            <a:pPr marL="342900" marR="457200" indent="-342900">
              <a:spcAft>
                <a:spcPts val="1200"/>
              </a:spcAft>
              <a:buFont typeface="Symbol" pitchFamily="2" charset="2"/>
              <a:buChar char=""/>
              <a:defRPr/>
            </a:pPr>
            <a:r>
              <a:rPr lang="en-US" sz="2400" dirty="0">
                <a:ea typeface="Times New Roman" panose="02020603050405020304" pitchFamily="18" charset="0"/>
                <a:cs typeface="Times New Roman" panose="02020603050405020304" pitchFamily="18" charset="0"/>
              </a:rPr>
              <a:t>Politely a</a:t>
            </a:r>
            <a:r>
              <a:rPr lang="en-US" sz="2400" dirty="0">
                <a:effectLst/>
                <a:ea typeface="Times New Roman" panose="02020603050405020304" pitchFamily="18" charset="0"/>
                <a:cs typeface="Times New Roman" panose="02020603050405020304" pitchFamily="18" charset="0"/>
              </a:rPr>
              <a:t>sk the parent/guardian to </a:t>
            </a:r>
            <a:r>
              <a:rPr lang="en-US" sz="2400" b="1" dirty="0">
                <a:solidFill>
                  <a:srgbClr val="FF0000"/>
                </a:solidFill>
                <a:effectLst/>
                <a:ea typeface="Times New Roman" panose="02020603050405020304" pitchFamily="18" charset="0"/>
                <a:cs typeface="Times New Roman" panose="02020603050405020304" pitchFamily="18" charset="0"/>
              </a:rPr>
              <a:t>wait to provide their input </a:t>
            </a:r>
            <a:r>
              <a:rPr lang="en-US" sz="2400" b="1" u="sng" dirty="0">
                <a:solidFill>
                  <a:srgbClr val="0063F4"/>
                </a:solidFill>
                <a:effectLst/>
                <a:ea typeface="Times New Roman" panose="02020603050405020304" pitchFamily="18" charset="0"/>
                <a:cs typeface="Times New Roman" panose="02020603050405020304" pitchFamily="18" charset="0"/>
              </a:rPr>
              <a:t>AFTER</a:t>
            </a:r>
            <a:r>
              <a:rPr lang="en-US" sz="2400" b="1" dirty="0">
                <a:solidFill>
                  <a:srgbClr val="0063F4"/>
                </a:solidFill>
                <a:effectLst/>
                <a:ea typeface="Times New Roman" panose="02020603050405020304" pitchFamily="18" charset="0"/>
                <a:cs typeface="Times New Roman" panose="02020603050405020304" pitchFamily="18" charset="0"/>
              </a:rPr>
              <a:t> the applicant has an opportunity to respond to each question</a:t>
            </a:r>
            <a:r>
              <a:rPr lang="en-US" sz="2400" dirty="0">
                <a:solidFill>
                  <a:srgbClr val="000000"/>
                </a:solidFill>
                <a:effectLst/>
                <a:ea typeface="Times New Roman" panose="02020603050405020304" pitchFamily="18" charset="0"/>
                <a:cs typeface="Times New Roman" panose="02020603050405020304" pitchFamily="18" charset="0"/>
              </a:rPr>
              <a:t>. Do this at the very beginning before the interview starts. Provide reminders as needed.</a:t>
            </a:r>
            <a:endParaRPr kumimoji="0" lang="en-US" sz="2400" b="1" i="0" u="none" strike="noStrike" kern="1200" cap="none" spc="0" normalizeH="0" baseline="0" noProof="0" dirty="0">
              <a:ln>
                <a:noFill/>
              </a:ln>
              <a:solidFill>
                <a:srgbClr val="000000"/>
              </a:solidFill>
              <a:effectLst/>
              <a:uLnTx/>
              <a:uFillTx/>
              <a:ea typeface="Times New Roman" panose="02020603050405020304" pitchFamily="18" charset="0"/>
              <a:cs typeface="+mn-cs"/>
            </a:endParaRPr>
          </a:p>
        </p:txBody>
      </p:sp>
      <p:sp>
        <p:nvSpPr>
          <p:cNvPr id="3" name="Slide Number Placeholder 7">
            <a:extLst>
              <a:ext uri="{FF2B5EF4-FFF2-40B4-BE49-F238E27FC236}">
                <a16:creationId xmlns:a16="http://schemas.microsoft.com/office/drawing/2014/main" id="{BFBB60E2-4347-7970-A8C5-A0BF7D727CFE}"/>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28</a:t>
            </a:fld>
            <a:endParaRPr lang="en-US" dirty="0"/>
          </a:p>
        </p:txBody>
      </p:sp>
    </p:spTree>
    <p:extLst>
      <p:ext uri="{BB962C8B-B14F-4D97-AF65-F5344CB8AC3E}">
        <p14:creationId xmlns:p14="http://schemas.microsoft.com/office/powerpoint/2010/main" val="4211063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609FC03-B5BE-D846-993A-8E351C9509F3}"/>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solidFill>
                  <a:schemeClr val="bg1"/>
                </a:solidFill>
              </a:rPr>
              <a:pPr/>
              <a:t>29</a:t>
            </a:fld>
            <a:endParaRPr lang="en-US" dirty="0">
              <a:solidFill>
                <a:schemeClr val="bg1"/>
              </a:solidFill>
            </a:endParaRPr>
          </a:p>
        </p:txBody>
      </p:sp>
      <p:sp>
        <p:nvSpPr>
          <p:cNvPr id="6" name="Oval 5">
            <a:extLst>
              <a:ext uri="{FF2B5EF4-FFF2-40B4-BE49-F238E27FC236}">
                <a16:creationId xmlns:a16="http://schemas.microsoft.com/office/drawing/2014/main" id="{E712B807-AB22-858C-790C-5A02F6479419}"/>
              </a:ext>
            </a:extLst>
          </p:cNvPr>
          <p:cNvSpPr/>
          <p:nvPr/>
        </p:nvSpPr>
        <p:spPr>
          <a:xfrm>
            <a:off x="2148114" y="5356345"/>
            <a:ext cx="2362048" cy="1501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C0DB4444-1B2F-8349-AC21-4826527E12A8}"/>
              </a:ext>
            </a:extLst>
          </p:cNvPr>
          <p:cNvSpPr>
            <a:spLocks noGrp="1"/>
          </p:cNvSpPr>
          <p:nvPr>
            <p:ph type="title"/>
          </p:nvPr>
        </p:nvSpPr>
        <p:spPr>
          <a:xfrm>
            <a:off x="936701" y="381000"/>
            <a:ext cx="9723865" cy="965587"/>
          </a:xfrm>
        </p:spPr>
        <p:txBody>
          <a:bodyPr anchor="ctr"/>
          <a:lstStyle/>
          <a:p>
            <a:r>
              <a:rPr lang="en-US" sz="4400" b="0" dirty="0"/>
              <a:t>Preparing for an Applicant Interview</a:t>
            </a:r>
          </a:p>
        </p:txBody>
      </p:sp>
      <p:sp>
        <p:nvSpPr>
          <p:cNvPr id="2" name="Text Box 298">
            <a:extLst>
              <a:ext uri="{FF2B5EF4-FFF2-40B4-BE49-F238E27FC236}">
                <a16:creationId xmlns:a16="http://schemas.microsoft.com/office/drawing/2014/main" id="{B00AEB35-F944-BF60-B458-7D46C643CC49}"/>
              </a:ext>
            </a:extLst>
          </p:cNvPr>
          <p:cNvSpPr txBox="1"/>
          <p:nvPr/>
        </p:nvSpPr>
        <p:spPr>
          <a:xfrm>
            <a:off x="936701" y="1671149"/>
            <a:ext cx="9723865" cy="1633754"/>
          </a:xfrm>
          <a:prstGeom prst="roundRect">
            <a:avLst/>
          </a:prstGeom>
          <a:solidFill>
            <a:srgbClr val="ECEB3A">
              <a:alpha val="49586"/>
            </a:srgbClr>
          </a:solidFill>
          <a:ln w="38100">
            <a:solidFill>
              <a:schemeClr val="tx1">
                <a:lumMod val="65000"/>
                <a:lumOff val="35000"/>
              </a:schemeClr>
            </a:solidFill>
            <a:prstDash val="solid"/>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n-US" sz="2600" b="1" dirty="0">
                <a:solidFill>
                  <a:srgbClr val="000000"/>
                </a:solidFill>
                <a:effectLst/>
                <a:ea typeface="Times New Roman" panose="02020603050405020304" pitchFamily="18" charset="0"/>
              </a:rPr>
              <a:t>You can only ask an applicant about</a:t>
            </a:r>
            <a:endParaRPr lang="en-US" sz="2600" dirty="0">
              <a:effectLst/>
              <a:ea typeface="Times New Roman" panose="02020603050405020304" pitchFamily="18" charset="0"/>
            </a:endParaRPr>
          </a:p>
          <a:p>
            <a:pPr algn="ctr"/>
            <a:r>
              <a:rPr lang="en-US" sz="3600" b="1" dirty="0">
                <a:solidFill>
                  <a:srgbClr val="FF0000"/>
                </a:solidFill>
                <a:effectLst/>
                <a:ea typeface="Times New Roman" panose="02020603050405020304" pitchFamily="18" charset="0"/>
              </a:rPr>
              <a:t>DISCLOSED </a:t>
            </a:r>
          </a:p>
          <a:p>
            <a:pPr algn="ctr"/>
            <a:r>
              <a:rPr lang="en-US" sz="2600" b="1" dirty="0">
                <a:solidFill>
                  <a:srgbClr val="FF0000"/>
                </a:solidFill>
                <a:effectLst/>
                <a:ea typeface="Times New Roman" panose="02020603050405020304" pitchFamily="18" charset="0"/>
              </a:rPr>
              <a:t>mental health diagnoses, conditions, symptoms, and behaviors </a:t>
            </a:r>
          </a:p>
        </p:txBody>
      </p:sp>
      <p:sp>
        <p:nvSpPr>
          <p:cNvPr id="3" name="Content Placeholder 3">
            <a:extLst>
              <a:ext uri="{FF2B5EF4-FFF2-40B4-BE49-F238E27FC236}">
                <a16:creationId xmlns:a16="http://schemas.microsoft.com/office/drawing/2014/main" id="{2F902280-67AB-6B18-2DF5-FA85A3CB6680}"/>
              </a:ext>
            </a:extLst>
          </p:cNvPr>
          <p:cNvSpPr>
            <a:spLocks noGrp="1"/>
          </p:cNvSpPr>
          <p:nvPr>
            <p:ph idx="1"/>
          </p:nvPr>
        </p:nvSpPr>
        <p:spPr>
          <a:xfrm>
            <a:off x="1158241" y="3638175"/>
            <a:ext cx="4785359" cy="2847535"/>
          </a:xfrm>
        </p:spPr>
        <p:txBody>
          <a:bodyPr vert="horz" lIns="91440" tIns="45720" rIns="91440" bIns="45720" rtlCol="0" anchor="t">
            <a:noAutofit/>
          </a:bodyPr>
          <a:lstStyle/>
          <a:p>
            <a:pPr marL="342900" indent="-342900">
              <a:spcBef>
                <a:spcPts val="0"/>
              </a:spcBef>
              <a:spcAft>
                <a:spcPts val="600"/>
              </a:spcAft>
              <a:buSzPct val="120000"/>
              <a:buFont typeface="Arial" panose="020B0604020202020204" pitchFamily="34" charset="0"/>
              <a:buChar char="•"/>
            </a:pPr>
            <a:r>
              <a:rPr lang="en-US" sz="2400" dirty="0">
                <a:effectLst/>
                <a:ea typeface="Times New Roman" panose="02020603050405020304" pitchFamily="18" charset="0"/>
              </a:rPr>
              <a:t>Asking about non-disclosed information constitutes unauthorized collection of data, potentially resulting in an admissions process that is </a:t>
            </a:r>
            <a:r>
              <a:rPr lang="en-US" sz="2400" b="1" dirty="0">
                <a:solidFill>
                  <a:schemeClr val="accent1"/>
                </a:solidFill>
                <a:effectLst/>
                <a:ea typeface="Times New Roman" panose="02020603050405020304" pitchFamily="18" charset="0"/>
              </a:rPr>
              <a:t>biased and unfair </a:t>
            </a:r>
          </a:p>
          <a:p>
            <a:pPr algn="ctr">
              <a:spcBef>
                <a:spcPts val="0"/>
              </a:spcBef>
            </a:pPr>
            <a:r>
              <a:rPr lang="en-US" sz="2400" dirty="0">
                <a:effectLst/>
                <a:ea typeface="Times New Roman" panose="02020603050405020304" pitchFamily="18" charset="0"/>
              </a:rPr>
              <a:t>(</a:t>
            </a:r>
            <a:r>
              <a:rPr lang="en-US" sz="2400" b="1" u="sng" dirty="0">
                <a:solidFill>
                  <a:srgbClr val="0000FF"/>
                </a:solidFill>
                <a:effectLst/>
                <a:ea typeface="Times New Roman" panose="02020603050405020304" pitchFamily="18" charset="0"/>
                <a:hlinkClick r:id="rId3"/>
              </a:rPr>
              <a:t>Program Instruction 14-24</a:t>
            </a:r>
            <a:r>
              <a:rPr lang="en-US" sz="2400" dirty="0">
                <a:effectLst/>
                <a:ea typeface="Times New Roman" panose="02020603050405020304" pitchFamily="18" charset="0"/>
              </a:rPr>
              <a:t>).</a:t>
            </a:r>
            <a:r>
              <a:rPr lang="en-US" sz="2400" dirty="0">
                <a:solidFill>
                  <a:srgbClr val="FF0000"/>
                </a:solidFill>
                <a:effectLst/>
                <a:latin typeface="Calibri" panose="020F0502020204030204" pitchFamily="34" charset="0"/>
                <a:ea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endParaRPr>
          </a:p>
          <a:p>
            <a:pPr>
              <a:spcBef>
                <a:spcPts val="0"/>
              </a:spcBef>
            </a:pPr>
            <a:r>
              <a:rPr lang="en-US" sz="2400" dirty="0">
                <a:effectLst/>
                <a:ea typeface="Times New Roman" panose="02020603050405020304" pitchFamily="18" charset="0"/>
              </a:rPr>
              <a:t> </a:t>
            </a:r>
            <a:endParaRPr lang="en-US" sz="2200" dirty="0"/>
          </a:p>
          <a:p>
            <a:pPr>
              <a:spcBef>
                <a:spcPts val="0"/>
              </a:spcBef>
            </a:pPr>
            <a:endParaRPr lang="en-US" sz="2200" dirty="0"/>
          </a:p>
        </p:txBody>
      </p:sp>
      <p:sp>
        <p:nvSpPr>
          <p:cNvPr id="4" name="Content Placeholder 3">
            <a:extLst>
              <a:ext uri="{FF2B5EF4-FFF2-40B4-BE49-F238E27FC236}">
                <a16:creationId xmlns:a16="http://schemas.microsoft.com/office/drawing/2014/main" id="{5B8D4949-400B-7963-9EDD-78D74FE225EF}"/>
              </a:ext>
            </a:extLst>
          </p:cNvPr>
          <p:cNvSpPr txBox="1">
            <a:spLocks/>
          </p:cNvSpPr>
          <p:nvPr/>
        </p:nvSpPr>
        <p:spPr>
          <a:xfrm>
            <a:off x="6096001" y="3638175"/>
            <a:ext cx="4564566" cy="284753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spcAft>
                <a:spcPts val="600"/>
              </a:spcAft>
              <a:buSzPct val="120000"/>
              <a:buFont typeface="Arial" panose="020B0604020202020204" pitchFamily="34" charset="0"/>
              <a:buChar char="•"/>
            </a:pPr>
            <a:r>
              <a:rPr lang="en-US" sz="2400" dirty="0">
                <a:ea typeface="Times New Roman" panose="02020603050405020304" pitchFamily="18" charset="0"/>
              </a:rPr>
              <a:t>You need to prepare for the applicant interview by </a:t>
            </a:r>
            <a:r>
              <a:rPr lang="en-US" sz="2400" b="1" dirty="0">
                <a:solidFill>
                  <a:schemeClr val="accent1"/>
                </a:solidFill>
                <a:ea typeface="Times New Roman" panose="02020603050405020304" pitchFamily="18" charset="0"/>
              </a:rPr>
              <a:t>carefully reviewing </a:t>
            </a:r>
            <a:r>
              <a:rPr lang="en-US" sz="2400" dirty="0">
                <a:ea typeface="Times New Roman" panose="02020603050405020304" pitchFamily="18" charset="0"/>
              </a:rPr>
              <a:t>all the relevant information in the applicant’s e-Folder so you know what to ask about during the interview.</a:t>
            </a:r>
            <a:endParaRPr lang="en-US" sz="2400" b="1" dirty="0">
              <a:solidFill>
                <a:schemeClr val="accent1"/>
              </a:solidFill>
              <a:ea typeface="Times New Roman" panose="02020603050405020304" pitchFamily="18" charset="0"/>
            </a:endParaRPr>
          </a:p>
          <a:p>
            <a:pPr>
              <a:spcBef>
                <a:spcPts val="0"/>
              </a:spcBef>
            </a:pPr>
            <a:r>
              <a:rPr lang="en-US" sz="2400" dirty="0">
                <a:ea typeface="Times New Roman" panose="02020603050405020304" pitchFamily="18" charset="0"/>
              </a:rPr>
              <a:t> </a:t>
            </a:r>
            <a:endParaRPr lang="en-US" sz="2200" dirty="0"/>
          </a:p>
          <a:p>
            <a:pPr>
              <a:spcBef>
                <a:spcPts val="0"/>
              </a:spcBef>
            </a:pPr>
            <a:endParaRPr lang="en-US" sz="2200" dirty="0"/>
          </a:p>
        </p:txBody>
      </p:sp>
    </p:spTree>
    <p:extLst>
      <p:ext uri="{BB962C8B-B14F-4D97-AF65-F5344CB8AC3E}">
        <p14:creationId xmlns:p14="http://schemas.microsoft.com/office/powerpoint/2010/main" val="217025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B6389-2374-4677-B8BB-59410CCC32FD}"/>
              </a:ext>
            </a:extLst>
          </p:cNvPr>
          <p:cNvSpPr>
            <a:spLocks noGrp="1"/>
          </p:cNvSpPr>
          <p:nvPr>
            <p:ph type="title"/>
          </p:nvPr>
        </p:nvSpPr>
        <p:spPr>
          <a:xfrm>
            <a:off x="1167492" y="381000"/>
            <a:ext cx="9779183" cy="1325563"/>
          </a:xfrm>
        </p:spPr>
        <p:txBody>
          <a:bodyPr>
            <a:normAutofit/>
          </a:bodyPr>
          <a:lstStyle/>
          <a:p>
            <a:r>
              <a:rPr lang="en-US" sz="4400" b="0" dirty="0"/>
              <a:t>Learning Objectives</a:t>
            </a:r>
          </a:p>
        </p:txBody>
      </p:sp>
      <p:graphicFrame>
        <p:nvGraphicFramePr>
          <p:cNvPr id="6" name="Content Placeholder 3" descr="Timeline Placeholder ">
            <a:extLst>
              <a:ext uri="{FF2B5EF4-FFF2-40B4-BE49-F238E27FC236}">
                <a16:creationId xmlns:a16="http://schemas.microsoft.com/office/drawing/2014/main" id="{85168BDF-A0D9-4916-A9F9-41D8175A703C}"/>
              </a:ext>
            </a:extLst>
          </p:cNvPr>
          <p:cNvGraphicFramePr>
            <a:graphicFrameLocks noGrp="1" noChangeAspect="1"/>
          </p:cNvGraphicFramePr>
          <p:nvPr>
            <p:extLst>
              <p:ext uri="{D42A27DB-BD31-4B8C-83A1-F6EECF244321}">
                <p14:modId xmlns:p14="http://schemas.microsoft.com/office/powerpoint/2010/main" val="1003929090"/>
              </p:ext>
            </p:extLst>
          </p:nvPr>
        </p:nvGraphicFramePr>
        <p:xfrm>
          <a:off x="1295611" y="2082555"/>
          <a:ext cx="9689375" cy="3940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1">
            <a:extLst>
              <a:ext uri="{FF2B5EF4-FFF2-40B4-BE49-F238E27FC236}">
                <a16:creationId xmlns:a16="http://schemas.microsoft.com/office/drawing/2014/main" id="{6308D1AB-33EC-174A-AFF4-6B9718A863B4}"/>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3</a:t>
            </a:fld>
            <a:endParaRPr lang="en-US" dirty="0"/>
          </a:p>
        </p:txBody>
      </p:sp>
      <p:grpSp>
        <p:nvGrpSpPr>
          <p:cNvPr id="11" name="Group 10">
            <a:extLst>
              <a:ext uri="{FF2B5EF4-FFF2-40B4-BE49-F238E27FC236}">
                <a16:creationId xmlns:a16="http://schemas.microsoft.com/office/drawing/2014/main" id="{63408B01-E03D-3443-D2CC-AA33382CD368}"/>
              </a:ext>
            </a:extLst>
          </p:cNvPr>
          <p:cNvGrpSpPr/>
          <p:nvPr/>
        </p:nvGrpSpPr>
        <p:grpSpPr>
          <a:xfrm>
            <a:off x="1282671" y="2674640"/>
            <a:ext cx="9623890" cy="2715746"/>
            <a:chOff x="1282671" y="2674640"/>
            <a:chExt cx="9623890" cy="2715746"/>
          </a:xfrm>
        </p:grpSpPr>
        <p:grpSp>
          <p:nvGrpSpPr>
            <p:cNvPr id="3" name="Group 2">
              <a:extLst>
                <a:ext uri="{FF2B5EF4-FFF2-40B4-BE49-F238E27FC236}">
                  <a16:creationId xmlns:a16="http://schemas.microsoft.com/office/drawing/2014/main" id="{4E0EB509-B39E-B208-A42D-8CC0CB58F4AD}"/>
                </a:ext>
              </a:extLst>
            </p:cNvPr>
            <p:cNvGrpSpPr/>
            <p:nvPr/>
          </p:nvGrpSpPr>
          <p:grpSpPr>
            <a:xfrm>
              <a:off x="2019941" y="2674640"/>
              <a:ext cx="8138208" cy="646332"/>
              <a:chOff x="2019941" y="2674640"/>
              <a:chExt cx="8138208" cy="646332"/>
            </a:xfrm>
          </p:grpSpPr>
          <p:sp>
            <p:nvSpPr>
              <p:cNvPr id="7" name="TextBox 6">
                <a:extLst>
                  <a:ext uri="{FF2B5EF4-FFF2-40B4-BE49-F238E27FC236}">
                    <a16:creationId xmlns:a16="http://schemas.microsoft.com/office/drawing/2014/main" id="{B468C313-80C0-8840-8702-F1084174C592}"/>
                  </a:ext>
                </a:extLst>
              </p:cNvPr>
              <p:cNvSpPr txBox="1"/>
              <p:nvPr/>
            </p:nvSpPr>
            <p:spPr>
              <a:xfrm>
                <a:off x="4002238" y="2674641"/>
                <a:ext cx="350196" cy="646331"/>
              </a:xfrm>
              <a:prstGeom prst="rect">
                <a:avLst/>
              </a:prstGeom>
              <a:noFill/>
            </p:spPr>
            <p:txBody>
              <a:bodyPr wrap="square" rtlCol="0">
                <a:spAutoFit/>
              </a:bodyPr>
              <a:lstStyle/>
              <a:p>
                <a:pPr algn="ctr"/>
                <a:r>
                  <a:rPr lang="en-US" sz="3600" b="1" dirty="0">
                    <a:solidFill>
                      <a:schemeClr val="bg1"/>
                    </a:solidFill>
                    <a:latin typeface="Tenorite" pitchFamily="2" charset="0"/>
                  </a:rPr>
                  <a:t>2</a:t>
                </a:r>
              </a:p>
            </p:txBody>
          </p:sp>
          <p:sp>
            <p:nvSpPr>
              <p:cNvPr id="8" name="TextBox 7">
                <a:extLst>
                  <a:ext uri="{FF2B5EF4-FFF2-40B4-BE49-F238E27FC236}">
                    <a16:creationId xmlns:a16="http://schemas.microsoft.com/office/drawing/2014/main" id="{4E863C6B-1856-BC43-A090-B182EAB34EB8}"/>
                  </a:ext>
                </a:extLst>
              </p:cNvPr>
              <p:cNvSpPr txBox="1"/>
              <p:nvPr/>
            </p:nvSpPr>
            <p:spPr>
              <a:xfrm>
                <a:off x="5932638" y="2674641"/>
                <a:ext cx="350196" cy="646331"/>
              </a:xfrm>
              <a:prstGeom prst="rect">
                <a:avLst/>
              </a:prstGeom>
              <a:noFill/>
            </p:spPr>
            <p:txBody>
              <a:bodyPr wrap="square" rtlCol="0">
                <a:spAutoFit/>
              </a:bodyPr>
              <a:lstStyle/>
              <a:p>
                <a:pPr algn="ctr"/>
                <a:r>
                  <a:rPr lang="en-US" sz="3600" b="1" dirty="0">
                    <a:solidFill>
                      <a:schemeClr val="bg1"/>
                    </a:solidFill>
                    <a:latin typeface="Tenorite" pitchFamily="2" charset="0"/>
                  </a:rPr>
                  <a:t>3</a:t>
                </a:r>
              </a:p>
            </p:txBody>
          </p:sp>
          <p:sp>
            <p:nvSpPr>
              <p:cNvPr id="9" name="TextBox 8">
                <a:extLst>
                  <a:ext uri="{FF2B5EF4-FFF2-40B4-BE49-F238E27FC236}">
                    <a16:creationId xmlns:a16="http://schemas.microsoft.com/office/drawing/2014/main" id="{3AE770E3-D227-CD4E-83C4-44744E774884}"/>
                  </a:ext>
                </a:extLst>
              </p:cNvPr>
              <p:cNvSpPr txBox="1"/>
              <p:nvPr/>
            </p:nvSpPr>
            <p:spPr>
              <a:xfrm>
                <a:off x="7863038" y="2674641"/>
                <a:ext cx="350196" cy="646331"/>
              </a:xfrm>
              <a:prstGeom prst="rect">
                <a:avLst/>
              </a:prstGeom>
              <a:noFill/>
            </p:spPr>
            <p:txBody>
              <a:bodyPr wrap="square" rtlCol="0">
                <a:spAutoFit/>
              </a:bodyPr>
              <a:lstStyle/>
              <a:p>
                <a:pPr algn="ctr"/>
                <a:r>
                  <a:rPr lang="en-US" sz="3600" b="1" dirty="0">
                    <a:solidFill>
                      <a:schemeClr val="bg1"/>
                    </a:solidFill>
                    <a:latin typeface="Tenorite" pitchFamily="2" charset="0"/>
                  </a:rPr>
                  <a:t>4</a:t>
                </a:r>
              </a:p>
            </p:txBody>
          </p:sp>
          <p:sp>
            <p:nvSpPr>
              <p:cNvPr id="10" name="TextBox 9">
                <a:extLst>
                  <a:ext uri="{FF2B5EF4-FFF2-40B4-BE49-F238E27FC236}">
                    <a16:creationId xmlns:a16="http://schemas.microsoft.com/office/drawing/2014/main" id="{10C47546-62E7-304A-8631-60D9B8E543BE}"/>
                  </a:ext>
                </a:extLst>
              </p:cNvPr>
              <p:cNvSpPr txBox="1"/>
              <p:nvPr/>
            </p:nvSpPr>
            <p:spPr>
              <a:xfrm>
                <a:off x="9807953" y="2674641"/>
                <a:ext cx="350196" cy="646331"/>
              </a:xfrm>
              <a:prstGeom prst="rect">
                <a:avLst/>
              </a:prstGeom>
              <a:noFill/>
            </p:spPr>
            <p:txBody>
              <a:bodyPr wrap="square" rtlCol="0">
                <a:spAutoFit/>
              </a:bodyPr>
              <a:lstStyle/>
              <a:p>
                <a:pPr algn="ctr"/>
                <a:r>
                  <a:rPr lang="en-US" sz="3600" b="1" dirty="0">
                    <a:solidFill>
                      <a:schemeClr val="bg1"/>
                    </a:solidFill>
                    <a:latin typeface="Tenorite" pitchFamily="2" charset="0"/>
                  </a:rPr>
                  <a:t>5</a:t>
                </a:r>
              </a:p>
            </p:txBody>
          </p:sp>
          <p:sp>
            <p:nvSpPr>
              <p:cNvPr id="4" name="TextBox 3">
                <a:extLst>
                  <a:ext uri="{FF2B5EF4-FFF2-40B4-BE49-F238E27FC236}">
                    <a16:creationId xmlns:a16="http://schemas.microsoft.com/office/drawing/2014/main" id="{9C0179B5-0800-154F-80F6-614473C055BD}"/>
                  </a:ext>
                </a:extLst>
              </p:cNvPr>
              <p:cNvSpPr txBox="1"/>
              <p:nvPr/>
            </p:nvSpPr>
            <p:spPr>
              <a:xfrm>
                <a:off x="2019941" y="2674640"/>
                <a:ext cx="350196" cy="646331"/>
              </a:xfrm>
              <a:prstGeom prst="rect">
                <a:avLst/>
              </a:prstGeom>
              <a:noFill/>
            </p:spPr>
            <p:txBody>
              <a:bodyPr wrap="square" rtlCol="0">
                <a:spAutoFit/>
              </a:bodyPr>
              <a:lstStyle/>
              <a:p>
                <a:pPr algn="ctr"/>
                <a:r>
                  <a:rPr lang="en-US" sz="3600" b="1" dirty="0">
                    <a:solidFill>
                      <a:schemeClr val="bg1"/>
                    </a:solidFill>
                    <a:latin typeface="Tenorite" pitchFamily="2" charset="0"/>
                  </a:rPr>
                  <a:t>1</a:t>
                </a:r>
              </a:p>
            </p:txBody>
          </p:sp>
        </p:grpSp>
        <p:grpSp>
          <p:nvGrpSpPr>
            <p:cNvPr id="5" name="Group 4">
              <a:extLst>
                <a:ext uri="{FF2B5EF4-FFF2-40B4-BE49-F238E27FC236}">
                  <a16:creationId xmlns:a16="http://schemas.microsoft.com/office/drawing/2014/main" id="{8F2FE4D8-422B-CCCD-DBD5-6577A65B7093}"/>
                </a:ext>
              </a:extLst>
            </p:cNvPr>
            <p:cNvGrpSpPr/>
            <p:nvPr/>
          </p:nvGrpSpPr>
          <p:grpSpPr>
            <a:xfrm>
              <a:off x="1282671" y="3901388"/>
              <a:ext cx="9623890" cy="1488998"/>
              <a:chOff x="1282671" y="3901388"/>
              <a:chExt cx="9623890" cy="1488998"/>
            </a:xfrm>
          </p:grpSpPr>
          <p:sp>
            <p:nvSpPr>
              <p:cNvPr id="14" name="TextBox 13">
                <a:extLst>
                  <a:ext uri="{FF2B5EF4-FFF2-40B4-BE49-F238E27FC236}">
                    <a16:creationId xmlns:a16="http://schemas.microsoft.com/office/drawing/2014/main" id="{85481998-E43D-A161-C375-408019AA19C0}"/>
                  </a:ext>
                </a:extLst>
              </p:cNvPr>
              <p:cNvSpPr txBox="1"/>
              <p:nvPr/>
            </p:nvSpPr>
            <p:spPr>
              <a:xfrm>
                <a:off x="3206507" y="3913058"/>
                <a:ext cx="1886513" cy="1200329"/>
              </a:xfrm>
              <a:prstGeom prst="rect">
                <a:avLst/>
              </a:prstGeom>
              <a:noFill/>
            </p:spPr>
            <p:txBody>
              <a:bodyPr wrap="square">
                <a:spAutoFit/>
              </a:bodyPr>
              <a:lstStyle/>
              <a:p>
                <a:pPr marL="0" lvl="0" algn="ctr">
                  <a:spcBef>
                    <a:spcPts val="200"/>
                  </a:spcBef>
                  <a:buNone/>
                </a:pPr>
                <a:r>
                  <a:rPr lang="en-US" sz="1800" dirty="0">
                    <a:solidFill>
                      <a:schemeClr val="bg1"/>
                    </a:solidFill>
                    <a:latin typeface="Tenorite" pitchFamily="2" charset="0"/>
                  </a:rPr>
                  <a:t>Describe main AFR process steps - center level</a:t>
                </a:r>
              </a:p>
            </p:txBody>
          </p:sp>
          <p:sp>
            <p:nvSpPr>
              <p:cNvPr id="16" name="TextBox 15">
                <a:extLst>
                  <a:ext uri="{FF2B5EF4-FFF2-40B4-BE49-F238E27FC236}">
                    <a16:creationId xmlns:a16="http://schemas.microsoft.com/office/drawing/2014/main" id="{5A0BBEA3-2B41-4B66-BD7D-06E5B080F998}"/>
                  </a:ext>
                </a:extLst>
              </p:cNvPr>
              <p:cNvSpPr txBox="1"/>
              <p:nvPr/>
            </p:nvSpPr>
            <p:spPr>
              <a:xfrm>
                <a:off x="5185486" y="3913058"/>
                <a:ext cx="1831369" cy="1477328"/>
              </a:xfrm>
              <a:prstGeom prst="rect">
                <a:avLst/>
              </a:prstGeom>
              <a:noFill/>
            </p:spPr>
            <p:txBody>
              <a:bodyPr wrap="square">
                <a:spAutoFit/>
              </a:bodyPr>
              <a:lstStyle/>
              <a:p>
                <a:pPr marL="0" lvl="0" algn="ctr">
                  <a:buNone/>
                </a:pPr>
                <a:r>
                  <a:rPr lang="en-US" sz="1800" dirty="0">
                    <a:solidFill>
                      <a:schemeClr val="bg1"/>
                    </a:solidFill>
                  </a:rPr>
                  <a:t>List 2 allowable reasons for recommending denial of an applicant</a:t>
                </a:r>
                <a:endParaRPr lang="en-US" sz="1800" dirty="0">
                  <a:solidFill>
                    <a:schemeClr val="bg1"/>
                  </a:solidFill>
                  <a:latin typeface="Tenorite" pitchFamily="2" charset="0"/>
                </a:endParaRPr>
              </a:p>
            </p:txBody>
          </p:sp>
          <p:sp>
            <p:nvSpPr>
              <p:cNvPr id="18" name="TextBox 17">
                <a:extLst>
                  <a:ext uri="{FF2B5EF4-FFF2-40B4-BE49-F238E27FC236}">
                    <a16:creationId xmlns:a16="http://schemas.microsoft.com/office/drawing/2014/main" id="{32183BFF-BFDA-C25B-EFFC-560B2A08104D}"/>
                  </a:ext>
                </a:extLst>
              </p:cNvPr>
              <p:cNvSpPr txBox="1"/>
              <p:nvPr/>
            </p:nvSpPr>
            <p:spPr>
              <a:xfrm>
                <a:off x="1282671" y="3913058"/>
                <a:ext cx="1831369" cy="1200329"/>
              </a:xfrm>
              <a:prstGeom prst="rect">
                <a:avLst/>
              </a:prstGeom>
              <a:noFill/>
            </p:spPr>
            <p:txBody>
              <a:bodyPr wrap="square">
                <a:spAutoFit/>
              </a:bodyPr>
              <a:lstStyle/>
              <a:p>
                <a:pPr marL="0" lvl="0" algn="ctr">
                  <a:buNone/>
                </a:pPr>
                <a:r>
                  <a:rPr lang="en-US" sz="1800" dirty="0">
                    <a:solidFill>
                      <a:schemeClr val="bg1"/>
                    </a:solidFill>
                    <a:latin typeface="Tenorite" pitchFamily="2" charset="0"/>
                  </a:rPr>
                  <a:t>List possible outcomes for a Job Corps application</a:t>
                </a:r>
              </a:p>
            </p:txBody>
          </p:sp>
          <p:sp>
            <p:nvSpPr>
              <p:cNvPr id="20" name="TextBox 19">
                <a:extLst>
                  <a:ext uri="{FF2B5EF4-FFF2-40B4-BE49-F238E27FC236}">
                    <a16:creationId xmlns:a16="http://schemas.microsoft.com/office/drawing/2014/main" id="{73F57E93-B309-8ADE-ADE2-A76390B9BC48}"/>
                  </a:ext>
                </a:extLst>
              </p:cNvPr>
              <p:cNvSpPr txBox="1"/>
              <p:nvPr/>
            </p:nvSpPr>
            <p:spPr>
              <a:xfrm>
                <a:off x="7130339" y="3913058"/>
                <a:ext cx="1831369" cy="1477328"/>
              </a:xfrm>
              <a:prstGeom prst="rect">
                <a:avLst/>
              </a:prstGeom>
              <a:noFill/>
            </p:spPr>
            <p:txBody>
              <a:bodyPr wrap="square">
                <a:spAutoFit/>
              </a:bodyPr>
              <a:lstStyle/>
              <a:p>
                <a:pPr marL="0" lvl="0" algn="ctr" rtl="0">
                  <a:buNone/>
                </a:pPr>
                <a:r>
                  <a:rPr lang="en-US" sz="1800" dirty="0">
                    <a:solidFill>
                      <a:schemeClr val="bg1"/>
                    </a:solidFill>
                  </a:rPr>
                  <a:t>Understand considerations related to the applicant interview</a:t>
                </a:r>
                <a:endParaRPr lang="en-US" sz="1800" dirty="0">
                  <a:solidFill>
                    <a:schemeClr val="bg1"/>
                  </a:solidFill>
                  <a:latin typeface="Tenorite" pitchFamily="2" charset="0"/>
                </a:endParaRPr>
              </a:p>
            </p:txBody>
          </p:sp>
          <p:sp>
            <p:nvSpPr>
              <p:cNvPr id="22" name="TextBox 21">
                <a:extLst>
                  <a:ext uri="{FF2B5EF4-FFF2-40B4-BE49-F238E27FC236}">
                    <a16:creationId xmlns:a16="http://schemas.microsoft.com/office/drawing/2014/main" id="{678EB5BE-C2E4-7F98-04DE-457F0EAACE8C}"/>
                  </a:ext>
                </a:extLst>
              </p:cNvPr>
              <p:cNvSpPr txBox="1"/>
              <p:nvPr/>
            </p:nvSpPr>
            <p:spPr>
              <a:xfrm>
                <a:off x="9075192" y="3901388"/>
                <a:ext cx="1831369" cy="1200329"/>
              </a:xfrm>
              <a:prstGeom prst="rect">
                <a:avLst/>
              </a:prstGeom>
              <a:noFill/>
            </p:spPr>
            <p:txBody>
              <a:bodyPr wrap="square">
                <a:spAutoFit/>
              </a:bodyPr>
              <a:lstStyle/>
              <a:p>
                <a:pPr marL="0" lvl="0" algn="ctr" rtl="0">
                  <a:buNone/>
                </a:pPr>
                <a:r>
                  <a:rPr lang="en-US" sz="1800" dirty="0">
                    <a:solidFill>
                      <a:schemeClr val="bg1"/>
                    </a:solidFill>
                  </a:rPr>
                  <a:t>Describe the 5 primary changes and review </a:t>
                </a:r>
              </a:p>
              <a:p>
                <a:pPr marL="0" lvl="0" algn="ctr" rtl="0">
                  <a:buNone/>
                </a:pPr>
                <a:r>
                  <a:rPr lang="en-US" sz="1800" dirty="0">
                    <a:solidFill>
                      <a:schemeClr val="bg1"/>
                    </a:solidFill>
                  </a:rPr>
                  <a:t>Form 2-05</a:t>
                </a:r>
                <a:endParaRPr lang="en-US" sz="1800" dirty="0">
                  <a:solidFill>
                    <a:schemeClr val="bg1"/>
                  </a:solidFill>
                  <a:latin typeface="Tenorite" pitchFamily="2" charset="0"/>
                </a:endParaRPr>
              </a:p>
            </p:txBody>
          </p:sp>
        </p:grpSp>
      </p:grpSp>
    </p:spTree>
    <p:extLst>
      <p:ext uri="{BB962C8B-B14F-4D97-AF65-F5344CB8AC3E}">
        <p14:creationId xmlns:p14="http://schemas.microsoft.com/office/powerpoint/2010/main" val="1667006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E4F2968-47DB-F0A8-756D-5142BB8E8751}"/>
              </a:ext>
            </a:extLst>
          </p:cNvPr>
          <p:cNvSpPr/>
          <p:nvPr/>
        </p:nvSpPr>
        <p:spPr>
          <a:xfrm>
            <a:off x="7861299" y="5232401"/>
            <a:ext cx="2059941" cy="1625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6">
            <a:extLst>
              <a:ext uri="{FF2B5EF4-FFF2-40B4-BE49-F238E27FC236}">
                <a16:creationId xmlns:a16="http://schemas.microsoft.com/office/drawing/2014/main" id="{2719532C-C169-5C47-9B9E-B76410DDD033}"/>
              </a:ext>
            </a:extLst>
          </p:cNvPr>
          <p:cNvSpPr>
            <a:spLocks noGrp="1"/>
          </p:cNvSpPr>
          <p:nvPr>
            <p:ph type="title"/>
          </p:nvPr>
        </p:nvSpPr>
        <p:spPr/>
        <p:txBody>
          <a:bodyPr anchor="ctr">
            <a:normAutofit fontScale="90000"/>
          </a:bodyPr>
          <a:lstStyle/>
          <a:p>
            <a:pPr algn="ctr"/>
            <a:r>
              <a:rPr lang="en-US" sz="3600" dirty="0">
                <a:solidFill>
                  <a:srgbClr val="FFFFFF"/>
                </a:solidFill>
              </a:rPr>
              <a:t>SOURCES OF INFORMATION</a:t>
            </a:r>
            <a:br>
              <a:rPr lang="en-US" sz="3600" dirty="0">
                <a:solidFill>
                  <a:srgbClr val="FFFFFF"/>
                </a:solidFill>
              </a:rPr>
            </a:br>
            <a:br>
              <a:rPr lang="en-US" sz="3600" dirty="0">
                <a:solidFill>
                  <a:srgbClr val="FFFFFF"/>
                </a:solidFill>
              </a:rPr>
            </a:br>
            <a:br>
              <a:rPr lang="en-US" sz="3600" dirty="0">
                <a:solidFill>
                  <a:srgbClr val="FFFFFF"/>
                </a:solidFill>
              </a:rPr>
            </a:br>
            <a:r>
              <a:rPr lang="en-US" sz="3600" dirty="0">
                <a:solidFill>
                  <a:srgbClr val="FFFFFF"/>
                </a:solidFill>
              </a:rPr>
              <a:t> Where to look</a:t>
            </a:r>
            <a:br>
              <a:rPr lang="en-US" sz="3100" dirty="0">
                <a:solidFill>
                  <a:srgbClr val="FFFFFF"/>
                </a:solidFill>
              </a:rPr>
            </a:br>
            <a:endParaRPr lang="en-US" sz="3100" dirty="0">
              <a:solidFill>
                <a:srgbClr val="FFFFFF"/>
              </a:solidFill>
              <a:latin typeface="Calibri" panose="020F0502020204030204" pitchFamily="34" charset="0"/>
              <a:cs typeface="Calibri" panose="020F0502020204030204" pitchFamily="34" charset="0"/>
            </a:endParaRPr>
          </a:p>
        </p:txBody>
      </p:sp>
      <p:sp>
        <p:nvSpPr>
          <p:cNvPr id="12" name="Content Placeholder 7">
            <a:extLst>
              <a:ext uri="{FF2B5EF4-FFF2-40B4-BE49-F238E27FC236}">
                <a16:creationId xmlns:a16="http://schemas.microsoft.com/office/drawing/2014/main" id="{60A6C22F-A2B7-2648-AF62-19D6D3425A93}"/>
              </a:ext>
            </a:extLst>
          </p:cNvPr>
          <p:cNvSpPr>
            <a:spLocks noGrp="1"/>
          </p:cNvSpPr>
          <p:nvPr>
            <p:ph idx="1"/>
          </p:nvPr>
        </p:nvSpPr>
        <p:spPr>
          <a:xfrm>
            <a:off x="925484" y="2476380"/>
            <a:ext cx="9779182" cy="3366815"/>
          </a:xfrm>
        </p:spPr>
        <p:txBody>
          <a:bodyPr anchor="t">
            <a:noAutofit/>
          </a:bodyPr>
          <a:lstStyle/>
          <a:p>
            <a:pPr marL="342900" indent="-342900">
              <a:lnSpc>
                <a:spcPct val="105000"/>
              </a:lnSpc>
              <a:spcBef>
                <a:spcPts val="0"/>
              </a:spcBef>
              <a:spcAft>
                <a:spcPts val="600"/>
              </a:spcAft>
              <a:buClr>
                <a:schemeClr val="tx1"/>
              </a:buClr>
              <a:buSzPct val="120000"/>
              <a:buFont typeface="Arial" panose="020B0604020202020204" pitchFamily="34" charset="0"/>
              <a:buChar char="•"/>
            </a:pPr>
            <a:r>
              <a:rPr lang="en-US" sz="2400" b="1" dirty="0"/>
              <a:t>ETA 652 Job Corps Applicant Data Sheet</a:t>
            </a:r>
          </a:p>
          <a:p>
            <a:pPr marL="688975" lvl="1" indent="-339725">
              <a:lnSpc>
                <a:spcPct val="105000"/>
              </a:lnSpc>
              <a:spcBef>
                <a:spcPts val="0"/>
              </a:spcBef>
              <a:spcAft>
                <a:spcPts val="300"/>
              </a:spcAft>
              <a:buClr>
                <a:schemeClr val="tx1"/>
              </a:buClr>
              <a:buSzPct val="80000"/>
              <a:buFont typeface="Courier New" panose="02070309020205020404" pitchFamily="49" charset="0"/>
              <a:buChar char="o"/>
            </a:pPr>
            <a:r>
              <a:rPr lang="en-US" sz="2200" dirty="0"/>
              <a:t>Contact phone numbers</a:t>
            </a:r>
          </a:p>
          <a:p>
            <a:pPr marL="688975" lvl="1" indent="-339725">
              <a:lnSpc>
                <a:spcPct val="105000"/>
              </a:lnSpc>
              <a:spcBef>
                <a:spcPts val="0"/>
              </a:spcBef>
              <a:spcAft>
                <a:spcPts val="300"/>
              </a:spcAft>
              <a:buClr>
                <a:schemeClr val="tx1"/>
              </a:buClr>
              <a:buSzPct val="80000"/>
              <a:buFont typeface="Courier New" panose="02070309020205020404" pitchFamily="49" charset="0"/>
              <a:buChar char="o"/>
            </a:pPr>
            <a:r>
              <a:rPr lang="en-US" sz="2200" dirty="0"/>
              <a:t>Address: How far from center? Out of state?</a:t>
            </a:r>
          </a:p>
          <a:p>
            <a:pPr marL="688975" lvl="1" indent="-339725">
              <a:lnSpc>
                <a:spcPct val="105000"/>
              </a:lnSpc>
              <a:spcBef>
                <a:spcPts val="0"/>
              </a:spcBef>
              <a:spcAft>
                <a:spcPts val="300"/>
              </a:spcAft>
              <a:buClr>
                <a:schemeClr val="tx1"/>
              </a:buClr>
              <a:buSzPct val="80000"/>
              <a:buFont typeface="Courier New" panose="02070309020205020404" pitchFamily="49" charset="0"/>
              <a:buChar char="o"/>
            </a:pPr>
            <a:r>
              <a:rPr lang="en-US" sz="2200" dirty="0"/>
              <a:t>Date of birth: minor or adult</a:t>
            </a:r>
          </a:p>
          <a:p>
            <a:pPr marL="688975" lvl="1" indent="-339725">
              <a:lnSpc>
                <a:spcPct val="105000"/>
              </a:lnSpc>
              <a:spcBef>
                <a:spcPts val="0"/>
              </a:spcBef>
              <a:spcAft>
                <a:spcPts val="300"/>
              </a:spcAft>
              <a:buClr>
                <a:schemeClr val="tx1"/>
              </a:buClr>
              <a:buSzPct val="80000"/>
              <a:buFont typeface="Courier New" panose="02070309020205020404" pitchFamily="49" charset="0"/>
              <a:buChar char="o"/>
            </a:pPr>
            <a:r>
              <a:rPr lang="en-US" sz="2200" dirty="0"/>
              <a:t>New application or readmit</a:t>
            </a:r>
          </a:p>
          <a:p>
            <a:pPr marL="688975" lvl="1" indent="-339725">
              <a:lnSpc>
                <a:spcPct val="105000"/>
              </a:lnSpc>
              <a:spcBef>
                <a:spcPts val="0"/>
              </a:spcBef>
              <a:buClr>
                <a:schemeClr val="tx1"/>
              </a:buClr>
              <a:buSzPct val="80000"/>
              <a:buFont typeface="Courier New" panose="02070309020205020404" pitchFamily="49" charset="0"/>
              <a:buChar char="o"/>
            </a:pPr>
            <a:r>
              <a:rPr lang="en-US" sz="2200" dirty="0"/>
              <a:t>Homeless</a:t>
            </a:r>
          </a:p>
          <a:p>
            <a:pPr marL="457200" lvl="1" indent="0">
              <a:lnSpc>
                <a:spcPct val="105000"/>
              </a:lnSpc>
              <a:spcBef>
                <a:spcPts val="0"/>
              </a:spcBef>
              <a:buClr>
                <a:schemeClr val="tx1"/>
              </a:buClr>
              <a:buSzPct val="80000"/>
              <a:buNone/>
            </a:pPr>
            <a:endParaRPr lang="en-US" sz="2000" dirty="0"/>
          </a:p>
          <a:p>
            <a:pPr marL="342900" indent="-342900">
              <a:spcBef>
                <a:spcPts val="2000"/>
              </a:spcBef>
              <a:buClr>
                <a:schemeClr val="tx1"/>
              </a:buClr>
              <a:buSzPct val="120000"/>
              <a:buFont typeface="Arial" panose="020B0604020202020204" pitchFamily="34" charset="0"/>
              <a:buChar char="•"/>
            </a:pPr>
            <a:r>
              <a:rPr lang="en-US" sz="2400" b="1" dirty="0">
                <a:solidFill>
                  <a:schemeClr val="tx1"/>
                </a:solidFill>
              </a:rPr>
              <a:t>ETA 653 Job Corps Health</a:t>
            </a:r>
            <a:r>
              <a:rPr lang="en-US" sz="2400" b="1" dirty="0"/>
              <a:t> </a:t>
            </a:r>
            <a:r>
              <a:rPr lang="en-US" sz="2400" b="1" dirty="0">
                <a:solidFill>
                  <a:schemeClr val="tx1"/>
                </a:solidFill>
              </a:rPr>
              <a:t>Questionnaire</a:t>
            </a:r>
          </a:p>
        </p:txBody>
      </p:sp>
      <p:sp>
        <p:nvSpPr>
          <p:cNvPr id="7" name="Title 4">
            <a:extLst>
              <a:ext uri="{FF2B5EF4-FFF2-40B4-BE49-F238E27FC236}">
                <a16:creationId xmlns:a16="http://schemas.microsoft.com/office/drawing/2014/main" id="{B76C6DF7-FAC4-CA77-39EB-5BB6C2D59AFC}"/>
              </a:ext>
            </a:extLst>
          </p:cNvPr>
          <p:cNvSpPr txBox="1">
            <a:spLocks/>
          </p:cNvSpPr>
          <p:nvPr/>
        </p:nvSpPr>
        <p:spPr>
          <a:xfrm>
            <a:off x="884212" y="543670"/>
            <a:ext cx="9409412" cy="9655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Reviewing Documents in the Applicant e-Folder</a:t>
            </a:r>
          </a:p>
        </p:txBody>
      </p:sp>
      <p:sp>
        <p:nvSpPr>
          <p:cNvPr id="8" name="Rounded Rectangle 7">
            <a:extLst>
              <a:ext uri="{FF2B5EF4-FFF2-40B4-BE49-F238E27FC236}">
                <a16:creationId xmlns:a16="http://schemas.microsoft.com/office/drawing/2014/main" id="{513E7A91-57DD-9157-CBC8-8B866A76B0FD}"/>
              </a:ext>
            </a:extLst>
          </p:cNvPr>
          <p:cNvSpPr/>
          <p:nvPr/>
        </p:nvSpPr>
        <p:spPr>
          <a:xfrm>
            <a:off x="903794" y="1788871"/>
            <a:ext cx="6126480" cy="524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a:t>Start with 2 Required Documents</a:t>
            </a:r>
          </a:p>
        </p:txBody>
      </p:sp>
      <p:grpSp>
        <p:nvGrpSpPr>
          <p:cNvPr id="9" name="Group 8">
            <a:extLst>
              <a:ext uri="{FF2B5EF4-FFF2-40B4-BE49-F238E27FC236}">
                <a16:creationId xmlns:a16="http://schemas.microsoft.com/office/drawing/2014/main" id="{7F501EF1-7D18-AAD1-B144-5EBEE6CD6D0C}"/>
              </a:ext>
            </a:extLst>
          </p:cNvPr>
          <p:cNvGrpSpPr/>
          <p:nvPr/>
        </p:nvGrpSpPr>
        <p:grpSpPr>
          <a:xfrm>
            <a:off x="7047992" y="1513460"/>
            <a:ext cx="4356100" cy="4317365"/>
            <a:chOff x="81762" y="32952"/>
            <a:chExt cx="4356305" cy="4317977"/>
          </a:xfrm>
        </p:grpSpPr>
        <p:grpSp>
          <p:nvGrpSpPr>
            <p:cNvPr id="10" name="Group 9">
              <a:extLst>
                <a:ext uri="{FF2B5EF4-FFF2-40B4-BE49-F238E27FC236}">
                  <a16:creationId xmlns:a16="http://schemas.microsoft.com/office/drawing/2014/main" id="{EEB8E63D-9401-991C-DD87-EED2B3ABD6D6}"/>
                </a:ext>
              </a:extLst>
            </p:cNvPr>
            <p:cNvGrpSpPr/>
            <p:nvPr/>
          </p:nvGrpSpPr>
          <p:grpSpPr>
            <a:xfrm>
              <a:off x="81762" y="32952"/>
              <a:ext cx="4356305" cy="4317977"/>
              <a:chOff x="81762" y="32952"/>
              <a:chExt cx="4356305" cy="4317977"/>
            </a:xfrm>
          </p:grpSpPr>
          <p:grpSp>
            <p:nvGrpSpPr>
              <p:cNvPr id="15" name="Group 14">
                <a:extLst>
                  <a:ext uri="{FF2B5EF4-FFF2-40B4-BE49-F238E27FC236}">
                    <a16:creationId xmlns:a16="http://schemas.microsoft.com/office/drawing/2014/main" id="{C463D68C-C21C-8F71-B9A3-FDEF10A93D5F}"/>
                  </a:ext>
                </a:extLst>
              </p:cNvPr>
              <p:cNvGrpSpPr/>
              <p:nvPr/>
            </p:nvGrpSpPr>
            <p:grpSpPr>
              <a:xfrm>
                <a:off x="81762" y="32952"/>
                <a:ext cx="4313775" cy="4317977"/>
                <a:chOff x="650174" y="32952"/>
                <a:chExt cx="4313775" cy="4317977"/>
              </a:xfrm>
            </p:grpSpPr>
            <p:grpSp>
              <p:nvGrpSpPr>
                <p:cNvPr id="17" name="Group 16">
                  <a:extLst>
                    <a:ext uri="{FF2B5EF4-FFF2-40B4-BE49-F238E27FC236}">
                      <a16:creationId xmlns:a16="http://schemas.microsoft.com/office/drawing/2014/main" id="{8AEE81A8-3176-2875-BBFC-570E8F86057F}"/>
                    </a:ext>
                  </a:extLst>
                </p:cNvPr>
                <p:cNvGrpSpPr/>
                <p:nvPr/>
              </p:nvGrpSpPr>
              <p:grpSpPr>
                <a:xfrm>
                  <a:off x="840259" y="271849"/>
                  <a:ext cx="4123690" cy="4079080"/>
                  <a:chOff x="0" y="75238"/>
                  <a:chExt cx="5300889" cy="4869545"/>
                </a:xfrm>
              </p:grpSpPr>
              <p:grpSp>
                <p:nvGrpSpPr>
                  <p:cNvPr id="26" name="Group 25">
                    <a:extLst>
                      <a:ext uri="{FF2B5EF4-FFF2-40B4-BE49-F238E27FC236}">
                        <a16:creationId xmlns:a16="http://schemas.microsoft.com/office/drawing/2014/main" id="{0D69F679-1D03-8190-2505-45119332E152}"/>
                      </a:ext>
                    </a:extLst>
                  </p:cNvPr>
                  <p:cNvGrpSpPr/>
                  <p:nvPr/>
                </p:nvGrpSpPr>
                <p:grpSpPr>
                  <a:xfrm>
                    <a:off x="0" y="75238"/>
                    <a:ext cx="5300889" cy="4869545"/>
                    <a:chOff x="0" y="78730"/>
                    <a:chExt cx="5394461" cy="5095541"/>
                  </a:xfrm>
                </p:grpSpPr>
                <p:pic>
                  <p:nvPicPr>
                    <p:cNvPr id="28" name="Picture 27">
                      <a:extLst>
                        <a:ext uri="{FF2B5EF4-FFF2-40B4-BE49-F238E27FC236}">
                          <a16:creationId xmlns:a16="http://schemas.microsoft.com/office/drawing/2014/main" id="{BA49473C-29FD-0392-D6C9-31CF1DC771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8730"/>
                      <a:ext cx="5394461" cy="5095541"/>
                    </a:xfrm>
                    <a:prstGeom prst="rect">
                      <a:avLst/>
                    </a:prstGeom>
                  </p:spPr>
                </p:pic>
                <p:sp>
                  <p:nvSpPr>
                    <p:cNvPr id="29" name="Oval 28">
                      <a:extLst>
                        <a:ext uri="{FF2B5EF4-FFF2-40B4-BE49-F238E27FC236}">
                          <a16:creationId xmlns:a16="http://schemas.microsoft.com/office/drawing/2014/main" id="{EB763F56-3B8C-2E9C-1BF8-6B67B21CC7F3}"/>
                        </a:ext>
                      </a:extLst>
                    </p:cNvPr>
                    <p:cNvSpPr/>
                    <p:nvPr/>
                  </p:nvSpPr>
                  <p:spPr>
                    <a:xfrm>
                      <a:off x="4036309" y="108937"/>
                      <a:ext cx="1102225" cy="27514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0" name="Rectangle 29">
                      <a:extLst>
                        <a:ext uri="{FF2B5EF4-FFF2-40B4-BE49-F238E27FC236}">
                          <a16:creationId xmlns:a16="http://schemas.microsoft.com/office/drawing/2014/main" id="{367FB2E4-C8BF-C7CE-59F1-891EE7B80927}"/>
                        </a:ext>
                      </a:extLst>
                    </p:cNvPr>
                    <p:cNvSpPr/>
                    <p:nvPr/>
                  </p:nvSpPr>
                  <p:spPr>
                    <a:xfrm>
                      <a:off x="845950" y="171340"/>
                      <a:ext cx="3190199" cy="8636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1" name="Rectangle 30">
                      <a:extLst>
                        <a:ext uri="{FF2B5EF4-FFF2-40B4-BE49-F238E27FC236}">
                          <a16:creationId xmlns:a16="http://schemas.microsoft.com/office/drawing/2014/main" id="{5F220E0E-E60E-4522-3D67-D606BAF55352}"/>
                        </a:ext>
                      </a:extLst>
                    </p:cNvPr>
                    <p:cNvSpPr/>
                    <p:nvPr/>
                  </p:nvSpPr>
                  <p:spPr>
                    <a:xfrm>
                      <a:off x="4390479" y="730460"/>
                      <a:ext cx="737893" cy="2965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2" name="Oval 31">
                      <a:extLst>
                        <a:ext uri="{FF2B5EF4-FFF2-40B4-BE49-F238E27FC236}">
                          <a16:creationId xmlns:a16="http://schemas.microsoft.com/office/drawing/2014/main" id="{C3537841-B5B1-D36F-90DA-A91228A7A532}"/>
                        </a:ext>
                      </a:extLst>
                    </p:cNvPr>
                    <p:cNvSpPr/>
                    <p:nvPr/>
                  </p:nvSpPr>
                  <p:spPr>
                    <a:xfrm>
                      <a:off x="1179138" y="1677036"/>
                      <a:ext cx="784103" cy="30939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3" name="Rectangle 32">
                      <a:extLst>
                        <a:ext uri="{FF2B5EF4-FFF2-40B4-BE49-F238E27FC236}">
                          <a16:creationId xmlns:a16="http://schemas.microsoft.com/office/drawing/2014/main" id="{F93DC054-25ED-4AD3-67D5-D5F53F528021}"/>
                        </a:ext>
                      </a:extLst>
                    </p:cNvPr>
                    <p:cNvSpPr/>
                    <p:nvPr/>
                  </p:nvSpPr>
                  <p:spPr>
                    <a:xfrm>
                      <a:off x="94056" y="4405283"/>
                      <a:ext cx="5206337" cy="68535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4" name="Oval 33">
                      <a:extLst>
                        <a:ext uri="{FF2B5EF4-FFF2-40B4-BE49-F238E27FC236}">
                          <a16:creationId xmlns:a16="http://schemas.microsoft.com/office/drawing/2014/main" id="{41A68DC3-E7DE-72D8-EF17-5BF79DB15110}"/>
                        </a:ext>
                      </a:extLst>
                    </p:cNvPr>
                    <p:cNvSpPr/>
                    <p:nvPr/>
                  </p:nvSpPr>
                  <p:spPr>
                    <a:xfrm>
                      <a:off x="4070218" y="574463"/>
                      <a:ext cx="737893" cy="18092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sp>
                <p:nvSpPr>
                  <p:cNvPr id="27" name="Rectangle 26">
                    <a:extLst>
                      <a:ext uri="{FF2B5EF4-FFF2-40B4-BE49-F238E27FC236}">
                        <a16:creationId xmlns:a16="http://schemas.microsoft.com/office/drawing/2014/main" id="{45D758A2-8883-A1F8-70BA-FB79A0ED3728}"/>
                      </a:ext>
                    </a:extLst>
                  </p:cNvPr>
                  <p:cNvSpPr/>
                  <p:nvPr/>
                </p:nvSpPr>
                <p:spPr>
                  <a:xfrm>
                    <a:off x="93383" y="3272118"/>
                    <a:ext cx="5132470" cy="856876"/>
                  </a:xfrm>
                  <a:prstGeom prst="rect">
                    <a:avLst/>
                  </a:prstGeom>
                  <a:noFill/>
                  <a:ln w="25400">
                    <a:solidFill>
                      <a:srgbClr val="2E3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sp>
              <p:nvSpPr>
                <p:cNvPr id="18" name="Oval 17">
                  <a:extLst>
                    <a:ext uri="{FF2B5EF4-FFF2-40B4-BE49-F238E27FC236}">
                      <a16:creationId xmlns:a16="http://schemas.microsoft.com/office/drawing/2014/main" id="{4A39331D-1995-8652-AD77-27D79535BBF4}"/>
                    </a:ext>
                  </a:extLst>
                </p:cNvPr>
                <p:cNvSpPr/>
                <p:nvPr/>
              </p:nvSpPr>
              <p:spPr>
                <a:xfrm>
                  <a:off x="4217774" y="32952"/>
                  <a:ext cx="228600" cy="228600"/>
                </a:xfrm>
                <a:prstGeom prst="ellipse">
                  <a:avLst/>
                </a:prstGeom>
                <a:solidFill>
                  <a:schemeClr val="accent4">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ea typeface="Times New Roman" panose="02020603050405020304" pitchFamily="18" charset="0"/>
                    </a:rPr>
                    <a:t>1</a:t>
                  </a:r>
                  <a:endParaRPr lang="en-US" sz="1100" dirty="0">
                    <a:effectLst/>
                    <a:ea typeface="Times New Roman" panose="02020603050405020304" pitchFamily="18" charset="0"/>
                  </a:endParaRPr>
                </a:p>
              </p:txBody>
            </p:sp>
            <p:grpSp>
              <p:nvGrpSpPr>
                <p:cNvPr id="19" name="Group 18">
                  <a:extLst>
                    <a:ext uri="{FF2B5EF4-FFF2-40B4-BE49-F238E27FC236}">
                      <a16:creationId xmlns:a16="http://schemas.microsoft.com/office/drawing/2014/main" id="{8A1D148D-B56C-C957-220D-883EDD83AB96}"/>
                    </a:ext>
                  </a:extLst>
                </p:cNvPr>
                <p:cNvGrpSpPr/>
                <p:nvPr/>
              </p:nvGrpSpPr>
              <p:grpSpPr>
                <a:xfrm>
                  <a:off x="650174" y="626077"/>
                  <a:ext cx="229837" cy="3359165"/>
                  <a:chOff x="650174" y="110364"/>
                  <a:chExt cx="229837" cy="3359398"/>
                </a:xfrm>
              </p:grpSpPr>
              <p:sp>
                <p:nvSpPr>
                  <p:cNvPr id="21" name="Oval 20">
                    <a:extLst>
                      <a:ext uri="{FF2B5EF4-FFF2-40B4-BE49-F238E27FC236}">
                        <a16:creationId xmlns:a16="http://schemas.microsoft.com/office/drawing/2014/main" id="{D8EBB3F4-2E4F-6193-EFB7-E6B0AEAFB56C}"/>
                      </a:ext>
                    </a:extLst>
                  </p:cNvPr>
                  <p:cNvSpPr/>
                  <p:nvPr/>
                </p:nvSpPr>
                <p:spPr>
                  <a:xfrm>
                    <a:off x="650174" y="110364"/>
                    <a:ext cx="228600" cy="228616"/>
                  </a:xfrm>
                  <a:prstGeom prst="ellipse">
                    <a:avLst/>
                  </a:prstGeom>
                  <a:solidFill>
                    <a:schemeClr val="accent4">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ea typeface="Times New Roman" panose="02020603050405020304" pitchFamily="18" charset="0"/>
                      </a:rPr>
                      <a:t>2</a:t>
                    </a:r>
                    <a:endParaRPr lang="en-US" sz="1100" dirty="0">
                      <a:effectLst/>
                      <a:ea typeface="Times New Roman" panose="02020603050405020304" pitchFamily="18" charset="0"/>
                    </a:endParaRPr>
                  </a:p>
                </p:txBody>
              </p:sp>
              <p:sp>
                <p:nvSpPr>
                  <p:cNvPr id="22" name="Oval 21">
                    <a:extLst>
                      <a:ext uri="{FF2B5EF4-FFF2-40B4-BE49-F238E27FC236}">
                        <a16:creationId xmlns:a16="http://schemas.microsoft.com/office/drawing/2014/main" id="{18561E07-0649-D37A-7636-62DE5F853FAB}"/>
                      </a:ext>
                    </a:extLst>
                  </p:cNvPr>
                  <p:cNvSpPr/>
                  <p:nvPr/>
                </p:nvSpPr>
                <p:spPr>
                  <a:xfrm>
                    <a:off x="650174" y="371192"/>
                    <a:ext cx="228600" cy="228616"/>
                  </a:xfrm>
                  <a:prstGeom prst="ellipse">
                    <a:avLst/>
                  </a:prstGeom>
                  <a:solidFill>
                    <a:schemeClr val="accent4">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ea typeface="Times New Roman" panose="02020603050405020304" pitchFamily="18" charset="0"/>
                      </a:rPr>
                      <a:t>3</a:t>
                    </a:r>
                    <a:endParaRPr lang="en-US" sz="1100" dirty="0">
                      <a:effectLst/>
                      <a:ea typeface="Times New Roman" panose="02020603050405020304" pitchFamily="18" charset="0"/>
                    </a:endParaRPr>
                  </a:p>
                </p:txBody>
              </p:sp>
              <p:sp>
                <p:nvSpPr>
                  <p:cNvPr id="23" name="Oval 22">
                    <a:extLst>
                      <a:ext uri="{FF2B5EF4-FFF2-40B4-BE49-F238E27FC236}">
                        <a16:creationId xmlns:a16="http://schemas.microsoft.com/office/drawing/2014/main" id="{28AE08CB-4ADD-F6D3-7A4A-B063A3BAB4D9}"/>
                      </a:ext>
                    </a:extLst>
                  </p:cNvPr>
                  <p:cNvSpPr/>
                  <p:nvPr/>
                </p:nvSpPr>
                <p:spPr>
                  <a:xfrm>
                    <a:off x="650174" y="1062605"/>
                    <a:ext cx="228600" cy="228616"/>
                  </a:xfrm>
                  <a:prstGeom prst="ellipse">
                    <a:avLst/>
                  </a:prstGeom>
                  <a:solidFill>
                    <a:schemeClr val="accent4">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ea typeface="Times New Roman" panose="02020603050405020304" pitchFamily="18" charset="0"/>
                      </a:rPr>
                      <a:t>4</a:t>
                    </a:r>
                    <a:endParaRPr lang="en-US" sz="1100" dirty="0">
                      <a:effectLst/>
                      <a:ea typeface="Times New Roman" panose="02020603050405020304" pitchFamily="18" charset="0"/>
                    </a:endParaRPr>
                  </a:p>
                </p:txBody>
              </p:sp>
              <p:sp>
                <p:nvSpPr>
                  <p:cNvPr id="24" name="Oval 23">
                    <a:extLst>
                      <a:ext uri="{FF2B5EF4-FFF2-40B4-BE49-F238E27FC236}">
                        <a16:creationId xmlns:a16="http://schemas.microsoft.com/office/drawing/2014/main" id="{03D76176-2A18-5BDB-0EA5-228A56F38416}"/>
                      </a:ext>
                    </a:extLst>
                  </p:cNvPr>
                  <p:cNvSpPr/>
                  <p:nvPr/>
                </p:nvSpPr>
                <p:spPr>
                  <a:xfrm>
                    <a:off x="651411" y="3241146"/>
                    <a:ext cx="228600" cy="228616"/>
                  </a:xfrm>
                  <a:prstGeom prst="ellipse">
                    <a:avLst/>
                  </a:prstGeom>
                  <a:solidFill>
                    <a:schemeClr val="accent4">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ea typeface="Times New Roman" panose="02020603050405020304" pitchFamily="18" charset="0"/>
                      </a:rPr>
                      <a:t>6</a:t>
                    </a:r>
                    <a:endParaRPr lang="en-US" sz="1100" dirty="0">
                      <a:effectLst/>
                      <a:ea typeface="Times New Roman" panose="02020603050405020304" pitchFamily="18" charset="0"/>
                    </a:endParaRPr>
                  </a:p>
                </p:txBody>
              </p:sp>
              <p:sp>
                <p:nvSpPr>
                  <p:cNvPr id="25" name="Oval 24">
                    <a:extLst>
                      <a:ext uri="{FF2B5EF4-FFF2-40B4-BE49-F238E27FC236}">
                        <a16:creationId xmlns:a16="http://schemas.microsoft.com/office/drawing/2014/main" id="{80A94410-E34E-23C5-D845-C8376DFEBDD6}"/>
                      </a:ext>
                    </a:extLst>
                  </p:cNvPr>
                  <p:cNvSpPr/>
                  <p:nvPr/>
                </p:nvSpPr>
                <p:spPr>
                  <a:xfrm>
                    <a:off x="651411" y="2462543"/>
                    <a:ext cx="228600" cy="228616"/>
                  </a:xfrm>
                  <a:prstGeom prst="ellipse">
                    <a:avLst/>
                  </a:prstGeom>
                  <a:solidFill>
                    <a:schemeClr val="accent4">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ea typeface="Times New Roman" panose="02020603050405020304" pitchFamily="18" charset="0"/>
                      </a:rPr>
                      <a:t>5</a:t>
                    </a:r>
                    <a:endParaRPr lang="en-US" sz="1100" dirty="0">
                      <a:effectLst/>
                      <a:ea typeface="Times New Roman" panose="02020603050405020304" pitchFamily="18" charset="0"/>
                    </a:endParaRPr>
                  </a:p>
                </p:txBody>
              </p:sp>
            </p:grpSp>
            <p:sp>
              <p:nvSpPr>
                <p:cNvPr id="20" name="Oval 19">
                  <a:extLst>
                    <a:ext uri="{FF2B5EF4-FFF2-40B4-BE49-F238E27FC236}">
                      <a16:creationId xmlns:a16="http://schemas.microsoft.com/office/drawing/2014/main" id="{E56367F8-FB92-AE5A-D12D-747F9519C5F3}"/>
                    </a:ext>
                  </a:extLst>
                </p:cNvPr>
                <p:cNvSpPr/>
                <p:nvPr/>
              </p:nvSpPr>
              <p:spPr>
                <a:xfrm>
                  <a:off x="860485" y="625842"/>
                  <a:ext cx="722222" cy="40004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sp>
            <p:nvSpPr>
              <p:cNvPr id="16" name="Rectangle 15">
                <a:extLst>
                  <a:ext uri="{FF2B5EF4-FFF2-40B4-BE49-F238E27FC236}">
                    <a16:creationId xmlns:a16="http://schemas.microsoft.com/office/drawing/2014/main" id="{59BD9E66-2C25-8D6A-3FC1-E2687B30723B}"/>
                  </a:ext>
                </a:extLst>
              </p:cNvPr>
              <p:cNvSpPr/>
              <p:nvPr/>
            </p:nvSpPr>
            <p:spPr>
              <a:xfrm>
                <a:off x="4341341" y="255373"/>
                <a:ext cx="96726" cy="41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3" name="Rectangle 12">
              <a:extLst>
                <a:ext uri="{FF2B5EF4-FFF2-40B4-BE49-F238E27FC236}">
                  <a16:creationId xmlns:a16="http://schemas.microsoft.com/office/drawing/2014/main" id="{65092A32-D12B-B76C-0A59-609326D9F0FB}"/>
                </a:ext>
              </a:extLst>
            </p:cNvPr>
            <p:cNvSpPr/>
            <p:nvPr/>
          </p:nvSpPr>
          <p:spPr>
            <a:xfrm>
              <a:off x="280087" y="263611"/>
              <a:ext cx="8931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Rectangle 13">
              <a:extLst>
                <a:ext uri="{FF2B5EF4-FFF2-40B4-BE49-F238E27FC236}">
                  <a16:creationId xmlns:a16="http://schemas.microsoft.com/office/drawing/2014/main" id="{A7962934-14B5-6195-0EA3-9E3437B7F119}"/>
                </a:ext>
              </a:extLst>
            </p:cNvPr>
            <p:cNvSpPr/>
            <p:nvPr/>
          </p:nvSpPr>
          <p:spPr>
            <a:xfrm>
              <a:off x="1173189" y="247099"/>
              <a:ext cx="117799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3" name="Slide Number Placeholder 2">
            <a:extLst>
              <a:ext uri="{FF2B5EF4-FFF2-40B4-BE49-F238E27FC236}">
                <a16:creationId xmlns:a16="http://schemas.microsoft.com/office/drawing/2014/main" id="{8A6D8635-EAD5-B004-87E8-A6AE2324E2D2}"/>
              </a:ext>
            </a:extLst>
          </p:cNvPr>
          <p:cNvSpPr>
            <a:spLocks noGrp="1"/>
          </p:cNvSpPr>
          <p:nvPr>
            <p:ph type="sldNum" sz="quarter" idx="4"/>
          </p:nvPr>
        </p:nvSpPr>
        <p:spPr/>
        <p:txBody>
          <a:bodyPr/>
          <a:lstStyle/>
          <a:p>
            <a:fld id="{294A09A9-5501-47C1-A89A-A340965A2BE2}" type="slidenum">
              <a:rPr lang="en-US" smtClean="0"/>
              <a:pPr/>
              <a:t>30</a:t>
            </a:fld>
            <a:endParaRPr lang="en-US" dirty="0"/>
          </a:p>
        </p:txBody>
      </p:sp>
    </p:spTree>
    <p:extLst>
      <p:ext uri="{BB962C8B-B14F-4D97-AF65-F5344CB8AC3E}">
        <p14:creationId xmlns:p14="http://schemas.microsoft.com/office/powerpoint/2010/main" val="2134067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41EB-FE53-204E-9E73-5FCFD815B0E3}"/>
              </a:ext>
            </a:extLst>
          </p:cNvPr>
          <p:cNvSpPr>
            <a:spLocks noGrp="1"/>
          </p:cNvSpPr>
          <p:nvPr>
            <p:ph type="title"/>
          </p:nvPr>
        </p:nvSpPr>
        <p:spPr>
          <a:xfrm>
            <a:off x="926120" y="473514"/>
            <a:ext cx="10339760" cy="728308"/>
          </a:xfrm>
          <a:prstGeom prst="roundRect">
            <a:avLst/>
          </a:prstGeom>
          <a:solidFill>
            <a:schemeClr val="bg1"/>
          </a:solidFill>
          <a:ln w="25400">
            <a:solidFill>
              <a:schemeClr val="tx1">
                <a:lumMod val="50000"/>
                <a:lumOff val="50000"/>
              </a:schemeClr>
            </a:solidFill>
          </a:ln>
        </p:spPr>
        <p:txBody>
          <a:bodyPr/>
          <a:lstStyle/>
          <a:p>
            <a:r>
              <a:rPr lang="en-US" sz="4000" dirty="0">
                <a:solidFill>
                  <a:schemeClr val="tx1"/>
                </a:solidFill>
              </a:rPr>
              <a:t>ETA 6-53 Job Corps Health Questionnaire</a:t>
            </a:r>
          </a:p>
        </p:txBody>
      </p:sp>
      <p:sp>
        <p:nvSpPr>
          <p:cNvPr id="4" name="Slide Number Placeholder 3">
            <a:extLst>
              <a:ext uri="{FF2B5EF4-FFF2-40B4-BE49-F238E27FC236}">
                <a16:creationId xmlns:a16="http://schemas.microsoft.com/office/drawing/2014/main" id="{92A5EB7A-5FA0-2B42-A13F-D22BF6AF8D1B}"/>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88AA25-0ABF-4444-BF79-A8339D80008A}" type="slidenum">
              <a:rPr lang="en-US" smtClean="0"/>
              <a:pPr/>
              <a:t>31</a:t>
            </a:fld>
            <a:endParaRPr lang="en-US" dirty="0"/>
          </a:p>
        </p:txBody>
      </p:sp>
      <p:pic>
        <p:nvPicPr>
          <p:cNvPr id="12" name="Picture 11" descr="Text&#10;&#10;Description automatically generated">
            <a:extLst>
              <a:ext uri="{FF2B5EF4-FFF2-40B4-BE49-F238E27FC236}">
                <a16:creationId xmlns:a16="http://schemas.microsoft.com/office/drawing/2014/main" id="{756A9C09-24AF-58AE-2E57-7622C22F31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42080">
            <a:off x="537035" y="1638354"/>
            <a:ext cx="3755551" cy="4937760"/>
          </a:xfrm>
          <a:prstGeom prst="rect">
            <a:avLst/>
          </a:prstGeom>
        </p:spPr>
      </p:pic>
      <p:pic>
        <p:nvPicPr>
          <p:cNvPr id="14" name="Picture 13" descr="Table&#10;&#10;Description automatically generated">
            <a:extLst>
              <a:ext uri="{FF2B5EF4-FFF2-40B4-BE49-F238E27FC236}">
                <a16:creationId xmlns:a16="http://schemas.microsoft.com/office/drawing/2014/main" id="{7153C99D-BE4F-5146-87B7-629DB86B9E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2891" y="1404914"/>
            <a:ext cx="3707196" cy="4937760"/>
          </a:xfrm>
          <a:prstGeom prst="rect">
            <a:avLst/>
          </a:prstGeom>
        </p:spPr>
      </p:pic>
      <p:pic>
        <p:nvPicPr>
          <p:cNvPr id="16" name="Picture 15" descr="Table&#10;&#10;Description automatically generated">
            <a:extLst>
              <a:ext uri="{FF2B5EF4-FFF2-40B4-BE49-F238E27FC236}">
                <a16:creationId xmlns:a16="http://schemas.microsoft.com/office/drawing/2014/main" id="{7FFC4592-06B5-B76C-8B4F-D7AFE0E606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630612">
            <a:off x="7802414" y="1595936"/>
            <a:ext cx="3705919" cy="4937760"/>
          </a:xfrm>
          <a:prstGeom prst="rect">
            <a:avLst/>
          </a:prstGeom>
        </p:spPr>
      </p:pic>
      <p:sp>
        <p:nvSpPr>
          <p:cNvPr id="17" name="Oval 16">
            <a:extLst>
              <a:ext uri="{FF2B5EF4-FFF2-40B4-BE49-F238E27FC236}">
                <a16:creationId xmlns:a16="http://schemas.microsoft.com/office/drawing/2014/main" id="{911D3A19-D2EE-C82B-DBC4-4F9B7D8122B1}"/>
              </a:ext>
            </a:extLst>
          </p:cNvPr>
          <p:cNvSpPr/>
          <p:nvPr/>
        </p:nvSpPr>
        <p:spPr>
          <a:xfrm rot="563887">
            <a:off x="8119506" y="3767146"/>
            <a:ext cx="3081867" cy="16410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7">
            <a:extLst>
              <a:ext uri="{FF2B5EF4-FFF2-40B4-BE49-F238E27FC236}">
                <a16:creationId xmlns:a16="http://schemas.microsoft.com/office/drawing/2014/main" id="{170CF6D8-0D87-DA3F-0DE6-C2B6779B11D1}"/>
              </a:ext>
            </a:extLst>
          </p:cNvPr>
          <p:cNvSpPr txBox="1">
            <a:spLocks/>
          </p:cNvSpPr>
          <p:nvPr/>
        </p:nvSpPr>
        <p:spPr>
          <a:xfrm>
            <a:off x="10153276" y="6356350"/>
            <a:ext cx="165772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4A09A9-5501-47C1-A89A-A340965A2BE2}" type="slidenum">
              <a:rPr lang="en-US" sz="1200" smtClean="0">
                <a:solidFill>
                  <a:schemeClr val="bg1"/>
                </a:solidFill>
              </a:rPr>
              <a:pPr algn="r"/>
              <a:t>31</a:t>
            </a:fld>
            <a:endParaRPr lang="en-US" sz="1200" dirty="0">
              <a:solidFill>
                <a:schemeClr val="bg1"/>
              </a:solidFill>
            </a:endParaRPr>
          </a:p>
        </p:txBody>
      </p:sp>
      <p:sp>
        <p:nvSpPr>
          <p:cNvPr id="5" name="TextBox 4">
            <a:extLst>
              <a:ext uri="{FF2B5EF4-FFF2-40B4-BE49-F238E27FC236}">
                <a16:creationId xmlns:a16="http://schemas.microsoft.com/office/drawing/2014/main" id="{25E67F1D-A6E8-B4E5-B68D-4CB445EA2737}"/>
              </a:ext>
            </a:extLst>
          </p:cNvPr>
          <p:cNvSpPr txBox="1"/>
          <p:nvPr/>
        </p:nvSpPr>
        <p:spPr>
          <a:xfrm rot="20905875">
            <a:off x="468680" y="4596378"/>
            <a:ext cx="2344747" cy="1364501"/>
          </a:xfrm>
          <a:prstGeom prst="rect">
            <a:avLst/>
          </a:prstGeom>
          <a:solidFill>
            <a:schemeClr val="accent1">
              <a:lumMod val="20000"/>
              <a:lumOff val="80000"/>
            </a:schemeClr>
          </a:solidFill>
          <a:ln>
            <a:solidFill>
              <a:schemeClr val="tx1">
                <a:lumMod val="50000"/>
                <a:lumOff val="50000"/>
              </a:schemeClr>
            </a:solidFill>
          </a:ln>
        </p:spPr>
        <p:txBody>
          <a:bodyPr wrap="square" rtlCol="0">
            <a:noAutofit/>
          </a:bodyPr>
          <a:lstStyle/>
          <a:p>
            <a:pPr algn="ctr">
              <a:lnSpc>
                <a:spcPct val="90000"/>
              </a:lnSpc>
            </a:pPr>
            <a:r>
              <a:rPr lang="en-US" u="sng" dirty="0"/>
              <a:t>Question 8</a:t>
            </a:r>
          </a:p>
          <a:p>
            <a:pPr marL="173038" indent="-173038">
              <a:lnSpc>
                <a:spcPct val="90000"/>
              </a:lnSpc>
              <a:buFont typeface="Arial" panose="020B0604020202020204" pitchFamily="34" charset="0"/>
              <a:buChar char="•"/>
            </a:pPr>
            <a:r>
              <a:rPr lang="en-US" b="1" dirty="0">
                <a:solidFill>
                  <a:srgbClr val="2E3ED6"/>
                </a:solidFill>
              </a:rPr>
              <a:t>Current health</a:t>
            </a:r>
          </a:p>
          <a:p>
            <a:pPr marL="173038" indent="-173038">
              <a:lnSpc>
                <a:spcPct val="90000"/>
              </a:lnSpc>
              <a:buFont typeface="Arial" panose="020B0604020202020204" pitchFamily="34" charset="0"/>
              <a:buChar char="•"/>
            </a:pPr>
            <a:r>
              <a:rPr lang="en-US" b="1" dirty="0">
                <a:solidFill>
                  <a:srgbClr val="2E3ED6"/>
                </a:solidFill>
              </a:rPr>
              <a:t>Behaviors &amp; events in the past 2 years</a:t>
            </a:r>
          </a:p>
          <a:p>
            <a:pPr algn="ctr">
              <a:lnSpc>
                <a:spcPct val="90000"/>
              </a:lnSpc>
            </a:pPr>
            <a:r>
              <a:rPr lang="en-US" sz="1600" dirty="0"/>
              <a:t>8a-8f</a:t>
            </a:r>
          </a:p>
        </p:txBody>
      </p:sp>
      <p:sp>
        <p:nvSpPr>
          <p:cNvPr id="6" name="TextBox 5">
            <a:extLst>
              <a:ext uri="{FF2B5EF4-FFF2-40B4-BE49-F238E27FC236}">
                <a16:creationId xmlns:a16="http://schemas.microsoft.com/office/drawing/2014/main" id="{58446279-EE39-6182-BD99-D0AB91AEBCDD}"/>
              </a:ext>
            </a:extLst>
          </p:cNvPr>
          <p:cNvSpPr txBox="1"/>
          <p:nvPr/>
        </p:nvSpPr>
        <p:spPr>
          <a:xfrm rot="20905875">
            <a:off x="3913060" y="1394089"/>
            <a:ext cx="1335024" cy="618987"/>
          </a:xfrm>
          <a:prstGeom prst="rect">
            <a:avLst/>
          </a:prstGeom>
          <a:solidFill>
            <a:schemeClr val="accent1">
              <a:lumMod val="20000"/>
              <a:lumOff val="80000"/>
            </a:schemeClr>
          </a:solidFill>
          <a:ln>
            <a:solidFill>
              <a:schemeClr val="tx1">
                <a:lumMod val="50000"/>
                <a:lumOff val="50000"/>
              </a:schemeClr>
            </a:solidFill>
          </a:ln>
        </p:spPr>
        <p:txBody>
          <a:bodyPr wrap="square" rtlCol="0">
            <a:noAutofit/>
          </a:bodyPr>
          <a:lstStyle/>
          <a:p>
            <a:pPr algn="ctr">
              <a:lnSpc>
                <a:spcPct val="90000"/>
              </a:lnSpc>
            </a:pPr>
            <a:r>
              <a:rPr lang="en-US" dirty="0"/>
              <a:t>Question 8</a:t>
            </a:r>
          </a:p>
          <a:p>
            <a:pPr algn="ctr">
              <a:lnSpc>
                <a:spcPct val="90000"/>
              </a:lnSpc>
            </a:pPr>
            <a:r>
              <a:rPr lang="en-US" sz="1600" dirty="0"/>
              <a:t>8g-8w</a:t>
            </a:r>
          </a:p>
        </p:txBody>
      </p:sp>
      <p:sp>
        <p:nvSpPr>
          <p:cNvPr id="7" name="TextBox 6">
            <a:extLst>
              <a:ext uri="{FF2B5EF4-FFF2-40B4-BE49-F238E27FC236}">
                <a16:creationId xmlns:a16="http://schemas.microsoft.com/office/drawing/2014/main" id="{96AC1D63-6287-EE05-BEA8-E6C6DA5BAA16}"/>
              </a:ext>
            </a:extLst>
          </p:cNvPr>
          <p:cNvSpPr txBox="1"/>
          <p:nvPr/>
        </p:nvSpPr>
        <p:spPr>
          <a:xfrm rot="20905875">
            <a:off x="4149946" y="3542410"/>
            <a:ext cx="1335024" cy="847155"/>
          </a:xfrm>
          <a:prstGeom prst="rect">
            <a:avLst/>
          </a:prstGeom>
          <a:solidFill>
            <a:schemeClr val="accent1">
              <a:lumMod val="20000"/>
              <a:lumOff val="80000"/>
            </a:schemeClr>
          </a:solidFill>
          <a:ln>
            <a:solidFill>
              <a:schemeClr val="tx1">
                <a:lumMod val="50000"/>
                <a:lumOff val="50000"/>
              </a:schemeClr>
            </a:solidFill>
          </a:ln>
        </p:spPr>
        <p:txBody>
          <a:bodyPr wrap="square" rtlCol="0">
            <a:spAutoFit/>
          </a:bodyPr>
          <a:lstStyle/>
          <a:p>
            <a:pPr algn="ctr">
              <a:lnSpc>
                <a:spcPct val="90000"/>
              </a:lnSpc>
            </a:pPr>
            <a:r>
              <a:rPr lang="en-US" u="sng" dirty="0"/>
              <a:t>Question 9</a:t>
            </a:r>
          </a:p>
          <a:p>
            <a:pPr algn="ctr">
              <a:lnSpc>
                <a:spcPct val="90000"/>
              </a:lnSpc>
            </a:pPr>
            <a:r>
              <a:rPr lang="en-US" b="1" dirty="0">
                <a:solidFill>
                  <a:srgbClr val="2E3ED6"/>
                </a:solidFill>
              </a:rPr>
              <a:t>Diagnoses</a:t>
            </a:r>
          </a:p>
          <a:p>
            <a:pPr algn="ctr">
              <a:lnSpc>
                <a:spcPct val="90000"/>
              </a:lnSpc>
            </a:pPr>
            <a:r>
              <a:rPr lang="en-US" sz="1600" dirty="0"/>
              <a:t>9a-9dd</a:t>
            </a:r>
          </a:p>
        </p:txBody>
      </p:sp>
      <p:sp>
        <p:nvSpPr>
          <p:cNvPr id="8" name="TextBox 7">
            <a:extLst>
              <a:ext uri="{FF2B5EF4-FFF2-40B4-BE49-F238E27FC236}">
                <a16:creationId xmlns:a16="http://schemas.microsoft.com/office/drawing/2014/main" id="{3C19D5C3-93E9-ACCE-E055-DF5FF5CD303F}"/>
              </a:ext>
            </a:extLst>
          </p:cNvPr>
          <p:cNvSpPr txBox="1"/>
          <p:nvPr/>
        </p:nvSpPr>
        <p:spPr>
          <a:xfrm rot="20905875">
            <a:off x="7552524" y="1212289"/>
            <a:ext cx="1335024" cy="618987"/>
          </a:xfrm>
          <a:prstGeom prst="rect">
            <a:avLst/>
          </a:prstGeom>
          <a:solidFill>
            <a:schemeClr val="accent1">
              <a:lumMod val="20000"/>
              <a:lumOff val="80000"/>
            </a:schemeClr>
          </a:solidFill>
          <a:ln>
            <a:solidFill>
              <a:schemeClr val="tx1">
                <a:lumMod val="50000"/>
                <a:lumOff val="50000"/>
              </a:schemeClr>
            </a:solidFill>
          </a:ln>
        </p:spPr>
        <p:txBody>
          <a:bodyPr wrap="square" rtlCol="0">
            <a:noAutofit/>
          </a:bodyPr>
          <a:lstStyle/>
          <a:p>
            <a:pPr algn="ctr">
              <a:lnSpc>
                <a:spcPct val="90000"/>
              </a:lnSpc>
            </a:pPr>
            <a:r>
              <a:rPr lang="en-US" dirty="0"/>
              <a:t>Questions 9</a:t>
            </a:r>
          </a:p>
          <a:p>
            <a:pPr algn="ctr">
              <a:lnSpc>
                <a:spcPct val="90000"/>
              </a:lnSpc>
            </a:pPr>
            <a:r>
              <a:rPr lang="en-US" sz="1600" dirty="0"/>
              <a:t>9ee-9ii</a:t>
            </a:r>
          </a:p>
        </p:txBody>
      </p:sp>
      <p:sp>
        <p:nvSpPr>
          <p:cNvPr id="9" name="TextBox 8">
            <a:extLst>
              <a:ext uri="{FF2B5EF4-FFF2-40B4-BE49-F238E27FC236}">
                <a16:creationId xmlns:a16="http://schemas.microsoft.com/office/drawing/2014/main" id="{589E933D-1EC3-70CA-2B90-C5B524EE03D8}"/>
              </a:ext>
            </a:extLst>
          </p:cNvPr>
          <p:cNvSpPr txBox="1"/>
          <p:nvPr/>
        </p:nvSpPr>
        <p:spPr>
          <a:xfrm rot="20905875">
            <a:off x="7577130" y="2583066"/>
            <a:ext cx="1353312" cy="618987"/>
          </a:xfrm>
          <a:prstGeom prst="rect">
            <a:avLst/>
          </a:prstGeom>
          <a:solidFill>
            <a:schemeClr val="accent1">
              <a:lumMod val="20000"/>
              <a:lumOff val="80000"/>
            </a:schemeClr>
          </a:solidFill>
          <a:ln>
            <a:solidFill>
              <a:schemeClr val="tx1">
                <a:lumMod val="50000"/>
                <a:lumOff val="50000"/>
              </a:schemeClr>
            </a:solidFill>
          </a:ln>
        </p:spPr>
        <p:txBody>
          <a:bodyPr wrap="square" rtlCol="0">
            <a:noAutofit/>
          </a:bodyPr>
          <a:lstStyle/>
          <a:p>
            <a:pPr algn="ctr">
              <a:lnSpc>
                <a:spcPct val="90000"/>
              </a:lnSpc>
            </a:pPr>
            <a:r>
              <a:rPr lang="en-US" u="sng" dirty="0"/>
              <a:t>Question 10 </a:t>
            </a:r>
          </a:p>
          <a:p>
            <a:pPr algn="ctr">
              <a:lnSpc>
                <a:spcPct val="90000"/>
              </a:lnSpc>
            </a:pPr>
            <a:r>
              <a:rPr lang="en-US" b="1" dirty="0">
                <a:solidFill>
                  <a:srgbClr val="2E3ED6"/>
                </a:solidFill>
              </a:rPr>
              <a:t>Disability</a:t>
            </a:r>
          </a:p>
        </p:txBody>
      </p:sp>
      <p:sp>
        <p:nvSpPr>
          <p:cNvPr id="10" name="TextBox 9">
            <a:extLst>
              <a:ext uri="{FF2B5EF4-FFF2-40B4-BE49-F238E27FC236}">
                <a16:creationId xmlns:a16="http://schemas.microsoft.com/office/drawing/2014/main" id="{7FAF0767-3DFE-B606-A5EC-B0F5E6BABDD2}"/>
              </a:ext>
            </a:extLst>
          </p:cNvPr>
          <p:cNvSpPr txBox="1"/>
          <p:nvPr/>
        </p:nvSpPr>
        <p:spPr>
          <a:xfrm rot="717334">
            <a:off x="8753745" y="4205332"/>
            <a:ext cx="1817276" cy="618987"/>
          </a:xfrm>
          <a:prstGeom prst="rect">
            <a:avLst/>
          </a:prstGeom>
          <a:noFill/>
          <a:ln>
            <a:noFill/>
          </a:ln>
        </p:spPr>
        <p:txBody>
          <a:bodyPr wrap="square" rtlCol="0">
            <a:noAutofit/>
          </a:bodyPr>
          <a:lstStyle/>
          <a:p>
            <a:pPr algn="ctr">
              <a:lnSpc>
                <a:spcPct val="90000"/>
              </a:lnSpc>
            </a:pPr>
            <a:r>
              <a:rPr lang="en-US" sz="2400" b="1" dirty="0"/>
              <a:t>Admissions comments</a:t>
            </a:r>
          </a:p>
        </p:txBody>
      </p:sp>
      <p:sp>
        <p:nvSpPr>
          <p:cNvPr id="11" name="Right Arrow 10">
            <a:extLst>
              <a:ext uri="{FF2B5EF4-FFF2-40B4-BE49-F238E27FC236}">
                <a16:creationId xmlns:a16="http://schemas.microsoft.com/office/drawing/2014/main" id="{416FD5C2-4200-34A5-E517-EB14443CD99A}"/>
              </a:ext>
            </a:extLst>
          </p:cNvPr>
          <p:cNvSpPr/>
          <p:nvPr/>
        </p:nvSpPr>
        <p:spPr>
          <a:xfrm rot="3856962" flipH="1">
            <a:off x="9885610" y="5194776"/>
            <a:ext cx="914400" cy="548640"/>
          </a:xfrm>
          <a:prstGeom prst="rightArrow">
            <a:avLst>
              <a:gd name="adj1" fmla="val 46642"/>
              <a:gd name="adj2" fmla="val 50000"/>
            </a:avLst>
          </a:prstGeom>
          <a:solidFill>
            <a:srgbClr val="FF0000">
              <a:alpha val="89981"/>
            </a:srgbClr>
          </a:solidFill>
          <a:ln w="12700" cap="flat" cmpd="sng" algn="ctr">
            <a:solidFill>
              <a:schemeClr val="accent4">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854011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609FC03-B5BE-D846-993A-8E351C9509F3}"/>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solidFill>
                  <a:schemeClr val="bg1"/>
                </a:solidFill>
              </a:rPr>
              <a:pPr/>
              <a:t>32</a:t>
            </a:fld>
            <a:endParaRPr lang="en-US" dirty="0">
              <a:solidFill>
                <a:schemeClr val="bg1"/>
              </a:solidFill>
            </a:endParaRPr>
          </a:p>
        </p:txBody>
      </p:sp>
      <p:sp>
        <p:nvSpPr>
          <p:cNvPr id="6" name="Oval 5">
            <a:extLst>
              <a:ext uri="{FF2B5EF4-FFF2-40B4-BE49-F238E27FC236}">
                <a16:creationId xmlns:a16="http://schemas.microsoft.com/office/drawing/2014/main" id="{E712B807-AB22-858C-790C-5A02F6479419}"/>
              </a:ext>
            </a:extLst>
          </p:cNvPr>
          <p:cNvSpPr/>
          <p:nvPr/>
        </p:nvSpPr>
        <p:spPr>
          <a:xfrm>
            <a:off x="2148114" y="5356345"/>
            <a:ext cx="2362048" cy="1501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C0DB4444-1B2F-8349-AC21-4826527E12A8}"/>
              </a:ext>
            </a:extLst>
          </p:cNvPr>
          <p:cNvSpPr>
            <a:spLocks noGrp="1"/>
          </p:cNvSpPr>
          <p:nvPr>
            <p:ph type="title"/>
          </p:nvPr>
        </p:nvSpPr>
        <p:spPr>
          <a:xfrm>
            <a:off x="1435236" y="366013"/>
            <a:ext cx="9723865" cy="965587"/>
          </a:xfrm>
        </p:spPr>
        <p:txBody>
          <a:bodyPr anchor="ctr"/>
          <a:lstStyle/>
          <a:p>
            <a:pPr algn="ctr"/>
            <a:r>
              <a:rPr lang="en-US" sz="4400" b="0" dirty="0"/>
              <a:t>Reviewing the Applicant e-Folder</a:t>
            </a:r>
          </a:p>
        </p:txBody>
      </p:sp>
      <p:sp>
        <p:nvSpPr>
          <p:cNvPr id="9" name="TextBox 8">
            <a:extLst>
              <a:ext uri="{FF2B5EF4-FFF2-40B4-BE49-F238E27FC236}">
                <a16:creationId xmlns:a16="http://schemas.microsoft.com/office/drawing/2014/main" id="{1078C9B5-7D83-AE19-E94A-C2FAF5223100}"/>
              </a:ext>
            </a:extLst>
          </p:cNvPr>
          <p:cNvSpPr txBox="1"/>
          <p:nvPr/>
        </p:nvSpPr>
        <p:spPr>
          <a:xfrm>
            <a:off x="1109472" y="1568020"/>
            <a:ext cx="10375392" cy="638473"/>
          </a:xfrm>
          <a:prstGeom prst="roundRect">
            <a:avLst/>
          </a:prstGeom>
          <a:solidFill>
            <a:srgbClr val="F1EFA2">
              <a:alpha val="78922"/>
            </a:srgbClr>
          </a:solidFill>
          <a:ln w="25400">
            <a:solidFill>
              <a:schemeClr val="accent4">
                <a:lumMod val="75000"/>
              </a:schemeClr>
            </a:solidFill>
          </a:ln>
        </p:spPr>
        <p:txBody>
          <a:bodyPr wrap="square">
            <a:spAutoFit/>
          </a:bodyPr>
          <a:lstStyle/>
          <a:p>
            <a:pPr marL="0" marR="0" lvl="0" indent="0" algn="ctr" defTabSz="914400" rtl="0" eaLnBrk="1" fontAlgn="auto" latinLnBrk="0" hangingPunct="1">
              <a:lnSpc>
                <a:spcPct val="105000"/>
              </a:lnSpc>
              <a:spcBef>
                <a:spcPts val="0"/>
              </a:spcBef>
              <a:spcAft>
                <a:spcPts val="200"/>
              </a:spcAft>
              <a:buClr>
                <a:srgbClr val="0E7419"/>
              </a:buClr>
              <a:buSzTx/>
              <a:buFont typeface="Arial" panose="020B0604020202020204" pitchFamily="34" charset="0"/>
              <a:buNone/>
              <a:tabLst/>
              <a:defRPr/>
            </a:pPr>
            <a:r>
              <a:rPr kumimoji="0" lang="en-US" sz="3000" b="1" i="0" strike="noStrike" kern="1200" cap="none" spc="0" normalizeH="0" baseline="0" noProof="0" dirty="0">
                <a:ln>
                  <a:noFill/>
                </a:ln>
                <a:effectLst/>
                <a:uLnTx/>
                <a:uFillTx/>
                <a:latin typeface="Tenorite"/>
                <a:ea typeface="+mn-ea"/>
                <a:cs typeface="+mn-cs"/>
              </a:rPr>
              <a:t>Wellness and Accommodation</a:t>
            </a:r>
          </a:p>
        </p:txBody>
      </p:sp>
      <p:grpSp>
        <p:nvGrpSpPr>
          <p:cNvPr id="2" name="Group 1">
            <a:extLst>
              <a:ext uri="{FF2B5EF4-FFF2-40B4-BE49-F238E27FC236}">
                <a16:creationId xmlns:a16="http://schemas.microsoft.com/office/drawing/2014/main" id="{1EEE5FE0-033D-7BD5-B4EE-D8CAA149F8DA}"/>
              </a:ext>
            </a:extLst>
          </p:cNvPr>
          <p:cNvGrpSpPr/>
          <p:nvPr/>
        </p:nvGrpSpPr>
        <p:grpSpPr>
          <a:xfrm>
            <a:off x="936702" y="2394079"/>
            <a:ext cx="10827419" cy="4216779"/>
            <a:chOff x="936702" y="2394079"/>
            <a:chExt cx="10827419" cy="4216779"/>
          </a:xfrm>
        </p:grpSpPr>
        <p:sp>
          <p:nvSpPr>
            <p:cNvPr id="13" name="TextBox 12">
              <a:extLst>
                <a:ext uri="{FF2B5EF4-FFF2-40B4-BE49-F238E27FC236}">
                  <a16:creationId xmlns:a16="http://schemas.microsoft.com/office/drawing/2014/main" id="{D17353A1-8A29-0DC3-09EE-FF04971F6A5C}"/>
                </a:ext>
              </a:extLst>
            </p:cNvPr>
            <p:cNvSpPr txBox="1"/>
            <p:nvPr/>
          </p:nvSpPr>
          <p:spPr>
            <a:xfrm>
              <a:off x="936702" y="3123803"/>
              <a:ext cx="5477020" cy="2863861"/>
            </a:xfrm>
            <a:prstGeom prst="rect">
              <a:avLst/>
            </a:prstGeom>
            <a:noFill/>
          </p:spPr>
          <p:txBody>
            <a:bodyPr wrap="square">
              <a:spAutoFit/>
            </a:bodyPr>
            <a:lstStyle/>
            <a:p>
              <a:pPr marL="288925" marR="0" lvl="0" indent="-288925">
                <a:lnSpc>
                  <a:spcPct val="105000"/>
                </a:lnSpc>
                <a:spcBef>
                  <a:spcPts val="0"/>
                </a:spcBef>
                <a:spcAft>
                  <a:spcPts val="0"/>
                </a:spcAft>
                <a:buSzPts val="1100"/>
                <a:buFont typeface="MS Mincho" panose="02020609040205080304" pitchFamily="49" charset="-128"/>
                <a:buChar char="□"/>
              </a:pPr>
              <a:r>
                <a:rPr lang="en-US" sz="1800" b="1" dirty="0">
                  <a:effectLst/>
                  <a:ea typeface="Times New Roman" panose="02020603050405020304" pitchFamily="18" charset="0"/>
                  <a:cs typeface="MS Mincho" panose="02020609040205080304" pitchFamily="49" charset="-128"/>
                </a:rPr>
                <a:t>Chronic Care Management Plans</a:t>
              </a:r>
              <a:endParaRPr lang="en-US" sz="1800" dirty="0">
                <a:effectLst/>
                <a:ea typeface="Times New Roman" panose="02020603050405020304" pitchFamily="18" charset="0"/>
                <a:cs typeface="MS Mincho" panose="02020609040205080304" pitchFamily="49" charset="-128"/>
              </a:endParaRPr>
            </a:p>
            <a:p>
              <a:pPr marL="288925" marR="0" lvl="0" indent="-288925">
                <a:lnSpc>
                  <a:spcPct val="105000"/>
                </a:lnSpc>
                <a:spcBef>
                  <a:spcPts val="200"/>
                </a:spcBef>
                <a:spcAft>
                  <a:spcPts val="0"/>
                </a:spcAft>
                <a:buSzPts val="1100"/>
                <a:buFont typeface="MS Mincho" panose="02020609040205080304" pitchFamily="49" charset="-128"/>
                <a:buChar char="□"/>
              </a:pPr>
              <a:r>
                <a:rPr lang="en-US" sz="1800" b="1" dirty="0">
                  <a:effectLst/>
                  <a:ea typeface="Times New Roman" panose="02020603050405020304" pitchFamily="18" charset="0"/>
                  <a:cs typeface="MS Mincho" panose="02020609040205080304" pitchFamily="49" charset="-128"/>
                </a:rPr>
                <a:t>Medical records</a:t>
              </a:r>
              <a:endParaRPr lang="en-US" sz="1800" dirty="0">
                <a:effectLst/>
                <a:ea typeface="Times New Roman" panose="02020603050405020304" pitchFamily="18" charset="0"/>
                <a:cs typeface="MS Mincho" panose="02020609040205080304" pitchFamily="49" charset="-128"/>
              </a:endParaRPr>
            </a:p>
            <a:p>
              <a:pPr marL="288925" marR="0" lvl="0" indent="-288925">
                <a:lnSpc>
                  <a:spcPct val="105000"/>
                </a:lnSpc>
                <a:spcBef>
                  <a:spcPts val="200"/>
                </a:spcBef>
                <a:spcAft>
                  <a:spcPts val="0"/>
                </a:spcAft>
                <a:buSzPts val="1100"/>
                <a:buFont typeface="MS Mincho" panose="02020609040205080304" pitchFamily="49" charset="-128"/>
                <a:buChar char="□"/>
              </a:pPr>
              <a:r>
                <a:rPr lang="en-US" sz="1800" b="1" dirty="0">
                  <a:effectLst/>
                  <a:ea typeface="Times New Roman" panose="02020603050405020304" pitchFamily="18" charset="0"/>
                  <a:cs typeface="MS Mincho" panose="02020609040205080304" pitchFamily="49" charset="-128"/>
                </a:rPr>
                <a:t>Mental Health and Counseling records</a:t>
              </a:r>
              <a:endParaRPr lang="en-US" sz="1800" dirty="0">
                <a:effectLst/>
                <a:ea typeface="Times New Roman" panose="02020603050405020304" pitchFamily="18" charset="0"/>
                <a:cs typeface="MS Mincho" panose="02020609040205080304" pitchFamily="49" charset="-128"/>
              </a:endParaRPr>
            </a:p>
            <a:p>
              <a:pPr marL="288925" marR="0" lvl="0" indent="-288925">
                <a:lnSpc>
                  <a:spcPct val="105000"/>
                </a:lnSpc>
                <a:spcBef>
                  <a:spcPts val="200"/>
                </a:spcBef>
                <a:spcAft>
                  <a:spcPts val="0"/>
                </a:spcAft>
                <a:buSzPts val="1100"/>
                <a:buFont typeface="MS Mincho" panose="02020609040205080304" pitchFamily="49" charset="-128"/>
                <a:buChar char="□"/>
              </a:pPr>
              <a:r>
                <a:rPr lang="en-US" sz="1800" dirty="0">
                  <a:effectLst/>
                  <a:ea typeface="Times New Roman" panose="02020603050405020304" pitchFamily="18" charset="0"/>
                  <a:cs typeface="MS Mincho" panose="02020609040205080304" pitchFamily="49" charset="-128"/>
                </a:rPr>
                <a:t>Other</a:t>
              </a:r>
            </a:p>
            <a:p>
              <a:pPr marL="288925" marR="0" lvl="0" indent="-288925">
                <a:lnSpc>
                  <a:spcPct val="105000"/>
                </a:lnSpc>
                <a:spcBef>
                  <a:spcPts val="200"/>
                </a:spcBef>
                <a:spcAft>
                  <a:spcPts val="0"/>
                </a:spcAft>
                <a:buSzPts val="1100"/>
                <a:buFont typeface="MS Mincho" panose="02020609040205080304" pitchFamily="49" charset="-128"/>
                <a:buChar char="□"/>
              </a:pPr>
              <a:r>
                <a:rPr lang="en-US" sz="1800" dirty="0">
                  <a:effectLst/>
                  <a:ea typeface="Times New Roman" panose="02020603050405020304" pitchFamily="18" charset="0"/>
                  <a:cs typeface="MS Mincho" panose="02020609040205080304" pitchFamily="49" charset="-128"/>
                </a:rPr>
                <a:t>Psychological, Neuropsychological and Psychiatric Evaluations</a:t>
              </a:r>
            </a:p>
            <a:p>
              <a:pPr marL="288925" marR="0" lvl="0" indent="-288925">
                <a:lnSpc>
                  <a:spcPct val="105000"/>
                </a:lnSpc>
                <a:spcBef>
                  <a:spcPts val="200"/>
                </a:spcBef>
                <a:spcAft>
                  <a:spcPts val="0"/>
                </a:spcAft>
                <a:buSzPts val="1100"/>
                <a:buFont typeface="MS Mincho" panose="02020609040205080304" pitchFamily="49" charset="-128"/>
                <a:buChar char="□"/>
              </a:pPr>
              <a:r>
                <a:rPr lang="en-US" sz="1800" dirty="0">
                  <a:effectLst/>
                  <a:ea typeface="Times New Roman" panose="02020603050405020304" pitchFamily="18" charset="0"/>
                  <a:cs typeface="MS Mincho" panose="02020609040205080304" pitchFamily="49" charset="-128"/>
                </a:rPr>
                <a:t>Substance Abuse records</a:t>
              </a:r>
            </a:p>
            <a:p>
              <a:pPr marL="288925" marR="0" lvl="0" indent="-288925">
                <a:lnSpc>
                  <a:spcPct val="105000"/>
                </a:lnSpc>
                <a:spcBef>
                  <a:spcPts val="200"/>
                </a:spcBef>
                <a:spcAft>
                  <a:spcPts val="0"/>
                </a:spcAft>
                <a:buSzPts val="1100"/>
                <a:buFont typeface="MS Mincho" panose="02020609040205080304" pitchFamily="49" charset="-128"/>
                <a:buChar char="□"/>
              </a:pPr>
              <a:r>
                <a:rPr lang="en-US" sz="1800" b="1" dirty="0">
                  <a:effectLst/>
                  <a:ea typeface="Times New Roman" panose="02020603050405020304" pitchFamily="18" charset="0"/>
                  <a:cs typeface="MS Mincho" panose="02020609040205080304" pitchFamily="49" charset="-128"/>
                </a:rPr>
                <a:t>Supplemental Health and Wellness Documentation</a:t>
              </a:r>
              <a:endParaRPr lang="en-US" sz="1800" dirty="0">
                <a:effectLst/>
                <a:ea typeface="Times New Roman" panose="02020603050405020304" pitchFamily="18" charset="0"/>
                <a:cs typeface="MS Mincho" panose="02020609040205080304" pitchFamily="49" charset="-128"/>
              </a:endParaRPr>
            </a:p>
          </p:txBody>
        </p:sp>
        <p:sp>
          <p:nvSpPr>
            <p:cNvPr id="14" name="TextBox 13">
              <a:extLst>
                <a:ext uri="{FF2B5EF4-FFF2-40B4-BE49-F238E27FC236}">
                  <a16:creationId xmlns:a16="http://schemas.microsoft.com/office/drawing/2014/main" id="{8AAFE645-399E-FC74-BF3E-CB2DA79266B0}"/>
                </a:ext>
              </a:extLst>
            </p:cNvPr>
            <p:cNvSpPr txBox="1"/>
            <p:nvPr/>
          </p:nvSpPr>
          <p:spPr>
            <a:xfrm>
              <a:off x="6476995" y="3123803"/>
              <a:ext cx="5287126" cy="2701342"/>
            </a:xfrm>
            <a:prstGeom prst="rect">
              <a:avLst/>
            </a:prstGeom>
            <a:noFill/>
          </p:spPr>
          <p:txBody>
            <a:bodyPr wrap="square">
              <a:noAutofit/>
            </a:bodyPr>
            <a:lstStyle/>
            <a:p>
              <a:pPr marL="288925" marR="0" lvl="0" indent="-288925">
                <a:lnSpc>
                  <a:spcPct val="105000"/>
                </a:lnSpc>
                <a:spcBef>
                  <a:spcPts val="200"/>
                </a:spcBef>
                <a:buSzPts val="1100"/>
                <a:buFont typeface="MS Mincho" panose="02020609040205080304" pitchFamily="49" charset="-128"/>
                <a:buChar char="□"/>
              </a:pPr>
              <a:r>
                <a:rPr lang="en-US" sz="1800" b="1" dirty="0">
                  <a:effectLst/>
                  <a:ea typeface="Times New Roman" panose="02020603050405020304" pitchFamily="18" charset="0"/>
                  <a:cs typeface="Calibri" panose="020F0502020204030204" pitchFamily="34" charset="0"/>
                </a:rPr>
                <a:t>504 Plans</a:t>
              </a:r>
              <a:endParaRPr lang="en-US" b="1" dirty="0">
                <a:ea typeface="Times New Roman" panose="02020603050405020304" pitchFamily="18" charset="0"/>
                <a:cs typeface="Calibri" panose="020F0502020204030204" pitchFamily="34" charset="0"/>
              </a:endParaRPr>
            </a:p>
            <a:p>
              <a:pPr marL="288925" marR="0" lvl="0" indent="-288925">
                <a:lnSpc>
                  <a:spcPct val="105000"/>
                </a:lnSpc>
                <a:spcBef>
                  <a:spcPts val="200"/>
                </a:spcBef>
                <a:buSzPts val="1100"/>
                <a:buFont typeface="MS Mincho" panose="02020609040205080304" pitchFamily="49" charset="-128"/>
                <a:buChar char="□"/>
              </a:pPr>
              <a:r>
                <a:rPr lang="en-US" sz="1800" dirty="0">
                  <a:effectLst/>
                  <a:ea typeface="Times New Roman" panose="02020603050405020304" pitchFamily="18" charset="0"/>
                  <a:cs typeface="Calibri" panose="020F0502020204030204" pitchFamily="34" charset="0"/>
                </a:rPr>
                <a:t>Behavior Intervention or Support Plan</a:t>
              </a:r>
              <a:endParaRPr lang="en-US" sz="1800" dirty="0">
                <a:effectLst/>
                <a:ea typeface="Times New Roman" panose="02020603050405020304" pitchFamily="18" charset="0"/>
                <a:cs typeface="MS Mincho" panose="02020609040205080304" pitchFamily="49" charset="-128"/>
              </a:endParaRPr>
            </a:p>
            <a:p>
              <a:pPr marL="288925" marR="0" lvl="0" indent="-288925">
                <a:lnSpc>
                  <a:spcPct val="105000"/>
                </a:lnSpc>
                <a:spcBef>
                  <a:spcPts val="200"/>
                </a:spcBef>
                <a:buSzPts val="1100"/>
                <a:buFont typeface="MS Mincho" panose="02020609040205080304" pitchFamily="49" charset="-128"/>
                <a:buChar char="□"/>
              </a:pPr>
              <a:r>
                <a:rPr lang="en-US" sz="1800" b="1" dirty="0">
                  <a:effectLst/>
                  <a:ea typeface="Times New Roman" panose="02020603050405020304" pitchFamily="18" charset="0"/>
                  <a:cs typeface="Calibri" panose="020F0502020204030204" pitchFamily="34" charset="0"/>
                </a:rPr>
                <a:t>Individualized Education Program (IEP)</a:t>
              </a:r>
              <a:endParaRPr lang="en-US" sz="1800" dirty="0">
                <a:effectLst/>
                <a:ea typeface="Times New Roman" panose="02020603050405020304" pitchFamily="18" charset="0"/>
                <a:cs typeface="MS Mincho" panose="02020609040205080304" pitchFamily="49" charset="-128"/>
              </a:endParaRPr>
            </a:p>
            <a:p>
              <a:pPr marL="288925" marR="0" lvl="0" indent="-288925">
                <a:lnSpc>
                  <a:spcPct val="105000"/>
                </a:lnSpc>
                <a:spcBef>
                  <a:spcPts val="200"/>
                </a:spcBef>
                <a:buSzPts val="1100"/>
                <a:buFont typeface="MS Mincho" panose="02020609040205080304" pitchFamily="49" charset="-128"/>
                <a:buChar char="□"/>
              </a:pPr>
              <a:r>
                <a:rPr lang="en-US" sz="1800" dirty="0">
                  <a:effectLst/>
                  <a:ea typeface="Times New Roman" panose="02020603050405020304" pitchFamily="18" charset="0"/>
                  <a:cs typeface="Calibri" panose="020F0502020204030204" pitchFamily="34" charset="0"/>
                </a:rPr>
                <a:t>Other</a:t>
              </a:r>
              <a:endParaRPr lang="en-US" sz="1800" dirty="0">
                <a:effectLst/>
                <a:ea typeface="Times New Roman" panose="02020603050405020304" pitchFamily="18" charset="0"/>
                <a:cs typeface="MS Mincho" panose="02020609040205080304" pitchFamily="49" charset="-128"/>
              </a:endParaRPr>
            </a:p>
            <a:p>
              <a:pPr marL="288925" marR="0" lvl="0" indent="-288925">
                <a:lnSpc>
                  <a:spcPct val="105000"/>
                </a:lnSpc>
                <a:spcBef>
                  <a:spcPts val="200"/>
                </a:spcBef>
                <a:buSzPts val="1100"/>
                <a:buFont typeface="MS Mincho" panose="02020609040205080304" pitchFamily="49" charset="-128"/>
                <a:buChar char="□"/>
              </a:pPr>
              <a:r>
                <a:rPr lang="en-US" sz="1800" dirty="0">
                  <a:effectLst/>
                  <a:ea typeface="Times New Roman" panose="02020603050405020304" pitchFamily="18" charset="0"/>
                  <a:cs typeface="Calibri" panose="020F0502020204030204" pitchFamily="34" charset="0"/>
                </a:rPr>
                <a:t>Other miscellaneous non-medical documentation</a:t>
              </a:r>
              <a:endParaRPr lang="en-US" sz="1800" dirty="0">
                <a:effectLst/>
                <a:ea typeface="Times New Roman" panose="02020603050405020304" pitchFamily="18" charset="0"/>
                <a:cs typeface="MS Mincho" panose="02020609040205080304" pitchFamily="49" charset="-128"/>
              </a:endParaRPr>
            </a:p>
            <a:p>
              <a:pPr marL="288925" marR="0" lvl="0" indent="-288925">
                <a:lnSpc>
                  <a:spcPct val="105000"/>
                </a:lnSpc>
                <a:spcBef>
                  <a:spcPts val="200"/>
                </a:spcBef>
                <a:buSzPts val="1100"/>
                <a:buFont typeface="MS Mincho" panose="02020609040205080304" pitchFamily="49" charset="-128"/>
                <a:buChar char="□"/>
              </a:pPr>
              <a:r>
                <a:rPr lang="en-US" sz="1800" dirty="0">
                  <a:effectLst/>
                  <a:ea typeface="Times New Roman" panose="02020603050405020304" pitchFamily="18" charset="0"/>
                  <a:cs typeface="Calibri" panose="020F0502020204030204" pitchFamily="34" charset="0"/>
                </a:rPr>
                <a:t>Previous School Records</a:t>
              </a:r>
              <a:endParaRPr lang="en-US" dirty="0">
                <a:ea typeface="Times New Roman" panose="02020603050405020304" pitchFamily="18" charset="0"/>
                <a:cs typeface="Calibri" panose="020F0502020204030204" pitchFamily="34" charset="0"/>
              </a:endParaRPr>
            </a:p>
            <a:p>
              <a:pPr marL="288925" marR="0" lvl="0" indent="-288925">
                <a:lnSpc>
                  <a:spcPct val="105000"/>
                </a:lnSpc>
                <a:spcBef>
                  <a:spcPts val="200"/>
                </a:spcBef>
                <a:spcAft>
                  <a:spcPts val="1200"/>
                </a:spcAft>
                <a:buSzPts val="1100"/>
                <a:buFont typeface="MS Mincho" panose="02020609040205080304" pitchFamily="49" charset="-128"/>
                <a:buChar char="□"/>
              </a:pPr>
              <a:r>
                <a:rPr lang="en-US" sz="1800" dirty="0">
                  <a:effectLst/>
                  <a:ea typeface="Times New Roman" panose="02020603050405020304" pitchFamily="18" charset="0"/>
                </a:rPr>
                <a:t>Vocational Rehab or other community resource </a:t>
              </a:r>
              <a:endParaRPr lang="en-US" dirty="0"/>
            </a:p>
          </p:txBody>
        </p:sp>
        <p:sp>
          <p:nvSpPr>
            <p:cNvPr id="11" name="TextBox 10">
              <a:extLst>
                <a:ext uri="{FF2B5EF4-FFF2-40B4-BE49-F238E27FC236}">
                  <a16:creationId xmlns:a16="http://schemas.microsoft.com/office/drawing/2014/main" id="{3496B7AA-FEF1-5062-1CDE-24976041F8FD}"/>
                </a:ext>
              </a:extLst>
            </p:cNvPr>
            <p:cNvSpPr txBox="1"/>
            <p:nvPr/>
          </p:nvSpPr>
          <p:spPr>
            <a:xfrm>
              <a:off x="961642" y="2394079"/>
              <a:ext cx="4937760" cy="704088"/>
            </a:xfrm>
            <a:prstGeom prst="roundRect">
              <a:avLst/>
            </a:prstGeom>
            <a:solidFill>
              <a:schemeClr val="accent1"/>
            </a:solidFill>
          </p:spPr>
          <p:txBody>
            <a:bodyPr wrap="square" anchor="ctr">
              <a:noAutofit/>
            </a:bodyPr>
            <a:lstStyle/>
            <a:p>
              <a:pPr marL="401638" marR="0" lvl="0" indent="-169863" algn="l" defTabSz="914400" rtl="0" eaLnBrk="1" fontAlgn="auto" latinLnBrk="0" hangingPunct="1">
                <a:lnSpc>
                  <a:spcPct val="90000"/>
                </a:lnSpc>
                <a:spcBef>
                  <a:spcPts val="0"/>
                </a:spcBef>
                <a:spcAft>
                  <a:spcPts val="0"/>
                </a:spcAft>
                <a:buClrTx/>
                <a:buSzTx/>
                <a:buFontTx/>
                <a:buNone/>
                <a:defRPr/>
              </a:pPr>
              <a:r>
                <a:rPr kumimoji="0" lang="en-US" sz="2400" b="1" i="0" u="none" strike="noStrike" kern="1200" cap="none" spc="0" normalizeH="0" baseline="0" noProof="0" dirty="0">
                  <a:ln>
                    <a:noFill/>
                  </a:ln>
                  <a:solidFill>
                    <a:schemeClr val="bg1"/>
                  </a:solidFill>
                  <a:effectLst/>
                  <a:uLnTx/>
                  <a:uFillTx/>
                  <a:latin typeface="Tenorite"/>
                  <a:ea typeface="Times New Roman" panose="02020603050405020304" pitchFamily="18" charset="0"/>
                  <a:cs typeface="Calibri" panose="020F0502020204030204" pitchFamily="34" charset="0"/>
                </a:rPr>
                <a:t>Health e-Folder</a:t>
              </a:r>
            </a:p>
            <a:p>
              <a:pPr marL="401638" marR="0" lvl="0" indent="-169863" algn="l" defTabSz="914400" rtl="0" eaLnBrk="1" fontAlgn="auto" latinLnBrk="0" hangingPunct="1">
                <a:lnSpc>
                  <a:spcPct val="9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bg1"/>
                  </a:solidFill>
                  <a:effectLst/>
                  <a:uLnTx/>
                  <a:uFillTx/>
                  <a:latin typeface="Tenorite"/>
                  <a:ea typeface="Times New Roman" panose="02020603050405020304" pitchFamily="18" charset="0"/>
                  <a:cs typeface="+mn-cs"/>
                </a:rPr>
                <a:t>Health and medical documents</a:t>
              </a:r>
            </a:p>
          </p:txBody>
        </p:sp>
        <p:sp>
          <p:nvSpPr>
            <p:cNvPr id="12" name="TextBox 11">
              <a:extLst>
                <a:ext uri="{FF2B5EF4-FFF2-40B4-BE49-F238E27FC236}">
                  <a16:creationId xmlns:a16="http://schemas.microsoft.com/office/drawing/2014/main" id="{CC5B3566-70AF-6C88-7652-9A775A888825}"/>
                </a:ext>
              </a:extLst>
            </p:cNvPr>
            <p:cNvSpPr txBox="1"/>
            <p:nvPr/>
          </p:nvSpPr>
          <p:spPr>
            <a:xfrm>
              <a:off x="6460601" y="2402750"/>
              <a:ext cx="4937760" cy="706604"/>
            </a:xfrm>
            <a:prstGeom prst="roundRect">
              <a:avLst/>
            </a:prstGeom>
            <a:solidFill>
              <a:schemeClr val="accent1"/>
            </a:solidFill>
          </p:spPr>
          <p:txBody>
            <a:bodyPr wrap="square"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Tenorite"/>
                  <a:ea typeface="Times New Roman" panose="02020603050405020304" pitchFamily="18" charset="0"/>
                  <a:cs typeface="Calibri" panose="020F0502020204030204" pitchFamily="34" charset="0"/>
                </a:rPr>
                <a:t>Disability e-Folder</a:t>
              </a:r>
            </a:p>
            <a:p>
              <a:pPr marL="0" marR="0" lvl="0" indent="0" algn="l" defTabSz="914400" rtl="0" eaLnBrk="1" fontAlgn="auto" latinLnBrk="0" hangingPunct="1">
                <a:lnSpc>
                  <a:spcPct val="90000"/>
                </a:lnSpc>
                <a:spcBef>
                  <a:spcPts val="20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Tenorite"/>
                  <a:ea typeface="Times New Roman" panose="02020603050405020304" pitchFamily="18" charset="0"/>
                  <a:cs typeface="Calibri" panose="020F0502020204030204" pitchFamily="34" charset="0"/>
                </a:rPr>
                <a:t>School-related and other disability documents</a:t>
              </a:r>
              <a:endParaRPr kumimoji="0" lang="en-US" sz="1800" b="0" i="0" u="none" strike="noStrike" kern="1200" cap="none" spc="0" normalizeH="0" baseline="0" noProof="0" dirty="0">
                <a:ln>
                  <a:noFill/>
                </a:ln>
                <a:solidFill>
                  <a:schemeClr val="bg1"/>
                </a:solidFill>
                <a:effectLst/>
                <a:uLnTx/>
                <a:uFillTx/>
                <a:latin typeface="Tenorite"/>
                <a:ea typeface="Times New Roman" panose="02020603050405020304" pitchFamily="18" charset="0"/>
                <a:cs typeface="+mn-cs"/>
              </a:endParaRPr>
            </a:p>
          </p:txBody>
        </p:sp>
        <p:sp>
          <p:nvSpPr>
            <p:cNvPr id="15" name="TextBox 14">
              <a:extLst>
                <a:ext uri="{FF2B5EF4-FFF2-40B4-BE49-F238E27FC236}">
                  <a16:creationId xmlns:a16="http://schemas.microsoft.com/office/drawing/2014/main" id="{A811B4BC-1983-E202-4A39-118C4B2E39F9}"/>
                </a:ext>
              </a:extLst>
            </p:cNvPr>
            <p:cNvSpPr txBox="1"/>
            <p:nvPr/>
          </p:nvSpPr>
          <p:spPr>
            <a:xfrm>
              <a:off x="7383709" y="5691457"/>
              <a:ext cx="3457303" cy="919401"/>
            </a:xfrm>
            <a:prstGeom prst="roundRect">
              <a:avLst/>
            </a:prstGeom>
            <a:solidFill>
              <a:schemeClr val="accent4">
                <a:lumMod val="20000"/>
                <a:lumOff val="80000"/>
              </a:schemeClr>
            </a:solidFill>
            <a:ln w="19050">
              <a:solidFill>
                <a:schemeClr val="accent4">
                  <a:lumMod val="75000"/>
                </a:schemeClr>
              </a:solidFill>
            </a:ln>
          </p:spPr>
          <p:txBody>
            <a:bodyPr wrap="square" rtlCol="0">
              <a:spAutoFit/>
            </a:bodyPr>
            <a:lstStyle/>
            <a:p>
              <a:pPr marL="285750" indent="-285750">
                <a:buSzPct val="120000"/>
                <a:buFont typeface="Arial" panose="020B0604020202020204" pitchFamily="34" charset="0"/>
                <a:buChar char="•"/>
              </a:pPr>
              <a:r>
                <a:rPr lang="en-US" sz="1600" dirty="0"/>
                <a:t>Autism Spectrum Disorder</a:t>
              </a:r>
            </a:p>
            <a:p>
              <a:pPr marL="285750" indent="-285750">
                <a:buSzPct val="120000"/>
                <a:buFont typeface="Arial" panose="020B0604020202020204" pitchFamily="34" charset="0"/>
                <a:buChar char="•"/>
              </a:pPr>
              <a:r>
                <a:rPr lang="en-US" sz="1600" dirty="0"/>
                <a:t>Intellectual Disability</a:t>
              </a:r>
            </a:p>
            <a:p>
              <a:pPr marL="285750" indent="-285750">
                <a:buSzPct val="120000"/>
                <a:buFont typeface="Arial" panose="020B0604020202020204" pitchFamily="34" charset="0"/>
                <a:buChar char="•"/>
              </a:pPr>
              <a:r>
                <a:rPr lang="en-US" sz="1600" dirty="0"/>
                <a:t>Emotional Disturbance</a:t>
              </a:r>
            </a:p>
          </p:txBody>
        </p:sp>
      </p:grpSp>
    </p:spTree>
    <p:extLst>
      <p:ext uri="{BB962C8B-B14F-4D97-AF65-F5344CB8AC3E}">
        <p14:creationId xmlns:p14="http://schemas.microsoft.com/office/powerpoint/2010/main" val="2410057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58A76-5348-703B-F5E0-05070DDD8E25}"/>
              </a:ext>
            </a:extLst>
          </p:cNvPr>
          <p:cNvSpPr>
            <a:spLocks noGrp="1"/>
          </p:cNvSpPr>
          <p:nvPr>
            <p:ph type="ctrTitle"/>
          </p:nvPr>
        </p:nvSpPr>
        <p:spPr>
          <a:xfrm>
            <a:off x="744583" y="2702969"/>
            <a:ext cx="6220278" cy="2387600"/>
          </a:xfrm>
        </p:spPr>
        <p:txBody>
          <a:bodyPr anchor="ctr"/>
          <a:lstStyle/>
          <a:p>
            <a:r>
              <a:rPr lang="en-US" sz="4000" dirty="0"/>
              <a:t>Resource: </a:t>
            </a:r>
            <a:br>
              <a:rPr lang="en-US" sz="4000" dirty="0"/>
            </a:br>
            <a:r>
              <a:rPr lang="en-US" sz="4000" dirty="0">
                <a:solidFill>
                  <a:schemeClr val="accent1"/>
                </a:solidFill>
              </a:rPr>
              <a:t>Sample Applicant Interview Questions</a:t>
            </a:r>
          </a:p>
        </p:txBody>
      </p:sp>
      <p:sp>
        <p:nvSpPr>
          <p:cNvPr id="3" name="Subtitle 2">
            <a:extLst>
              <a:ext uri="{FF2B5EF4-FFF2-40B4-BE49-F238E27FC236}">
                <a16:creationId xmlns:a16="http://schemas.microsoft.com/office/drawing/2014/main" id="{0384DD1C-AD92-9A84-15BE-331C25AF6886}"/>
              </a:ext>
            </a:extLst>
          </p:cNvPr>
          <p:cNvSpPr>
            <a:spLocks noGrp="1"/>
          </p:cNvSpPr>
          <p:nvPr>
            <p:ph type="subTitle" idx="1"/>
          </p:nvPr>
        </p:nvSpPr>
        <p:spPr>
          <a:xfrm>
            <a:off x="587829" y="1485946"/>
            <a:ext cx="7615646" cy="996088"/>
          </a:xfrm>
        </p:spPr>
        <p:txBody>
          <a:bodyPr/>
          <a:lstStyle/>
          <a:p>
            <a:r>
              <a:rPr lang="en-US" sz="3800" b="0" dirty="0"/>
              <a:t>Conducting an Applicant Interview</a:t>
            </a:r>
            <a:endParaRPr lang="en-US" sz="3800" dirty="0"/>
          </a:p>
        </p:txBody>
      </p:sp>
    </p:spTree>
    <p:extLst>
      <p:ext uri="{BB962C8B-B14F-4D97-AF65-F5344CB8AC3E}">
        <p14:creationId xmlns:p14="http://schemas.microsoft.com/office/powerpoint/2010/main" val="1826522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876F04F-0389-16A6-B5EA-3E8E1E3E1FA4}"/>
              </a:ext>
            </a:extLst>
          </p:cNvPr>
          <p:cNvSpPr/>
          <p:nvPr/>
        </p:nvSpPr>
        <p:spPr>
          <a:xfrm>
            <a:off x="7738289" y="5356345"/>
            <a:ext cx="2362048" cy="1501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C0DB4444-1B2F-8349-AC21-4826527E12A8}"/>
              </a:ext>
            </a:extLst>
          </p:cNvPr>
          <p:cNvSpPr>
            <a:spLocks noGrp="1"/>
          </p:cNvSpPr>
          <p:nvPr>
            <p:ph type="title"/>
          </p:nvPr>
        </p:nvSpPr>
        <p:spPr>
          <a:xfrm>
            <a:off x="525468" y="381000"/>
            <a:ext cx="10421208" cy="1325563"/>
          </a:xfrm>
        </p:spPr>
        <p:txBody>
          <a:bodyPr anchor="b">
            <a:noAutofit/>
          </a:bodyPr>
          <a:lstStyle/>
          <a:p>
            <a:pPr>
              <a:spcAft>
                <a:spcPts val="1200"/>
              </a:spcAft>
            </a:pPr>
            <a:r>
              <a:rPr lang="en-US" sz="4400" b="0" dirty="0"/>
              <a:t>Conducting an Applicant Interview</a:t>
            </a:r>
            <a:br>
              <a:rPr lang="en-US" sz="2600" b="0" dirty="0"/>
            </a:br>
            <a:r>
              <a:rPr lang="en-US" sz="3200" b="0" dirty="0">
                <a:solidFill>
                  <a:srgbClr val="2E3ED6"/>
                </a:solidFill>
              </a:rPr>
              <a:t>Communication Accommodations</a:t>
            </a:r>
            <a:endParaRPr lang="en-US" sz="3200" b="0" i="1" dirty="0"/>
          </a:p>
        </p:txBody>
      </p:sp>
      <p:sp>
        <p:nvSpPr>
          <p:cNvPr id="11" name="Content Placeholder 10">
            <a:extLst>
              <a:ext uri="{FF2B5EF4-FFF2-40B4-BE49-F238E27FC236}">
                <a16:creationId xmlns:a16="http://schemas.microsoft.com/office/drawing/2014/main" id="{5B50B99B-24B9-7D55-3055-69A55364D5BD}"/>
              </a:ext>
            </a:extLst>
          </p:cNvPr>
          <p:cNvSpPr>
            <a:spLocks noGrp="1"/>
          </p:cNvSpPr>
          <p:nvPr>
            <p:ph idx="1"/>
          </p:nvPr>
        </p:nvSpPr>
        <p:spPr>
          <a:xfrm>
            <a:off x="4313531" y="2009777"/>
            <a:ext cx="7062225" cy="2982892"/>
          </a:xfrm>
        </p:spPr>
        <p:txBody>
          <a:bodyPr>
            <a:noAutofit/>
          </a:bodyPr>
          <a:lstStyle/>
          <a:p>
            <a:pPr marL="285750" indent="-285750">
              <a:spcBef>
                <a:spcPts val="0"/>
              </a:spcBef>
              <a:spcAft>
                <a:spcPts val="2400"/>
              </a:spcAft>
              <a:buSzPct val="120000"/>
              <a:buFont typeface="Arial" panose="020B0604020202020204" pitchFamily="34" charset="0"/>
              <a:buChar char="•"/>
            </a:pPr>
            <a:r>
              <a:rPr lang="en-US" sz="2400" dirty="0"/>
              <a:t>Determine if the applicant or </a:t>
            </a:r>
            <a:r>
              <a:rPr lang="en-US" sz="2400" dirty="0">
                <a:effectLst/>
              </a:rPr>
              <a:t>parent/guardian </a:t>
            </a:r>
            <a:r>
              <a:rPr lang="en-US" sz="2400" b="1" dirty="0">
                <a:solidFill>
                  <a:srgbClr val="2E3ED6"/>
                </a:solidFill>
                <a:effectLst/>
              </a:rPr>
              <a:t>may need communication accommodations</a:t>
            </a:r>
            <a:r>
              <a:rPr lang="en-US" sz="2400" dirty="0">
                <a:effectLst/>
              </a:rPr>
              <a:t>, including translation services.</a:t>
            </a:r>
          </a:p>
          <a:p>
            <a:pPr marL="285750" indent="-285750">
              <a:spcBef>
                <a:spcPts val="0"/>
              </a:spcBef>
              <a:spcAft>
                <a:spcPts val="2400"/>
              </a:spcAft>
              <a:buSzPct val="120000"/>
              <a:buFont typeface="Arial" panose="020B0604020202020204" pitchFamily="34" charset="0"/>
              <a:buChar char="•"/>
            </a:pPr>
            <a:r>
              <a:rPr lang="en-US" sz="2400" dirty="0"/>
              <a:t>As part of nondiscrimination regulations, centers are </a:t>
            </a:r>
            <a:r>
              <a:rPr lang="en-US" sz="2400" b="1" dirty="0">
                <a:solidFill>
                  <a:srgbClr val="2E3ED6"/>
                </a:solidFill>
              </a:rPr>
              <a:t>required to communicate effectively with applicants with disabilities </a:t>
            </a:r>
            <a:r>
              <a:rPr lang="en-US" sz="2400" dirty="0"/>
              <a:t>during the application process.</a:t>
            </a:r>
          </a:p>
          <a:p>
            <a:pPr marL="285750" indent="-285750">
              <a:spcBef>
                <a:spcPts val="0"/>
              </a:spcBef>
              <a:spcAft>
                <a:spcPts val="2400"/>
              </a:spcAft>
              <a:buSzPct val="120000"/>
              <a:buFont typeface="Arial" panose="020B0604020202020204" pitchFamily="34" charset="0"/>
              <a:buChar char="•"/>
            </a:pPr>
            <a:endParaRPr lang="en-US" sz="2200" dirty="0"/>
          </a:p>
          <a:p>
            <a:pPr marL="285750" indent="-285750">
              <a:spcBef>
                <a:spcPts val="0"/>
              </a:spcBef>
              <a:spcAft>
                <a:spcPts val="2400"/>
              </a:spcAft>
              <a:buSzPct val="120000"/>
              <a:buFont typeface="Arial" panose="020B0604020202020204" pitchFamily="34" charset="0"/>
              <a:buChar char="•"/>
            </a:pPr>
            <a:endParaRPr lang="en-US" sz="1300" dirty="0">
              <a:effectLst/>
            </a:endParaRPr>
          </a:p>
        </p:txBody>
      </p:sp>
      <p:sp>
        <p:nvSpPr>
          <p:cNvPr id="8" name="Slide Number Placeholder 7">
            <a:extLst>
              <a:ext uri="{FF2B5EF4-FFF2-40B4-BE49-F238E27FC236}">
                <a16:creationId xmlns:a16="http://schemas.microsoft.com/office/drawing/2014/main" id="{B609FC03-B5BE-D846-993A-8E351C9509F3}"/>
              </a:ext>
            </a:extLst>
          </p:cNvPr>
          <p:cNvSpPr>
            <a:spLocks noGrp="1"/>
          </p:cNvSpPr>
          <p:nvPr>
            <p:ph type="sldNum" sz="quarter" idx="4"/>
          </p:nvPr>
        </p:nvSpPr>
        <p:spPr/>
        <p:txBody>
          <a:bodyPr anchor="ctr">
            <a:normAutofit/>
          </a:bodyPr>
          <a:lstStyle/>
          <a:p>
            <a:pPr>
              <a:spcAft>
                <a:spcPts val="600"/>
              </a:spcAft>
            </a:pPr>
            <a:fld id="{294A09A9-5501-47C1-A89A-A340965A2BE2}" type="slidenum">
              <a:rPr lang="en-US" smtClean="0"/>
              <a:pPr>
                <a:spcAft>
                  <a:spcPts val="600"/>
                </a:spcAft>
              </a:pPr>
              <a:t>34</a:t>
            </a:fld>
            <a:endParaRPr lang="en-US" dirty="0"/>
          </a:p>
        </p:txBody>
      </p:sp>
      <p:pic>
        <p:nvPicPr>
          <p:cNvPr id="7" name="Picture 4" descr="Let's Talk about the C-Word | Jewish Women's Archive">
            <a:extLst>
              <a:ext uri="{FF2B5EF4-FFF2-40B4-BE49-F238E27FC236}">
                <a16:creationId xmlns:a16="http://schemas.microsoft.com/office/drawing/2014/main" id="{A7625FE4-4903-5006-7891-3D11BD8115A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2131" r="4655"/>
          <a:stretch/>
        </p:blipFill>
        <p:spPr bwMode="auto">
          <a:xfrm>
            <a:off x="525467" y="2372881"/>
            <a:ext cx="3788064" cy="199158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0">
            <a:extLst>
              <a:ext uri="{FF2B5EF4-FFF2-40B4-BE49-F238E27FC236}">
                <a16:creationId xmlns:a16="http://schemas.microsoft.com/office/drawing/2014/main" id="{34904CBB-4C81-5D93-95B6-7342418DBB07}"/>
              </a:ext>
            </a:extLst>
          </p:cNvPr>
          <p:cNvSpPr txBox="1">
            <a:spLocks/>
          </p:cNvSpPr>
          <p:nvPr/>
        </p:nvSpPr>
        <p:spPr>
          <a:xfrm>
            <a:off x="3378631" y="4848223"/>
            <a:ext cx="8287902" cy="1690689"/>
          </a:xfrm>
          <a:prstGeom prst="roundRect">
            <a:avLst/>
          </a:prstGeom>
          <a:solidFill>
            <a:srgbClr val="F1EFA2"/>
          </a:solidFill>
          <a:ln w="25400">
            <a:solidFill>
              <a:schemeClr val="tx1"/>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SzPct val="120000"/>
            </a:pPr>
            <a:r>
              <a:rPr lang="en-US" sz="2400" dirty="0"/>
              <a:t>The </a:t>
            </a:r>
            <a:r>
              <a:rPr lang="en-US" sz="2400" b="1" dirty="0"/>
              <a:t>burden is on Job Corps centers to provide auxiliary aids and services </a:t>
            </a:r>
            <a:r>
              <a:rPr lang="en-US" sz="2400" dirty="0"/>
              <a:t>(communication aids) to enable individuals with disabilities to communicate effectively and have an equal opportunity to participate in the AFR process.</a:t>
            </a:r>
          </a:p>
        </p:txBody>
      </p:sp>
    </p:spTree>
    <p:extLst>
      <p:ext uri="{BB962C8B-B14F-4D97-AF65-F5344CB8AC3E}">
        <p14:creationId xmlns:p14="http://schemas.microsoft.com/office/powerpoint/2010/main" val="3043580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D296478-6E7D-6242-96DF-D02A6E0F6C37}"/>
              </a:ext>
            </a:extLst>
          </p:cNvPr>
          <p:cNvSpPr txBox="1">
            <a:spLocks/>
          </p:cNvSpPr>
          <p:nvPr/>
        </p:nvSpPr>
        <p:spPr>
          <a:xfrm>
            <a:off x="1423887" y="1161479"/>
            <a:ext cx="7583927" cy="25914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34963">
              <a:lnSpc>
                <a:spcPct val="100000"/>
              </a:lnSpc>
              <a:spcBef>
                <a:spcPts val="0"/>
              </a:spcBef>
              <a:spcAft>
                <a:spcPts val="1000"/>
              </a:spcAft>
              <a:buClr>
                <a:srgbClr val="2E3ED6"/>
              </a:buClr>
            </a:pPr>
            <a:r>
              <a:rPr lang="en-US" sz="2400" dirty="0"/>
              <a:t>Simplify language/rephrase question</a:t>
            </a:r>
          </a:p>
          <a:p>
            <a:pPr marL="344488" lvl="0" indent="-334963">
              <a:lnSpc>
                <a:spcPct val="100000"/>
              </a:lnSpc>
              <a:spcBef>
                <a:spcPts val="0"/>
              </a:spcBef>
              <a:spcAft>
                <a:spcPts val="1000"/>
              </a:spcAft>
              <a:buClr>
                <a:srgbClr val="2E3ED6"/>
              </a:buClr>
            </a:pPr>
            <a:r>
              <a:rPr lang="en-US" sz="2400" dirty="0"/>
              <a:t>Give extra processing time to both absorb info &amp; respond to questions</a:t>
            </a:r>
          </a:p>
          <a:p>
            <a:pPr marL="344488" lvl="0" indent="-334963">
              <a:lnSpc>
                <a:spcPct val="100000"/>
              </a:lnSpc>
              <a:spcBef>
                <a:spcPts val="0"/>
              </a:spcBef>
              <a:spcAft>
                <a:spcPts val="1000"/>
              </a:spcAft>
              <a:buClr>
                <a:srgbClr val="2E3ED6"/>
              </a:buClr>
            </a:pPr>
            <a:r>
              <a:rPr lang="en-US" sz="2400" dirty="0"/>
              <a:t>Use slower rate of speech</a:t>
            </a:r>
          </a:p>
          <a:p>
            <a:pPr marL="344488" indent="-334963">
              <a:lnSpc>
                <a:spcPct val="100000"/>
              </a:lnSpc>
              <a:spcBef>
                <a:spcPts val="0"/>
              </a:spcBef>
              <a:spcAft>
                <a:spcPts val="1000"/>
              </a:spcAft>
              <a:buClr>
                <a:srgbClr val="2E3ED6"/>
              </a:buClr>
            </a:pPr>
            <a:r>
              <a:rPr lang="en-US" sz="2400" dirty="0"/>
              <a:t>Ask the applicant to repeat back information to confirm understanding</a:t>
            </a:r>
            <a:endParaRPr lang="en-US" sz="2400" b="1" dirty="0"/>
          </a:p>
          <a:p>
            <a:pPr marL="0" lvl="0">
              <a:spcBef>
                <a:spcPts val="0"/>
              </a:spcBef>
              <a:buClr>
                <a:srgbClr val="0E7419"/>
              </a:buClr>
            </a:pPr>
            <a:endParaRPr lang="en-US" sz="1300" dirty="0"/>
          </a:p>
        </p:txBody>
      </p:sp>
      <p:sp>
        <p:nvSpPr>
          <p:cNvPr id="14" name="Content Placeholder 2">
            <a:extLst>
              <a:ext uri="{FF2B5EF4-FFF2-40B4-BE49-F238E27FC236}">
                <a16:creationId xmlns:a16="http://schemas.microsoft.com/office/drawing/2014/main" id="{4163CCB6-B2A7-2F4C-8964-902496DAC13E}"/>
              </a:ext>
            </a:extLst>
          </p:cNvPr>
          <p:cNvSpPr txBox="1">
            <a:spLocks/>
          </p:cNvSpPr>
          <p:nvPr/>
        </p:nvSpPr>
        <p:spPr>
          <a:xfrm>
            <a:off x="1423887" y="3791824"/>
            <a:ext cx="9822910" cy="25914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4325" lvl="0" indent="-314325">
              <a:lnSpc>
                <a:spcPct val="100000"/>
              </a:lnSpc>
              <a:spcBef>
                <a:spcPts val="0"/>
              </a:spcBef>
              <a:spcAft>
                <a:spcPts val="1000"/>
              </a:spcAft>
              <a:buClr>
                <a:srgbClr val="2E3ED6"/>
              </a:buClr>
            </a:pPr>
            <a:r>
              <a:rPr lang="en-US" sz="2400" dirty="0"/>
              <a:t>Provide handouts of questions and information</a:t>
            </a:r>
          </a:p>
          <a:p>
            <a:pPr marL="314325" lvl="0" indent="-314325">
              <a:lnSpc>
                <a:spcPct val="100000"/>
              </a:lnSpc>
              <a:spcBef>
                <a:spcPts val="0"/>
              </a:spcBef>
              <a:spcAft>
                <a:spcPts val="1000"/>
              </a:spcAft>
              <a:buClr>
                <a:srgbClr val="2E3ED6"/>
              </a:buClr>
            </a:pPr>
            <a:r>
              <a:rPr lang="en-US" sz="2400" dirty="0"/>
              <a:t>Allow written communication/responses</a:t>
            </a:r>
          </a:p>
          <a:p>
            <a:pPr marL="314325" lvl="0" indent="-314325">
              <a:lnSpc>
                <a:spcPct val="100000"/>
              </a:lnSpc>
              <a:spcBef>
                <a:spcPts val="0"/>
              </a:spcBef>
              <a:spcAft>
                <a:spcPts val="1000"/>
              </a:spcAft>
              <a:buClr>
                <a:srgbClr val="2E3ED6"/>
              </a:buClr>
            </a:pPr>
            <a:r>
              <a:rPr lang="en-US" sz="2400" dirty="0"/>
              <a:t>Interview face-to-face in lieu of phone</a:t>
            </a:r>
          </a:p>
          <a:p>
            <a:pPr marL="314325" lvl="0" indent="-314325">
              <a:lnSpc>
                <a:spcPct val="100000"/>
              </a:lnSpc>
              <a:spcBef>
                <a:spcPts val="0"/>
              </a:spcBef>
              <a:spcAft>
                <a:spcPts val="1000"/>
              </a:spcAft>
              <a:buClr>
                <a:srgbClr val="2E3ED6"/>
              </a:buClr>
            </a:pPr>
            <a:r>
              <a:rPr lang="en-US" sz="2400" dirty="0"/>
              <a:t>Use pictures or other symbols to convey meaning</a:t>
            </a:r>
          </a:p>
          <a:p>
            <a:pPr marL="314325" indent="-314325">
              <a:lnSpc>
                <a:spcPct val="105000"/>
              </a:lnSpc>
              <a:spcBef>
                <a:spcPts val="0"/>
              </a:spcBef>
              <a:buClr>
                <a:srgbClr val="2E3ED6"/>
              </a:buClr>
            </a:pPr>
            <a:r>
              <a:rPr lang="en-US" sz="2400" dirty="0"/>
              <a:t>Use interpreters, hearing assisted devices, text-to-speech technology</a:t>
            </a:r>
          </a:p>
          <a:p>
            <a:pPr marL="0">
              <a:spcBef>
                <a:spcPts val="600"/>
              </a:spcBef>
              <a:buClr>
                <a:srgbClr val="2E3ED6"/>
              </a:buClr>
            </a:pPr>
            <a:endParaRPr lang="en-US" sz="2600" b="1" dirty="0"/>
          </a:p>
          <a:p>
            <a:pPr marL="0" lvl="0">
              <a:spcBef>
                <a:spcPts val="0"/>
              </a:spcBef>
              <a:buClr>
                <a:srgbClr val="0E7419"/>
              </a:buClr>
            </a:pPr>
            <a:endParaRPr lang="en-US" sz="1300" dirty="0"/>
          </a:p>
        </p:txBody>
      </p:sp>
      <p:sp>
        <p:nvSpPr>
          <p:cNvPr id="19" name="Title 6">
            <a:extLst>
              <a:ext uri="{FF2B5EF4-FFF2-40B4-BE49-F238E27FC236}">
                <a16:creationId xmlns:a16="http://schemas.microsoft.com/office/drawing/2014/main" id="{03A31316-19B1-C741-B071-C51F24B8FFCC}"/>
              </a:ext>
            </a:extLst>
          </p:cNvPr>
          <p:cNvSpPr txBox="1">
            <a:spLocks/>
          </p:cNvSpPr>
          <p:nvPr/>
        </p:nvSpPr>
        <p:spPr>
          <a:xfrm>
            <a:off x="624799" y="252917"/>
            <a:ext cx="10523099" cy="92879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400" baseline="0">
                <a:solidFill>
                  <a:srgbClr val="002060"/>
                </a:solidFill>
                <a:effectLst/>
                <a:latin typeface="Century Gothic" panose="020B0502020202020204" pitchFamily="34" charset="0"/>
                <a:ea typeface="+mj-ea"/>
                <a:cs typeface="+mj-cs"/>
              </a:defRPr>
            </a:lvl1pPr>
          </a:lstStyle>
          <a:p>
            <a:r>
              <a:rPr kumimoji="0" lang="en-US" sz="4400" b="0" i="0" u="none" strike="noStrike" kern="1200" cap="none" spc="0" normalizeH="0" baseline="0" noProof="0" dirty="0">
                <a:ln>
                  <a:noFill/>
                </a:ln>
                <a:solidFill>
                  <a:srgbClr val="000000"/>
                </a:solidFill>
                <a:effectLst/>
                <a:uLnTx/>
                <a:uFillTx/>
                <a:latin typeface="+mj-lt"/>
                <a:ea typeface="+mn-ea"/>
                <a:cs typeface="+mn-cs"/>
              </a:rPr>
              <a:t>Communication Accommodations</a:t>
            </a:r>
            <a:endParaRPr lang="en-US" sz="4400" dirty="0">
              <a:solidFill>
                <a:srgbClr val="2E3ED6"/>
              </a:solidFill>
              <a:latin typeface="+mj-lt"/>
            </a:endParaRPr>
          </a:p>
        </p:txBody>
      </p:sp>
      <p:sp>
        <p:nvSpPr>
          <p:cNvPr id="4" name="Slide Number Placeholder 5">
            <a:extLst>
              <a:ext uri="{FF2B5EF4-FFF2-40B4-BE49-F238E27FC236}">
                <a16:creationId xmlns:a16="http://schemas.microsoft.com/office/drawing/2014/main" id="{21B325CF-1D56-BD34-42CF-6ADADC5C39D5}"/>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solidFill>
                  <a:schemeClr val="tx1"/>
                </a:solidFill>
              </a:rPr>
              <a:pPr/>
              <a:t>35</a:t>
            </a:fld>
            <a:endParaRPr lang="en-US" dirty="0">
              <a:solidFill>
                <a:schemeClr val="tx1"/>
              </a:solidFill>
            </a:endParaRPr>
          </a:p>
        </p:txBody>
      </p:sp>
      <p:pic>
        <p:nvPicPr>
          <p:cNvPr id="3074" name="Picture 2" descr="What is horizontal communication? | Slack">
            <a:extLst>
              <a:ext uri="{FF2B5EF4-FFF2-40B4-BE49-F238E27FC236}">
                <a16:creationId xmlns:a16="http://schemas.microsoft.com/office/drawing/2014/main" id="{79A592A4-125A-6A52-63C5-92446255871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230" t="8562" r="8128" b="11166"/>
          <a:stretch/>
        </p:blipFill>
        <p:spPr bwMode="auto">
          <a:xfrm>
            <a:off x="8774349" y="2294711"/>
            <a:ext cx="2700237" cy="2591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878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04EBAB5-C1F2-11FF-BA0D-9D1DE0686BE9}"/>
              </a:ext>
            </a:extLst>
          </p:cNvPr>
          <p:cNvSpPr/>
          <p:nvPr/>
        </p:nvSpPr>
        <p:spPr>
          <a:xfrm>
            <a:off x="8752114" y="0"/>
            <a:ext cx="30697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D54A2531-3309-D132-9C0E-1EB58832E5BF}"/>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cs typeface="Arial" panose="020B0604020202020204" pitchFamily="34" charset="0"/>
              </a:rPr>
              <a:pPr algn="r"/>
              <a:t>36</a:t>
            </a:fld>
            <a:endParaRPr lang="en-US" sz="1200" dirty="0">
              <a:cs typeface="Arial" panose="020B0604020202020204" pitchFamily="34" charset="0"/>
            </a:endParaRPr>
          </a:p>
        </p:txBody>
      </p:sp>
      <p:pic>
        <p:nvPicPr>
          <p:cNvPr id="16" name="Picture Placeholder 15" descr="A picture containing person, indoor, computer&#10;&#10;Description automatically generated">
            <a:extLst>
              <a:ext uri="{FF2B5EF4-FFF2-40B4-BE49-F238E27FC236}">
                <a16:creationId xmlns:a16="http://schemas.microsoft.com/office/drawing/2014/main" id="{9C214754-3F42-F96B-946D-ACC005566113}"/>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l="16667" r="16667"/>
          <a:stretch>
            <a:fillRect/>
          </a:stretch>
        </p:blipFill>
        <p:spPr>
          <a:xfrm>
            <a:off x="7912687" y="1159580"/>
            <a:ext cx="3412403" cy="3413434"/>
          </a:xfrm>
        </p:spPr>
      </p:pic>
      <p:sp>
        <p:nvSpPr>
          <p:cNvPr id="24" name="Title 1">
            <a:extLst>
              <a:ext uri="{FF2B5EF4-FFF2-40B4-BE49-F238E27FC236}">
                <a16:creationId xmlns:a16="http://schemas.microsoft.com/office/drawing/2014/main" id="{93906D41-4D8B-CFFA-8404-575F9C0FA7B4}"/>
              </a:ext>
            </a:extLst>
          </p:cNvPr>
          <p:cNvSpPr txBox="1">
            <a:spLocks/>
          </p:cNvSpPr>
          <p:nvPr/>
        </p:nvSpPr>
        <p:spPr>
          <a:xfrm>
            <a:off x="-6292" y="655772"/>
            <a:ext cx="9162102" cy="5397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300" dirty="0"/>
              <a:t>Conducting an Applicant Interview</a:t>
            </a:r>
          </a:p>
        </p:txBody>
      </p:sp>
      <p:sp>
        <p:nvSpPr>
          <p:cNvPr id="25" name="Content Placeholder 2">
            <a:extLst>
              <a:ext uri="{FF2B5EF4-FFF2-40B4-BE49-F238E27FC236}">
                <a16:creationId xmlns:a16="http://schemas.microsoft.com/office/drawing/2014/main" id="{6EB27002-DA12-4E26-1947-AA0F7CCBEE37}"/>
              </a:ext>
            </a:extLst>
          </p:cNvPr>
          <p:cNvSpPr txBox="1">
            <a:spLocks/>
          </p:cNvSpPr>
          <p:nvPr/>
        </p:nvSpPr>
        <p:spPr>
          <a:xfrm>
            <a:off x="669557" y="1682193"/>
            <a:ext cx="7132255" cy="3184931"/>
          </a:xfrm>
          <a:prstGeom prst="rect">
            <a:avLst/>
          </a:prstGeom>
          <a:ln>
            <a:noFill/>
          </a:ln>
        </p:spPr>
        <p:txBody>
          <a:bodyPr>
            <a:noAutofit/>
          </a:bodyPr>
          <a:lstStyle>
            <a:lvl1pPr marL="228600" indent="-228600" algn="l" defTabSz="914400" rtl="0" eaLnBrk="1" latinLnBrk="0" hangingPunct="1">
              <a:lnSpc>
                <a:spcPct val="120000"/>
              </a:lnSpc>
              <a:spcBef>
                <a:spcPts val="0"/>
              </a:spcBef>
              <a:buClr>
                <a:schemeClr val="accent5">
                  <a:lumMod val="50000"/>
                </a:schemeClr>
              </a:buClr>
              <a:buFont typeface="Wingdings" panose="05000000000000000000" pitchFamily="2" charset="2"/>
              <a:buChar char="§"/>
              <a:defRPr sz="2800" kern="1200">
                <a:solidFill>
                  <a:srgbClr val="002060"/>
                </a:solidFill>
                <a:latin typeface="+mn-lt"/>
                <a:ea typeface="+mn-ea"/>
                <a:cs typeface="+mn-cs"/>
              </a:defRPr>
            </a:lvl1pPr>
            <a:lvl2pPr marL="685800" indent="-228600" algn="l" defTabSz="914400" rtl="0" eaLnBrk="1" latinLnBrk="0" hangingPunct="1">
              <a:lnSpc>
                <a:spcPct val="120000"/>
              </a:lnSpc>
              <a:spcBef>
                <a:spcPts val="0"/>
              </a:spcBef>
              <a:buClr>
                <a:schemeClr val="accent5">
                  <a:lumMod val="50000"/>
                </a:schemeClr>
              </a:buClr>
              <a:buFont typeface="Wingdings" panose="05000000000000000000" pitchFamily="2" charset="2"/>
              <a:buChar char="§"/>
              <a:defRPr sz="2400" kern="1200">
                <a:solidFill>
                  <a:srgbClr val="002060"/>
                </a:solidFill>
                <a:latin typeface="+mn-lt"/>
                <a:ea typeface="+mn-ea"/>
                <a:cs typeface="+mn-cs"/>
              </a:defRPr>
            </a:lvl2pPr>
            <a:lvl3pPr marL="1143000" indent="-228600" algn="l" defTabSz="914400" rtl="0" eaLnBrk="1" latinLnBrk="0" hangingPunct="1">
              <a:lnSpc>
                <a:spcPct val="120000"/>
              </a:lnSpc>
              <a:spcBef>
                <a:spcPts val="0"/>
              </a:spcBef>
              <a:buClr>
                <a:schemeClr val="accent5">
                  <a:lumMod val="50000"/>
                </a:schemeClr>
              </a:buClr>
              <a:buFont typeface="Wingdings" panose="05000000000000000000" pitchFamily="2" charset="2"/>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50000"/>
                </a:schemeClr>
              </a:buClr>
              <a:buFont typeface="Wingdings" panose="05000000000000000000" pitchFamily="2" charset="2"/>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50000"/>
                </a:schemeClr>
              </a:buClr>
              <a:buFont typeface="Wingdings" panose="05000000000000000000" pitchFamily="2" charset="2"/>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lvl="1" indent="0" algn="ctr">
              <a:lnSpc>
                <a:spcPct val="100000"/>
              </a:lnSpc>
              <a:buNone/>
            </a:pPr>
            <a:r>
              <a:rPr lang="en-US" sz="3200" b="1" dirty="0">
                <a:solidFill>
                  <a:schemeClr val="tx1"/>
                </a:solidFill>
              </a:rPr>
              <a:t>Focus on</a:t>
            </a:r>
            <a:r>
              <a:rPr lang="en-US" sz="3200" dirty="0">
                <a:solidFill>
                  <a:schemeClr val="tx1"/>
                </a:solidFill>
              </a:rPr>
              <a:t> </a:t>
            </a:r>
            <a:r>
              <a:rPr lang="en-US" sz="3200" b="1" dirty="0">
                <a:solidFill>
                  <a:srgbClr val="FF0000"/>
                </a:solidFill>
              </a:rPr>
              <a:t>CURRENT*</a:t>
            </a:r>
            <a:endParaRPr lang="en-US" sz="3200" dirty="0">
              <a:effectLst/>
              <a:ea typeface="Times New Roman" panose="02020603050405020304" pitchFamily="18" charset="0"/>
            </a:endParaRPr>
          </a:p>
          <a:p>
            <a:pPr marL="11113" lvl="1" indent="0" algn="ctr">
              <a:lnSpc>
                <a:spcPct val="100000"/>
              </a:lnSpc>
              <a:spcAft>
                <a:spcPts val="1800"/>
              </a:spcAft>
              <a:buNone/>
            </a:pPr>
            <a:r>
              <a:rPr lang="en-US" sz="3200" b="1" dirty="0">
                <a:solidFill>
                  <a:schemeClr val="accent1"/>
                </a:solidFill>
              </a:rPr>
              <a:t>symptoms, behaviors and functioning</a:t>
            </a:r>
          </a:p>
          <a:p>
            <a:pPr marL="354013" lvl="1" indent="-342900">
              <a:lnSpc>
                <a:spcPct val="110000"/>
              </a:lnSpc>
              <a:buClr>
                <a:schemeClr val="tx1"/>
              </a:buClr>
              <a:buSzPct val="120000"/>
              <a:buFont typeface="Arial" panose="020B0604020202020204" pitchFamily="34" charset="0"/>
              <a:buChar char="•"/>
            </a:pPr>
            <a:r>
              <a:rPr lang="en-US" dirty="0">
                <a:solidFill>
                  <a:schemeClr val="tx1"/>
                </a:solidFill>
              </a:rPr>
              <a:t>Frequency severity, and chronicity</a:t>
            </a:r>
          </a:p>
          <a:p>
            <a:pPr marL="354013" lvl="1" indent="-342900">
              <a:lnSpc>
                <a:spcPct val="110000"/>
              </a:lnSpc>
              <a:buClr>
                <a:schemeClr val="tx1"/>
              </a:buClr>
              <a:buSzPct val="120000"/>
              <a:buFont typeface="Arial" panose="020B0604020202020204" pitchFamily="34" charset="0"/>
              <a:buChar char="•"/>
            </a:pPr>
            <a:r>
              <a:rPr lang="en-US" dirty="0">
                <a:solidFill>
                  <a:schemeClr val="tx1"/>
                </a:solidFill>
              </a:rPr>
              <a:t>Whether/how symptoms interfere with functioning</a:t>
            </a:r>
          </a:p>
          <a:p>
            <a:pPr marL="354013" lvl="1" indent="-342900">
              <a:lnSpc>
                <a:spcPct val="110000"/>
              </a:lnSpc>
              <a:buClr>
                <a:schemeClr val="tx1"/>
              </a:buClr>
              <a:buSzPct val="120000"/>
              <a:buFont typeface="Arial" panose="020B0604020202020204" pitchFamily="34" charset="0"/>
              <a:buChar char="•"/>
            </a:pPr>
            <a:r>
              <a:rPr lang="en-US" dirty="0">
                <a:solidFill>
                  <a:schemeClr val="tx1"/>
                </a:solidFill>
              </a:rPr>
              <a:t>Current treatments and adherence</a:t>
            </a:r>
          </a:p>
          <a:p>
            <a:pPr marL="354013" lvl="1" indent="-342900">
              <a:lnSpc>
                <a:spcPct val="110000"/>
              </a:lnSpc>
              <a:buClr>
                <a:schemeClr val="tx1"/>
              </a:buClr>
              <a:buSzPct val="120000"/>
              <a:buFont typeface="Arial" panose="020B0604020202020204" pitchFamily="34" charset="0"/>
              <a:buChar char="•"/>
            </a:pPr>
            <a:r>
              <a:rPr lang="en-US" dirty="0">
                <a:solidFill>
                  <a:schemeClr val="tx1"/>
                </a:solidFill>
              </a:rPr>
              <a:t>Coping strategies</a:t>
            </a:r>
          </a:p>
          <a:p>
            <a:pPr marL="11113" lvl="1" indent="0">
              <a:lnSpc>
                <a:spcPct val="110000"/>
              </a:lnSpc>
              <a:buNone/>
            </a:pPr>
            <a:endParaRPr lang="en-US" sz="1200" dirty="0">
              <a:solidFill>
                <a:schemeClr val="tx1"/>
              </a:solidFill>
            </a:endParaRPr>
          </a:p>
          <a:p>
            <a:pPr marL="354013" lvl="1" indent="-342900">
              <a:lnSpc>
                <a:spcPct val="100000"/>
              </a:lnSpc>
            </a:pPr>
            <a:endParaRPr lang="en-US" b="1" dirty="0">
              <a:solidFill>
                <a:srgbClr val="3130E3"/>
              </a:solidFill>
            </a:endParaRPr>
          </a:p>
          <a:p>
            <a:pPr marL="11113" lvl="1" indent="0">
              <a:lnSpc>
                <a:spcPct val="100000"/>
              </a:lnSpc>
              <a:buNone/>
            </a:pPr>
            <a:endParaRPr lang="en-US" b="1" dirty="0">
              <a:solidFill>
                <a:srgbClr val="3130E3"/>
              </a:solidFill>
            </a:endParaRPr>
          </a:p>
        </p:txBody>
      </p:sp>
      <p:sp>
        <p:nvSpPr>
          <p:cNvPr id="26" name="Rounded Rectangle 25">
            <a:extLst>
              <a:ext uri="{FF2B5EF4-FFF2-40B4-BE49-F238E27FC236}">
                <a16:creationId xmlns:a16="http://schemas.microsoft.com/office/drawing/2014/main" id="{55C88A56-2A97-22B8-DCEE-13E610C06C81}"/>
              </a:ext>
            </a:extLst>
          </p:cNvPr>
          <p:cNvSpPr/>
          <p:nvPr/>
        </p:nvSpPr>
        <p:spPr>
          <a:xfrm>
            <a:off x="981549" y="4727642"/>
            <a:ext cx="7132255" cy="1628707"/>
          </a:xfrm>
          <a:prstGeom prst="roundRect">
            <a:avLst/>
          </a:prstGeom>
          <a:solidFill>
            <a:srgbClr val="ECEB3A">
              <a:alpha val="42821"/>
            </a:srgbClr>
          </a:solidFill>
          <a:ln w="25400">
            <a:solidFill>
              <a:schemeClr val="tx1"/>
            </a:solidFill>
          </a:ln>
        </p:spPr>
        <p:txBody>
          <a:bodyPr wrap="square" anchor="ctr">
            <a:noAutofit/>
          </a:bodyPr>
          <a:lstStyle/>
          <a:p>
            <a:pPr marL="20638" lvl="1" indent="-20638" algn="ctr">
              <a:lnSpc>
                <a:spcPct val="100000"/>
              </a:lnSpc>
            </a:pPr>
            <a:r>
              <a:rPr lang="en-US" sz="2400" b="1" dirty="0">
                <a:solidFill>
                  <a:srgbClr val="FF0000"/>
                </a:solidFill>
              </a:rPr>
              <a:t>A recommendation of denial cannot be based on historical information</a:t>
            </a:r>
            <a:r>
              <a:rPr lang="en-US" sz="2400" dirty="0"/>
              <a:t>. </a:t>
            </a:r>
          </a:p>
          <a:p>
            <a:pPr marL="20638" lvl="1" indent="-20638" algn="ctr">
              <a:lnSpc>
                <a:spcPct val="100000"/>
              </a:lnSpc>
            </a:pPr>
            <a:r>
              <a:rPr lang="en-US" sz="2400" dirty="0"/>
              <a:t>The applicant must have current symptoms and behaviors that require treatment now.</a:t>
            </a:r>
          </a:p>
        </p:txBody>
      </p:sp>
      <p:sp>
        <p:nvSpPr>
          <p:cNvPr id="2" name="TextBox 1">
            <a:extLst>
              <a:ext uri="{FF2B5EF4-FFF2-40B4-BE49-F238E27FC236}">
                <a16:creationId xmlns:a16="http://schemas.microsoft.com/office/drawing/2014/main" id="{6FA1B87D-55C3-3FC0-1703-21EE3DFFABCE}"/>
              </a:ext>
            </a:extLst>
          </p:cNvPr>
          <p:cNvSpPr txBox="1"/>
          <p:nvPr/>
        </p:nvSpPr>
        <p:spPr>
          <a:xfrm>
            <a:off x="8752114" y="4818350"/>
            <a:ext cx="3069772" cy="461665"/>
          </a:xfrm>
          <a:prstGeom prst="rect">
            <a:avLst/>
          </a:prstGeom>
          <a:solidFill>
            <a:schemeClr val="bg1"/>
          </a:solidFill>
        </p:spPr>
        <p:txBody>
          <a:bodyPr wrap="square" rtlCol="0">
            <a:spAutoFit/>
          </a:bodyPr>
          <a:lstStyle/>
          <a:p>
            <a:r>
              <a:rPr lang="en-US" sz="2200" b="1" dirty="0">
                <a:solidFill>
                  <a:srgbClr val="FF0000"/>
                </a:solidFill>
              </a:rPr>
              <a:t>*</a:t>
            </a:r>
            <a:r>
              <a:rPr lang="en-US" sz="2200" b="1" dirty="0">
                <a:solidFill>
                  <a:schemeClr val="accent1"/>
                </a:solidFill>
              </a:rPr>
              <a:t> </a:t>
            </a:r>
            <a:r>
              <a:rPr lang="en-US" sz="2400" dirty="0">
                <a:effectLst/>
                <a:ea typeface="Times New Roman" panose="02020603050405020304" pitchFamily="18" charset="0"/>
              </a:rPr>
              <a:t>past 6 to 12 months</a:t>
            </a:r>
            <a:endParaRPr lang="en-US" sz="2400" dirty="0"/>
          </a:p>
        </p:txBody>
      </p:sp>
    </p:spTree>
    <p:extLst>
      <p:ext uri="{BB962C8B-B14F-4D97-AF65-F5344CB8AC3E}">
        <p14:creationId xmlns:p14="http://schemas.microsoft.com/office/powerpoint/2010/main" val="2959592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7B496E05-4937-4F9A-84BC-2BEC43BABD9D}"/>
              </a:ext>
            </a:extLst>
          </p:cNvPr>
          <p:cNvSpPr>
            <a:spLocks noGrp="1"/>
          </p:cNvSpPr>
          <p:nvPr>
            <p:ph type="title"/>
          </p:nvPr>
        </p:nvSpPr>
        <p:spPr>
          <a:xfrm>
            <a:off x="621082" y="664586"/>
            <a:ext cx="9779183" cy="801029"/>
          </a:xfrm>
        </p:spPr>
        <p:txBody>
          <a:bodyPr vert="horz" lIns="91440" tIns="45720" rIns="91440" bIns="45720" rtlCol="0" anchor="ctr">
            <a:normAutofit/>
          </a:bodyPr>
          <a:lstStyle/>
          <a:p>
            <a:r>
              <a:rPr lang="en-US" sz="4400" b="0" dirty="0"/>
              <a:t>Mental Status Exam (MSE)</a:t>
            </a:r>
            <a:endParaRPr lang="en-US" sz="4400" b="1" kern="1200" dirty="0">
              <a:latin typeface="+mj-lt"/>
              <a:ea typeface="+mj-ea"/>
              <a:cs typeface="+mj-cs"/>
            </a:endParaRPr>
          </a:p>
        </p:txBody>
      </p:sp>
      <p:pic>
        <p:nvPicPr>
          <p:cNvPr id="25" name="Picture 2" descr="Free Computer Work Cliparts, Download Free Clip Art, Free Clip Art on  Clipart Library">
            <a:extLst>
              <a:ext uri="{FF2B5EF4-FFF2-40B4-BE49-F238E27FC236}">
                <a16:creationId xmlns:a16="http://schemas.microsoft.com/office/drawing/2014/main" id="{367E9297-FF75-07AA-F893-B3EFAFA51B9D}"/>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2916" t="18956" r="1528" b="12494"/>
          <a:stretch/>
        </p:blipFill>
        <p:spPr bwMode="auto">
          <a:xfrm>
            <a:off x="755904" y="1717927"/>
            <a:ext cx="3268339" cy="2344622"/>
          </a:xfrm>
          <a:prstGeom prst="rect">
            <a:avLst/>
          </a:prstGeom>
          <a:solidFill>
            <a:srgbClr val="FFFFFF"/>
          </a:solidFill>
        </p:spPr>
      </p:pic>
      <p:sp>
        <p:nvSpPr>
          <p:cNvPr id="24" name="Content Placeholder 2">
            <a:extLst>
              <a:ext uri="{FF2B5EF4-FFF2-40B4-BE49-F238E27FC236}">
                <a16:creationId xmlns:a16="http://schemas.microsoft.com/office/drawing/2014/main" id="{76CD808F-0952-AB11-1E1E-60D9AFC7274E}"/>
              </a:ext>
            </a:extLst>
          </p:cNvPr>
          <p:cNvSpPr txBox="1">
            <a:spLocks/>
          </p:cNvSpPr>
          <p:nvPr/>
        </p:nvSpPr>
        <p:spPr>
          <a:xfrm>
            <a:off x="4208329" y="1673239"/>
            <a:ext cx="6773808" cy="447548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0"/>
              </a:spcBef>
              <a:buClr>
                <a:schemeClr val="accent5">
                  <a:lumMod val="50000"/>
                </a:schemeClr>
              </a:buClr>
              <a:buFont typeface="Wingdings" panose="05000000000000000000" pitchFamily="2" charset="2"/>
              <a:buChar char="§"/>
              <a:defRPr sz="2800" kern="1200">
                <a:solidFill>
                  <a:srgbClr val="002060"/>
                </a:solidFill>
                <a:latin typeface="+mn-lt"/>
                <a:ea typeface="+mn-ea"/>
                <a:cs typeface="+mn-cs"/>
              </a:defRPr>
            </a:lvl1pPr>
            <a:lvl2pPr marL="685800" indent="-228600" algn="l" defTabSz="914400" rtl="0" eaLnBrk="1" latinLnBrk="0" hangingPunct="1">
              <a:lnSpc>
                <a:spcPct val="120000"/>
              </a:lnSpc>
              <a:spcBef>
                <a:spcPts val="0"/>
              </a:spcBef>
              <a:buClr>
                <a:schemeClr val="accent5">
                  <a:lumMod val="50000"/>
                </a:schemeClr>
              </a:buClr>
              <a:buFont typeface="Wingdings" panose="05000000000000000000" pitchFamily="2" charset="2"/>
              <a:buChar char="§"/>
              <a:defRPr sz="2400" kern="1200">
                <a:solidFill>
                  <a:srgbClr val="002060"/>
                </a:solidFill>
                <a:latin typeface="+mn-lt"/>
                <a:ea typeface="+mn-ea"/>
                <a:cs typeface="+mn-cs"/>
              </a:defRPr>
            </a:lvl2pPr>
            <a:lvl3pPr marL="1143000" indent="-228600" algn="l" defTabSz="914400" rtl="0" eaLnBrk="1" latinLnBrk="0" hangingPunct="1">
              <a:lnSpc>
                <a:spcPct val="120000"/>
              </a:lnSpc>
              <a:spcBef>
                <a:spcPts val="0"/>
              </a:spcBef>
              <a:buClr>
                <a:schemeClr val="accent5">
                  <a:lumMod val="50000"/>
                </a:schemeClr>
              </a:buClr>
              <a:buFont typeface="Wingdings" panose="05000000000000000000" pitchFamily="2" charset="2"/>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50000"/>
                </a:schemeClr>
              </a:buClr>
              <a:buFont typeface="Wingdings" panose="05000000000000000000" pitchFamily="2" charset="2"/>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50000"/>
                </a:schemeClr>
              </a:buClr>
              <a:buFont typeface="Wingdings" panose="05000000000000000000" pitchFamily="2" charset="2"/>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3850" marR="0" lvl="1" indent="-323850">
              <a:lnSpc>
                <a:spcPct val="90000"/>
              </a:lnSpc>
              <a:spcAft>
                <a:spcPts val="1600"/>
              </a:spcAft>
              <a:buClr>
                <a:srgbClr val="000000"/>
              </a:buClr>
              <a:buFont typeface="Symbol" pitchFamily="2" charset="2"/>
              <a:buChar char=""/>
            </a:pPr>
            <a:r>
              <a:rPr lang="en-US" sz="2200" dirty="0">
                <a:solidFill>
                  <a:schemeClr val="tx1"/>
                </a:solidFill>
                <a:effectLst/>
                <a:ea typeface="Times New Roman" panose="02020603050405020304" pitchFamily="18" charset="0"/>
              </a:rPr>
              <a:t>The MSE consists of behavioral observations about the applicant during the course of interview and provide critical information that </a:t>
            </a:r>
            <a:r>
              <a:rPr lang="en-US" sz="2200" b="1" dirty="0">
                <a:solidFill>
                  <a:srgbClr val="FF0000"/>
                </a:solidFill>
                <a:effectLst/>
                <a:ea typeface="Times New Roman" panose="02020603050405020304" pitchFamily="18" charset="0"/>
              </a:rPr>
              <a:t>cannot be obtained from any other source</a:t>
            </a:r>
            <a:r>
              <a:rPr lang="en-US" sz="2200" dirty="0">
                <a:effectLst/>
                <a:ea typeface="Times New Roman" panose="02020603050405020304" pitchFamily="18" charset="0"/>
              </a:rPr>
              <a:t>. </a:t>
            </a:r>
          </a:p>
          <a:p>
            <a:pPr marL="323850" marR="0" lvl="1" indent="-323850">
              <a:lnSpc>
                <a:spcPct val="90000"/>
              </a:lnSpc>
              <a:spcAft>
                <a:spcPts val="1600"/>
              </a:spcAft>
              <a:buClr>
                <a:srgbClr val="000000"/>
              </a:buClr>
              <a:buFont typeface="Symbol" pitchFamily="2" charset="2"/>
              <a:buChar char=""/>
            </a:pPr>
            <a:r>
              <a:rPr lang="en-US" sz="2200" dirty="0">
                <a:solidFill>
                  <a:schemeClr val="tx1"/>
                </a:solidFill>
                <a:effectLst/>
                <a:ea typeface="Times New Roman" panose="02020603050405020304" pitchFamily="18" charset="0"/>
              </a:rPr>
              <a:t>It provides a detailed portrait of how the applicant spoke, thought, behaved, and interacted with you during the interview.</a:t>
            </a:r>
            <a:endParaRPr lang="en-US" sz="2200" dirty="0">
              <a:solidFill>
                <a:schemeClr val="tx1"/>
              </a:solidFill>
              <a:ea typeface="Times New Roman" panose="02020603050405020304" pitchFamily="18" charset="0"/>
            </a:endParaRPr>
          </a:p>
          <a:p>
            <a:pPr marL="323850" marR="0" lvl="1" indent="-323850">
              <a:lnSpc>
                <a:spcPct val="90000"/>
              </a:lnSpc>
              <a:spcBef>
                <a:spcPts val="1100"/>
              </a:spcBef>
              <a:spcAft>
                <a:spcPts val="0"/>
              </a:spcAft>
              <a:buClr>
                <a:srgbClr val="000000"/>
              </a:buClr>
              <a:buFont typeface="Symbol" pitchFamily="2" charset="2"/>
              <a:buChar char=""/>
            </a:pPr>
            <a:r>
              <a:rPr lang="en-US" sz="2200" dirty="0">
                <a:solidFill>
                  <a:schemeClr val="tx1"/>
                </a:solidFill>
                <a:effectLst/>
                <a:ea typeface="Times New Roman" panose="02020603050405020304" pitchFamily="18" charset="0"/>
              </a:rPr>
              <a:t>In some cases, the MSE will provide information that </a:t>
            </a:r>
            <a:r>
              <a:rPr lang="en-US" sz="2200" b="1" dirty="0">
                <a:solidFill>
                  <a:srgbClr val="FF0000"/>
                </a:solidFill>
                <a:effectLst/>
                <a:ea typeface="Times New Roman" panose="02020603050405020304" pitchFamily="18" charset="0"/>
              </a:rPr>
              <a:t>contradicts statements made by the applicant </a:t>
            </a:r>
            <a:r>
              <a:rPr lang="en-US" sz="2200" dirty="0">
                <a:solidFill>
                  <a:schemeClr val="tx1"/>
                </a:solidFill>
                <a:effectLst/>
                <a:ea typeface="Times New Roman" panose="02020603050405020304" pitchFamily="18" charset="0"/>
              </a:rPr>
              <a:t>about their mood, need for treatment, etc. and will be the </a:t>
            </a:r>
            <a:r>
              <a:rPr lang="en-US" sz="2200" b="1" dirty="0">
                <a:solidFill>
                  <a:schemeClr val="accent1"/>
                </a:solidFill>
                <a:effectLst/>
                <a:ea typeface="Times New Roman" panose="02020603050405020304" pitchFamily="18" charset="0"/>
              </a:rPr>
              <a:t>most compelling evidence supporting a recommendation of denial</a:t>
            </a:r>
            <a:r>
              <a:rPr lang="en-US" sz="2200" dirty="0">
                <a:effectLst/>
                <a:ea typeface="Times New Roman" panose="02020603050405020304" pitchFamily="18" charset="0"/>
              </a:rPr>
              <a:t>.</a:t>
            </a:r>
          </a:p>
          <a:p>
            <a:pPr marL="0" lvl="1" indent="0">
              <a:lnSpc>
                <a:spcPct val="90000"/>
              </a:lnSpc>
              <a:spcAft>
                <a:spcPts val="1800"/>
              </a:spcAft>
              <a:buClr>
                <a:schemeClr val="accent1"/>
              </a:buClr>
              <a:buSzPct val="120000"/>
              <a:buNone/>
            </a:pPr>
            <a:r>
              <a:rPr lang="en-US" sz="2200" dirty="0">
                <a:solidFill>
                  <a:schemeClr val="tx1"/>
                </a:solidFill>
              </a:rPr>
              <a:t> </a:t>
            </a:r>
          </a:p>
        </p:txBody>
      </p:sp>
      <p:sp>
        <p:nvSpPr>
          <p:cNvPr id="8" name="Slide Number Placeholder 7">
            <a:extLst>
              <a:ext uri="{FF2B5EF4-FFF2-40B4-BE49-F238E27FC236}">
                <a16:creationId xmlns:a16="http://schemas.microsoft.com/office/drawing/2014/main" id="{B609FC03-B5BE-D846-993A-8E351C9509F3}"/>
              </a:ext>
            </a:extLst>
          </p:cNvPr>
          <p:cNvSpPr>
            <a:spLocks noGrp="1"/>
          </p:cNvSpPr>
          <p:nvPr>
            <p:ph type="sldNum" sz="quarter" idx="4"/>
          </p:nvPr>
        </p:nvSpPr>
        <p:spPr>
          <a:xfrm>
            <a:off x="10153276" y="6356350"/>
            <a:ext cx="1657723" cy="365125"/>
          </a:xfrm>
        </p:spPr>
        <p:txBody>
          <a:bodyPr vert="horz" lIns="91440" tIns="45720" rIns="91440" bIns="45720" rtlCol="0" anchor="ctr">
            <a:normAutofit/>
          </a:bodyPr>
          <a:lstStyle/>
          <a:p>
            <a:pPr>
              <a:spcAft>
                <a:spcPts val="600"/>
              </a:spcAft>
            </a:pPr>
            <a:fld id="{294A09A9-5501-47C1-A89A-A340965A2BE2}" type="slidenum">
              <a:rPr lang="en-US" smtClean="0"/>
              <a:pPr>
                <a:spcAft>
                  <a:spcPts val="600"/>
                </a:spcAft>
              </a:pPr>
              <a:t>37</a:t>
            </a:fld>
            <a:endParaRPr lang="en-US" dirty="0"/>
          </a:p>
        </p:txBody>
      </p:sp>
    </p:spTree>
    <p:extLst>
      <p:ext uri="{BB962C8B-B14F-4D97-AF65-F5344CB8AC3E}">
        <p14:creationId xmlns:p14="http://schemas.microsoft.com/office/powerpoint/2010/main" val="2468522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a:extLst>
              <a:ext uri="{FF2B5EF4-FFF2-40B4-BE49-F238E27FC236}">
                <a16:creationId xmlns:a16="http://schemas.microsoft.com/office/drawing/2014/main" id="{D3112D02-64DB-AB4F-B5AF-FFBD51BE2AE7}"/>
              </a:ext>
            </a:extLst>
          </p:cNvPr>
          <p:cNvGraphicFramePr>
            <a:graphicFrameLocks noGrp="1"/>
          </p:cNvGraphicFramePr>
          <p:nvPr>
            <p:ph idx="4294967295"/>
            <p:extLst>
              <p:ext uri="{D42A27DB-BD31-4B8C-83A1-F6EECF244321}">
                <p14:modId xmlns:p14="http://schemas.microsoft.com/office/powerpoint/2010/main" val="1537565883"/>
              </p:ext>
            </p:extLst>
          </p:nvPr>
        </p:nvGraphicFramePr>
        <p:xfrm>
          <a:off x="4173538" y="377825"/>
          <a:ext cx="8018585" cy="6479630"/>
        </p:xfrm>
        <a:graphic>
          <a:graphicData uri="http://schemas.openxmlformats.org/drawingml/2006/table">
            <a:tbl>
              <a:tblPr firstRow="1" firstCol="1" lastRow="1" lastCol="1" bandRow="1" bandCol="1">
                <a:tableStyleId>{5C22544A-7EE6-4342-B048-85BDC9FD1C3A}</a:tableStyleId>
              </a:tblPr>
              <a:tblGrid>
                <a:gridCol w="1558263">
                  <a:extLst>
                    <a:ext uri="{9D8B030D-6E8A-4147-A177-3AD203B41FA5}">
                      <a16:colId xmlns:a16="http://schemas.microsoft.com/office/drawing/2014/main" val="2319325823"/>
                    </a:ext>
                  </a:extLst>
                </a:gridCol>
                <a:gridCol w="1690956">
                  <a:extLst>
                    <a:ext uri="{9D8B030D-6E8A-4147-A177-3AD203B41FA5}">
                      <a16:colId xmlns:a16="http://schemas.microsoft.com/office/drawing/2014/main" val="939250049"/>
                    </a:ext>
                  </a:extLst>
                </a:gridCol>
                <a:gridCol w="1306993">
                  <a:extLst>
                    <a:ext uri="{9D8B030D-6E8A-4147-A177-3AD203B41FA5}">
                      <a16:colId xmlns:a16="http://schemas.microsoft.com/office/drawing/2014/main" val="166763557"/>
                    </a:ext>
                  </a:extLst>
                </a:gridCol>
                <a:gridCol w="1748832">
                  <a:extLst>
                    <a:ext uri="{9D8B030D-6E8A-4147-A177-3AD203B41FA5}">
                      <a16:colId xmlns:a16="http://schemas.microsoft.com/office/drawing/2014/main" val="1810389974"/>
                    </a:ext>
                  </a:extLst>
                </a:gridCol>
                <a:gridCol w="1713541">
                  <a:extLst>
                    <a:ext uri="{9D8B030D-6E8A-4147-A177-3AD203B41FA5}">
                      <a16:colId xmlns:a16="http://schemas.microsoft.com/office/drawing/2014/main" val="2754906917"/>
                    </a:ext>
                  </a:extLst>
                </a:gridCol>
              </a:tblGrid>
              <a:tr h="199939">
                <a:tc>
                  <a:txBody>
                    <a:bodyPr/>
                    <a:lstStyle/>
                    <a:p>
                      <a:pPr marL="0" marR="0" algn="ctr">
                        <a:spcBef>
                          <a:spcPts val="0"/>
                        </a:spcBef>
                        <a:spcAft>
                          <a:spcPts val="0"/>
                        </a:spcAft>
                        <a:tabLst>
                          <a:tab pos="228600" algn="l"/>
                        </a:tabLst>
                      </a:pPr>
                      <a:r>
                        <a:rPr lang="en-US" sz="1100" b="1" dirty="0">
                          <a:solidFill>
                            <a:schemeClr val="tx1"/>
                          </a:solidFill>
                          <a:effectLst/>
                        </a:rPr>
                        <a:t>Appearance*</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tabLst>
                          <a:tab pos="228600" algn="l"/>
                        </a:tabLst>
                      </a:pPr>
                      <a:r>
                        <a:rPr lang="en-US" sz="1100" b="1" dirty="0">
                          <a:solidFill>
                            <a:schemeClr val="tx1"/>
                          </a:solidFill>
                          <a:effectLst/>
                        </a:rPr>
                        <a:t>Rapport</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tabLst>
                          <a:tab pos="228600" algn="l"/>
                        </a:tabLst>
                      </a:pPr>
                      <a:r>
                        <a:rPr lang="en-US" sz="1100" b="1" dirty="0">
                          <a:solidFill>
                            <a:schemeClr val="tx1"/>
                          </a:solidFill>
                          <a:effectLst/>
                        </a:rPr>
                        <a:t>Behavior*</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tabLst>
                          <a:tab pos="228600" algn="l"/>
                          <a:tab pos="1188720" algn="l"/>
                        </a:tabLst>
                      </a:pPr>
                      <a:r>
                        <a:rPr lang="en-US" sz="1100" b="1" dirty="0">
                          <a:solidFill>
                            <a:schemeClr val="tx1"/>
                          </a:solidFill>
                          <a:effectLst/>
                        </a:rPr>
                        <a:t>Mood</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tabLst>
                          <a:tab pos="228600" algn="l"/>
                          <a:tab pos="617220" algn="l"/>
                          <a:tab pos="1074420" algn="l"/>
                          <a:tab pos="1474470" algn="l"/>
                        </a:tabLst>
                      </a:pPr>
                      <a:r>
                        <a:rPr lang="en-US" sz="1100" b="1" dirty="0">
                          <a:solidFill>
                            <a:schemeClr val="tx1"/>
                          </a:solidFill>
                          <a:effectLst/>
                        </a:rPr>
                        <a:t>Affect*</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9336622"/>
                  </a:ext>
                </a:extLst>
              </a:tr>
              <a:tr h="1646196">
                <a:tc>
                  <a:txBody>
                    <a:bodyPr/>
                    <a:lstStyle/>
                    <a:p>
                      <a:pPr marL="205105" marR="0" indent="-205105">
                        <a:spcBef>
                          <a:spcPts val="0"/>
                        </a:spcBef>
                        <a:spcAft>
                          <a:spcPts val="0"/>
                        </a:spcAft>
                      </a:pPr>
                      <a:r>
                        <a:rPr lang="en-US" sz="1100" b="0" dirty="0">
                          <a:solidFill>
                            <a:schemeClr val="tx1"/>
                          </a:solidFill>
                          <a:effectLst/>
                        </a:rPr>
                        <a:t>☐ Appropriate hygiene &amp; dress</a:t>
                      </a:r>
                    </a:p>
                    <a:p>
                      <a:pPr marL="205105" marR="0" indent="-205105">
                        <a:spcBef>
                          <a:spcPts val="0"/>
                        </a:spcBef>
                        <a:spcAft>
                          <a:spcPts val="0"/>
                        </a:spcAft>
                      </a:pPr>
                      <a:r>
                        <a:rPr lang="en-US" sz="1100" b="0" dirty="0">
                          <a:solidFill>
                            <a:schemeClr val="tx1"/>
                          </a:solidFill>
                          <a:effectLst/>
                        </a:rPr>
                        <a:t>☐ Poor hygiene</a:t>
                      </a:r>
                    </a:p>
                    <a:p>
                      <a:pPr marL="205105" marR="0" indent="-205105">
                        <a:spcBef>
                          <a:spcPts val="0"/>
                        </a:spcBef>
                        <a:spcAft>
                          <a:spcPts val="0"/>
                        </a:spcAft>
                      </a:pPr>
                      <a:r>
                        <a:rPr lang="en-US" sz="1100" b="0" dirty="0">
                          <a:solidFill>
                            <a:schemeClr val="tx1"/>
                          </a:solidFill>
                          <a:effectLst/>
                        </a:rPr>
                        <a:t>☐ Unkempt</a:t>
                      </a:r>
                    </a:p>
                    <a:p>
                      <a:pPr marL="205105" marR="0" indent="-205105">
                        <a:spcBef>
                          <a:spcPts val="0"/>
                        </a:spcBef>
                        <a:spcAft>
                          <a:spcPts val="0"/>
                        </a:spcAft>
                      </a:pPr>
                      <a:r>
                        <a:rPr lang="en-US" sz="1100" b="0" dirty="0">
                          <a:solidFill>
                            <a:schemeClr val="tx1"/>
                          </a:solidFill>
                          <a:effectLst/>
                        </a:rPr>
                        <a:t>☐ Disheveled</a:t>
                      </a:r>
                    </a:p>
                    <a:p>
                      <a:pPr marL="205105" marR="0" indent="-205105">
                        <a:spcBef>
                          <a:spcPts val="0"/>
                        </a:spcBef>
                        <a:spcAft>
                          <a:spcPts val="0"/>
                        </a:spcAft>
                      </a:pPr>
                      <a:r>
                        <a:rPr lang="en-US" sz="1100" b="0" dirty="0">
                          <a:solidFill>
                            <a:schemeClr val="tx1"/>
                          </a:solidFill>
                          <a:effectLst/>
                        </a:rPr>
                        <a:t>☐ Inappropriate dress</a:t>
                      </a:r>
                    </a:p>
                    <a:p>
                      <a:pPr marL="205105" marR="0" indent="-205105">
                        <a:spcBef>
                          <a:spcPts val="0"/>
                        </a:spcBef>
                        <a:spcAft>
                          <a:spcPts val="0"/>
                        </a:spcAft>
                        <a:tabLst>
                          <a:tab pos="160020" algn="l"/>
                        </a:tabLst>
                      </a:pPr>
                      <a:r>
                        <a:rPr lang="en-US" sz="1100" b="0" dirty="0">
                          <a:solidFill>
                            <a:schemeClr val="tx1"/>
                          </a:solidFill>
                          <a:effectLst/>
                        </a:rPr>
                        <a:t>☐ Unusual hairstyle or color</a:t>
                      </a:r>
                    </a:p>
                    <a:p>
                      <a:pPr marL="0" marR="0">
                        <a:spcBef>
                          <a:spcPts val="0"/>
                        </a:spcBef>
                        <a:spcAft>
                          <a:spcPts val="0"/>
                        </a:spcAft>
                        <a:tabLst>
                          <a:tab pos="160020" algn="l"/>
                        </a:tabLst>
                      </a:pPr>
                      <a:r>
                        <a:rPr lang="en-US" sz="1100" b="0" dirty="0">
                          <a:solidFill>
                            <a:schemeClr val="tx1"/>
                          </a:solidFill>
                          <a:effectLst/>
                        </a:rPr>
                        <a:t>☐ Body art/tattoos</a:t>
                      </a:r>
                    </a:p>
                    <a:p>
                      <a:pPr marL="0" marR="0">
                        <a:spcBef>
                          <a:spcPts val="0"/>
                        </a:spcBef>
                        <a:spcAft>
                          <a:spcPts val="0"/>
                        </a:spcAft>
                        <a:tabLst>
                          <a:tab pos="160020" algn="l"/>
                        </a:tabLst>
                      </a:pPr>
                      <a:r>
                        <a:rPr lang="en-US" sz="1100" b="0" dirty="0">
                          <a:solidFill>
                            <a:schemeClr val="tx1"/>
                          </a:solidFill>
                          <a:effectLst/>
                        </a:rPr>
                        <a:t>☐ Eccentric</a:t>
                      </a:r>
                    </a:p>
                    <a:p>
                      <a:pPr marL="0" marR="0">
                        <a:spcBef>
                          <a:spcPts val="0"/>
                        </a:spcBef>
                        <a:spcAft>
                          <a:spcPts val="0"/>
                        </a:spcAft>
                        <a:tabLst>
                          <a:tab pos="160020" algn="l"/>
                        </a:tabLst>
                      </a:pPr>
                      <a:r>
                        <a:rPr lang="en-US" sz="1100" b="0" dirty="0">
                          <a:solidFill>
                            <a:schemeClr val="tx1"/>
                          </a:solidFill>
                          <a:effectLst/>
                        </a:rPr>
                        <a:t>☐ Seductive</a:t>
                      </a:r>
                    </a:p>
                    <a:p>
                      <a:pPr marL="147955" marR="0" indent="-147955">
                        <a:spcBef>
                          <a:spcPts val="0"/>
                        </a:spcBef>
                        <a:spcAft>
                          <a:spcPts val="0"/>
                        </a:spcAft>
                        <a:tabLst>
                          <a:tab pos="160020" algn="l"/>
                        </a:tabLst>
                      </a:pPr>
                      <a:r>
                        <a:rPr lang="en-US" sz="1100" b="0" dirty="0">
                          <a:solidFill>
                            <a:schemeClr val="tx1"/>
                          </a:solidFill>
                          <a:effectLst/>
                        </a:rPr>
                        <a:t>☐ Unable to assess</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160020" algn="l"/>
                        </a:tabLst>
                      </a:pPr>
                      <a:r>
                        <a:rPr lang="en-US" sz="1100" b="0" dirty="0">
                          <a:solidFill>
                            <a:schemeClr val="tx1"/>
                          </a:solidFill>
                          <a:effectLst/>
                        </a:rPr>
                        <a:t>☐ Cooperative</a:t>
                      </a:r>
                    </a:p>
                    <a:p>
                      <a:pPr marL="0" marR="0">
                        <a:spcBef>
                          <a:spcPts val="0"/>
                        </a:spcBef>
                        <a:spcAft>
                          <a:spcPts val="0"/>
                        </a:spcAft>
                        <a:tabLst>
                          <a:tab pos="160020" algn="l"/>
                        </a:tabLst>
                      </a:pPr>
                      <a:r>
                        <a:rPr lang="en-US" sz="1100" b="0" dirty="0">
                          <a:solidFill>
                            <a:schemeClr val="tx1"/>
                          </a:solidFill>
                          <a:effectLst/>
                        </a:rPr>
                        <a:t>☐ Engaged</a:t>
                      </a:r>
                    </a:p>
                    <a:p>
                      <a:pPr marL="0" marR="0">
                        <a:spcBef>
                          <a:spcPts val="0"/>
                        </a:spcBef>
                        <a:spcAft>
                          <a:spcPts val="0"/>
                        </a:spcAft>
                        <a:tabLst>
                          <a:tab pos="160020" algn="l"/>
                        </a:tabLst>
                      </a:pPr>
                      <a:r>
                        <a:rPr lang="en-US" sz="1100" b="0" dirty="0">
                          <a:solidFill>
                            <a:schemeClr val="tx1"/>
                          </a:solidFill>
                          <a:effectLst/>
                        </a:rPr>
                        <a:t>☐ Resistant</a:t>
                      </a:r>
                    </a:p>
                    <a:p>
                      <a:pPr marL="0" marR="0">
                        <a:spcBef>
                          <a:spcPts val="0"/>
                        </a:spcBef>
                        <a:spcAft>
                          <a:spcPts val="0"/>
                        </a:spcAft>
                        <a:tabLst>
                          <a:tab pos="160020" algn="l"/>
                        </a:tabLst>
                      </a:pPr>
                      <a:r>
                        <a:rPr lang="en-US" sz="1100" b="0" dirty="0">
                          <a:solidFill>
                            <a:schemeClr val="tx1"/>
                          </a:solidFill>
                          <a:effectLst/>
                        </a:rPr>
                        <a:t>☐ Avoidant</a:t>
                      </a:r>
                    </a:p>
                    <a:p>
                      <a:pPr marL="0" marR="0">
                        <a:spcBef>
                          <a:spcPts val="0"/>
                        </a:spcBef>
                        <a:spcAft>
                          <a:spcPts val="0"/>
                        </a:spcAft>
                        <a:tabLst>
                          <a:tab pos="160020" algn="l"/>
                        </a:tabLst>
                      </a:pPr>
                      <a:r>
                        <a:rPr lang="en-US" sz="1100" b="0" dirty="0">
                          <a:solidFill>
                            <a:schemeClr val="tx1"/>
                          </a:solidFill>
                          <a:effectLst/>
                        </a:rPr>
                        <a:t>☐ Apathetic</a:t>
                      </a:r>
                    </a:p>
                    <a:p>
                      <a:pPr marL="0" marR="0">
                        <a:spcBef>
                          <a:spcPts val="0"/>
                        </a:spcBef>
                        <a:spcAft>
                          <a:spcPts val="0"/>
                        </a:spcAft>
                        <a:tabLst>
                          <a:tab pos="160020" algn="l"/>
                        </a:tabLst>
                      </a:pPr>
                      <a:r>
                        <a:rPr lang="en-US" sz="1100" b="0" dirty="0">
                          <a:solidFill>
                            <a:schemeClr val="tx1"/>
                          </a:solidFill>
                          <a:effectLst/>
                        </a:rPr>
                        <a:t>☐ Dismissive</a:t>
                      </a:r>
                    </a:p>
                    <a:p>
                      <a:pPr marL="0" marR="0">
                        <a:spcBef>
                          <a:spcPts val="0"/>
                        </a:spcBef>
                        <a:spcAft>
                          <a:spcPts val="0"/>
                        </a:spcAft>
                        <a:tabLst>
                          <a:tab pos="160020" algn="l"/>
                        </a:tabLst>
                      </a:pPr>
                      <a:r>
                        <a:rPr lang="en-US" sz="1100" b="0" dirty="0">
                          <a:solidFill>
                            <a:schemeClr val="tx1"/>
                          </a:solidFill>
                          <a:effectLst/>
                        </a:rPr>
                        <a:t>☐ Distant</a:t>
                      </a:r>
                    </a:p>
                    <a:p>
                      <a:pPr marL="0" marR="0">
                        <a:spcBef>
                          <a:spcPts val="0"/>
                        </a:spcBef>
                        <a:spcAft>
                          <a:spcPts val="0"/>
                        </a:spcAft>
                        <a:tabLst>
                          <a:tab pos="160020" algn="l"/>
                        </a:tabLst>
                      </a:pPr>
                      <a:r>
                        <a:rPr lang="en-US" sz="1100" b="0" dirty="0">
                          <a:solidFill>
                            <a:schemeClr val="tx1"/>
                          </a:solidFill>
                          <a:effectLst/>
                        </a:rPr>
                        <a:t>☐ Evasive</a:t>
                      </a:r>
                    </a:p>
                    <a:p>
                      <a:pPr marL="0" marR="0">
                        <a:spcBef>
                          <a:spcPts val="0"/>
                        </a:spcBef>
                        <a:spcAft>
                          <a:spcPts val="0"/>
                        </a:spcAft>
                        <a:tabLst>
                          <a:tab pos="160020" algn="l"/>
                        </a:tabLst>
                      </a:pPr>
                      <a:r>
                        <a:rPr lang="en-US" sz="1100" b="0" dirty="0">
                          <a:solidFill>
                            <a:schemeClr val="tx1"/>
                          </a:solidFill>
                          <a:effectLst/>
                        </a:rPr>
                        <a:t>☐ Mistrustful</a:t>
                      </a:r>
                    </a:p>
                    <a:p>
                      <a:pPr marL="206375" marR="0" indent="-206375">
                        <a:spcBef>
                          <a:spcPts val="0"/>
                        </a:spcBef>
                        <a:spcAft>
                          <a:spcPts val="0"/>
                        </a:spcAft>
                      </a:pPr>
                      <a:r>
                        <a:rPr lang="en-US" sz="1100" b="0" dirty="0">
                          <a:solidFill>
                            <a:schemeClr val="tx1"/>
                          </a:solidFill>
                          <a:effectLst/>
                        </a:rPr>
                        <a:t>☐ Guarded</a:t>
                      </a:r>
                    </a:p>
                    <a:p>
                      <a:pPr marL="206375" marR="0" indent="-206375">
                        <a:spcBef>
                          <a:spcPts val="0"/>
                        </a:spcBef>
                        <a:spcAft>
                          <a:spcPts val="0"/>
                        </a:spcAft>
                      </a:pPr>
                      <a:r>
                        <a:rPr lang="en-US" sz="1100" b="0" dirty="0">
                          <a:solidFill>
                            <a:schemeClr val="tx1"/>
                          </a:solidFill>
                          <a:effectLst/>
                        </a:rPr>
                        <a:t>☐ Hostile</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indent="-29210">
                        <a:spcBef>
                          <a:spcPts val="0"/>
                        </a:spcBef>
                        <a:spcAft>
                          <a:spcPts val="0"/>
                        </a:spcAft>
                      </a:pPr>
                      <a:r>
                        <a:rPr lang="en-US" sz="1100" b="0" dirty="0">
                          <a:solidFill>
                            <a:schemeClr val="tx1"/>
                          </a:solidFill>
                          <a:effectLst/>
                        </a:rPr>
                        <a:t>☐ Appropriate/WFL</a:t>
                      </a:r>
                    </a:p>
                    <a:p>
                      <a:pPr marL="0" marR="0">
                        <a:spcBef>
                          <a:spcPts val="0"/>
                        </a:spcBef>
                        <a:spcAft>
                          <a:spcPts val="0"/>
                        </a:spcAft>
                        <a:tabLst>
                          <a:tab pos="160020" algn="l"/>
                        </a:tabLst>
                      </a:pPr>
                      <a:r>
                        <a:rPr lang="en-US" sz="1100" b="0" dirty="0">
                          <a:solidFill>
                            <a:schemeClr val="tx1"/>
                          </a:solidFill>
                          <a:effectLst/>
                        </a:rPr>
                        <a:t>☐ Anxious/Tense</a:t>
                      </a:r>
                    </a:p>
                    <a:p>
                      <a:pPr marL="0" marR="0">
                        <a:spcBef>
                          <a:spcPts val="0"/>
                        </a:spcBef>
                        <a:spcAft>
                          <a:spcPts val="0"/>
                        </a:spcAft>
                        <a:tabLst>
                          <a:tab pos="160020" algn="l"/>
                        </a:tabLst>
                      </a:pPr>
                      <a:r>
                        <a:rPr lang="en-US" sz="1100" b="0" dirty="0">
                          <a:solidFill>
                            <a:schemeClr val="tx1"/>
                          </a:solidFill>
                          <a:effectLst/>
                        </a:rPr>
                        <a:t>☐ Restless</a:t>
                      </a:r>
                    </a:p>
                    <a:p>
                      <a:pPr marL="0" marR="0">
                        <a:spcBef>
                          <a:spcPts val="0"/>
                        </a:spcBef>
                        <a:spcAft>
                          <a:spcPts val="0"/>
                        </a:spcAft>
                        <a:tabLst>
                          <a:tab pos="160020" algn="l"/>
                        </a:tabLst>
                      </a:pPr>
                      <a:r>
                        <a:rPr lang="en-US" sz="1100" b="0" dirty="0">
                          <a:solidFill>
                            <a:schemeClr val="tx1"/>
                          </a:solidFill>
                          <a:effectLst/>
                        </a:rPr>
                        <a:t>☐ Impulsive</a:t>
                      </a:r>
                    </a:p>
                    <a:p>
                      <a:pPr marL="206375" marR="0" indent="-206375">
                        <a:spcBef>
                          <a:spcPts val="0"/>
                        </a:spcBef>
                        <a:spcAft>
                          <a:spcPts val="0"/>
                        </a:spcAft>
                      </a:pPr>
                      <a:r>
                        <a:rPr lang="en-US" sz="1100" b="0" dirty="0">
                          <a:solidFill>
                            <a:schemeClr val="tx1"/>
                          </a:solidFill>
                          <a:effectLst/>
                        </a:rPr>
                        <a:t>☐ Hyperactive/fidgety</a:t>
                      </a:r>
                    </a:p>
                    <a:p>
                      <a:pPr marL="0" marR="0">
                        <a:spcBef>
                          <a:spcPts val="0"/>
                        </a:spcBef>
                        <a:spcAft>
                          <a:spcPts val="0"/>
                        </a:spcAft>
                        <a:tabLst>
                          <a:tab pos="160020" algn="l"/>
                        </a:tabLst>
                      </a:pPr>
                      <a:r>
                        <a:rPr lang="en-US" sz="1100" b="0" dirty="0">
                          <a:solidFill>
                            <a:schemeClr val="tx1"/>
                          </a:solidFill>
                          <a:effectLst/>
                        </a:rPr>
                        <a:t>☐ Agitated</a:t>
                      </a:r>
                    </a:p>
                    <a:p>
                      <a:pPr marL="0" marR="0">
                        <a:spcBef>
                          <a:spcPts val="0"/>
                        </a:spcBef>
                        <a:spcAft>
                          <a:spcPts val="0"/>
                        </a:spcAft>
                        <a:tabLst>
                          <a:tab pos="160020" algn="l"/>
                        </a:tabLst>
                      </a:pPr>
                      <a:r>
                        <a:rPr lang="en-US" sz="1100" b="0" dirty="0">
                          <a:solidFill>
                            <a:schemeClr val="tx1"/>
                          </a:solidFill>
                          <a:effectLst/>
                        </a:rPr>
                        <a:t>☐ Aggressive</a:t>
                      </a:r>
                    </a:p>
                    <a:p>
                      <a:pPr marL="0" marR="0">
                        <a:spcBef>
                          <a:spcPts val="0"/>
                        </a:spcBef>
                        <a:spcAft>
                          <a:spcPts val="0"/>
                        </a:spcAft>
                        <a:tabLst>
                          <a:tab pos="160020" algn="l"/>
                        </a:tabLst>
                      </a:pPr>
                      <a:r>
                        <a:rPr lang="en-US" sz="1100" b="0" dirty="0">
                          <a:solidFill>
                            <a:schemeClr val="tx1"/>
                          </a:solidFill>
                          <a:effectLst/>
                        </a:rPr>
                        <a:t>☐ Withdrawn</a:t>
                      </a:r>
                    </a:p>
                    <a:p>
                      <a:pPr marL="0" marR="0">
                        <a:spcBef>
                          <a:spcPts val="0"/>
                        </a:spcBef>
                        <a:spcAft>
                          <a:spcPts val="0"/>
                        </a:spcAft>
                        <a:tabLst>
                          <a:tab pos="160020" algn="l"/>
                        </a:tabLst>
                      </a:pPr>
                      <a:r>
                        <a:rPr lang="en-US" sz="1100" b="0" dirty="0">
                          <a:solidFill>
                            <a:schemeClr val="tx1"/>
                          </a:solidFill>
                          <a:effectLst/>
                        </a:rPr>
                        <a:t>☐ Lethargic</a:t>
                      </a:r>
                    </a:p>
                    <a:p>
                      <a:pPr marL="0" marR="0">
                        <a:spcBef>
                          <a:spcPts val="0"/>
                        </a:spcBef>
                        <a:spcAft>
                          <a:spcPts val="0"/>
                        </a:spcAft>
                        <a:tabLst>
                          <a:tab pos="160020" algn="l"/>
                        </a:tabLst>
                      </a:pPr>
                      <a:r>
                        <a:rPr lang="en-US" sz="1100" b="0" dirty="0">
                          <a:solidFill>
                            <a:schemeClr val="tx1"/>
                          </a:solidFill>
                          <a:effectLst/>
                        </a:rPr>
                        <a:t>☐ Yawning</a:t>
                      </a:r>
                    </a:p>
                    <a:p>
                      <a:pPr marL="0" marR="0">
                        <a:spcBef>
                          <a:spcPts val="0"/>
                        </a:spcBef>
                        <a:spcAft>
                          <a:spcPts val="0"/>
                        </a:spcAft>
                        <a:tabLst>
                          <a:tab pos="160020" algn="l"/>
                        </a:tabLst>
                      </a:pPr>
                      <a:r>
                        <a:rPr lang="en-US" sz="1100" b="0" dirty="0">
                          <a:solidFill>
                            <a:schemeClr val="tx1"/>
                          </a:solidFill>
                          <a:effectLst/>
                        </a:rPr>
                        <a:t>☐ Hair twirling</a:t>
                      </a:r>
                    </a:p>
                    <a:p>
                      <a:pPr marL="0" marR="0">
                        <a:spcBef>
                          <a:spcPts val="0"/>
                        </a:spcBef>
                        <a:spcAft>
                          <a:spcPts val="0"/>
                        </a:spcAft>
                        <a:tabLst>
                          <a:tab pos="160020" algn="l"/>
                        </a:tabLst>
                      </a:pPr>
                      <a:r>
                        <a:rPr lang="en-US" sz="1100" b="0" dirty="0">
                          <a:solidFill>
                            <a:schemeClr val="tx1"/>
                          </a:solidFill>
                          <a:effectLst/>
                        </a:rPr>
                        <a:t>☐ Nail biting</a:t>
                      </a:r>
                    </a:p>
                    <a:p>
                      <a:pPr marL="0" marR="0">
                        <a:spcBef>
                          <a:spcPts val="0"/>
                        </a:spcBef>
                        <a:spcAft>
                          <a:spcPts val="0"/>
                        </a:spcAft>
                        <a:tabLst>
                          <a:tab pos="160020" algn="l"/>
                        </a:tabLst>
                      </a:pPr>
                      <a:r>
                        <a:rPr lang="en-US" sz="1100" b="0" dirty="0">
                          <a:solidFill>
                            <a:schemeClr val="tx1"/>
                          </a:solidFill>
                          <a:effectLst/>
                        </a:rPr>
                        <a:t>☐ Picking</a:t>
                      </a:r>
                    </a:p>
                    <a:p>
                      <a:pPr marL="0" marR="0">
                        <a:spcBef>
                          <a:spcPts val="0"/>
                        </a:spcBef>
                        <a:spcAft>
                          <a:spcPts val="0"/>
                        </a:spcAft>
                        <a:tabLst>
                          <a:tab pos="160020" algn="l"/>
                        </a:tabLst>
                      </a:pPr>
                      <a:r>
                        <a:rPr lang="en-US" sz="1100" b="0" dirty="0">
                          <a:solidFill>
                            <a:schemeClr val="tx1"/>
                          </a:solidFill>
                          <a:effectLst/>
                        </a:rPr>
                        <a:t>☐ Histrionic</a:t>
                      </a:r>
                    </a:p>
                    <a:p>
                      <a:pPr marL="0" marR="0">
                        <a:spcBef>
                          <a:spcPts val="0"/>
                        </a:spcBef>
                        <a:spcAft>
                          <a:spcPts val="0"/>
                        </a:spcAft>
                        <a:tabLst>
                          <a:tab pos="160020" algn="l"/>
                        </a:tabLst>
                      </a:pPr>
                      <a:r>
                        <a:rPr lang="en-US" sz="1100" b="0" dirty="0">
                          <a:solidFill>
                            <a:schemeClr val="tx1"/>
                          </a:solidFill>
                          <a:effectLst/>
                        </a:rPr>
                        <a:t>☐ Bizarre</a:t>
                      </a:r>
                    </a:p>
                    <a:p>
                      <a:pPr marL="0" marR="0">
                        <a:spcBef>
                          <a:spcPts val="0"/>
                        </a:spcBef>
                        <a:spcAft>
                          <a:spcPts val="0"/>
                        </a:spcAft>
                        <a:tabLst>
                          <a:tab pos="160020" algn="l"/>
                        </a:tabLst>
                      </a:pPr>
                      <a:r>
                        <a:rPr lang="en-US" sz="1100" b="0" dirty="0">
                          <a:solidFill>
                            <a:schemeClr val="tx1"/>
                          </a:solidFill>
                          <a:effectLst/>
                        </a:rPr>
                        <a:t>☐ Tics</a:t>
                      </a:r>
                    </a:p>
                    <a:p>
                      <a:pPr marL="0" marR="0">
                        <a:spcBef>
                          <a:spcPts val="0"/>
                        </a:spcBef>
                        <a:spcAft>
                          <a:spcPts val="0"/>
                        </a:spcAft>
                        <a:tabLst>
                          <a:tab pos="160020" algn="l"/>
                        </a:tabLst>
                      </a:pPr>
                      <a:r>
                        <a:rPr lang="en-US" sz="1100" b="0" dirty="0">
                          <a:solidFill>
                            <a:schemeClr val="tx1"/>
                          </a:solidFill>
                          <a:effectLst/>
                        </a:rPr>
                        <a:t>☐ Tardive dyskinesia</a:t>
                      </a:r>
                    </a:p>
                    <a:p>
                      <a:pPr marL="156845" marR="0" indent="-156845">
                        <a:spcBef>
                          <a:spcPts val="0"/>
                        </a:spcBef>
                        <a:spcAft>
                          <a:spcPts val="0"/>
                        </a:spcAft>
                        <a:tabLst>
                          <a:tab pos="160020" algn="l"/>
                        </a:tabLst>
                      </a:pPr>
                      <a:r>
                        <a:rPr lang="en-US" sz="1100" b="0" dirty="0">
                          <a:solidFill>
                            <a:schemeClr val="tx1"/>
                          </a:solidFill>
                          <a:effectLst/>
                        </a:rPr>
                        <a:t>☐ Unable to assess</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160020" algn="l"/>
                        </a:tabLst>
                      </a:pPr>
                      <a:r>
                        <a:rPr lang="en-US" sz="1100" b="0" dirty="0">
                          <a:solidFill>
                            <a:schemeClr val="tx1"/>
                          </a:solidFill>
                          <a:effectLst/>
                        </a:rPr>
                        <a:t>☐ Euthymic</a:t>
                      </a:r>
                    </a:p>
                    <a:p>
                      <a:pPr marL="150495" marR="0" indent="-150495">
                        <a:spcBef>
                          <a:spcPts val="0"/>
                        </a:spcBef>
                        <a:spcAft>
                          <a:spcPts val="0"/>
                        </a:spcAft>
                      </a:pPr>
                      <a:r>
                        <a:rPr lang="en-US" sz="1100" b="0" dirty="0">
                          <a:solidFill>
                            <a:schemeClr val="tx1"/>
                          </a:solidFill>
                          <a:effectLst/>
                        </a:rPr>
                        <a:t>☐ Cheerful/positive</a:t>
                      </a:r>
                    </a:p>
                    <a:p>
                      <a:pPr marL="0" marR="0">
                        <a:spcBef>
                          <a:spcPts val="0"/>
                        </a:spcBef>
                        <a:spcAft>
                          <a:spcPts val="0"/>
                        </a:spcAft>
                        <a:tabLst>
                          <a:tab pos="160020" algn="l"/>
                        </a:tabLst>
                      </a:pPr>
                      <a:r>
                        <a:rPr lang="en-US" sz="1100" b="0" dirty="0">
                          <a:solidFill>
                            <a:schemeClr val="tx1"/>
                          </a:solidFill>
                          <a:effectLst/>
                        </a:rPr>
                        <a:t>☐ Euphoric</a:t>
                      </a:r>
                    </a:p>
                    <a:p>
                      <a:pPr marL="0" marR="0">
                        <a:spcBef>
                          <a:spcPts val="0"/>
                        </a:spcBef>
                        <a:spcAft>
                          <a:spcPts val="0"/>
                        </a:spcAft>
                        <a:tabLst>
                          <a:tab pos="160020" algn="l"/>
                        </a:tabLst>
                      </a:pPr>
                      <a:r>
                        <a:rPr lang="en-US" sz="1100" b="0" dirty="0">
                          <a:solidFill>
                            <a:schemeClr val="tx1"/>
                          </a:solidFill>
                          <a:effectLst/>
                        </a:rPr>
                        <a:t>☐ Elevated</a:t>
                      </a:r>
                    </a:p>
                    <a:p>
                      <a:pPr marL="0" marR="0">
                        <a:spcBef>
                          <a:spcPts val="0"/>
                        </a:spcBef>
                        <a:spcAft>
                          <a:spcPts val="0"/>
                        </a:spcAft>
                        <a:tabLst>
                          <a:tab pos="160020" algn="l"/>
                        </a:tabLst>
                      </a:pPr>
                      <a:r>
                        <a:rPr lang="en-US" sz="1100" b="0" dirty="0">
                          <a:solidFill>
                            <a:schemeClr val="tx1"/>
                          </a:solidFill>
                          <a:effectLst/>
                        </a:rPr>
                        <a:t>☐ Depressed</a:t>
                      </a:r>
                    </a:p>
                    <a:p>
                      <a:pPr marL="0" marR="0">
                        <a:spcBef>
                          <a:spcPts val="0"/>
                        </a:spcBef>
                        <a:spcAft>
                          <a:spcPts val="0"/>
                        </a:spcAft>
                        <a:tabLst>
                          <a:tab pos="160020" algn="l"/>
                        </a:tabLst>
                      </a:pPr>
                      <a:r>
                        <a:rPr lang="en-US" sz="1100" b="0" dirty="0">
                          <a:solidFill>
                            <a:schemeClr val="tx1"/>
                          </a:solidFill>
                          <a:effectLst/>
                        </a:rPr>
                        <a:t>☐ Anxious</a:t>
                      </a:r>
                    </a:p>
                    <a:p>
                      <a:pPr marL="0" marR="0">
                        <a:spcBef>
                          <a:spcPts val="0"/>
                        </a:spcBef>
                        <a:spcAft>
                          <a:spcPts val="0"/>
                        </a:spcAft>
                        <a:tabLst>
                          <a:tab pos="160020" algn="l"/>
                        </a:tabLst>
                      </a:pPr>
                      <a:r>
                        <a:rPr lang="en-US" sz="1100" b="0" dirty="0">
                          <a:solidFill>
                            <a:schemeClr val="tx1"/>
                          </a:solidFill>
                          <a:effectLst/>
                        </a:rPr>
                        <a:t>☐ Irritable</a:t>
                      </a:r>
                    </a:p>
                    <a:p>
                      <a:pPr marL="0" marR="0">
                        <a:spcBef>
                          <a:spcPts val="0"/>
                        </a:spcBef>
                        <a:spcAft>
                          <a:spcPts val="0"/>
                        </a:spcAft>
                        <a:tabLst>
                          <a:tab pos="160020" algn="l"/>
                        </a:tabLst>
                      </a:pPr>
                      <a:r>
                        <a:rPr lang="en-US" sz="1100" b="0" dirty="0">
                          <a:solidFill>
                            <a:schemeClr val="tx1"/>
                          </a:solidFill>
                          <a:effectLst/>
                        </a:rPr>
                        <a:t>☐ Angry</a:t>
                      </a:r>
                    </a:p>
                    <a:p>
                      <a:pPr marL="152400" marR="0" indent="-152400">
                        <a:spcBef>
                          <a:spcPts val="0"/>
                        </a:spcBef>
                        <a:spcAft>
                          <a:spcPts val="0"/>
                        </a:spcAft>
                      </a:pPr>
                      <a:r>
                        <a:rPr lang="en-US" sz="1100" b="0" dirty="0">
                          <a:solidFill>
                            <a:schemeClr val="tx1"/>
                          </a:solidFill>
                          <a:effectLst/>
                        </a:rPr>
                        <a:t>☐ Labile</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160020" algn="l"/>
                        </a:tabLst>
                      </a:pPr>
                      <a:r>
                        <a:rPr lang="en-US" sz="1100" b="0" dirty="0">
                          <a:solidFill>
                            <a:schemeClr val="tx1"/>
                          </a:solidFill>
                          <a:effectLst/>
                        </a:rPr>
                        <a:t>☐ Full range</a:t>
                      </a:r>
                    </a:p>
                    <a:p>
                      <a:pPr marL="155575" marR="0" indent="-155575">
                        <a:spcBef>
                          <a:spcPts val="0"/>
                        </a:spcBef>
                        <a:spcAft>
                          <a:spcPts val="0"/>
                        </a:spcAft>
                      </a:pPr>
                      <a:r>
                        <a:rPr lang="en-US" sz="1100" b="0" dirty="0">
                          <a:solidFill>
                            <a:schemeClr val="tx1"/>
                          </a:solidFill>
                          <a:effectLst/>
                        </a:rPr>
                        <a:t>☐ Congruent with mood/content</a:t>
                      </a:r>
                    </a:p>
                    <a:p>
                      <a:pPr marL="0" marR="0">
                        <a:spcBef>
                          <a:spcPts val="0"/>
                        </a:spcBef>
                        <a:spcAft>
                          <a:spcPts val="0"/>
                        </a:spcAft>
                        <a:tabLst>
                          <a:tab pos="160020" algn="l"/>
                        </a:tabLst>
                      </a:pPr>
                      <a:r>
                        <a:rPr lang="en-US" sz="1100" b="0" dirty="0">
                          <a:solidFill>
                            <a:schemeClr val="tx1"/>
                          </a:solidFill>
                          <a:effectLst/>
                        </a:rPr>
                        <a:t>☐ Expansive</a:t>
                      </a:r>
                    </a:p>
                    <a:p>
                      <a:pPr marL="0" marR="0">
                        <a:spcBef>
                          <a:spcPts val="0"/>
                        </a:spcBef>
                        <a:spcAft>
                          <a:spcPts val="0"/>
                        </a:spcAft>
                        <a:tabLst>
                          <a:tab pos="160020" algn="l"/>
                        </a:tabLst>
                      </a:pPr>
                      <a:r>
                        <a:rPr lang="en-US" sz="1100" b="0" dirty="0">
                          <a:solidFill>
                            <a:schemeClr val="tx1"/>
                          </a:solidFill>
                          <a:effectLst/>
                        </a:rPr>
                        <a:t>☐ Constricted</a:t>
                      </a:r>
                    </a:p>
                    <a:p>
                      <a:pPr marL="0" marR="0">
                        <a:spcBef>
                          <a:spcPts val="0"/>
                        </a:spcBef>
                        <a:spcAft>
                          <a:spcPts val="0"/>
                        </a:spcAft>
                        <a:tabLst>
                          <a:tab pos="160020" algn="l"/>
                        </a:tabLst>
                      </a:pPr>
                      <a:r>
                        <a:rPr lang="en-US" sz="1100" b="0" dirty="0">
                          <a:solidFill>
                            <a:schemeClr val="tx1"/>
                          </a:solidFill>
                          <a:effectLst/>
                        </a:rPr>
                        <a:t>☐ Blunted</a:t>
                      </a:r>
                    </a:p>
                    <a:p>
                      <a:pPr marL="0" marR="0">
                        <a:spcBef>
                          <a:spcPts val="0"/>
                        </a:spcBef>
                        <a:spcAft>
                          <a:spcPts val="0"/>
                        </a:spcAft>
                        <a:tabLst>
                          <a:tab pos="160020" algn="l"/>
                        </a:tabLst>
                      </a:pPr>
                      <a:r>
                        <a:rPr lang="en-US" sz="1100" b="0" dirty="0">
                          <a:solidFill>
                            <a:schemeClr val="tx1"/>
                          </a:solidFill>
                          <a:effectLst/>
                        </a:rPr>
                        <a:t>☐ Flat</a:t>
                      </a:r>
                    </a:p>
                    <a:p>
                      <a:pPr marL="0" marR="0">
                        <a:spcBef>
                          <a:spcPts val="0"/>
                        </a:spcBef>
                        <a:spcAft>
                          <a:spcPts val="0"/>
                        </a:spcAft>
                        <a:tabLst>
                          <a:tab pos="160020" algn="l"/>
                        </a:tabLst>
                      </a:pPr>
                      <a:r>
                        <a:rPr lang="en-US" sz="1100" b="0" dirty="0">
                          <a:solidFill>
                            <a:schemeClr val="tx1"/>
                          </a:solidFill>
                          <a:effectLst/>
                        </a:rPr>
                        <a:t>☐ Labile</a:t>
                      </a:r>
                    </a:p>
                    <a:p>
                      <a:pPr marL="155575" marR="0" indent="-155575">
                        <a:spcBef>
                          <a:spcPts val="0"/>
                        </a:spcBef>
                        <a:spcAft>
                          <a:spcPts val="0"/>
                        </a:spcAft>
                      </a:pPr>
                      <a:r>
                        <a:rPr lang="en-US" sz="1100" b="0" dirty="0">
                          <a:solidFill>
                            <a:schemeClr val="tx1"/>
                          </a:solidFill>
                          <a:effectLst/>
                        </a:rPr>
                        <a:t>☐ Incongruent with mood/content</a:t>
                      </a:r>
                    </a:p>
                    <a:p>
                      <a:pPr marL="152400" marR="0" indent="-152400">
                        <a:spcBef>
                          <a:spcPts val="0"/>
                        </a:spcBef>
                        <a:spcAft>
                          <a:spcPts val="0"/>
                        </a:spcAft>
                      </a:pPr>
                      <a:r>
                        <a:rPr lang="en-US" sz="1100" b="0" dirty="0">
                          <a:solidFill>
                            <a:schemeClr val="tx1"/>
                          </a:solidFill>
                          <a:effectLst/>
                        </a:rPr>
                        <a:t>☐ Unable to assess</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1838682"/>
                  </a:ext>
                </a:extLst>
              </a:tr>
              <a:tr h="199939">
                <a:tc>
                  <a:txBody>
                    <a:bodyPr/>
                    <a:lstStyle/>
                    <a:p>
                      <a:pPr marL="205105" marR="0" indent="-205105" algn="ctr">
                        <a:spcBef>
                          <a:spcPts val="0"/>
                        </a:spcBef>
                        <a:spcAft>
                          <a:spcPts val="0"/>
                        </a:spcAft>
                      </a:pPr>
                      <a:r>
                        <a:rPr lang="en-US" sz="1100" b="1" dirty="0">
                          <a:solidFill>
                            <a:schemeClr val="tx1"/>
                          </a:solidFill>
                          <a:effectLst/>
                        </a:rPr>
                        <a:t>Eye Contact*</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29210" algn="ctr">
                        <a:spcBef>
                          <a:spcPts val="0"/>
                        </a:spcBef>
                        <a:spcAft>
                          <a:spcPts val="0"/>
                        </a:spcAft>
                      </a:pPr>
                      <a:r>
                        <a:rPr lang="en-US" sz="1100" b="1" dirty="0">
                          <a:solidFill>
                            <a:schemeClr val="tx1"/>
                          </a:solidFill>
                          <a:effectLst/>
                        </a:rPr>
                        <a:t>Alertness/Orientation</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vMerge="1">
                  <a:txBody>
                    <a:bodyPr/>
                    <a:lstStyle/>
                    <a:p>
                      <a:endParaRPr lang="en-US"/>
                    </a:p>
                  </a:txBody>
                  <a:tcPr/>
                </a:tc>
                <a:tc>
                  <a:txBody>
                    <a:bodyPr/>
                    <a:lstStyle/>
                    <a:p>
                      <a:pPr marL="0" marR="0" algn="ctr">
                        <a:spcBef>
                          <a:spcPts val="0"/>
                        </a:spcBef>
                        <a:spcAft>
                          <a:spcPts val="0"/>
                        </a:spcAft>
                        <a:tabLst>
                          <a:tab pos="160020" algn="l"/>
                        </a:tabLst>
                      </a:pPr>
                      <a:r>
                        <a:rPr lang="en-US" sz="1100" b="1" dirty="0">
                          <a:solidFill>
                            <a:schemeClr val="tx1"/>
                          </a:solidFill>
                          <a:effectLst/>
                        </a:rPr>
                        <a:t>Ideation</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tabLst>
                          <a:tab pos="160020" algn="l"/>
                        </a:tabLst>
                      </a:pPr>
                      <a:r>
                        <a:rPr lang="en-US" sz="1100" b="1" dirty="0">
                          <a:solidFill>
                            <a:schemeClr val="tx1"/>
                          </a:solidFill>
                          <a:effectLst/>
                        </a:rPr>
                        <a:t>Insight</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648528855"/>
                  </a:ext>
                </a:extLst>
              </a:tr>
              <a:tr h="978992">
                <a:tc>
                  <a:txBody>
                    <a:bodyPr/>
                    <a:lstStyle/>
                    <a:p>
                      <a:pPr marL="206375" marR="0" indent="-206375">
                        <a:spcBef>
                          <a:spcPts val="0"/>
                        </a:spcBef>
                        <a:spcAft>
                          <a:spcPts val="0"/>
                        </a:spcAft>
                      </a:pPr>
                      <a:r>
                        <a:rPr lang="en-US" sz="1100" b="0" dirty="0">
                          <a:solidFill>
                            <a:schemeClr val="tx1"/>
                          </a:solidFill>
                          <a:effectLst/>
                        </a:rPr>
                        <a:t>☐ Good</a:t>
                      </a:r>
                    </a:p>
                    <a:p>
                      <a:pPr marL="206375" marR="0" indent="-206375">
                        <a:spcBef>
                          <a:spcPts val="0"/>
                        </a:spcBef>
                        <a:spcAft>
                          <a:spcPts val="0"/>
                        </a:spcAft>
                      </a:pPr>
                      <a:r>
                        <a:rPr lang="en-US" sz="1100" b="0" dirty="0">
                          <a:solidFill>
                            <a:schemeClr val="tx1"/>
                          </a:solidFill>
                          <a:effectLst/>
                        </a:rPr>
                        <a:t>☐ Intermittent</a:t>
                      </a:r>
                    </a:p>
                    <a:p>
                      <a:pPr marL="206375" marR="0" indent="-206375">
                        <a:spcBef>
                          <a:spcPts val="0"/>
                        </a:spcBef>
                        <a:spcAft>
                          <a:spcPts val="0"/>
                        </a:spcAft>
                      </a:pPr>
                      <a:r>
                        <a:rPr lang="en-US" sz="1100" b="0" dirty="0">
                          <a:solidFill>
                            <a:schemeClr val="tx1"/>
                          </a:solidFill>
                          <a:effectLst/>
                        </a:rPr>
                        <a:t>☐ Poor</a:t>
                      </a:r>
                    </a:p>
                    <a:p>
                      <a:pPr marL="206375" marR="0" indent="-206375">
                        <a:spcBef>
                          <a:spcPts val="0"/>
                        </a:spcBef>
                        <a:spcAft>
                          <a:spcPts val="0"/>
                        </a:spcAft>
                      </a:pPr>
                      <a:r>
                        <a:rPr lang="en-US" sz="1100" b="0" dirty="0">
                          <a:solidFill>
                            <a:schemeClr val="tx1"/>
                          </a:solidFill>
                          <a:effectLst/>
                        </a:rPr>
                        <a:t>☐ Avoidant</a:t>
                      </a:r>
                    </a:p>
                    <a:p>
                      <a:pPr marL="206375" marR="0" indent="-206375">
                        <a:spcBef>
                          <a:spcPts val="0"/>
                        </a:spcBef>
                        <a:spcAft>
                          <a:spcPts val="0"/>
                        </a:spcAft>
                      </a:pPr>
                      <a:r>
                        <a:rPr lang="en-US" sz="1100" b="0" dirty="0">
                          <a:solidFill>
                            <a:schemeClr val="tx1"/>
                          </a:solidFill>
                          <a:effectLst/>
                        </a:rPr>
                        <a:t>☐ Intense</a:t>
                      </a:r>
                    </a:p>
                    <a:p>
                      <a:pPr marL="206375" marR="0" lvl="0" indent="-206375"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effectLst/>
                        </a:rPr>
                        <a:t>☐ Unable to assess</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53670" marR="0" indent="-153670">
                        <a:spcBef>
                          <a:spcPts val="0"/>
                        </a:spcBef>
                        <a:spcAft>
                          <a:spcPts val="0"/>
                        </a:spcAft>
                      </a:pPr>
                      <a:r>
                        <a:rPr lang="en-US" sz="1100" b="0" dirty="0">
                          <a:solidFill>
                            <a:schemeClr val="tx1"/>
                          </a:solidFill>
                          <a:effectLst/>
                        </a:rPr>
                        <a:t>☐ Alert &amp; oriented x 4</a:t>
                      </a:r>
                    </a:p>
                    <a:p>
                      <a:pPr marL="0" marR="0">
                        <a:spcBef>
                          <a:spcPts val="0"/>
                        </a:spcBef>
                        <a:spcAft>
                          <a:spcPts val="0"/>
                        </a:spcAft>
                        <a:tabLst>
                          <a:tab pos="160020" algn="l"/>
                        </a:tabLst>
                      </a:pPr>
                      <a:r>
                        <a:rPr lang="en-US" sz="1100" b="0" dirty="0">
                          <a:solidFill>
                            <a:schemeClr val="tx1"/>
                          </a:solidFill>
                          <a:effectLst/>
                        </a:rPr>
                        <a:t>☐ Drowsy</a:t>
                      </a:r>
                    </a:p>
                    <a:p>
                      <a:pPr marL="0" marR="0">
                        <a:spcBef>
                          <a:spcPts val="0"/>
                        </a:spcBef>
                        <a:spcAft>
                          <a:spcPts val="0"/>
                        </a:spcAft>
                        <a:tabLst>
                          <a:tab pos="160020" algn="l"/>
                        </a:tabLst>
                      </a:pPr>
                      <a:r>
                        <a:rPr lang="en-US" sz="1100" b="0" dirty="0">
                          <a:solidFill>
                            <a:schemeClr val="tx1"/>
                          </a:solidFill>
                          <a:effectLst/>
                        </a:rPr>
                        <a:t>☐ Sedated</a:t>
                      </a:r>
                    </a:p>
                    <a:p>
                      <a:pPr marL="0" marR="0">
                        <a:spcBef>
                          <a:spcPts val="0"/>
                        </a:spcBef>
                        <a:spcAft>
                          <a:spcPts val="0"/>
                        </a:spcAft>
                        <a:tabLst>
                          <a:tab pos="160020" algn="l"/>
                        </a:tabLst>
                      </a:pPr>
                      <a:r>
                        <a:rPr lang="en-US" sz="1100" b="0" dirty="0">
                          <a:solidFill>
                            <a:schemeClr val="tx1"/>
                          </a:solidFill>
                          <a:effectLst/>
                        </a:rPr>
                        <a:t>☐ Not fully oriented</a:t>
                      </a:r>
                    </a:p>
                    <a:p>
                      <a:pPr marL="0" marR="0" indent="-29210">
                        <a:spcBef>
                          <a:spcPts val="0"/>
                        </a:spcBef>
                        <a:spcAft>
                          <a:spcPts val="0"/>
                        </a:spcAft>
                      </a:pPr>
                      <a:r>
                        <a:rPr lang="en-US" sz="1100" b="0" dirty="0">
                          <a:solidFill>
                            <a:schemeClr val="tx1"/>
                          </a:solidFill>
                          <a:effectLst/>
                        </a:rPr>
                        <a:t>☐ Not assessed</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p>
                      <a:pPr marL="0" marR="0">
                        <a:spcBef>
                          <a:spcPts val="0"/>
                        </a:spcBef>
                        <a:spcAft>
                          <a:spcPts val="0"/>
                        </a:spcAft>
                        <a:tabLst>
                          <a:tab pos="160020" algn="l"/>
                        </a:tabLst>
                      </a:pPr>
                      <a:r>
                        <a:rPr lang="en-US" sz="1100" b="0" dirty="0">
                          <a:solidFill>
                            <a:schemeClr val="tx1"/>
                          </a:solidFill>
                          <a:effectLst/>
                        </a:rPr>
                        <a:t>☐ Suicidal ideation</a:t>
                      </a:r>
                    </a:p>
                    <a:p>
                      <a:pPr marL="160020" marR="0">
                        <a:spcBef>
                          <a:spcPts val="0"/>
                        </a:spcBef>
                        <a:spcAft>
                          <a:spcPts val="0"/>
                        </a:spcAft>
                      </a:pPr>
                      <a:r>
                        <a:rPr lang="en-US" sz="1100" b="0" dirty="0">
                          <a:solidFill>
                            <a:schemeClr val="tx1"/>
                          </a:solidFill>
                          <a:effectLst/>
                        </a:rPr>
                        <a:t>☐ with plan</a:t>
                      </a:r>
                    </a:p>
                    <a:p>
                      <a:pPr marL="160020" marR="0">
                        <a:spcBef>
                          <a:spcPts val="0"/>
                        </a:spcBef>
                        <a:spcAft>
                          <a:spcPts val="0"/>
                        </a:spcAft>
                      </a:pPr>
                      <a:r>
                        <a:rPr lang="en-US" sz="1100" b="0" dirty="0">
                          <a:solidFill>
                            <a:schemeClr val="tx1"/>
                          </a:solidFill>
                          <a:effectLst/>
                        </a:rPr>
                        <a:t>☐ with intent</a:t>
                      </a:r>
                    </a:p>
                    <a:p>
                      <a:pPr marL="0" marR="0">
                        <a:spcBef>
                          <a:spcPts val="0"/>
                        </a:spcBef>
                        <a:spcAft>
                          <a:spcPts val="0"/>
                        </a:spcAft>
                        <a:tabLst>
                          <a:tab pos="160020" algn="l"/>
                        </a:tabLst>
                      </a:pPr>
                      <a:r>
                        <a:rPr lang="en-US" sz="1100" b="0" dirty="0">
                          <a:solidFill>
                            <a:schemeClr val="tx1"/>
                          </a:solidFill>
                          <a:effectLst/>
                        </a:rPr>
                        <a:t>☐ Homicidal ideation</a:t>
                      </a:r>
                    </a:p>
                    <a:p>
                      <a:pPr marL="160020" marR="0">
                        <a:spcBef>
                          <a:spcPts val="0"/>
                        </a:spcBef>
                        <a:spcAft>
                          <a:spcPts val="0"/>
                        </a:spcAft>
                      </a:pPr>
                      <a:r>
                        <a:rPr lang="en-US" sz="1100" b="0" dirty="0">
                          <a:solidFill>
                            <a:schemeClr val="tx1"/>
                          </a:solidFill>
                          <a:effectLst/>
                        </a:rPr>
                        <a:t>☐ with plan</a:t>
                      </a:r>
                    </a:p>
                    <a:p>
                      <a:pPr marL="160020" marR="0">
                        <a:spcBef>
                          <a:spcPts val="0"/>
                        </a:spcBef>
                        <a:spcAft>
                          <a:spcPts val="0"/>
                        </a:spcAft>
                      </a:pPr>
                      <a:r>
                        <a:rPr lang="en-US" sz="1100" b="0" dirty="0">
                          <a:solidFill>
                            <a:schemeClr val="tx1"/>
                          </a:solidFill>
                          <a:effectLst/>
                        </a:rPr>
                        <a:t>☐ with intent</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55575" marR="0" indent="-155575">
                        <a:spcBef>
                          <a:spcPts val="0"/>
                        </a:spcBef>
                        <a:spcAft>
                          <a:spcPts val="0"/>
                        </a:spcAft>
                      </a:pPr>
                      <a:r>
                        <a:rPr lang="en-US" sz="1100" b="0" dirty="0">
                          <a:solidFill>
                            <a:schemeClr val="tx1"/>
                          </a:solidFill>
                          <a:effectLst/>
                        </a:rPr>
                        <a:t>☐ WFL/age-appropriate</a:t>
                      </a:r>
                    </a:p>
                    <a:p>
                      <a:pPr marL="155575" marR="0" indent="-155575">
                        <a:spcBef>
                          <a:spcPts val="0"/>
                        </a:spcBef>
                        <a:spcAft>
                          <a:spcPts val="0"/>
                        </a:spcAft>
                      </a:pPr>
                      <a:r>
                        <a:rPr lang="en-US" sz="1100" b="0" dirty="0">
                          <a:solidFill>
                            <a:schemeClr val="tx1"/>
                          </a:solidFill>
                          <a:effectLst/>
                        </a:rPr>
                        <a:t>☐ Fair</a:t>
                      </a:r>
                    </a:p>
                    <a:p>
                      <a:pPr marL="155575" marR="0" indent="-155575">
                        <a:spcBef>
                          <a:spcPts val="0"/>
                        </a:spcBef>
                        <a:spcAft>
                          <a:spcPts val="0"/>
                        </a:spcAft>
                      </a:pPr>
                      <a:r>
                        <a:rPr lang="en-US" sz="1100" b="0" dirty="0">
                          <a:solidFill>
                            <a:schemeClr val="tx1"/>
                          </a:solidFill>
                          <a:effectLst/>
                        </a:rPr>
                        <a:t>☐ Lacking</a:t>
                      </a:r>
                    </a:p>
                    <a:p>
                      <a:pPr marL="155575" marR="0" indent="-155575">
                        <a:spcBef>
                          <a:spcPts val="0"/>
                        </a:spcBef>
                        <a:spcAft>
                          <a:spcPts val="0"/>
                        </a:spcAft>
                      </a:pPr>
                      <a:r>
                        <a:rPr lang="en-US" sz="1100" b="0" dirty="0">
                          <a:solidFill>
                            <a:schemeClr val="tx1"/>
                          </a:solidFill>
                          <a:effectLst/>
                        </a:rPr>
                        <a:t>☐ Poor</a:t>
                      </a:r>
                    </a:p>
                    <a:p>
                      <a:pPr marL="0" marR="0">
                        <a:spcBef>
                          <a:spcPts val="0"/>
                        </a:spcBef>
                        <a:spcAft>
                          <a:spcPts val="0"/>
                        </a:spcAft>
                        <a:tabLst>
                          <a:tab pos="160020" algn="l"/>
                        </a:tabLst>
                      </a:pPr>
                      <a:r>
                        <a:rPr lang="en-US" sz="1100" b="0" dirty="0">
                          <a:solidFill>
                            <a:schemeClr val="tx1"/>
                          </a:solidFill>
                          <a:effectLst/>
                        </a:rPr>
                        <a:t>☐ Unable to assess</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3838933"/>
                  </a:ext>
                </a:extLst>
              </a:tr>
              <a:tr h="199939">
                <a:tc>
                  <a:txBody>
                    <a:bodyPr/>
                    <a:lstStyle/>
                    <a:p>
                      <a:pPr marL="0" marR="0" algn="ctr">
                        <a:spcBef>
                          <a:spcPts val="0"/>
                        </a:spcBef>
                        <a:spcAft>
                          <a:spcPts val="0"/>
                        </a:spcAft>
                        <a:tabLst>
                          <a:tab pos="160020" algn="l"/>
                        </a:tabLst>
                      </a:pPr>
                      <a:r>
                        <a:rPr lang="en-US" sz="1100" b="1" dirty="0">
                          <a:solidFill>
                            <a:schemeClr val="tx1"/>
                          </a:solidFill>
                          <a:effectLst/>
                        </a:rPr>
                        <a:t>Speech</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tabLst>
                          <a:tab pos="160020" algn="l"/>
                        </a:tabLst>
                      </a:pPr>
                      <a:r>
                        <a:rPr lang="en-US" sz="1100" b="1" dirty="0">
                          <a:solidFill>
                            <a:schemeClr val="tx1"/>
                          </a:solidFill>
                          <a:effectLst/>
                        </a:rPr>
                        <a:t>Language</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tabLst>
                          <a:tab pos="160020" algn="l"/>
                        </a:tabLst>
                      </a:pPr>
                      <a:r>
                        <a:rPr lang="en-US" sz="1100" b="1" dirty="0">
                          <a:solidFill>
                            <a:schemeClr val="tx1"/>
                          </a:solidFill>
                          <a:effectLst/>
                        </a:rPr>
                        <a:t>Cognition</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tabLst>
                          <a:tab pos="160020" algn="l"/>
                        </a:tabLst>
                      </a:pPr>
                      <a:r>
                        <a:rPr lang="en-US" sz="1100" b="1" dirty="0">
                          <a:solidFill>
                            <a:schemeClr val="tx1"/>
                          </a:solidFill>
                          <a:effectLst/>
                        </a:rPr>
                        <a:t>Thought Content</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tabLst>
                          <a:tab pos="160020" algn="l"/>
                        </a:tabLst>
                      </a:pPr>
                      <a:r>
                        <a:rPr lang="en-US" sz="1100" b="1" dirty="0">
                          <a:solidFill>
                            <a:schemeClr val="tx1"/>
                          </a:solidFill>
                          <a:effectLst/>
                        </a:rPr>
                        <a:t>Perceptual</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0257635"/>
                  </a:ext>
                </a:extLst>
              </a:tr>
              <a:tr h="959224">
                <a:tc rowSpan="3">
                  <a:txBody>
                    <a:bodyPr/>
                    <a:lstStyle/>
                    <a:p>
                      <a:pPr marL="0" marR="0">
                        <a:spcBef>
                          <a:spcPts val="0"/>
                        </a:spcBef>
                        <a:spcAft>
                          <a:spcPts val="0"/>
                        </a:spcAft>
                        <a:tabLst>
                          <a:tab pos="160020" algn="l"/>
                        </a:tabLst>
                      </a:pPr>
                      <a:r>
                        <a:rPr lang="en-US" sz="1100" b="0" dirty="0">
                          <a:solidFill>
                            <a:schemeClr val="tx1"/>
                          </a:solidFill>
                          <a:effectLst/>
                        </a:rPr>
                        <a:t>☐ Clear</a:t>
                      </a:r>
                    </a:p>
                    <a:p>
                      <a:pPr marL="150495" marR="0" indent="-150495">
                        <a:spcBef>
                          <a:spcPts val="0"/>
                        </a:spcBef>
                        <a:spcAft>
                          <a:spcPts val="0"/>
                        </a:spcAft>
                        <a:tabLst>
                          <a:tab pos="160020" algn="l"/>
                        </a:tabLst>
                      </a:pPr>
                      <a:r>
                        <a:rPr lang="en-US" sz="1100" b="0" dirty="0">
                          <a:solidFill>
                            <a:schemeClr val="tx1"/>
                          </a:solidFill>
                          <a:effectLst/>
                        </a:rPr>
                        <a:t>☐ Rate, prosody &amp; volume WFL</a:t>
                      </a:r>
                    </a:p>
                    <a:p>
                      <a:pPr marL="0" marR="0">
                        <a:spcBef>
                          <a:spcPts val="0"/>
                        </a:spcBef>
                        <a:spcAft>
                          <a:spcPts val="0"/>
                        </a:spcAft>
                        <a:tabLst>
                          <a:tab pos="160020" algn="l"/>
                        </a:tabLst>
                      </a:pPr>
                      <a:r>
                        <a:rPr lang="en-US" sz="1100" b="0" dirty="0">
                          <a:solidFill>
                            <a:schemeClr val="tx1"/>
                          </a:solidFill>
                          <a:effectLst/>
                        </a:rPr>
                        <a:t>☐ Mumbled</a:t>
                      </a:r>
                    </a:p>
                    <a:p>
                      <a:pPr marL="150495" marR="0" indent="-150495">
                        <a:spcBef>
                          <a:spcPts val="0"/>
                        </a:spcBef>
                        <a:spcAft>
                          <a:spcPts val="0"/>
                        </a:spcAft>
                        <a:tabLst>
                          <a:tab pos="160020" algn="l"/>
                        </a:tabLst>
                      </a:pPr>
                      <a:r>
                        <a:rPr lang="en-US" sz="1100" b="0" dirty="0">
                          <a:solidFill>
                            <a:schemeClr val="tx1"/>
                          </a:solidFill>
                          <a:effectLst/>
                        </a:rPr>
                        <a:t>☐ Pressured</a:t>
                      </a:r>
                    </a:p>
                    <a:p>
                      <a:pPr marL="0" marR="0">
                        <a:spcBef>
                          <a:spcPts val="0"/>
                        </a:spcBef>
                        <a:spcAft>
                          <a:spcPts val="0"/>
                        </a:spcAft>
                        <a:tabLst>
                          <a:tab pos="160020" algn="l"/>
                        </a:tabLst>
                      </a:pPr>
                      <a:r>
                        <a:rPr lang="en-US" sz="1100" b="0" dirty="0">
                          <a:solidFill>
                            <a:schemeClr val="tx1"/>
                          </a:solidFill>
                          <a:effectLst/>
                        </a:rPr>
                        <a:t>☐ Rapid rate</a:t>
                      </a:r>
                    </a:p>
                    <a:p>
                      <a:pPr marL="0" marR="0">
                        <a:spcBef>
                          <a:spcPts val="0"/>
                        </a:spcBef>
                        <a:spcAft>
                          <a:spcPts val="0"/>
                        </a:spcAft>
                        <a:tabLst>
                          <a:tab pos="160020" algn="l"/>
                        </a:tabLst>
                      </a:pPr>
                      <a:r>
                        <a:rPr lang="en-US" sz="1100" b="0" dirty="0">
                          <a:solidFill>
                            <a:schemeClr val="tx1"/>
                          </a:solidFill>
                          <a:effectLst/>
                        </a:rPr>
                        <a:t>☐ Slow rate</a:t>
                      </a:r>
                    </a:p>
                    <a:p>
                      <a:pPr marL="0" marR="0">
                        <a:spcBef>
                          <a:spcPts val="0"/>
                        </a:spcBef>
                        <a:spcAft>
                          <a:spcPts val="0"/>
                        </a:spcAft>
                        <a:tabLst>
                          <a:tab pos="160020" algn="l"/>
                        </a:tabLst>
                      </a:pPr>
                      <a:r>
                        <a:rPr lang="en-US" sz="1100" b="0" dirty="0">
                          <a:solidFill>
                            <a:schemeClr val="tx1"/>
                          </a:solidFill>
                          <a:effectLst/>
                        </a:rPr>
                        <a:t>☐ Slurred</a:t>
                      </a:r>
                    </a:p>
                    <a:p>
                      <a:pPr marL="0" marR="0">
                        <a:spcBef>
                          <a:spcPts val="0"/>
                        </a:spcBef>
                        <a:spcAft>
                          <a:spcPts val="0"/>
                        </a:spcAft>
                        <a:tabLst>
                          <a:tab pos="160020" algn="l"/>
                        </a:tabLst>
                      </a:pPr>
                      <a:r>
                        <a:rPr lang="en-US" sz="1100" b="0" dirty="0">
                          <a:solidFill>
                            <a:schemeClr val="tx1"/>
                          </a:solidFill>
                          <a:effectLst/>
                        </a:rPr>
                        <a:t>☐ Halting</a:t>
                      </a:r>
                    </a:p>
                    <a:p>
                      <a:pPr marL="0" marR="0">
                        <a:spcBef>
                          <a:spcPts val="0"/>
                        </a:spcBef>
                        <a:spcAft>
                          <a:spcPts val="0"/>
                        </a:spcAft>
                        <a:tabLst>
                          <a:tab pos="160020" algn="l"/>
                        </a:tabLst>
                      </a:pPr>
                      <a:r>
                        <a:rPr lang="en-US" sz="1100" b="0" dirty="0">
                          <a:solidFill>
                            <a:schemeClr val="tx1"/>
                          </a:solidFill>
                          <a:effectLst/>
                        </a:rPr>
                        <a:t>☐ Stammering</a:t>
                      </a:r>
                    </a:p>
                    <a:p>
                      <a:pPr marL="0" marR="0">
                        <a:spcBef>
                          <a:spcPts val="0"/>
                        </a:spcBef>
                        <a:spcAft>
                          <a:spcPts val="0"/>
                        </a:spcAft>
                        <a:tabLst>
                          <a:tab pos="160020" algn="l"/>
                        </a:tabLst>
                      </a:pPr>
                      <a:r>
                        <a:rPr lang="en-US" sz="1100" b="0" dirty="0">
                          <a:solidFill>
                            <a:schemeClr val="tx1"/>
                          </a:solidFill>
                          <a:effectLst/>
                        </a:rPr>
                        <a:t>☐ Stuttering</a:t>
                      </a:r>
                    </a:p>
                    <a:p>
                      <a:pPr marL="0" marR="0">
                        <a:spcBef>
                          <a:spcPts val="0"/>
                        </a:spcBef>
                        <a:spcAft>
                          <a:spcPts val="0"/>
                        </a:spcAft>
                        <a:tabLst>
                          <a:tab pos="160020" algn="l"/>
                        </a:tabLst>
                      </a:pPr>
                      <a:r>
                        <a:rPr lang="en-US" sz="1100" b="0" dirty="0">
                          <a:solidFill>
                            <a:schemeClr val="tx1"/>
                          </a:solidFill>
                          <a:effectLst/>
                        </a:rPr>
                        <a:t>☐ Soft volume</a:t>
                      </a:r>
                    </a:p>
                    <a:p>
                      <a:pPr marL="0" marR="0">
                        <a:spcBef>
                          <a:spcPts val="0"/>
                        </a:spcBef>
                        <a:spcAft>
                          <a:spcPts val="0"/>
                        </a:spcAft>
                        <a:tabLst>
                          <a:tab pos="160020" algn="l"/>
                        </a:tabLst>
                      </a:pPr>
                      <a:r>
                        <a:rPr lang="en-US" sz="1100" b="0" dirty="0">
                          <a:solidFill>
                            <a:schemeClr val="tx1"/>
                          </a:solidFill>
                          <a:effectLst/>
                        </a:rPr>
                        <a:t>☐ Loud volume</a:t>
                      </a:r>
                    </a:p>
                    <a:p>
                      <a:pPr marL="0" marR="0">
                        <a:spcBef>
                          <a:spcPts val="0"/>
                        </a:spcBef>
                        <a:spcAft>
                          <a:spcPts val="0"/>
                        </a:spcAft>
                        <a:tabLst>
                          <a:tab pos="160020" algn="l"/>
                        </a:tabLst>
                      </a:pPr>
                      <a:r>
                        <a:rPr lang="en-US" sz="1100" b="0" dirty="0">
                          <a:solidFill>
                            <a:schemeClr val="tx1"/>
                          </a:solidFill>
                          <a:effectLst/>
                        </a:rPr>
                        <a:t>☐ Lack of prosody</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155575" marR="0" indent="-155575">
                        <a:spcBef>
                          <a:spcPts val="0"/>
                        </a:spcBef>
                        <a:spcAft>
                          <a:spcPts val="0"/>
                        </a:spcAft>
                        <a:tabLst>
                          <a:tab pos="160020" algn="l"/>
                        </a:tabLst>
                      </a:pPr>
                      <a:r>
                        <a:rPr lang="en-US" sz="1100" b="0" dirty="0">
                          <a:solidFill>
                            <a:schemeClr val="tx1"/>
                          </a:solidFill>
                          <a:effectLst/>
                        </a:rPr>
                        <a:t>☐ Receptive/ comprehension WFL</a:t>
                      </a:r>
                    </a:p>
                    <a:p>
                      <a:pPr marL="155575" marR="0" indent="-155575">
                        <a:spcBef>
                          <a:spcPts val="0"/>
                        </a:spcBef>
                        <a:spcAft>
                          <a:spcPts val="0"/>
                        </a:spcAft>
                        <a:tabLst>
                          <a:tab pos="160020" algn="l"/>
                        </a:tabLst>
                      </a:pPr>
                      <a:r>
                        <a:rPr lang="en-US" sz="1100" b="0" dirty="0">
                          <a:solidFill>
                            <a:schemeClr val="tx1"/>
                          </a:solidFill>
                          <a:effectLst/>
                        </a:rPr>
                        <a:t>☐ Expressive WFL</a:t>
                      </a:r>
                    </a:p>
                    <a:p>
                      <a:pPr marL="152400" marR="0" indent="-152400">
                        <a:spcBef>
                          <a:spcPts val="0"/>
                        </a:spcBef>
                        <a:spcAft>
                          <a:spcPts val="0"/>
                        </a:spcAft>
                      </a:pPr>
                      <a:r>
                        <a:rPr lang="en-US" sz="1100" b="0" dirty="0">
                          <a:solidFill>
                            <a:schemeClr val="tx1"/>
                          </a:solidFill>
                          <a:effectLst/>
                        </a:rPr>
                        <a:t>☐ Required repetition</a:t>
                      </a:r>
                    </a:p>
                    <a:p>
                      <a:pPr marL="152400" marR="0" indent="-152400">
                        <a:spcBef>
                          <a:spcPts val="0"/>
                        </a:spcBef>
                        <a:spcAft>
                          <a:spcPts val="0"/>
                        </a:spcAft>
                      </a:pPr>
                      <a:r>
                        <a:rPr lang="en-US" sz="1100" b="0" dirty="0">
                          <a:solidFill>
                            <a:schemeClr val="tx1"/>
                          </a:solidFill>
                          <a:effectLst/>
                        </a:rPr>
                        <a:t>☐ Required rephrasing</a:t>
                      </a:r>
                    </a:p>
                    <a:p>
                      <a:pPr marL="150495" marR="0" indent="-150495">
                        <a:spcBef>
                          <a:spcPts val="0"/>
                        </a:spcBef>
                        <a:spcAft>
                          <a:spcPts val="0"/>
                        </a:spcAft>
                        <a:tabLst>
                          <a:tab pos="160020" algn="l"/>
                        </a:tabLst>
                      </a:pPr>
                      <a:r>
                        <a:rPr lang="en-US" sz="1100" b="0" dirty="0">
                          <a:solidFill>
                            <a:schemeClr val="tx1"/>
                          </a:solidFill>
                          <a:effectLst/>
                        </a:rPr>
                        <a:t>☐ Delayed responses</a:t>
                      </a:r>
                    </a:p>
                    <a:p>
                      <a:pPr marL="150495" marR="0" indent="-150495">
                        <a:spcBef>
                          <a:spcPts val="0"/>
                        </a:spcBef>
                        <a:spcAft>
                          <a:spcPts val="0"/>
                        </a:spcAft>
                        <a:tabLst>
                          <a:tab pos="160020" algn="l"/>
                        </a:tabLst>
                      </a:pPr>
                      <a:r>
                        <a:rPr lang="en-US" sz="1100" b="0" dirty="0">
                          <a:solidFill>
                            <a:schemeClr val="tx1"/>
                          </a:solidFill>
                          <a:effectLst/>
                        </a:rPr>
                        <a:t>☐ Word-finding problems</a:t>
                      </a:r>
                    </a:p>
                    <a:p>
                      <a:pPr marL="150495" marR="0" indent="-150495">
                        <a:spcBef>
                          <a:spcPts val="0"/>
                        </a:spcBef>
                        <a:spcAft>
                          <a:spcPts val="0"/>
                        </a:spcAft>
                        <a:tabLst>
                          <a:tab pos="160020" algn="l"/>
                        </a:tabLst>
                      </a:pPr>
                      <a:r>
                        <a:rPr lang="en-US" sz="1100" b="0" dirty="0">
                          <a:solidFill>
                            <a:schemeClr val="tx1"/>
                          </a:solidFill>
                          <a:effectLst/>
                        </a:rPr>
                        <a:t>☐ Limited vocabulary</a:t>
                      </a:r>
                    </a:p>
                    <a:p>
                      <a:pPr marL="0" marR="0">
                        <a:spcBef>
                          <a:spcPts val="0"/>
                        </a:spcBef>
                        <a:spcAft>
                          <a:spcPts val="0"/>
                        </a:spcAft>
                        <a:tabLst>
                          <a:tab pos="160020" algn="l"/>
                        </a:tabLst>
                      </a:pPr>
                      <a:r>
                        <a:rPr lang="en-US" sz="1100" b="0" dirty="0">
                          <a:solidFill>
                            <a:schemeClr val="tx1"/>
                          </a:solidFill>
                          <a:effectLst/>
                        </a:rPr>
                        <a:t>☐ Circumlocution</a:t>
                      </a:r>
                    </a:p>
                    <a:p>
                      <a:pPr marL="0" marR="0">
                        <a:spcBef>
                          <a:spcPts val="0"/>
                        </a:spcBef>
                        <a:spcAft>
                          <a:spcPts val="0"/>
                        </a:spcAft>
                        <a:tabLst>
                          <a:tab pos="160020" algn="l"/>
                        </a:tabLst>
                      </a:pPr>
                      <a:r>
                        <a:rPr lang="en-US" sz="1100" b="0" dirty="0">
                          <a:solidFill>
                            <a:schemeClr val="tx1"/>
                          </a:solidFill>
                          <a:effectLst/>
                        </a:rPr>
                        <a:t>☐ Rambling</a:t>
                      </a:r>
                    </a:p>
                    <a:p>
                      <a:pPr marL="0" marR="0">
                        <a:spcBef>
                          <a:spcPts val="0"/>
                        </a:spcBef>
                        <a:spcAft>
                          <a:spcPts val="0"/>
                        </a:spcAft>
                        <a:tabLst>
                          <a:tab pos="160020" algn="l"/>
                        </a:tabLst>
                      </a:pPr>
                      <a:r>
                        <a:rPr lang="en-US" sz="1100" b="0" dirty="0">
                          <a:solidFill>
                            <a:schemeClr val="tx1"/>
                          </a:solidFill>
                          <a:effectLst/>
                        </a:rPr>
                        <a:t>☐ Excessive</a:t>
                      </a:r>
                    </a:p>
                    <a:p>
                      <a:pPr marL="0" marR="0">
                        <a:spcBef>
                          <a:spcPts val="0"/>
                        </a:spcBef>
                        <a:spcAft>
                          <a:spcPts val="0"/>
                        </a:spcAft>
                        <a:tabLst>
                          <a:tab pos="160020" algn="l"/>
                        </a:tabLst>
                      </a:pPr>
                      <a:r>
                        <a:rPr lang="en-US" sz="1100" b="0" dirty="0">
                          <a:solidFill>
                            <a:schemeClr val="tx1"/>
                          </a:solidFill>
                          <a:effectLst/>
                        </a:rPr>
                        <a:t>☐ Word salad</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146050" marR="0" indent="-146050">
                        <a:spcBef>
                          <a:spcPts val="0"/>
                        </a:spcBef>
                        <a:spcAft>
                          <a:spcPts val="300"/>
                        </a:spcAft>
                      </a:pPr>
                      <a:r>
                        <a:rPr lang="en-US" sz="1100" b="0" dirty="0">
                          <a:solidFill>
                            <a:schemeClr val="tx1"/>
                          </a:solidFill>
                          <a:effectLst/>
                        </a:rPr>
                        <a:t>☐ WFL</a:t>
                      </a:r>
                    </a:p>
                    <a:p>
                      <a:pPr marL="146050" marR="0" lvl="0" indent="-146050" algn="l" defTabSz="914400" rtl="0" eaLnBrk="1" fontAlgn="auto" latinLnBrk="0" hangingPunct="1">
                        <a:lnSpc>
                          <a:spcPct val="100000"/>
                        </a:lnSpc>
                        <a:spcBef>
                          <a:spcPts val="0"/>
                        </a:spcBef>
                        <a:spcAft>
                          <a:spcPts val="300"/>
                        </a:spcAft>
                        <a:buClrTx/>
                        <a:buSzTx/>
                        <a:buFontTx/>
                        <a:buNone/>
                        <a:tabLst/>
                        <a:defRPr/>
                      </a:pPr>
                      <a:r>
                        <a:rPr lang="en-US" sz="1100" b="0" dirty="0">
                          <a:solidFill>
                            <a:schemeClr val="tx1"/>
                          </a:solidFill>
                          <a:effectLst/>
                        </a:rPr>
                        <a:t>☐ </a:t>
                      </a:r>
                      <a:r>
                        <a:rPr lang="en-US" sz="1100" b="0" i="1" dirty="0">
                          <a:solidFill>
                            <a:schemeClr val="tx1"/>
                          </a:solidFill>
                          <a:effectLst/>
                        </a:rPr>
                        <a:t>Impaired:</a:t>
                      </a:r>
                      <a:r>
                        <a:rPr lang="en-US" sz="1100" b="0" dirty="0">
                          <a:solidFill>
                            <a:schemeClr val="tx1"/>
                          </a:solidFill>
                          <a:effectLst/>
                        </a:rPr>
                        <a:t> Attention/distractibility</a:t>
                      </a:r>
                    </a:p>
                    <a:p>
                      <a:pPr marL="146685" marR="0" indent="-146685">
                        <a:spcBef>
                          <a:spcPts val="0"/>
                        </a:spcBef>
                        <a:spcAft>
                          <a:spcPts val="0"/>
                        </a:spcAft>
                      </a:pPr>
                      <a:r>
                        <a:rPr lang="en-US" sz="1100" b="0" dirty="0">
                          <a:solidFill>
                            <a:schemeClr val="tx1"/>
                          </a:solidFill>
                          <a:effectLst/>
                        </a:rPr>
                        <a:t>☐ Concentration</a:t>
                      </a:r>
                    </a:p>
                    <a:p>
                      <a:pPr marL="146685" marR="0" indent="-146685">
                        <a:spcBef>
                          <a:spcPts val="0"/>
                        </a:spcBef>
                        <a:spcAft>
                          <a:spcPts val="0"/>
                        </a:spcAft>
                      </a:pPr>
                      <a:r>
                        <a:rPr lang="en-US" sz="1100" b="0" dirty="0">
                          <a:solidFill>
                            <a:schemeClr val="tx1"/>
                          </a:solidFill>
                          <a:effectLst/>
                        </a:rPr>
                        <a:t>☐ Abstract thinking</a:t>
                      </a:r>
                    </a:p>
                    <a:p>
                      <a:pPr marL="146685" marR="0" indent="-146685">
                        <a:spcBef>
                          <a:spcPts val="0"/>
                        </a:spcBef>
                        <a:spcAft>
                          <a:spcPts val="0"/>
                        </a:spcAft>
                      </a:pPr>
                      <a:r>
                        <a:rPr lang="en-US" sz="1100" b="0" dirty="0">
                          <a:solidFill>
                            <a:schemeClr val="tx1"/>
                          </a:solidFill>
                          <a:effectLst/>
                        </a:rPr>
                        <a:t>☐ Judgment</a:t>
                      </a:r>
                    </a:p>
                    <a:p>
                      <a:pPr marL="146685" marR="0" indent="-146685">
                        <a:spcBef>
                          <a:spcPts val="0"/>
                        </a:spcBef>
                        <a:spcAft>
                          <a:spcPts val="0"/>
                        </a:spcAft>
                      </a:pPr>
                      <a:r>
                        <a:rPr lang="en-US" sz="1100" b="0" dirty="0">
                          <a:solidFill>
                            <a:schemeClr val="tx1"/>
                          </a:solidFill>
                          <a:effectLst/>
                        </a:rPr>
                        <a:t>☐ Recent memory</a:t>
                      </a:r>
                    </a:p>
                    <a:p>
                      <a:pPr marL="146050" marR="0" indent="-146050">
                        <a:spcBef>
                          <a:spcPts val="0"/>
                        </a:spcBef>
                        <a:spcAft>
                          <a:spcPts val="800"/>
                        </a:spcAft>
                      </a:pPr>
                      <a:r>
                        <a:rPr lang="en-US" sz="1100" b="0" dirty="0">
                          <a:solidFill>
                            <a:schemeClr val="tx1"/>
                          </a:solidFill>
                          <a:effectLst/>
                        </a:rPr>
                        <a:t>☐ Remote memory</a:t>
                      </a:r>
                    </a:p>
                    <a:p>
                      <a:pPr marL="146685" marR="0" indent="-146685" algn="ctr">
                        <a:spcBef>
                          <a:spcPts val="0"/>
                        </a:spcBef>
                        <a:spcAft>
                          <a:spcPts val="0"/>
                        </a:spcAft>
                      </a:pPr>
                      <a:r>
                        <a:rPr lang="en-US" sz="1100" b="0" i="1" dirty="0">
                          <a:solidFill>
                            <a:schemeClr val="tx1"/>
                          </a:solidFill>
                          <a:effectLst/>
                        </a:rPr>
                        <a:t>Est. intelligence:</a:t>
                      </a:r>
                    </a:p>
                    <a:p>
                      <a:pPr marL="146685" marR="0" indent="-146685">
                        <a:spcBef>
                          <a:spcPts val="0"/>
                        </a:spcBef>
                        <a:spcAft>
                          <a:spcPts val="0"/>
                        </a:spcAft>
                      </a:pPr>
                      <a:r>
                        <a:rPr lang="en-US" sz="1100" b="0" dirty="0">
                          <a:solidFill>
                            <a:schemeClr val="tx1"/>
                          </a:solidFill>
                          <a:effectLst/>
                        </a:rPr>
                        <a:t>☐ Above average</a:t>
                      </a:r>
                    </a:p>
                    <a:p>
                      <a:pPr marL="146685" marR="0" indent="-146685">
                        <a:spcBef>
                          <a:spcPts val="0"/>
                        </a:spcBef>
                        <a:spcAft>
                          <a:spcPts val="0"/>
                        </a:spcAft>
                      </a:pPr>
                      <a:r>
                        <a:rPr lang="en-US" sz="1100" b="0" dirty="0">
                          <a:solidFill>
                            <a:schemeClr val="tx1"/>
                          </a:solidFill>
                          <a:effectLst/>
                        </a:rPr>
                        <a:t>☐ Average</a:t>
                      </a:r>
                    </a:p>
                    <a:p>
                      <a:pPr marL="146685" marR="0" indent="-146685">
                        <a:spcBef>
                          <a:spcPts val="0"/>
                        </a:spcBef>
                        <a:spcAft>
                          <a:spcPts val="0"/>
                        </a:spcAft>
                      </a:pPr>
                      <a:r>
                        <a:rPr lang="en-US" sz="1100" b="0" dirty="0">
                          <a:solidFill>
                            <a:schemeClr val="tx1"/>
                          </a:solidFill>
                          <a:effectLst/>
                        </a:rPr>
                        <a:t>☐ Below average</a:t>
                      </a:r>
                    </a:p>
                    <a:p>
                      <a:pPr marL="146685" marR="0" indent="-146685">
                        <a:spcBef>
                          <a:spcPts val="0"/>
                        </a:spcBef>
                        <a:spcAft>
                          <a:spcPts val="0"/>
                        </a:spcAft>
                      </a:pPr>
                      <a:r>
                        <a:rPr lang="en-US" sz="1100" b="0" dirty="0">
                          <a:solidFill>
                            <a:schemeClr val="tx1"/>
                          </a:solidFill>
                          <a:effectLst/>
                        </a:rPr>
                        <a:t>☐ Well below average</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149225" marR="0" indent="-149225">
                        <a:spcBef>
                          <a:spcPts val="0"/>
                        </a:spcBef>
                        <a:spcAft>
                          <a:spcPts val="0"/>
                        </a:spcAft>
                      </a:pPr>
                      <a:r>
                        <a:rPr lang="en-US" sz="1100" b="0" dirty="0">
                          <a:solidFill>
                            <a:schemeClr val="tx1"/>
                          </a:solidFill>
                          <a:effectLst/>
                        </a:rPr>
                        <a:t>☐ Logical, coherent &amp; goal-directed</a:t>
                      </a:r>
                    </a:p>
                    <a:p>
                      <a:pPr marL="0" marR="0">
                        <a:spcBef>
                          <a:spcPts val="0"/>
                        </a:spcBef>
                        <a:spcAft>
                          <a:spcPts val="0"/>
                        </a:spcAft>
                        <a:tabLst>
                          <a:tab pos="160020" algn="l"/>
                        </a:tabLst>
                      </a:pPr>
                      <a:r>
                        <a:rPr lang="en-US" sz="1100" b="0" dirty="0">
                          <a:solidFill>
                            <a:schemeClr val="tx1"/>
                          </a:solidFill>
                          <a:effectLst/>
                        </a:rPr>
                        <a:t>☐ Concrete</a:t>
                      </a:r>
                    </a:p>
                    <a:p>
                      <a:pPr marL="0" marR="0">
                        <a:spcBef>
                          <a:spcPts val="0"/>
                        </a:spcBef>
                        <a:spcAft>
                          <a:spcPts val="0"/>
                        </a:spcAft>
                        <a:tabLst>
                          <a:tab pos="160020" algn="l"/>
                        </a:tabLst>
                      </a:pPr>
                      <a:r>
                        <a:rPr lang="en-US" sz="1100" b="0" dirty="0">
                          <a:solidFill>
                            <a:schemeClr val="tx1"/>
                          </a:solidFill>
                          <a:effectLst/>
                        </a:rPr>
                        <a:t>☐ Disorganized</a:t>
                      </a:r>
                    </a:p>
                    <a:p>
                      <a:pPr marL="0" marR="0">
                        <a:spcBef>
                          <a:spcPts val="0"/>
                        </a:spcBef>
                        <a:spcAft>
                          <a:spcPts val="0"/>
                        </a:spcAft>
                        <a:tabLst>
                          <a:tab pos="160020" algn="l"/>
                        </a:tabLst>
                      </a:pPr>
                      <a:r>
                        <a:rPr lang="en-US" sz="1100" b="0" dirty="0">
                          <a:solidFill>
                            <a:schemeClr val="tx1"/>
                          </a:solidFill>
                          <a:effectLst/>
                        </a:rPr>
                        <a:t>☐ Tangential</a:t>
                      </a:r>
                    </a:p>
                    <a:p>
                      <a:pPr marL="0" marR="0">
                        <a:spcBef>
                          <a:spcPts val="0"/>
                        </a:spcBef>
                        <a:spcAft>
                          <a:spcPts val="0"/>
                        </a:spcAft>
                        <a:tabLst>
                          <a:tab pos="160020" algn="l"/>
                        </a:tabLst>
                      </a:pPr>
                      <a:r>
                        <a:rPr lang="en-US" sz="1100" b="0" dirty="0">
                          <a:solidFill>
                            <a:schemeClr val="tx1"/>
                          </a:solidFill>
                          <a:effectLst/>
                        </a:rPr>
                        <a:t>☐ Incoherent</a:t>
                      </a:r>
                    </a:p>
                    <a:p>
                      <a:pPr marL="0" marR="0">
                        <a:spcBef>
                          <a:spcPts val="0"/>
                        </a:spcBef>
                        <a:spcAft>
                          <a:spcPts val="0"/>
                        </a:spcAft>
                        <a:tabLst>
                          <a:tab pos="160020" algn="l"/>
                        </a:tabLst>
                      </a:pPr>
                      <a:r>
                        <a:rPr lang="en-US" sz="1100" b="0" dirty="0">
                          <a:solidFill>
                            <a:schemeClr val="tx1"/>
                          </a:solidFill>
                          <a:effectLst/>
                        </a:rPr>
                        <a:t>☐ Perseverative</a:t>
                      </a:r>
                    </a:p>
                    <a:p>
                      <a:pPr marL="0" marR="0">
                        <a:spcBef>
                          <a:spcPts val="0"/>
                        </a:spcBef>
                        <a:spcAft>
                          <a:spcPts val="0"/>
                        </a:spcAft>
                        <a:tabLst>
                          <a:tab pos="160020" algn="l"/>
                        </a:tabLst>
                      </a:pPr>
                      <a:r>
                        <a:rPr lang="en-US" sz="1100" b="0" dirty="0">
                          <a:solidFill>
                            <a:schemeClr val="tx1"/>
                          </a:solidFill>
                          <a:effectLst/>
                        </a:rPr>
                        <a:t>☐ Flight of ideas</a:t>
                      </a:r>
                    </a:p>
                    <a:p>
                      <a:pPr marL="149225" marR="0" indent="-149225">
                        <a:spcBef>
                          <a:spcPts val="0"/>
                        </a:spcBef>
                        <a:spcAft>
                          <a:spcPts val="0"/>
                        </a:spcAft>
                      </a:pPr>
                      <a:r>
                        <a:rPr lang="en-US" sz="1100" b="0" dirty="0">
                          <a:solidFill>
                            <a:schemeClr val="tx1"/>
                          </a:solidFill>
                          <a:effectLst/>
                        </a:rPr>
                        <a:t>☐ Loose associations</a:t>
                      </a:r>
                    </a:p>
                    <a:p>
                      <a:pPr marL="0" marR="0">
                        <a:spcBef>
                          <a:spcPts val="0"/>
                        </a:spcBef>
                        <a:spcAft>
                          <a:spcPts val="0"/>
                        </a:spcAft>
                        <a:tabLst>
                          <a:tab pos="160020" algn="l"/>
                        </a:tabLst>
                      </a:pPr>
                      <a:r>
                        <a:rPr lang="en-US" sz="1100" b="0" dirty="0">
                          <a:solidFill>
                            <a:schemeClr val="tx1"/>
                          </a:solidFill>
                          <a:effectLst/>
                        </a:rPr>
                        <a:t>☐ Paranoia</a:t>
                      </a:r>
                    </a:p>
                    <a:p>
                      <a:pPr marL="0" marR="0">
                        <a:spcBef>
                          <a:spcPts val="0"/>
                        </a:spcBef>
                        <a:spcAft>
                          <a:spcPts val="0"/>
                        </a:spcAft>
                        <a:tabLst>
                          <a:tab pos="160020" algn="l"/>
                        </a:tabLst>
                      </a:pPr>
                      <a:r>
                        <a:rPr lang="en-US" sz="1100" b="0" dirty="0">
                          <a:solidFill>
                            <a:schemeClr val="tx1"/>
                          </a:solidFill>
                          <a:effectLst/>
                        </a:rPr>
                        <a:t>☐ Ideas of reference</a:t>
                      </a:r>
                    </a:p>
                    <a:p>
                      <a:pPr marL="149225" marR="0" indent="-149225">
                        <a:spcBef>
                          <a:spcPts val="0"/>
                        </a:spcBef>
                        <a:spcAft>
                          <a:spcPts val="0"/>
                        </a:spcAft>
                      </a:pPr>
                      <a:r>
                        <a:rPr lang="en-US" sz="1100" b="0" dirty="0">
                          <a:solidFill>
                            <a:schemeClr val="tx1"/>
                          </a:solidFill>
                          <a:effectLst/>
                        </a:rPr>
                        <a:t>☐ Bizarre</a:t>
                      </a:r>
                    </a:p>
                    <a:p>
                      <a:pPr marL="149225" marR="0" indent="-149225">
                        <a:spcBef>
                          <a:spcPts val="0"/>
                        </a:spcBef>
                        <a:spcAft>
                          <a:spcPts val="0"/>
                        </a:spcAft>
                      </a:pPr>
                      <a:r>
                        <a:rPr lang="en-US" sz="1100" b="0" dirty="0">
                          <a:solidFill>
                            <a:schemeClr val="tx1"/>
                          </a:solidFill>
                          <a:effectLst/>
                        </a:rPr>
                        <a:t>☐ Delusional</a:t>
                      </a:r>
                    </a:p>
                    <a:p>
                      <a:pPr marL="0" marR="0">
                        <a:spcBef>
                          <a:spcPts val="0"/>
                        </a:spcBef>
                        <a:spcAft>
                          <a:spcPts val="0"/>
                        </a:spcAft>
                        <a:tabLst>
                          <a:tab pos="160020" algn="l"/>
                        </a:tabLst>
                      </a:pPr>
                      <a:r>
                        <a:rPr lang="en-US" sz="1100" b="0" dirty="0">
                          <a:solidFill>
                            <a:schemeClr val="tx1"/>
                          </a:solidFill>
                          <a:effectLst/>
                        </a:rPr>
                        <a:t>☐ Depersonalization</a:t>
                      </a:r>
                    </a:p>
                    <a:p>
                      <a:pPr marL="0" marR="0">
                        <a:spcBef>
                          <a:spcPts val="0"/>
                        </a:spcBef>
                        <a:spcAft>
                          <a:spcPts val="0"/>
                        </a:spcAft>
                        <a:tabLst>
                          <a:tab pos="160020" algn="l"/>
                        </a:tabLst>
                      </a:pPr>
                      <a:r>
                        <a:rPr lang="en-US" sz="1100" b="0" dirty="0">
                          <a:solidFill>
                            <a:schemeClr val="tx1"/>
                          </a:solidFill>
                          <a:effectLst/>
                        </a:rPr>
                        <a:t>☐ Derealization</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55575" marR="0" indent="-155575">
                        <a:spcBef>
                          <a:spcPts val="0"/>
                        </a:spcBef>
                        <a:spcAft>
                          <a:spcPts val="300"/>
                        </a:spcAft>
                      </a:pPr>
                      <a:r>
                        <a:rPr lang="en-US" sz="1100" b="0" dirty="0">
                          <a:solidFill>
                            <a:schemeClr val="tx1"/>
                          </a:solidFill>
                          <a:effectLst/>
                        </a:rPr>
                        <a:t>☐ WFL</a:t>
                      </a:r>
                    </a:p>
                    <a:p>
                      <a:pPr marL="155575" marR="0" indent="-155575" algn="ctr">
                        <a:spcBef>
                          <a:spcPts val="0"/>
                        </a:spcBef>
                        <a:spcAft>
                          <a:spcPts val="0"/>
                        </a:spcAft>
                      </a:pPr>
                      <a:r>
                        <a:rPr lang="en-US" sz="1100" b="0" i="1" dirty="0">
                          <a:solidFill>
                            <a:schemeClr val="tx1"/>
                          </a:solidFill>
                          <a:effectLst/>
                        </a:rPr>
                        <a:t>Hallucinations</a:t>
                      </a:r>
                    </a:p>
                    <a:p>
                      <a:pPr marL="155575" marR="0" indent="-155575">
                        <a:spcBef>
                          <a:spcPts val="0"/>
                        </a:spcBef>
                        <a:spcAft>
                          <a:spcPts val="0"/>
                        </a:spcAft>
                      </a:pPr>
                      <a:r>
                        <a:rPr lang="en-US" sz="1100" b="0" dirty="0">
                          <a:solidFill>
                            <a:schemeClr val="tx1"/>
                          </a:solidFill>
                          <a:effectLst/>
                        </a:rPr>
                        <a:t>☐ Auditory</a:t>
                      </a:r>
                    </a:p>
                    <a:p>
                      <a:pPr marL="155575" marR="0" indent="-155575">
                        <a:spcBef>
                          <a:spcPts val="0"/>
                        </a:spcBef>
                        <a:spcAft>
                          <a:spcPts val="0"/>
                        </a:spcAft>
                      </a:pPr>
                      <a:r>
                        <a:rPr lang="en-US" sz="1100" b="0" dirty="0">
                          <a:solidFill>
                            <a:schemeClr val="tx1"/>
                          </a:solidFill>
                          <a:effectLst/>
                        </a:rPr>
                        <a:t>☐ Visual</a:t>
                      </a:r>
                    </a:p>
                    <a:p>
                      <a:pPr marL="155575" marR="0" indent="-155575">
                        <a:spcBef>
                          <a:spcPts val="0"/>
                        </a:spcBef>
                        <a:spcAft>
                          <a:spcPts val="0"/>
                        </a:spcAft>
                      </a:pPr>
                      <a:r>
                        <a:rPr lang="en-US" sz="1100" b="0" dirty="0">
                          <a:solidFill>
                            <a:schemeClr val="tx1"/>
                          </a:solidFill>
                          <a:effectLst/>
                        </a:rPr>
                        <a:t>☐ Other</a:t>
                      </a:r>
                    </a:p>
                    <a:p>
                      <a:pPr marL="155575" marR="0" indent="-155575">
                        <a:spcBef>
                          <a:spcPts val="0"/>
                        </a:spcBef>
                        <a:spcAft>
                          <a:spcPts val="0"/>
                        </a:spcAft>
                      </a:pPr>
                      <a:r>
                        <a:rPr lang="en-US" sz="1100" b="0" dirty="0">
                          <a:solidFill>
                            <a:schemeClr val="tx1"/>
                          </a:solidFill>
                          <a:effectLst/>
                        </a:rPr>
                        <a:t>☐ Unable to be assessed</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0940766"/>
                  </a:ext>
                </a:extLst>
              </a:tr>
              <a:tr h="19993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55575" marR="0" indent="-155575" algn="ctr">
                        <a:spcBef>
                          <a:spcPts val="0"/>
                        </a:spcBef>
                        <a:spcAft>
                          <a:spcPts val="0"/>
                        </a:spcAft>
                      </a:pPr>
                      <a:r>
                        <a:rPr lang="en-US" sz="1100" b="1" dirty="0">
                          <a:solidFill>
                            <a:schemeClr val="tx1"/>
                          </a:solidFill>
                          <a:effectLst/>
                        </a:rPr>
                        <a:t>Sensory/Physical*</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58482190"/>
                  </a:ext>
                </a:extLst>
              </a:tr>
              <a:tr h="106769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52400" marR="0" indent="-152400">
                        <a:spcBef>
                          <a:spcPts val="0"/>
                        </a:spcBef>
                        <a:spcAft>
                          <a:spcPts val="0"/>
                        </a:spcAft>
                        <a:tabLst>
                          <a:tab pos="160020" algn="l"/>
                        </a:tabLst>
                      </a:pPr>
                      <a:r>
                        <a:rPr lang="en-US" sz="1100" b="0" dirty="0">
                          <a:solidFill>
                            <a:schemeClr val="tx1"/>
                          </a:solidFill>
                          <a:effectLst/>
                        </a:rPr>
                        <a:t>☐ No limitations noted</a:t>
                      </a:r>
                    </a:p>
                    <a:p>
                      <a:pPr marL="153670" marR="0" indent="-153670">
                        <a:spcBef>
                          <a:spcPts val="0"/>
                        </a:spcBef>
                        <a:spcAft>
                          <a:spcPts val="0"/>
                        </a:spcAft>
                      </a:pPr>
                      <a:r>
                        <a:rPr lang="en-US" sz="1100" b="0" dirty="0">
                          <a:solidFill>
                            <a:schemeClr val="tx1"/>
                          </a:solidFill>
                          <a:effectLst/>
                        </a:rPr>
                        <a:t>☐ Visual</a:t>
                      </a:r>
                    </a:p>
                    <a:p>
                      <a:pPr marL="153670" marR="0" indent="-153670">
                        <a:spcBef>
                          <a:spcPts val="0"/>
                        </a:spcBef>
                        <a:spcAft>
                          <a:spcPts val="0"/>
                        </a:spcAft>
                      </a:pPr>
                      <a:r>
                        <a:rPr lang="en-US" sz="1100" b="0" dirty="0">
                          <a:solidFill>
                            <a:schemeClr val="tx1"/>
                          </a:solidFill>
                          <a:effectLst/>
                        </a:rPr>
                        <a:t>☐ Hearing</a:t>
                      </a:r>
                    </a:p>
                    <a:p>
                      <a:pPr marL="153670" marR="0" indent="-153670">
                        <a:spcBef>
                          <a:spcPts val="0"/>
                        </a:spcBef>
                        <a:spcAft>
                          <a:spcPts val="0"/>
                        </a:spcAft>
                      </a:pPr>
                      <a:r>
                        <a:rPr lang="en-US" sz="1100" b="0" dirty="0">
                          <a:solidFill>
                            <a:schemeClr val="tx1"/>
                          </a:solidFill>
                          <a:effectLst/>
                        </a:rPr>
                        <a:t>☐ Physical</a:t>
                      </a:r>
                    </a:p>
                    <a:p>
                      <a:pPr marL="153670" marR="0" indent="-153670">
                        <a:spcBef>
                          <a:spcPts val="0"/>
                        </a:spcBef>
                        <a:spcAft>
                          <a:spcPts val="0"/>
                        </a:spcAft>
                      </a:pPr>
                      <a:r>
                        <a:rPr lang="en-US" sz="1100" b="0" dirty="0">
                          <a:solidFill>
                            <a:schemeClr val="tx1"/>
                          </a:solidFill>
                          <a:effectLst/>
                        </a:rPr>
                        <a:t>☐ Speech</a:t>
                      </a:r>
                    </a:p>
                    <a:p>
                      <a:pPr marL="153670" marR="0" lvl="0" indent="-15367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effectLst/>
                        </a:rPr>
                        <a:t>☐ Self-reported</a:t>
                      </a:r>
                    </a:p>
                    <a:p>
                      <a:pPr marL="155575" marR="0" indent="-155575">
                        <a:spcBef>
                          <a:spcPts val="0"/>
                        </a:spcBef>
                        <a:spcAft>
                          <a:spcPts val="0"/>
                        </a:spcAft>
                      </a:pPr>
                      <a:r>
                        <a:rPr lang="en-US" sz="1100" b="0" dirty="0">
                          <a:solidFill>
                            <a:schemeClr val="tx1"/>
                          </a:solidFill>
                          <a:effectLst/>
                        </a:rPr>
                        <a:t>☐ Unable to assess</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638" marR="8638" marT="8638" marB="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0064106"/>
                  </a:ext>
                </a:extLst>
              </a:tr>
            </a:tbl>
          </a:graphicData>
        </a:graphic>
      </p:graphicFrame>
      <p:sp>
        <p:nvSpPr>
          <p:cNvPr id="10" name="Title 9">
            <a:extLst>
              <a:ext uri="{FF2B5EF4-FFF2-40B4-BE49-F238E27FC236}">
                <a16:creationId xmlns:a16="http://schemas.microsoft.com/office/drawing/2014/main" id="{CFDFF76B-7AC0-AC4F-B5EA-CCCC5BD693A7}"/>
              </a:ext>
            </a:extLst>
          </p:cNvPr>
          <p:cNvSpPr>
            <a:spLocks noGrp="1"/>
          </p:cNvSpPr>
          <p:nvPr>
            <p:ph type="ctrTitle" idx="4294967295"/>
          </p:nvPr>
        </p:nvSpPr>
        <p:spPr>
          <a:xfrm>
            <a:off x="320610" y="377825"/>
            <a:ext cx="3509963" cy="2490788"/>
          </a:xfrm>
          <a:solidFill>
            <a:srgbClr val="8BCFFF"/>
          </a:solidFill>
          <a:ln w="28575">
            <a:solidFill>
              <a:srgbClr val="203864"/>
            </a:solidFill>
          </a:ln>
        </p:spPr>
        <p:txBody>
          <a:bodyPr anchor="ctr">
            <a:normAutofit/>
          </a:bodyPr>
          <a:lstStyle/>
          <a:p>
            <a:pPr>
              <a:lnSpc>
                <a:spcPct val="100000"/>
              </a:lnSpc>
              <a:spcAft>
                <a:spcPts val="600"/>
              </a:spcAft>
            </a:pPr>
            <a:r>
              <a:rPr lang="en-US" sz="3800" dirty="0"/>
              <a:t>Mental Status Exam </a:t>
            </a:r>
            <a:br>
              <a:rPr lang="en-US" sz="3800" dirty="0"/>
            </a:br>
            <a:r>
              <a:rPr lang="en-US" sz="3800" dirty="0"/>
              <a:t>(MSE)</a:t>
            </a:r>
          </a:p>
        </p:txBody>
      </p:sp>
      <p:sp>
        <p:nvSpPr>
          <p:cNvPr id="2" name="TextBox 1">
            <a:extLst>
              <a:ext uri="{FF2B5EF4-FFF2-40B4-BE49-F238E27FC236}">
                <a16:creationId xmlns:a16="http://schemas.microsoft.com/office/drawing/2014/main" id="{4FF10200-4898-6241-B257-5ED44CE5BCD6}"/>
              </a:ext>
            </a:extLst>
          </p:cNvPr>
          <p:cNvSpPr txBox="1"/>
          <p:nvPr/>
        </p:nvSpPr>
        <p:spPr>
          <a:xfrm>
            <a:off x="314416" y="2978325"/>
            <a:ext cx="3687639" cy="3631763"/>
          </a:xfrm>
          <a:prstGeom prst="rect">
            <a:avLst/>
          </a:prstGeom>
          <a:noFill/>
        </p:spPr>
        <p:txBody>
          <a:bodyPr wrap="square" rtlCol="0">
            <a:spAutoFit/>
          </a:bodyPr>
          <a:lstStyle/>
          <a:p>
            <a:r>
              <a:rPr lang="en-US" sz="2100" dirty="0"/>
              <a:t>Document specific behaviors and clinical observations that you made during your time with the applicant.</a:t>
            </a:r>
          </a:p>
          <a:p>
            <a:endParaRPr lang="en-US" sz="1000" dirty="0">
              <a:solidFill>
                <a:schemeClr val="accent2"/>
              </a:solidFill>
            </a:endParaRPr>
          </a:p>
          <a:p>
            <a:r>
              <a:rPr lang="en-US" sz="2100" dirty="0">
                <a:highlight>
                  <a:srgbClr val="FFFF00"/>
                </a:highlight>
              </a:rPr>
              <a:t>Yellow highlighting </a:t>
            </a:r>
            <a:r>
              <a:rPr lang="en-US" sz="2100" dirty="0"/>
              <a:t>indicates which areas can be “observed” during a telephone interview.</a:t>
            </a:r>
          </a:p>
          <a:p>
            <a:endParaRPr lang="en-US" sz="1000" dirty="0"/>
          </a:p>
          <a:p>
            <a:r>
              <a:rPr lang="en-US" sz="2100" dirty="0"/>
              <a:t>In </a:t>
            </a:r>
            <a:r>
              <a:rPr lang="en-US" sz="2100" dirty="0">
                <a:solidFill>
                  <a:srgbClr val="3130E3"/>
                </a:solidFill>
              </a:rPr>
              <a:t>Sample Applicant Interview.</a:t>
            </a:r>
          </a:p>
        </p:txBody>
      </p:sp>
      <p:sp>
        <p:nvSpPr>
          <p:cNvPr id="3" name="Slide Number Placeholder 2">
            <a:extLst>
              <a:ext uri="{FF2B5EF4-FFF2-40B4-BE49-F238E27FC236}">
                <a16:creationId xmlns:a16="http://schemas.microsoft.com/office/drawing/2014/main" id="{C8A1A779-A08E-C4B8-A32F-D5011B4E7058}"/>
              </a:ext>
            </a:extLst>
          </p:cNvPr>
          <p:cNvSpPr>
            <a:spLocks noGrp="1"/>
          </p:cNvSpPr>
          <p:nvPr>
            <p:ph type="sldNum" sz="quarter" idx="2"/>
          </p:nvPr>
        </p:nvSpPr>
        <p:spPr/>
        <p:txBody>
          <a:bodyPr/>
          <a:lstStyle/>
          <a:p>
            <a:fld id="{86CB4B4D-7CA3-9044-876B-883B54F8677D}" type="slidenum">
              <a:rPr lang="en-US" smtClean="0"/>
              <a:t>38</a:t>
            </a:fld>
            <a:endParaRPr lang="en-US" dirty="0"/>
          </a:p>
        </p:txBody>
      </p:sp>
    </p:spTree>
    <p:extLst>
      <p:ext uri="{BB962C8B-B14F-4D97-AF65-F5344CB8AC3E}">
        <p14:creationId xmlns:p14="http://schemas.microsoft.com/office/powerpoint/2010/main" val="4059064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EDD7-5604-DB60-F5D0-DD37B4FD0D95}"/>
              </a:ext>
            </a:extLst>
          </p:cNvPr>
          <p:cNvSpPr>
            <a:spLocks noGrp="1"/>
          </p:cNvSpPr>
          <p:nvPr>
            <p:ph type="ctrTitle"/>
          </p:nvPr>
        </p:nvSpPr>
        <p:spPr>
          <a:xfrm>
            <a:off x="644980" y="1715314"/>
            <a:ext cx="7170090" cy="2502672"/>
          </a:xfrm>
        </p:spPr>
        <p:txBody>
          <a:bodyPr anchor="ctr"/>
          <a:lstStyle/>
          <a:p>
            <a:pPr>
              <a:lnSpc>
                <a:spcPct val="80000"/>
              </a:lnSpc>
            </a:pPr>
            <a:r>
              <a:rPr lang="en-US" sz="5800" dirty="0"/>
              <a:t>5 Main Changes and Updated Form 2-05</a:t>
            </a:r>
          </a:p>
        </p:txBody>
      </p:sp>
      <p:sp>
        <p:nvSpPr>
          <p:cNvPr id="3" name="Subtitle 2">
            <a:extLst>
              <a:ext uri="{FF2B5EF4-FFF2-40B4-BE49-F238E27FC236}">
                <a16:creationId xmlns:a16="http://schemas.microsoft.com/office/drawing/2014/main" id="{F9CBDB08-577F-5B50-1F37-A6E8CA792160}"/>
              </a:ext>
            </a:extLst>
          </p:cNvPr>
          <p:cNvSpPr>
            <a:spLocks noGrp="1"/>
          </p:cNvSpPr>
          <p:nvPr>
            <p:ph type="subTitle" idx="1"/>
          </p:nvPr>
        </p:nvSpPr>
        <p:spPr>
          <a:xfrm>
            <a:off x="644980" y="4434883"/>
            <a:ext cx="7170091" cy="2247219"/>
          </a:xfrm>
        </p:spPr>
        <p:txBody>
          <a:bodyPr/>
          <a:lstStyle/>
          <a:p>
            <a:r>
              <a:rPr lang="en-US" sz="3000" b="1" dirty="0">
                <a:solidFill>
                  <a:schemeClr val="accent1"/>
                </a:solidFill>
              </a:rPr>
              <a:t>What are the main changes from the previous versions of the Direct Threat and Health Care Needs Assessments?</a:t>
            </a:r>
          </a:p>
        </p:txBody>
      </p:sp>
      <p:sp>
        <p:nvSpPr>
          <p:cNvPr id="7" name="TextBox 6">
            <a:extLst>
              <a:ext uri="{FF2B5EF4-FFF2-40B4-BE49-F238E27FC236}">
                <a16:creationId xmlns:a16="http://schemas.microsoft.com/office/drawing/2014/main" id="{F752C7C5-8E50-7D43-8918-FA99561F0FD7}"/>
              </a:ext>
            </a:extLst>
          </p:cNvPr>
          <p:cNvSpPr txBox="1"/>
          <p:nvPr/>
        </p:nvSpPr>
        <p:spPr>
          <a:xfrm>
            <a:off x="644980" y="990620"/>
            <a:ext cx="6096000" cy="523220"/>
          </a:xfrm>
          <a:prstGeom prst="rect">
            <a:avLst/>
          </a:prstGeom>
          <a:noFill/>
        </p:spPr>
        <p:txBody>
          <a:bodyPr wrap="square">
            <a:spAutoFit/>
          </a:bodyPr>
          <a:lstStyle/>
          <a:p>
            <a:r>
              <a:rPr kumimoji="0" lang="en-US" sz="2800" i="0" u="none" strike="noStrike" kern="1200" cap="none" spc="0" normalizeH="0" baseline="0" noProof="0" dirty="0">
                <a:ln>
                  <a:noFill/>
                </a:ln>
                <a:effectLst/>
                <a:uLnTx/>
                <a:uFillTx/>
                <a:latin typeface="Tenorite"/>
                <a:ea typeface="+mj-ea"/>
                <a:cs typeface="+mj-cs"/>
              </a:rPr>
              <a:t>Learning Objective 5: </a:t>
            </a:r>
            <a:endParaRPr lang="en-US" dirty="0"/>
          </a:p>
        </p:txBody>
      </p:sp>
      <p:pic>
        <p:nvPicPr>
          <p:cNvPr id="5" name="Picture 4">
            <a:extLst>
              <a:ext uri="{FF2B5EF4-FFF2-40B4-BE49-F238E27FC236}">
                <a16:creationId xmlns:a16="http://schemas.microsoft.com/office/drawing/2014/main" id="{BE25B418-5E20-DA7E-EB9F-4DDF2EB600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224" t="9111" r="22417" b="26477"/>
          <a:stretch/>
        </p:blipFill>
        <p:spPr>
          <a:xfrm>
            <a:off x="7457440" y="270576"/>
            <a:ext cx="2130425" cy="2269555"/>
          </a:xfrm>
          <a:prstGeom prst="rect">
            <a:avLst/>
          </a:prstGeom>
        </p:spPr>
      </p:pic>
    </p:spTree>
    <p:extLst>
      <p:ext uri="{BB962C8B-B14F-4D97-AF65-F5344CB8AC3E}">
        <p14:creationId xmlns:p14="http://schemas.microsoft.com/office/powerpoint/2010/main" val="1068332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CBF55946-603F-8F01-B913-74A5922725C6}"/>
              </a:ext>
            </a:extLst>
          </p:cNvPr>
          <p:cNvSpPr/>
          <p:nvPr/>
        </p:nvSpPr>
        <p:spPr>
          <a:xfrm>
            <a:off x="2387600" y="5245100"/>
            <a:ext cx="1955800" cy="1612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F191A4-7839-4F63-B17C-7C366C59488C}"/>
              </a:ext>
            </a:extLst>
          </p:cNvPr>
          <p:cNvSpPr>
            <a:spLocks noGrp="1"/>
          </p:cNvSpPr>
          <p:nvPr>
            <p:ph type="title"/>
          </p:nvPr>
        </p:nvSpPr>
        <p:spPr>
          <a:xfrm>
            <a:off x="512978" y="472300"/>
            <a:ext cx="9387348" cy="637176"/>
          </a:xfrm>
          <a:prstGeom prst="roundRect">
            <a:avLst/>
          </a:prstGeom>
          <a:noFill/>
          <a:ln w="38100">
            <a:noFill/>
          </a:ln>
        </p:spPr>
        <p:txBody>
          <a:bodyPr anchor="ctr"/>
          <a:lstStyle/>
          <a:p>
            <a:pPr>
              <a:lnSpc>
                <a:spcPct val="100000"/>
              </a:lnSpc>
              <a:spcBef>
                <a:spcPts val="0"/>
              </a:spcBef>
            </a:pPr>
            <a:r>
              <a:rPr lang="en-US" sz="4400" b="0" spc="100" dirty="0">
                <a:cs typeface="Calibri Light" panose="020F0302020204030204" pitchFamily="34" charset="0"/>
              </a:rPr>
              <a:t>PRH Policies Related to AFR</a:t>
            </a:r>
          </a:p>
        </p:txBody>
      </p:sp>
      <p:sp>
        <p:nvSpPr>
          <p:cNvPr id="8" name="Slide Number Placeholder 7">
            <a:extLst>
              <a:ext uri="{FF2B5EF4-FFF2-40B4-BE49-F238E27FC236}">
                <a16:creationId xmlns:a16="http://schemas.microsoft.com/office/drawing/2014/main" id="{B609FC03-B5BE-D846-993A-8E351C9509F3}"/>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4</a:t>
            </a:fld>
            <a:endParaRPr lang="en-US" dirty="0"/>
          </a:p>
        </p:txBody>
      </p:sp>
      <p:sp>
        <p:nvSpPr>
          <p:cNvPr id="25" name="Title 1">
            <a:extLst>
              <a:ext uri="{FF2B5EF4-FFF2-40B4-BE49-F238E27FC236}">
                <a16:creationId xmlns:a16="http://schemas.microsoft.com/office/drawing/2014/main" id="{89FA03CF-DA49-2722-EC3D-9B9447252B80}"/>
              </a:ext>
            </a:extLst>
          </p:cNvPr>
          <p:cNvSpPr txBox="1">
            <a:spLocks/>
          </p:cNvSpPr>
          <p:nvPr/>
        </p:nvSpPr>
        <p:spPr>
          <a:xfrm>
            <a:off x="245660" y="1925950"/>
            <a:ext cx="3011488" cy="293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endParaRPr lang="en-US" spc="100" dirty="0">
              <a:solidFill>
                <a:srgbClr val="2332A6"/>
              </a:solidFill>
              <a:cs typeface="Calibri Light" panose="020F0302020204030204" pitchFamily="34" charset="0"/>
            </a:endParaRPr>
          </a:p>
        </p:txBody>
      </p:sp>
      <p:sp>
        <p:nvSpPr>
          <p:cNvPr id="6" name="Title 1">
            <a:extLst>
              <a:ext uri="{FF2B5EF4-FFF2-40B4-BE49-F238E27FC236}">
                <a16:creationId xmlns:a16="http://schemas.microsoft.com/office/drawing/2014/main" id="{2138310E-88E5-8833-69AC-76294B216E80}"/>
              </a:ext>
            </a:extLst>
          </p:cNvPr>
          <p:cNvSpPr txBox="1">
            <a:spLocks/>
          </p:cNvSpPr>
          <p:nvPr/>
        </p:nvSpPr>
        <p:spPr>
          <a:xfrm>
            <a:off x="622193" y="1964575"/>
            <a:ext cx="2191757" cy="3031773"/>
          </a:xfrm>
          <a:prstGeom prst="roundRect">
            <a:avLst/>
          </a:prstGeom>
          <a:solidFill>
            <a:srgbClr val="F1EFA2"/>
          </a:solidFill>
          <a:ln w="38100">
            <a:solidFill>
              <a:prstClr val="black"/>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11113" marR="0" algn="ctr">
              <a:lnSpc>
                <a:spcPct val="90000"/>
              </a:lnSpc>
              <a:spcBef>
                <a:spcPts val="0"/>
              </a:spcBef>
              <a:spcAft>
                <a:spcPts val="1400"/>
              </a:spcAft>
            </a:pPr>
            <a:r>
              <a:rPr lang="en-US" sz="2600" dirty="0">
                <a:solidFill>
                  <a:srgbClr val="000000"/>
                </a:solidFill>
                <a:effectLst/>
                <a:ea typeface="Times New Roman" panose="02020603050405020304" pitchFamily="18" charset="0"/>
              </a:rPr>
              <a:t>Chapter 1.5 </a:t>
            </a:r>
          </a:p>
          <a:p>
            <a:pPr marL="11113" marR="0" algn="ctr">
              <a:lnSpc>
                <a:spcPct val="90000"/>
              </a:lnSpc>
              <a:spcBef>
                <a:spcPts val="0"/>
              </a:spcBef>
            </a:pPr>
            <a:r>
              <a:rPr lang="en-US" sz="2600" b="0" dirty="0">
                <a:solidFill>
                  <a:srgbClr val="000000"/>
                </a:solidFill>
                <a:effectLst/>
                <a:ea typeface="Times New Roman" panose="02020603050405020304" pitchFamily="18" charset="0"/>
              </a:rPr>
              <a:t>Center Applicant File Review and Disability Program</a:t>
            </a:r>
            <a:endParaRPr lang="en-US" sz="2600" b="0" dirty="0">
              <a:effectLst/>
              <a:ea typeface="Times New Roman" panose="02020603050405020304" pitchFamily="18" charset="0"/>
            </a:endParaRPr>
          </a:p>
        </p:txBody>
      </p:sp>
      <p:grpSp>
        <p:nvGrpSpPr>
          <p:cNvPr id="13" name="Group 12">
            <a:extLst>
              <a:ext uri="{FF2B5EF4-FFF2-40B4-BE49-F238E27FC236}">
                <a16:creationId xmlns:a16="http://schemas.microsoft.com/office/drawing/2014/main" id="{FDBBB509-CAA8-5262-5F06-02E206AC4AAA}"/>
              </a:ext>
            </a:extLst>
          </p:cNvPr>
          <p:cNvGrpSpPr/>
          <p:nvPr/>
        </p:nvGrpSpPr>
        <p:grpSpPr>
          <a:xfrm>
            <a:off x="3228572" y="1323268"/>
            <a:ext cx="8245348" cy="4737321"/>
            <a:chOff x="3199198" y="1333047"/>
            <a:chExt cx="8245348" cy="4737321"/>
          </a:xfrm>
        </p:grpSpPr>
        <p:sp>
          <p:nvSpPr>
            <p:cNvPr id="3" name="Text Box 60">
              <a:extLst>
                <a:ext uri="{FF2B5EF4-FFF2-40B4-BE49-F238E27FC236}">
                  <a16:creationId xmlns:a16="http://schemas.microsoft.com/office/drawing/2014/main" id="{3F721B25-4061-6556-7855-0BCA95EA97A3}"/>
                </a:ext>
              </a:extLst>
            </p:cNvPr>
            <p:cNvSpPr txBox="1"/>
            <p:nvPr/>
          </p:nvSpPr>
          <p:spPr>
            <a:xfrm>
              <a:off x="3199198" y="4898793"/>
              <a:ext cx="8216772" cy="1171575"/>
            </a:xfrm>
            <a:prstGeom prst="rect">
              <a:avLst/>
            </a:prstGeom>
            <a:noFill/>
            <a:ln w="158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marR="0" indent="-342900">
                <a:lnSpc>
                  <a:spcPct val="105000"/>
                </a:lnSpc>
                <a:spcBef>
                  <a:spcPts val="0"/>
                </a:spcBef>
                <a:buClr>
                  <a:schemeClr val="tx1"/>
                </a:buClr>
                <a:buFont typeface="Arial" panose="020B0604020202020204" pitchFamily="34" charset="0"/>
                <a:buChar char="•"/>
              </a:pPr>
              <a:r>
                <a:rPr kumimoji="0" lang="en-US" b="0" i="0" u="sng" strike="noStrike" kern="1200" cap="none" spc="0" normalizeH="0" baseline="0" noProof="0" dirty="0">
                  <a:ln>
                    <a:noFill/>
                  </a:ln>
                  <a:solidFill>
                    <a:srgbClr val="0000FF"/>
                  </a:solidFill>
                  <a:effectLst/>
                  <a:uLnTx/>
                  <a:uFillTx/>
                  <a:latin typeface="Tenorite"/>
                  <a:ea typeface="Times New Roman" panose="02020603050405020304" pitchFamily="18" charset="0"/>
                  <a:cs typeface="+mn-cs"/>
                  <a:hlinkClick r:id="rId3"/>
                </a:rPr>
                <a:t>Appendix 201 Communicating with Individuals with Disabilities</a:t>
              </a:r>
              <a:endParaRPr lang="en-US" u="sng" dirty="0">
                <a:solidFill>
                  <a:srgbClr val="0000FF"/>
                </a:solidFill>
                <a:latin typeface="Tenorite"/>
                <a:ea typeface="Times New Roman" panose="02020603050405020304" pitchFamily="18" charset="0"/>
              </a:endParaRPr>
            </a:p>
            <a:p>
              <a:pPr marL="342900" marR="0" indent="-342900">
                <a:lnSpc>
                  <a:spcPct val="105000"/>
                </a:lnSpc>
                <a:spcBef>
                  <a:spcPts val="0"/>
                </a:spcBef>
                <a:spcAft>
                  <a:spcPts val="1000"/>
                </a:spcAft>
                <a:buClr>
                  <a:schemeClr val="tx1"/>
                </a:buClr>
                <a:buFont typeface="Arial" panose="020B0604020202020204" pitchFamily="34" charset="0"/>
                <a:buChar char="•"/>
              </a:pPr>
              <a:r>
                <a:rPr kumimoji="0" lang="en-US" b="0" i="0" u="sng" strike="noStrike" kern="1200" cap="none" spc="0" normalizeH="0" baseline="0" noProof="0" dirty="0">
                  <a:ln>
                    <a:noFill/>
                  </a:ln>
                  <a:solidFill>
                    <a:srgbClr val="0000FF"/>
                  </a:solidFill>
                  <a:effectLst/>
                  <a:uLnTx/>
                  <a:uFillTx/>
                  <a:latin typeface="Tenorite"/>
                  <a:ea typeface="Times New Roman" panose="02020603050405020304" pitchFamily="18" charset="0"/>
                  <a:cs typeface="+mn-cs"/>
                  <a:hlinkClick r:id="rId4"/>
                </a:rPr>
                <a:t>Form 2-03 Procedures for Providing Reasonable Accommodation, Reasonable Modification in Policies, Practices, or Procedures, and Auxiliary Aids and Services for Participation in the Job Corps Program</a:t>
              </a:r>
              <a:endParaRPr kumimoji="0" lang="en-US" b="0" i="0" u="none" strike="noStrike" kern="1200" cap="none" spc="0" normalizeH="0" baseline="0" noProof="0" dirty="0">
                <a:ln>
                  <a:noFill/>
                </a:ln>
                <a:solidFill>
                  <a:srgbClr val="000000"/>
                </a:solidFill>
                <a:effectLst/>
                <a:uLnTx/>
                <a:uFillTx/>
                <a:latin typeface="Tenorite"/>
                <a:ea typeface="Times New Roman" panose="02020603050405020304" pitchFamily="18" charset="0"/>
                <a:cs typeface="+mn-cs"/>
              </a:endParaRPr>
            </a:p>
          </p:txBody>
        </p:sp>
        <p:sp>
          <p:nvSpPr>
            <p:cNvPr id="4" name="Text Box 60">
              <a:extLst>
                <a:ext uri="{FF2B5EF4-FFF2-40B4-BE49-F238E27FC236}">
                  <a16:creationId xmlns:a16="http://schemas.microsoft.com/office/drawing/2014/main" id="{4A16B629-5C84-844E-C148-AB2DC60DC2AD}"/>
                </a:ext>
              </a:extLst>
            </p:cNvPr>
            <p:cNvSpPr txBox="1"/>
            <p:nvPr/>
          </p:nvSpPr>
          <p:spPr>
            <a:xfrm>
              <a:off x="3227774" y="2009618"/>
              <a:ext cx="8216772" cy="2206528"/>
            </a:xfrm>
            <a:prstGeom prst="rect">
              <a:avLst/>
            </a:prstGeom>
            <a:noFill/>
            <a:ln w="158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marR="0" indent="-342900">
                <a:lnSpc>
                  <a:spcPct val="105000"/>
                </a:lnSpc>
                <a:spcBef>
                  <a:spcPts val="0"/>
                </a:spcBef>
                <a:buClr>
                  <a:schemeClr val="tx1"/>
                </a:buClr>
                <a:buFont typeface="Arial" panose="020B0604020202020204" pitchFamily="34" charset="0"/>
                <a:buChar char="•"/>
              </a:pPr>
              <a:r>
                <a:rPr lang="en-US" u="sng" dirty="0">
                  <a:solidFill>
                    <a:srgbClr val="0000FF"/>
                  </a:solidFill>
                  <a:effectLst/>
                  <a:ea typeface="Times New Roman" panose="02020603050405020304" pitchFamily="18" charset="0"/>
                  <a:hlinkClick r:id="rId5"/>
                </a:rPr>
                <a:t>Exhibit 1-1 Job Corps Eligibility Requirements</a:t>
              </a:r>
              <a:endParaRPr lang="en-US" dirty="0">
                <a:effectLst/>
                <a:ea typeface="Times New Roman" panose="02020603050405020304" pitchFamily="18" charset="0"/>
              </a:endParaRPr>
            </a:p>
            <a:p>
              <a:pPr marL="342900" marR="0" indent="-342900">
                <a:lnSpc>
                  <a:spcPct val="105000"/>
                </a:lnSpc>
                <a:spcBef>
                  <a:spcPts val="0"/>
                </a:spcBef>
                <a:buClr>
                  <a:schemeClr val="tx1"/>
                </a:buClr>
                <a:buFont typeface="Arial" panose="020B0604020202020204" pitchFamily="34" charset="0"/>
                <a:buChar char="•"/>
              </a:pPr>
              <a:r>
                <a:rPr lang="en-US" u="sng" dirty="0">
                  <a:solidFill>
                    <a:srgbClr val="0000FF"/>
                  </a:solidFill>
                  <a:effectLst/>
                  <a:ea typeface="Times New Roman" panose="02020603050405020304" pitchFamily="18" charset="0"/>
                  <a:hlinkClick r:id="rId6"/>
                </a:rPr>
                <a:t>Form 1-06 Center File Review Forms</a:t>
              </a:r>
              <a:r>
                <a:rPr lang="en-US" u="sng" dirty="0">
                  <a:solidFill>
                    <a:srgbClr val="0000FF"/>
                  </a:solidFill>
                  <a:effectLst/>
                  <a:ea typeface="Times New Roman" panose="02020603050405020304" pitchFamily="18" charset="0"/>
                </a:rPr>
                <a:t> </a:t>
              </a:r>
              <a:endParaRPr lang="en-US" dirty="0">
                <a:effectLst/>
                <a:ea typeface="Times New Roman" panose="02020603050405020304" pitchFamily="18" charset="0"/>
              </a:endParaRPr>
            </a:p>
            <a:p>
              <a:pPr marL="342900" marR="0" indent="-342900">
                <a:lnSpc>
                  <a:spcPct val="105000"/>
                </a:lnSpc>
                <a:spcBef>
                  <a:spcPts val="0"/>
                </a:spcBef>
                <a:buClr>
                  <a:schemeClr val="tx1"/>
                </a:buClr>
                <a:buFont typeface="Arial" panose="020B0604020202020204" pitchFamily="34" charset="0"/>
                <a:buChar char="•"/>
              </a:pPr>
              <a:r>
                <a:rPr lang="en-US" u="sng" dirty="0">
                  <a:solidFill>
                    <a:srgbClr val="0000FF"/>
                  </a:solidFill>
                  <a:effectLst/>
                  <a:ea typeface="Times New Roman" panose="02020603050405020304" pitchFamily="18" charset="0"/>
                  <a:hlinkClick r:id="rId7"/>
                </a:rPr>
                <a:t>Form 2-04 Individualized Assessment of Possible Direct Threat</a:t>
              </a:r>
              <a:endParaRPr lang="en-US" dirty="0">
                <a:effectLst/>
                <a:ea typeface="Times New Roman" panose="02020603050405020304" pitchFamily="18" charset="0"/>
              </a:endParaRPr>
            </a:p>
            <a:p>
              <a:pPr marL="342900" marR="0" indent="-342900">
                <a:lnSpc>
                  <a:spcPct val="105000"/>
                </a:lnSpc>
                <a:spcBef>
                  <a:spcPts val="0"/>
                </a:spcBef>
                <a:buClr>
                  <a:schemeClr val="tx1"/>
                </a:buClr>
                <a:buFont typeface="Arial" panose="020B0604020202020204" pitchFamily="34" charset="0"/>
                <a:buChar char="•"/>
              </a:pPr>
              <a:r>
                <a:rPr lang="en-US" u="sng" dirty="0">
                  <a:solidFill>
                    <a:srgbClr val="0000FF"/>
                  </a:solidFill>
                  <a:effectLst/>
                  <a:ea typeface="Times New Roman" panose="02020603050405020304" pitchFamily="18" charset="0"/>
                  <a:hlinkClick r:id="rId8"/>
                </a:rPr>
                <a:t>Form 2-05 Health Care Needs Assessment</a:t>
              </a:r>
              <a:endParaRPr lang="en-US" dirty="0">
                <a:effectLst/>
                <a:ea typeface="Times New Roman" panose="02020603050405020304" pitchFamily="18" charset="0"/>
              </a:endParaRPr>
            </a:p>
            <a:p>
              <a:pPr marL="342900" marR="0" indent="-342900">
                <a:lnSpc>
                  <a:spcPct val="105000"/>
                </a:lnSpc>
                <a:spcBef>
                  <a:spcPts val="0"/>
                </a:spcBef>
                <a:buClr>
                  <a:schemeClr val="tx1"/>
                </a:buClr>
                <a:buFont typeface="Arial" panose="020B0604020202020204" pitchFamily="34" charset="0"/>
                <a:buChar char="•"/>
              </a:pPr>
              <a:r>
                <a:rPr lang="en-US" u="sng" dirty="0">
                  <a:solidFill>
                    <a:srgbClr val="0000FF"/>
                  </a:solidFill>
                  <a:effectLst/>
                  <a:ea typeface="Times New Roman" panose="02020603050405020304" pitchFamily="18" charset="0"/>
                  <a:hlinkClick r:id="rId9"/>
                </a:rPr>
                <a:t>Exhibit 2-4 Job Corps Basic Health Care Responsibilities</a:t>
              </a:r>
              <a:endParaRPr lang="en-US" u="sng" dirty="0">
                <a:solidFill>
                  <a:srgbClr val="0000FF"/>
                </a:solidFill>
                <a:effectLst/>
                <a:ea typeface="Times New Roman" panose="02020603050405020304" pitchFamily="18" charset="0"/>
              </a:endParaRPr>
            </a:p>
            <a:p>
              <a:pPr marL="342900" marR="0" indent="-342900">
                <a:lnSpc>
                  <a:spcPct val="105000"/>
                </a:lnSpc>
                <a:spcBef>
                  <a:spcPts val="0"/>
                </a:spcBef>
                <a:buClr>
                  <a:schemeClr val="tx1"/>
                </a:buClr>
                <a:buFont typeface="Arial" panose="020B0604020202020204" pitchFamily="34" charset="0"/>
                <a:buChar char="•"/>
              </a:pPr>
              <a:r>
                <a:rPr kumimoji="0" lang="en-US" b="0" i="0" u="sng" strike="noStrike" kern="1200" cap="none" spc="0" normalizeH="0" baseline="0" noProof="0" dirty="0">
                  <a:ln>
                    <a:noFill/>
                  </a:ln>
                  <a:solidFill>
                    <a:srgbClr val="0000FF"/>
                  </a:solidFill>
                  <a:effectLst/>
                  <a:uLnTx/>
                  <a:uFillTx/>
                  <a:latin typeface="Tenorite"/>
                  <a:ea typeface="Times New Roman" panose="02020603050405020304" pitchFamily="18" charset="0"/>
                  <a:cs typeface="+mn-cs"/>
                  <a:hlinkClick r:id="rId3"/>
                </a:rPr>
                <a:t>Appendix 201 Communicating with Individuals with Disabilities</a:t>
              </a:r>
              <a:endParaRPr lang="en-US" u="sng" dirty="0">
                <a:solidFill>
                  <a:srgbClr val="0000FF"/>
                </a:solidFill>
                <a:latin typeface="Tenorite"/>
                <a:ea typeface="Times New Roman" panose="02020603050405020304" pitchFamily="18" charset="0"/>
              </a:endParaRPr>
            </a:p>
          </p:txBody>
        </p:sp>
        <p:sp>
          <p:nvSpPr>
            <p:cNvPr id="7" name="TextBox 6">
              <a:extLst>
                <a:ext uri="{FF2B5EF4-FFF2-40B4-BE49-F238E27FC236}">
                  <a16:creationId xmlns:a16="http://schemas.microsoft.com/office/drawing/2014/main" id="{F094415F-1B2F-700B-C3D6-56689EDBCC77}"/>
                </a:ext>
              </a:extLst>
            </p:cNvPr>
            <p:cNvSpPr txBox="1"/>
            <p:nvPr/>
          </p:nvSpPr>
          <p:spPr>
            <a:xfrm>
              <a:off x="3227774" y="1333047"/>
              <a:ext cx="7005989" cy="400110"/>
            </a:xfrm>
            <a:prstGeom prst="rect">
              <a:avLst/>
            </a:prstGeom>
            <a:noFill/>
          </p:spPr>
          <p:txBody>
            <a:bodyPr wrap="square" rtlCol="0">
              <a:spAutoFit/>
            </a:bodyPr>
            <a:lstStyle/>
            <a:p>
              <a:r>
                <a:rPr lang="en-US" sz="2000" b="1" dirty="0"/>
                <a:t>Center Applicant File Review</a:t>
              </a:r>
            </a:p>
          </p:txBody>
        </p:sp>
        <p:sp>
          <p:nvSpPr>
            <p:cNvPr id="9" name="TextBox 8">
              <a:extLst>
                <a:ext uri="{FF2B5EF4-FFF2-40B4-BE49-F238E27FC236}">
                  <a16:creationId xmlns:a16="http://schemas.microsoft.com/office/drawing/2014/main" id="{D2F17D2D-7811-5842-64BA-E2C8732C44F6}"/>
                </a:ext>
              </a:extLst>
            </p:cNvPr>
            <p:cNvSpPr txBox="1"/>
            <p:nvPr/>
          </p:nvSpPr>
          <p:spPr>
            <a:xfrm>
              <a:off x="3470660" y="4232415"/>
              <a:ext cx="7005989" cy="400110"/>
            </a:xfrm>
            <a:prstGeom prst="rect">
              <a:avLst/>
            </a:prstGeom>
            <a:noFill/>
          </p:spPr>
          <p:txBody>
            <a:bodyPr wrap="square" rtlCol="0">
              <a:spAutoFit/>
            </a:bodyPr>
            <a:lstStyle/>
            <a:p>
              <a:r>
                <a:rPr lang="en-US" sz="2000" b="1" dirty="0"/>
                <a:t>Disability Program</a:t>
              </a:r>
            </a:p>
          </p:txBody>
        </p:sp>
      </p:grpSp>
    </p:spTree>
    <p:extLst>
      <p:ext uri="{BB962C8B-B14F-4D97-AF65-F5344CB8AC3E}">
        <p14:creationId xmlns:p14="http://schemas.microsoft.com/office/powerpoint/2010/main" val="2594462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435974" y="426720"/>
            <a:ext cx="6245912" cy="965200"/>
          </a:xfrm>
        </p:spPr>
        <p:txBody>
          <a:bodyPr/>
          <a:lstStyle/>
          <a:p>
            <a:r>
              <a:rPr lang="en-US" sz="5000" dirty="0"/>
              <a:t>Primary Changes</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subTitle" idx="1"/>
          </p:nvPr>
        </p:nvSpPr>
        <p:spPr>
          <a:xfrm>
            <a:off x="435974" y="1791555"/>
            <a:ext cx="6956718" cy="4361272"/>
          </a:xfrm>
        </p:spPr>
        <p:txBody>
          <a:bodyPr vert="horz" lIns="91440" tIns="45720" rIns="91440" bIns="45720" rtlCol="0" anchor="t">
            <a:noAutofit/>
          </a:bodyPr>
          <a:lstStyle/>
          <a:p>
            <a:pPr marL="514350" indent="-514350">
              <a:spcBef>
                <a:spcPts val="0"/>
              </a:spcBef>
              <a:spcAft>
                <a:spcPts val="2000"/>
              </a:spcAft>
              <a:buFont typeface="+mj-lt"/>
              <a:buAutoNum type="arabicPeriod"/>
            </a:pPr>
            <a:r>
              <a:rPr lang="en-US" sz="2400" dirty="0"/>
              <a:t>Documentation of Communication Accommodations</a:t>
            </a:r>
          </a:p>
          <a:p>
            <a:pPr marL="514350" indent="-514350">
              <a:spcBef>
                <a:spcPts val="0"/>
              </a:spcBef>
              <a:spcAft>
                <a:spcPts val="2000"/>
              </a:spcAft>
              <a:buFont typeface="+mj-lt"/>
              <a:buAutoNum type="arabicPeriod"/>
            </a:pPr>
            <a:r>
              <a:rPr lang="en-US" sz="2400" dirty="0"/>
              <a:t>Clinical Decision made before Disability Accommodation Process (DAP)</a:t>
            </a:r>
          </a:p>
          <a:p>
            <a:pPr marL="514350" indent="-514350">
              <a:spcBef>
                <a:spcPts val="0"/>
              </a:spcBef>
              <a:spcAft>
                <a:spcPts val="2000"/>
              </a:spcAft>
              <a:buFont typeface="+mj-lt"/>
              <a:buAutoNum type="arabicPeriod"/>
            </a:pPr>
            <a:r>
              <a:rPr lang="en-US" sz="2400" dirty="0"/>
              <a:t>Role of CMHC in the (DAP) and Documentation of DAP</a:t>
            </a:r>
          </a:p>
          <a:p>
            <a:pPr marL="514350" indent="-514350">
              <a:spcBef>
                <a:spcPts val="0"/>
              </a:spcBef>
              <a:spcAft>
                <a:spcPts val="2000"/>
              </a:spcAft>
              <a:buFont typeface="+mj-lt"/>
              <a:buAutoNum type="arabicPeriod"/>
            </a:pPr>
            <a:r>
              <a:rPr lang="en-US" sz="2400" dirty="0"/>
              <a:t>Clinical Summary and DAP Summary</a:t>
            </a:r>
          </a:p>
          <a:p>
            <a:pPr marL="514350" indent="-514350">
              <a:spcBef>
                <a:spcPts val="0"/>
              </a:spcBef>
              <a:spcAft>
                <a:spcPts val="2000"/>
              </a:spcAft>
              <a:buFont typeface="+mj-lt"/>
              <a:buAutoNum type="arabicPeriod"/>
            </a:pPr>
            <a:r>
              <a:rPr lang="en-US" sz="2400" dirty="0"/>
              <a:t>Signature box with attestation</a:t>
            </a:r>
          </a:p>
        </p:txBody>
      </p:sp>
    </p:spTree>
    <p:extLst>
      <p:ext uri="{BB962C8B-B14F-4D97-AF65-F5344CB8AC3E}">
        <p14:creationId xmlns:p14="http://schemas.microsoft.com/office/powerpoint/2010/main" val="3446797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63F4"/>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15BC331-8B21-6E3C-A56A-75EFFE96754E}"/>
              </a:ext>
            </a:extLst>
          </p:cNvPr>
          <p:cNvGrpSpPr/>
          <p:nvPr/>
        </p:nvGrpSpPr>
        <p:grpSpPr>
          <a:xfrm>
            <a:off x="1390390" y="1084051"/>
            <a:ext cx="9569854" cy="5491159"/>
            <a:chOff x="-257402" y="-78466"/>
            <a:chExt cx="6541171" cy="3378245"/>
          </a:xfrm>
        </p:grpSpPr>
        <p:grpSp>
          <p:nvGrpSpPr>
            <p:cNvPr id="20" name="Group 19">
              <a:extLst>
                <a:ext uri="{FF2B5EF4-FFF2-40B4-BE49-F238E27FC236}">
                  <a16:creationId xmlns:a16="http://schemas.microsoft.com/office/drawing/2014/main" id="{462A2271-41C5-F60E-A2B1-91DBD81D538D}"/>
                </a:ext>
              </a:extLst>
            </p:cNvPr>
            <p:cNvGrpSpPr/>
            <p:nvPr/>
          </p:nvGrpSpPr>
          <p:grpSpPr>
            <a:xfrm>
              <a:off x="-257402" y="-78466"/>
              <a:ext cx="6541171" cy="3378245"/>
              <a:chOff x="-257402" y="-78466"/>
              <a:chExt cx="6541171" cy="3378245"/>
            </a:xfrm>
          </p:grpSpPr>
          <p:sp>
            <p:nvSpPr>
              <p:cNvPr id="22" name="Rounded Rectangle 21">
                <a:extLst>
                  <a:ext uri="{FF2B5EF4-FFF2-40B4-BE49-F238E27FC236}">
                    <a16:creationId xmlns:a16="http://schemas.microsoft.com/office/drawing/2014/main" id="{CE325452-9BD9-FCF1-9D0F-FC62589C29C5}"/>
                  </a:ext>
                </a:extLst>
              </p:cNvPr>
              <p:cNvSpPr/>
              <p:nvPr/>
            </p:nvSpPr>
            <p:spPr>
              <a:xfrm>
                <a:off x="-257402" y="-78466"/>
                <a:ext cx="6541171" cy="3378245"/>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Times New Roman" panose="02020603050405020304" pitchFamily="18" charset="0"/>
                  <a:cs typeface="+mn-cs"/>
                </a:endParaRPr>
              </a:p>
              <a:p>
                <a:pPr marL="0" marR="0" lvl="0" indent="0" algn="ctr" defTabSz="914400" eaLnBrk="1" fontAlgn="auto" latinLnBrk="0" hangingPunct="1">
                  <a:lnSpc>
                    <a:spcPct val="10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Times New Roman" panose="02020603050405020304" pitchFamily="18" charset="0"/>
                  <a:cs typeface="+mn-cs"/>
                </a:endParaRPr>
              </a:p>
              <a:p>
                <a:pPr marL="0" marR="0" lvl="0" indent="0" algn="ctr" defTabSz="914400" eaLnBrk="1" fontAlgn="auto" latinLnBrk="0" hangingPunct="1">
                  <a:lnSpc>
                    <a:spcPct val="10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Times New Roman" panose="02020603050405020304" pitchFamily="18" charset="0"/>
                  <a:cs typeface="+mn-cs"/>
                </a:endParaRPr>
              </a:p>
              <a:p>
                <a:pPr marL="0" marR="0" lvl="0" indent="0" algn="ctr" defTabSz="914400" eaLnBrk="1" fontAlgn="auto" latinLnBrk="0" hangingPunct="1">
                  <a:lnSpc>
                    <a:spcPct val="10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Times New Roman" panose="02020603050405020304" pitchFamily="18" charset="0"/>
                  <a:cs typeface="+mn-cs"/>
                </a:endParaRPr>
              </a:p>
              <a:p>
                <a:pPr marL="0" marR="0" lvl="0" indent="0" algn="ctr" defTabSz="914400" eaLnBrk="1" fontAlgn="auto" latinLnBrk="0" hangingPunct="1">
                  <a:lnSpc>
                    <a:spcPct val="10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Times New Roman" panose="02020603050405020304" pitchFamily="18" charset="0"/>
                  <a:cs typeface="+mn-cs"/>
                </a:endParaRPr>
              </a:p>
              <a:p>
                <a:pPr marL="0" marR="0" lvl="0" indent="0" algn="ctr" defTabSz="914400" eaLnBrk="1" fontAlgn="auto" latinLnBrk="0" hangingPunct="1">
                  <a:lnSpc>
                    <a:spcPct val="10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Times New Roman" panose="02020603050405020304" pitchFamily="18" charset="0"/>
                  <a:cs typeface="+mn-cs"/>
                </a:endParaRPr>
              </a:p>
              <a:p>
                <a:pPr marL="0" marR="0" lvl="0" indent="0" algn="ctr" defTabSz="914400" eaLnBrk="1" fontAlgn="auto" latinLnBrk="0" hangingPunct="1">
                  <a:lnSpc>
                    <a:spcPct val="10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Times New Roman" panose="02020603050405020304" pitchFamily="18" charset="0"/>
                  <a:cs typeface="+mn-cs"/>
                </a:endParaRPr>
              </a:p>
              <a:p>
                <a:pPr marL="0" marR="0" lvl="0" indent="0" algn="ctr" defTabSz="914400" eaLnBrk="1" fontAlgn="auto" latinLnBrk="0" hangingPunct="1">
                  <a:lnSpc>
                    <a:spcPct val="10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Times New Roman" panose="02020603050405020304" pitchFamily="18" charset="0"/>
                  <a:cs typeface="+mn-cs"/>
                </a:endParaRPr>
              </a:p>
              <a:p>
                <a:pPr marL="0" marR="0" lvl="0" indent="0" algn="ctr" defTabSz="914400" eaLnBrk="1" fontAlgn="auto" latinLnBrk="0" hangingPunct="1">
                  <a:lnSpc>
                    <a:spcPct val="10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Times New Roman" panose="02020603050405020304" pitchFamily="18" charset="0"/>
                  <a:cs typeface="+mn-cs"/>
                </a:endParaRPr>
              </a:p>
              <a:p>
                <a:pPr marL="0" marR="0" lvl="0" indent="0" algn="ctr" defTabSz="914400" eaLnBrk="1" fontAlgn="auto" latinLnBrk="0" hangingPunct="1">
                  <a:lnSpc>
                    <a:spcPct val="10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Times New Roman" panose="02020603050405020304" pitchFamily="18" charset="0"/>
                  <a:cs typeface="+mn-cs"/>
                </a:endParaRPr>
              </a:p>
              <a:p>
                <a:pPr marL="0" marR="0" lvl="0" indent="0" algn="ctr" defTabSz="914400" eaLnBrk="1" fontAlgn="auto" latinLnBrk="0" hangingPunct="1">
                  <a:lnSpc>
                    <a:spcPct val="10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Times New Roman" panose="02020603050405020304" pitchFamily="18" charset="0"/>
                  <a:cs typeface="+mn-cs"/>
                </a:endParaRPr>
              </a:p>
              <a:p>
                <a:pPr marL="0" marR="0" lvl="0" indent="0" algn="ctr" defTabSz="914400" eaLnBrk="1" fontAlgn="auto" latinLnBrk="0" hangingPunct="1">
                  <a:lnSpc>
                    <a:spcPct val="10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Times New Roman" panose="02020603050405020304" pitchFamily="18" charset="0"/>
                  <a:cs typeface="+mn-cs"/>
                </a:endParaRPr>
              </a:p>
              <a:p>
                <a:pPr marL="0" marR="0" lvl="0" indent="0" algn="ctr" defTabSz="914400" eaLnBrk="1" fontAlgn="auto" latinLnBrk="0" hangingPunct="1">
                  <a:lnSpc>
                    <a:spcPct val="10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Times New Roman" panose="02020603050405020304" pitchFamily="18" charset="0"/>
                  <a:cs typeface="+mn-cs"/>
                </a:endParaRPr>
              </a:p>
              <a:p>
                <a:pPr marL="0" marR="0" lvl="0" indent="0" algn="ctr" defTabSz="914400" eaLnBrk="1" fontAlgn="auto" latinLnBrk="0" hangingPunct="1">
                  <a:lnSpc>
                    <a:spcPct val="10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Times New Roman" panose="02020603050405020304" pitchFamily="18" charset="0"/>
                  <a:cs typeface="+mn-cs"/>
                </a:endParaRPr>
              </a:p>
              <a:p>
                <a:pPr marL="0" marR="0" lvl="0" indent="0" algn="ctr" defTabSz="914400" eaLnBrk="1" fontAlgn="auto" latinLnBrk="0" hangingPunct="1">
                  <a:lnSpc>
                    <a:spcPct val="10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panose="020F0502020204030204"/>
                    <a:ea typeface="Times New Roman" panose="02020603050405020304" pitchFamily="18" charset="0"/>
                    <a:cs typeface="+mn-cs"/>
                  </a:rPr>
                  <a:t> </a:t>
                </a:r>
              </a:p>
            </p:txBody>
          </p:sp>
          <p:grpSp>
            <p:nvGrpSpPr>
              <p:cNvPr id="23" name="Group 22">
                <a:extLst>
                  <a:ext uri="{FF2B5EF4-FFF2-40B4-BE49-F238E27FC236}">
                    <a16:creationId xmlns:a16="http://schemas.microsoft.com/office/drawing/2014/main" id="{15EB8C1E-2745-8A2A-FE25-052F82A4FD48}"/>
                  </a:ext>
                </a:extLst>
              </p:cNvPr>
              <p:cNvGrpSpPr/>
              <p:nvPr/>
            </p:nvGrpSpPr>
            <p:grpSpPr>
              <a:xfrm>
                <a:off x="99201" y="49903"/>
                <a:ext cx="5827964" cy="3150782"/>
                <a:chOff x="-173754" y="-18336"/>
                <a:chExt cx="5827964" cy="3150782"/>
              </a:xfrm>
            </p:grpSpPr>
            <p:sp>
              <p:nvSpPr>
                <p:cNvPr id="24" name="Text Box 23">
                  <a:extLst>
                    <a:ext uri="{FF2B5EF4-FFF2-40B4-BE49-F238E27FC236}">
                      <a16:creationId xmlns:a16="http://schemas.microsoft.com/office/drawing/2014/main" id="{C78B7166-8909-2ED6-E120-AE9413F2390B}"/>
                    </a:ext>
                  </a:extLst>
                </p:cNvPr>
                <p:cNvSpPr txBox="1"/>
                <p:nvPr/>
              </p:nvSpPr>
              <p:spPr>
                <a:xfrm>
                  <a:off x="231245" y="-18336"/>
                  <a:ext cx="5029200" cy="275523"/>
                </a:xfrm>
                <a:prstGeom prst="rect">
                  <a:avLst/>
                </a:prstGeom>
                <a:solidFill>
                  <a:srgbClr val="CCE6FF"/>
                </a:solidFill>
                <a:ln w="15875">
                  <a:solidFill>
                    <a:sysClr val="windowText" lastClr="000000">
                      <a:alpha val="69962"/>
                    </a:sys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844D2"/>
                      </a:solidFill>
                      <a:effectLst/>
                      <a:uLnTx/>
                      <a:uFillTx/>
                      <a:latin typeface="Calibri" panose="020F0502020204030204" pitchFamily="34" charset="0"/>
                      <a:ea typeface="Times New Roman" panose="02020603050405020304" pitchFamily="18" charset="0"/>
                    </a:rPr>
                    <a:t>Document</a:t>
                  </a:r>
                  <a:r>
                    <a:rPr kumimoji="0" lang="en-US" sz="2000" b="1"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rPr>
                    <a:t> Communication Accommodations</a:t>
                  </a: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endParaRPr>
                </a:p>
                <a:p>
                  <a:pPr marL="0" marR="0" lvl="0" indent="0" defTabSz="914400" eaLnBrk="1" fontAlgn="auto" latinLnBrk="0" hangingPunct="1">
                    <a:lnSpc>
                      <a:spcPct val="105000"/>
                    </a:lnSpc>
                    <a:spcBef>
                      <a:spcPts val="0"/>
                    </a:spcBef>
                    <a:spcAft>
                      <a:spcPts val="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 </a:t>
                  </a:r>
                </a:p>
              </p:txBody>
            </p:sp>
            <p:grpSp>
              <p:nvGrpSpPr>
                <p:cNvPr id="25" name="Group 24">
                  <a:extLst>
                    <a:ext uri="{FF2B5EF4-FFF2-40B4-BE49-F238E27FC236}">
                      <a16:creationId xmlns:a16="http://schemas.microsoft.com/office/drawing/2014/main" id="{1EE72C63-4C5B-5549-14D9-DD8CDFD24D65}"/>
                    </a:ext>
                  </a:extLst>
                </p:cNvPr>
                <p:cNvGrpSpPr/>
                <p:nvPr/>
              </p:nvGrpSpPr>
              <p:grpSpPr>
                <a:xfrm>
                  <a:off x="-173754" y="313820"/>
                  <a:ext cx="5827964" cy="916893"/>
                  <a:chOff x="836" y="-133197"/>
                  <a:chExt cx="5832447" cy="973355"/>
                </a:xfrm>
              </p:grpSpPr>
              <p:sp>
                <p:nvSpPr>
                  <p:cNvPr id="30" name="Text Box 35">
                    <a:extLst>
                      <a:ext uri="{FF2B5EF4-FFF2-40B4-BE49-F238E27FC236}">
                        <a16:creationId xmlns:a16="http://schemas.microsoft.com/office/drawing/2014/main" id="{FC49D82B-D0BE-F2A9-F8A0-A448076C84F9}"/>
                      </a:ext>
                    </a:extLst>
                  </p:cNvPr>
                  <p:cNvSpPr txBox="1"/>
                  <p:nvPr/>
                </p:nvSpPr>
                <p:spPr>
                  <a:xfrm>
                    <a:off x="836" y="-133189"/>
                    <a:ext cx="1689528" cy="973347"/>
                  </a:xfrm>
                  <a:prstGeom prst="rect">
                    <a:avLst/>
                  </a:prstGeom>
                  <a:solidFill>
                    <a:sysClr val="window" lastClr="FFFFFF"/>
                  </a:solidFill>
                  <a:ln w="15875">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b="1" i="0" u="none" strike="noStrike" kern="0" cap="none" spc="0" normalizeH="0" baseline="0" noProof="0" dirty="0">
                        <a:ln>
                          <a:noFill/>
                        </a:ln>
                        <a:solidFill>
                          <a:srgbClr val="2844D2"/>
                        </a:solidFill>
                        <a:effectLst/>
                        <a:uLnTx/>
                        <a:uFillTx/>
                        <a:latin typeface="Calibri" panose="020F0502020204030204" pitchFamily="34" charset="0"/>
                        <a:ea typeface="Times New Roman" panose="02020603050405020304" pitchFamily="18" charset="0"/>
                      </a:rPr>
                      <a:t>Document</a:t>
                    </a:r>
                    <a:r>
                      <a:rPr kumimoji="0" lang="en-US"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 Review of Clinical Data &amp; Applicant Interview</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endParaRPr>
                  </a:p>
                  <a:p>
                    <a:pPr marL="57150" marR="0" lvl="0" indent="0" algn="ctr" defTabSz="914400" eaLnBrk="1" fontAlgn="auto" latinLnBrk="0" hangingPunct="1">
                      <a:lnSpc>
                        <a:spcPct val="90000"/>
                      </a:lnSpc>
                      <a:spcBef>
                        <a:spcPts val="0"/>
                      </a:spcBef>
                      <a:spcAft>
                        <a:spcPts val="0"/>
                      </a:spcAft>
                      <a:buClrTx/>
                      <a:buSzTx/>
                      <a:buFontTx/>
                      <a:buNone/>
                      <a:tabLst/>
                      <a:defRPr/>
                    </a:pPr>
                    <a:r>
                      <a:rPr kumimoji="0" lang="en-US" b="1" i="1" u="none" strike="noStrike" kern="0" cap="none" spc="0" normalizeH="0" baseline="0" noProof="0" dirty="0">
                        <a:ln>
                          <a:noFill/>
                        </a:ln>
                        <a:solidFill>
                          <a:srgbClr val="182CDE"/>
                        </a:solidFill>
                        <a:effectLst/>
                        <a:uLnTx/>
                        <a:uFillTx/>
                        <a:latin typeface="Calibri" panose="020F0502020204030204" pitchFamily="34" charset="0"/>
                        <a:ea typeface="Times New Roman" panose="02020603050405020304" pitchFamily="18" charset="0"/>
                      </a:rPr>
                      <a:t>Question 1A</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endParaRPr>
                  </a:p>
                </p:txBody>
              </p:sp>
              <p:sp>
                <p:nvSpPr>
                  <p:cNvPr id="31" name="Text Box 36">
                    <a:extLst>
                      <a:ext uri="{FF2B5EF4-FFF2-40B4-BE49-F238E27FC236}">
                        <a16:creationId xmlns:a16="http://schemas.microsoft.com/office/drawing/2014/main" id="{4A584DBC-2BE1-7126-7EE0-145C54564BED}"/>
                      </a:ext>
                    </a:extLst>
                  </p:cNvPr>
                  <p:cNvSpPr txBox="1"/>
                  <p:nvPr/>
                </p:nvSpPr>
                <p:spPr>
                  <a:xfrm>
                    <a:off x="1964908" y="-133197"/>
                    <a:ext cx="1614166" cy="973308"/>
                  </a:xfrm>
                  <a:prstGeom prst="rect">
                    <a:avLst/>
                  </a:prstGeom>
                  <a:solidFill>
                    <a:sysClr val="window" lastClr="FFFFFF"/>
                  </a:solidFill>
                  <a:ln w="15875">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b="1" i="0" u="none" strike="noStrike" kern="0" cap="none" spc="0" normalizeH="0" baseline="0" noProof="0" dirty="0">
                        <a:ln>
                          <a:noFill/>
                        </a:ln>
                        <a:solidFill>
                          <a:srgbClr val="2844D2"/>
                        </a:solidFill>
                        <a:effectLst/>
                        <a:uLnTx/>
                        <a:uFillTx/>
                        <a:latin typeface="Calibri" panose="020F0502020204030204" pitchFamily="34" charset="0"/>
                        <a:ea typeface="Times New Roman" panose="02020603050405020304" pitchFamily="18" charset="0"/>
                      </a:rPr>
                      <a:t>Identify </a:t>
                    </a:r>
                    <a:r>
                      <a:rPr kumimoji="0" lang="en-US"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Current Barriers to Enrollment</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endParaRP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b="1" i="1" u="none" strike="noStrike" kern="0" cap="none" spc="0" normalizeH="0" baseline="0" noProof="0" dirty="0">
                        <a:ln>
                          <a:noFill/>
                        </a:ln>
                        <a:solidFill>
                          <a:srgbClr val="182CDE"/>
                        </a:solidFill>
                        <a:effectLst/>
                        <a:uLnTx/>
                        <a:uFillTx/>
                        <a:latin typeface="Calibri" panose="020F0502020204030204" pitchFamily="34" charset="0"/>
                        <a:ea typeface="Times New Roman" panose="02020603050405020304" pitchFamily="18" charset="0"/>
                      </a:rPr>
                      <a:t>Question 2</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endParaRP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How symptoms &amp;</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behaviors interfere</a:t>
                    </a:r>
                  </a:p>
                </p:txBody>
              </p:sp>
              <p:sp>
                <p:nvSpPr>
                  <p:cNvPr id="32" name="Text Box 37">
                    <a:extLst>
                      <a:ext uri="{FF2B5EF4-FFF2-40B4-BE49-F238E27FC236}">
                        <a16:creationId xmlns:a16="http://schemas.microsoft.com/office/drawing/2014/main" id="{211BF24C-D2F0-3A1A-F3D8-E1B835622D1C}"/>
                      </a:ext>
                    </a:extLst>
                  </p:cNvPr>
                  <p:cNvSpPr txBox="1"/>
                  <p:nvPr/>
                </p:nvSpPr>
                <p:spPr>
                  <a:xfrm>
                    <a:off x="3856136" y="-133182"/>
                    <a:ext cx="1977147" cy="973276"/>
                  </a:xfrm>
                  <a:prstGeom prst="rect">
                    <a:avLst/>
                  </a:prstGeom>
                  <a:solidFill>
                    <a:sysClr val="window" lastClr="FFFFFF"/>
                  </a:solidFill>
                  <a:ln w="15875">
                    <a:solidFill>
                      <a:prstClr val="black"/>
                    </a:solidFill>
                  </a:ln>
                </p:spPr>
                <p:txBody>
                  <a:bodyPr rot="0" spcFirstLastPara="0" vert="horz" wrap="square" lIns="45720" tIns="45720" rIns="4572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2844D2"/>
                        </a:solidFill>
                        <a:effectLst/>
                        <a:uLnTx/>
                        <a:uFillTx/>
                        <a:latin typeface="Calibri" panose="020F0502020204030204" pitchFamily="34" charset="0"/>
                        <a:ea typeface="Times New Roman" panose="02020603050405020304" pitchFamily="18" charset="0"/>
                      </a:rPr>
                      <a:t>Identify </a:t>
                    </a:r>
                    <a:r>
                      <a:rPr kumimoji="0" lang="en-US" sz="1700"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Health Care Needs/Barriers</a:t>
                    </a:r>
                    <a:endParaRPr kumimoji="0" lang="en-US" sz="17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endParaRP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700" b="1" i="1" u="none" strike="noStrike" kern="0" cap="none" spc="0" normalizeH="0" baseline="0" noProof="0" dirty="0">
                        <a:ln>
                          <a:noFill/>
                        </a:ln>
                        <a:solidFill>
                          <a:srgbClr val="182CDE"/>
                        </a:solidFill>
                        <a:effectLst/>
                        <a:uLnTx/>
                        <a:uFillTx/>
                        <a:latin typeface="Calibri" panose="020F0502020204030204" pitchFamily="34" charset="0"/>
                        <a:ea typeface="Times New Roman" panose="02020603050405020304" pitchFamily="18" charset="0"/>
                      </a:rPr>
                      <a:t>Question 3</a:t>
                    </a:r>
                    <a:endParaRPr kumimoji="0" lang="en-US" sz="17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endParaRP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7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What is needed to treat or manage symptoms/behaviors</a:t>
                    </a:r>
                  </a:p>
                </p:txBody>
              </p:sp>
              <p:cxnSp>
                <p:nvCxnSpPr>
                  <p:cNvPr id="33" name="Straight Arrow Connector 32">
                    <a:extLst>
                      <a:ext uri="{FF2B5EF4-FFF2-40B4-BE49-F238E27FC236}">
                        <a16:creationId xmlns:a16="http://schemas.microsoft.com/office/drawing/2014/main" id="{C90B03FD-39FA-585E-87E8-6E07A7C62689}"/>
                      </a:ext>
                    </a:extLst>
                  </p:cNvPr>
                  <p:cNvCxnSpPr/>
                  <p:nvPr/>
                </p:nvCxnSpPr>
                <p:spPr>
                  <a:xfrm>
                    <a:off x="1680628" y="366565"/>
                    <a:ext cx="274531" cy="0"/>
                  </a:xfrm>
                  <a:prstGeom prst="straightConnector1">
                    <a:avLst/>
                  </a:prstGeom>
                  <a:noFill/>
                  <a:ln w="44450" cap="flat" cmpd="sng" algn="ctr">
                    <a:solidFill>
                      <a:sysClr val="windowText" lastClr="000000"/>
                    </a:solidFill>
                    <a:prstDash val="solid"/>
                    <a:miter lim="800000"/>
                    <a:tailEnd type="triangle"/>
                  </a:ln>
                  <a:effectLst/>
                </p:spPr>
              </p:cxnSp>
              <p:cxnSp>
                <p:nvCxnSpPr>
                  <p:cNvPr id="34" name="Straight Arrow Connector 33">
                    <a:extLst>
                      <a:ext uri="{FF2B5EF4-FFF2-40B4-BE49-F238E27FC236}">
                        <a16:creationId xmlns:a16="http://schemas.microsoft.com/office/drawing/2014/main" id="{49F4030D-59EA-9557-8645-03B3C456B4E3}"/>
                      </a:ext>
                    </a:extLst>
                  </p:cNvPr>
                  <p:cNvCxnSpPr/>
                  <p:nvPr/>
                </p:nvCxnSpPr>
                <p:spPr>
                  <a:xfrm>
                    <a:off x="3581604" y="365742"/>
                    <a:ext cx="274531" cy="0"/>
                  </a:xfrm>
                  <a:prstGeom prst="straightConnector1">
                    <a:avLst/>
                  </a:prstGeom>
                  <a:noFill/>
                  <a:ln w="44450" cap="flat" cmpd="sng" algn="ctr">
                    <a:solidFill>
                      <a:sysClr val="windowText" lastClr="000000"/>
                    </a:solidFill>
                    <a:prstDash val="solid"/>
                    <a:miter lim="800000"/>
                    <a:tailEnd type="triangle"/>
                  </a:ln>
                  <a:effectLst/>
                </p:spPr>
              </p:cxnSp>
            </p:grpSp>
            <p:sp>
              <p:nvSpPr>
                <p:cNvPr id="26" name="Text Box 21">
                  <a:extLst>
                    <a:ext uri="{FF2B5EF4-FFF2-40B4-BE49-F238E27FC236}">
                      <a16:creationId xmlns:a16="http://schemas.microsoft.com/office/drawing/2014/main" id="{2A9115A1-72E6-88C1-D54E-070BFF84AC4F}"/>
                    </a:ext>
                  </a:extLst>
                </p:cNvPr>
                <p:cNvSpPr txBox="1"/>
                <p:nvPr/>
              </p:nvSpPr>
              <p:spPr>
                <a:xfrm>
                  <a:off x="-173754" y="1267435"/>
                  <a:ext cx="5827964" cy="881644"/>
                </a:xfrm>
                <a:prstGeom prst="rect">
                  <a:avLst/>
                </a:prstGeom>
                <a:solidFill>
                  <a:sysClr val="window" lastClr="FFFFFF"/>
                </a:solidFill>
                <a:ln w="15875">
                  <a:solidFill>
                    <a:sysClr val="windowText" lastClr="00000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Aft>
                      <a:spcPts val="0"/>
                    </a:spcAft>
                    <a:buClrTx/>
                    <a:buSzTx/>
                    <a:buFontTx/>
                    <a:buNone/>
                    <a:tabLst/>
                    <a:defRPr/>
                  </a:pPr>
                  <a:r>
                    <a:rPr kumimoji="0" lang="en-US" b="1" i="0" u="none" strike="noStrike" kern="0" cap="none" spc="0" normalizeH="0" baseline="0" noProof="0" dirty="0">
                      <a:ln>
                        <a:noFill/>
                      </a:ln>
                      <a:solidFill>
                        <a:srgbClr val="2844D2"/>
                      </a:solidFill>
                      <a:effectLst/>
                      <a:uLnTx/>
                      <a:uFillTx/>
                      <a:latin typeface="Calibri" panose="020F0502020204030204" pitchFamily="34" charset="0"/>
                      <a:ea typeface="Times New Roman" panose="02020603050405020304" pitchFamily="18" charset="0"/>
                    </a:rPr>
                    <a:t>Make </a:t>
                  </a:r>
                  <a:r>
                    <a:rPr kumimoji="0" lang="en-US"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Clinical Decision/Recommendation</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endParaRP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b="1" i="1" u="none" strike="noStrike" kern="0" cap="none" spc="0" normalizeH="0" baseline="0" noProof="0" dirty="0">
                      <a:ln>
                        <a:noFill/>
                      </a:ln>
                      <a:solidFill>
                        <a:srgbClr val="182CDE"/>
                      </a:solidFill>
                      <a:effectLst/>
                      <a:uLnTx/>
                      <a:uFillTx/>
                      <a:latin typeface="Calibri" panose="020F0502020204030204" pitchFamily="34" charset="0"/>
                      <a:ea typeface="Times New Roman" panose="02020603050405020304" pitchFamily="18" charset="0"/>
                    </a:rPr>
                    <a:t>Question 4</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endParaRPr>
                </a:p>
                <a:p>
                  <a:pPr marL="285750" marR="0" lvl="0" indent="-2857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7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Recommend denial of enrollment, </a:t>
                  </a:r>
                  <a:r>
                    <a:rPr kumimoji="0" lang="en-US" sz="1700" b="0" i="1"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or</a:t>
                  </a:r>
                  <a:r>
                    <a:rPr kumimoji="0" lang="en-US" sz="17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 </a:t>
                  </a:r>
                </a:p>
                <a:p>
                  <a:pPr marL="285750" marR="0" lvl="0" indent="-2857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7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Recommend an alternate center, </a:t>
                  </a:r>
                  <a:r>
                    <a:rPr kumimoji="0" lang="en-US" sz="1700" b="0" i="1"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or</a:t>
                  </a:r>
                  <a:endParaRPr kumimoji="0" lang="en-US" sz="17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endParaRPr>
                </a:p>
                <a:p>
                  <a:pPr marL="285750" marR="0" lvl="0" indent="-2857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7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Approve admission: health care needs do </a:t>
                  </a:r>
                  <a:r>
                    <a:rPr kumimoji="0" lang="en-US" sz="1700" b="0" i="0" u="sng"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not</a:t>
                  </a:r>
                  <a:r>
                    <a:rPr kumimoji="0" lang="en-US" sz="17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 exceed JC Basic Health Care Responsibilities</a:t>
                  </a:r>
                </a:p>
              </p:txBody>
            </p:sp>
            <p:sp>
              <p:nvSpPr>
                <p:cNvPr id="27" name="Text Box 24">
                  <a:extLst>
                    <a:ext uri="{FF2B5EF4-FFF2-40B4-BE49-F238E27FC236}">
                      <a16:creationId xmlns:a16="http://schemas.microsoft.com/office/drawing/2014/main" id="{CD2710A4-EDE2-D46C-B805-C2763519D37B}"/>
                    </a:ext>
                  </a:extLst>
                </p:cNvPr>
                <p:cNvSpPr txBox="1"/>
                <p:nvPr/>
              </p:nvSpPr>
              <p:spPr>
                <a:xfrm>
                  <a:off x="1788809" y="2211922"/>
                  <a:ext cx="3865401" cy="596112"/>
                </a:xfrm>
                <a:prstGeom prst="rect">
                  <a:avLst/>
                </a:prstGeom>
                <a:solidFill>
                  <a:srgbClr val="CCE6FF"/>
                </a:solidFill>
                <a:ln w="15875">
                  <a:solidFill>
                    <a:sysClr val="windowText" lastClr="000000">
                      <a:alpha val="70000"/>
                    </a:sysClr>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90000"/>
                    </a:lnSpc>
                    <a:spcBef>
                      <a:spcPts val="0"/>
                    </a:spcBef>
                    <a:spcAft>
                      <a:spcPts val="400"/>
                    </a:spcAft>
                    <a:buClrTx/>
                    <a:buSzTx/>
                    <a:tabLst/>
                    <a:defRPr/>
                  </a:pPr>
                  <a:r>
                    <a:rPr kumimoji="0" lang="en-US" b="1" i="0" u="none" strike="noStrike" kern="0" cap="none" spc="0" normalizeH="0" baseline="0" noProof="0" dirty="0">
                      <a:ln>
                        <a:noFill/>
                      </a:ln>
                      <a:solidFill>
                        <a:srgbClr val="2844D2"/>
                      </a:solidFill>
                      <a:effectLst/>
                      <a:uLnTx/>
                      <a:uFillTx/>
                      <a:latin typeface="Calibri" panose="020F0502020204030204" pitchFamily="34" charset="0"/>
                      <a:ea typeface="Times New Roman" panose="02020603050405020304" pitchFamily="18" charset="0"/>
                    </a:rPr>
                    <a:t>Conduct</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endParaRPr>
                </a:p>
                <a:p>
                  <a:pPr marL="185738" marR="0" lvl="0" indent="-185738" defTabSz="914400" eaLnBrk="1" fontAlgn="auto" latinLnBrk="0" hangingPunct="1">
                    <a:lnSpc>
                      <a:spcPct val="90000"/>
                    </a:lnSpc>
                    <a:spcBef>
                      <a:spcPts val="0"/>
                    </a:spcBef>
                    <a:spcAft>
                      <a:spcPts val="0"/>
                    </a:spcAft>
                    <a:buClrTx/>
                    <a:buSzTx/>
                    <a:buFont typeface="Arial" panose="020B0604020202020204" pitchFamily="34" charset="0"/>
                    <a:buChar char="•"/>
                    <a:defRPr/>
                  </a:pPr>
                  <a:r>
                    <a:rPr kumimoji="0" lang="en-US" sz="160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rPr>
                    <a:t>Disability Accommodation Process (DAP)</a:t>
                  </a:r>
                  <a:endParaRPr kumimoji="0" lang="en-US" sz="160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endParaRPr>
                </a:p>
                <a:p>
                  <a:pPr marL="185738" marR="0" lvl="0" indent="-185738" defTabSz="914400" eaLnBrk="1" fontAlgn="auto" latinLnBrk="0" hangingPunct="1">
                    <a:lnSpc>
                      <a:spcPct val="90000"/>
                    </a:lnSpc>
                    <a:spcBef>
                      <a:spcPts val="0"/>
                    </a:spcBef>
                    <a:spcAft>
                      <a:spcPts val="0"/>
                    </a:spcAft>
                    <a:buClrTx/>
                    <a:buSzTx/>
                    <a:buFont typeface="Arial" panose="020B0604020202020204" pitchFamily="34" charset="0"/>
                    <a:buChar char="•"/>
                    <a:defRPr/>
                  </a:pPr>
                  <a:r>
                    <a:rPr kumimoji="0" lang="en-US" sz="160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rPr>
                    <a:t>Post-Assessment Reasonable Accommodation Review</a:t>
                  </a:r>
                  <a:endParaRPr kumimoji="0" lang="en-US" sz="160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endParaRPr>
                </a:p>
              </p:txBody>
            </p:sp>
            <p:sp>
              <p:nvSpPr>
                <p:cNvPr id="28" name="Text Box 130">
                  <a:extLst>
                    <a:ext uri="{FF2B5EF4-FFF2-40B4-BE49-F238E27FC236}">
                      <a16:creationId xmlns:a16="http://schemas.microsoft.com/office/drawing/2014/main" id="{5726EBB9-D9B9-99A4-70D3-5D553F32070E}"/>
                    </a:ext>
                  </a:extLst>
                </p:cNvPr>
                <p:cNvSpPr txBox="1"/>
                <p:nvPr/>
              </p:nvSpPr>
              <p:spPr>
                <a:xfrm>
                  <a:off x="-173754" y="2212646"/>
                  <a:ext cx="1688230" cy="544941"/>
                </a:xfrm>
                <a:prstGeom prst="rect">
                  <a:avLst/>
                </a:prstGeom>
                <a:solidFill>
                  <a:srgbClr val="CCE6FF"/>
                </a:solidFill>
                <a:ln w="15875">
                  <a:solidFill>
                    <a:sysClr val="windowText" lastClr="000000">
                      <a:alpha val="70069"/>
                    </a:sysClr>
                  </a:solidFill>
                </a:ln>
              </p:spPr>
              <p:txBody>
                <a:bodyPr rot="0" spcFirstLastPara="0" vert="horz" wrap="square" lIns="45720" tIns="45720" rIns="4572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rPr>
                    <a:t>If applicant is a person with a disability:</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endParaRP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2E3ED6"/>
                      </a:solidFill>
                      <a:effectLst/>
                      <a:uLnTx/>
                      <a:uFillTx/>
                      <a:latin typeface="Calibri" panose="020F0502020204030204" pitchFamily="34" charset="0"/>
                      <a:ea typeface="Times New Roman" panose="02020603050405020304" pitchFamily="18" charset="0"/>
                    </a:rPr>
                    <a:t>Question 5</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endParaRPr>
                </a:p>
              </p:txBody>
            </p:sp>
            <p:sp>
              <p:nvSpPr>
                <p:cNvPr id="29" name="Text Box 132">
                  <a:extLst>
                    <a:ext uri="{FF2B5EF4-FFF2-40B4-BE49-F238E27FC236}">
                      <a16:creationId xmlns:a16="http://schemas.microsoft.com/office/drawing/2014/main" id="{5817AE45-F6A6-3868-B1FC-BD5969C33FA7}"/>
                    </a:ext>
                  </a:extLst>
                </p:cNvPr>
                <p:cNvSpPr txBox="1"/>
                <p:nvPr/>
              </p:nvSpPr>
              <p:spPr>
                <a:xfrm>
                  <a:off x="106517" y="2862003"/>
                  <a:ext cx="5278656" cy="270443"/>
                </a:xfrm>
                <a:prstGeom prst="rect">
                  <a:avLst/>
                </a:prstGeom>
                <a:solidFill>
                  <a:sysClr val="window" lastClr="FFFFFF"/>
                </a:solidFill>
                <a:ln w="15875">
                  <a:solidFill>
                    <a:sysClr val="windowText" lastClr="000000"/>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b="1" i="0" u="none" strike="noStrike" kern="0" cap="none" spc="0" normalizeH="0" baseline="0" noProof="0" dirty="0">
                      <a:ln>
                        <a:noFill/>
                      </a:ln>
                      <a:solidFill>
                        <a:srgbClr val="2844D2"/>
                      </a:solidFill>
                      <a:effectLst/>
                      <a:uLnTx/>
                      <a:uFillTx/>
                      <a:latin typeface="Calibri" panose="020F0502020204030204" pitchFamily="34" charset="0"/>
                      <a:ea typeface="Times New Roman" panose="02020603050405020304" pitchFamily="18" charset="0"/>
                    </a:rPr>
                    <a:t>Complete</a:t>
                  </a:r>
                  <a:r>
                    <a:rPr kumimoji="0" lang="en-US"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 Clinical Summary and DAP Summary - </a:t>
                  </a:r>
                  <a:r>
                    <a:rPr kumimoji="0" lang="en-US" b="1" i="1" u="none" strike="noStrike" kern="0" cap="none" spc="0" normalizeH="0" baseline="0" noProof="0" dirty="0">
                      <a:ln>
                        <a:noFill/>
                      </a:ln>
                      <a:solidFill>
                        <a:srgbClr val="182CDE"/>
                      </a:solidFill>
                      <a:effectLst/>
                      <a:uLnTx/>
                      <a:uFillTx/>
                      <a:latin typeface="Calibri" panose="020F0502020204030204" pitchFamily="34" charset="0"/>
                      <a:ea typeface="Times New Roman" panose="02020603050405020304" pitchFamily="18" charset="0"/>
                    </a:rPr>
                    <a:t>Question 6</a:t>
                  </a:r>
                  <a:r>
                    <a:rPr kumimoji="0" lang="en-US" b="1" i="0" u="none" strike="noStrike" kern="0" cap="none" spc="0" normalizeH="0" baseline="0" noProof="0" dirty="0">
                      <a:ln>
                        <a:noFill/>
                      </a:ln>
                      <a:solidFill>
                        <a:srgbClr val="182CDE"/>
                      </a:solidFill>
                      <a:effectLst/>
                      <a:uLnTx/>
                      <a:uFillTx/>
                      <a:latin typeface="Calibri" panose="020F0502020204030204" pitchFamily="34" charset="0"/>
                      <a:ea typeface="Times New Roman" panose="02020603050405020304" pitchFamily="18" charset="0"/>
                    </a:rPr>
                    <a:t> </a:t>
                  </a:r>
                  <a:r>
                    <a:rPr kumimoji="0" lang="en-US"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rPr>
                    <a:t>or</a:t>
                  </a:r>
                  <a:r>
                    <a:rPr kumimoji="0" lang="en-US" b="1" i="0" u="none" strike="noStrike" kern="0" cap="none" spc="0" normalizeH="0" baseline="0" noProof="0" dirty="0">
                      <a:ln>
                        <a:noFill/>
                      </a:ln>
                      <a:solidFill>
                        <a:srgbClr val="182CDE"/>
                      </a:solidFill>
                      <a:effectLst/>
                      <a:uLnTx/>
                      <a:uFillTx/>
                      <a:latin typeface="Calibri" panose="020F0502020204030204" pitchFamily="34" charset="0"/>
                      <a:ea typeface="Times New Roman" panose="02020603050405020304" pitchFamily="18" charset="0"/>
                    </a:rPr>
                    <a:t> </a:t>
                  </a:r>
                  <a:r>
                    <a:rPr kumimoji="0" lang="en-US" b="1" i="1" u="none" strike="noStrike" kern="0" cap="none" spc="0" normalizeH="0" baseline="0" noProof="0" dirty="0">
                      <a:ln>
                        <a:noFill/>
                      </a:ln>
                      <a:solidFill>
                        <a:srgbClr val="182CDE"/>
                      </a:solidFill>
                      <a:effectLst/>
                      <a:uLnTx/>
                      <a:uFillTx/>
                      <a:latin typeface="Calibri" panose="020F0502020204030204" pitchFamily="34" charset="0"/>
                      <a:ea typeface="Times New Roman" panose="02020603050405020304" pitchFamily="18" charset="0"/>
                    </a:rPr>
                    <a:t>Question 7</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endParaRPr>
                </a:p>
              </p:txBody>
            </p:sp>
          </p:grpSp>
        </p:grpSp>
        <p:cxnSp>
          <p:nvCxnSpPr>
            <p:cNvPr id="21" name="Straight Arrow Connector 20">
              <a:extLst>
                <a:ext uri="{FF2B5EF4-FFF2-40B4-BE49-F238E27FC236}">
                  <a16:creationId xmlns:a16="http://schemas.microsoft.com/office/drawing/2014/main" id="{06ED5313-3CD5-A2E5-0558-D6A933419F61}"/>
                </a:ext>
              </a:extLst>
            </p:cNvPr>
            <p:cNvCxnSpPr/>
            <p:nvPr/>
          </p:nvCxnSpPr>
          <p:spPr>
            <a:xfrm>
              <a:off x="1786071" y="2590293"/>
              <a:ext cx="274320" cy="0"/>
            </a:xfrm>
            <a:prstGeom prst="straightConnector1">
              <a:avLst/>
            </a:prstGeom>
            <a:noFill/>
            <a:ln w="44450" cap="flat" cmpd="sng" algn="ctr">
              <a:solidFill>
                <a:sysClr val="windowText" lastClr="000000"/>
              </a:solidFill>
              <a:prstDash val="solid"/>
              <a:miter lim="800000"/>
              <a:tailEnd type="triangle"/>
            </a:ln>
            <a:effectLst/>
          </p:spPr>
        </p:cxnSp>
      </p:grpSp>
      <p:sp>
        <p:nvSpPr>
          <p:cNvPr id="35" name="Title 1">
            <a:extLst>
              <a:ext uri="{FF2B5EF4-FFF2-40B4-BE49-F238E27FC236}">
                <a16:creationId xmlns:a16="http://schemas.microsoft.com/office/drawing/2014/main" id="{0B5890E0-F1AA-5985-556D-258313A09D98}"/>
              </a:ext>
            </a:extLst>
          </p:cNvPr>
          <p:cNvSpPr txBox="1">
            <a:spLocks/>
          </p:cNvSpPr>
          <p:nvPr/>
        </p:nvSpPr>
        <p:spPr>
          <a:xfrm>
            <a:off x="612025" y="226782"/>
            <a:ext cx="10967950" cy="730183"/>
          </a:xfrm>
          <a:prstGeom prst="roundRect">
            <a:avLst/>
          </a:prstGeom>
          <a:no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rgbClr val="ECEB3A"/>
                </a:solidFill>
              </a:rPr>
              <a:t>Updated</a:t>
            </a:r>
            <a:r>
              <a:rPr lang="en-US" sz="3800" dirty="0"/>
              <a:t> </a:t>
            </a:r>
            <a:r>
              <a:rPr lang="en-US" sz="3800" dirty="0">
                <a:solidFill>
                  <a:schemeClr val="bg1"/>
                </a:solidFill>
              </a:rPr>
              <a:t>Form 2-05 Health Care Needs Assessment </a:t>
            </a:r>
          </a:p>
        </p:txBody>
      </p:sp>
    </p:spTree>
    <p:extLst>
      <p:ext uri="{BB962C8B-B14F-4D97-AF65-F5344CB8AC3E}">
        <p14:creationId xmlns:p14="http://schemas.microsoft.com/office/powerpoint/2010/main" val="2962590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a:xfrm>
            <a:off x="1058815" y="252441"/>
            <a:ext cx="10074370" cy="1325563"/>
          </a:xfrm>
        </p:spPr>
        <p:txBody>
          <a:bodyPr anchor="ctr">
            <a:noAutofit/>
          </a:bodyPr>
          <a:lstStyle/>
          <a:p>
            <a:pPr marL="11113" algn="ctr"/>
            <a:r>
              <a:rPr lang="en-US" sz="3900" b="0" dirty="0"/>
              <a:t>Documentation of Communication Accommodations</a:t>
            </a:r>
          </a:p>
        </p:txBody>
      </p:sp>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42</a:t>
            </a:fld>
            <a:endParaRPr lang="en-US" dirty="0"/>
          </a:p>
        </p:txBody>
      </p:sp>
      <p:sp>
        <p:nvSpPr>
          <p:cNvPr id="8" name="TextBox 7">
            <a:extLst>
              <a:ext uri="{FF2B5EF4-FFF2-40B4-BE49-F238E27FC236}">
                <a16:creationId xmlns:a16="http://schemas.microsoft.com/office/drawing/2014/main" id="{86DDB4FC-9931-BAC3-3344-68C2308A3C61}"/>
              </a:ext>
            </a:extLst>
          </p:cNvPr>
          <p:cNvSpPr txBox="1"/>
          <p:nvPr/>
        </p:nvSpPr>
        <p:spPr>
          <a:xfrm>
            <a:off x="1702132" y="4726570"/>
            <a:ext cx="9097697" cy="1014893"/>
          </a:xfrm>
          <a:prstGeom prst="rect">
            <a:avLst/>
          </a:prstGeom>
          <a:noFill/>
        </p:spPr>
        <p:txBody>
          <a:bodyPr wrap="square">
            <a:spAutoFit/>
          </a:bodyPr>
          <a:lstStyle/>
          <a:p>
            <a:pPr marL="0" marR="0" algn="ctr">
              <a:lnSpc>
                <a:spcPct val="90000"/>
              </a:lnSpc>
              <a:spcAft>
                <a:spcPts val="0"/>
              </a:spcAft>
            </a:pPr>
            <a:r>
              <a:rPr lang="en-US" sz="2200" dirty="0">
                <a:effectLst/>
                <a:ea typeface="Times New Roman" panose="02020603050405020304" pitchFamily="18" charset="0"/>
              </a:rPr>
              <a:t>The first item is not numbered. It is a box that </a:t>
            </a:r>
            <a:r>
              <a:rPr lang="en-US" sz="2200" b="1" u="sng" dirty="0">
                <a:solidFill>
                  <a:srgbClr val="2E3ED6"/>
                </a:solidFill>
                <a:effectLst/>
                <a:ea typeface="Times New Roman" panose="02020603050405020304" pitchFamily="18" charset="0"/>
              </a:rPr>
              <a:t>must be completed</a:t>
            </a:r>
            <a:r>
              <a:rPr lang="en-US" sz="2200" dirty="0">
                <a:solidFill>
                  <a:srgbClr val="2E3ED6"/>
                </a:solidFill>
                <a:effectLst/>
                <a:ea typeface="Times New Roman" panose="02020603050405020304" pitchFamily="18" charset="0"/>
              </a:rPr>
              <a:t> </a:t>
            </a:r>
            <a:r>
              <a:rPr lang="en-US" sz="2200" dirty="0">
                <a:effectLst/>
                <a:ea typeface="Times New Roman" panose="02020603050405020304" pitchFamily="18" charset="0"/>
              </a:rPr>
              <a:t>to document any communication supports or accommodations that were offered or provided during the AFR process. </a:t>
            </a:r>
          </a:p>
        </p:txBody>
      </p:sp>
      <p:grpSp>
        <p:nvGrpSpPr>
          <p:cNvPr id="3" name="Group 2">
            <a:extLst>
              <a:ext uri="{FF2B5EF4-FFF2-40B4-BE49-F238E27FC236}">
                <a16:creationId xmlns:a16="http://schemas.microsoft.com/office/drawing/2014/main" id="{599F39DF-584F-0970-40FE-B66FBA4B25FE}"/>
              </a:ext>
            </a:extLst>
          </p:cNvPr>
          <p:cNvGrpSpPr>
            <a:grpSpLocks noChangeAspect="1"/>
          </p:cNvGrpSpPr>
          <p:nvPr/>
        </p:nvGrpSpPr>
        <p:grpSpPr>
          <a:xfrm>
            <a:off x="1837964" y="1958738"/>
            <a:ext cx="8826033" cy="2743200"/>
            <a:chOff x="1518834" y="1629074"/>
            <a:chExt cx="9581690" cy="2938850"/>
          </a:xfrm>
        </p:grpSpPr>
        <p:pic>
          <p:nvPicPr>
            <p:cNvPr id="7" name="Picture 6" descr="Graphical user interface, text, application&#10;&#10;Description automatically generated">
              <a:extLst>
                <a:ext uri="{FF2B5EF4-FFF2-40B4-BE49-F238E27FC236}">
                  <a16:creationId xmlns:a16="http://schemas.microsoft.com/office/drawing/2014/main" id="{81D66BC3-0ACA-2ACD-3490-BB1A6EDE51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8834" y="1629074"/>
              <a:ext cx="8941610" cy="2938850"/>
            </a:xfrm>
            <a:prstGeom prst="rect">
              <a:avLst/>
            </a:prstGeom>
          </p:spPr>
        </p:pic>
        <p:sp>
          <p:nvSpPr>
            <p:cNvPr id="9" name="Right Arrow 8">
              <a:extLst>
                <a:ext uri="{FF2B5EF4-FFF2-40B4-BE49-F238E27FC236}">
                  <a16:creationId xmlns:a16="http://schemas.microsoft.com/office/drawing/2014/main" id="{06F6610E-5625-B9AB-891A-CCEE6819AFF1}"/>
                </a:ext>
              </a:extLst>
            </p:cNvPr>
            <p:cNvSpPr/>
            <p:nvPr/>
          </p:nvSpPr>
          <p:spPr>
            <a:xfrm rot="12444015">
              <a:off x="9820364" y="1892866"/>
              <a:ext cx="1280160" cy="548640"/>
            </a:xfrm>
            <a:prstGeom prst="rightArrow">
              <a:avLst>
                <a:gd name="adj1" fmla="val 46642"/>
                <a:gd name="adj2" fmla="val 50000"/>
              </a:avLst>
            </a:prstGeom>
            <a:solidFill>
              <a:srgbClr val="FFB100"/>
            </a:solidFill>
            <a:ln w="12700" cap="flat" cmpd="sng" algn="ctr">
              <a:solidFill>
                <a:schemeClr val="accent4">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5" name="TextBox 4">
            <a:extLst>
              <a:ext uri="{FF2B5EF4-FFF2-40B4-BE49-F238E27FC236}">
                <a16:creationId xmlns:a16="http://schemas.microsoft.com/office/drawing/2014/main" id="{D3931CC6-C6A5-2E47-9BDC-9C6D1A304E66}"/>
              </a:ext>
            </a:extLst>
          </p:cNvPr>
          <p:cNvSpPr txBox="1"/>
          <p:nvPr/>
        </p:nvSpPr>
        <p:spPr>
          <a:xfrm>
            <a:off x="3204024" y="5828305"/>
            <a:ext cx="6093912" cy="590676"/>
          </a:xfrm>
          <a:prstGeom prst="roundRect">
            <a:avLst/>
          </a:prstGeom>
          <a:solidFill>
            <a:srgbClr val="FFC000">
              <a:alpha val="25153"/>
            </a:srgbClr>
          </a:solidFill>
          <a:ln w="19050">
            <a:solidFill>
              <a:sysClr val="windowText" lastClr="000000"/>
            </a:solidFill>
          </a:ln>
        </p:spPr>
        <p:txBody>
          <a:bodyPr wrap="square" anchor="ctr">
            <a:noAutofit/>
          </a:bodyPr>
          <a:lstStyle/>
          <a:p>
            <a:pPr marL="0" marR="0" algn="ctr">
              <a:lnSpc>
                <a:spcPct val="90000"/>
              </a:lnSpc>
              <a:spcAft>
                <a:spcPts val="0"/>
              </a:spcAft>
            </a:pPr>
            <a:r>
              <a:rPr lang="en-US" sz="2400" b="1" dirty="0">
                <a:solidFill>
                  <a:srgbClr val="C00000"/>
                </a:solidFill>
                <a:effectLst/>
                <a:ea typeface="Times New Roman" panose="02020603050405020304" pitchFamily="18" charset="0"/>
              </a:rPr>
              <a:t>DO NOT LEAVE THIS BOX BLANK!</a:t>
            </a:r>
            <a:endParaRPr lang="en-US" sz="2400" dirty="0">
              <a:effectLst/>
              <a:ea typeface="Times New Roman" panose="02020603050405020304" pitchFamily="18" charset="0"/>
            </a:endParaRPr>
          </a:p>
        </p:txBody>
      </p:sp>
      <p:grpSp>
        <p:nvGrpSpPr>
          <p:cNvPr id="4" name="Group 3">
            <a:extLst>
              <a:ext uri="{FF2B5EF4-FFF2-40B4-BE49-F238E27FC236}">
                <a16:creationId xmlns:a16="http://schemas.microsoft.com/office/drawing/2014/main" id="{FDA87092-6FCF-CA1C-13A3-3F6034A62A5E}"/>
              </a:ext>
            </a:extLst>
          </p:cNvPr>
          <p:cNvGrpSpPr/>
          <p:nvPr/>
        </p:nvGrpSpPr>
        <p:grpSpPr>
          <a:xfrm>
            <a:off x="313151" y="901164"/>
            <a:ext cx="2383554" cy="1032943"/>
            <a:chOff x="313151" y="666427"/>
            <a:chExt cx="2337058" cy="1165290"/>
          </a:xfrm>
        </p:grpSpPr>
        <p:sp>
          <p:nvSpPr>
            <p:cNvPr id="12" name="Oval 11">
              <a:extLst>
                <a:ext uri="{FF2B5EF4-FFF2-40B4-BE49-F238E27FC236}">
                  <a16:creationId xmlns:a16="http://schemas.microsoft.com/office/drawing/2014/main" id="{38DCBFF3-2672-9C8F-854A-2249333A4522}"/>
                </a:ext>
              </a:extLst>
            </p:cNvPr>
            <p:cNvSpPr/>
            <p:nvPr/>
          </p:nvSpPr>
          <p:spPr>
            <a:xfrm>
              <a:off x="313151" y="666427"/>
              <a:ext cx="2337058" cy="1165290"/>
            </a:xfrm>
            <a:prstGeom prst="ellipse">
              <a:avLst/>
            </a:prstGeom>
            <a:solidFill>
              <a:schemeClr val="accent1">
                <a:lumMod val="20000"/>
                <a:lumOff val="80000"/>
                <a:alpha val="91000"/>
              </a:schemeClr>
            </a:solidFill>
            <a:ln w="15875">
              <a:solidFill>
                <a:srgbClr val="2E3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40611FE-4F99-CB1B-673C-8FE1E754A0DB}"/>
                </a:ext>
              </a:extLst>
            </p:cNvPr>
            <p:cNvSpPr txBox="1"/>
            <p:nvPr/>
          </p:nvSpPr>
          <p:spPr>
            <a:xfrm>
              <a:off x="469074" y="931338"/>
              <a:ext cx="2025212" cy="635467"/>
            </a:xfrm>
            <a:prstGeom prst="roundRect">
              <a:avLst/>
            </a:prstGeom>
            <a:noFill/>
            <a:ln w="12700">
              <a:noFill/>
            </a:ln>
          </p:spPr>
          <p:txBody>
            <a:bodyPr wrap="square" anchor="ctr">
              <a:noAutofit/>
            </a:bodyPr>
            <a:lstStyle/>
            <a:p>
              <a:r>
                <a:rPr lang="en-US" sz="3000" b="1" dirty="0">
                  <a:solidFill>
                    <a:srgbClr val="2E3ED6"/>
                  </a:solidFill>
                </a:rPr>
                <a:t>Change #1 </a:t>
              </a:r>
              <a:endParaRPr lang="en-US" sz="3000" b="1" dirty="0"/>
            </a:p>
          </p:txBody>
        </p:sp>
      </p:grpSp>
    </p:spTree>
    <p:extLst>
      <p:ext uri="{BB962C8B-B14F-4D97-AF65-F5344CB8AC3E}">
        <p14:creationId xmlns:p14="http://schemas.microsoft.com/office/powerpoint/2010/main" val="2688505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3000">
              <a:schemeClr val="accent1">
                <a:lumMod val="45000"/>
                <a:lumOff val="55000"/>
                <a:alpha val="88623"/>
              </a:schemeClr>
            </a:gs>
            <a:gs pos="8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8D22-4F27-DB3A-9DB4-CC4E562B0F77}"/>
              </a:ext>
            </a:extLst>
          </p:cNvPr>
          <p:cNvSpPr>
            <a:spLocks noGrp="1"/>
          </p:cNvSpPr>
          <p:nvPr>
            <p:ph type="title"/>
          </p:nvPr>
        </p:nvSpPr>
        <p:spPr>
          <a:xfrm>
            <a:off x="891288" y="381000"/>
            <a:ext cx="10055387" cy="1325563"/>
          </a:xfrm>
        </p:spPr>
        <p:txBody>
          <a:bodyPr anchor="b">
            <a:normAutofit/>
          </a:bodyPr>
          <a:lstStyle/>
          <a:p>
            <a:r>
              <a:rPr lang="en-US" sz="4400" b="0" dirty="0"/>
              <a:t>HCNA – Communication Accommodations Box Example</a:t>
            </a:r>
          </a:p>
        </p:txBody>
      </p:sp>
      <p:pic>
        <p:nvPicPr>
          <p:cNvPr id="8" name="Content Placeholder 7" descr="Graphical user interface, text, application&#10;&#10;Description automatically generated">
            <a:extLst>
              <a:ext uri="{FF2B5EF4-FFF2-40B4-BE49-F238E27FC236}">
                <a16:creationId xmlns:a16="http://schemas.microsoft.com/office/drawing/2014/main" id="{D7D6895E-E110-2061-D9BA-F764F70F517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91288" y="1896857"/>
            <a:ext cx="10409423" cy="4580143"/>
          </a:xfrm>
          <a:noFill/>
        </p:spPr>
      </p:pic>
      <p:sp>
        <p:nvSpPr>
          <p:cNvPr id="4" name="Slide Number Placeholder 3">
            <a:extLst>
              <a:ext uri="{FF2B5EF4-FFF2-40B4-BE49-F238E27FC236}">
                <a16:creationId xmlns:a16="http://schemas.microsoft.com/office/drawing/2014/main" id="{D998321C-6A95-0B11-050F-462356E35E4F}"/>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43</a:t>
            </a:fld>
            <a:endParaRPr lang="en-US" dirty="0"/>
          </a:p>
        </p:txBody>
      </p:sp>
    </p:spTree>
    <p:extLst>
      <p:ext uri="{BB962C8B-B14F-4D97-AF65-F5344CB8AC3E}">
        <p14:creationId xmlns:p14="http://schemas.microsoft.com/office/powerpoint/2010/main" val="3396374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60673-81F5-F8C0-8288-2395ABEB4151}"/>
              </a:ext>
            </a:extLst>
          </p:cNvPr>
          <p:cNvSpPr>
            <a:spLocks noGrp="1"/>
          </p:cNvSpPr>
          <p:nvPr>
            <p:ph type="title"/>
          </p:nvPr>
        </p:nvSpPr>
        <p:spPr>
          <a:xfrm>
            <a:off x="758195" y="459057"/>
            <a:ext cx="9779183" cy="654025"/>
          </a:xfrm>
        </p:spPr>
        <p:txBody>
          <a:bodyPr anchor="t"/>
          <a:lstStyle/>
          <a:p>
            <a:pPr algn="ctr"/>
            <a:r>
              <a:rPr lang="en-US" sz="4400" b="0" dirty="0"/>
              <a:t>HCNA Question 1A</a:t>
            </a:r>
          </a:p>
        </p:txBody>
      </p:sp>
      <p:sp>
        <p:nvSpPr>
          <p:cNvPr id="4" name="Slide Number Placeholder 3">
            <a:extLst>
              <a:ext uri="{FF2B5EF4-FFF2-40B4-BE49-F238E27FC236}">
                <a16:creationId xmlns:a16="http://schemas.microsoft.com/office/drawing/2014/main" id="{F4D960E3-3B3B-6640-1A2A-851D01EFB9EC}"/>
              </a:ext>
            </a:extLst>
          </p:cNvPr>
          <p:cNvSpPr>
            <a:spLocks noGrp="1"/>
          </p:cNvSpPr>
          <p:nvPr>
            <p:ph type="sldNum" sz="quarter" idx="4"/>
          </p:nvPr>
        </p:nvSpPr>
        <p:spPr/>
        <p:txBody>
          <a:bodyPr/>
          <a:lstStyle/>
          <a:p>
            <a:fld id="{294A09A9-5501-47C1-A89A-A340965A2BE2}" type="slidenum">
              <a:rPr lang="en-US" smtClean="0"/>
              <a:pPr/>
              <a:t>44</a:t>
            </a:fld>
            <a:endParaRPr lang="en-US" dirty="0"/>
          </a:p>
        </p:txBody>
      </p:sp>
      <p:sp>
        <p:nvSpPr>
          <p:cNvPr id="7" name="TextBox 6">
            <a:extLst>
              <a:ext uri="{FF2B5EF4-FFF2-40B4-BE49-F238E27FC236}">
                <a16:creationId xmlns:a16="http://schemas.microsoft.com/office/drawing/2014/main" id="{012301A9-BC71-671C-0DA1-2067F652427E}"/>
              </a:ext>
            </a:extLst>
          </p:cNvPr>
          <p:cNvSpPr txBox="1"/>
          <p:nvPr/>
        </p:nvSpPr>
        <p:spPr>
          <a:xfrm>
            <a:off x="1698177" y="1496045"/>
            <a:ext cx="8899072" cy="878702"/>
          </a:xfrm>
          <a:prstGeom prst="rect">
            <a:avLst/>
          </a:prstGeom>
          <a:noFill/>
        </p:spPr>
        <p:txBody>
          <a:bodyPr wrap="square" rtlCol="0">
            <a:spAutoFit/>
          </a:bodyPr>
          <a:lstStyle/>
          <a:p>
            <a:pPr algn="ctr">
              <a:lnSpc>
                <a:spcPct val="90000"/>
              </a:lnSpc>
            </a:pPr>
            <a:r>
              <a:rPr lang="en-US" sz="2800" dirty="0"/>
              <a:t>Summarize the </a:t>
            </a:r>
            <a:r>
              <a:rPr lang="en-US" sz="2800" b="1" dirty="0">
                <a:solidFill>
                  <a:srgbClr val="2E3ED6"/>
                </a:solidFill>
              </a:rPr>
              <a:t>Clinical Information </a:t>
            </a:r>
            <a:r>
              <a:rPr lang="en-US" sz="2800" b="1" dirty="0"/>
              <a:t>that forms the basis for your recommendation of denial.</a:t>
            </a:r>
          </a:p>
        </p:txBody>
      </p:sp>
      <p:sp>
        <p:nvSpPr>
          <p:cNvPr id="9" name="TextBox 8">
            <a:extLst>
              <a:ext uri="{FF2B5EF4-FFF2-40B4-BE49-F238E27FC236}">
                <a16:creationId xmlns:a16="http://schemas.microsoft.com/office/drawing/2014/main" id="{CD03742B-54A6-63F1-48C3-A22FEAE8506D}"/>
              </a:ext>
            </a:extLst>
          </p:cNvPr>
          <p:cNvSpPr txBox="1"/>
          <p:nvPr/>
        </p:nvSpPr>
        <p:spPr>
          <a:xfrm>
            <a:off x="1698177" y="2697732"/>
            <a:ext cx="8899072" cy="2948643"/>
          </a:xfrm>
          <a:prstGeom prst="roundRect">
            <a:avLst/>
          </a:prstGeom>
          <a:solidFill>
            <a:srgbClr val="F1EFA2"/>
          </a:solidFill>
          <a:ln w="31750">
            <a:solidFill>
              <a:schemeClr val="accent4">
                <a:lumMod val="75000"/>
              </a:schemeClr>
            </a:solidFill>
          </a:ln>
        </p:spPr>
        <p:txBody>
          <a:bodyPr wrap="square">
            <a:noAutofit/>
          </a:bodyPr>
          <a:lstStyle/>
          <a:p>
            <a:pPr marL="520700" indent="-342900">
              <a:spcAft>
                <a:spcPts val="600"/>
              </a:spcAft>
              <a:buNone/>
            </a:pPr>
            <a:r>
              <a:rPr lang="en-US" sz="2600" b="1" u="sng" dirty="0">
                <a:solidFill>
                  <a:srgbClr val="2E3ED6"/>
                </a:solidFill>
              </a:rPr>
              <a:t>4 Sources of Clinical Information</a:t>
            </a:r>
            <a:r>
              <a:rPr lang="en-US" sz="2600" b="1" dirty="0">
                <a:solidFill>
                  <a:srgbClr val="2E3ED6"/>
                </a:solidFill>
              </a:rPr>
              <a:t>:</a:t>
            </a:r>
          </a:p>
          <a:p>
            <a:pPr marL="520700" indent="-342900">
              <a:spcAft>
                <a:spcPts val="1200"/>
              </a:spcAft>
              <a:buFont typeface="Arial" panose="020B0604020202020204" pitchFamily="34" charset="0"/>
              <a:buChar char="•"/>
            </a:pPr>
            <a:r>
              <a:rPr lang="en-US" sz="2400" dirty="0"/>
              <a:t>ETA 653 Job Corps Health Questionnaire items</a:t>
            </a:r>
          </a:p>
          <a:p>
            <a:pPr marL="520700" indent="-342900">
              <a:spcAft>
                <a:spcPts val="1200"/>
              </a:spcAft>
              <a:buFont typeface="Arial" panose="020B0604020202020204" pitchFamily="34" charset="0"/>
              <a:buChar char="•"/>
            </a:pPr>
            <a:r>
              <a:rPr lang="en-US" sz="2400" dirty="0"/>
              <a:t>Applicant File Review Summary</a:t>
            </a:r>
          </a:p>
          <a:p>
            <a:pPr marL="520700" indent="-342900">
              <a:spcAft>
                <a:spcPts val="1200"/>
              </a:spcAft>
              <a:buFont typeface="Arial" panose="020B0604020202020204" pitchFamily="34" charset="0"/>
              <a:buChar char="•"/>
            </a:pPr>
            <a:r>
              <a:rPr lang="en-US" sz="2400" dirty="0"/>
              <a:t>Chronic Care Management Plan (CCMP) Provider Form</a:t>
            </a:r>
          </a:p>
          <a:p>
            <a:pPr marL="520700" indent="-342900">
              <a:buFont typeface="Arial" panose="020B0604020202020204" pitchFamily="34" charset="0"/>
              <a:buChar char="•"/>
            </a:pPr>
            <a:r>
              <a:rPr lang="en-US" sz="2400" dirty="0"/>
              <a:t>Applicant Interview Summary</a:t>
            </a:r>
          </a:p>
        </p:txBody>
      </p:sp>
    </p:spTree>
    <p:extLst>
      <p:ext uri="{BB962C8B-B14F-4D97-AF65-F5344CB8AC3E}">
        <p14:creationId xmlns:p14="http://schemas.microsoft.com/office/powerpoint/2010/main" val="1585483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60673-81F5-F8C0-8288-2395ABEB4151}"/>
              </a:ext>
            </a:extLst>
          </p:cNvPr>
          <p:cNvSpPr>
            <a:spLocks noGrp="1"/>
          </p:cNvSpPr>
          <p:nvPr>
            <p:ph type="title"/>
          </p:nvPr>
        </p:nvSpPr>
        <p:spPr>
          <a:xfrm>
            <a:off x="732789" y="511632"/>
            <a:ext cx="9779183" cy="654025"/>
          </a:xfrm>
        </p:spPr>
        <p:txBody>
          <a:bodyPr anchor="t"/>
          <a:lstStyle/>
          <a:p>
            <a:pPr algn="ctr"/>
            <a:r>
              <a:rPr lang="en-US" b="0" dirty="0"/>
              <a:t>HCNA Question 1A</a:t>
            </a:r>
          </a:p>
        </p:txBody>
      </p:sp>
      <p:sp>
        <p:nvSpPr>
          <p:cNvPr id="4" name="Slide Number Placeholder 3">
            <a:extLst>
              <a:ext uri="{FF2B5EF4-FFF2-40B4-BE49-F238E27FC236}">
                <a16:creationId xmlns:a16="http://schemas.microsoft.com/office/drawing/2014/main" id="{F4D960E3-3B3B-6640-1A2A-851D01EFB9EC}"/>
              </a:ext>
            </a:extLst>
          </p:cNvPr>
          <p:cNvSpPr>
            <a:spLocks noGrp="1"/>
          </p:cNvSpPr>
          <p:nvPr>
            <p:ph type="sldNum" sz="quarter" idx="4"/>
          </p:nvPr>
        </p:nvSpPr>
        <p:spPr/>
        <p:txBody>
          <a:bodyPr/>
          <a:lstStyle/>
          <a:p>
            <a:fld id="{294A09A9-5501-47C1-A89A-A340965A2BE2}" type="slidenum">
              <a:rPr lang="en-US" smtClean="0"/>
              <a:pPr/>
              <a:t>45</a:t>
            </a:fld>
            <a:endParaRPr lang="en-US" dirty="0"/>
          </a:p>
        </p:txBody>
      </p:sp>
      <p:sp>
        <p:nvSpPr>
          <p:cNvPr id="7" name="TextBox 6">
            <a:extLst>
              <a:ext uri="{FF2B5EF4-FFF2-40B4-BE49-F238E27FC236}">
                <a16:creationId xmlns:a16="http://schemas.microsoft.com/office/drawing/2014/main" id="{012301A9-BC71-671C-0DA1-2067F652427E}"/>
              </a:ext>
            </a:extLst>
          </p:cNvPr>
          <p:cNvSpPr txBox="1"/>
          <p:nvPr/>
        </p:nvSpPr>
        <p:spPr>
          <a:xfrm>
            <a:off x="732789" y="1423379"/>
            <a:ext cx="10648588" cy="377026"/>
          </a:xfrm>
          <a:prstGeom prst="rect">
            <a:avLst/>
          </a:prstGeom>
          <a:noFill/>
        </p:spPr>
        <p:txBody>
          <a:bodyPr wrap="square" rtlCol="0">
            <a:spAutoFit/>
          </a:bodyPr>
          <a:lstStyle/>
          <a:p>
            <a:pPr>
              <a:lnSpc>
                <a:spcPct val="90000"/>
              </a:lnSpc>
            </a:pPr>
            <a:r>
              <a:rPr lang="en-US" sz="2000" dirty="0"/>
              <a:t> </a:t>
            </a:r>
          </a:p>
        </p:txBody>
      </p:sp>
      <p:grpSp>
        <p:nvGrpSpPr>
          <p:cNvPr id="8" name="Group 7">
            <a:extLst>
              <a:ext uri="{FF2B5EF4-FFF2-40B4-BE49-F238E27FC236}">
                <a16:creationId xmlns:a16="http://schemas.microsoft.com/office/drawing/2014/main" id="{69EEC7A1-CC87-B9B6-E5C9-953567768259}"/>
              </a:ext>
            </a:extLst>
          </p:cNvPr>
          <p:cNvGrpSpPr/>
          <p:nvPr/>
        </p:nvGrpSpPr>
        <p:grpSpPr>
          <a:xfrm>
            <a:off x="805748" y="1528532"/>
            <a:ext cx="9668616" cy="4463145"/>
            <a:chOff x="805748" y="1528532"/>
            <a:chExt cx="9668616" cy="4463145"/>
          </a:xfrm>
        </p:grpSpPr>
        <p:pic>
          <p:nvPicPr>
            <p:cNvPr id="6" name="Picture 5" descr="Graphical user interface, text, application&#10;&#10;Description automatically generated">
              <a:extLst>
                <a:ext uri="{FF2B5EF4-FFF2-40B4-BE49-F238E27FC236}">
                  <a16:creationId xmlns:a16="http://schemas.microsoft.com/office/drawing/2014/main" id="{840046D9-F7EB-3F8C-DBD5-8FB15FC5B6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8148" y="1528532"/>
              <a:ext cx="8916216" cy="4463145"/>
            </a:xfrm>
            <a:prstGeom prst="rect">
              <a:avLst/>
            </a:prstGeom>
          </p:spPr>
        </p:pic>
        <p:sp>
          <p:nvSpPr>
            <p:cNvPr id="3" name="Right Arrow 2">
              <a:extLst>
                <a:ext uri="{FF2B5EF4-FFF2-40B4-BE49-F238E27FC236}">
                  <a16:creationId xmlns:a16="http://schemas.microsoft.com/office/drawing/2014/main" id="{B722DA7A-851A-D03F-8A56-A50718D88E02}"/>
                </a:ext>
              </a:extLst>
            </p:cNvPr>
            <p:cNvSpPr/>
            <p:nvPr/>
          </p:nvSpPr>
          <p:spPr>
            <a:xfrm rot="9155985" flipH="1">
              <a:off x="805748" y="2400903"/>
              <a:ext cx="914400" cy="548640"/>
            </a:xfrm>
            <a:prstGeom prst="rightArrow">
              <a:avLst>
                <a:gd name="adj1" fmla="val 46642"/>
                <a:gd name="adj2" fmla="val 50000"/>
              </a:avLst>
            </a:prstGeom>
            <a:solidFill>
              <a:srgbClr val="FFB100"/>
            </a:solidFill>
            <a:ln w="12700" cap="flat" cmpd="sng" algn="ctr">
              <a:solidFill>
                <a:schemeClr val="accent4">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Right Arrow 4">
              <a:extLst>
                <a:ext uri="{FF2B5EF4-FFF2-40B4-BE49-F238E27FC236}">
                  <a16:creationId xmlns:a16="http://schemas.microsoft.com/office/drawing/2014/main" id="{35F2BD3F-532D-380B-B2B1-54164B39EE40}"/>
                </a:ext>
              </a:extLst>
            </p:cNvPr>
            <p:cNvSpPr/>
            <p:nvPr/>
          </p:nvSpPr>
          <p:spPr>
            <a:xfrm rot="9155985" flipH="1">
              <a:off x="805748" y="3401620"/>
              <a:ext cx="914400" cy="548640"/>
            </a:xfrm>
            <a:prstGeom prst="rightArrow">
              <a:avLst>
                <a:gd name="adj1" fmla="val 46642"/>
                <a:gd name="adj2" fmla="val 50000"/>
              </a:avLst>
            </a:prstGeom>
            <a:solidFill>
              <a:srgbClr val="FFB100"/>
            </a:solidFill>
            <a:ln w="12700" cap="flat" cmpd="sng" algn="ctr">
              <a:solidFill>
                <a:schemeClr val="accent4">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Tree>
    <p:extLst>
      <p:ext uri="{BB962C8B-B14F-4D97-AF65-F5344CB8AC3E}">
        <p14:creationId xmlns:p14="http://schemas.microsoft.com/office/powerpoint/2010/main" val="3108007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7">
            <a:extLst>
              <a:ext uri="{FF2B5EF4-FFF2-40B4-BE49-F238E27FC236}">
                <a16:creationId xmlns:a16="http://schemas.microsoft.com/office/drawing/2014/main" id="{60A6C22F-A2B7-2648-AF62-19D6D3425A93}"/>
              </a:ext>
            </a:extLst>
          </p:cNvPr>
          <p:cNvSpPr>
            <a:spLocks noGrp="1"/>
          </p:cNvSpPr>
          <p:nvPr>
            <p:ph idx="1"/>
          </p:nvPr>
        </p:nvSpPr>
        <p:spPr>
          <a:xfrm>
            <a:off x="1680321" y="2611519"/>
            <a:ext cx="9779182" cy="3257389"/>
          </a:xfrm>
        </p:spPr>
        <p:txBody>
          <a:bodyPr>
            <a:noAutofit/>
          </a:bodyPr>
          <a:lstStyle/>
          <a:p>
            <a:pPr marL="457200" indent="-457200">
              <a:spcBef>
                <a:spcPts val="0"/>
              </a:spcBef>
              <a:spcAft>
                <a:spcPts val="1800"/>
              </a:spcAft>
              <a:buClr>
                <a:schemeClr val="tx1"/>
              </a:buClr>
              <a:buFont typeface="Arial" panose="020B0604020202020204" pitchFamily="34" charset="0"/>
              <a:buChar char="•"/>
            </a:pPr>
            <a:endParaRPr lang="en-US" sz="3000" b="1" dirty="0">
              <a:solidFill>
                <a:srgbClr val="2E3ED6"/>
              </a:solidFill>
            </a:endParaRPr>
          </a:p>
          <a:p>
            <a:pPr marL="457200" indent="-457200">
              <a:spcBef>
                <a:spcPts val="0"/>
              </a:spcBef>
              <a:spcAft>
                <a:spcPts val="1800"/>
              </a:spcAft>
              <a:buClr>
                <a:schemeClr val="tx1"/>
              </a:buClr>
              <a:buFont typeface="Arial" panose="020B0604020202020204" pitchFamily="34" charset="0"/>
              <a:buChar char="•"/>
            </a:pPr>
            <a:r>
              <a:rPr lang="en-US" sz="3000" b="1" dirty="0">
                <a:solidFill>
                  <a:srgbClr val="2E3ED6"/>
                </a:solidFill>
              </a:rPr>
              <a:t>Do</a:t>
            </a:r>
            <a:r>
              <a:rPr lang="en-US" sz="3000" dirty="0"/>
              <a:t> include information from the Admissions comments section </a:t>
            </a:r>
            <a:r>
              <a:rPr lang="en-US" sz="3000" dirty="0">
                <a:effectLst/>
                <a:ea typeface="Times New Roman" panose="02020603050405020304" pitchFamily="18" charset="0"/>
              </a:rPr>
              <a:t>in parentheses after the item </a:t>
            </a:r>
            <a:r>
              <a:rPr lang="en-US" sz="3000" i="1" dirty="0">
                <a:effectLst/>
                <a:ea typeface="Times New Roman" panose="02020603050405020304" pitchFamily="18" charset="0"/>
              </a:rPr>
              <a:t>(if significant additional information is provided). </a:t>
            </a:r>
            <a:endParaRPr lang="en-US" sz="3000" dirty="0"/>
          </a:p>
          <a:p>
            <a:pPr marL="457200" indent="-457200">
              <a:spcBef>
                <a:spcPts val="0"/>
              </a:spcBef>
              <a:spcAft>
                <a:spcPts val="1800"/>
              </a:spcAft>
              <a:buClr>
                <a:schemeClr val="tx1"/>
              </a:buClr>
              <a:buFont typeface="Arial" panose="020B0604020202020204" pitchFamily="34" charset="0"/>
              <a:buChar char="•"/>
            </a:pPr>
            <a:r>
              <a:rPr lang="en-US" sz="3000" dirty="0"/>
              <a:t>Do </a:t>
            </a:r>
            <a:r>
              <a:rPr lang="en-US" sz="3000" b="1" dirty="0">
                <a:solidFill>
                  <a:srgbClr val="FF0000"/>
                </a:solidFill>
              </a:rPr>
              <a:t>NOT</a:t>
            </a:r>
            <a:r>
              <a:rPr lang="en-US" sz="3000" dirty="0">
                <a:solidFill>
                  <a:srgbClr val="FF0000"/>
                </a:solidFill>
              </a:rPr>
              <a:t> </a:t>
            </a:r>
            <a:r>
              <a:rPr lang="en-US" sz="3000" dirty="0"/>
              <a:t>add to or embellish the items in any way, such as including information from the records.</a:t>
            </a:r>
          </a:p>
          <a:p>
            <a:pPr>
              <a:spcBef>
                <a:spcPts val="0"/>
              </a:spcBef>
              <a:spcAft>
                <a:spcPts val="1800"/>
              </a:spcAft>
            </a:pPr>
            <a:endParaRPr lang="en-US" sz="3000" dirty="0"/>
          </a:p>
        </p:txBody>
      </p:sp>
      <p:pic>
        <p:nvPicPr>
          <p:cNvPr id="7" name="Picture 6">
            <a:extLst>
              <a:ext uri="{FF2B5EF4-FFF2-40B4-BE49-F238E27FC236}">
                <a16:creationId xmlns:a16="http://schemas.microsoft.com/office/drawing/2014/main" id="{A696E899-7B57-2748-961C-E44778357B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0792" y="4507067"/>
            <a:ext cx="811100" cy="811100"/>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5" name="Title 6">
            <a:extLst>
              <a:ext uri="{FF2B5EF4-FFF2-40B4-BE49-F238E27FC236}">
                <a16:creationId xmlns:a16="http://schemas.microsoft.com/office/drawing/2014/main" id="{98004CB9-D080-294D-1E8A-90D3C80E5A12}"/>
              </a:ext>
            </a:extLst>
          </p:cNvPr>
          <p:cNvSpPr txBox="1">
            <a:spLocks/>
          </p:cNvSpPr>
          <p:nvPr/>
        </p:nvSpPr>
        <p:spPr>
          <a:xfrm>
            <a:off x="469446" y="461236"/>
            <a:ext cx="10641874" cy="806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r>
              <a:rPr lang="en-US" sz="4400" b="0" dirty="0">
                <a:latin typeface="+mn-lt"/>
              </a:rPr>
              <a:t>Question 1A: </a:t>
            </a:r>
            <a:r>
              <a:rPr lang="en-US" sz="4000" b="0" dirty="0">
                <a:latin typeface="+mn-lt"/>
              </a:rPr>
              <a:t>ETA 653 Health Questionnaire</a:t>
            </a:r>
          </a:p>
        </p:txBody>
      </p:sp>
      <p:sp>
        <p:nvSpPr>
          <p:cNvPr id="6" name="Rounded Rectangle 5">
            <a:extLst>
              <a:ext uri="{FF2B5EF4-FFF2-40B4-BE49-F238E27FC236}">
                <a16:creationId xmlns:a16="http://schemas.microsoft.com/office/drawing/2014/main" id="{B2F27488-1EB0-C43A-E4B4-CD28851C1F1B}"/>
              </a:ext>
            </a:extLst>
          </p:cNvPr>
          <p:cNvSpPr/>
          <p:nvPr/>
        </p:nvSpPr>
        <p:spPr>
          <a:xfrm>
            <a:off x="900792" y="1551220"/>
            <a:ext cx="9779182" cy="1328023"/>
          </a:xfrm>
          <a:prstGeom prst="roundRect">
            <a:avLst/>
          </a:prstGeom>
          <a:solidFill>
            <a:srgbClr val="F1EFA2"/>
          </a:solidFill>
          <a:ln w="25400">
            <a:solidFill>
              <a:srgbClr val="3E32E3"/>
            </a:solidFill>
          </a:ln>
        </p:spPr>
        <p:txBody>
          <a:bodyPr wrap="square">
            <a:spAutoFit/>
          </a:bodyPr>
          <a:lstStyle/>
          <a:p>
            <a:pPr algn="ctr">
              <a:spcAft>
                <a:spcPts val="1000"/>
              </a:spcAft>
            </a:pPr>
            <a:r>
              <a:rPr lang="en-US" sz="3600" b="1" dirty="0">
                <a:solidFill>
                  <a:srgbClr val="3E32E3"/>
                </a:solidFill>
              </a:rPr>
              <a:t>Just list the items as they are with or without the actual question #.</a:t>
            </a:r>
          </a:p>
        </p:txBody>
      </p:sp>
    </p:spTree>
    <p:extLst>
      <p:ext uri="{BB962C8B-B14F-4D97-AF65-F5344CB8AC3E}">
        <p14:creationId xmlns:p14="http://schemas.microsoft.com/office/powerpoint/2010/main" val="4144405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3000">
              <a:schemeClr val="accent1">
                <a:lumMod val="45000"/>
                <a:lumOff val="55000"/>
                <a:alpha val="88623"/>
              </a:schemeClr>
            </a:gs>
            <a:gs pos="8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60673-81F5-F8C0-8288-2395ABEB4151}"/>
              </a:ext>
            </a:extLst>
          </p:cNvPr>
          <p:cNvSpPr>
            <a:spLocks noGrp="1"/>
          </p:cNvSpPr>
          <p:nvPr>
            <p:ph type="title"/>
          </p:nvPr>
        </p:nvSpPr>
        <p:spPr>
          <a:xfrm flipH="1">
            <a:off x="3672840" y="529995"/>
            <a:ext cx="4846320" cy="612934"/>
          </a:xfrm>
        </p:spPr>
        <p:txBody>
          <a:bodyPr anchor="t">
            <a:noAutofit/>
          </a:bodyPr>
          <a:lstStyle/>
          <a:p>
            <a:pPr algn="ctr"/>
            <a:r>
              <a:rPr lang="en-US" sz="4400" b="0" dirty="0"/>
              <a:t>ETA 653 Example</a:t>
            </a:r>
          </a:p>
        </p:txBody>
      </p:sp>
      <p:sp>
        <p:nvSpPr>
          <p:cNvPr id="4" name="Slide Number Placeholder 3">
            <a:extLst>
              <a:ext uri="{FF2B5EF4-FFF2-40B4-BE49-F238E27FC236}">
                <a16:creationId xmlns:a16="http://schemas.microsoft.com/office/drawing/2014/main" id="{F4D960E3-3B3B-6640-1A2A-851D01EFB9EC}"/>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47</a:t>
            </a:fld>
            <a:endParaRPr lang="en-US" dirty="0"/>
          </a:p>
        </p:txBody>
      </p:sp>
      <p:sp>
        <p:nvSpPr>
          <p:cNvPr id="10" name="Rounded Rectangle 9">
            <a:extLst>
              <a:ext uri="{FF2B5EF4-FFF2-40B4-BE49-F238E27FC236}">
                <a16:creationId xmlns:a16="http://schemas.microsoft.com/office/drawing/2014/main" id="{D0836F04-CD61-7C1E-9E71-C4962FFA0E0D}"/>
              </a:ext>
            </a:extLst>
          </p:cNvPr>
          <p:cNvSpPr/>
          <p:nvPr/>
        </p:nvSpPr>
        <p:spPr>
          <a:xfrm>
            <a:off x="1092176" y="5815698"/>
            <a:ext cx="9925043" cy="544830"/>
          </a:xfrm>
          <a:prstGeom prst="roundRect">
            <a:avLst/>
          </a:prstGeom>
          <a:solidFill>
            <a:schemeClr val="bg1"/>
          </a:solidFill>
          <a:ln w="25400">
            <a:solidFill>
              <a:schemeClr val="tx1"/>
            </a:solidFill>
          </a:ln>
        </p:spPr>
        <p:txBody>
          <a:bodyPr wrap="square">
            <a:spAutoFit/>
          </a:bodyPr>
          <a:lstStyle/>
          <a:p>
            <a:pPr algn="ctr">
              <a:spcAft>
                <a:spcPts val="1000"/>
              </a:spcAft>
            </a:pPr>
            <a:r>
              <a:rPr lang="en-US" sz="2600" b="1" dirty="0">
                <a:solidFill>
                  <a:srgbClr val="3E32E3"/>
                </a:solidFill>
              </a:rPr>
              <a:t>Just list the items as they are with AC comments as needed.</a:t>
            </a:r>
          </a:p>
        </p:txBody>
      </p:sp>
      <p:graphicFrame>
        <p:nvGraphicFramePr>
          <p:cNvPr id="16" name="Table 15">
            <a:extLst>
              <a:ext uri="{FF2B5EF4-FFF2-40B4-BE49-F238E27FC236}">
                <a16:creationId xmlns:a16="http://schemas.microsoft.com/office/drawing/2014/main" id="{5D57DA04-E015-B70A-C5E4-74488D817D71}"/>
              </a:ext>
            </a:extLst>
          </p:cNvPr>
          <p:cNvGraphicFramePr>
            <a:graphicFrameLocks noGrp="1"/>
          </p:cNvGraphicFramePr>
          <p:nvPr>
            <p:extLst>
              <p:ext uri="{D42A27DB-BD31-4B8C-83A1-F6EECF244321}">
                <p14:modId xmlns:p14="http://schemas.microsoft.com/office/powerpoint/2010/main" val="3027260377"/>
              </p:ext>
            </p:extLst>
          </p:nvPr>
        </p:nvGraphicFramePr>
        <p:xfrm>
          <a:off x="933855" y="1726248"/>
          <a:ext cx="10241685" cy="3949064"/>
        </p:xfrm>
        <a:graphic>
          <a:graphicData uri="http://schemas.openxmlformats.org/drawingml/2006/table">
            <a:tbl>
              <a:tblPr firstRow="1" firstCol="1" bandRow="1"/>
              <a:tblGrid>
                <a:gridCol w="10241685">
                  <a:extLst>
                    <a:ext uri="{9D8B030D-6E8A-4147-A177-3AD203B41FA5}">
                      <a16:colId xmlns:a16="http://schemas.microsoft.com/office/drawing/2014/main" val="2475315693"/>
                    </a:ext>
                  </a:extLst>
                </a:gridCol>
              </a:tblGrid>
              <a:tr h="299500">
                <a:tc>
                  <a:txBody>
                    <a:bodyPr/>
                    <a:lstStyle/>
                    <a:p>
                      <a:pPr marL="0" marR="0">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 Complete if APPLICANT.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25482936"/>
                  </a:ext>
                </a:extLst>
              </a:tr>
              <a:tr h="614485">
                <a:tc>
                  <a:txBody>
                    <a:bodyPr/>
                    <a:lstStyle/>
                    <a:p>
                      <a:pPr marL="0" marR="0">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is the applicant’s history and present functioning to support statement of health care needs?  Complete sections below.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39644795"/>
                  </a:ext>
                </a:extLst>
              </a:tr>
              <a:tr h="344350">
                <a:tc>
                  <a:txBody>
                    <a:bodyPr/>
                    <a:lstStyle/>
                    <a:p>
                      <a:pPr marL="0" marR="0">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ETA 653: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list affirmative responses and explanations provided on ETA 653 only)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14397132"/>
                  </a:ext>
                </a:extLst>
              </a:tr>
              <a:tr h="2690729">
                <a:tc>
                  <a:txBody>
                    <a:bodyPr/>
                    <a:lstStyle/>
                    <a:p>
                      <a:pPr marL="271780" marR="0" indent="-285750">
                        <a:lnSpc>
                          <a:spcPct val="107000"/>
                        </a:lnSpc>
                        <a:spcBef>
                          <a:spcPts val="200"/>
                        </a:spcBef>
                        <a:spcAft>
                          <a:spcPts val="200"/>
                        </a:spcAft>
                      </a:pPr>
                      <a:r>
                        <a:rPr lang="en-US" sz="1700" dirty="0">
                          <a:effectLst/>
                          <a:latin typeface="Calibri" panose="020F0502020204030204" pitchFamily="34" charset="0"/>
                          <a:ea typeface="Calibri" panose="020F0502020204030204" pitchFamily="34" charset="0"/>
                          <a:cs typeface="Calibri" panose="020F0502020204030204" pitchFamily="34" charset="0"/>
                        </a:rPr>
                        <a:t>8b. Taking prescription(s) (AC comments: Zyprexa 2.5 mg twice daily, hydroxyzine 50 mg as needed every 6   hours, trazodone 100 mg at bedtime)</a:t>
                      </a:r>
                    </a:p>
                    <a:p>
                      <a:pPr marL="271780" marR="0" indent="-285750">
                        <a:lnSpc>
                          <a:spcPct val="107000"/>
                        </a:lnSpc>
                        <a:spcBef>
                          <a:spcPts val="0"/>
                        </a:spcBef>
                        <a:spcAft>
                          <a:spcPts val="200"/>
                        </a:spcAft>
                      </a:pPr>
                      <a:r>
                        <a:rPr lang="en-US" sz="1700" dirty="0">
                          <a:effectLst/>
                          <a:latin typeface="Calibri" panose="020F0502020204030204" pitchFamily="34" charset="0"/>
                          <a:ea typeface="Calibri" panose="020F0502020204030204" pitchFamily="34" charset="0"/>
                          <a:cs typeface="Calibri" panose="020F0502020204030204" pitchFamily="34" charset="0"/>
                        </a:rPr>
                        <a:t>8k. Received counseling/treatment for mental health (sees counselor “Jackie” at Meridian Behavioral Health every 2-3 weeks)</a:t>
                      </a:r>
                    </a:p>
                    <a:p>
                      <a:pPr marL="271780" marR="0" indent="-285750">
                        <a:lnSpc>
                          <a:spcPct val="107000"/>
                        </a:lnSpc>
                        <a:spcBef>
                          <a:spcPts val="0"/>
                        </a:spcBef>
                        <a:spcAft>
                          <a:spcPts val="200"/>
                        </a:spcAft>
                      </a:pPr>
                      <a:r>
                        <a:rPr lang="en-US" sz="1700" dirty="0">
                          <a:effectLst/>
                          <a:latin typeface="Calibri" panose="020F0502020204030204" pitchFamily="34" charset="0"/>
                          <a:ea typeface="Calibri" panose="020F0502020204030204" pitchFamily="34" charset="0"/>
                          <a:cs typeface="Calibri" panose="020F0502020204030204" pitchFamily="34" charset="0"/>
                        </a:rPr>
                        <a:t>9t.  Attention Deficit/Hyperactivity Disorder (diagnosed in elementary school, does not take any medication)</a:t>
                      </a:r>
                    </a:p>
                    <a:p>
                      <a:pPr marL="271780" marR="0" indent="-285750">
                        <a:lnSpc>
                          <a:spcPct val="107000"/>
                        </a:lnSpc>
                        <a:spcBef>
                          <a:spcPts val="0"/>
                        </a:spcBef>
                        <a:spcAft>
                          <a:spcPts val="200"/>
                        </a:spcAft>
                        <a:tabLst>
                          <a:tab pos="457200" algn="l"/>
                        </a:tabLst>
                      </a:pPr>
                      <a:r>
                        <a:rPr lang="en-US" sz="1700" dirty="0">
                          <a:effectLst/>
                          <a:latin typeface="Calibri" panose="020F0502020204030204" pitchFamily="34" charset="0"/>
                          <a:ea typeface="Calibri" panose="020F0502020204030204" pitchFamily="34" charset="0"/>
                          <a:cs typeface="Calibri" panose="020F0502020204030204" pitchFamily="34" charset="0"/>
                        </a:rPr>
                        <a:t>9w. Anxiety or Trauma and Stress-Related Disorders (diagnosed during hospitalization in 2021, see records)</a:t>
                      </a:r>
                    </a:p>
                    <a:p>
                      <a:r>
                        <a:rPr lang="en-US" sz="1700" dirty="0">
                          <a:effectLst/>
                          <a:latin typeface="Calibri" panose="020F0502020204030204" pitchFamily="34" charset="0"/>
                          <a:ea typeface="Calibri" panose="020F0502020204030204" pitchFamily="34" charset="0"/>
                          <a:cs typeface="Calibri" panose="020F0502020204030204" pitchFamily="34" charset="0"/>
                        </a:rPr>
                        <a:t>9cc. Bipolar Disorder (diagnosed during hospitalization in 2021, see records)</a:t>
                      </a: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42041126"/>
                  </a:ext>
                </a:extLst>
              </a:tr>
            </a:tbl>
          </a:graphicData>
        </a:graphic>
      </p:graphicFrame>
    </p:spTree>
    <p:extLst>
      <p:ext uri="{BB962C8B-B14F-4D97-AF65-F5344CB8AC3E}">
        <p14:creationId xmlns:p14="http://schemas.microsoft.com/office/powerpoint/2010/main" val="2849092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74DE9C87-D44C-1FE4-8C7B-91D0703D6409}"/>
              </a:ext>
            </a:extLst>
          </p:cNvPr>
          <p:cNvSpPr/>
          <p:nvPr/>
        </p:nvSpPr>
        <p:spPr>
          <a:xfrm>
            <a:off x="2204132" y="5356345"/>
            <a:ext cx="2362048" cy="1501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6">
            <a:extLst>
              <a:ext uri="{FF2B5EF4-FFF2-40B4-BE49-F238E27FC236}">
                <a16:creationId xmlns:a16="http://schemas.microsoft.com/office/drawing/2014/main" id="{2719532C-C169-5C47-9B9E-B76410DDD033}"/>
              </a:ext>
            </a:extLst>
          </p:cNvPr>
          <p:cNvSpPr>
            <a:spLocks noGrp="1"/>
          </p:cNvSpPr>
          <p:nvPr>
            <p:ph type="title"/>
          </p:nvPr>
        </p:nvSpPr>
        <p:spPr/>
        <p:txBody>
          <a:bodyPr vert="horz" lIns="91440" tIns="45720" rIns="91440" bIns="45720" rtlCol="0" anchor="ctr">
            <a:normAutofit/>
          </a:bodyPr>
          <a:lstStyle/>
          <a:p>
            <a:pPr algn="ctr"/>
            <a:r>
              <a:rPr lang="en-US" sz="4400" b="0" kern="1200" dirty="0">
                <a:latin typeface="+mj-lt"/>
                <a:ea typeface="+mj-ea"/>
                <a:cs typeface="+mj-cs"/>
              </a:rPr>
              <a:t>Applicant File Review Summary</a:t>
            </a:r>
            <a:br>
              <a:rPr lang="en-US" b="1" kern="1200" dirty="0">
                <a:latin typeface="+mj-lt"/>
                <a:ea typeface="+mj-ea"/>
                <a:cs typeface="+mj-cs"/>
              </a:rPr>
            </a:br>
            <a:r>
              <a:rPr lang="en-US" sz="2700" b="0" kern="1200" dirty="0">
                <a:latin typeface="+mj-lt"/>
                <a:ea typeface="+mj-ea"/>
                <a:cs typeface="+mj-cs"/>
              </a:rPr>
              <a:t>aka “record review”</a:t>
            </a:r>
          </a:p>
        </p:txBody>
      </p:sp>
      <p:sp>
        <p:nvSpPr>
          <p:cNvPr id="17" name="Slide Number Placeholder 3">
            <a:extLst>
              <a:ext uri="{FF2B5EF4-FFF2-40B4-BE49-F238E27FC236}">
                <a16:creationId xmlns:a16="http://schemas.microsoft.com/office/drawing/2014/main" id="{B172928A-9B9C-705E-16BC-BF70E38D5689}"/>
              </a:ext>
            </a:extLst>
          </p:cNvPr>
          <p:cNvSpPr>
            <a:spLocks noGrp="1"/>
          </p:cNvSpPr>
          <p:nvPr>
            <p:ph type="sldNum" sz="quarter" idx="4"/>
          </p:nvPr>
        </p:nvSpPr>
        <p:spPr/>
        <p:txBody>
          <a:bodyPr/>
          <a:lstStyle/>
          <a:p>
            <a:pPr>
              <a:spcAft>
                <a:spcPts val="600"/>
              </a:spcAft>
            </a:pPr>
            <a:fld id="{294A09A9-5501-47C1-A89A-A340965A2BE2}" type="slidenum">
              <a:rPr lang="en-US" smtClean="0"/>
              <a:pPr>
                <a:spcAft>
                  <a:spcPts val="600"/>
                </a:spcAft>
              </a:pPr>
              <a:t>48</a:t>
            </a:fld>
            <a:endParaRPr lang="en-US" dirty="0"/>
          </a:p>
        </p:txBody>
      </p:sp>
      <p:grpSp>
        <p:nvGrpSpPr>
          <p:cNvPr id="23" name="Group 22">
            <a:extLst>
              <a:ext uri="{FF2B5EF4-FFF2-40B4-BE49-F238E27FC236}">
                <a16:creationId xmlns:a16="http://schemas.microsoft.com/office/drawing/2014/main" id="{FB2B6606-78D9-7B0E-88F4-F6796FF98D5C}"/>
              </a:ext>
            </a:extLst>
          </p:cNvPr>
          <p:cNvGrpSpPr/>
          <p:nvPr/>
        </p:nvGrpSpPr>
        <p:grpSpPr>
          <a:xfrm>
            <a:off x="671904" y="1618098"/>
            <a:ext cx="10770357" cy="4826718"/>
            <a:chOff x="617330" y="1606454"/>
            <a:chExt cx="10770357" cy="4826718"/>
          </a:xfrm>
        </p:grpSpPr>
        <p:sp>
          <p:nvSpPr>
            <p:cNvPr id="2" name="Rectangle 1">
              <a:extLst>
                <a:ext uri="{FF2B5EF4-FFF2-40B4-BE49-F238E27FC236}">
                  <a16:creationId xmlns:a16="http://schemas.microsoft.com/office/drawing/2014/main" id="{3978434B-6DEA-D64A-8697-F29633C6D308}"/>
                </a:ext>
              </a:extLst>
            </p:cNvPr>
            <p:cNvSpPr/>
            <p:nvPr/>
          </p:nvSpPr>
          <p:spPr>
            <a:xfrm>
              <a:off x="6211530" y="2501985"/>
              <a:ext cx="5176157" cy="2580742"/>
            </a:xfrm>
            <a:prstGeom prst="rect">
              <a:avLst/>
            </a:prstGeom>
          </p:spPr>
          <p:txBody>
            <a:bodyPr vert="horz" lIns="91440" tIns="45720" rIns="91440" bIns="45720" rtlCol="0">
              <a:noAutofit/>
            </a:bodyPr>
            <a:lstStyle/>
            <a:p>
              <a:pPr marL="522288" marR="0" lvl="0" indent="-342900">
                <a:lnSpc>
                  <a:spcPct val="90000"/>
                </a:lnSpc>
                <a:spcBef>
                  <a:spcPts val="0"/>
                </a:spcBef>
                <a:spcAft>
                  <a:spcPts val="1500"/>
                </a:spcAft>
                <a:buFont typeface="Arial" panose="020B0604020202020204" pitchFamily="34" charset="0"/>
                <a:buChar char="•"/>
              </a:pPr>
              <a:r>
                <a:rPr lang="en-US" sz="2400" dirty="0"/>
                <a:t>Do </a:t>
              </a:r>
              <a:r>
                <a:rPr lang="en-US" sz="2400" b="1" dirty="0">
                  <a:solidFill>
                    <a:srgbClr val="FF0000"/>
                  </a:solidFill>
                </a:rPr>
                <a:t>NOT </a:t>
              </a:r>
              <a:r>
                <a:rPr lang="en-US" sz="2400" dirty="0"/>
                <a:t>write “See enclosed.” You must summarize </a:t>
              </a:r>
              <a:r>
                <a:rPr lang="en-US" sz="2400" b="1" dirty="0">
                  <a:solidFill>
                    <a:srgbClr val="2E3ED6"/>
                  </a:solidFill>
                </a:rPr>
                <a:t>all relevant information</a:t>
              </a:r>
              <a:r>
                <a:rPr lang="en-US" sz="2400" dirty="0"/>
                <a:t> without reference to any other documents.</a:t>
              </a:r>
            </a:p>
            <a:p>
              <a:pPr marL="522288" indent="-342900">
                <a:lnSpc>
                  <a:spcPct val="90000"/>
                </a:lnSpc>
                <a:spcAft>
                  <a:spcPts val="2000"/>
                </a:spcAft>
                <a:buFont typeface="Arial" panose="020B0604020202020204" pitchFamily="34" charset="0"/>
                <a:buChar char="•"/>
              </a:pPr>
              <a:r>
                <a:rPr lang="en-US" sz="2400" dirty="0"/>
                <a:t>Do </a:t>
              </a:r>
              <a:r>
                <a:rPr lang="en-US" sz="2400" b="1" dirty="0">
                  <a:solidFill>
                    <a:srgbClr val="FF0000"/>
                  </a:solidFill>
                </a:rPr>
                <a:t>NOT</a:t>
              </a:r>
              <a:r>
                <a:rPr lang="en-US" sz="2400" dirty="0"/>
                <a:t> include information that belongs </a:t>
              </a:r>
              <a:r>
                <a:rPr lang="en-US" sz="2400" b="1" dirty="0">
                  <a:solidFill>
                    <a:srgbClr val="2E3ED6"/>
                  </a:solidFill>
                </a:rPr>
                <a:t>in other sections</a:t>
              </a:r>
              <a:r>
                <a:rPr lang="en-US" sz="2400" dirty="0"/>
                <a:t>. </a:t>
              </a:r>
            </a:p>
          </p:txBody>
        </p:sp>
        <p:sp>
          <p:nvSpPr>
            <p:cNvPr id="4" name="TextBox 3">
              <a:extLst>
                <a:ext uri="{FF2B5EF4-FFF2-40B4-BE49-F238E27FC236}">
                  <a16:creationId xmlns:a16="http://schemas.microsoft.com/office/drawing/2014/main" id="{101F538B-AF35-937F-F253-388B002A3645}"/>
                </a:ext>
              </a:extLst>
            </p:cNvPr>
            <p:cNvSpPr txBox="1"/>
            <p:nvPr/>
          </p:nvSpPr>
          <p:spPr>
            <a:xfrm>
              <a:off x="1125256" y="2501985"/>
              <a:ext cx="4786596" cy="2334699"/>
            </a:xfrm>
            <a:prstGeom prst="rect">
              <a:avLst/>
            </a:prstGeom>
            <a:noFill/>
          </p:spPr>
          <p:txBody>
            <a:bodyPr wrap="square">
              <a:noAutofit/>
            </a:bodyPr>
            <a:lstStyle/>
            <a:p>
              <a:pPr marL="342900" marR="0" lvl="0" indent="-342900">
                <a:lnSpc>
                  <a:spcPct val="90000"/>
                </a:lnSpc>
                <a:spcBef>
                  <a:spcPts val="0"/>
                </a:spcBef>
                <a:spcAft>
                  <a:spcPts val="1500"/>
                </a:spcAft>
                <a:buSzPct val="120000"/>
                <a:buFont typeface="Arial" panose="020B0604020202020204" pitchFamily="34" charset="0"/>
                <a:buChar char="•"/>
              </a:pPr>
              <a:r>
                <a:rPr lang="en-US" sz="2400" dirty="0">
                  <a:effectLst/>
                  <a:ea typeface="Times New Roman" panose="02020603050405020304" pitchFamily="18" charset="0"/>
                </a:rPr>
                <a:t>Medical records</a:t>
              </a:r>
              <a:endParaRPr lang="en-US" sz="2400" dirty="0">
                <a:ea typeface="Times New Roman" panose="02020603050405020304" pitchFamily="18" charset="0"/>
              </a:endParaRPr>
            </a:p>
            <a:p>
              <a:pPr marL="342900" marR="0" lvl="0" indent="-342900">
                <a:lnSpc>
                  <a:spcPct val="90000"/>
                </a:lnSpc>
                <a:spcBef>
                  <a:spcPts val="0"/>
                </a:spcBef>
                <a:spcAft>
                  <a:spcPts val="1500"/>
                </a:spcAft>
                <a:buSzPct val="120000"/>
                <a:buFont typeface="Arial" panose="020B0604020202020204" pitchFamily="34" charset="0"/>
                <a:buChar char="•"/>
              </a:pPr>
              <a:r>
                <a:rPr lang="en-US" sz="2400" dirty="0">
                  <a:effectLst/>
                  <a:ea typeface="Times New Roman" panose="02020603050405020304" pitchFamily="18" charset="0"/>
                </a:rPr>
                <a:t>Mental health records</a:t>
              </a:r>
            </a:p>
            <a:p>
              <a:pPr marL="342900" marR="0" lvl="0" indent="-342900">
                <a:lnSpc>
                  <a:spcPct val="90000"/>
                </a:lnSpc>
                <a:spcBef>
                  <a:spcPts val="0"/>
                </a:spcBef>
                <a:spcAft>
                  <a:spcPts val="2000"/>
                </a:spcAft>
                <a:buSzPct val="120000"/>
                <a:buFont typeface="Arial" panose="020B0604020202020204" pitchFamily="34" charset="0"/>
                <a:buChar char="•"/>
              </a:pPr>
              <a:r>
                <a:rPr lang="en-US" sz="2400" dirty="0">
                  <a:effectLst/>
                  <a:ea typeface="Times New Roman" panose="02020603050405020304" pitchFamily="18" charset="0"/>
                </a:rPr>
                <a:t>School disability documents (IEP, 504 Plan, Behavior Intervention Plans, etc.)</a:t>
              </a:r>
            </a:p>
          </p:txBody>
        </p:sp>
        <p:sp>
          <p:nvSpPr>
            <p:cNvPr id="9" name="TextBox 8">
              <a:extLst>
                <a:ext uri="{FF2B5EF4-FFF2-40B4-BE49-F238E27FC236}">
                  <a16:creationId xmlns:a16="http://schemas.microsoft.com/office/drawing/2014/main" id="{5DDEF266-FB6B-EB12-00E9-59821EF822BB}"/>
                </a:ext>
              </a:extLst>
            </p:cNvPr>
            <p:cNvSpPr txBox="1"/>
            <p:nvPr/>
          </p:nvSpPr>
          <p:spPr>
            <a:xfrm>
              <a:off x="617330" y="1606454"/>
              <a:ext cx="9779178" cy="748612"/>
            </a:xfrm>
            <a:prstGeom prst="rect">
              <a:avLst/>
            </a:prstGeom>
            <a:noFill/>
          </p:spPr>
          <p:txBody>
            <a:bodyPr wrap="square">
              <a:noAutofit/>
            </a:bodyPr>
            <a:lstStyle/>
            <a:p>
              <a:pPr marL="15875" marR="0" lvl="1">
                <a:lnSpc>
                  <a:spcPct val="90000"/>
                </a:lnSpc>
                <a:spcBef>
                  <a:spcPts val="0"/>
                </a:spcBef>
                <a:spcAft>
                  <a:spcPts val="2000"/>
                </a:spcAft>
              </a:pPr>
              <a:r>
                <a:rPr lang="en-US" sz="2600" dirty="0">
                  <a:effectLst/>
                  <a:ea typeface="Times New Roman" panose="02020603050405020304" pitchFamily="18" charset="0"/>
                </a:rPr>
                <a:t>Summarize all records </a:t>
              </a:r>
              <a:r>
                <a:rPr lang="en-US" sz="2600" b="1" dirty="0">
                  <a:solidFill>
                    <a:srgbClr val="2844D2"/>
                  </a:solidFill>
                  <a:effectLst/>
                  <a:ea typeface="Times New Roman" panose="02020603050405020304" pitchFamily="18" charset="0"/>
                </a:rPr>
                <a:t>relevant to the recommendation of denial</a:t>
              </a:r>
              <a:r>
                <a:rPr lang="en-US" sz="2600" dirty="0">
                  <a:solidFill>
                    <a:srgbClr val="2844D2"/>
                  </a:solidFill>
                  <a:effectLst/>
                  <a:ea typeface="Times New Roman" panose="02020603050405020304" pitchFamily="18" charset="0"/>
                </a:rPr>
                <a:t> </a:t>
              </a:r>
              <a:r>
                <a:rPr lang="en-US" sz="2600" i="1" dirty="0">
                  <a:effectLst/>
                  <a:ea typeface="Times New Roman" panose="02020603050405020304" pitchFamily="18" charset="0"/>
                </a:rPr>
                <a:t>including</a:t>
              </a:r>
              <a:r>
                <a:rPr lang="en-US" sz="2600" dirty="0">
                  <a:effectLst/>
                  <a:ea typeface="Times New Roman" panose="02020603050405020304" pitchFamily="18" charset="0"/>
                </a:rPr>
                <a:t>:</a:t>
              </a:r>
            </a:p>
          </p:txBody>
        </p:sp>
        <p:sp>
          <p:nvSpPr>
            <p:cNvPr id="16" name="TextBox 15">
              <a:extLst>
                <a:ext uri="{FF2B5EF4-FFF2-40B4-BE49-F238E27FC236}">
                  <a16:creationId xmlns:a16="http://schemas.microsoft.com/office/drawing/2014/main" id="{2A559A25-09EA-BB6D-2FE6-0BF6CEDB13AA}"/>
                </a:ext>
              </a:extLst>
            </p:cNvPr>
            <p:cNvSpPr txBox="1"/>
            <p:nvPr/>
          </p:nvSpPr>
          <p:spPr>
            <a:xfrm>
              <a:off x="1789383" y="4891190"/>
              <a:ext cx="9424328" cy="1541982"/>
            </a:xfrm>
            <a:prstGeom prst="roundRect">
              <a:avLst/>
            </a:prstGeom>
            <a:solidFill>
              <a:schemeClr val="bg1"/>
            </a:solidFill>
            <a:ln w="19050">
              <a:solidFill>
                <a:schemeClr val="tx1"/>
              </a:solidFill>
            </a:ln>
          </p:spPr>
          <p:txBody>
            <a:bodyPr wrap="square" bIns="0">
              <a:spAutoFit/>
            </a:bodyPr>
            <a:lstStyle/>
            <a:p>
              <a:pPr marL="15875" marR="0" indent="-15875">
                <a:lnSpc>
                  <a:spcPct val="105000"/>
                </a:lnSpc>
                <a:spcBef>
                  <a:spcPts val="0"/>
                </a:spcBef>
                <a:spcAft>
                  <a:spcPts val="600"/>
                </a:spcAft>
              </a:pPr>
              <a:r>
                <a:rPr lang="en-US" sz="1900" dirty="0">
                  <a:solidFill>
                    <a:srgbClr val="000000"/>
                  </a:solidFill>
                  <a:effectLst/>
                  <a:latin typeface="Calibri" panose="020F0502020204030204" pitchFamily="34" charset="0"/>
                  <a:ea typeface="Times New Roman" panose="02020603050405020304" pitchFamily="18" charset="0"/>
                </a:rPr>
                <a:t>If a document was reviewed but did </a:t>
              </a:r>
              <a:r>
                <a:rPr lang="en-US" sz="1900" b="1" dirty="0">
                  <a:solidFill>
                    <a:srgbClr val="FF0000"/>
                  </a:solidFill>
                  <a:effectLst/>
                  <a:latin typeface="Calibri" panose="020F0502020204030204" pitchFamily="34" charset="0"/>
                  <a:ea typeface="Times New Roman" panose="02020603050405020304" pitchFamily="18" charset="0"/>
                </a:rPr>
                <a:t>NOT</a:t>
              </a:r>
              <a:r>
                <a:rPr lang="en-US" sz="1900" dirty="0">
                  <a:solidFill>
                    <a:srgbClr val="000000"/>
                  </a:solidFill>
                  <a:effectLst/>
                  <a:latin typeface="Calibri" panose="020F0502020204030204" pitchFamily="34" charset="0"/>
                  <a:ea typeface="Times New Roman" panose="02020603050405020304" pitchFamily="18" charset="0"/>
                </a:rPr>
                <a:t> </a:t>
              </a:r>
              <a:r>
                <a:rPr lang="en-US" sz="1900" b="1" dirty="0">
                  <a:solidFill>
                    <a:srgbClr val="2E3ED6"/>
                  </a:solidFill>
                  <a:effectLst/>
                  <a:latin typeface="Calibri" panose="020F0502020204030204" pitchFamily="34" charset="0"/>
                  <a:ea typeface="Times New Roman" panose="02020603050405020304" pitchFamily="18" charset="0"/>
                </a:rPr>
                <a:t>contain information relevant to the recommendation for denial</a:t>
              </a:r>
              <a:r>
                <a:rPr lang="en-US" sz="1900" b="1" dirty="0">
                  <a:solidFill>
                    <a:srgbClr val="000000"/>
                  </a:solidFill>
                  <a:effectLst/>
                  <a:latin typeface="Calibri" panose="020F0502020204030204" pitchFamily="34" charset="0"/>
                  <a:ea typeface="Times New Roman" panose="02020603050405020304" pitchFamily="18" charset="0"/>
                </a:rPr>
                <a:t>,</a:t>
              </a:r>
              <a:r>
                <a:rPr lang="en-US" sz="1900" dirty="0">
                  <a:solidFill>
                    <a:srgbClr val="000000"/>
                  </a:solidFill>
                  <a:effectLst/>
                  <a:latin typeface="Calibri" panose="020F0502020204030204" pitchFamily="34" charset="0"/>
                  <a:ea typeface="Times New Roman" panose="02020603050405020304" pitchFamily="18" charset="0"/>
                </a:rPr>
                <a:t> list the document with a header and write a notation such as: </a:t>
              </a:r>
              <a:endParaRPr lang="en-US" sz="1900" dirty="0">
                <a:effectLst/>
                <a:latin typeface="Calibri" panose="020F0502020204030204" pitchFamily="34" charset="0"/>
                <a:ea typeface="Times New Roman" panose="02020603050405020304" pitchFamily="18" charset="0"/>
              </a:endParaRPr>
            </a:p>
            <a:p>
              <a:pPr marL="797560" marR="36830" indent="-285750">
                <a:spcBef>
                  <a:spcPts val="0"/>
                </a:spcBef>
                <a:spcAft>
                  <a:spcPts val="200"/>
                </a:spcAft>
                <a:buFont typeface="Arial" panose="020B0604020202020204" pitchFamily="34" charset="0"/>
                <a:buChar char="•"/>
              </a:pPr>
              <a:r>
                <a:rPr lang="en-US" sz="1900" dirty="0">
                  <a:solidFill>
                    <a:srgbClr val="000000"/>
                  </a:solidFill>
                  <a:effectLst/>
                  <a:latin typeface="Calibri" panose="020F0502020204030204" pitchFamily="34" charset="0"/>
                  <a:ea typeface="Times New Roman" panose="02020603050405020304" pitchFamily="18" charset="0"/>
                </a:rPr>
                <a:t>“</a:t>
              </a:r>
              <a:r>
                <a:rPr lang="en-US" sz="1900" i="1" dirty="0">
                  <a:solidFill>
                    <a:srgbClr val="000000"/>
                  </a:solidFill>
                  <a:effectLst/>
                  <a:latin typeface="Calibri" panose="020F0502020204030204" pitchFamily="34" charset="0"/>
                  <a:ea typeface="Times New Roman" panose="02020603050405020304" pitchFamily="18" charset="0"/>
                </a:rPr>
                <a:t>No mental health information was found.” or </a:t>
              </a:r>
              <a:endParaRPr lang="en-US" sz="1900" dirty="0">
                <a:effectLst/>
                <a:latin typeface="Calibri" panose="020F0502020204030204" pitchFamily="34" charset="0"/>
                <a:ea typeface="Times New Roman" panose="02020603050405020304" pitchFamily="18" charset="0"/>
              </a:endParaRPr>
            </a:p>
            <a:p>
              <a:pPr marL="800100" marR="34290" indent="-285750">
                <a:spcBef>
                  <a:spcPts val="0"/>
                </a:spcBef>
                <a:spcAft>
                  <a:spcPts val="0"/>
                </a:spcAft>
                <a:buFont typeface="Arial" panose="020B0604020202020204" pitchFamily="34" charset="0"/>
                <a:buChar char="•"/>
              </a:pPr>
              <a:r>
                <a:rPr lang="en-US" sz="1900" i="1" dirty="0">
                  <a:solidFill>
                    <a:srgbClr val="000000"/>
                  </a:solidFill>
                  <a:effectLst/>
                  <a:latin typeface="Calibri" panose="020F0502020204030204" pitchFamily="34" charset="0"/>
                  <a:ea typeface="Times New Roman" panose="02020603050405020304" pitchFamily="18" charset="0"/>
                </a:rPr>
                <a:t>“Records only contained office visits for medical problems.”</a:t>
              </a:r>
              <a:r>
                <a:rPr lang="en-US" sz="1900" dirty="0">
                  <a:solidFill>
                    <a:srgbClr val="000000"/>
                  </a:solidFill>
                  <a:effectLst/>
                  <a:latin typeface="Calibri" panose="020F0502020204030204" pitchFamily="34" charset="0"/>
                  <a:ea typeface="Times New Roman" panose="02020603050405020304" pitchFamily="18" charset="0"/>
                </a:rPr>
                <a:t> </a:t>
              </a:r>
              <a:endParaRPr lang="en-US" sz="1900" dirty="0"/>
            </a:p>
          </p:txBody>
        </p:sp>
        <p:pic>
          <p:nvPicPr>
            <p:cNvPr id="8" name="Picture 7">
              <a:extLst>
                <a:ext uri="{FF2B5EF4-FFF2-40B4-BE49-F238E27FC236}">
                  <a16:creationId xmlns:a16="http://schemas.microsoft.com/office/drawing/2014/main" id="{15C3894C-4C4B-F225-1E23-432FD351D9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5997" y="1947268"/>
              <a:ext cx="811100" cy="811100"/>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grpSp>
      <p:cxnSp>
        <p:nvCxnSpPr>
          <p:cNvPr id="13" name="Straight Connector 12">
            <a:extLst>
              <a:ext uri="{FF2B5EF4-FFF2-40B4-BE49-F238E27FC236}">
                <a16:creationId xmlns:a16="http://schemas.microsoft.com/office/drawing/2014/main" id="{7946C8D4-114F-B29B-F4B9-2798359812E4}"/>
              </a:ext>
              <a:ext uri="{C183D7F6-B498-43B3-948B-1728B52AA6E4}">
                <adec:decorative xmlns:adec="http://schemas.microsoft.com/office/drawing/2017/decorative" val="1"/>
              </a:ext>
            </a:extLst>
          </p:cNvPr>
          <p:cNvCxnSpPr>
            <a:cxnSpLocks/>
          </p:cNvCxnSpPr>
          <p:nvPr/>
        </p:nvCxnSpPr>
        <p:spPr>
          <a:xfrm rot="5400000">
            <a:off x="4784513" y="3543786"/>
            <a:ext cx="2377440" cy="0"/>
          </a:xfrm>
          <a:prstGeom prst="line">
            <a:avLst/>
          </a:prstGeom>
          <a:ln w="38100">
            <a:solidFill>
              <a:schemeClr val="tx1">
                <a:lumMod val="65000"/>
                <a:lumOff val="3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77361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923CA558-E1A8-2130-D504-C0AD5C075A3D}"/>
              </a:ext>
            </a:extLst>
          </p:cNvPr>
          <p:cNvSpPr/>
          <p:nvPr/>
        </p:nvSpPr>
        <p:spPr>
          <a:xfrm>
            <a:off x="2219682" y="5356345"/>
            <a:ext cx="2362048" cy="1501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id="{C70D63B7-09EB-E3E9-7128-7C56294548F0}"/>
              </a:ext>
            </a:extLst>
          </p:cNvPr>
          <p:cNvGraphicFramePr>
            <a:graphicFrameLocks noGrp="1"/>
          </p:cNvGraphicFramePr>
          <p:nvPr>
            <p:extLst>
              <p:ext uri="{D42A27DB-BD31-4B8C-83A1-F6EECF244321}">
                <p14:modId xmlns:p14="http://schemas.microsoft.com/office/powerpoint/2010/main" val="3070973871"/>
              </p:ext>
            </p:extLst>
          </p:nvPr>
        </p:nvGraphicFramePr>
        <p:xfrm>
          <a:off x="751115" y="489277"/>
          <a:ext cx="10417627" cy="5758815"/>
        </p:xfrm>
        <a:graphic>
          <a:graphicData uri="http://schemas.openxmlformats.org/drawingml/2006/table">
            <a:tbl>
              <a:tblPr firstRow="1" firstCol="1" bandRow="1"/>
              <a:tblGrid>
                <a:gridCol w="5409797">
                  <a:extLst>
                    <a:ext uri="{9D8B030D-6E8A-4147-A177-3AD203B41FA5}">
                      <a16:colId xmlns:a16="http://schemas.microsoft.com/office/drawing/2014/main" val="816879399"/>
                    </a:ext>
                  </a:extLst>
                </a:gridCol>
                <a:gridCol w="5007830">
                  <a:extLst>
                    <a:ext uri="{9D8B030D-6E8A-4147-A177-3AD203B41FA5}">
                      <a16:colId xmlns:a16="http://schemas.microsoft.com/office/drawing/2014/main" val="3404960196"/>
                    </a:ext>
                  </a:extLst>
                </a:gridCol>
              </a:tblGrid>
              <a:tr h="736408">
                <a:tc gridSpan="2">
                  <a:txBody>
                    <a:bodyPr/>
                    <a:lstStyle/>
                    <a:p>
                      <a:pPr marL="0" marR="0" algn="ctr">
                        <a:lnSpc>
                          <a:spcPct val="105000"/>
                        </a:lnSpc>
                        <a:spcBef>
                          <a:spcPts val="200"/>
                        </a:spcBef>
                        <a:spcAft>
                          <a:spcPts val="200"/>
                        </a:spcAft>
                      </a:pPr>
                      <a:r>
                        <a:rPr lang="en-US" sz="3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Recommendations for Summarizing Records</a:t>
                      </a: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E6FF"/>
                    </a:solidFill>
                  </a:tcPr>
                </a:tc>
                <a:tc hMerge="1">
                  <a:txBody>
                    <a:bodyPr/>
                    <a:lstStyle/>
                    <a:p>
                      <a:endParaRPr lang="en-US"/>
                    </a:p>
                  </a:txBody>
                  <a:tcPr/>
                </a:tc>
                <a:extLst>
                  <a:ext uri="{0D108BD9-81ED-4DB2-BD59-A6C34878D82A}">
                    <a16:rowId xmlns:a16="http://schemas.microsoft.com/office/drawing/2014/main" val="1492105796"/>
                  </a:ext>
                </a:extLst>
              </a:tr>
              <a:tr h="5022407">
                <a:tc>
                  <a:txBody>
                    <a:bodyPr/>
                    <a:lstStyle/>
                    <a:p>
                      <a:pPr marL="0" marR="0" lvl="0" indent="0">
                        <a:lnSpc>
                          <a:spcPct val="90000"/>
                        </a:lnSpc>
                        <a:spcBef>
                          <a:spcPts val="0"/>
                        </a:spcBef>
                        <a:spcAft>
                          <a:spcPts val="0"/>
                        </a:spcAft>
                        <a:buFont typeface="Symbol" pitchFamily="2" charset="2"/>
                        <a:buNone/>
                      </a:pPr>
                      <a:endParaRPr lang="en-US" sz="600" b="1" dirty="0">
                        <a:solidFill>
                          <a:srgbClr val="1327DB"/>
                        </a:solidFill>
                        <a:effectLst/>
                        <a:latin typeface="+mn-lt"/>
                        <a:ea typeface="Times New Roman" panose="02020603050405020304" pitchFamily="18" charset="0"/>
                        <a:cs typeface="Times New Roman" panose="02020603050405020304" pitchFamily="18" charset="0"/>
                      </a:endParaRPr>
                    </a:p>
                    <a:p>
                      <a:pPr marL="342900" marR="0" lvl="0" indent="-342900">
                        <a:lnSpc>
                          <a:spcPct val="90000"/>
                        </a:lnSpc>
                        <a:spcBef>
                          <a:spcPts val="400"/>
                        </a:spcBef>
                        <a:spcAft>
                          <a:spcPts val="1000"/>
                        </a:spcAft>
                        <a:buFont typeface="Symbol" pitchFamily="2" charset="2"/>
                        <a:buChar char=""/>
                      </a:pPr>
                      <a:r>
                        <a:rPr lang="en-US" sz="2000" b="1" dirty="0">
                          <a:solidFill>
                            <a:srgbClr val="1327DB"/>
                          </a:solidFill>
                          <a:effectLst/>
                          <a:latin typeface="+mn-lt"/>
                          <a:ea typeface="Times New Roman" panose="02020603050405020304" pitchFamily="18" charset="0"/>
                          <a:cs typeface="Times New Roman" panose="02020603050405020304" pitchFamily="18" charset="0"/>
                        </a:rPr>
                        <a:t>Use bullets</a:t>
                      </a:r>
                      <a:r>
                        <a:rPr lang="en-US" sz="2000" dirty="0">
                          <a:solidFill>
                            <a:srgbClr val="1327DB"/>
                          </a:solidFill>
                          <a:effectLst/>
                          <a:latin typeface="+mn-lt"/>
                          <a:ea typeface="Times New Roman" panose="02020603050405020304" pitchFamily="18" charset="0"/>
                          <a:cs typeface="Times New Roman" panose="02020603050405020304" pitchFamily="18" charset="0"/>
                        </a:rPr>
                        <a:t> </a:t>
                      </a:r>
                      <a:r>
                        <a:rPr lang="en-US" sz="2000" b="1" dirty="0">
                          <a:solidFill>
                            <a:srgbClr val="2844D2"/>
                          </a:solidFill>
                          <a:effectLst/>
                          <a:latin typeface="+mn-lt"/>
                          <a:ea typeface="Times New Roman" panose="02020603050405020304" pitchFamily="18" charset="0"/>
                          <a:cs typeface="Times New Roman" panose="02020603050405020304" pitchFamily="18" charset="0"/>
                        </a:rPr>
                        <a:t>to summarize information.</a:t>
                      </a:r>
                      <a:endParaRPr lang="en-US" sz="2000" dirty="0">
                        <a:effectLst/>
                        <a:latin typeface="+mn-lt"/>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1000"/>
                        </a:spcAft>
                        <a:buFont typeface="Symbol" pitchFamily="2" charset="2"/>
                        <a:buChar char=""/>
                      </a:pPr>
                      <a:r>
                        <a:rPr lang="en-US" sz="2000" b="1" dirty="0">
                          <a:solidFill>
                            <a:srgbClr val="1327DB"/>
                          </a:solidFill>
                          <a:effectLst/>
                          <a:latin typeface="+mn-lt"/>
                          <a:ea typeface="Times New Roman" panose="02020603050405020304" pitchFamily="18" charset="0"/>
                          <a:cs typeface="Times New Roman" panose="02020603050405020304" pitchFamily="18" charset="0"/>
                        </a:rPr>
                        <a:t>Create a </a:t>
                      </a:r>
                      <a:r>
                        <a:rPr lang="en-US" sz="2000" b="1" dirty="0">
                          <a:solidFill>
                            <a:srgbClr val="2844D2"/>
                          </a:solidFill>
                          <a:effectLst/>
                          <a:latin typeface="+mn-lt"/>
                          <a:ea typeface="Times New Roman" panose="02020603050405020304" pitchFamily="18" charset="0"/>
                          <a:cs typeface="Times New Roman" panose="02020603050405020304" pitchFamily="18" charset="0"/>
                        </a:rPr>
                        <a:t>header for each document</a:t>
                      </a:r>
                      <a:r>
                        <a:rPr lang="en-US" sz="2000" dirty="0">
                          <a:solidFill>
                            <a:srgbClr val="2844D2"/>
                          </a:solidFill>
                          <a:effectLst/>
                          <a:latin typeface="+mn-lt"/>
                          <a:ea typeface="Times New Roman" panose="02020603050405020304" pitchFamily="18" charset="0"/>
                          <a:cs typeface="Times New Roman" panose="02020603050405020304" pitchFamily="18" charset="0"/>
                        </a:rPr>
                        <a:t> </a:t>
                      </a:r>
                      <a:r>
                        <a:rPr lang="en-US" sz="2000" dirty="0">
                          <a:effectLst/>
                          <a:latin typeface="+mn-lt"/>
                          <a:ea typeface="Times New Roman" panose="02020603050405020304" pitchFamily="18" charset="0"/>
                          <a:cs typeface="Times New Roman" panose="02020603050405020304" pitchFamily="18" charset="0"/>
                        </a:rPr>
                        <a:t>with dates, type of document, and name of the facility/provider.</a:t>
                      </a:r>
                    </a:p>
                    <a:p>
                      <a:pPr marL="342900" marR="0" lvl="0" indent="-342900">
                        <a:lnSpc>
                          <a:spcPct val="90000"/>
                        </a:lnSpc>
                        <a:spcBef>
                          <a:spcPts val="0"/>
                        </a:spcBef>
                        <a:spcAft>
                          <a:spcPts val="1000"/>
                        </a:spcAft>
                        <a:buFont typeface="Symbol" pitchFamily="2" charset="2"/>
                        <a:buChar char=""/>
                      </a:pPr>
                      <a:r>
                        <a:rPr lang="en-US" sz="2000" b="1" dirty="0">
                          <a:solidFill>
                            <a:srgbClr val="2844D2"/>
                          </a:solidFill>
                          <a:effectLst/>
                          <a:latin typeface="+mn-lt"/>
                          <a:ea typeface="Times New Roman" panose="02020603050405020304" pitchFamily="18" charset="0"/>
                          <a:cs typeface="Times New Roman" panose="02020603050405020304" pitchFamily="18" charset="0"/>
                        </a:rPr>
                        <a:t>List documents in reverse chronological order</a:t>
                      </a:r>
                      <a:r>
                        <a:rPr lang="en-US" sz="2000" dirty="0">
                          <a:solidFill>
                            <a:srgbClr val="2844D2"/>
                          </a:solidFill>
                          <a:effectLst/>
                          <a:latin typeface="+mn-lt"/>
                          <a:ea typeface="Times New Roman" panose="02020603050405020304" pitchFamily="18" charset="0"/>
                          <a:cs typeface="Times New Roman" panose="02020603050405020304" pitchFamily="18" charset="0"/>
                        </a:rPr>
                        <a:t> </a:t>
                      </a:r>
                      <a:r>
                        <a:rPr lang="en-US" sz="2000" dirty="0">
                          <a:effectLst/>
                          <a:latin typeface="+mn-lt"/>
                          <a:ea typeface="Times New Roman" panose="02020603050405020304" pitchFamily="18" charset="0"/>
                          <a:cs typeface="Times New Roman" panose="02020603050405020304" pitchFamily="18" charset="0"/>
                        </a:rPr>
                        <a:t>(most recent document first).</a:t>
                      </a:r>
                    </a:p>
                    <a:p>
                      <a:pPr marL="342900" marR="0" lvl="0" indent="-342900">
                        <a:lnSpc>
                          <a:spcPct val="90000"/>
                        </a:lnSpc>
                        <a:spcBef>
                          <a:spcPts val="0"/>
                        </a:spcBef>
                        <a:spcAft>
                          <a:spcPts val="0"/>
                        </a:spcAft>
                        <a:buClr>
                          <a:schemeClr val="accent1"/>
                        </a:buClr>
                        <a:buFont typeface="Symbol" pitchFamily="2" charset="2"/>
                        <a:buChar char=""/>
                      </a:pPr>
                      <a:r>
                        <a:rPr lang="en-US" sz="2000" dirty="0">
                          <a:effectLst/>
                          <a:latin typeface="+mn-lt"/>
                          <a:ea typeface="Times New Roman" panose="02020603050405020304" pitchFamily="18" charset="0"/>
                          <a:cs typeface="Times New Roman" panose="02020603050405020304" pitchFamily="18" charset="0"/>
                        </a:rPr>
                        <a:t>For medical/mental health records, include:</a:t>
                      </a:r>
                    </a:p>
                    <a:p>
                      <a:pPr marL="742950" marR="0" lvl="1" indent="-285750">
                        <a:lnSpc>
                          <a:spcPct val="90000"/>
                        </a:lnSpc>
                        <a:spcBef>
                          <a:spcPts val="0"/>
                        </a:spcBef>
                        <a:spcAft>
                          <a:spcPts val="200"/>
                        </a:spcAft>
                        <a:buFont typeface="Courier New" panose="02070309020205020404" pitchFamily="49" charset="0"/>
                        <a:buChar char="o"/>
                      </a:pPr>
                      <a:r>
                        <a:rPr lang="en-US" sz="2000" dirty="0">
                          <a:effectLst/>
                          <a:latin typeface="+mn-lt"/>
                          <a:ea typeface="Times New Roman" panose="02020603050405020304" pitchFamily="18" charset="0"/>
                          <a:cs typeface="Times New Roman" panose="02020603050405020304" pitchFamily="18" charset="0"/>
                        </a:rPr>
                        <a:t>Significant history (usually in the ““Presenting Problem,” “Chief Complaint,” or “History of Present Illness (HPI)” section)</a:t>
                      </a:r>
                    </a:p>
                    <a:p>
                      <a:pPr marL="742950" marR="0" lvl="1" indent="-285750">
                        <a:lnSpc>
                          <a:spcPct val="90000"/>
                        </a:lnSpc>
                        <a:spcBef>
                          <a:spcPts val="0"/>
                        </a:spcBef>
                        <a:spcAft>
                          <a:spcPts val="200"/>
                        </a:spcAft>
                        <a:buFont typeface="Courier New" panose="02070309020205020404" pitchFamily="49" charset="0"/>
                        <a:buChar char="o"/>
                      </a:pPr>
                      <a:r>
                        <a:rPr lang="en-US" sz="2000" dirty="0">
                          <a:effectLst/>
                          <a:latin typeface="+mn-lt"/>
                          <a:ea typeface="Times New Roman" panose="02020603050405020304" pitchFamily="18" charset="0"/>
                          <a:cs typeface="Times New Roman" panose="02020603050405020304" pitchFamily="18" charset="0"/>
                        </a:rPr>
                        <a:t>Diagnoses</a:t>
                      </a:r>
                    </a:p>
                    <a:p>
                      <a:pPr marL="742950" marR="0" lvl="1" indent="-285750">
                        <a:lnSpc>
                          <a:spcPct val="90000"/>
                        </a:lnSpc>
                        <a:spcBef>
                          <a:spcPts val="0"/>
                        </a:spcBef>
                        <a:spcAft>
                          <a:spcPts val="200"/>
                        </a:spcAft>
                        <a:buFont typeface="Courier New" panose="02070309020205020404" pitchFamily="49" charset="0"/>
                        <a:buChar char="o"/>
                      </a:pPr>
                      <a:r>
                        <a:rPr lang="en-US" sz="2000" dirty="0">
                          <a:effectLst/>
                          <a:latin typeface="+mn-lt"/>
                          <a:ea typeface="Times New Roman" panose="02020603050405020304" pitchFamily="18" charset="0"/>
                          <a:cs typeface="Times New Roman" panose="02020603050405020304" pitchFamily="18" charset="0"/>
                        </a:rPr>
                        <a:t>Current medications and adherence</a:t>
                      </a:r>
                    </a:p>
                    <a:p>
                      <a:pPr marL="742950" marR="0" lvl="1" indent="-285750">
                        <a:lnSpc>
                          <a:spcPct val="90000"/>
                        </a:lnSpc>
                        <a:spcBef>
                          <a:spcPts val="0"/>
                        </a:spcBef>
                        <a:spcAft>
                          <a:spcPts val="200"/>
                        </a:spcAft>
                        <a:buFont typeface="Courier New" panose="02070309020205020404" pitchFamily="49" charset="0"/>
                        <a:buChar char="o"/>
                      </a:pPr>
                      <a:r>
                        <a:rPr lang="en-US" sz="2000" dirty="0">
                          <a:effectLst/>
                          <a:latin typeface="+mn-lt"/>
                          <a:ea typeface="Times New Roman" panose="02020603050405020304" pitchFamily="18" charset="0"/>
                          <a:cs typeface="Times New Roman" panose="02020603050405020304" pitchFamily="18" charset="0"/>
                        </a:rPr>
                        <a:t>Hospitalizations/self-harm behaviors</a:t>
                      </a:r>
                    </a:p>
                    <a:p>
                      <a:pPr marL="742950" marR="0" lvl="1" indent="-285750">
                        <a:lnSpc>
                          <a:spcPct val="90000"/>
                        </a:lnSpc>
                        <a:spcBef>
                          <a:spcPts val="0"/>
                        </a:spcBef>
                        <a:spcAft>
                          <a:spcPts val="400"/>
                        </a:spcAft>
                        <a:buFont typeface="Courier New" panose="02070309020205020404" pitchFamily="49" charset="0"/>
                        <a:buChar char="o"/>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Assessment/Plan (follow-up, medication changes, referrals)</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nSpc>
                          <a:spcPct val="105000"/>
                        </a:lnSpc>
                        <a:spcBef>
                          <a:spcPts val="0"/>
                        </a:spcBef>
                        <a:spcAft>
                          <a:spcPts val="0"/>
                        </a:spcAft>
                        <a:buFont typeface="Symbol" pitchFamily="2" charset="2"/>
                        <a:buNone/>
                      </a:pPr>
                      <a:endParaRPr lang="en-US" sz="600" b="1" dirty="0">
                        <a:solidFill>
                          <a:srgbClr val="FF0000"/>
                        </a:solidFill>
                        <a:effectLst/>
                        <a:latin typeface="+mn-lt"/>
                        <a:ea typeface="Times New Roman" panose="02020603050405020304" pitchFamily="18" charset="0"/>
                        <a:cs typeface="Times New Roman" panose="02020603050405020304" pitchFamily="18" charset="0"/>
                      </a:endParaRPr>
                    </a:p>
                    <a:p>
                      <a:pPr marL="342900" marR="0" lvl="0" indent="-342900">
                        <a:lnSpc>
                          <a:spcPct val="105000"/>
                        </a:lnSpc>
                        <a:spcBef>
                          <a:spcPts val="0"/>
                        </a:spcBef>
                        <a:spcAft>
                          <a:spcPts val="1000"/>
                        </a:spcAft>
                        <a:buFont typeface="Symbol" pitchFamily="2" charset="2"/>
                        <a:buChar char=""/>
                      </a:pPr>
                      <a:r>
                        <a:rPr lang="en-US" sz="2000" b="1" dirty="0">
                          <a:solidFill>
                            <a:srgbClr val="FF0000"/>
                          </a:solidFill>
                          <a:effectLst/>
                          <a:latin typeface="+mn-lt"/>
                          <a:ea typeface="Times New Roman" panose="02020603050405020304" pitchFamily="18" charset="0"/>
                          <a:cs typeface="Times New Roman" panose="02020603050405020304" pitchFamily="18" charset="0"/>
                        </a:rPr>
                        <a:t>Don’t recreate entire medical records</a:t>
                      </a:r>
                      <a:r>
                        <a:rPr lang="en-US" sz="2000" b="1" dirty="0">
                          <a:effectLst/>
                          <a:latin typeface="+mn-lt"/>
                          <a:ea typeface="Times New Roman" panose="02020603050405020304" pitchFamily="18" charset="0"/>
                          <a:cs typeface="Times New Roman" panose="02020603050405020304" pitchFamily="18" charset="0"/>
                        </a:rPr>
                        <a:t>.</a:t>
                      </a:r>
                      <a:r>
                        <a:rPr lang="en-US" sz="2000" dirty="0">
                          <a:effectLst/>
                          <a:latin typeface="+mn-lt"/>
                          <a:ea typeface="Times New Roman" panose="02020603050405020304" pitchFamily="18" charset="0"/>
                          <a:cs typeface="Times New Roman" panose="02020603050405020304" pitchFamily="18" charset="0"/>
                        </a:rPr>
                        <a:t> Summarize the most relevant information only.</a:t>
                      </a:r>
                    </a:p>
                    <a:p>
                      <a:pPr marL="342900" marR="0" lvl="0" indent="-342900">
                        <a:lnSpc>
                          <a:spcPct val="105000"/>
                        </a:lnSpc>
                        <a:spcBef>
                          <a:spcPts val="0"/>
                        </a:spcBef>
                        <a:spcAft>
                          <a:spcPts val="1000"/>
                        </a:spcAft>
                        <a:buFont typeface="Symbol" pitchFamily="2" charset="2"/>
                        <a:buChar char=""/>
                      </a:pPr>
                      <a:r>
                        <a:rPr lang="en-US" sz="2000" b="1" dirty="0">
                          <a:solidFill>
                            <a:schemeClr val="tx1"/>
                          </a:solidFill>
                          <a:effectLst/>
                          <a:latin typeface="+mn-lt"/>
                          <a:ea typeface="Times New Roman" panose="02020603050405020304" pitchFamily="18" charset="0"/>
                          <a:cs typeface="Times New Roman" panose="02020603050405020304" pitchFamily="18" charset="0"/>
                        </a:rPr>
                        <a:t>Don’t write</a:t>
                      </a:r>
                      <a:r>
                        <a:rPr lang="en-US" sz="2000" dirty="0">
                          <a:solidFill>
                            <a:schemeClr val="tx1"/>
                          </a:solidFill>
                          <a:effectLst/>
                          <a:latin typeface="+mn-lt"/>
                          <a:ea typeface="Times New Roman" panose="02020603050405020304" pitchFamily="18" charset="0"/>
                          <a:cs typeface="Times New Roman" panose="02020603050405020304" pitchFamily="18" charset="0"/>
                        </a:rPr>
                        <a:t> “See enclosed.” All relevant information </a:t>
                      </a:r>
                      <a:r>
                        <a:rPr lang="en-US" sz="2000" b="1" dirty="0">
                          <a:effectLst/>
                          <a:latin typeface="+mn-lt"/>
                          <a:ea typeface="Times New Roman" panose="02020603050405020304" pitchFamily="18" charset="0"/>
                          <a:cs typeface="Times New Roman" panose="02020603050405020304" pitchFamily="18" charset="0"/>
                        </a:rPr>
                        <a:t>must be summarized</a:t>
                      </a:r>
                      <a:r>
                        <a:rPr lang="en-US" sz="2000" dirty="0">
                          <a:effectLst/>
                          <a:latin typeface="+mn-lt"/>
                          <a:ea typeface="Times New Roman" panose="02020603050405020304" pitchFamily="18" charset="0"/>
                          <a:cs typeface="Times New Roman" panose="02020603050405020304" pitchFamily="18" charset="0"/>
                        </a:rPr>
                        <a:t> on the form.</a:t>
                      </a:r>
                    </a:p>
                    <a:p>
                      <a:pPr marL="342900" marR="0" lvl="0" indent="-342900">
                        <a:lnSpc>
                          <a:spcPct val="105000"/>
                        </a:lnSpc>
                        <a:spcBef>
                          <a:spcPts val="0"/>
                        </a:spcBef>
                        <a:spcAft>
                          <a:spcPts val="1000"/>
                        </a:spcAft>
                        <a:buFont typeface="Symbol" pitchFamily="2" charset="2"/>
                        <a:buChar char=""/>
                      </a:pPr>
                      <a:r>
                        <a:rPr lang="en-US" sz="2000" b="1" dirty="0">
                          <a:solidFill>
                            <a:schemeClr val="tx1"/>
                          </a:solidFill>
                          <a:effectLst/>
                          <a:latin typeface="+mn-lt"/>
                          <a:ea typeface="Times New Roman" panose="02020603050405020304" pitchFamily="18" charset="0"/>
                          <a:cs typeface="Times New Roman" panose="02020603050405020304" pitchFamily="18" charset="0"/>
                        </a:rPr>
                        <a:t>Don’t include any information about CCMP(s)</a:t>
                      </a:r>
                      <a:r>
                        <a:rPr lang="en-US" sz="2000" dirty="0">
                          <a:solidFill>
                            <a:schemeClr val="tx1"/>
                          </a:solidFill>
                          <a:effectLst/>
                          <a:latin typeface="+mn-lt"/>
                          <a:ea typeface="Times New Roman" panose="02020603050405020304" pitchFamily="18" charset="0"/>
                          <a:cs typeface="Times New Roman" panose="02020603050405020304" pitchFamily="18" charset="0"/>
                        </a:rPr>
                        <a:t>. There is a separate section for CCMPs.</a:t>
                      </a:r>
                    </a:p>
                    <a:p>
                      <a:pPr marL="342900" marR="0" lvl="0" indent="-342900">
                        <a:lnSpc>
                          <a:spcPct val="105000"/>
                        </a:lnSpc>
                        <a:spcBef>
                          <a:spcPts val="0"/>
                        </a:spcBef>
                        <a:spcAft>
                          <a:spcPts val="1000"/>
                        </a:spcAft>
                        <a:buFont typeface="Symbol" pitchFamily="2" charset="2"/>
                        <a:buChar char=""/>
                      </a:pPr>
                      <a:r>
                        <a:rPr lang="en-US" sz="2000" b="1" dirty="0">
                          <a:solidFill>
                            <a:srgbClr val="FF0000"/>
                          </a:solidFill>
                          <a:effectLst/>
                          <a:latin typeface="+mn-lt"/>
                          <a:ea typeface="Times New Roman" panose="02020603050405020304" pitchFamily="18" charset="0"/>
                          <a:cs typeface="Times New Roman" panose="02020603050405020304" pitchFamily="18" charset="0"/>
                        </a:rPr>
                        <a:t>Detailed summaries</a:t>
                      </a:r>
                      <a:r>
                        <a:rPr lang="en-US" sz="2000" dirty="0">
                          <a:solidFill>
                            <a:srgbClr val="FF0000"/>
                          </a:solidFill>
                          <a:effectLst/>
                          <a:latin typeface="+mn-lt"/>
                          <a:ea typeface="Times New Roman" panose="02020603050405020304" pitchFamily="18" charset="0"/>
                          <a:cs typeface="Times New Roman" panose="02020603050405020304" pitchFamily="18" charset="0"/>
                        </a:rPr>
                        <a:t> are generally not needed for records older than 2 years</a:t>
                      </a:r>
                    </a:p>
                    <a:p>
                      <a:pPr marL="342900" marR="0" lvl="0" indent="-342900">
                        <a:lnSpc>
                          <a:spcPct val="105000"/>
                        </a:lnSpc>
                        <a:spcBef>
                          <a:spcPts val="0"/>
                        </a:spcBef>
                        <a:spcAft>
                          <a:spcPts val="0"/>
                        </a:spcAft>
                        <a:buFont typeface="Symbol" pitchFamily="2" charset="2"/>
                        <a:buChar char=""/>
                      </a:pPr>
                      <a:r>
                        <a:rPr lang="en-US" sz="2000" b="1" dirty="0">
                          <a:solidFill>
                            <a:srgbClr val="2237D8"/>
                          </a:solidFill>
                          <a:effectLst/>
                          <a:latin typeface="+mn-lt"/>
                          <a:ea typeface="Times New Roman" panose="02020603050405020304" pitchFamily="18" charset="0"/>
                          <a:cs typeface="Times New Roman" panose="02020603050405020304" pitchFamily="18" charset="0"/>
                        </a:rPr>
                        <a:t>General summaries</a:t>
                      </a:r>
                      <a:r>
                        <a:rPr lang="en-US" sz="2000" dirty="0">
                          <a:solidFill>
                            <a:srgbClr val="2237D8"/>
                          </a:solidFill>
                          <a:effectLst/>
                          <a:latin typeface="+mn-lt"/>
                          <a:ea typeface="Times New Roman" panose="02020603050405020304" pitchFamily="18" charset="0"/>
                          <a:cs typeface="Times New Roman" panose="02020603050405020304" pitchFamily="18" charset="0"/>
                        </a:rPr>
                        <a:t> </a:t>
                      </a:r>
                      <a:r>
                        <a:rPr lang="en-US" sz="2000" dirty="0">
                          <a:effectLst/>
                          <a:latin typeface="+mn-lt"/>
                          <a:ea typeface="Times New Roman" panose="02020603050405020304" pitchFamily="18" charset="0"/>
                          <a:cs typeface="Times New Roman" panose="02020603050405020304" pitchFamily="18" charset="0"/>
                        </a:rPr>
                        <a:t>are sufficient for records older than 2 years.</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7127193"/>
                  </a:ext>
                </a:extLst>
              </a:tr>
            </a:tbl>
          </a:graphicData>
        </a:graphic>
      </p:graphicFrame>
      <p:sp>
        <p:nvSpPr>
          <p:cNvPr id="4" name="Slide Number Placeholder 3">
            <a:extLst>
              <a:ext uri="{FF2B5EF4-FFF2-40B4-BE49-F238E27FC236}">
                <a16:creationId xmlns:a16="http://schemas.microsoft.com/office/drawing/2014/main" id="{57326095-F356-D6A0-4DA8-7B6E257D2BD4}"/>
              </a:ext>
            </a:extLst>
          </p:cNvPr>
          <p:cNvSpPr>
            <a:spLocks noGrp="1"/>
          </p:cNvSpPr>
          <p:nvPr>
            <p:ph type="sldNum" sz="quarter" idx="4"/>
          </p:nvPr>
        </p:nvSpPr>
        <p:spPr/>
        <p:txBody>
          <a:bodyPr/>
          <a:lstStyle/>
          <a:p>
            <a:fld id="{294A09A9-5501-47C1-A89A-A340965A2BE2}" type="slidenum">
              <a:rPr lang="en-US" smtClean="0"/>
              <a:pPr/>
              <a:t>49</a:t>
            </a:fld>
            <a:endParaRPr lang="en-US" dirty="0"/>
          </a:p>
        </p:txBody>
      </p:sp>
    </p:spTree>
    <p:extLst>
      <p:ext uri="{BB962C8B-B14F-4D97-AF65-F5344CB8AC3E}">
        <p14:creationId xmlns:p14="http://schemas.microsoft.com/office/powerpoint/2010/main" val="370110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EDD7-5604-DB60-F5D0-DD37B4FD0D95}"/>
              </a:ext>
            </a:extLst>
          </p:cNvPr>
          <p:cNvSpPr>
            <a:spLocks noGrp="1"/>
          </p:cNvSpPr>
          <p:nvPr>
            <p:ph type="ctrTitle"/>
          </p:nvPr>
        </p:nvSpPr>
        <p:spPr>
          <a:xfrm>
            <a:off x="890814" y="1572532"/>
            <a:ext cx="6662058" cy="2247219"/>
          </a:xfrm>
        </p:spPr>
        <p:txBody>
          <a:bodyPr anchor="ctr"/>
          <a:lstStyle/>
          <a:p>
            <a:pPr>
              <a:lnSpc>
                <a:spcPct val="80000"/>
              </a:lnSpc>
              <a:spcBef>
                <a:spcPts val="0"/>
              </a:spcBef>
            </a:pPr>
            <a:r>
              <a:rPr lang="en-US" dirty="0"/>
              <a:t>AFR Outcomes</a:t>
            </a:r>
          </a:p>
        </p:txBody>
      </p:sp>
      <p:sp>
        <p:nvSpPr>
          <p:cNvPr id="3" name="Subtitle 2">
            <a:extLst>
              <a:ext uri="{FF2B5EF4-FFF2-40B4-BE49-F238E27FC236}">
                <a16:creationId xmlns:a16="http://schemas.microsoft.com/office/drawing/2014/main" id="{F9CBDB08-577F-5B50-1F37-A6E8CA792160}"/>
              </a:ext>
            </a:extLst>
          </p:cNvPr>
          <p:cNvSpPr>
            <a:spLocks noGrp="1"/>
          </p:cNvSpPr>
          <p:nvPr>
            <p:ph type="subTitle" idx="1"/>
          </p:nvPr>
        </p:nvSpPr>
        <p:spPr>
          <a:xfrm>
            <a:off x="890814" y="3946753"/>
            <a:ext cx="6662058" cy="1044348"/>
          </a:xfrm>
        </p:spPr>
        <p:txBody>
          <a:bodyPr/>
          <a:lstStyle/>
          <a:p>
            <a:r>
              <a:rPr lang="en-US" sz="3000" b="1" dirty="0">
                <a:solidFill>
                  <a:srgbClr val="0063F4"/>
                </a:solidFill>
              </a:rPr>
              <a:t>What are the possible outcomes after a young person applies to Job Corps?</a:t>
            </a:r>
          </a:p>
        </p:txBody>
      </p:sp>
      <p:pic>
        <p:nvPicPr>
          <p:cNvPr id="4" name="Picture 3">
            <a:extLst>
              <a:ext uri="{FF2B5EF4-FFF2-40B4-BE49-F238E27FC236}">
                <a16:creationId xmlns:a16="http://schemas.microsoft.com/office/drawing/2014/main" id="{FC238260-6CD5-C557-9CE9-0548964C78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275" r="31276"/>
          <a:stretch/>
        </p:blipFill>
        <p:spPr>
          <a:xfrm>
            <a:off x="7746080" y="260035"/>
            <a:ext cx="2706805" cy="2438130"/>
          </a:xfrm>
          <a:prstGeom prst="rect">
            <a:avLst/>
          </a:prstGeom>
        </p:spPr>
      </p:pic>
      <p:sp>
        <p:nvSpPr>
          <p:cNvPr id="6" name="TextBox 5">
            <a:extLst>
              <a:ext uri="{FF2B5EF4-FFF2-40B4-BE49-F238E27FC236}">
                <a16:creationId xmlns:a16="http://schemas.microsoft.com/office/drawing/2014/main" id="{38911D68-4A67-3732-6626-47D24F9461A1}"/>
              </a:ext>
            </a:extLst>
          </p:cNvPr>
          <p:cNvSpPr txBox="1"/>
          <p:nvPr/>
        </p:nvSpPr>
        <p:spPr>
          <a:xfrm>
            <a:off x="890814" y="1049312"/>
            <a:ext cx="6662058" cy="523220"/>
          </a:xfrm>
          <a:prstGeom prst="rect">
            <a:avLst/>
          </a:prstGeom>
          <a:noFill/>
        </p:spPr>
        <p:txBody>
          <a:bodyPr wrap="square">
            <a:spAutoFit/>
          </a:bodyPr>
          <a:lstStyle/>
          <a:p>
            <a:r>
              <a:rPr kumimoji="0" lang="en-US" sz="2800" b="1" i="0" u="none" strike="noStrike" kern="1200" cap="none" spc="0" normalizeH="0" baseline="0" noProof="0" dirty="0">
                <a:ln>
                  <a:noFill/>
                </a:ln>
                <a:effectLst/>
                <a:uLnTx/>
                <a:uFillTx/>
                <a:latin typeface="Tenorite"/>
                <a:ea typeface="+mj-ea"/>
                <a:cs typeface="+mj-cs"/>
              </a:rPr>
              <a:t>Learning Objective 1:</a:t>
            </a:r>
            <a:endParaRPr lang="en-US" dirty="0"/>
          </a:p>
        </p:txBody>
      </p:sp>
      <p:sp>
        <p:nvSpPr>
          <p:cNvPr id="9" name="Slide Number Placeholder 7">
            <a:extLst>
              <a:ext uri="{FF2B5EF4-FFF2-40B4-BE49-F238E27FC236}">
                <a16:creationId xmlns:a16="http://schemas.microsoft.com/office/drawing/2014/main" id="{D68FC6BE-E870-C9BB-63B9-B838F03C0549}"/>
              </a:ext>
            </a:extLst>
          </p:cNvPr>
          <p:cNvSpPr txBox="1">
            <a:spLocks/>
          </p:cNvSpPr>
          <p:nvPr/>
        </p:nvSpPr>
        <p:spPr>
          <a:xfrm>
            <a:off x="10153276" y="6356350"/>
            <a:ext cx="1657723" cy="36512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4A09A9-5501-47C1-A89A-A340965A2BE2}" type="slidenum">
              <a:rPr lang="en-US" sz="1200" smtClean="0">
                <a:solidFill>
                  <a:schemeClr val="tx1">
                    <a:lumMod val="85000"/>
                    <a:lumOff val="15000"/>
                  </a:schemeClr>
                </a:solidFill>
              </a:rPr>
              <a:pPr algn="r"/>
              <a:t>5</a:t>
            </a:fld>
            <a:endParaRPr lang="en-US" sz="1200" dirty="0">
              <a:solidFill>
                <a:schemeClr val="tx1">
                  <a:lumMod val="85000"/>
                  <a:lumOff val="15000"/>
                </a:schemeClr>
              </a:solidFill>
            </a:endParaRPr>
          </a:p>
        </p:txBody>
      </p:sp>
    </p:spTree>
    <p:extLst>
      <p:ext uri="{BB962C8B-B14F-4D97-AF65-F5344CB8AC3E}">
        <p14:creationId xmlns:p14="http://schemas.microsoft.com/office/powerpoint/2010/main" val="2415323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3000">
              <a:schemeClr val="accent1">
                <a:lumMod val="45000"/>
                <a:lumOff val="55000"/>
                <a:alpha val="88623"/>
              </a:schemeClr>
            </a:gs>
            <a:gs pos="8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D960E3-3B3B-6640-1A2A-851D01EFB9EC}"/>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50</a:t>
            </a:fld>
            <a:endParaRPr lang="en-US" dirty="0"/>
          </a:p>
        </p:txBody>
      </p:sp>
      <p:sp>
        <p:nvSpPr>
          <p:cNvPr id="5" name="Title 4">
            <a:extLst>
              <a:ext uri="{FF2B5EF4-FFF2-40B4-BE49-F238E27FC236}">
                <a16:creationId xmlns:a16="http://schemas.microsoft.com/office/drawing/2014/main" id="{8096EA49-3D40-F56D-36EF-CB6A1E34D085}"/>
              </a:ext>
            </a:extLst>
          </p:cNvPr>
          <p:cNvSpPr>
            <a:spLocks noGrp="1"/>
          </p:cNvSpPr>
          <p:nvPr>
            <p:ph type="title"/>
          </p:nvPr>
        </p:nvSpPr>
        <p:spPr>
          <a:xfrm rot="16200000" flipH="1">
            <a:off x="-2213020" y="2988763"/>
            <a:ext cx="6460218" cy="640080"/>
          </a:xfrm>
        </p:spPr>
        <p:txBody>
          <a:bodyPr anchor="t"/>
          <a:lstStyle/>
          <a:p>
            <a:r>
              <a:rPr lang="en-US" sz="3600" dirty="0"/>
              <a:t>Applicant File Review Example</a:t>
            </a:r>
          </a:p>
        </p:txBody>
      </p:sp>
      <p:pic>
        <p:nvPicPr>
          <p:cNvPr id="9" name="Picture 8" descr="Text, letter&#10;&#10;Description automatically generated">
            <a:extLst>
              <a:ext uri="{FF2B5EF4-FFF2-40B4-BE49-F238E27FC236}">
                <a16:creationId xmlns:a16="http://schemas.microsoft.com/office/drawing/2014/main" id="{FFED9EDD-2A80-0641-1F66-3E1125C15C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8520" y="177620"/>
            <a:ext cx="8605156" cy="6502760"/>
          </a:xfrm>
          <a:prstGeom prst="rect">
            <a:avLst/>
          </a:prstGeom>
        </p:spPr>
      </p:pic>
    </p:spTree>
    <p:extLst>
      <p:ext uri="{BB962C8B-B14F-4D97-AF65-F5344CB8AC3E}">
        <p14:creationId xmlns:p14="http://schemas.microsoft.com/office/powerpoint/2010/main" val="3806881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DD395E74-3A9C-8C7C-4BCC-B60C9ACBC534}"/>
              </a:ext>
            </a:extLst>
          </p:cNvPr>
          <p:cNvSpPr/>
          <p:nvPr/>
        </p:nvSpPr>
        <p:spPr>
          <a:xfrm>
            <a:off x="2278743" y="5356345"/>
            <a:ext cx="2362048" cy="1501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52A021-29B3-CFF7-5901-F7C587B22220}"/>
              </a:ext>
            </a:extLst>
          </p:cNvPr>
          <p:cNvSpPr>
            <a:spLocks noGrp="1"/>
          </p:cNvSpPr>
          <p:nvPr>
            <p:ph type="title"/>
          </p:nvPr>
        </p:nvSpPr>
        <p:spPr>
          <a:xfrm>
            <a:off x="0" y="654812"/>
            <a:ext cx="11050341" cy="793749"/>
          </a:xfrm>
        </p:spPr>
        <p:txBody>
          <a:bodyPr anchor="t"/>
          <a:lstStyle/>
          <a:p>
            <a:pPr algn="ctr"/>
            <a:r>
              <a:rPr lang="en-US" sz="4000" b="0" dirty="0"/>
              <a:t>Question 1A: Chronic Care Management Plan </a:t>
            </a:r>
            <a:r>
              <a:rPr lang="en-US" sz="4200" b="0" dirty="0"/>
              <a:t>(CCMP)</a:t>
            </a:r>
          </a:p>
        </p:txBody>
      </p:sp>
      <p:sp>
        <p:nvSpPr>
          <p:cNvPr id="9" name="Slide Number Placeholder 8">
            <a:extLst>
              <a:ext uri="{FF2B5EF4-FFF2-40B4-BE49-F238E27FC236}">
                <a16:creationId xmlns:a16="http://schemas.microsoft.com/office/drawing/2014/main" id="{4B1F1B7B-3A02-B2BE-634A-049EB6AD0190}"/>
              </a:ext>
            </a:extLst>
          </p:cNvPr>
          <p:cNvSpPr>
            <a:spLocks noGrp="1"/>
          </p:cNvSpPr>
          <p:nvPr>
            <p:ph type="sldNum" sz="quarter" idx="4"/>
          </p:nvPr>
        </p:nvSpPr>
        <p:spPr/>
        <p:txBody>
          <a:bodyPr/>
          <a:lstStyle/>
          <a:p>
            <a:fld id="{294A09A9-5501-47C1-A89A-A340965A2BE2}" type="slidenum">
              <a:rPr lang="en-US" smtClean="0"/>
              <a:pPr/>
              <a:t>51</a:t>
            </a:fld>
            <a:endParaRPr lang="en-US" dirty="0"/>
          </a:p>
        </p:txBody>
      </p:sp>
      <p:pic>
        <p:nvPicPr>
          <p:cNvPr id="13" name="Picture 12" descr="Graphical user interface, text, application&#10;&#10;Description automatically generated">
            <a:extLst>
              <a:ext uri="{FF2B5EF4-FFF2-40B4-BE49-F238E27FC236}">
                <a16:creationId xmlns:a16="http://schemas.microsoft.com/office/drawing/2014/main" id="{B89ABE6B-1667-2690-2BAC-6FC9FDF1FC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52"/>
          <a:stretch/>
        </p:blipFill>
        <p:spPr>
          <a:xfrm>
            <a:off x="1945461" y="1869621"/>
            <a:ext cx="9281886" cy="4486729"/>
          </a:xfrm>
          <a:prstGeom prst="rect">
            <a:avLst/>
          </a:prstGeom>
        </p:spPr>
      </p:pic>
      <p:sp>
        <p:nvSpPr>
          <p:cNvPr id="16" name="TextBox 15">
            <a:extLst>
              <a:ext uri="{FF2B5EF4-FFF2-40B4-BE49-F238E27FC236}">
                <a16:creationId xmlns:a16="http://schemas.microsoft.com/office/drawing/2014/main" id="{80450AA7-E025-BAE2-9D4D-162B35B05F5C}"/>
              </a:ext>
            </a:extLst>
          </p:cNvPr>
          <p:cNvSpPr txBox="1"/>
          <p:nvPr/>
        </p:nvSpPr>
        <p:spPr>
          <a:xfrm>
            <a:off x="364797" y="3275768"/>
            <a:ext cx="1994024" cy="1431289"/>
          </a:xfrm>
          <a:prstGeom prst="rect">
            <a:avLst/>
          </a:prstGeom>
          <a:noFill/>
        </p:spPr>
        <p:txBody>
          <a:bodyPr wrap="square">
            <a:spAutoFit/>
          </a:bodyPr>
          <a:lstStyle/>
          <a:p>
            <a:pPr marL="15875" marR="100330">
              <a:lnSpc>
                <a:spcPct val="105000"/>
              </a:lnSpc>
            </a:pPr>
            <a:r>
              <a:rPr lang="en-US" sz="2800" dirty="0">
                <a:effectLst/>
                <a:latin typeface="Calibri" panose="020F0502020204030204" pitchFamily="34" charset="0"/>
                <a:ea typeface="Times New Roman" panose="02020603050405020304" pitchFamily="18" charset="0"/>
              </a:rPr>
              <a:t>The CCMP section </a:t>
            </a:r>
            <a:r>
              <a:rPr lang="en-US" sz="2800" dirty="0">
                <a:latin typeface="Calibri" panose="020F0502020204030204" pitchFamily="34" charset="0"/>
                <a:ea typeface="Times New Roman" panose="02020603050405020304" pitchFamily="18" charset="0"/>
              </a:rPr>
              <a:t>has </a:t>
            </a:r>
            <a:r>
              <a:rPr lang="en-US" sz="2800" b="1" dirty="0">
                <a:solidFill>
                  <a:srgbClr val="2E3ED6"/>
                </a:solidFill>
                <a:latin typeface="Calibri" panose="020F0502020204030204" pitchFamily="34" charset="0"/>
                <a:ea typeface="Times New Roman" panose="02020603050405020304" pitchFamily="18" charset="0"/>
              </a:rPr>
              <a:t>3 sections</a:t>
            </a:r>
            <a:r>
              <a:rPr lang="en-US" sz="2800" dirty="0">
                <a:latin typeface="Calibri" panose="020F0502020204030204" pitchFamily="34" charset="0"/>
                <a:ea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297690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B1F1B7B-3A02-B2BE-634A-049EB6AD0190}"/>
              </a:ext>
            </a:extLst>
          </p:cNvPr>
          <p:cNvSpPr>
            <a:spLocks noGrp="1"/>
          </p:cNvSpPr>
          <p:nvPr>
            <p:ph type="sldNum" sz="quarter" idx="4"/>
          </p:nvPr>
        </p:nvSpPr>
        <p:spPr/>
        <p:txBody>
          <a:bodyPr/>
          <a:lstStyle/>
          <a:p>
            <a:fld id="{294A09A9-5501-47C1-A89A-A340965A2BE2}" type="slidenum">
              <a:rPr lang="en-US" smtClean="0"/>
              <a:pPr/>
              <a:t>52</a:t>
            </a:fld>
            <a:endParaRPr lang="en-US" dirty="0"/>
          </a:p>
        </p:txBody>
      </p:sp>
      <p:sp>
        <p:nvSpPr>
          <p:cNvPr id="4" name="Oval 3">
            <a:extLst>
              <a:ext uri="{FF2B5EF4-FFF2-40B4-BE49-F238E27FC236}">
                <a16:creationId xmlns:a16="http://schemas.microsoft.com/office/drawing/2014/main" id="{39E79EDC-711D-A285-756F-80BBF4DF08E0}"/>
              </a:ext>
            </a:extLst>
          </p:cNvPr>
          <p:cNvSpPr/>
          <p:nvPr/>
        </p:nvSpPr>
        <p:spPr>
          <a:xfrm>
            <a:off x="2278743" y="5356345"/>
            <a:ext cx="2362048" cy="1501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2">
            <a:extLst>
              <a:ext uri="{FF2B5EF4-FFF2-40B4-BE49-F238E27FC236}">
                <a16:creationId xmlns:a16="http://schemas.microsoft.com/office/drawing/2014/main" id="{A2653E44-FA71-0E65-2E22-4263EDF4A5E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6" name="Title 1">
            <a:extLst>
              <a:ext uri="{FF2B5EF4-FFF2-40B4-BE49-F238E27FC236}">
                <a16:creationId xmlns:a16="http://schemas.microsoft.com/office/drawing/2014/main" id="{D2647174-CDBA-2A92-6BD0-2F345E876CA8}"/>
              </a:ext>
            </a:extLst>
          </p:cNvPr>
          <p:cNvSpPr>
            <a:spLocks noGrp="1"/>
          </p:cNvSpPr>
          <p:nvPr>
            <p:ph type="title"/>
          </p:nvPr>
        </p:nvSpPr>
        <p:spPr>
          <a:xfrm>
            <a:off x="1062348" y="547684"/>
            <a:ext cx="8254094" cy="621623"/>
          </a:xfrm>
        </p:spPr>
        <p:txBody>
          <a:bodyPr anchor="t"/>
          <a:lstStyle/>
          <a:p>
            <a:r>
              <a:rPr lang="en-US" sz="4400" b="0" dirty="0"/>
              <a:t>CCMP - Section 1</a:t>
            </a:r>
          </a:p>
        </p:txBody>
      </p:sp>
      <p:sp>
        <p:nvSpPr>
          <p:cNvPr id="34" name="Rectangle 33">
            <a:extLst>
              <a:ext uri="{FF2B5EF4-FFF2-40B4-BE49-F238E27FC236}">
                <a16:creationId xmlns:a16="http://schemas.microsoft.com/office/drawing/2014/main" id="{DD1456E9-D0B4-E0CC-D91F-204702082DF5}"/>
              </a:ext>
            </a:extLst>
          </p:cNvPr>
          <p:cNvSpPr/>
          <p:nvPr/>
        </p:nvSpPr>
        <p:spPr>
          <a:xfrm>
            <a:off x="10748095" y="2354981"/>
            <a:ext cx="345995" cy="130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FBF1BF9B-3A9C-F280-962F-68134FD5DC54}"/>
              </a:ext>
            </a:extLst>
          </p:cNvPr>
          <p:cNvGrpSpPr/>
          <p:nvPr/>
        </p:nvGrpSpPr>
        <p:grpSpPr>
          <a:xfrm rot="197364">
            <a:off x="7388880" y="5384941"/>
            <a:ext cx="3611645" cy="1245046"/>
            <a:chOff x="7309447" y="5476429"/>
            <a:chExt cx="3611645" cy="1245046"/>
          </a:xfrm>
        </p:grpSpPr>
        <p:sp>
          <p:nvSpPr>
            <p:cNvPr id="40" name="TextBox 39">
              <a:extLst>
                <a:ext uri="{FF2B5EF4-FFF2-40B4-BE49-F238E27FC236}">
                  <a16:creationId xmlns:a16="http://schemas.microsoft.com/office/drawing/2014/main" id="{B9A699CB-0596-83A4-17C2-7B6DB4F3C52F}"/>
                </a:ext>
              </a:extLst>
            </p:cNvPr>
            <p:cNvSpPr txBox="1"/>
            <p:nvPr/>
          </p:nvSpPr>
          <p:spPr>
            <a:xfrm>
              <a:off x="8246803" y="5476429"/>
              <a:ext cx="2674289" cy="1245046"/>
            </a:xfrm>
            <a:prstGeom prst="roundRect">
              <a:avLst/>
            </a:prstGeom>
            <a:solidFill>
              <a:srgbClr val="F1EFA2">
                <a:alpha val="50357"/>
              </a:srgbClr>
            </a:solidFill>
            <a:ln w="19050">
              <a:solidFill>
                <a:schemeClr val="tx1"/>
              </a:solidFill>
            </a:ln>
          </p:spPr>
          <p:txBody>
            <a:bodyPr wrap="square">
              <a:spAutoFit/>
            </a:bodyPr>
            <a:lstStyle/>
            <a:p>
              <a:pPr algn="ctr"/>
              <a:r>
                <a:rPr kumimoji="0" lang="en-US" altLang="en-US" sz="2200" b="1" i="0" strike="noStrike" cap="none" normalizeH="0" baseline="0" dirty="0">
                  <a:ln>
                    <a:noFill/>
                  </a:ln>
                  <a:solidFill>
                    <a:srgbClr val="C00000"/>
                  </a:solidFill>
                  <a:effectLst/>
                  <a:latin typeface="+mn-lt"/>
                  <a:ea typeface="Times New Roman" panose="02020603050405020304" pitchFamily="18" charset="0"/>
                </a:rPr>
                <a:t>A box must be checked even if there is no CCMP</a:t>
              </a:r>
              <a:r>
                <a:rPr kumimoji="0" lang="en-US" altLang="en-US" sz="2200" b="0" i="0" strike="noStrike" cap="none" normalizeH="0" baseline="0" dirty="0">
                  <a:ln>
                    <a:noFill/>
                  </a:ln>
                  <a:solidFill>
                    <a:srgbClr val="C00000"/>
                  </a:solidFill>
                  <a:effectLst/>
                  <a:latin typeface="+mn-lt"/>
                  <a:ea typeface="Times New Roman" panose="02020603050405020304" pitchFamily="18" charset="0"/>
                </a:rPr>
                <a:t>.</a:t>
              </a:r>
              <a:endParaRPr lang="en-US" sz="2200" dirty="0"/>
            </a:p>
          </p:txBody>
        </p:sp>
        <p:sp>
          <p:nvSpPr>
            <p:cNvPr id="3" name="Right Triangle 2">
              <a:extLst>
                <a:ext uri="{FF2B5EF4-FFF2-40B4-BE49-F238E27FC236}">
                  <a16:creationId xmlns:a16="http://schemas.microsoft.com/office/drawing/2014/main" id="{CF30593D-E4EC-B019-0DC2-B6F573B6D9BB}"/>
                </a:ext>
              </a:extLst>
            </p:cNvPr>
            <p:cNvSpPr/>
            <p:nvPr/>
          </p:nvSpPr>
          <p:spPr>
            <a:xfrm flipH="1" flipV="1">
              <a:off x="7309447" y="5586768"/>
              <a:ext cx="931603" cy="350729"/>
            </a:xfrm>
            <a:prstGeom prst="rtTriangle">
              <a:avLst/>
            </a:prstGeom>
            <a:solidFill>
              <a:srgbClr val="F1EFA2">
                <a:alpha val="51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4">
            <a:extLst>
              <a:ext uri="{FF2B5EF4-FFF2-40B4-BE49-F238E27FC236}">
                <a16:creationId xmlns:a16="http://schemas.microsoft.com/office/drawing/2014/main" id="{74AE96B5-9896-D0FD-6641-D7E79D53ED74}"/>
              </a:ext>
            </a:extLst>
          </p:cNvPr>
          <p:cNvSpPr>
            <a:spLocks noChangeArrowheads="1"/>
          </p:cNvSpPr>
          <p:nvPr/>
        </p:nvSpPr>
        <p:spPr bwMode="auto">
          <a:xfrm>
            <a:off x="1044341" y="2749292"/>
            <a:ext cx="10103317" cy="237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1600"/>
              </a:spcAft>
              <a:buClrTx/>
              <a:buSzTx/>
              <a:buFontTx/>
              <a:buNone/>
              <a:tabLst/>
            </a:pPr>
            <a:r>
              <a:rPr kumimoji="0" lang="en-US" altLang="en-US" sz="2600" b="0" i="0" u="none" strike="noStrike" cap="none" normalizeH="0" baseline="0" dirty="0">
                <a:ln>
                  <a:noFill/>
                </a:ln>
                <a:solidFill>
                  <a:schemeClr val="tx1"/>
                </a:solidFill>
                <a:effectLst/>
                <a:latin typeface="+mn-lt"/>
                <a:ea typeface="Times New Roman" panose="02020603050405020304" pitchFamily="18" charset="0"/>
              </a:rPr>
              <a:t>Check one of the boxes to indicate whether the applicant’s provider recommended the applicant to enter Job Corps in the </a:t>
            </a:r>
            <a:r>
              <a:rPr kumimoji="0" lang="en-US" altLang="en-US" sz="2600" b="1" i="0" u="none" strike="noStrike" cap="none" normalizeH="0" baseline="0" dirty="0">
                <a:ln>
                  <a:noFill/>
                </a:ln>
                <a:solidFill>
                  <a:srgbClr val="2E3ED6"/>
                </a:solidFill>
                <a:effectLst/>
                <a:latin typeface="+mn-lt"/>
                <a:ea typeface="Times New Roman" panose="02020603050405020304" pitchFamily="18" charset="0"/>
              </a:rPr>
              <a:t>last question of the CCMP</a:t>
            </a:r>
            <a:r>
              <a:rPr kumimoji="0" lang="en-US" altLang="en-US" sz="2600" b="0" i="0" u="none" strike="noStrike" cap="none" normalizeH="0" baseline="0" dirty="0">
                <a:ln>
                  <a:noFill/>
                </a:ln>
                <a:solidFill>
                  <a:schemeClr val="tx1"/>
                </a:solidFill>
                <a:effectLst/>
                <a:latin typeface="+mn-lt"/>
                <a:ea typeface="Times New Roman" panose="02020603050405020304" pitchFamily="18" charset="0"/>
              </a:rPr>
              <a:t>.  </a:t>
            </a:r>
            <a:endParaRPr kumimoji="0" lang="en-US" altLang="en-US" sz="2600" b="0" i="0" u="none" strike="noStrike" cap="none" normalizeH="0" baseline="0" dirty="0">
              <a:ln>
                <a:noFill/>
              </a:ln>
              <a:solidFill>
                <a:schemeClr val="tx1"/>
              </a:solidFill>
              <a:effectLst/>
              <a:latin typeface="+mn-lt"/>
            </a:endParaRPr>
          </a:p>
          <a:p>
            <a:pPr marL="928687" marR="0" lvl="0" indent="-457200" algn="l" defTabSz="914400" rtl="0" eaLnBrk="0" fontAlgn="base" latinLnBrk="0" hangingPunct="0">
              <a:spcBef>
                <a:spcPct val="0"/>
              </a:spcBef>
              <a:spcAft>
                <a:spcPts val="100"/>
              </a:spcAft>
              <a:buClrTx/>
              <a:buSzPct val="120000"/>
              <a:buFont typeface="Wingdings" pitchFamily="2" charset="2"/>
              <a:buChar char="q"/>
            </a:pPr>
            <a:r>
              <a:rPr kumimoji="0" lang="en-US" altLang="en-US" sz="2600" b="1" i="0" u="none" strike="noStrike" cap="none" normalizeH="0" baseline="0" dirty="0">
                <a:ln>
                  <a:noFill/>
                </a:ln>
                <a:solidFill>
                  <a:schemeClr val="tx1"/>
                </a:solidFill>
                <a:effectLst/>
                <a:latin typeface="+mn-lt"/>
                <a:ea typeface="Times New Roman" panose="02020603050405020304" pitchFamily="18" charset="0"/>
              </a:rPr>
              <a:t>Yes</a:t>
            </a:r>
            <a:r>
              <a:rPr kumimoji="0" lang="en-US" altLang="en-US" sz="2600" b="0" i="0" u="none" strike="noStrike" cap="none" normalizeH="0" baseline="0" dirty="0">
                <a:ln>
                  <a:noFill/>
                </a:ln>
                <a:solidFill>
                  <a:schemeClr val="tx1"/>
                </a:solidFill>
                <a:effectLst/>
                <a:latin typeface="+mn-lt"/>
                <a:ea typeface="Times New Roman" panose="02020603050405020304" pitchFamily="18" charset="0"/>
              </a:rPr>
              <a:t> = Provider recommended applicant</a:t>
            </a:r>
            <a:endParaRPr kumimoji="0" lang="en-US" altLang="en-US" sz="2600" b="0" i="0" u="none" strike="noStrike" cap="none" normalizeH="0" baseline="0" dirty="0">
              <a:ln>
                <a:noFill/>
              </a:ln>
              <a:solidFill>
                <a:schemeClr val="tx1"/>
              </a:solidFill>
              <a:effectLst/>
              <a:latin typeface="+mn-lt"/>
            </a:endParaRPr>
          </a:p>
          <a:p>
            <a:pPr marL="928687" marR="0" lvl="0" indent="-457200" algn="l" defTabSz="914400" rtl="0" eaLnBrk="0" fontAlgn="base" latinLnBrk="0" hangingPunct="0">
              <a:spcBef>
                <a:spcPct val="0"/>
              </a:spcBef>
              <a:spcAft>
                <a:spcPts val="100"/>
              </a:spcAft>
              <a:buClrTx/>
              <a:buSzPct val="120000"/>
              <a:buFont typeface="Wingdings" pitchFamily="2" charset="2"/>
              <a:buChar char="q"/>
            </a:pPr>
            <a:r>
              <a:rPr kumimoji="0" lang="en-US" altLang="en-US" sz="2600" b="1" i="0" u="none" strike="noStrike" cap="none" normalizeH="0" baseline="0" dirty="0">
                <a:ln>
                  <a:noFill/>
                </a:ln>
                <a:solidFill>
                  <a:schemeClr val="tx1"/>
                </a:solidFill>
                <a:effectLst/>
                <a:latin typeface="+mn-lt"/>
                <a:ea typeface="Times New Roman" panose="02020603050405020304" pitchFamily="18" charset="0"/>
              </a:rPr>
              <a:t>No</a:t>
            </a:r>
            <a:r>
              <a:rPr kumimoji="0" lang="en-US" altLang="en-US" sz="2600" b="0" i="0" u="none" strike="noStrike" cap="none" normalizeH="0" baseline="0" dirty="0">
                <a:ln>
                  <a:noFill/>
                </a:ln>
                <a:solidFill>
                  <a:schemeClr val="tx1"/>
                </a:solidFill>
                <a:effectLst/>
                <a:latin typeface="+mn-lt"/>
                <a:ea typeface="Times New Roman" panose="02020603050405020304" pitchFamily="18" charset="0"/>
              </a:rPr>
              <a:t> = Provider did not recommend</a:t>
            </a:r>
            <a:endParaRPr kumimoji="0" lang="en-US" altLang="en-US" sz="2600" b="0" i="0" u="none" strike="noStrike" cap="none" normalizeH="0" baseline="0" dirty="0">
              <a:ln>
                <a:noFill/>
              </a:ln>
              <a:solidFill>
                <a:schemeClr val="tx1"/>
              </a:solidFill>
              <a:effectLst/>
              <a:latin typeface="+mn-lt"/>
            </a:endParaRPr>
          </a:p>
          <a:p>
            <a:pPr marL="928687" marR="0" lvl="0" indent="-457200" algn="l" defTabSz="914400" rtl="0" eaLnBrk="0" fontAlgn="base" latinLnBrk="0" hangingPunct="0">
              <a:spcBef>
                <a:spcPct val="0"/>
              </a:spcBef>
              <a:spcAft>
                <a:spcPts val="100"/>
              </a:spcAft>
              <a:buClrTx/>
              <a:buSzPct val="120000"/>
              <a:buFont typeface="Wingdings" pitchFamily="2" charset="2"/>
              <a:buChar char="q"/>
            </a:pPr>
            <a:r>
              <a:rPr kumimoji="0" lang="en-US" altLang="en-US" sz="2600" b="1" i="0" u="none" strike="noStrike" cap="none" normalizeH="0" baseline="0" dirty="0">
                <a:ln>
                  <a:noFill/>
                </a:ln>
                <a:solidFill>
                  <a:schemeClr val="tx1"/>
                </a:solidFill>
                <a:effectLst/>
                <a:latin typeface="+mn-lt"/>
                <a:ea typeface="Times New Roman" panose="02020603050405020304" pitchFamily="18" charset="0"/>
              </a:rPr>
              <a:t>Provider unable to provide recommendation</a:t>
            </a:r>
            <a:r>
              <a:rPr kumimoji="0" lang="en-US" altLang="en-US" sz="2600" b="0" i="0" u="none" strike="noStrike" cap="none" normalizeH="0" baseline="0" dirty="0">
                <a:ln>
                  <a:noFill/>
                </a:ln>
                <a:solidFill>
                  <a:schemeClr val="tx1"/>
                </a:solidFill>
                <a:effectLst/>
                <a:latin typeface="+mn-lt"/>
                <a:ea typeface="Times New Roman" panose="02020603050405020304" pitchFamily="18" charset="0"/>
              </a:rPr>
              <a:t> (explain below)</a:t>
            </a:r>
          </a:p>
          <a:p>
            <a:pPr marL="928687" indent="-457200">
              <a:lnSpc>
                <a:spcPct val="90000"/>
              </a:lnSpc>
              <a:buSzPct val="120000"/>
              <a:buFont typeface="Wingdings" pitchFamily="2" charset="2"/>
              <a:buChar char="q"/>
            </a:pPr>
            <a:r>
              <a:rPr kumimoji="0" lang="en-US" altLang="en-US" sz="2600" b="1" i="0" u="none" strike="noStrike" cap="none" normalizeH="0" baseline="0" dirty="0">
                <a:ln>
                  <a:noFill/>
                </a:ln>
                <a:solidFill>
                  <a:schemeClr val="tx1"/>
                </a:solidFill>
                <a:effectLst/>
                <a:latin typeface="+mn-lt"/>
                <a:ea typeface="Times New Roman" panose="02020603050405020304" pitchFamily="18" charset="0"/>
              </a:rPr>
              <a:t>Not applicable</a:t>
            </a:r>
            <a:r>
              <a:rPr kumimoji="0" lang="en-US" altLang="en-US" sz="2600" b="0" i="0" u="none" strike="noStrike" cap="none" normalizeH="0" baseline="0" dirty="0">
                <a:ln>
                  <a:noFill/>
                </a:ln>
                <a:solidFill>
                  <a:schemeClr val="tx1"/>
                </a:solidFill>
                <a:effectLst/>
                <a:latin typeface="+mn-lt"/>
                <a:ea typeface="Times New Roman" panose="02020603050405020304" pitchFamily="18" charset="0"/>
              </a:rPr>
              <a:t> = No CCMP provided</a:t>
            </a:r>
            <a:endParaRPr kumimoji="0" lang="en-US" altLang="en-US" sz="2000" b="0" i="0" u="none" strike="noStrike" cap="none" normalizeH="0" baseline="0" dirty="0">
              <a:ln>
                <a:noFill/>
              </a:ln>
              <a:solidFill>
                <a:schemeClr val="tx1"/>
              </a:solidFill>
              <a:effectLst/>
              <a:latin typeface="+mn-lt"/>
            </a:endParaRPr>
          </a:p>
        </p:txBody>
      </p:sp>
      <p:grpSp>
        <p:nvGrpSpPr>
          <p:cNvPr id="38" name="Group 37">
            <a:extLst>
              <a:ext uri="{FF2B5EF4-FFF2-40B4-BE49-F238E27FC236}">
                <a16:creationId xmlns:a16="http://schemas.microsoft.com/office/drawing/2014/main" id="{8B138F95-BFDE-8248-9254-0A7FFD6841A6}"/>
              </a:ext>
            </a:extLst>
          </p:cNvPr>
          <p:cNvGrpSpPr/>
          <p:nvPr/>
        </p:nvGrpSpPr>
        <p:grpSpPr>
          <a:xfrm>
            <a:off x="841935" y="1491933"/>
            <a:ext cx="9906160" cy="900844"/>
            <a:chOff x="841935" y="1409660"/>
            <a:chExt cx="9906160" cy="886968"/>
          </a:xfrm>
        </p:grpSpPr>
        <p:pic>
          <p:nvPicPr>
            <p:cNvPr id="23" name="Picture 22">
              <a:extLst>
                <a:ext uri="{FF2B5EF4-FFF2-40B4-BE49-F238E27FC236}">
                  <a16:creationId xmlns:a16="http://schemas.microsoft.com/office/drawing/2014/main" id="{AC6B5DB7-DC81-7646-B84D-22B93247B905}"/>
                </a:ext>
              </a:extLst>
            </p:cNvPr>
            <p:cNvPicPr>
              <a:picLocks/>
            </p:cNvPicPr>
            <p:nvPr/>
          </p:nvPicPr>
          <p:blipFill>
            <a:blip r:embed="rId3"/>
            <a:stretch>
              <a:fillRect/>
            </a:stretch>
          </p:blipFill>
          <p:spPr>
            <a:xfrm>
              <a:off x="841935" y="1487384"/>
              <a:ext cx="731520" cy="731520"/>
            </a:xfrm>
            <a:prstGeom prst="rect">
              <a:avLst/>
            </a:prstGeom>
          </p:spPr>
        </p:pic>
        <p:sp>
          <p:nvSpPr>
            <p:cNvPr id="37" name="Rectangle 6">
              <a:extLst>
                <a:ext uri="{FF2B5EF4-FFF2-40B4-BE49-F238E27FC236}">
                  <a16:creationId xmlns:a16="http://schemas.microsoft.com/office/drawing/2014/main" id="{72B8DC67-6194-1582-B7D6-89B6F762C8FB}"/>
                </a:ext>
              </a:extLst>
            </p:cNvPr>
            <p:cNvSpPr>
              <a:spLocks noChangeArrowheads="1"/>
            </p:cNvSpPr>
            <p:nvPr/>
          </p:nvSpPr>
          <p:spPr bwMode="auto">
            <a:xfrm>
              <a:off x="1695535" y="1409660"/>
              <a:ext cx="9052560" cy="88696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0" fontAlgn="base" latinLnBrk="0" hangingPunct="0">
                <a:lnSpc>
                  <a:spcPct val="100000"/>
                </a:lnSpc>
                <a:spcBef>
                  <a:spcPts val="200"/>
                </a:spcBef>
                <a:spcAft>
                  <a:spcPts val="200"/>
                </a:spcAft>
                <a:buClrTx/>
                <a:buSzTx/>
                <a:buFontTx/>
                <a:buNone/>
                <a:tabLst/>
              </a:pPr>
              <a:r>
                <a:rPr kumimoji="0" lang="en-US" altLang="en-US" sz="15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Chronic Care Management Plan (CCMP) Provider Form/Provider Documents:</a:t>
              </a:r>
              <a:r>
                <a:rPr kumimoji="0" lang="en-US" altLang="en-US" sz="15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5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Does the applicant’s treating outside provider recommend applicant to enter Job Corps?   </a:t>
              </a:r>
              <a:r>
                <a:rPr kumimoji="0" lang="en-US" altLang="en-US" sz="15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500" b="0" i="0" u="none" strike="noStrike" cap="none" normalizeH="0" baseline="0" dirty="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a:t>
              </a:r>
              <a:r>
                <a:rPr kumimoji="0" lang="en-US" altLang="en-US" sz="15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Yes    ☐ No   ☐ Provider unable to provide recommendation (explain below)  ☐ Not applicable (no CCMP provided)</a:t>
              </a:r>
              <a:r>
                <a:rPr kumimoji="0" lang="en-US" altLang="en-US" sz="1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1563689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B1F1B7B-3A02-B2BE-634A-049EB6AD0190}"/>
              </a:ext>
            </a:extLst>
          </p:cNvPr>
          <p:cNvSpPr>
            <a:spLocks noGrp="1"/>
          </p:cNvSpPr>
          <p:nvPr>
            <p:ph type="sldNum" sz="quarter" idx="4"/>
          </p:nvPr>
        </p:nvSpPr>
        <p:spPr/>
        <p:txBody>
          <a:bodyPr/>
          <a:lstStyle/>
          <a:p>
            <a:fld id="{294A09A9-5501-47C1-A89A-A340965A2BE2}" type="slidenum">
              <a:rPr lang="en-US" smtClean="0"/>
              <a:pPr/>
              <a:t>53</a:t>
            </a:fld>
            <a:endParaRPr lang="en-US" dirty="0"/>
          </a:p>
        </p:txBody>
      </p:sp>
      <p:sp>
        <p:nvSpPr>
          <p:cNvPr id="4" name="Oval 3">
            <a:extLst>
              <a:ext uri="{FF2B5EF4-FFF2-40B4-BE49-F238E27FC236}">
                <a16:creationId xmlns:a16="http://schemas.microsoft.com/office/drawing/2014/main" id="{39E79EDC-711D-A285-756F-80BBF4DF08E0}"/>
              </a:ext>
            </a:extLst>
          </p:cNvPr>
          <p:cNvSpPr/>
          <p:nvPr/>
        </p:nvSpPr>
        <p:spPr>
          <a:xfrm>
            <a:off x="2278743" y="5356345"/>
            <a:ext cx="2362048" cy="1501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2">
            <a:extLst>
              <a:ext uri="{FF2B5EF4-FFF2-40B4-BE49-F238E27FC236}">
                <a16:creationId xmlns:a16="http://schemas.microsoft.com/office/drawing/2014/main" id="{A2653E44-FA71-0E65-2E22-4263EDF4A5E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6" name="Title 1">
            <a:extLst>
              <a:ext uri="{FF2B5EF4-FFF2-40B4-BE49-F238E27FC236}">
                <a16:creationId xmlns:a16="http://schemas.microsoft.com/office/drawing/2014/main" id="{D2647174-CDBA-2A92-6BD0-2F345E876CA8}"/>
              </a:ext>
            </a:extLst>
          </p:cNvPr>
          <p:cNvSpPr>
            <a:spLocks noGrp="1"/>
          </p:cNvSpPr>
          <p:nvPr>
            <p:ph type="title"/>
          </p:nvPr>
        </p:nvSpPr>
        <p:spPr>
          <a:xfrm>
            <a:off x="1062348" y="547684"/>
            <a:ext cx="8254094" cy="621623"/>
          </a:xfrm>
        </p:spPr>
        <p:txBody>
          <a:bodyPr anchor="t"/>
          <a:lstStyle/>
          <a:p>
            <a:r>
              <a:rPr lang="en-US" sz="4400" b="0" dirty="0"/>
              <a:t>CCMP – Section 1</a:t>
            </a:r>
          </a:p>
        </p:txBody>
      </p:sp>
      <p:sp>
        <p:nvSpPr>
          <p:cNvPr id="34" name="Rectangle 33">
            <a:extLst>
              <a:ext uri="{FF2B5EF4-FFF2-40B4-BE49-F238E27FC236}">
                <a16:creationId xmlns:a16="http://schemas.microsoft.com/office/drawing/2014/main" id="{DD1456E9-D0B4-E0CC-D91F-204702082DF5}"/>
              </a:ext>
            </a:extLst>
          </p:cNvPr>
          <p:cNvSpPr/>
          <p:nvPr/>
        </p:nvSpPr>
        <p:spPr>
          <a:xfrm>
            <a:off x="10748095" y="2354981"/>
            <a:ext cx="345995" cy="130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6BA2E7B2-4041-FBC5-C186-542564F2653E}"/>
              </a:ext>
            </a:extLst>
          </p:cNvPr>
          <p:cNvGrpSpPr/>
          <p:nvPr/>
        </p:nvGrpSpPr>
        <p:grpSpPr>
          <a:xfrm>
            <a:off x="841935" y="1491933"/>
            <a:ext cx="10651769" cy="4897719"/>
            <a:chOff x="841935" y="1491933"/>
            <a:chExt cx="10651769" cy="4897719"/>
          </a:xfrm>
        </p:grpSpPr>
        <p:sp>
          <p:nvSpPr>
            <p:cNvPr id="20" name="TextBox 19">
              <a:extLst>
                <a:ext uri="{FF2B5EF4-FFF2-40B4-BE49-F238E27FC236}">
                  <a16:creationId xmlns:a16="http://schemas.microsoft.com/office/drawing/2014/main" id="{E462C71C-558C-80F7-2CBA-9FC82452283D}"/>
                </a:ext>
              </a:extLst>
            </p:cNvPr>
            <p:cNvSpPr txBox="1"/>
            <p:nvPr/>
          </p:nvSpPr>
          <p:spPr>
            <a:xfrm>
              <a:off x="1207695" y="2513199"/>
              <a:ext cx="10286009" cy="2312869"/>
            </a:xfrm>
            <a:prstGeom prst="roundRect">
              <a:avLst/>
            </a:prstGeom>
            <a:noFill/>
            <a:ln w="25400">
              <a:noFill/>
            </a:ln>
          </p:spPr>
          <p:txBody>
            <a:bodyPr wrap="square">
              <a:noAutofit/>
            </a:bodyPr>
            <a:lstStyle/>
            <a:p>
              <a:pPr marL="342900" indent="-342900" eaLnBrk="0" fontAlgn="base" hangingPunct="0">
                <a:lnSpc>
                  <a:spcPct val="90000"/>
                </a:lnSpc>
                <a:spcBef>
                  <a:spcPct val="0"/>
                </a:spcBef>
                <a:buFont typeface="Wingdings" pitchFamily="2" charset="2"/>
                <a:buChar char="q"/>
                <a:defRPr/>
              </a:pPr>
              <a:r>
                <a:rPr kumimoji="0" lang="en-US" altLang="en-US" sz="2400" b="1" i="0" u="none" strike="noStrike" cap="none" normalizeH="0" baseline="0" dirty="0">
                  <a:ln>
                    <a:noFill/>
                  </a:ln>
                  <a:solidFill>
                    <a:schemeClr val="tx1"/>
                  </a:solidFill>
                  <a:effectLst/>
                  <a:latin typeface="+mn-lt"/>
                  <a:ea typeface="Times New Roman" panose="02020603050405020304" pitchFamily="18" charset="0"/>
                </a:rPr>
                <a:t>Pro</a:t>
              </a:r>
              <a:r>
                <a:rPr kumimoji="0" lang="en-US" altLang="en-US" sz="2600" b="1" i="0" u="none" strike="noStrike" cap="none" normalizeH="0" baseline="0" dirty="0">
                  <a:ln>
                    <a:noFill/>
                  </a:ln>
                  <a:solidFill>
                    <a:schemeClr val="tx1"/>
                  </a:solidFill>
                  <a:effectLst/>
                  <a:latin typeface="+mn-lt"/>
                  <a:ea typeface="Times New Roman" panose="02020603050405020304" pitchFamily="18" charset="0"/>
                </a:rPr>
                <a:t>vider unable to provide recommendation</a:t>
              </a:r>
              <a:r>
                <a:rPr kumimoji="0" lang="en-US" altLang="en-US" sz="2600" b="0" i="0" u="none" strike="noStrike" cap="none" normalizeH="0" baseline="0" dirty="0">
                  <a:ln>
                    <a:noFill/>
                  </a:ln>
                  <a:solidFill>
                    <a:schemeClr val="tx1"/>
                  </a:solidFill>
                  <a:effectLst/>
                  <a:latin typeface="+mn-lt"/>
                  <a:ea typeface="Times New Roman" panose="02020603050405020304" pitchFamily="18" charset="0"/>
                </a:rPr>
                <a:t> (explain below)</a:t>
              </a:r>
            </a:p>
            <a:p>
              <a:pPr eaLnBrk="0" fontAlgn="base" hangingPunct="0">
                <a:lnSpc>
                  <a:spcPct val="90000"/>
                </a:lnSpc>
                <a:spcBef>
                  <a:spcPct val="0"/>
                </a:spcBef>
                <a:defRPr/>
              </a:pPr>
              <a:endParaRPr kumimoji="0" lang="en-US" altLang="en-US" sz="1200" b="0" i="0" u="none" strike="noStrike" cap="none" normalizeH="0" baseline="0" dirty="0">
                <a:ln>
                  <a:noFill/>
                </a:ln>
                <a:solidFill>
                  <a:schemeClr val="tx1"/>
                </a:solidFill>
                <a:effectLst/>
                <a:latin typeface="+mn-lt"/>
                <a:ea typeface="Times New Roman" panose="02020603050405020304" pitchFamily="18" charset="0"/>
              </a:endParaRPr>
            </a:p>
            <a:p>
              <a:pPr marL="342900" marR="0" lvl="0" indent="-342900" algn="l" defTabSz="914400" rtl="0" eaLnBrk="0" fontAlgn="base" latinLnBrk="0" hangingPunct="0">
                <a:lnSpc>
                  <a:spcPct val="110000"/>
                </a:lnSpc>
                <a:spcBef>
                  <a:spcPct val="0"/>
                </a:spcBef>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Tenorite"/>
                  <a:ea typeface="Times New Roman" panose="02020603050405020304" pitchFamily="18" charset="0"/>
                  <a:cs typeface="+mn-cs"/>
                </a:rPr>
                <a:t>There is </a:t>
              </a:r>
              <a:r>
                <a:rPr kumimoji="0" lang="en-US" altLang="en-US" sz="2400" b="1" i="0" u="none" strike="noStrike" kern="1200" cap="none" spc="0" normalizeH="0" baseline="0" noProof="0" dirty="0">
                  <a:ln>
                    <a:noFill/>
                  </a:ln>
                  <a:solidFill>
                    <a:srgbClr val="2E3ED6"/>
                  </a:solidFill>
                  <a:effectLst/>
                  <a:uLnTx/>
                  <a:uFillTx/>
                  <a:latin typeface="Tenorite"/>
                  <a:ea typeface="Times New Roman" panose="02020603050405020304" pitchFamily="18" charset="0"/>
                  <a:cs typeface="+mn-cs"/>
                </a:rPr>
                <a:t>no response </a:t>
              </a:r>
              <a:r>
                <a:rPr kumimoji="0" lang="en-US" altLang="en-US" sz="2400" b="0" i="0" u="none" strike="noStrike" kern="1200" cap="none" spc="0" normalizeH="0" baseline="0" noProof="0" dirty="0">
                  <a:ln>
                    <a:noFill/>
                  </a:ln>
                  <a:solidFill>
                    <a:srgbClr val="000000"/>
                  </a:solidFill>
                  <a:effectLst/>
                  <a:uLnTx/>
                  <a:uFillTx/>
                  <a:latin typeface="Tenorite"/>
                  <a:ea typeface="Times New Roman" panose="02020603050405020304" pitchFamily="18" charset="0"/>
                  <a:cs typeface="+mn-cs"/>
                </a:rPr>
                <a:t>to the last question of the CCMP (left blank or omitted).</a:t>
              </a:r>
            </a:p>
            <a:p>
              <a:pPr marL="342900" marR="0" lvl="0" indent="-342900" algn="l" defTabSz="914400" rtl="0" eaLnBrk="0" fontAlgn="base" latinLnBrk="0" hangingPunct="0">
                <a:lnSpc>
                  <a:spcPct val="110000"/>
                </a:lnSpc>
                <a:spcBef>
                  <a:spcPct val="0"/>
                </a:spcBef>
                <a:buClrTx/>
                <a:buSzTx/>
                <a:buFont typeface="Arial" panose="020B0604020202020204" pitchFamily="34" charset="0"/>
                <a:buChar char="•"/>
                <a:tabLst/>
                <a:defRPr/>
              </a:pPr>
              <a:r>
                <a:rPr lang="en-US" altLang="en-US" sz="2400" dirty="0">
                  <a:solidFill>
                    <a:srgbClr val="000000"/>
                  </a:solidFill>
                  <a:latin typeface="Tenorite"/>
                  <a:ea typeface="Times New Roman" panose="02020603050405020304" pitchFamily="18" charset="0"/>
                </a:rPr>
                <a:t>Provide writes in a response like </a:t>
              </a:r>
              <a:r>
                <a:rPr kumimoji="0" lang="en-US" altLang="en-US" sz="2400" b="1" i="0" u="none" strike="noStrike" kern="1200" cap="none" spc="0" normalizeH="0" baseline="0" noProof="0" dirty="0">
                  <a:ln>
                    <a:noFill/>
                  </a:ln>
                  <a:solidFill>
                    <a:srgbClr val="000000"/>
                  </a:solidFill>
                  <a:effectLst/>
                  <a:uLnTx/>
                  <a:uFillTx/>
                  <a:latin typeface="Tenorite"/>
                  <a:ea typeface="Times New Roman" panose="02020603050405020304" pitchFamily="18" charset="0"/>
                  <a:cs typeface="+mn-cs"/>
                </a:rPr>
                <a:t>“unsure.”</a:t>
              </a:r>
            </a:p>
            <a:p>
              <a:pPr marL="342900" marR="0" lvl="0" indent="-342900" algn="l" defTabSz="914400" rtl="0" eaLnBrk="0" fontAlgn="base" latinLnBrk="0" hangingPunct="0">
                <a:lnSpc>
                  <a:spcPct val="110000"/>
                </a:lnSpc>
                <a:spcBef>
                  <a:spcPct val="0"/>
                </a:spcBef>
                <a:buClrTx/>
                <a:buSzTx/>
                <a:buFont typeface="Arial" panose="020B0604020202020204" pitchFamily="34" charset="0"/>
                <a:buChar char="•"/>
                <a:tabLst/>
                <a:defRPr/>
              </a:pPr>
              <a:r>
                <a:rPr lang="en-US" altLang="en-US" sz="2400" dirty="0">
                  <a:solidFill>
                    <a:srgbClr val="000000"/>
                  </a:solidFill>
                  <a:latin typeface="Tenorite"/>
                  <a:ea typeface="Times New Roman" panose="02020603050405020304" pitchFamily="18" charset="0"/>
                </a:rPr>
                <a:t>The provider sent a letter or memo rather than a CCMP.</a:t>
              </a:r>
            </a:p>
          </p:txBody>
        </p:sp>
        <p:grpSp>
          <p:nvGrpSpPr>
            <p:cNvPr id="38" name="Group 37">
              <a:extLst>
                <a:ext uri="{FF2B5EF4-FFF2-40B4-BE49-F238E27FC236}">
                  <a16:creationId xmlns:a16="http://schemas.microsoft.com/office/drawing/2014/main" id="{8B138F95-BFDE-8248-9254-0A7FFD6841A6}"/>
                </a:ext>
              </a:extLst>
            </p:cNvPr>
            <p:cNvGrpSpPr/>
            <p:nvPr/>
          </p:nvGrpSpPr>
          <p:grpSpPr>
            <a:xfrm>
              <a:off x="841935" y="1491933"/>
              <a:ext cx="9906160" cy="886968"/>
              <a:chOff x="841935" y="1409660"/>
              <a:chExt cx="9906160" cy="886968"/>
            </a:xfrm>
          </p:grpSpPr>
          <p:pic>
            <p:nvPicPr>
              <p:cNvPr id="23" name="Picture 22">
                <a:extLst>
                  <a:ext uri="{FF2B5EF4-FFF2-40B4-BE49-F238E27FC236}">
                    <a16:creationId xmlns:a16="http://schemas.microsoft.com/office/drawing/2014/main" id="{AC6B5DB7-DC81-7646-B84D-22B93247B905}"/>
                  </a:ext>
                </a:extLst>
              </p:cNvPr>
              <p:cNvPicPr>
                <a:picLocks/>
              </p:cNvPicPr>
              <p:nvPr/>
            </p:nvPicPr>
            <p:blipFill>
              <a:blip r:embed="rId3"/>
              <a:stretch>
                <a:fillRect/>
              </a:stretch>
            </p:blipFill>
            <p:spPr>
              <a:xfrm>
                <a:off x="841935" y="1487384"/>
                <a:ext cx="731520" cy="731520"/>
              </a:xfrm>
              <a:prstGeom prst="rect">
                <a:avLst/>
              </a:prstGeom>
            </p:spPr>
          </p:pic>
          <p:sp>
            <p:nvSpPr>
              <p:cNvPr id="37" name="Rectangle 6">
                <a:extLst>
                  <a:ext uri="{FF2B5EF4-FFF2-40B4-BE49-F238E27FC236}">
                    <a16:creationId xmlns:a16="http://schemas.microsoft.com/office/drawing/2014/main" id="{72B8DC67-6194-1582-B7D6-89B6F762C8FB}"/>
                  </a:ext>
                </a:extLst>
              </p:cNvPr>
              <p:cNvSpPr>
                <a:spLocks noChangeArrowheads="1"/>
              </p:cNvSpPr>
              <p:nvPr/>
            </p:nvSpPr>
            <p:spPr bwMode="auto">
              <a:xfrm>
                <a:off x="1695535" y="1409660"/>
                <a:ext cx="9052560" cy="88696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0" fontAlgn="base" latinLnBrk="0" hangingPunct="0">
                  <a:lnSpc>
                    <a:spcPct val="100000"/>
                  </a:lnSpc>
                  <a:spcBef>
                    <a:spcPts val="200"/>
                  </a:spcBef>
                  <a:spcAft>
                    <a:spcPts val="200"/>
                  </a:spcAft>
                  <a:buClrTx/>
                  <a:buSzTx/>
                  <a:buFontTx/>
                  <a:buNone/>
                  <a:tabLst/>
                </a:pPr>
                <a:r>
                  <a:rPr kumimoji="0" lang="en-US" altLang="en-US" sz="15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Chronic Care Management Plan (CCMP) Provider Form/Provider Documents:</a:t>
                </a:r>
                <a:r>
                  <a:rPr kumimoji="0" lang="en-US" altLang="en-US" sz="15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5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Does the applicant’s treating outside provider recommend applicant to enter Job Corps?   </a:t>
                </a:r>
                <a:r>
                  <a:rPr kumimoji="0" lang="en-US" altLang="en-US" sz="15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500" b="0" i="0" u="none" strike="noStrike" cap="none" normalizeH="0" baseline="0" dirty="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a:t>
                </a:r>
                <a:r>
                  <a:rPr kumimoji="0" lang="en-US" altLang="en-US" sz="15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Yes    ☐ No   ☐ Provider unable to provide recommendation (explain below)  ☐ Not applicable (no CCMP provided)</a:t>
                </a:r>
                <a:r>
                  <a:rPr kumimoji="0" lang="en-US" altLang="en-US" sz="1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grpSp>
        <p:sp>
          <p:nvSpPr>
            <p:cNvPr id="3" name="TextBox 2">
              <a:extLst>
                <a:ext uri="{FF2B5EF4-FFF2-40B4-BE49-F238E27FC236}">
                  <a16:creationId xmlns:a16="http://schemas.microsoft.com/office/drawing/2014/main" id="{85708400-FA34-7A7F-5565-7CE7882D5D0C}"/>
                </a:ext>
              </a:extLst>
            </p:cNvPr>
            <p:cNvSpPr txBox="1"/>
            <p:nvPr/>
          </p:nvSpPr>
          <p:spPr>
            <a:xfrm>
              <a:off x="1695535" y="4866158"/>
              <a:ext cx="8085279" cy="1523494"/>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ts val="200"/>
                </a:spcAft>
                <a:buClrTx/>
                <a:buSzTx/>
                <a:tabLst/>
                <a:defRPr/>
              </a:pPr>
              <a:r>
                <a:rPr kumimoji="0" lang="en-US" altLang="en-US" sz="2200" b="1" i="0" u="none" strike="noStrike" kern="1200" cap="none" spc="0" normalizeH="0" baseline="0" noProof="0" dirty="0">
                  <a:ln>
                    <a:noFill/>
                  </a:ln>
                  <a:solidFill>
                    <a:srgbClr val="2E3ED6"/>
                  </a:solidFill>
                  <a:effectLst/>
                  <a:uLnTx/>
                  <a:uFillTx/>
                  <a:latin typeface="Tenorite"/>
                  <a:ea typeface="Times New Roman" panose="02020603050405020304" pitchFamily="18" charset="0"/>
                  <a:cs typeface="+mn-cs"/>
                </a:rPr>
                <a:t>For the explanation</a:t>
              </a:r>
              <a:r>
                <a:rPr kumimoji="0" lang="en-US" altLang="en-US" sz="2200" i="0" u="none" strike="noStrike" kern="1200" cap="none" spc="0" normalizeH="0" baseline="0" noProof="0" dirty="0">
                  <a:ln>
                    <a:noFill/>
                  </a:ln>
                  <a:solidFill>
                    <a:srgbClr val="000000"/>
                  </a:solidFill>
                  <a:effectLst/>
                  <a:uLnTx/>
                  <a:uFillTx/>
                  <a:latin typeface="Tenorite"/>
                  <a:ea typeface="Times New Roman" panose="02020603050405020304" pitchFamily="18" charset="0"/>
                  <a:cs typeface="+mn-cs"/>
                </a:rPr>
                <a:t>,</a:t>
              </a:r>
              <a:r>
                <a:rPr kumimoji="0" lang="en-US" altLang="en-US" sz="2200" b="1" i="0" u="none" strike="noStrike" kern="1200" cap="none" spc="0" normalizeH="0" baseline="0" noProof="0" dirty="0">
                  <a:ln>
                    <a:noFill/>
                  </a:ln>
                  <a:solidFill>
                    <a:srgbClr val="000000"/>
                  </a:solidFill>
                  <a:effectLst/>
                  <a:uLnTx/>
                  <a:uFillTx/>
                  <a:latin typeface="Tenorite"/>
                  <a:ea typeface="Times New Roman" panose="02020603050405020304" pitchFamily="18" charset="0"/>
                  <a:cs typeface="+mn-cs"/>
                </a:rPr>
                <a:t> </a:t>
              </a:r>
              <a:r>
                <a:rPr kumimoji="0" lang="en-US" altLang="en-US" sz="2200" b="0" i="0" u="none" strike="noStrike" kern="1200" cap="none" spc="0" normalizeH="0" baseline="0" noProof="0" dirty="0">
                  <a:ln>
                    <a:noFill/>
                  </a:ln>
                  <a:solidFill>
                    <a:srgbClr val="000000"/>
                  </a:solidFill>
                  <a:effectLst/>
                  <a:uLnTx/>
                  <a:uFillTx/>
                  <a:latin typeface="Tenorite"/>
                  <a:ea typeface="Times New Roman" panose="02020603050405020304" pitchFamily="18" charset="0"/>
                  <a:cs typeface="+mn-cs"/>
                </a:rPr>
                <a:t>write something like: </a:t>
              </a:r>
            </a:p>
            <a:p>
              <a:pPr marL="927100" marR="0" lvl="0" indent="-374650" algn="l" defTabSz="914400" rtl="0" eaLnBrk="0" fontAlgn="base" latinLnBrk="0" hangingPunct="0">
                <a:lnSpc>
                  <a:spcPct val="100000"/>
                </a:lnSpc>
                <a:spcBef>
                  <a:spcPct val="0"/>
                </a:spcBef>
                <a:spcAft>
                  <a:spcPts val="200"/>
                </a:spcAft>
                <a:buClrTx/>
                <a:buSzPct val="120000"/>
                <a:buFont typeface="Arial" panose="020B0604020202020204" pitchFamily="34" charset="0"/>
                <a:buChar char="•"/>
                <a:tabLst/>
                <a:defRPr/>
              </a:pPr>
              <a:r>
                <a:rPr kumimoji="0" lang="en-US" altLang="en-US" sz="2200" b="0" i="1" u="none" strike="noStrike" kern="1200" cap="none" spc="0" normalizeH="0" baseline="0" noProof="0" dirty="0">
                  <a:ln>
                    <a:noFill/>
                  </a:ln>
                  <a:solidFill>
                    <a:srgbClr val="000000"/>
                  </a:solidFill>
                  <a:effectLst/>
                  <a:uLnTx/>
                  <a:uFillTx/>
                  <a:latin typeface="Tenorite"/>
                  <a:ea typeface="Times New Roman" panose="02020603050405020304" pitchFamily="18" charset="0"/>
                  <a:cs typeface="+mn-cs"/>
                </a:rPr>
                <a:t>“Recommendation question was left blank.”</a:t>
              </a:r>
              <a:endParaRPr kumimoji="0" lang="en-US" altLang="en-US" sz="2200" b="0" i="0" u="none" strike="noStrike" kern="1200" cap="none" spc="0" normalizeH="0" baseline="0" noProof="0" dirty="0">
                <a:ln>
                  <a:noFill/>
                </a:ln>
                <a:solidFill>
                  <a:srgbClr val="000000"/>
                </a:solidFill>
                <a:effectLst/>
                <a:uLnTx/>
                <a:uFillTx/>
                <a:latin typeface="Tenorite"/>
                <a:ea typeface="+mn-ea"/>
                <a:cs typeface="+mn-cs"/>
              </a:endParaRPr>
            </a:p>
            <a:p>
              <a:pPr marL="862013" marR="0" lvl="0" indent="-358775" algn="l" defTabSz="914400" rtl="0" eaLnBrk="0" fontAlgn="base" latinLnBrk="0" hangingPunct="0">
                <a:lnSpc>
                  <a:spcPct val="100000"/>
                </a:lnSpc>
                <a:spcBef>
                  <a:spcPct val="0"/>
                </a:spcBef>
                <a:spcAft>
                  <a:spcPts val="200"/>
                </a:spcAft>
                <a:buClrTx/>
                <a:buSzPct val="120000"/>
                <a:buFont typeface="Arial" panose="020B0604020202020204" pitchFamily="34" charset="0"/>
                <a:buChar char="•"/>
                <a:tabLst/>
                <a:defRPr/>
              </a:pPr>
              <a:r>
                <a:rPr kumimoji="0" lang="en-US" altLang="en-US" sz="2200" b="0" i="1" u="none" strike="noStrike" kern="1200" cap="none" spc="0" normalizeH="0" baseline="0" noProof="0" dirty="0">
                  <a:ln>
                    <a:noFill/>
                  </a:ln>
                  <a:solidFill>
                    <a:srgbClr val="000000"/>
                  </a:solidFill>
                  <a:effectLst/>
                  <a:uLnTx/>
                  <a:uFillTx/>
                  <a:latin typeface="Tenorite"/>
                  <a:ea typeface="Times New Roman" panose="02020603050405020304" pitchFamily="18" charset="0"/>
                  <a:cs typeface="+mn-cs"/>
                </a:rPr>
                <a:t>“Provider did not check a box and wrote in ‘unsure’.”</a:t>
              </a:r>
            </a:p>
            <a:p>
              <a:pPr marL="862013" marR="0" lvl="0" indent="-358775" algn="l" defTabSz="914400" rtl="0" eaLnBrk="0" fontAlgn="base" latinLnBrk="0" hangingPunct="0">
                <a:lnSpc>
                  <a:spcPct val="100000"/>
                </a:lnSpc>
                <a:spcBef>
                  <a:spcPct val="0"/>
                </a:spcBef>
                <a:spcAft>
                  <a:spcPts val="200"/>
                </a:spcAft>
                <a:buClrTx/>
                <a:buSzPct val="120000"/>
                <a:buFont typeface="Arial" panose="020B0604020202020204" pitchFamily="34" charset="0"/>
                <a:buChar char="•"/>
                <a:tabLst/>
                <a:defRPr/>
              </a:pPr>
              <a:r>
                <a:rPr kumimoji="0" lang="en-US" sz="2200" b="0" i="1" u="none" strike="noStrike" kern="1200" cap="none" spc="0" normalizeH="0" baseline="0" noProof="0" dirty="0">
                  <a:ln>
                    <a:noFill/>
                  </a:ln>
                  <a:solidFill>
                    <a:srgbClr val="000000"/>
                  </a:solidFill>
                  <a:effectLst/>
                  <a:uLnTx/>
                  <a:uFillTx/>
                  <a:latin typeface="Tenorite"/>
                  <a:ea typeface="+mn-ea"/>
                  <a:cs typeface="+mn-cs"/>
                </a:rPr>
                <a:t>”Provider provided a letter than a CCMP.”</a:t>
              </a:r>
              <a:endParaRPr kumimoji="0" lang="en-US" sz="2200" b="0" i="0" u="none" strike="noStrike" kern="1200" cap="none" spc="0" normalizeH="0" baseline="0" noProof="0" dirty="0">
                <a:ln>
                  <a:noFill/>
                </a:ln>
                <a:solidFill>
                  <a:srgbClr val="000000"/>
                </a:solidFill>
                <a:effectLst/>
                <a:uLnTx/>
                <a:uFillTx/>
                <a:latin typeface="Tenorite"/>
                <a:ea typeface="+mn-ea"/>
                <a:cs typeface="+mn-cs"/>
              </a:endParaRPr>
            </a:p>
          </p:txBody>
        </p:sp>
      </p:grpSp>
    </p:spTree>
    <p:extLst>
      <p:ext uri="{BB962C8B-B14F-4D97-AF65-F5344CB8AC3E}">
        <p14:creationId xmlns:p14="http://schemas.microsoft.com/office/powerpoint/2010/main" val="4242932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AF31-946E-5D4D-83AC-56502E681CDE}"/>
              </a:ext>
            </a:extLst>
          </p:cNvPr>
          <p:cNvSpPr>
            <a:spLocks noGrp="1"/>
          </p:cNvSpPr>
          <p:nvPr>
            <p:ph type="title"/>
          </p:nvPr>
        </p:nvSpPr>
        <p:spPr>
          <a:xfrm>
            <a:off x="397134" y="822538"/>
            <a:ext cx="1953268" cy="2422743"/>
          </a:xfrm>
        </p:spPr>
        <p:txBody>
          <a:bodyPr>
            <a:noAutofit/>
          </a:bodyPr>
          <a:lstStyle/>
          <a:p>
            <a:r>
              <a:rPr lang="en-US" sz="4400" dirty="0"/>
              <a:t>CCMP</a:t>
            </a:r>
            <a:br>
              <a:rPr lang="en-US" dirty="0"/>
            </a:br>
            <a:br>
              <a:rPr lang="en-US" dirty="0"/>
            </a:br>
            <a:r>
              <a:rPr lang="en-US" sz="2800" b="0" dirty="0"/>
              <a:t>Revised</a:t>
            </a:r>
            <a:br>
              <a:rPr lang="en-US" sz="2800" dirty="0"/>
            </a:br>
            <a:r>
              <a:rPr lang="en-US" sz="2800" b="0" dirty="0"/>
              <a:t>February 2021</a:t>
            </a:r>
          </a:p>
        </p:txBody>
      </p:sp>
      <p:sp>
        <p:nvSpPr>
          <p:cNvPr id="4" name="Slide Number Placeholder 3">
            <a:extLst>
              <a:ext uri="{FF2B5EF4-FFF2-40B4-BE49-F238E27FC236}">
                <a16:creationId xmlns:a16="http://schemas.microsoft.com/office/drawing/2014/main" id="{544C90B2-AD6E-564D-B472-A1C41BB02CAE}"/>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88AA25-0ABF-4444-BF79-A8339D80008A}" type="slidenum">
              <a:rPr lang="en-US" smtClean="0"/>
              <a:pPr/>
              <a:t>54</a:t>
            </a:fld>
            <a:endParaRPr lang="en-US" dirty="0"/>
          </a:p>
        </p:txBody>
      </p:sp>
      <p:grpSp>
        <p:nvGrpSpPr>
          <p:cNvPr id="5" name="Group 4">
            <a:extLst>
              <a:ext uri="{FF2B5EF4-FFF2-40B4-BE49-F238E27FC236}">
                <a16:creationId xmlns:a16="http://schemas.microsoft.com/office/drawing/2014/main" id="{E7B28324-5ABD-56FE-228D-BB1E5B8B7FAC}"/>
              </a:ext>
            </a:extLst>
          </p:cNvPr>
          <p:cNvGrpSpPr/>
          <p:nvPr/>
        </p:nvGrpSpPr>
        <p:grpSpPr>
          <a:xfrm>
            <a:off x="2350402" y="822538"/>
            <a:ext cx="8437316" cy="5669281"/>
            <a:chOff x="2350402" y="392238"/>
            <a:chExt cx="8437316" cy="5669281"/>
          </a:xfrm>
        </p:grpSpPr>
        <p:pic>
          <p:nvPicPr>
            <p:cNvPr id="10" name="Picture 9" descr="Table&#10;&#10;Description automatically generated">
              <a:extLst>
                <a:ext uri="{FF2B5EF4-FFF2-40B4-BE49-F238E27FC236}">
                  <a16:creationId xmlns:a16="http://schemas.microsoft.com/office/drawing/2014/main" id="{0A8915A3-C559-1848-B3DB-81EBA4BA7E73}"/>
                </a:ext>
              </a:extLst>
            </p:cNvPr>
            <p:cNvPicPr>
              <a:picLocks/>
            </p:cNvPicPr>
            <p:nvPr/>
          </p:nvPicPr>
          <p:blipFill rotWithShape="1">
            <a:blip r:embed="rId3" cstate="email">
              <a:extLst>
                <a:ext uri="{28A0092B-C50C-407E-A947-70E740481C1C}">
                  <a14:useLocalDpi xmlns:a14="http://schemas.microsoft.com/office/drawing/2010/main"/>
                </a:ext>
              </a:extLst>
            </a:blip>
            <a:srcRect t="1235"/>
            <a:stretch/>
          </p:blipFill>
          <p:spPr>
            <a:xfrm>
              <a:off x="6581478" y="392238"/>
              <a:ext cx="4206240" cy="5669280"/>
            </a:xfrm>
            <a:prstGeom prst="rect">
              <a:avLst/>
            </a:prstGeom>
          </p:spPr>
        </p:pic>
        <p:pic>
          <p:nvPicPr>
            <p:cNvPr id="12" name="Picture 11" descr="Table&#10;&#10;Description automatically generated">
              <a:extLst>
                <a:ext uri="{FF2B5EF4-FFF2-40B4-BE49-F238E27FC236}">
                  <a16:creationId xmlns:a16="http://schemas.microsoft.com/office/drawing/2014/main" id="{F1FDE05F-BD2F-CF4A-8E3B-052B1A7DA3BE}"/>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2350402" y="392239"/>
              <a:ext cx="4206240" cy="5669280"/>
            </a:xfrm>
            <a:prstGeom prst="rect">
              <a:avLst/>
            </a:prstGeom>
          </p:spPr>
        </p:pic>
        <p:sp>
          <p:nvSpPr>
            <p:cNvPr id="13" name="Rounded Rectangle 12">
              <a:extLst>
                <a:ext uri="{FF2B5EF4-FFF2-40B4-BE49-F238E27FC236}">
                  <a16:creationId xmlns:a16="http://schemas.microsoft.com/office/drawing/2014/main" id="{DF6E0DC8-DA8E-3341-B81E-D03E194FAF0E}"/>
                </a:ext>
              </a:extLst>
            </p:cNvPr>
            <p:cNvSpPr/>
            <p:nvPr/>
          </p:nvSpPr>
          <p:spPr>
            <a:xfrm>
              <a:off x="6715983" y="3644691"/>
              <a:ext cx="3987875" cy="96316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665556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B1F1B7B-3A02-B2BE-634A-049EB6AD0190}"/>
              </a:ext>
            </a:extLst>
          </p:cNvPr>
          <p:cNvSpPr>
            <a:spLocks noGrp="1"/>
          </p:cNvSpPr>
          <p:nvPr>
            <p:ph type="sldNum" sz="quarter" idx="4"/>
          </p:nvPr>
        </p:nvSpPr>
        <p:spPr/>
        <p:txBody>
          <a:bodyPr/>
          <a:lstStyle/>
          <a:p>
            <a:fld id="{294A09A9-5501-47C1-A89A-A340965A2BE2}" type="slidenum">
              <a:rPr lang="en-US" smtClean="0"/>
              <a:pPr/>
              <a:t>55</a:t>
            </a:fld>
            <a:endParaRPr lang="en-US" dirty="0"/>
          </a:p>
        </p:txBody>
      </p:sp>
      <p:sp>
        <p:nvSpPr>
          <p:cNvPr id="7" name="Title 1">
            <a:extLst>
              <a:ext uri="{FF2B5EF4-FFF2-40B4-BE49-F238E27FC236}">
                <a16:creationId xmlns:a16="http://schemas.microsoft.com/office/drawing/2014/main" id="{E5514C7E-CE7E-34FB-3B32-AF1B27D4956F}"/>
              </a:ext>
            </a:extLst>
          </p:cNvPr>
          <p:cNvSpPr>
            <a:spLocks noGrp="1"/>
          </p:cNvSpPr>
          <p:nvPr>
            <p:ph type="title"/>
          </p:nvPr>
        </p:nvSpPr>
        <p:spPr>
          <a:xfrm>
            <a:off x="1062348" y="547684"/>
            <a:ext cx="8254094" cy="621623"/>
          </a:xfrm>
        </p:spPr>
        <p:txBody>
          <a:bodyPr anchor="t"/>
          <a:lstStyle/>
          <a:p>
            <a:r>
              <a:rPr lang="en-US" sz="4400" b="0" dirty="0"/>
              <a:t>CCMP - Section 2</a:t>
            </a:r>
          </a:p>
        </p:txBody>
      </p:sp>
      <p:grpSp>
        <p:nvGrpSpPr>
          <p:cNvPr id="3" name="Group 2">
            <a:extLst>
              <a:ext uri="{FF2B5EF4-FFF2-40B4-BE49-F238E27FC236}">
                <a16:creationId xmlns:a16="http://schemas.microsoft.com/office/drawing/2014/main" id="{707A02BF-95CA-81A3-6CD4-27288AABC058}"/>
              </a:ext>
            </a:extLst>
          </p:cNvPr>
          <p:cNvGrpSpPr/>
          <p:nvPr/>
        </p:nvGrpSpPr>
        <p:grpSpPr>
          <a:xfrm>
            <a:off x="1062348" y="1635343"/>
            <a:ext cx="10139052" cy="3721002"/>
            <a:chOff x="1062348" y="1635343"/>
            <a:chExt cx="10139052" cy="3721002"/>
          </a:xfrm>
        </p:grpSpPr>
        <p:sp>
          <p:nvSpPr>
            <p:cNvPr id="10" name="TextBox 9">
              <a:extLst>
                <a:ext uri="{FF2B5EF4-FFF2-40B4-BE49-F238E27FC236}">
                  <a16:creationId xmlns:a16="http://schemas.microsoft.com/office/drawing/2014/main" id="{26A3DABA-3558-7862-5209-1E01C829134B}"/>
                </a:ext>
              </a:extLst>
            </p:cNvPr>
            <p:cNvSpPr txBox="1"/>
            <p:nvPr/>
          </p:nvSpPr>
          <p:spPr>
            <a:xfrm>
              <a:off x="1992084" y="2387352"/>
              <a:ext cx="8522523" cy="1835887"/>
            </a:xfrm>
            <a:prstGeom prst="rect">
              <a:avLst/>
            </a:prstGeom>
            <a:noFill/>
          </p:spPr>
          <p:txBody>
            <a:bodyPr wrap="square">
              <a:spAutoFit/>
            </a:bodyPr>
            <a:lstStyle/>
            <a:p>
              <a:pPr marL="342900" marR="100330" lvl="0" indent="-342900">
                <a:lnSpc>
                  <a:spcPct val="105000"/>
                </a:lnSpc>
                <a:spcBef>
                  <a:spcPts val="0"/>
                </a:spcBef>
                <a:spcAft>
                  <a:spcPts val="1500"/>
                </a:spcAft>
                <a:buClr>
                  <a:srgbClr val="000000"/>
                </a:buClr>
                <a:buSzPct val="100000"/>
                <a:buFont typeface="Symbol" pitchFamily="2" charset="2"/>
                <a:buChar char=""/>
              </a:pPr>
              <a:r>
                <a:rPr lang="en-US" sz="2400" dirty="0">
                  <a:effectLst/>
                  <a:ea typeface="Times New Roman" panose="02020603050405020304" pitchFamily="18" charset="0"/>
                </a:rPr>
                <a:t>Provide a summary of the CCMP or another provider document</a:t>
              </a:r>
            </a:p>
            <a:p>
              <a:pPr marL="342900" marR="100330" lvl="0" indent="-342900">
                <a:lnSpc>
                  <a:spcPct val="105000"/>
                </a:lnSpc>
                <a:spcBef>
                  <a:spcPts val="0"/>
                </a:spcBef>
                <a:spcAft>
                  <a:spcPts val="300"/>
                </a:spcAft>
                <a:buClr>
                  <a:srgbClr val="000000"/>
                </a:buClr>
                <a:buSzPct val="100000"/>
                <a:buFont typeface="Symbol" pitchFamily="2" charset="2"/>
                <a:buChar char=""/>
              </a:pPr>
              <a:r>
                <a:rPr lang="en-US" sz="2400" dirty="0">
                  <a:effectLst/>
                  <a:ea typeface="Times New Roman" panose="02020603050405020304" pitchFamily="18" charset="0"/>
                </a:rPr>
                <a:t>Use bullets to summarize the most relevant information in the CCMP</a:t>
              </a:r>
            </a:p>
          </p:txBody>
        </p:sp>
        <p:pic>
          <p:nvPicPr>
            <p:cNvPr id="13" name="Picture 12">
              <a:extLst>
                <a:ext uri="{FF2B5EF4-FFF2-40B4-BE49-F238E27FC236}">
                  <a16:creationId xmlns:a16="http://schemas.microsoft.com/office/drawing/2014/main" id="{B2A64D8A-A3F1-86A5-E410-CD1153C1374E}"/>
                </a:ext>
              </a:extLst>
            </p:cNvPr>
            <p:cNvPicPr>
              <a:picLocks/>
            </p:cNvPicPr>
            <p:nvPr/>
          </p:nvPicPr>
          <p:blipFill>
            <a:blip r:embed="rId3"/>
            <a:stretch>
              <a:fillRect/>
            </a:stretch>
          </p:blipFill>
          <p:spPr>
            <a:xfrm>
              <a:off x="1062348" y="1635343"/>
              <a:ext cx="731520" cy="731520"/>
            </a:xfrm>
            <a:prstGeom prst="rect">
              <a:avLst/>
            </a:prstGeom>
          </p:spPr>
        </p:pic>
        <p:sp>
          <p:nvSpPr>
            <p:cNvPr id="16" name="TextBox 15">
              <a:extLst>
                <a:ext uri="{FF2B5EF4-FFF2-40B4-BE49-F238E27FC236}">
                  <a16:creationId xmlns:a16="http://schemas.microsoft.com/office/drawing/2014/main" id="{73ABA56D-4A1E-96F8-D6FA-1C2A9CA854C9}"/>
                </a:ext>
              </a:extLst>
            </p:cNvPr>
            <p:cNvSpPr txBox="1"/>
            <p:nvPr/>
          </p:nvSpPr>
          <p:spPr>
            <a:xfrm>
              <a:off x="1992084" y="1635343"/>
              <a:ext cx="9209316" cy="495644"/>
            </a:xfrm>
            <a:prstGeom prst="rect">
              <a:avLst/>
            </a:prstGeom>
            <a:solidFill>
              <a:schemeClr val="bg1">
                <a:lumMod val="95000"/>
              </a:schemeClr>
            </a:solidFill>
            <a:ln w="12700">
              <a:solidFill>
                <a:schemeClr val="tx1"/>
              </a:solidFill>
            </a:ln>
          </p:spPr>
          <p:txBody>
            <a:bodyPr wrap="square" rtlCol="0" anchor="ctr">
              <a:noAutofit/>
            </a:bodyPr>
            <a:lstStyle/>
            <a:p>
              <a:pPr>
                <a:spcBef>
                  <a:spcPts val="100"/>
                </a:spcBef>
                <a:spcAft>
                  <a:spcPts val="100"/>
                </a:spcAft>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Provide a summary of the CCMP and/or provider documents here.</a:t>
              </a:r>
            </a:p>
          </p:txBody>
        </p:sp>
        <p:sp>
          <p:nvSpPr>
            <p:cNvPr id="17" name="TextBox 16">
              <a:extLst>
                <a:ext uri="{FF2B5EF4-FFF2-40B4-BE49-F238E27FC236}">
                  <a16:creationId xmlns:a16="http://schemas.microsoft.com/office/drawing/2014/main" id="{CD369FDE-FD59-3D90-7927-B26B3F2C8C8E}"/>
                </a:ext>
              </a:extLst>
            </p:cNvPr>
            <p:cNvSpPr txBox="1"/>
            <p:nvPr/>
          </p:nvSpPr>
          <p:spPr>
            <a:xfrm>
              <a:off x="2161806" y="4479604"/>
              <a:ext cx="9039594" cy="876741"/>
            </a:xfrm>
            <a:prstGeom prst="roundRect">
              <a:avLst/>
            </a:prstGeom>
            <a:solidFill>
              <a:srgbClr val="F1EFA2"/>
            </a:solidFill>
            <a:ln w="25400">
              <a:solidFill>
                <a:schemeClr val="tx1"/>
              </a:solidFill>
            </a:ln>
          </p:spPr>
          <p:txBody>
            <a:bodyPr wrap="square" rtlCol="0" anchor="ctr">
              <a:noAutofit/>
            </a:bodyPr>
            <a:lstStyle/>
            <a:p>
              <a:pPr algn="ctr">
                <a:spcBef>
                  <a:spcPts val="600"/>
                </a:spcBef>
                <a:spcAft>
                  <a:spcPts val="600"/>
                </a:spcAft>
              </a:pPr>
              <a:r>
                <a:rPr lang="en-US" sz="2400" b="1" dirty="0">
                  <a:solidFill>
                    <a:srgbClr val="2E3ED6"/>
                  </a:solidFill>
                </a:rPr>
                <a:t>A letter from a provider should be treated the same as a CCMP.</a:t>
              </a:r>
            </a:p>
          </p:txBody>
        </p:sp>
      </p:grpSp>
    </p:spTree>
    <p:extLst>
      <p:ext uri="{BB962C8B-B14F-4D97-AF65-F5344CB8AC3E}">
        <p14:creationId xmlns:p14="http://schemas.microsoft.com/office/powerpoint/2010/main" val="6461165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3000">
              <a:schemeClr val="accent1">
                <a:lumMod val="45000"/>
                <a:lumOff val="55000"/>
                <a:alpha val="88623"/>
              </a:schemeClr>
            </a:gs>
            <a:gs pos="8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E0BC35-21E0-49C4-EFB0-B682858CB09A}"/>
              </a:ext>
            </a:extLst>
          </p:cNvPr>
          <p:cNvSpPr>
            <a:spLocks noGrp="1"/>
          </p:cNvSpPr>
          <p:nvPr>
            <p:ph type="sldNum" sz="quarter" idx="4"/>
          </p:nvPr>
        </p:nvSpPr>
        <p:spPr/>
        <p:txBody>
          <a:bodyPr/>
          <a:lstStyle/>
          <a:p>
            <a:fld id="{294A09A9-5501-47C1-A89A-A340965A2BE2}" type="slidenum">
              <a:rPr lang="en-US" smtClean="0"/>
              <a:pPr/>
              <a:t>56</a:t>
            </a:fld>
            <a:endParaRPr lang="en-US" dirty="0"/>
          </a:p>
        </p:txBody>
      </p:sp>
      <p:sp>
        <p:nvSpPr>
          <p:cNvPr id="7" name="Title 4">
            <a:extLst>
              <a:ext uri="{FF2B5EF4-FFF2-40B4-BE49-F238E27FC236}">
                <a16:creationId xmlns:a16="http://schemas.microsoft.com/office/drawing/2014/main" id="{6B369D7B-6927-B297-29FC-68D190591A24}"/>
              </a:ext>
            </a:extLst>
          </p:cNvPr>
          <p:cNvSpPr>
            <a:spLocks noGrp="1"/>
          </p:cNvSpPr>
          <p:nvPr>
            <p:ph type="title"/>
          </p:nvPr>
        </p:nvSpPr>
        <p:spPr>
          <a:xfrm rot="16200000" flipH="1">
            <a:off x="-2213020" y="2988763"/>
            <a:ext cx="6460218" cy="640080"/>
          </a:xfrm>
        </p:spPr>
        <p:txBody>
          <a:bodyPr anchor="t"/>
          <a:lstStyle/>
          <a:p>
            <a:pPr algn="ctr"/>
            <a:r>
              <a:rPr lang="en-US" sz="3600" dirty="0"/>
              <a:t>CCMP Summary Example</a:t>
            </a:r>
          </a:p>
        </p:txBody>
      </p:sp>
      <p:pic>
        <p:nvPicPr>
          <p:cNvPr id="21" name="Picture 20" descr="Text&#10;&#10;Description automatically generated">
            <a:extLst>
              <a:ext uri="{FF2B5EF4-FFF2-40B4-BE49-F238E27FC236}">
                <a16:creationId xmlns:a16="http://schemas.microsoft.com/office/drawing/2014/main" id="{6A481A2B-4164-2CAE-7C43-8C104C6C69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6028" y="309562"/>
            <a:ext cx="7959944" cy="6238875"/>
          </a:xfrm>
          <a:prstGeom prst="rect">
            <a:avLst/>
          </a:prstGeom>
        </p:spPr>
      </p:pic>
    </p:spTree>
    <p:extLst>
      <p:ext uri="{BB962C8B-B14F-4D97-AF65-F5344CB8AC3E}">
        <p14:creationId xmlns:p14="http://schemas.microsoft.com/office/powerpoint/2010/main" val="9892397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B1F1B7B-3A02-B2BE-634A-049EB6AD0190}"/>
              </a:ext>
            </a:extLst>
          </p:cNvPr>
          <p:cNvSpPr>
            <a:spLocks noGrp="1"/>
          </p:cNvSpPr>
          <p:nvPr>
            <p:ph type="sldNum" sz="quarter" idx="4"/>
          </p:nvPr>
        </p:nvSpPr>
        <p:spPr/>
        <p:txBody>
          <a:bodyPr/>
          <a:lstStyle/>
          <a:p>
            <a:fld id="{294A09A9-5501-47C1-A89A-A340965A2BE2}" type="slidenum">
              <a:rPr lang="en-US" smtClean="0"/>
              <a:pPr/>
              <a:t>57</a:t>
            </a:fld>
            <a:endParaRPr lang="en-US" dirty="0"/>
          </a:p>
        </p:txBody>
      </p:sp>
      <p:sp>
        <p:nvSpPr>
          <p:cNvPr id="4" name="Oval 3">
            <a:extLst>
              <a:ext uri="{FF2B5EF4-FFF2-40B4-BE49-F238E27FC236}">
                <a16:creationId xmlns:a16="http://schemas.microsoft.com/office/drawing/2014/main" id="{12AEEE08-CD1F-73F4-37E2-E7DDFF34461E}"/>
              </a:ext>
            </a:extLst>
          </p:cNvPr>
          <p:cNvSpPr/>
          <p:nvPr/>
        </p:nvSpPr>
        <p:spPr>
          <a:xfrm>
            <a:off x="2278743" y="5356345"/>
            <a:ext cx="2362048" cy="1501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C41F7238-1E1F-1DA6-ABFC-5EF6D007DD49}"/>
              </a:ext>
            </a:extLst>
          </p:cNvPr>
          <p:cNvSpPr>
            <a:spLocks noGrp="1"/>
          </p:cNvSpPr>
          <p:nvPr>
            <p:ph type="title"/>
          </p:nvPr>
        </p:nvSpPr>
        <p:spPr>
          <a:xfrm>
            <a:off x="1062348" y="547684"/>
            <a:ext cx="8254094" cy="621623"/>
          </a:xfrm>
        </p:spPr>
        <p:txBody>
          <a:bodyPr anchor="t"/>
          <a:lstStyle/>
          <a:p>
            <a:r>
              <a:rPr lang="en-US" sz="4400" b="0" dirty="0"/>
              <a:t>CCMP - Section 3</a:t>
            </a:r>
          </a:p>
        </p:txBody>
      </p:sp>
      <p:grpSp>
        <p:nvGrpSpPr>
          <p:cNvPr id="2" name="Group 1">
            <a:extLst>
              <a:ext uri="{FF2B5EF4-FFF2-40B4-BE49-F238E27FC236}">
                <a16:creationId xmlns:a16="http://schemas.microsoft.com/office/drawing/2014/main" id="{3AA010A2-3810-C77B-D0BC-950BF14A0500}"/>
              </a:ext>
            </a:extLst>
          </p:cNvPr>
          <p:cNvGrpSpPr/>
          <p:nvPr/>
        </p:nvGrpSpPr>
        <p:grpSpPr>
          <a:xfrm>
            <a:off x="609664" y="1463844"/>
            <a:ext cx="10847451" cy="4778203"/>
            <a:chOff x="609664" y="1463844"/>
            <a:chExt cx="10847451" cy="4778203"/>
          </a:xfrm>
        </p:grpSpPr>
        <p:grpSp>
          <p:nvGrpSpPr>
            <p:cNvPr id="13" name="Group 12">
              <a:extLst>
                <a:ext uri="{FF2B5EF4-FFF2-40B4-BE49-F238E27FC236}">
                  <a16:creationId xmlns:a16="http://schemas.microsoft.com/office/drawing/2014/main" id="{F2CDB11D-24DA-F725-EE43-37524F5B2B54}"/>
                </a:ext>
              </a:extLst>
            </p:cNvPr>
            <p:cNvGrpSpPr/>
            <p:nvPr/>
          </p:nvGrpSpPr>
          <p:grpSpPr>
            <a:xfrm>
              <a:off x="609664" y="1463844"/>
              <a:ext cx="10847451" cy="754380"/>
              <a:chOff x="609664" y="1529160"/>
              <a:chExt cx="10847451" cy="754380"/>
            </a:xfrm>
          </p:grpSpPr>
          <p:pic>
            <p:nvPicPr>
              <p:cNvPr id="10" name="Picture 9">
                <a:extLst>
                  <a:ext uri="{FF2B5EF4-FFF2-40B4-BE49-F238E27FC236}">
                    <a16:creationId xmlns:a16="http://schemas.microsoft.com/office/drawing/2014/main" id="{3FADB3FD-D7F8-A06E-97CA-DCF36736DD2E}"/>
                  </a:ext>
                </a:extLst>
              </p:cNvPr>
              <p:cNvPicPr>
                <a:picLocks/>
              </p:cNvPicPr>
              <p:nvPr/>
            </p:nvPicPr>
            <p:blipFill>
              <a:blip r:embed="rId3"/>
              <a:stretch>
                <a:fillRect/>
              </a:stretch>
            </p:blipFill>
            <p:spPr>
              <a:xfrm>
                <a:off x="609664" y="1552020"/>
                <a:ext cx="731520" cy="731520"/>
              </a:xfrm>
              <a:prstGeom prst="rect">
                <a:avLst/>
              </a:prstGeom>
            </p:spPr>
          </p:pic>
          <p:sp>
            <p:nvSpPr>
              <p:cNvPr id="12" name="TextBox 11">
                <a:extLst>
                  <a:ext uri="{FF2B5EF4-FFF2-40B4-BE49-F238E27FC236}">
                    <a16:creationId xmlns:a16="http://schemas.microsoft.com/office/drawing/2014/main" id="{3CDF78B8-0135-FEBF-5771-2248D038BAC8}"/>
                  </a:ext>
                </a:extLst>
              </p:cNvPr>
              <p:cNvSpPr txBox="1"/>
              <p:nvPr/>
            </p:nvSpPr>
            <p:spPr>
              <a:xfrm>
                <a:off x="1516279" y="1529160"/>
                <a:ext cx="9940836" cy="731520"/>
              </a:xfrm>
              <a:prstGeom prst="rect">
                <a:avLst/>
              </a:prstGeom>
              <a:solidFill>
                <a:schemeClr val="bg1">
                  <a:lumMod val="95000"/>
                </a:schemeClr>
              </a:solidFill>
              <a:ln w="12700">
                <a:solidFill>
                  <a:schemeClr val="tx1"/>
                </a:solidFill>
              </a:ln>
            </p:spPr>
            <p:txBody>
              <a:bodyPr wrap="square" anchor="ctr">
                <a:noAutofit/>
              </a:bodyPr>
              <a:lstStyle/>
              <a:p>
                <a:r>
                  <a:rPr lang="en-US" sz="1750" b="1" dirty="0">
                    <a:solidFill>
                      <a:srgbClr val="000000"/>
                    </a:solidFill>
                    <a:effectLst/>
                    <a:latin typeface="Times New Roman" panose="02020603050405020304" pitchFamily="18" charset="0"/>
                    <a:ea typeface="Times New Roman" panose="02020603050405020304" pitchFamily="18" charset="0"/>
                  </a:rPr>
                  <a:t>Remember: If you have a conflicting recommendation with the outside treating provider, summarize discussion with treating provider or indicate efforts to contact treating provider and summarize here. </a:t>
                </a:r>
                <a:endParaRPr lang="en-US" sz="1750" dirty="0"/>
              </a:p>
            </p:txBody>
          </p:sp>
        </p:grpSp>
        <p:sp>
          <p:nvSpPr>
            <p:cNvPr id="15" name="TextBox 14">
              <a:extLst>
                <a:ext uri="{FF2B5EF4-FFF2-40B4-BE49-F238E27FC236}">
                  <a16:creationId xmlns:a16="http://schemas.microsoft.com/office/drawing/2014/main" id="{D6F914D0-0671-48BC-2DBE-03F855638E39}"/>
                </a:ext>
              </a:extLst>
            </p:cNvPr>
            <p:cNvSpPr txBox="1"/>
            <p:nvPr/>
          </p:nvSpPr>
          <p:spPr>
            <a:xfrm>
              <a:off x="1516279" y="2461281"/>
              <a:ext cx="9940835" cy="3780766"/>
            </a:xfrm>
            <a:prstGeom prst="rect">
              <a:avLst/>
            </a:prstGeom>
            <a:noFill/>
          </p:spPr>
          <p:txBody>
            <a:bodyPr wrap="square">
              <a:noAutofit/>
            </a:bodyPr>
            <a:lstStyle/>
            <a:p>
              <a:pPr marL="15875" marR="100330">
                <a:lnSpc>
                  <a:spcPct val="105000"/>
                </a:lnSpc>
                <a:spcBef>
                  <a:spcPts val="0"/>
                </a:spcBef>
                <a:spcAft>
                  <a:spcPts val="0"/>
                </a:spcAft>
              </a:pPr>
              <a:r>
                <a:rPr lang="en-US" sz="2400" b="1" dirty="0">
                  <a:effectLst/>
                  <a:latin typeface="Calibri" panose="020F0502020204030204" pitchFamily="34" charset="0"/>
                  <a:ea typeface="Times New Roman" panose="02020603050405020304" pitchFamily="18" charset="0"/>
                </a:rPr>
                <a:t>If the provider recommends the applicant for Job Corps</a:t>
              </a:r>
              <a:r>
                <a:rPr lang="en-US" sz="2400" i="1" dirty="0">
                  <a:effectLst/>
                  <a:latin typeface="Calibri" panose="020F0502020204030204" pitchFamily="34" charset="0"/>
                  <a:ea typeface="Times New Roman" panose="02020603050405020304" pitchFamily="18" charset="0"/>
                </a:rPr>
                <a:t> </a:t>
              </a:r>
              <a:r>
                <a:rPr lang="en-US" sz="2400" dirty="0">
                  <a:effectLst/>
                  <a:latin typeface="Calibri" panose="020F0502020204030204" pitchFamily="34" charset="0"/>
                  <a:ea typeface="Times New Roman" panose="02020603050405020304" pitchFamily="18" charset="0"/>
                </a:rPr>
                <a:t>(marks the “yes” box for the last question of the CCMP), </a:t>
              </a:r>
              <a:r>
                <a:rPr lang="en-US" sz="2400" b="1" u="sng" dirty="0">
                  <a:solidFill>
                    <a:srgbClr val="FF0000"/>
                  </a:solidFill>
                  <a:effectLst/>
                  <a:latin typeface="Calibri" panose="020F0502020204030204" pitchFamily="34" charset="0"/>
                  <a:ea typeface="Times New Roman" panose="02020603050405020304" pitchFamily="18" charset="0"/>
                </a:rPr>
                <a:t>contacting</a:t>
              </a:r>
              <a:r>
                <a:rPr lang="en-US" sz="2400" b="1" i="1" u="sng" dirty="0">
                  <a:solidFill>
                    <a:srgbClr val="FF0000"/>
                  </a:solidFill>
                  <a:effectLst/>
                  <a:latin typeface="Calibri" panose="020F0502020204030204" pitchFamily="34" charset="0"/>
                  <a:ea typeface="Times New Roman" panose="02020603050405020304" pitchFamily="18" charset="0"/>
                </a:rPr>
                <a:t> </a:t>
              </a:r>
              <a:r>
                <a:rPr lang="en-US" sz="2400" b="1" u="sng" dirty="0">
                  <a:solidFill>
                    <a:srgbClr val="FF0000"/>
                  </a:solidFill>
                  <a:effectLst/>
                  <a:latin typeface="Calibri" panose="020F0502020204030204" pitchFamily="34" charset="0"/>
                  <a:ea typeface="Times New Roman" panose="02020603050405020304" pitchFamily="18" charset="0"/>
                </a:rPr>
                <a:t>the CCMP provider to discuss their recommendation is required</a:t>
              </a:r>
              <a:r>
                <a:rPr lang="en-US" sz="2400" u="sng" dirty="0">
                  <a:solidFill>
                    <a:srgbClr val="FF0000"/>
                  </a:solidFill>
                  <a:effectLst/>
                  <a:latin typeface="Calibri" panose="020F0502020204030204" pitchFamily="34" charset="0"/>
                  <a:ea typeface="Times New Roman" panose="02020603050405020304" pitchFamily="18" charset="0"/>
                </a:rPr>
                <a:t>.</a:t>
              </a:r>
            </a:p>
            <a:p>
              <a:pPr marL="15875" marR="100330">
                <a:lnSpc>
                  <a:spcPct val="105000"/>
                </a:lnSpc>
                <a:spcBef>
                  <a:spcPts val="0"/>
                </a:spcBef>
                <a:spcAft>
                  <a:spcPts val="0"/>
                </a:spcAft>
              </a:pPr>
              <a:endParaRPr lang="en-US" dirty="0">
                <a:effectLst/>
                <a:latin typeface="Calibri" panose="020F0502020204030204" pitchFamily="34" charset="0"/>
                <a:ea typeface="Times New Roman" panose="02020603050405020304" pitchFamily="18" charset="0"/>
              </a:endParaRPr>
            </a:p>
            <a:p>
              <a:pPr marL="342900" marR="82550" lvl="0" indent="-342900">
                <a:lnSpc>
                  <a:spcPct val="90000"/>
                </a:lnSpc>
                <a:spcBef>
                  <a:spcPts val="0"/>
                </a:spcBef>
                <a:spcAft>
                  <a:spcPts val="1200"/>
                </a:spcAft>
                <a:buClr>
                  <a:srgbClr val="000000"/>
                </a:buClr>
                <a:buSzPct val="120000"/>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rPr>
                <a:t>Why? Because the provider’s recommendation differs from yours, and presumably the provider knows the applicant better than you as the CMHC (but, of course, the provider does not know Job Corps as well as you do).</a:t>
              </a:r>
            </a:p>
            <a:p>
              <a:pPr marL="342900" marR="100330" lvl="0" indent="-342900">
                <a:lnSpc>
                  <a:spcPct val="90000"/>
                </a:lnSpc>
                <a:spcBef>
                  <a:spcPts val="0"/>
                </a:spcBef>
                <a:spcAft>
                  <a:spcPts val="1200"/>
                </a:spcAft>
                <a:buClr>
                  <a:srgbClr val="000000"/>
                </a:buClr>
                <a:buSzPct val="120000"/>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rPr>
                <a:t>You must make </a:t>
              </a:r>
              <a:r>
                <a:rPr lang="en-US" sz="2200" b="1" dirty="0">
                  <a:solidFill>
                    <a:srgbClr val="2E3ED6"/>
                  </a:solidFill>
                  <a:effectLst/>
                  <a:latin typeface="Calibri" panose="020F0502020204030204" pitchFamily="34" charset="0"/>
                  <a:ea typeface="Times New Roman" panose="02020603050405020304" pitchFamily="18" charset="0"/>
                </a:rPr>
                <a:t>at least 2 efforts </a:t>
              </a:r>
              <a:r>
                <a:rPr lang="en-US" sz="2200" dirty="0">
                  <a:effectLst/>
                  <a:latin typeface="Calibri" panose="020F0502020204030204" pitchFamily="34" charset="0"/>
                  <a:ea typeface="Times New Roman" panose="02020603050405020304" pitchFamily="18" charset="0"/>
                </a:rPr>
                <a:t>to contact provider.</a:t>
              </a:r>
            </a:p>
            <a:p>
              <a:pPr marL="342900" marR="99695" lvl="0" indent="-342900">
                <a:lnSpc>
                  <a:spcPct val="90000"/>
                </a:lnSpc>
                <a:buClr>
                  <a:srgbClr val="000000"/>
                </a:buClr>
                <a:buSzPct val="120000"/>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rPr>
                <a:t>Summarize your discussion with provider (including the date and name of the provider) </a:t>
              </a:r>
              <a:r>
                <a:rPr lang="en-US" sz="2200" b="1" dirty="0">
                  <a:solidFill>
                    <a:srgbClr val="FF0000"/>
                  </a:solidFill>
                  <a:latin typeface="Calibri" panose="020F0502020204030204" pitchFamily="34" charset="0"/>
                  <a:ea typeface="Times New Roman" panose="02020603050405020304" pitchFamily="18" charset="0"/>
                </a:rPr>
                <a:t>OR</a:t>
              </a:r>
              <a:r>
                <a:rPr lang="en-US" sz="2200" dirty="0">
                  <a:effectLst/>
                  <a:latin typeface="Calibri" panose="020F0502020204030204" pitchFamily="34" charset="0"/>
                  <a:ea typeface="Times New Roman" panose="02020603050405020304" pitchFamily="18" charset="0"/>
                </a:rPr>
                <a:t> document at least 2 efforts to reach provider.</a:t>
              </a:r>
            </a:p>
          </p:txBody>
        </p:sp>
      </p:grpSp>
    </p:spTree>
    <p:extLst>
      <p:ext uri="{BB962C8B-B14F-4D97-AF65-F5344CB8AC3E}">
        <p14:creationId xmlns:p14="http://schemas.microsoft.com/office/powerpoint/2010/main" val="1340911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3000">
              <a:schemeClr val="accent1">
                <a:lumMod val="45000"/>
                <a:lumOff val="55000"/>
                <a:alpha val="88623"/>
              </a:schemeClr>
            </a:gs>
            <a:gs pos="8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876A800-3321-5390-1F14-6B364750908A}"/>
              </a:ext>
            </a:extLst>
          </p:cNvPr>
          <p:cNvSpPr>
            <a:spLocks noGrp="1"/>
          </p:cNvSpPr>
          <p:nvPr>
            <p:ph type="sldNum" sz="quarter" idx="4"/>
          </p:nvPr>
        </p:nvSpPr>
        <p:spPr/>
        <p:txBody>
          <a:bodyPr/>
          <a:lstStyle/>
          <a:p>
            <a:fld id="{294A09A9-5501-47C1-A89A-A340965A2BE2}" type="slidenum">
              <a:rPr lang="en-US" smtClean="0"/>
              <a:pPr/>
              <a:t>58</a:t>
            </a:fld>
            <a:endParaRPr lang="en-US" dirty="0"/>
          </a:p>
        </p:txBody>
      </p:sp>
      <p:graphicFrame>
        <p:nvGraphicFramePr>
          <p:cNvPr id="17" name="Table 16">
            <a:extLst>
              <a:ext uri="{FF2B5EF4-FFF2-40B4-BE49-F238E27FC236}">
                <a16:creationId xmlns:a16="http://schemas.microsoft.com/office/drawing/2014/main" id="{BA362A27-A34D-6D6E-40D2-975E709CD25F}"/>
              </a:ext>
            </a:extLst>
          </p:cNvPr>
          <p:cNvGraphicFramePr>
            <a:graphicFrameLocks noGrp="1"/>
          </p:cNvGraphicFramePr>
          <p:nvPr>
            <p:extLst>
              <p:ext uri="{D42A27DB-BD31-4B8C-83A1-F6EECF244321}">
                <p14:modId xmlns:p14="http://schemas.microsoft.com/office/powerpoint/2010/main" val="2286319092"/>
              </p:ext>
            </p:extLst>
          </p:nvPr>
        </p:nvGraphicFramePr>
        <p:xfrm>
          <a:off x="1937286" y="1237662"/>
          <a:ext cx="8850085" cy="1865018"/>
        </p:xfrm>
        <a:graphic>
          <a:graphicData uri="http://schemas.openxmlformats.org/drawingml/2006/table">
            <a:tbl>
              <a:tblPr firstRow="1" firstCol="1" bandRow="1"/>
              <a:tblGrid>
                <a:gridCol w="8850085">
                  <a:extLst>
                    <a:ext uri="{9D8B030D-6E8A-4147-A177-3AD203B41FA5}">
                      <a16:colId xmlns:a16="http://schemas.microsoft.com/office/drawing/2014/main" val="3656879629"/>
                    </a:ext>
                  </a:extLst>
                </a:gridCol>
              </a:tblGrid>
              <a:tr h="449124">
                <a:tc>
                  <a:txBody>
                    <a:bodyPr/>
                    <a:lstStyle/>
                    <a:p>
                      <a:pPr marL="0" marR="0">
                        <a:lnSpc>
                          <a:spcPct val="107000"/>
                        </a:lnSpc>
                        <a:spcBef>
                          <a:spcPts val="300"/>
                        </a:spcBef>
                        <a:spcAft>
                          <a:spcPts val="300"/>
                        </a:spcAft>
                        <a:tabLst>
                          <a:tab pos="4572000" algn="l"/>
                          <a:tab pos="5257800" algn="l"/>
                        </a:tabLs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Remember: If you have a conflicting recommendation with the outside treating provider, summarize discussion with treating provider or indicate efforts to contact treating provider and summarize here.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89694177"/>
                  </a:ext>
                </a:extLst>
              </a:tr>
              <a:tr h="1415894">
                <a:tc>
                  <a:txBody>
                    <a:bodyPr/>
                    <a:lstStyle/>
                    <a:p>
                      <a:pPr marL="0" marR="0">
                        <a:lnSpc>
                          <a:spcPct val="105000"/>
                        </a:lnSpc>
                        <a:spcBef>
                          <a:spcPts val="200"/>
                        </a:spcBef>
                        <a:spcAft>
                          <a:spcPts val="20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CMHC contacted the applicant’s provider (therapist) on 1/27/22. Provider indicated that applicant still has a “’I-can-do-whatever-I-want-to-do-when-I-want-to-do-it’ attitude.” Provider also stated that applicant is drinking alcohol to cope with life. The provider thought that the change in environment that Job Corps would provide would be good for the applicant because the applicant’s relationship with her mother is not good.</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45573803"/>
                  </a:ext>
                </a:extLst>
              </a:tr>
            </a:tbl>
          </a:graphicData>
        </a:graphic>
      </p:graphicFrame>
      <p:graphicFrame>
        <p:nvGraphicFramePr>
          <p:cNvPr id="18" name="Table 17">
            <a:extLst>
              <a:ext uri="{FF2B5EF4-FFF2-40B4-BE49-F238E27FC236}">
                <a16:creationId xmlns:a16="http://schemas.microsoft.com/office/drawing/2014/main" id="{E35871FE-B258-99C0-C6F1-C6A22D6089DE}"/>
              </a:ext>
            </a:extLst>
          </p:cNvPr>
          <p:cNvGraphicFramePr>
            <a:graphicFrameLocks noGrp="1"/>
          </p:cNvGraphicFramePr>
          <p:nvPr>
            <p:extLst>
              <p:ext uri="{D42A27DB-BD31-4B8C-83A1-F6EECF244321}">
                <p14:modId xmlns:p14="http://schemas.microsoft.com/office/powerpoint/2010/main" val="726355456"/>
              </p:ext>
            </p:extLst>
          </p:nvPr>
        </p:nvGraphicFramePr>
        <p:xfrm>
          <a:off x="1937285" y="3976981"/>
          <a:ext cx="8850085" cy="1505131"/>
        </p:xfrm>
        <a:graphic>
          <a:graphicData uri="http://schemas.openxmlformats.org/drawingml/2006/table">
            <a:tbl>
              <a:tblPr firstRow="1" firstCol="1" bandRow="1"/>
              <a:tblGrid>
                <a:gridCol w="8850085">
                  <a:extLst>
                    <a:ext uri="{9D8B030D-6E8A-4147-A177-3AD203B41FA5}">
                      <a16:colId xmlns:a16="http://schemas.microsoft.com/office/drawing/2014/main" val="3656879629"/>
                    </a:ext>
                  </a:extLst>
                </a:gridCol>
              </a:tblGrid>
              <a:tr h="311329">
                <a:tc>
                  <a:txBody>
                    <a:bodyPr/>
                    <a:lstStyle/>
                    <a:p>
                      <a:pPr marL="0" marR="0">
                        <a:lnSpc>
                          <a:spcPct val="107000"/>
                        </a:lnSpc>
                        <a:spcBef>
                          <a:spcPts val="300"/>
                        </a:spcBef>
                        <a:spcAft>
                          <a:spcPts val="300"/>
                        </a:spcAft>
                        <a:tabLst>
                          <a:tab pos="4572000" algn="l"/>
                          <a:tab pos="5257800" algn="l"/>
                        </a:tabLs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Remember: If you have a conflicting recommendation with the outside treating provider, summarize discussion with treating provider or indicate efforts to contact treating provider and summarize here.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89694177"/>
                  </a:ext>
                </a:extLst>
              </a:tr>
              <a:tr h="1059805">
                <a:tc>
                  <a:txBody>
                    <a:bodyPr/>
                    <a:lstStyle/>
                    <a:p>
                      <a:pPr marL="0" marR="0" lvl="0" indent="0" algn="l" defTabSz="914400" rtl="0" eaLnBrk="1" fontAlgn="auto" latinLnBrk="0" hangingPunct="1">
                        <a:lnSpc>
                          <a:spcPct val="105000"/>
                        </a:lnSpc>
                        <a:spcBef>
                          <a:spcPts val="200"/>
                        </a:spcBef>
                        <a:spcAft>
                          <a:spcPts val="200"/>
                        </a:spcAft>
                        <a:buClrTx/>
                        <a:buSzTx/>
                        <a:buFontTx/>
                        <a:buNone/>
                        <a:tabLst/>
                        <a:defRPr/>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CMHC attempted to contact the </a:t>
                      </a:r>
                      <a:r>
                        <a:rPr lang="en-US" sz="16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applicant’s provider. </a:t>
                      </a:r>
                      <a:r>
                        <a:rPr lang="en-US" sz="1600" i="0" dirty="0">
                          <a:effectLst/>
                          <a:latin typeface="Calibri" panose="020F0502020204030204" pitchFamily="34" charset="0"/>
                          <a:ea typeface="Times New Roman" panose="02020603050405020304" pitchFamily="18" charset="0"/>
                        </a:rPr>
                        <a:t>Messages were left for Dr. Chan on 11/17/22 at and on 11/20/22. Dr. Chan did not return any messages.”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45573803"/>
                  </a:ext>
                </a:extLst>
              </a:tr>
            </a:tbl>
          </a:graphicData>
        </a:graphic>
      </p:graphicFrame>
      <p:sp>
        <p:nvSpPr>
          <p:cNvPr id="19" name="Title 4">
            <a:extLst>
              <a:ext uri="{FF2B5EF4-FFF2-40B4-BE49-F238E27FC236}">
                <a16:creationId xmlns:a16="http://schemas.microsoft.com/office/drawing/2014/main" id="{18CE5E70-EBA9-963E-B8FB-BB04201D2FC4}"/>
              </a:ext>
            </a:extLst>
          </p:cNvPr>
          <p:cNvSpPr>
            <a:spLocks noGrp="1"/>
          </p:cNvSpPr>
          <p:nvPr>
            <p:ph type="title"/>
          </p:nvPr>
        </p:nvSpPr>
        <p:spPr>
          <a:xfrm rot="16200000" flipH="1">
            <a:off x="-2163128" y="2742927"/>
            <a:ext cx="6460218" cy="1131751"/>
          </a:xfrm>
        </p:spPr>
        <p:txBody>
          <a:bodyPr anchor="t"/>
          <a:lstStyle/>
          <a:p>
            <a:pPr algn="ctr"/>
            <a:r>
              <a:rPr lang="en-US" sz="3800" b="0" dirty="0"/>
              <a:t>CCMP Provider Contact Examples</a:t>
            </a:r>
          </a:p>
        </p:txBody>
      </p:sp>
    </p:spTree>
    <p:extLst>
      <p:ext uri="{BB962C8B-B14F-4D97-AF65-F5344CB8AC3E}">
        <p14:creationId xmlns:p14="http://schemas.microsoft.com/office/powerpoint/2010/main" val="33270097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3000">
              <a:schemeClr val="accent1">
                <a:lumMod val="45000"/>
                <a:lumOff val="55000"/>
                <a:alpha val="88623"/>
              </a:schemeClr>
            </a:gs>
            <a:gs pos="8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876A800-3321-5390-1F14-6B364750908A}"/>
              </a:ext>
            </a:extLst>
          </p:cNvPr>
          <p:cNvSpPr>
            <a:spLocks noGrp="1"/>
          </p:cNvSpPr>
          <p:nvPr>
            <p:ph type="sldNum" sz="quarter" idx="4"/>
          </p:nvPr>
        </p:nvSpPr>
        <p:spPr/>
        <p:txBody>
          <a:bodyPr/>
          <a:lstStyle/>
          <a:p>
            <a:fld id="{294A09A9-5501-47C1-A89A-A340965A2BE2}" type="slidenum">
              <a:rPr lang="en-US" smtClean="0"/>
              <a:pPr/>
              <a:t>59</a:t>
            </a:fld>
            <a:endParaRPr lang="en-US" dirty="0"/>
          </a:p>
        </p:txBody>
      </p:sp>
      <p:sp>
        <p:nvSpPr>
          <p:cNvPr id="2" name="Title 4">
            <a:extLst>
              <a:ext uri="{FF2B5EF4-FFF2-40B4-BE49-F238E27FC236}">
                <a16:creationId xmlns:a16="http://schemas.microsoft.com/office/drawing/2014/main" id="{EFD7B712-B00D-D8DA-529C-FAAD33A3996C}"/>
              </a:ext>
            </a:extLst>
          </p:cNvPr>
          <p:cNvSpPr>
            <a:spLocks noGrp="1"/>
          </p:cNvSpPr>
          <p:nvPr>
            <p:ph type="title"/>
          </p:nvPr>
        </p:nvSpPr>
        <p:spPr>
          <a:xfrm rot="16200000" flipH="1">
            <a:off x="-2099288" y="2875030"/>
            <a:ext cx="6642781" cy="1050108"/>
          </a:xfrm>
        </p:spPr>
        <p:txBody>
          <a:bodyPr anchor="t"/>
          <a:lstStyle/>
          <a:p>
            <a:pPr algn="ctr"/>
            <a:r>
              <a:rPr lang="en-US" sz="3800" b="0" dirty="0"/>
              <a:t>Applicant Interview Summary Example</a:t>
            </a:r>
          </a:p>
        </p:txBody>
      </p:sp>
      <p:grpSp>
        <p:nvGrpSpPr>
          <p:cNvPr id="3" name="Group 2">
            <a:extLst>
              <a:ext uri="{FF2B5EF4-FFF2-40B4-BE49-F238E27FC236}">
                <a16:creationId xmlns:a16="http://schemas.microsoft.com/office/drawing/2014/main" id="{31260FE6-7398-229A-3375-8920D0FF66AD}"/>
              </a:ext>
            </a:extLst>
          </p:cNvPr>
          <p:cNvGrpSpPr/>
          <p:nvPr/>
        </p:nvGrpSpPr>
        <p:grpSpPr>
          <a:xfrm>
            <a:off x="2095112" y="0"/>
            <a:ext cx="9715887" cy="6858000"/>
            <a:chOff x="2095112" y="0"/>
            <a:chExt cx="9715887" cy="6858000"/>
          </a:xfrm>
        </p:grpSpPr>
        <p:grpSp>
          <p:nvGrpSpPr>
            <p:cNvPr id="12" name="Group 11">
              <a:extLst>
                <a:ext uri="{FF2B5EF4-FFF2-40B4-BE49-F238E27FC236}">
                  <a16:creationId xmlns:a16="http://schemas.microsoft.com/office/drawing/2014/main" id="{76B57BE8-6C20-1329-BC12-8BA31D76C63E}"/>
                </a:ext>
              </a:extLst>
            </p:cNvPr>
            <p:cNvGrpSpPr/>
            <p:nvPr/>
          </p:nvGrpSpPr>
          <p:grpSpPr>
            <a:xfrm>
              <a:off x="2095112" y="0"/>
              <a:ext cx="7120640" cy="6858000"/>
              <a:chOff x="2535989" y="0"/>
              <a:chExt cx="7120640" cy="6858000"/>
            </a:xfrm>
          </p:grpSpPr>
          <p:pic>
            <p:nvPicPr>
              <p:cNvPr id="4" name="Picture 3" descr="Text, letter&#10;&#10;Description automatically generated">
                <a:extLst>
                  <a:ext uri="{FF2B5EF4-FFF2-40B4-BE49-F238E27FC236}">
                    <a16:creationId xmlns:a16="http://schemas.microsoft.com/office/drawing/2014/main" id="{A8A19C30-AD99-0F82-8F53-79EAEF55D3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0026" y="0"/>
                <a:ext cx="5271948" cy="6858000"/>
              </a:xfrm>
              <a:prstGeom prst="rect">
                <a:avLst/>
              </a:prstGeom>
            </p:spPr>
          </p:pic>
          <p:sp>
            <p:nvSpPr>
              <p:cNvPr id="5" name="Right Arrow 4">
                <a:extLst>
                  <a:ext uri="{FF2B5EF4-FFF2-40B4-BE49-F238E27FC236}">
                    <a16:creationId xmlns:a16="http://schemas.microsoft.com/office/drawing/2014/main" id="{8992E1AA-3632-9053-7BBD-8DC3A420A4B8}"/>
                  </a:ext>
                </a:extLst>
              </p:cNvPr>
              <p:cNvSpPr/>
              <p:nvPr/>
            </p:nvSpPr>
            <p:spPr>
              <a:xfrm rot="9155985" flipH="1">
                <a:off x="2535989" y="848859"/>
                <a:ext cx="914400" cy="548640"/>
              </a:xfrm>
              <a:prstGeom prst="rightArrow">
                <a:avLst>
                  <a:gd name="adj1" fmla="val 46642"/>
                  <a:gd name="adj2" fmla="val 50000"/>
                </a:avLst>
              </a:prstGeom>
              <a:solidFill>
                <a:srgbClr val="FFB100"/>
              </a:solidFill>
              <a:ln w="12700" cap="flat" cmpd="sng" algn="ctr">
                <a:solidFill>
                  <a:schemeClr val="accent4">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 name="Right Arrow 5">
                <a:extLst>
                  <a:ext uri="{FF2B5EF4-FFF2-40B4-BE49-F238E27FC236}">
                    <a16:creationId xmlns:a16="http://schemas.microsoft.com/office/drawing/2014/main" id="{84B246A5-BB84-37C5-3D67-6BCDC59CA7BC}"/>
                  </a:ext>
                </a:extLst>
              </p:cNvPr>
              <p:cNvSpPr/>
              <p:nvPr/>
            </p:nvSpPr>
            <p:spPr>
              <a:xfrm rot="9155985" flipH="1">
                <a:off x="2541972" y="2412207"/>
                <a:ext cx="914400" cy="548640"/>
              </a:xfrm>
              <a:prstGeom prst="rightArrow">
                <a:avLst>
                  <a:gd name="adj1" fmla="val 46642"/>
                  <a:gd name="adj2" fmla="val 50000"/>
                </a:avLst>
              </a:prstGeom>
              <a:solidFill>
                <a:srgbClr val="FFB100"/>
              </a:solidFill>
              <a:ln w="12700" cap="flat" cmpd="sng" algn="ctr">
                <a:solidFill>
                  <a:schemeClr val="accent4">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Right Arrow 6">
                <a:extLst>
                  <a:ext uri="{FF2B5EF4-FFF2-40B4-BE49-F238E27FC236}">
                    <a16:creationId xmlns:a16="http://schemas.microsoft.com/office/drawing/2014/main" id="{1E940DF2-4B33-0824-15EE-6841B6A6C2CB}"/>
                  </a:ext>
                </a:extLst>
              </p:cNvPr>
              <p:cNvSpPr/>
              <p:nvPr/>
            </p:nvSpPr>
            <p:spPr>
              <a:xfrm rot="1993110" flipH="1">
                <a:off x="8742229" y="707914"/>
                <a:ext cx="914400" cy="548640"/>
              </a:xfrm>
              <a:prstGeom prst="rightArrow">
                <a:avLst>
                  <a:gd name="adj1" fmla="val 46642"/>
                  <a:gd name="adj2" fmla="val 50000"/>
                </a:avLst>
              </a:prstGeom>
              <a:solidFill>
                <a:srgbClr val="FFB100"/>
              </a:solidFill>
              <a:ln w="12700" cap="flat" cmpd="sng" algn="ctr">
                <a:solidFill>
                  <a:schemeClr val="accent4">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Right Arrow 7">
                <a:extLst>
                  <a:ext uri="{FF2B5EF4-FFF2-40B4-BE49-F238E27FC236}">
                    <a16:creationId xmlns:a16="http://schemas.microsoft.com/office/drawing/2014/main" id="{3D871743-5E9E-E826-B048-D9529CAC37FD}"/>
                  </a:ext>
                </a:extLst>
              </p:cNvPr>
              <p:cNvSpPr/>
              <p:nvPr/>
            </p:nvSpPr>
            <p:spPr>
              <a:xfrm rot="1993110" flipH="1">
                <a:off x="8705726" y="5040420"/>
                <a:ext cx="914400" cy="548640"/>
              </a:xfrm>
              <a:prstGeom prst="rightArrow">
                <a:avLst>
                  <a:gd name="adj1" fmla="val 46642"/>
                  <a:gd name="adj2" fmla="val 50000"/>
                </a:avLst>
              </a:prstGeom>
              <a:solidFill>
                <a:srgbClr val="FFB100"/>
              </a:solidFill>
              <a:ln w="12700" cap="flat" cmpd="sng" algn="ctr">
                <a:solidFill>
                  <a:schemeClr val="accent4">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0" name="TextBox 9">
              <a:extLst>
                <a:ext uri="{FF2B5EF4-FFF2-40B4-BE49-F238E27FC236}">
                  <a16:creationId xmlns:a16="http://schemas.microsoft.com/office/drawing/2014/main" id="{DBD32104-BBF7-7F17-E9A2-CEB0F55931C8}"/>
                </a:ext>
              </a:extLst>
            </p:cNvPr>
            <p:cNvSpPr txBox="1"/>
            <p:nvPr/>
          </p:nvSpPr>
          <p:spPr>
            <a:xfrm>
              <a:off x="9158780" y="470958"/>
              <a:ext cx="1863006" cy="2246769"/>
            </a:xfrm>
            <a:prstGeom prst="rect">
              <a:avLst/>
            </a:prstGeom>
            <a:noFill/>
          </p:spPr>
          <p:txBody>
            <a:bodyPr wrap="square" rtlCol="0">
              <a:spAutoFit/>
            </a:bodyPr>
            <a:lstStyle/>
            <a:p>
              <a:r>
                <a:rPr lang="en-US" sz="2000" dirty="0"/>
                <a:t>Starts with demographic information: age, date of interview, current living situation.</a:t>
              </a:r>
            </a:p>
          </p:txBody>
        </p:sp>
        <p:sp>
          <p:nvSpPr>
            <p:cNvPr id="11" name="TextBox 10">
              <a:extLst>
                <a:ext uri="{FF2B5EF4-FFF2-40B4-BE49-F238E27FC236}">
                  <a16:creationId xmlns:a16="http://schemas.microsoft.com/office/drawing/2014/main" id="{8FF9EA11-BE23-B199-55DD-A7A80BE0AE0B}"/>
                </a:ext>
              </a:extLst>
            </p:cNvPr>
            <p:cNvSpPr txBox="1"/>
            <p:nvPr/>
          </p:nvSpPr>
          <p:spPr>
            <a:xfrm>
              <a:off x="9158780" y="4292143"/>
              <a:ext cx="2652219" cy="2246769"/>
            </a:xfrm>
            <a:prstGeom prst="rect">
              <a:avLst/>
            </a:prstGeom>
            <a:noFill/>
          </p:spPr>
          <p:txBody>
            <a:bodyPr wrap="square" rtlCol="0">
              <a:spAutoFit/>
            </a:bodyPr>
            <a:lstStyle/>
            <a:p>
              <a:r>
                <a:rPr lang="en-US" sz="2000" dirty="0"/>
                <a:t>Functional limitations, symptoms and behaviors were assessed using table from </a:t>
              </a:r>
              <a:r>
                <a:rPr lang="en-US" sz="2000" b="1" i="1" dirty="0"/>
                <a:t>Sample Applicant Interview </a:t>
              </a:r>
              <a:r>
                <a:rPr lang="en-US" sz="2000" dirty="0"/>
                <a:t>(table on page 13).</a:t>
              </a:r>
            </a:p>
          </p:txBody>
        </p:sp>
      </p:grpSp>
    </p:spTree>
    <p:extLst>
      <p:ext uri="{BB962C8B-B14F-4D97-AF65-F5344CB8AC3E}">
        <p14:creationId xmlns:p14="http://schemas.microsoft.com/office/powerpoint/2010/main" val="530220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005715" y="352079"/>
            <a:ext cx="9779183" cy="779899"/>
          </a:xfrm>
        </p:spPr>
        <p:txBody>
          <a:bodyPr anchor="ctr"/>
          <a:lstStyle/>
          <a:p>
            <a:r>
              <a:rPr lang="en-US" sz="4400" b="0" dirty="0"/>
              <a:t>Application Outcomes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6</a:t>
            </a:fld>
            <a:endParaRPr lang="en-US" dirty="0"/>
          </a:p>
        </p:txBody>
      </p:sp>
      <p:grpSp>
        <p:nvGrpSpPr>
          <p:cNvPr id="34" name="Group 33">
            <a:extLst>
              <a:ext uri="{FF2B5EF4-FFF2-40B4-BE49-F238E27FC236}">
                <a16:creationId xmlns:a16="http://schemas.microsoft.com/office/drawing/2014/main" id="{182A3092-9BF7-693E-8501-0C5CECE6A5C1}"/>
              </a:ext>
            </a:extLst>
          </p:cNvPr>
          <p:cNvGrpSpPr/>
          <p:nvPr/>
        </p:nvGrpSpPr>
        <p:grpSpPr>
          <a:xfrm>
            <a:off x="1656469" y="1397834"/>
            <a:ext cx="8398323" cy="4932791"/>
            <a:chOff x="3526393" y="1358744"/>
            <a:chExt cx="8398323" cy="4932791"/>
          </a:xfrm>
        </p:grpSpPr>
        <p:grpSp>
          <p:nvGrpSpPr>
            <p:cNvPr id="30" name="Group 29">
              <a:extLst>
                <a:ext uri="{FF2B5EF4-FFF2-40B4-BE49-F238E27FC236}">
                  <a16:creationId xmlns:a16="http://schemas.microsoft.com/office/drawing/2014/main" id="{9D59F446-D873-534F-45F0-AED952977179}"/>
                </a:ext>
              </a:extLst>
            </p:cNvPr>
            <p:cNvGrpSpPr/>
            <p:nvPr/>
          </p:nvGrpSpPr>
          <p:grpSpPr>
            <a:xfrm>
              <a:off x="3596699" y="1358744"/>
              <a:ext cx="8328017" cy="4932791"/>
              <a:chOff x="2085399" y="1262577"/>
              <a:chExt cx="8328017" cy="4932791"/>
            </a:xfrm>
          </p:grpSpPr>
          <p:sp>
            <p:nvSpPr>
              <p:cNvPr id="4" name="TextBox 3">
                <a:extLst>
                  <a:ext uri="{FF2B5EF4-FFF2-40B4-BE49-F238E27FC236}">
                    <a16:creationId xmlns:a16="http://schemas.microsoft.com/office/drawing/2014/main" id="{014B5262-72B9-3EE2-BE83-2269AB16DA16}"/>
                  </a:ext>
                </a:extLst>
              </p:cNvPr>
              <p:cNvSpPr txBox="1"/>
              <p:nvPr/>
            </p:nvSpPr>
            <p:spPr>
              <a:xfrm>
                <a:off x="4375147" y="1262577"/>
                <a:ext cx="3743325" cy="655476"/>
              </a:xfrm>
              <a:prstGeom prst="roundRect">
                <a:avLst/>
              </a:prstGeom>
              <a:solidFill>
                <a:srgbClr val="00B050">
                  <a:alpha val="49846"/>
                </a:srgbClr>
              </a:solidFill>
              <a:ln w="19050">
                <a:solidFill>
                  <a:schemeClr val="tx1">
                    <a:lumMod val="65000"/>
                    <a:lumOff val="35000"/>
                  </a:schemeClr>
                </a:solidFill>
              </a:ln>
            </p:spPr>
            <p:txBody>
              <a:bodyPr wrap="square" rtlCol="0" anchor="ctr">
                <a:noAutofit/>
              </a:bodyPr>
              <a:lstStyle/>
              <a:p>
                <a:pPr algn="ctr"/>
                <a:r>
                  <a:rPr lang="en-US" sz="2800" b="1" dirty="0"/>
                  <a:t>1.</a:t>
                </a:r>
                <a:r>
                  <a:rPr lang="en-US" sz="2600" dirty="0"/>
                  <a:t> </a:t>
                </a:r>
                <a:r>
                  <a:rPr lang="en-US" sz="2600" b="1" dirty="0"/>
                  <a:t>Center Enrollment</a:t>
                </a:r>
              </a:p>
            </p:txBody>
          </p:sp>
          <p:grpSp>
            <p:nvGrpSpPr>
              <p:cNvPr id="28" name="Group 27">
                <a:extLst>
                  <a:ext uri="{FF2B5EF4-FFF2-40B4-BE49-F238E27FC236}">
                    <a16:creationId xmlns:a16="http://schemas.microsoft.com/office/drawing/2014/main" id="{A0235D9E-872B-5CAA-B3B3-C03CE5B253FE}"/>
                  </a:ext>
                </a:extLst>
              </p:cNvPr>
              <p:cNvGrpSpPr/>
              <p:nvPr/>
            </p:nvGrpSpPr>
            <p:grpSpPr>
              <a:xfrm>
                <a:off x="4909240" y="2086874"/>
                <a:ext cx="2651760" cy="2437369"/>
                <a:chOff x="4909240" y="2086874"/>
                <a:chExt cx="2651760" cy="2437369"/>
              </a:xfrm>
            </p:grpSpPr>
            <p:sp>
              <p:nvSpPr>
                <p:cNvPr id="11" name="TextBox 10">
                  <a:extLst>
                    <a:ext uri="{FF2B5EF4-FFF2-40B4-BE49-F238E27FC236}">
                      <a16:creationId xmlns:a16="http://schemas.microsoft.com/office/drawing/2014/main" id="{4783B46C-788C-4150-CA17-52A6EF95BE2E}"/>
                    </a:ext>
                  </a:extLst>
                </p:cNvPr>
                <p:cNvSpPr txBox="1"/>
                <p:nvPr/>
              </p:nvSpPr>
              <p:spPr>
                <a:xfrm>
                  <a:off x="4909240" y="3747003"/>
                  <a:ext cx="2651760" cy="777240"/>
                </a:xfrm>
                <a:prstGeom prst="roundRect">
                  <a:avLst/>
                </a:prstGeom>
                <a:solidFill>
                  <a:srgbClr val="F4D22B">
                    <a:alpha val="50371"/>
                  </a:srgbClr>
                </a:solidFill>
                <a:ln>
                  <a:noFill/>
                </a:ln>
              </p:spPr>
              <p:txBody>
                <a:bodyPr wrap="square" rtlCol="0" anchor="ctr">
                  <a:noAutofit/>
                </a:bodyPr>
                <a:lstStyle/>
                <a:p>
                  <a:pPr algn="ctr"/>
                  <a:r>
                    <a:rPr lang="en-US" sz="2200" b="1" dirty="0"/>
                    <a:t>Disability Status</a:t>
                  </a:r>
                </a:p>
              </p:txBody>
            </p:sp>
            <p:sp>
              <p:nvSpPr>
                <p:cNvPr id="12" name="TextBox 11">
                  <a:extLst>
                    <a:ext uri="{FF2B5EF4-FFF2-40B4-BE49-F238E27FC236}">
                      <a16:creationId xmlns:a16="http://schemas.microsoft.com/office/drawing/2014/main" id="{93DF3923-227F-8DA1-3F78-F1FC2B64EC11}"/>
                    </a:ext>
                  </a:extLst>
                </p:cNvPr>
                <p:cNvSpPr txBox="1"/>
                <p:nvPr/>
              </p:nvSpPr>
              <p:spPr>
                <a:xfrm>
                  <a:off x="4909240" y="2926681"/>
                  <a:ext cx="2651760" cy="777240"/>
                </a:xfrm>
                <a:prstGeom prst="roundRect">
                  <a:avLst/>
                </a:prstGeom>
                <a:solidFill>
                  <a:srgbClr val="F4D22B">
                    <a:alpha val="50371"/>
                  </a:srgbClr>
                </a:solidFill>
                <a:ln>
                  <a:noFill/>
                </a:ln>
              </p:spPr>
              <p:txBody>
                <a:bodyPr wrap="square" rtlCol="0" anchor="ctr">
                  <a:noAutofit/>
                </a:bodyPr>
                <a:lstStyle/>
                <a:p>
                  <a:pPr algn="ctr"/>
                  <a:r>
                    <a:rPr lang="en-US" sz="2200" b="1" dirty="0"/>
                    <a:t>New</a:t>
                  </a:r>
                  <a:r>
                    <a:rPr lang="en-US" sz="2200" b="1" dirty="0">
                      <a:solidFill>
                        <a:schemeClr val="bg1"/>
                      </a:solidFill>
                    </a:rPr>
                    <a:t> </a:t>
                  </a:r>
                  <a:r>
                    <a:rPr lang="en-US" sz="2200" b="1" dirty="0"/>
                    <a:t>Information</a:t>
                  </a:r>
                </a:p>
              </p:txBody>
            </p:sp>
            <p:sp>
              <p:nvSpPr>
                <p:cNvPr id="17" name="Text Placeholder 2">
                  <a:extLst>
                    <a:ext uri="{FF2B5EF4-FFF2-40B4-BE49-F238E27FC236}">
                      <a16:creationId xmlns:a16="http://schemas.microsoft.com/office/drawing/2014/main" id="{3BD68EAF-8280-FC2A-56FA-3118104E5D11}"/>
                    </a:ext>
                  </a:extLst>
                </p:cNvPr>
                <p:cNvSpPr txBox="1">
                  <a:spLocks/>
                </p:cNvSpPr>
                <p:nvPr/>
              </p:nvSpPr>
              <p:spPr>
                <a:xfrm>
                  <a:off x="4909240" y="2086874"/>
                  <a:ext cx="2651760" cy="777240"/>
                </a:xfrm>
                <a:prstGeom prst="roundRect">
                  <a:avLst/>
                </a:prstGeom>
                <a:solidFill>
                  <a:schemeClr val="tx2"/>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2200" b="1" dirty="0">
                      <a:solidFill>
                        <a:schemeClr val="bg1"/>
                      </a:solidFill>
                    </a:rPr>
                    <a:t>Eligibility</a:t>
                  </a:r>
                </a:p>
                <a:p>
                  <a:pPr marL="0" indent="0" algn="ctr">
                    <a:spcBef>
                      <a:spcPts val="0"/>
                    </a:spcBef>
                    <a:buNone/>
                  </a:pPr>
                  <a:r>
                    <a:rPr lang="en-US" sz="2200" b="1" dirty="0">
                      <a:solidFill>
                        <a:schemeClr val="bg1"/>
                      </a:solidFill>
                    </a:rPr>
                    <a:t>Issues</a:t>
                  </a:r>
                </a:p>
              </p:txBody>
            </p:sp>
          </p:grpSp>
          <p:grpSp>
            <p:nvGrpSpPr>
              <p:cNvPr id="27" name="Group 26">
                <a:extLst>
                  <a:ext uri="{FF2B5EF4-FFF2-40B4-BE49-F238E27FC236}">
                    <a16:creationId xmlns:a16="http://schemas.microsoft.com/office/drawing/2014/main" id="{9678B9FD-F49F-572B-9D8F-FE5F5ED2117A}"/>
                  </a:ext>
                </a:extLst>
              </p:cNvPr>
              <p:cNvGrpSpPr/>
              <p:nvPr/>
            </p:nvGrpSpPr>
            <p:grpSpPr>
              <a:xfrm>
                <a:off x="2085399" y="2086874"/>
                <a:ext cx="2743200" cy="4080795"/>
                <a:chOff x="2085399" y="2086874"/>
                <a:chExt cx="2743200" cy="4080795"/>
              </a:xfrm>
            </p:grpSpPr>
            <p:sp>
              <p:nvSpPr>
                <p:cNvPr id="10" name="TextBox 9">
                  <a:extLst>
                    <a:ext uri="{FF2B5EF4-FFF2-40B4-BE49-F238E27FC236}">
                      <a16:creationId xmlns:a16="http://schemas.microsoft.com/office/drawing/2014/main" id="{843F680C-5812-9ECF-6208-DFD3EAE10FED}"/>
                    </a:ext>
                  </a:extLst>
                </p:cNvPr>
                <p:cNvSpPr txBox="1"/>
                <p:nvPr/>
              </p:nvSpPr>
              <p:spPr>
                <a:xfrm>
                  <a:off x="2085399" y="3884235"/>
                  <a:ext cx="2743200" cy="1005840"/>
                </a:xfrm>
                <a:prstGeom prst="roundRect">
                  <a:avLst/>
                </a:prstGeom>
                <a:solidFill>
                  <a:srgbClr val="FF958B">
                    <a:alpha val="71652"/>
                  </a:srgbClr>
                </a:solidFill>
                <a:ln>
                  <a:noFill/>
                </a:ln>
              </p:spPr>
              <p:txBody>
                <a:bodyPr wrap="square" rtlCol="0" anchor="ctr">
                  <a:noAutofit/>
                </a:bodyPr>
                <a:lstStyle/>
                <a:p>
                  <a:pPr algn="ctr">
                    <a:lnSpc>
                      <a:spcPct val="90000"/>
                    </a:lnSpc>
                  </a:pPr>
                  <a:r>
                    <a:rPr lang="en-US" sz="2200" b="1" dirty="0"/>
                    <a:t>Health Care Needs Assessment </a:t>
                  </a:r>
                  <a:r>
                    <a:rPr lang="en-US" sz="2100" b="1" dirty="0"/>
                    <a:t>(HCNA)</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i="0" u="none" strike="noStrike" kern="1200" cap="none" spc="0" normalizeH="0" baseline="0" noProof="0" dirty="0">
                      <a:ln>
                        <a:noFill/>
                      </a:ln>
                      <a:effectLst/>
                      <a:uLnTx/>
                      <a:uFillTx/>
                      <a:latin typeface="Tenorite"/>
                      <a:ea typeface="+mn-ea"/>
                      <a:cs typeface="+mn-cs"/>
                    </a:rPr>
                    <a:t>(Form 2-05)</a:t>
                  </a:r>
                </a:p>
              </p:txBody>
            </p:sp>
            <p:sp>
              <p:nvSpPr>
                <p:cNvPr id="18" name="Text Placeholder 2">
                  <a:extLst>
                    <a:ext uri="{FF2B5EF4-FFF2-40B4-BE49-F238E27FC236}">
                      <a16:creationId xmlns:a16="http://schemas.microsoft.com/office/drawing/2014/main" id="{81CA74FA-D861-5993-BC4C-80964C3EE3B3}"/>
                    </a:ext>
                  </a:extLst>
                </p:cNvPr>
                <p:cNvSpPr txBox="1">
                  <a:spLocks/>
                </p:cNvSpPr>
                <p:nvPr/>
              </p:nvSpPr>
              <p:spPr>
                <a:xfrm>
                  <a:off x="2085399" y="2086874"/>
                  <a:ext cx="2743200" cy="777240"/>
                </a:xfrm>
                <a:prstGeom prst="roundRect">
                  <a:avLst/>
                </a:prstGeom>
                <a:solidFill>
                  <a:schemeClr val="tx2"/>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1300" indent="0" algn="ctr">
                    <a:spcBef>
                      <a:spcPts val="0"/>
                    </a:spcBef>
                    <a:buNone/>
                  </a:pPr>
                  <a:r>
                    <a:rPr lang="en-US" sz="2200" b="1" dirty="0">
                      <a:solidFill>
                        <a:schemeClr val="bg1"/>
                      </a:solidFill>
                    </a:rPr>
                    <a:t>Recommendation</a:t>
                  </a:r>
                </a:p>
                <a:p>
                  <a:pPr marL="241300" indent="0" algn="ctr">
                    <a:spcBef>
                      <a:spcPts val="0"/>
                    </a:spcBef>
                    <a:buNone/>
                  </a:pPr>
                  <a:r>
                    <a:rPr lang="en-US" sz="2200" b="1" dirty="0">
                      <a:solidFill>
                        <a:schemeClr val="bg1"/>
                      </a:solidFill>
                    </a:rPr>
                    <a:t>of Denial</a:t>
                  </a:r>
                </a:p>
              </p:txBody>
            </p:sp>
            <p:sp>
              <p:nvSpPr>
                <p:cNvPr id="21" name="TextBox 20">
                  <a:extLst>
                    <a:ext uri="{FF2B5EF4-FFF2-40B4-BE49-F238E27FC236}">
                      <a16:creationId xmlns:a16="http://schemas.microsoft.com/office/drawing/2014/main" id="{136F4BD7-5144-040C-702A-1E2A54D68895}"/>
                    </a:ext>
                  </a:extLst>
                </p:cNvPr>
                <p:cNvSpPr txBox="1"/>
                <p:nvPr/>
              </p:nvSpPr>
              <p:spPr>
                <a:xfrm>
                  <a:off x="2085399" y="4933229"/>
                  <a:ext cx="2743200" cy="1234440"/>
                </a:xfrm>
                <a:prstGeom prst="roundRect">
                  <a:avLst/>
                </a:prstGeom>
                <a:solidFill>
                  <a:srgbClr val="FF958B">
                    <a:alpha val="71652"/>
                  </a:srgbClr>
                </a:solidFill>
                <a:ln>
                  <a:noFill/>
                </a:ln>
              </p:spPr>
              <p:txBody>
                <a:bodyPr wrap="square" rtlCol="0" anchor="ctr">
                  <a:noAutofit/>
                </a:bodyPr>
                <a:lstStyle/>
                <a:p>
                  <a:pPr algn="ctr">
                    <a:lnSpc>
                      <a:spcPct val="90000"/>
                    </a:lnSpc>
                  </a:pPr>
                  <a:r>
                    <a:rPr lang="en-US" sz="2200" b="1" dirty="0"/>
                    <a:t>Health Care Needs Assessment </a:t>
                  </a:r>
                  <a:r>
                    <a:rPr lang="en-US" sz="2100" b="1" dirty="0"/>
                    <a:t>(HCNA)</a:t>
                  </a:r>
                </a:p>
                <a:p>
                  <a:pPr algn="ctr">
                    <a:lnSpc>
                      <a:spcPct val="90000"/>
                    </a:lnSpc>
                  </a:pPr>
                  <a:r>
                    <a:rPr lang="en-US" dirty="0"/>
                    <a:t>Alternate Center</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i="0" u="none" strike="noStrike" kern="1200" cap="none" spc="0" normalizeH="0" baseline="0" noProof="0" dirty="0">
                      <a:ln>
                        <a:noFill/>
                      </a:ln>
                      <a:effectLst/>
                      <a:uLnTx/>
                      <a:uFillTx/>
                      <a:latin typeface="Tenorite"/>
                      <a:ea typeface="+mn-ea"/>
                      <a:cs typeface="+mn-cs"/>
                    </a:rPr>
                    <a:t>(Form 2-05)</a:t>
                  </a:r>
                </a:p>
              </p:txBody>
            </p:sp>
            <p:sp>
              <p:nvSpPr>
                <p:cNvPr id="22" name="TextBox 21">
                  <a:extLst>
                    <a:ext uri="{FF2B5EF4-FFF2-40B4-BE49-F238E27FC236}">
                      <a16:creationId xmlns:a16="http://schemas.microsoft.com/office/drawing/2014/main" id="{3CD09349-6DD2-0D2D-A643-4BE69330E852}"/>
                    </a:ext>
                  </a:extLst>
                </p:cNvPr>
                <p:cNvSpPr txBox="1"/>
                <p:nvPr/>
              </p:nvSpPr>
              <p:spPr>
                <a:xfrm>
                  <a:off x="2085399" y="2926681"/>
                  <a:ext cx="2743200" cy="914400"/>
                </a:xfrm>
                <a:prstGeom prst="roundRect">
                  <a:avLst/>
                </a:prstGeom>
                <a:solidFill>
                  <a:srgbClr val="FF958B">
                    <a:alpha val="71652"/>
                  </a:srgbClr>
                </a:solidFill>
                <a:ln>
                  <a:noFill/>
                </a:ln>
              </p:spPr>
              <p:txBody>
                <a:bodyPr wrap="square" rtlCol="0" anchor="ctr">
                  <a:noAutofit/>
                </a:bodyPr>
                <a:lstStyle/>
                <a:p>
                  <a:pPr algn="ctr">
                    <a:lnSpc>
                      <a:spcPct val="90000"/>
                    </a:lnSpc>
                  </a:pPr>
                  <a:r>
                    <a:rPr lang="en-US" sz="2200" b="1" dirty="0"/>
                    <a:t>Direct Threat Assessment </a:t>
                  </a:r>
                  <a:r>
                    <a:rPr lang="en-US" sz="2100" b="1" dirty="0"/>
                    <a:t>(DTA)</a:t>
                  </a:r>
                </a:p>
                <a:p>
                  <a:pPr algn="ctr">
                    <a:lnSpc>
                      <a:spcPct val="90000"/>
                    </a:lnSpc>
                  </a:pPr>
                  <a:r>
                    <a:rPr lang="en-US" dirty="0"/>
                    <a:t>(Form 2-04)</a:t>
                  </a:r>
                </a:p>
              </p:txBody>
            </p:sp>
          </p:grpSp>
          <p:grpSp>
            <p:nvGrpSpPr>
              <p:cNvPr id="29" name="Group 28">
                <a:extLst>
                  <a:ext uri="{FF2B5EF4-FFF2-40B4-BE49-F238E27FC236}">
                    <a16:creationId xmlns:a16="http://schemas.microsoft.com/office/drawing/2014/main" id="{D5498802-75BD-E924-F983-FDF2B2BCBFAC}"/>
                  </a:ext>
                </a:extLst>
              </p:cNvPr>
              <p:cNvGrpSpPr/>
              <p:nvPr/>
            </p:nvGrpSpPr>
            <p:grpSpPr>
              <a:xfrm>
                <a:off x="7670216" y="2086874"/>
                <a:ext cx="2743200" cy="4108494"/>
                <a:chOff x="7670216" y="2086874"/>
                <a:chExt cx="2743200" cy="4108494"/>
              </a:xfrm>
            </p:grpSpPr>
            <p:sp>
              <p:nvSpPr>
                <p:cNvPr id="15" name="TextBox 14">
                  <a:extLst>
                    <a:ext uri="{FF2B5EF4-FFF2-40B4-BE49-F238E27FC236}">
                      <a16:creationId xmlns:a16="http://schemas.microsoft.com/office/drawing/2014/main" id="{4C648CE3-79A3-4E62-00A9-3ACB27E57B09}"/>
                    </a:ext>
                  </a:extLst>
                </p:cNvPr>
                <p:cNvSpPr txBox="1"/>
                <p:nvPr/>
              </p:nvSpPr>
              <p:spPr>
                <a:xfrm>
                  <a:off x="7670216" y="2926681"/>
                  <a:ext cx="2743200" cy="777240"/>
                </a:xfrm>
                <a:prstGeom prst="roundRect">
                  <a:avLst/>
                </a:prstGeom>
                <a:solidFill>
                  <a:schemeClr val="accent1">
                    <a:lumMod val="40000"/>
                    <a:lumOff val="60000"/>
                    <a:alpha val="69571"/>
                  </a:schemeClr>
                </a:solidFill>
                <a:ln>
                  <a:noFill/>
                </a:ln>
              </p:spPr>
              <p:txBody>
                <a:bodyPr wrap="square" rtlCol="0" anchor="ctr">
                  <a:noAutofit/>
                </a:bodyPr>
                <a:lstStyle/>
                <a:p>
                  <a:pPr algn="ctr">
                    <a:lnSpc>
                      <a:spcPct val="90000"/>
                    </a:lnSpc>
                  </a:pPr>
                  <a:r>
                    <a:rPr lang="en-US" sz="2200" b="1" dirty="0"/>
                    <a:t>Applicant-Initiated Withdrawal</a:t>
                  </a:r>
                </a:p>
              </p:txBody>
            </p:sp>
            <p:sp>
              <p:nvSpPr>
                <p:cNvPr id="19" name="Text Placeholder 2">
                  <a:extLst>
                    <a:ext uri="{FF2B5EF4-FFF2-40B4-BE49-F238E27FC236}">
                      <a16:creationId xmlns:a16="http://schemas.microsoft.com/office/drawing/2014/main" id="{ACCC4E05-1BCB-74B4-F79A-A2B03686F620}"/>
                    </a:ext>
                  </a:extLst>
                </p:cNvPr>
                <p:cNvSpPr txBox="1">
                  <a:spLocks/>
                </p:cNvSpPr>
                <p:nvPr/>
              </p:nvSpPr>
              <p:spPr>
                <a:xfrm>
                  <a:off x="7670216" y="2086874"/>
                  <a:ext cx="2743200" cy="777240"/>
                </a:xfrm>
                <a:prstGeom prst="roundRect">
                  <a:avLst/>
                </a:prstGeom>
                <a:solidFill>
                  <a:schemeClr val="tx2"/>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8588" indent="0" algn="ctr">
                    <a:buNone/>
                  </a:pPr>
                  <a:r>
                    <a:rPr lang="en-US" sz="2200" b="1" dirty="0">
                      <a:solidFill>
                        <a:schemeClr val="bg1"/>
                      </a:solidFill>
                    </a:rPr>
                    <a:t>Movement of Applicant Files</a:t>
                  </a:r>
                </a:p>
              </p:txBody>
            </p:sp>
            <p:sp>
              <p:nvSpPr>
                <p:cNvPr id="24" name="TextBox 23">
                  <a:extLst>
                    <a:ext uri="{FF2B5EF4-FFF2-40B4-BE49-F238E27FC236}">
                      <a16:creationId xmlns:a16="http://schemas.microsoft.com/office/drawing/2014/main" id="{D197BDB0-4B9F-70D2-46EB-B40D868FC47A}"/>
                    </a:ext>
                  </a:extLst>
                </p:cNvPr>
                <p:cNvSpPr txBox="1"/>
                <p:nvPr/>
              </p:nvSpPr>
              <p:spPr>
                <a:xfrm>
                  <a:off x="7670216" y="3747003"/>
                  <a:ext cx="2743200" cy="777240"/>
                </a:xfrm>
                <a:prstGeom prst="roundRect">
                  <a:avLst/>
                </a:prstGeom>
                <a:solidFill>
                  <a:schemeClr val="accent1">
                    <a:lumMod val="40000"/>
                    <a:lumOff val="60000"/>
                    <a:alpha val="69571"/>
                  </a:schemeClr>
                </a:solidFill>
                <a:ln>
                  <a:noFill/>
                </a:ln>
              </p:spPr>
              <p:txBody>
                <a:bodyPr wrap="square" rtlCol="0" anchor="ctr">
                  <a:noAutofit/>
                </a:bodyPr>
                <a:lstStyle/>
                <a:p>
                  <a:pPr algn="ctr">
                    <a:lnSpc>
                      <a:spcPct val="90000"/>
                    </a:lnSpc>
                  </a:pPr>
                  <a:r>
                    <a:rPr lang="en-US" sz="2200" b="1" dirty="0"/>
                    <a:t>Incomplete Application</a:t>
                  </a:r>
                </a:p>
              </p:txBody>
            </p:sp>
            <p:sp>
              <p:nvSpPr>
                <p:cNvPr id="25" name="TextBox 24">
                  <a:extLst>
                    <a:ext uri="{FF2B5EF4-FFF2-40B4-BE49-F238E27FC236}">
                      <a16:creationId xmlns:a16="http://schemas.microsoft.com/office/drawing/2014/main" id="{E9748F73-E774-FEFA-8F8B-C5542F2E2833}"/>
                    </a:ext>
                  </a:extLst>
                </p:cNvPr>
                <p:cNvSpPr txBox="1"/>
                <p:nvPr/>
              </p:nvSpPr>
              <p:spPr>
                <a:xfrm>
                  <a:off x="7670216" y="4582565"/>
                  <a:ext cx="2743200" cy="777240"/>
                </a:xfrm>
                <a:prstGeom prst="roundRect">
                  <a:avLst/>
                </a:prstGeom>
                <a:solidFill>
                  <a:schemeClr val="accent1">
                    <a:lumMod val="40000"/>
                    <a:lumOff val="60000"/>
                    <a:alpha val="69571"/>
                  </a:schemeClr>
                </a:solidFill>
                <a:ln>
                  <a:noFill/>
                </a:ln>
              </p:spPr>
              <p:txBody>
                <a:bodyPr wrap="square" rtlCol="0" anchor="ctr">
                  <a:noAutofit/>
                </a:bodyPr>
                <a:lstStyle/>
                <a:p>
                  <a:pPr algn="ctr">
                    <a:lnSpc>
                      <a:spcPct val="90000"/>
                    </a:lnSpc>
                  </a:pPr>
                  <a:r>
                    <a:rPr lang="en-US" sz="2200" b="1" dirty="0"/>
                    <a:t>Residential Setting/ Hospitalization</a:t>
                  </a:r>
                </a:p>
              </p:txBody>
            </p:sp>
            <p:sp>
              <p:nvSpPr>
                <p:cNvPr id="26" name="TextBox 25">
                  <a:extLst>
                    <a:ext uri="{FF2B5EF4-FFF2-40B4-BE49-F238E27FC236}">
                      <a16:creationId xmlns:a16="http://schemas.microsoft.com/office/drawing/2014/main" id="{4417B9A7-942C-AD97-0E6A-BFCF970032BC}"/>
                    </a:ext>
                  </a:extLst>
                </p:cNvPr>
                <p:cNvSpPr txBox="1"/>
                <p:nvPr/>
              </p:nvSpPr>
              <p:spPr>
                <a:xfrm>
                  <a:off x="7670216" y="5418128"/>
                  <a:ext cx="2743200" cy="777240"/>
                </a:xfrm>
                <a:prstGeom prst="roundRect">
                  <a:avLst/>
                </a:prstGeom>
                <a:solidFill>
                  <a:schemeClr val="accent1">
                    <a:lumMod val="40000"/>
                    <a:lumOff val="60000"/>
                    <a:alpha val="69571"/>
                  </a:schemeClr>
                </a:solidFill>
                <a:ln>
                  <a:noFill/>
                </a:ln>
              </p:spPr>
              <p:txBody>
                <a:bodyPr wrap="square" rtlCol="0" anchor="ctr">
                  <a:noAutofit/>
                </a:bodyPr>
                <a:lstStyle/>
                <a:p>
                  <a:pPr algn="ctr">
                    <a:lnSpc>
                      <a:spcPct val="90000"/>
                    </a:lnSpc>
                  </a:pPr>
                  <a:r>
                    <a:rPr lang="en-US" sz="2200" b="1" dirty="0"/>
                    <a:t>Error in Initial Eligibility Review</a:t>
                  </a:r>
                </a:p>
              </p:txBody>
            </p:sp>
          </p:grpSp>
        </p:grpSp>
        <p:sp>
          <p:nvSpPr>
            <p:cNvPr id="31" name="TextBox 30">
              <a:extLst>
                <a:ext uri="{FF2B5EF4-FFF2-40B4-BE49-F238E27FC236}">
                  <a16:creationId xmlns:a16="http://schemas.microsoft.com/office/drawing/2014/main" id="{2E3DFAA5-8FCA-E687-6A16-33951B6FAD1F}"/>
                </a:ext>
              </a:extLst>
            </p:cNvPr>
            <p:cNvSpPr txBox="1"/>
            <p:nvPr/>
          </p:nvSpPr>
          <p:spPr>
            <a:xfrm>
              <a:off x="6652258" y="2344140"/>
              <a:ext cx="462687" cy="492443"/>
            </a:xfrm>
            <a:prstGeom prst="rect">
              <a:avLst/>
            </a:prstGeom>
            <a:noFill/>
          </p:spPr>
          <p:txBody>
            <a:bodyPr wrap="square" rtlCol="0">
              <a:spAutoFit/>
            </a:bodyPr>
            <a:lstStyle/>
            <a:p>
              <a:r>
                <a:rPr lang="en-US" sz="2600" b="1" dirty="0">
                  <a:solidFill>
                    <a:schemeClr val="bg1"/>
                  </a:solidFill>
                </a:rPr>
                <a:t>3.</a:t>
              </a:r>
            </a:p>
          </p:txBody>
        </p:sp>
        <p:sp>
          <p:nvSpPr>
            <p:cNvPr id="32" name="TextBox 31">
              <a:extLst>
                <a:ext uri="{FF2B5EF4-FFF2-40B4-BE49-F238E27FC236}">
                  <a16:creationId xmlns:a16="http://schemas.microsoft.com/office/drawing/2014/main" id="{08CD00C5-FB74-2E92-737F-7378D5D22BA1}"/>
                </a:ext>
              </a:extLst>
            </p:cNvPr>
            <p:cNvSpPr txBox="1"/>
            <p:nvPr/>
          </p:nvSpPr>
          <p:spPr>
            <a:xfrm>
              <a:off x="9286292" y="2339899"/>
              <a:ext cx="572766" cy="465908"/>
            </a:xfrm>
            <a:prstGeom prst="rect">
              <a:avLst/>
            </a:prstGeom>
            <a:noFill/>
          </p:spPr>
          <p:txBody>
            <a:bodyPr wrap="square" rtlCol="0">
              <a:spAutoFit/>
            </a:bodyPr>
            <a:lstStyle/>
            <a:p>
              <a:r>
                <a:rPr lang="en-US" sz="2400" b="1" dirty="0">
                  <a:solidFill>
                    <a:schemeClr val="bg1"/>
                  </a:solidFill>
                </a:rPr>
                <a:t>4.</a:t>
              </a:r>
            </a:p>
          </p:txBody>
        </p:sp>
        <p:sp>
          <p:nvSpPr>
            <p:cNvPr id="33" name="TextBox 32">
              <a:extLst>
                <a:ext uri="{FF2B5EF4-FFF2-40B4-BE49-F238E27FC236}">
                  <a16:creationId xmlns:a16="http://schemas.microsoft.com/office/drawing/2014/main" id="{69F45965-72E4-4A72-015F-7D2728A9340B}"/>
                </a:ext>
              </a:extLst>
            </p:cNvPr>
            <p:cNvSpPr txBox="1"/>
            <p:nvPr/>
          </p:nvSpPr>
          <p:spPr>
            <a:xfrm>
              <a:off x="3526393" y="2281709"/>
              <a:ext cx="624833" cy="649188"/>
            </a:xfrm>
            <a:prstGeom prst="ellipse">
              <a:avLst/>
            </a:prstGeom>
            <a:noFill/>
          </p:spPr>
          <p:txBody>
            <a:bodyPr wrap="square" rtlCol="0">
              <a:spAutoFit/>
            </a:bodyPr>
            <a:lstStyle/>
            <a:p>
              <a:r>
                <a:rPr lang="en-US" sz="2400" b="1" dirty="0">
                  <a:solidFill>
                    <a:schemeClr val="bg1"/>
                  </a:solidFill>
                </a:rPr>
                <a:t>2.</a:t>
              </a:r>
            </a:p>
          </p:txBody>
        </p:sp>
      </p:grpSp>
      <p:grpSp>
        <p:nvGrpSpPr>
          <p:cNvPr id="13" name="Group 12">
            <a:extLst>
              <a:ext uri="{FF2B5EF4-FFF2-40B4-BE49-F238E27FC236}">
                <a16:creationId xmlns:a16="http://schemas.microsoft.com/office/drawing/2014/main" id="{AC3BCBE4-3A2E-2FDC-5CE9-48B1B090351D}"/>
              </a:ext>
            </a:extLst>
          </p:cNvPr>
          <p:cNvGrpSpPr/>
          <p:nvPr/>
        </p:nvGrpSpPr>
        <p:grpSpPr>
          <a:xfrm>
            <a:off x="10042984" y="4124191"/>
            <a:ext cx="875267" cy="2002480"/>
            <a:chOff x="10089808" y="4031203"/>
            <a:chExt cx="875267" cy="2002480"/>
          </a:xfrm>
        </p:grpSpPr>
        <p:sp>
          <p:nvSpPr>
            <p:cNvPr id="5" name="TextBox 4">
              <a:extLst>
                <a:ext uri="{FF2B5EF4-FFF2-40B4-BE49-F238E27FC236}">
                  <a16:creationId xmlns:a16="http://schemas.microsoft.com/office/drawing/2014/main" id="{B376C538-BCB3-491F-7C42-997332C41769}"/>
                </a:ext>
              </a:extLst>
            </p:cNvPr>
            <p:cNvSpPr txBox="1"/>
            <p:nvPr/>
          </p:nvSpPr>
          <p:spPr>
            <a:xfrm>
              <a:off x="10089808" y="4031203"/>
              <a:ext cx="805684" cy="369332"/>
            </a:xfrm>
            <a:prstGeom prst="rect">
              <a:avLst/>
            </a:prstGeom>
            <a:noFill/>
          </p:spPr>
          <p:txBody>
            <a:bodyPr wrap="square" rtlCol="0">
              <a:spAutoFit/>
            </a:bodyPr>
            <a:lstStyle/>
            <a:p>
              <a:r>
                <a:rPr lang="en-US" b="1" dirty="0">
                  <a:solidFill>
                    <a:srgbClr val="FF0000"/>
                  </a:solidFill>
                </a:rPr>
                <a:t>NEW</a:t>
              </a:r>
            </a:p>
          </p:txBody>
        </p:sp>
        <p:pic>
          <p:nvPicPr>
            <p:cNvPr id="6" name="Picture 5">
              <a:extLst>
                <a:ext uri="{FF2B5EF4-FFF2-40B4-BE49-F238E27FC236}">
                  <a16:creationId xmlns:a16="http://schemas.microsoft.com/office/drawing/2014/main" id="{9E2BB777-4F58-4A0B-BE24-2D16DCFD93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9808" y="4782485"/>
              <a:ext cx="859611" cy="499915"/>
            </a:xfrm>
            <a:prstGeom prst="rect">
              <a:avLst/>
            </a:prstGeom>
          </p:spPr>
        </p:pic>
        <p:sp>
          <p:nvSpPr>
            <p:cNvPr id="8" name="TextBox 7">
              <a:extLst>
                <a:ext uri="{FF2B5EF4-FFF2-40B4-BE49-F238E27FC236}">
                  <a16:creationId xmlns:a16="http://schemas.microsoft.com/office/drawing/2014/main" id="{F8BE9FE8-F6FB-5D13-BC39-C3786639DC50}"/>
                </a:ext>
              </a:extLst>
            </p:cNvPr>
            <p:cNvSpPr txBox="1"/>
            <p:nvPr/>
          </p:nvSpPr>
          <p:spPr>
            <a:xfrm>
              <a:off x="10159391" y="5664351"/>
              <a:ext cx="805684" cy="369332"/>
            </a:xfrm>
            <a:prstGeom prst="rect">
              <a:avLst/>
            </a:prstGeom>
            <a:noFill/>
          </p:spPr>
          <p:txBody>
            <a:bodyPr wrap="square" rtlCol="0">
              <a:spAutoFit/>
            </a:bodyPr>
            <a:lstStyle/>
            <a:p>
              <a:r>
                <a:rPr lang="en-US" b="1" dirty="0">
                  <a:solidFill>
                    <a:srgbClr val="FF0000"/>
                  </a:solidFill>
                </a:rPr>
                <a:t>NEW</a:t>
              </a:r>
            </a:p>
          </p:txBody>
        </p:sp>
      </p:grpSp>
      <p:sp>
        <p:nvSpPr>
          <p:cNvPr id="9" name="Speech Bubble: Rectangle with Corners Rounded 4">
            <a:extLst>
              <a:ext uri="{FF2B5EF4-FFF2-40B4-BE49-F238E27FC236}">
                <a16:creationId xmlns:a16="http://schemas.microsoft.com/office/drawing/2014/main" id="{CD2492E3-2278-DEFC-D681-29FBEF37FA36}"/>
              </a:ext>
            </a:extLst>
          </p:cNvPr>
          <p:cNvSpPr/>
          <p:nvPr/>
        </p:nvSpPr>
        <p:spPr>
          <a:xfrm>
            <a:off x="10494072" y="2844896"/>
            <a:ext cx="1436017" cy="914401"/>
          </a:xfrm>
          <a:prstGeom prst="wedgeRoundRectCallout">
            <a:avLst>
              <a:gd name="adj1" fmla="val -86821"/>
              <a:gd name="adj2" fmla="val 89762"/>
              <a:gd name="adj3" fmla="val 16667"/>
            </a:avLst>
          </a:prstGeom>
          <a:no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chemeClr val="tx1">
                    <a:lumMod val="95000"/>
                    <a:lumOff val="5000"/>
                  </a:schemeClr>
                </a:solidFill>
                <a:latin typeface="Calibri" panose="020F0502020204030204"/>
              </a:rPr>
              <a:t>Even </a:t>
            </a:r>
            <a:r>
              <a:rPr kumimoji="0" lang="en-US" sz="1800" b="0" i="0" u="none" strike="noStrike" kern="0" cap="none" spc="0" normalizeH="0" baseline="0" noProof="0" dirty="0">
                <a:ln>
                  <a:noFill/>
                </a:ln>
                <a:solidFill>
                  <a:schemeClr val="tx1">
                    <a:lumMod val="95000"/>
                    <a:lumOff val="5000"/>
                  </a:schemeClr>
                </a:solidFill>
                <a:effectLst/>
                <a:uLnTx/>
                <a:uFillTx/>
                <a:latin typeface="Calibri" panose="020F0502020204030204"/>
                <a:ea typeface="+mn-ea"/>
                <a:cs typeface="+mn-cs"/>
              </a:rPr>
              <a:t>with Admissions assistance</a:t>
            </a:r>
          </a:p>
        </p:txBody>
      </p:sp>
    </p:spTree>
    <p:extLst>
      <p:ext uri="{BB962C8B-B14F-4D97-AF65-F5344CB8AC3E}">
        <p14:creationId xmlns:p14="http://schemas.microsoft.com/office/powerpoint/2010/main" val="33374159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0717-F509-F714-6571-568E340B2D40}"/>
              </a:ext>
            </a:extLst>
          </p:cNvPr>
          <p:cNvSpPr>
            <a:spLocks noGrp="1"/>
          </p:cNvSpPr>
          <p:nvPr>
            <p:ph type="title"/>
          </p:nvPr>
        </p:nvSpPr>
        <p:spPr>
          <a:xfrm>
            <a:off x="1537115" y="311028"/>
            <a:ext cx="8861177" cy="778329"/>
          </a:xfrm>
        </p:spPr>
        <p:txBody>
          <a:bodyPr anchor="t"/>
          <a:lstStyle/>
          <a:p>
            <a:pPr algn="ctr"/>
            <a:r>
              <a:rPr lang="en-US" sz="4400" b="0" dirty="0"/>
              <a:t>Question 2: Barriers to Enrollment</a:t>
            </a:r>
          </a:p>
        </p:txBody>
      </p:sp>
      <p:sp>
        <p:nvSpPr>
          <p:cNvPr id="9" name="Slide Number Placeholder 8">
            <a:extLst>
              <a:ext uri="{FF2B5EF4-FFF2-40B4-BE49-F238E27FC236}">
                <a16:creationId xmlns:a16="http://schemas.microsoft.com/office/drawing/2014/main" id="{0537A645-75A2-EDD5-7A6E-28F7E46BD637}"/>
              </a:ext>
            </a:extLst>
          </p:cNvPr>
          <p:cNvSpPr>
            <a:spLocks noGrp="1"/>
          </p:cNvSpPr>
          <p:nvPr>
            <p:ph type="sldNum" sz="quarter" idx="4"/>
          </p:nvPr>
        </p:nvSpPr>
        <p:spPr/>
        <p:txBody>
          <a:bodyPr/>
          <a:lstStyle/>
          <a:p>
            <a:fld id="{294A09A9-5501-47C1-A89A-A340965A2BE2}" type="slidenum">
              <a:rPr lang="en-US" smtClean="0"/>
              <a:pPr/>
              <a:t>60</a:t>
            </a:fld>
            <a:endParaRPr lang="en-US" dirty="0"/>
          </a:p>
        </p:txBody>
      </p:sp>
      <p:sp>
        <p:nvSpPr>
          <p:cNvPr id="10" name="Oval 9">
            <a:extLst>
              <a:ext uri="{FF2B5EF4-FFF2-40B4-BE49-F238E27FC236}">
                <a16:creationId xmlns:a16="http://schemas.microsoft.com/office/drawing/2014/main" id="{AC835DCE-F999-13E8-444A-498D275F9066}"/>
              </a:ext>
            </a:extLst>
          </p:cNvPr>
          <p:cNvSpPr/>
          <p:nvPr/>
        </p:nvSpPr>
        <p:spPr>
          <a:xfrm>
            <a:off x="2278743" y="5356345"/>
            <a:ext cx="2362048" cy="1501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1C671F4D-5C87-0B1D-C249-55081D1C295D}"/>
              </a:ext>
            </a:extLst>
          </p:cNvPr>
          <p:cNvSpPr/>
          <p:nvPr/>
        </p:nvSpPr>
        <p:spPr>
          <a:xfrm>
            <a:off x="6580414" y="4604657"/>
            <a:ext cx="2155372" cy="522514"/>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1318E3F-912F-E1D0-96BC-9F02D311E910}"/>
              </a:ext>
            </a:extLst>
          </p:cNvPr>
          <p:cNvGrpSpPr/>
          <p:nvPr/>
        </p:nvGrpSpPr>
        <p:grpSpPr>
          <a:xfrm>
            <a:off x="393540" y="1224645"/>
            <a:ext cx="11617647" cy="5266440"/>
            <a:chOff x="393540" y="1224645"/>
            <a:chExt cx="11617647" cy="5266440"/>
          </a:xfrm>
        </p:grpSpPr>
        <p:sp>
          <p:nvSpPr>
            <p:cNvPr id="15" name="TextBox 14">
              <a:extLst>
                <a:ext uri="{FF2B5EF4-FFF2-40B4-BE49-F238E27FC236}">
                  <a16:creationId xmlns:a16="http://schemas.microsoft.com/office/drawing/2014/main" id="{D3C2C0A7-1EAA-EF8C-EF3D-53708FB0D652}"/>
                </a:ext>
              </a:extLst>
            </p:cNvPr>
            <p:cNvSpPr txBox="1"/>
            <p:nvPr/>
          </p:nvSpPr>
          <p:spPr>
            <a:xfrm>
              <a:off x="393540" y="1867286"/>
              <a:ext cx="2177719" cy="3606374"/>
            </a:xfrm>
            <a:prstGeom prst="rect">
              <a:avLst/>
            </a:prstGeom>
            <a:noFill/>
          </p:spPr>
          <p:txBody>
            <a:bodyPr wrap="square" rtlCol="0">
              <a:noAutofit/>
            </a:bodyPr>
            <a:lstStyle/>
            <a:p>
              <a:pPr marL="298450" indent="-228600">
                <a:lnSpc>
                  <a:spcPct val="105000"/>
                </a:lnSpc>
                <a:spcAft>
                  <a:spcPts val="1200"/>
                </a:spcAft>
                <a:buFont typeface="Arial" panose="020B0604020202020204" pitchFamily="34" charset="0"/>
                <a:buChar char="•"/>
              </a:pPr>
              <a:r>
                <a:rPr lang="en-US" sz="2300" dirty="0"/>
                <a:t>Functional limitations</a:t>
              </a:r>
            </a:p>
            <a:p>
              <a:pPr marL="298450" indent="-228600">
                <a:lnSpc>
                  <a:spcPct val="105000"/>
                </a:lnSpc>
                <a:spcAft>
                  <a:spcPts val="1200"/>
                </a:spcAft>
                <a:buFont typeface="Arial" panose="020B0604020202020204" pitchFamily="34" charset="0"/>
                <a:buChar char="•"/>
              </a:pPr>
              <a:r>
                <a:rPr lang="en-US" sz="2300" dirty="0"/>
                <a:t>Symptoms</a:t>
              </a:r>
            </a:p>
            <a:p>
              <a:pPr marL="298450" indent="-228600">
                <a:lnSpc>
                  <a:spcPct val="105000"/>
                </a:lnSpc>
                <a:spcAft>
                  <a:spcPts val="1200"/>
                </a:spcAft>
                <a:buFont typeface="Arial" panose="020B0604020202020204" pitchFamily="34" charset="0"/>
                <a:buChar char="•"/>
              </a:pPr>
              <a:r>
                <a:rPr lang="en-US" sz="2300" dirty="0"/>
                <a:t>Behaviors</a:t>
              </a:r>
            </a:p>
            <a:p>
              <a:pPr marL="176213">
                <a:lnSpc>
                  <a:spcPct val="105000"/>
                </a:lnSpc>
                <a:spcAft>
                  <a:spcPts val="600"/>
                </a:spcAft>
              </a:pPr>
              <a:r>
                <a:rPr lang="en-US" sz="2300" dirty="0"/>
                <a:t>that applicant is </a:t>
              </a:r>
              <a:r>
                <a:rPr lang="en-US" sz="2300" b="1" dirty="0">
                  <a:solidFill>
                    <a:srgbClr val="2E3ED6"/>
                  </a:solidFill>
                </a:rPr>
                <a:t>currently experiencing </a:t>
              </a:r>
              <a:r>
                <a:rPr lang="en-US" sz="2300" dirty="0"/>
                <a:t>or </a:t>
              </a:r>
              <a:r>
                <a:rPr lang="en-US" sz="2300" b="1" dirty="0">
                  <a:solidFill>
                    <a:srgbClr val="2E3ED6"/>
                  </a:solidFill>
                </a:rPr>
                <a:t>exhibiting</a:t>
              </a:r>
              <a:r>
                <a:rPr lang="en-US" sz="2300" dirty="0"/>
                <a:t>.</a:t>
              </a:r>
            </a:p>
          </p:txBody>
        </p:sp>
        <p:grpSp>
          <p:nvGrpSpPr>
            <p:cNvPr id="20" name="Group 19">
              <a:extLst>
                <a:ext uri="{FF2B5EF4-FFF2-40B4-BE49-F238E27FC236}">
                  <a16:creationId xmlns:a16="http://schemas.microsoft.com/office/drawing/2014/main" id="{31D8175F-8ABE-763D-7134-F22E48C57E38}"/>
                </a:ext>
              </a:extLst>
            </p:cNvPr>
            <p:cNvGrpSpPr/>
            <p:nvPr/>
          </p:nvGrpSpPr>
          <p:grpSpPr>
            <a:xfrm>
              <a:off x="2535401" y="1224645"/>
              <a:ext cx="7492832" cy="5266440"/>
              <a:chOff x="2854021" y="1224645"/>
              <a:chExt cx="8154307" cy="5405534"/>
            </a:xfrm>
          </p:grpSpPr>
          <p:pic>
            <p:nvPicPr>
              <p:cNvPr id="17" name="Picture 16" descr="Table&#10;&#10;Description automatically generated">
                <a:extLst>
                  <a:ext uri="{FF2B5EF4-FFF2-40B4-BE49-F238E27FC236}">
                    <a16:creationId xmlns:a16="http://schemas.microsoft.com/office/drawing/2014/main" id="{89AABCA6-3502-79E7-9D86-2781511C60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4021" y="1224645"/>
                <a:ext cx="8154307" cy="5405534"/>
              </a:xfrm>
              <a:prstGeom prst="rect">
                <a:avLst/>
              </a:prstGeom>
            </p:spPr>
          </p:pic>
          <p:sp>
            <p:nvSpPr>
              <p:cNvPr id="19" name="Rounded Rectangle 18">
                <a:extLst>
                  <a:ext uri="{FF2B5EF4-FFF2-40B4-BE49-F238E27FC236}">
                    <a16:creationId xmlns:a16="http://schemas.microsoft.com/office/drawing/2014/main" id="{BD7CB8BF-4145-A787-0D8E-047F909F1E28}"/>
                  </a:ext>
                </a:extLst>
              </p:cNvPr>
              <p:cNvSpPr/>
              <p:nvPr/>
            </p:nvSpPr>
            <p:spPr>
              <a:xfrm>
                <a:off x="3100492" y="6064302"/>
                <a:ext cx="7772400" cy="522514"/>
              </a:xfrm>
              <a:prstGeom prst="roundRect">
                <a:avLst/>
              </a:prstGeom>
              <a:solidFill>
                <a:schemeClr val="accent1">
                  <a:lumMod val="20000"/>
                  <a:lumOff val="80000"/>
                  <a:alpha val="90210"/>
                </a:schemeClr>
              </a:solidFill>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tx1"/>
                    </a:solidFill>
                  </a:rPr>
                  <a:t>Add symptoms and behaviors that don’t fit in categories above.</a:t>
                </a:r>
              </a:p>
            </p:txBody>
          </p:sp>
        </p:grpSp>
        <p:sp>
          <p:nvSpPr>
            <p:cNvPr id="22" name="TextBox 21">
              <a:extLst>
                <a:ext uri="{FF2B5EF4-FFF2-40B4-BE49-F238E27FC236}">
                  <a16:creationId xmlns:a16="http://schemas.microsoft.com/office/drawing/2014/main" id="{893378CA-D12D-DF5A-CD95-52B412526087}"/>
                </a:ext>
              </a:extLst>
            </p:cNvPr>
            <p:cNvSpPr txBox="1"/>
            <p:nvPr/>
          </p:nvSpPr>
          <p:spPr>
            <a:xfrm>
              <a:off x="10028233" y="2390198"/>
              <a:ext cx="1982954" cy="2800600"/>
            </a:xfrm>
            <a:prstGeom prst="roundRect">
              <a:avLst/>
            </a:prstGeom>
            <a:solidFill>
              <a:srgbClr val="F1EFA2">
                <a:alpha val="80170"/>
              </a:srgbClr>
            </a:solidFill>
            <a:ln w="25400">
              <a:solidFill>
                <a:schemeClr val="tx1">
                  <a:lumMod val="85000"/>
                  <a:lumOff val="15000"/>
                </a:schemeClr>
              </a:solidFill>
            </a:ln>
          </p:spPr>
          <p:txBody>
            <a:bodyPr wrap="square">
              <a:spAutoFit/>
            </a:bodyPr>
            <a:lstStyle/>
            <a:p>
              <a:pPr>
                <a:lnSpc>
                  <a:spcPct val="120000"/>
                </a:lnSpc>
              </a:pPr>
              <a:r>
                <a:rPr lang="en-US" altLang="en-US" sz="2300" b="1" dirty="0">
                  <a:latin typeface="Calibri" panose="020F0502020204030204" pitchFamily="34" charset="0"/>
                  <a:ea typeface="Times New Roman" panose="02020603050405020304" pitchFamily="18" charset="0"/>
                </a:rPr>
                <a:t>S</a:t>
              </a:r>
              <a:r>
                <a:rPr kumimoji="0" lang="en-US" altLang="en-US" sz="23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upport for each checkbox </a:t>
              </a:r>
              <a:r>
                <a:rPr kumimoji="0" lang="en-US" altLang="en-US" sz="2300" b="1" i="0" u="none" strike="noStrike" cap="none" normalizeH="0" baseline="0" dirty="0">
                  <a:ln>
                    <a:noFill/>
                  </a:ln>
                  <a:solidFill>
                    <a:srgbClr val="2E3ED6"/>
                  </a:solidFill>
                  <a:effectLst/>
                  <a:latin typeface="Calibri" panose="020F0502020204030204" pitchFamily="34" charset="0"/>
                  <a:ea typeface="Times New Roman" panose="02020603050405020304" pitchFamily="18" charset="0"/>
                </a:rPr>
                <a:t>should be found in Question 1A.</a:t>
              </a:r>
              <a:endParaRPr lang="en-US" sz="2300" b="1" dirty="0">
                <a:solidFill>
                  <a:srgbClr val="2E3ED6"/>
                </a:solidFill>
              </a:endParaRPr>
            </a:p>
          </p:txBody>
        </p:sp>
      </p:grpSp>
    </p:spTree>
    <p:extLst>
      <p:ext uri="{BB962C8B-B14F-4D97-AF65-F5344CB8AC3E}">
        <p14:creationId xmlns:p14="http://schemas.microsoft.com/office/powerpoint/2010/main" val="1328795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C835DCE-F999-13E8-444A-498D275F9066}"/>
              </a:ext>
            </a:extLst>
          </p:cNvPr>
          <p:cNvSpPr/>
          <p:nvPr/>
        </p:nvSpPr>
        <p:spPr>
          <a:xfrm>
            <a:off x="2278743" y="5356345"/>
            <a:ext cx="2362048" cy="1501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180717-F509-F714-6571-568E340B2D40}"/>
              </a:ext>
            </a:extLst>
          </p:cNvPr>
          <p:cNvSpPr>
            <a:spLocks noGrp="1"/>
          </p:cNvSpPr>
          <p:nvPr>
            <p:ph type="title"/>
          </p:nvPr>
        </p:nvSpPr>
        <p:spPr>
          <a:xfrm>
            <a:off x="752638" y="368955"/>
            <a:ext cx="10229499" cy="756357"/>
          </a:xfrm>
        </p:spPr>
        <p:txBody>
          <a:bodyPr anchor="t"/>
          <a:lstStyle/>
          <a:p>
            <a:pPr algn="ctr"/>
            <a:r>
              <a:rPr lang="en-US" sz="4400" b="0" dirty="0"/>
              <a:t>Question 3: Health Care Management Needs</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C710078C-A94A-3FF6-B11E-D6762A86E65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32344" y="1727176"/>
            <a:ext cx="7549635" cy="4367470"/>
          </a:xfrm>
        </p:spPr>
      </p:pic>
      <p:sp>
        <p:nvSpPr>
          <p:cNvPr id="9" name="Slide Number Placeholder 8">
            <a:extLst>
              <a:ext uri="{FF2B5EF4-FFF2-40B4-BE49-F238E27FC236}">
                <a16:creationId xmlns:a16="http://schemas.microsoft.com/office/drawing/2014/main" id="{0537A645-75A2-EDD5-7A6E-28F7E46BD637}"/>
              </a:ext>
            </a:extLst>
          </p:cNvPr>
          <p:cNvSpPr>
            <a:spLocks noGrp="1"/>
          </p:cNvSpPr>
          <p:nvPr>
            <p:ph type="sldNum" sz="quarter" idx="4"/>
          </p:nvPr>
        </p:nvSpPr>
        <p:spPr/>
        <p:txBody>
          <a:bodyPr/>
          <a:lstStyle/>
          <a:p>
            <a:fld id="{294A09A9-5501-47C1-A89A-A340965A2BE2}" type="slidenum">
              <a:rPr lang="en-US" smtClean="0"/>
              <a:pPr/>
              <a:t>61</a:t>
            </a:fld>
            <a:endParaRPr lang="en-US" dirty="0"/>
          </a:p>
        </p:txBody>
      </p:sp>
      <p:grpSp>
        <p:nvGrpSpPr>
          <p:cNvPr id="3" name="Group 2">
            <a:extLst>
              <a:ext uri="{FF2B5EF4-FFF2-40B4-BE49-F238E27FC236}">
                <a16:creationId xmlns:a16="http://schemas.microsoft.com/office/drawing/2014/main" id="{7CA694AB-5B7C-1629-665E-780C04D7F364}"/>
              </a:ext>
            </a:extLst>
          </p:cNvPr>
          <p:cNvGrpSpPr/>
          <p:nvPr/>
        </p:nvGrpSpPr>
        <p:grpSpPr>
          <a:xfrm>
            <a:off x="1483086" y="2279306"/>
            <a:ext cx="8279859" cy="4197213"/>
            <a:chOff x="1320503" y="2377944"/>
            <a:chExt cx="8279859" cy="4197213"/>
          </a:xfrm>
        </p:grpSpPr>
        <p:sp>
          <p:nvSpPr>
            <p:cNvPr id="6" name="Right Arrow 5">
              <a:extLst>
                <a:ext uri="{FF2B5EF4-FFF2-40B4-BE49-F238E27FC236}">
                  <a16:creationId xmlns:a16="http://schemas.microsoft.com/office/drawing/2014/main" id="{DD7EDDA1-61DA-7372-F022-915A85989098}"/>
                </a:ext>
              </a:extLst>
            </p:cNvPr>
            <p:cNvSpPr/>
            <p:nvPr/>
          </p:nvSpPr>
          <p:spPr>
            <a:xfrm rot="9155985" flipH="1">
              <a:off x="1333029" y="2377944"/>
              <a:ext cx="914400" cy="548640"/>
            </a:xfrm>
            <a:prstGeom prst="rightArrow">
              <a:avLst>
                <a:gd name="adj1" fmla="val 46642"/>
                <a:gd name="adj2" fmla="val 50000"/>
              </a:avLst>
            </a:prstGeom>
            <a:solidFill>
              <a:srgbClr val="FFB100"/>
            </a:solidFill>
            <a:ln w="12700" cap="flat" cmpd="sng" algn="ctr">
              <a:solidFill>
                <a:schemeClr val="accent4">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Right Arrow 6">
              <a:extLst>
                <a:ext uri="{FF2B5EF4-FFF2-40B4-BE49-F238E27FC236}">
                  <a16:creationId xmlns:a16="http://schemas.microsoft.com/office/drawing/2014/main" id="{B44FA115-686E-17A2-F5D9-2B6A09029BC5}"/>
                </a:ext>
              </a:extLst>
            </p:cNvPr>
            <p:cNvSpPr/>
            <p:nvPr/>
          </p:nvSpPr>
          <p:spPr>
            <a:xfrm rot="9155985" flipH="1">
              <a:off x="1320503" y="5530805"/>
              <a:ext cx="914400" cy="548640"/>
            </a:xfrm>
            <a:prstGeom prst="rightArrow">
              <a:avLst>
                <a:gd name="adj1" fmla="val 46642"/>
                <a:gd name="adj2" fmla="val 50000"/>
              </a:avLst>
            </a:prstGeom>
            <a:solidFill>
              <a:srgbClr val="FFB100"/>
            </a:solidFill>
            <a:ln w="12700" cap="flat" cmpd="sng" algn="ctr">
              <a:solidFill>
                <a:schemeClr val="accent4">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TextBox 10">
              <a:extLst>
                <a:ext uri="{FF2B5EF4-FFF2-40B4-BE49-F238E27FC236}">
                  <a16:creationId xmlns:a16="http://schemas.microsoft.com/office/drawing/2014/main" id="{F02B5156-5201-6103-37F3-850FA4449AE9}"/>
                </a:ext>
              </a:extLst>
            </p:cNvPr>
            <p:cNvSpPr txBox="1"/>
            <p:nvPr/>
          </p:nvSpPr>
          <p:spPr>
            <a:xfrm>
              <a:off x="2332943" y="5624918"/>
              <a:ext cx="7267419" cy="950239"/>
            </a:xfrm>
            <a:prstGeom prst="roundRect">
              <a:avLst/>
            </a:prstGeom>
            <a:solidFill>
              <a:schemeClr val="accent1">
                <a:lumMod val="20000"/>
                <a:lumOff val="80000"/>
                <a:alpha val="90032"/>
              </a:schemeClr>
            </a:solidFill>
            <a:ln w="25400">
              <a:solidFill>
                <a:schemeClr val="tx1"/>
              </a:solidFill>
            </a:ln>
          </p:spPr>
          <p:txBody>
            <a:bodyPr wrap="square" anchor="ctr">
              <a:noAutofit/>
            </a:bodyPr>
            <a:lstStyle/>
            <a:p>
              <a:pPr algn="ctr"/>
              <a:r>
                <a:rPr kumimoji="0" lang="en-US" altLang="en-US" sz="2000" b="0" i="0" u="none" strike="noStrike" cap="none" normalizeH="0" baseline="0" dirty="0">
                  <a:ln>
                    <a:noFill/>
                  </a:ln>
                  <a:solidFill>
                    <a:schemeClr val="tx1"/>
                  </a:solidFill>
                  <a:effectLst/>
                  <a:ea typeface="Times New Roman" panose="02020603050405020304" pitchFamily="18" charset="0"/>
                </a:rPr>
                <a:t>In </a:t>
              </a:r>
              <a:r>
                <a:rPr lang="en-US" altLang="en-US" sz="2000" dirty="0">
                  <a:ea typeface="Times New Roman" panose="02020603050405020304" pitchFamily="18" charset="0"/>
                </a:rPr>
                <a:t>the </a:t>
              </a:r>
              <a:r>
                <a:rPr lang="en-US" altLang="en-US" sz="2000" b="1" dirty="0">
                  <a:ea typeface="Times New Roman" panose="02020603050405020304" pitchFamily="18" charset="0"/>
                </a:rPr>
                <a:t>Brief Narrative</a:t>
              </a:r>
              <a:r>
                <a:rPr kumimoji="0" lang="en-US" altLang="en-US" sz="2000" b="0" i="0" u="none" strike="noStrike" cap="none" normalizeH="0" baseline="0" dirty="0">
                  <a:ln>
                    <a:noFill/>
                  </a:ln>
                  <a:solidFill>
                    <a:schemeClr val="tx1"/>
                  </a:solidFill>
                  <a:effectLst/>
                  <a:ea typeface="Times New Roman" panose="02020603050405020304" pitchFamily="18" charset="0"/>
                </a:rPr>
                <a:t>, describe the </a:t>
              </a:r>
              <a:r>
                <a:rPr kumimoji="0" lang="en-US" altLang="en-US" sz="2000" b="1" i="0" u="none" strike="noStrike" cap="none" normalizeH="0" baseline="0" dirty="0">
                  <a:ln>
                    <a:noFill/>
                  </a:ln>
                  <a:solidFill>
                    <a:srgbClr val="1327DB"/>
                  </a:solidFill>
                  <a:effectLst/>
                  <a:ea typeface="Times New Roman" panose="02020603050405020304" pitchFamily="18" charset="0"/>
                </a:rPr>
                <a:t>specific treatments </a:t>
              </a:r>
              <a:r>
                <a:rPr kumimoji="0" lang="en-US" altLang="en-US" sz="2000" b="1" i="0" u="none" strike="noStrike" cap="none" normalizeH="0" baseline="0" dirty="0">
                  <a:ln>
                    <a:noFill/>
                  </a:ln>
                  <a:solidFill>
                    <a:srgbClr val="182CDE"/>
                  </a:solidFill>
                  <a:effectLst/>
                  <a:ea typeface="Times New Roman" panose="02020603050405020304" pitchFamily="18" charset="0"/>
                </a:rPr>
                <a:t>you are recommending for the applicant </a:t>
              </a:r>
              <a:r>
                <a:rPr kumimoji="0" lang="en-US" altLang="en-US" sz="2000" i="0" u="none" strike="noStrike" cap="none" normalizeH="0" baseline="0" dirty="0">
                  <a:ln>
                    <a:noFill/>
                  </a:ln>
                  <a:solidFill>
                    <a:srgbClr val="182CDE"/>
                  </a:solidFill>
                  <a:effectLst/>
                  <a:ea typeface="Times New Roman" panose="02020603050405020304" pitchFamily="18" charset="0"/>
                </a:rPr>
                <a:t>(that correspond to the checkboxes you selected) </a:t>
              </a:r>
              <a:r>
                <a:rPr kumimoji="0" lang="en-US" altLang="en-US" sz="2000" b="1" i="0" u="none" strike="noStrike" cap="none" normalizeH="0" baseline="0" dirty="0">
                  <a:ln>
                    <a:noFill/>
                  </a:ln>
                  <a:solidFill>
                    <a:srgbClr val="182CDE"/>
                  </a:solidFill>
                  <a:effectLst/>
                  <a:ea typeface="Times New Roman" panose="02020603050405020304" pitchFamily="18" charset="0"/>
                </a:rPr>
                <a:t>and why.</a:t>
              </a:r>
              <a:endParaRPr lang="en-US" sz="2000" dirty="0"/>
            </a:p>
          </p:txBody>
        </p:sp>
      </p:grpSp>
    </p:spTree>
    <p:extLst>
      <p:ext uri="{BB962C8B-B14F-4D97-AF65-F5344CB8AC3E}">
        <p14:creationId xmlns:p14="http://schemas.microsoft.com/office/powerpoint/2010/main" val="3515415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70965CD-302D-2F76-790A-D114B6EEB99C}"/>
              </a:ext>
            </a:extLst>
          </p:cNvPr>
          <p:cNvSpPr/>
          <p:nvPr/>
        </p:nvSpPr>
        <p:spPr>
          <a:xfrm>
            <a:off x="7675291" y="5356345"/>
            <a:ext cx="2362048" cy="1501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3466AE6B-E08A-2C4B-8D4B-0B2AB8450EDA}"/>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88AA25-0ABF-4444-BF79-A8339D80008A}" type="slidenum">
              <a:rPr lang="en-US" smtClean="0"/>
              <a:pPr/>
              <a:t>62</a:t>
            </a:fld>
            <a:endParaRPr lang="en-US" dirty="0"/>
          </a:p>
        </p:txBody>
      </p:sp>
      <p:grpSp>
        <p:nvGrpSpPr>
          <p:cNvPr id="13" name="Group 12">
            <a:extLst>
              <a:ext uri="{FF2B5EF4-FFF2-40B4-BE49-F238E27FC236}">
                <a16:creationId xmlns:a16="http://schemas.microsoft.com/office/drawing/2014/main" id="{E5844586-7BE9-5A2B-8321-291E2F3B3BF2}"/>
              </a:ext>
            </a:extLst>
          </p:cNvPr>
          <p:cNvGrpSpPr/>
          <p:nvPr/>
        </p:nvGrpSpPr>
        <p:grpSpPr>
          <a:xfrm>
            <a:off x="1373369" y="1163791"/>
            <a:ext cx="10083428" cy="5438781"/>
            <a:chOff x="943067" y="1232067"/>
            <a:chExt cx="10083428" cy="5438781"/>
          </a:xfrm>
        </p:grpSpPr>
        <p:sp>
          <p:nvSpPr>
            <p:cNvPr id="8" name="Content Placeholder 2">
              <a:extLst>
                <a:ext uri="{FF2B5EF4-FFF2-40B4-BE49-F238E27FC236}">
                  <a16:creationId xmlns:a16="http://schemas.microsoft.com/office/drawing/2014/main" id="{5618B356-CB80-B742-BBDB-9BBF568E5E17}"/>
                </a:ext>
              </a:extLst>
            </p:cNvPr>
            <p:cNvSpPr txBox="1">
              <a:spLocks/>
            </p:cNvSpPr>
            <p:nvPr/>
          </p:nvSpPr>
          <p:spPr>
            <a:xfrm>
              <a:off x="1118431" y="1232067"/>
              <a:ext cx="4600042" cy="502733"/>
            </a:xfrm>
            <a:prstGeom prst="rect">
              <a:avLst/>
            </a:prstGeom>
          </p:spPr>
          <p:txBody>
            <a:bodyPr>
              <a:noAutofit/>
            </a:bodyPr>
            <a:lstStyle>
              <a:lvl1pPr marL="228600" indent="-228600" algn="l" defTabSz="914400" rtl="0" eaLnBrk="1" latinLnBrk="0" hangingPunct="1">
                <a:lnSpc>
                  <a:spcPct val="120000"/>
                </a:lnSpc>
                <a:spcBef>
                  <a:spcPts val="0"/>
                </a:spcBef>
                <a:buClr>
                  <a:srgbClr val="92D050"/>
                </a:buClr>
                <a:buFont typeface="Wingdings" panose="05000000000000000000" pitchFamily="2" charset="2"/>
                <a:buChar char="§"/>
                <a:defRPr sz="2800" kern="1200">
                  <a:solidFill>
                    <a:srgbClr val="002060"/>
                  </a:solidFill>
                  <a:latin typeface="+mn-lt"/>
                  <a:ea typeface="+mn-ea"/>
                  <a:cs typeface="+mn-cs"/>
                </a:defRPr>
              </a:lvl1pPr>
              <a:lvl2pPr marL="685800" indent="-228600" algn="l" defTabSz="914400" rtl="0" eaLnBrk="1" latinLnBrk="0" hangingPunct="1">
                <a:lnSpc>
                  <a:spcPct val="120000"/>
                </a:lnSpc>
                <a:spcBef>
                  <a:spcPts val="0"/>
                </a:spcBef>
                <a:buClr>
                  <a:schemeClr val="accent1"/>
                </a:buClr>
                <a:buFont typeface="Wingdings" panose="05000000000000000000" pitchFamily="2" charset="2"/>
                <a:buChar char="§"/>
                <a:defRPr sz="2400" kern="1200">
                  <a:solidFill>
                    <a:srgbClr val="002060"/>
                  </a:solidFill>
                  <a:latin typeface="+mn-lt"/>
                  <a:ea typeface="+mn-ea"/>
                  <a:cs typeface="+mn-cs"/>
                </a:defRPr>
              </a:lvl2pPr>
              <a:lvl3pPr marL="1143000" indent="-228600" algn="l" defTabSz="914400" rtl="0" eaLnBrk="1" latinLnBrk="0" hangingPunct="1">
                <a:lnSpc>
                  <a:spcPct val="120000"/>
                </a:lnSpc>
                <a:spcBef>
                  <a:spcPts val="0"/>
                </a:spcBef>
                <a:buClr>
                  <a:schemeClr val="accent5">
                    <a:lumMod val="50000"/>
                  </a:schemeClr>
                </a:buClr>
                <a:buFont typeface="Wingdings" panose="05000000000000000000" pitchFamily="2" charset="2"/>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50000"/>
                  </a:schemeClr>
                </a:buClr>
                <a:buFont typeface="Wingdings" panose="05000000000000000000" pitchFamily="2" charset="2"/>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50000"/>
                  </a:schemeClr>
                </a:buClr>
                <a:buFont typeface="Wingdings" panose="05000000000000000000" pitchFamily="2" charset="2"/>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Aft>
                  <a:spcPts val="600"/>
                </a:spcAft>
                <a:buClr>
                  <a:schemeClr val="accent5">
                    <a:lumMod val="50000"/>
                  </a:schemeClr>
                </a:buClr>
                <a:buFont typeface="Wingdings" panose="05000000000000000000" pitchFamily="2" charset="2"/>
                <a:buNone/>
              </a:pPr>
              <a:r>
                <a:rPr lang="en-US" b="1" u="sng" dirty="0">
                  <a:solidFill>
                    <a:schemeClr val="tx1"/>
                  </a:solidFill>
                </a:rPr>
                <a:t>Checkbox</a:t>
              </a:r>
              <a:r>
                <a:rPr lang="en-US" b="1" dirty="0">
                  <a:solidFill>
                    <a:srgbClr val="2932EA"/>
                  </a:solidFill>
                </a:rPr>
                <a:t> </a:t>
              </a:r>
              <a:r>
                <a:rPr lang="en-US" sz="2200" dirty="0">
                  <a:solidFill>
                    <a:schemeClr val="tx1"/>
                  </a:solidFill>
                </a:rPr>
                <a:t>(as many as applicable)</a:t>
              </a:r>
            </a:p>
          </p:txBody>
        </p:sp>
        <p:sp>
          <p:nvSpPr>
            <p:cNvPr id="9" name="Content Placeholder 2">
              <a:extLst>
                <a:ext uri="{FF2B5EF4-FFF2-40B4-BE49-F238E27FC236}">
                  <a16:creationId xmlns:a16="http://schemas.microsoft.com/office/drawing/2014/main" id="{D4F51944-9AD4-A948-87CD-F847D09C1330}"/>
                </a:ext>
              </a:extLst>
            </p:cNvPr>
            <p:cNvSpPr txBox="1">
              <a:spLocks/>
            </p:cNvSpPr>
            <p:nvPr/>
          </p:nvSpPr>
          <p:spPr>
            <a:xfrm>
              <a:off x="5597397" y="1235179"/>
              <a:ext cx="5429098" cy="496509"/>
            </a:xfrm>
            <a:prstGeom prst="rect">
              <a:avLst/>
            </a:prstGeom>
          </p:spPr>
          <p:txBody>
            <a:bodyPr>
              <a:noAutofit/>
            </a:bodyPr>
            <a:lstStyle>
              <a:lvl1pPr marL="228600" indent="-228600" algn="l" defTabSz="914400" rtl="0" eaLnBrk="1" latinLnBrk="0" hangingPunct="1">
                <a:lnSpc>
                  <a:spcPct val="120000"/>
                </a:lnSpc>
                <a:spcBef>
                  <a:spcPts val="0"/>
                </a:spcBef>
                <a:buClr>
                  <a:srgbClr val="92D050"/>
                </a:buClr>
                <a:buFont typeface="Wingdings" panose="05000000000000000000" pitchFamily="2" charset="2"/>
                <a:buChar char="§"/>
                <a:defRPr sz="2800" kern="1200">
                  <a:solidFill>
                    <a:srgbClr val="002060"/>
                  </a:solidFill>
                  <a:latin typeface="+mn-lt"/>
                  <a:ea typeface="+mn-ea"/>
                  <a:cs typeface="+mn-cs"/>
                </a:defRPr>
              </a:lvl1pPr>
              <a:lvl2pPr marL="685800" indent="-228600" algn="l" defTabSz="914400" rtl="0" eaLnBrk="1" latinLnBrk="0" hangingPunct="1">
                <a:lnSpc>
                  <a:spcPct val="120000"/>
                </a:lnSpc>
                <a:spcBef>
                  <a:spcPts val="0"/>
                </a:spcBef>
                <a:buClr>
                  <a:schemeClr val="accent1"/>
                </a:buClr>
                <a:buFont typeface="Wingdings" panose="05000000000000000000" pitchFamily="2" charset="2"/>
                <a:buChar char="§"/>
                <a:defRPr sz="2400" kern="1200">
                  <a:solidFill>
                    <a:srgbClr val="002060"/>
                  </a:solidFill>
                  <a:latin typeface="+mn-lt"/>
                  <a:ea typeface="+mn-ea"/>
                  <a:cs typeface="+mn-cs"/>
                </a:defRPr>
              </a:lvl2pPr>
              <a:lvl3pPr marL="1143000" indent="-228600" algn="l" defTabSz="914400" rtl="0" eaLnBrk="1" latinLnBrk="0" hangingPunct="1">
                <a:lnSpc>
                  <a:spcPct val="120000"/>
                </a:lnSpc>
                <a:spcBef>
                  <a:spcPts val="0"/>
                </a:spcBef>
                <a:buClr>
                  <a:schemeClr val="accent5">
                    <a:lumMod val="50000"/>
                  </a:schemeClr>
                </a:buClr>
                <a:buFont typeface="Wingdings" panose="05000000000000000000" pitchFamily="2" charset="2"/>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50000"/>
                  </a:schemeClr>
                </a:buClr>
                <a:buFont typeface="Wingdings" panose="05000000000000000000" pitchFamily="2" charset="2"/>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50000"/>
                  </a:schemeClr>
                </a:buClr>
                <a:buFont typeface="Wingdings" panose="05000000000000000000" pitchFamily="2" charset="2"/>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Aft>
                  <a:spcPts val="600"/>
                </a:spcAft>
                <a:buClr>
                  <a:schemeClr val="accent5">
                    <a:lumMod val="50000"/>
                  </a:schemeClr>
                </a:buClr>
                <a:buFont typeface="Wingdings" panose="05000000000000000000" pitchFamily="2" charset="2"/>
                <a:buNone/>
              </a:pPr>
              <a:r>
                <a:rPr lang="en-US" b="1" u="sng" dirty="0">
                  <a:solidFill>
                    <a:schemeClr val="tx1"/>
                  </a:solidFill>
                </a:rPr>
                <a:t>Narrative Examples</a:t>
              </a:r>
            </a:p>
          </p:txBody>
        </p:sp>
        <p:grpSp>
          <p:nvGrpSpPr>
            <p:cNvPr id="22" name="Group 21">
              <a:extLst>
                <a:ext uri="{FF2B5EF4-FFF2-40B4-BE49-F238E27FC236}">
                  <a16:creationId xmlns:a16="http://schemas.microsoft.com/office/drawing/2014/main" id="{B7721528-9F56-2649-8535-8556E7ACC938}"/>
                </a:ext>
              </a:extLst>
            </p:cNvPr>
            <p:cNvGrpSpPr/>
            <p:nvPr/>
          </p:nvGrpSpPr>
          <p:grpSpPr>
            <a:xfrm>
              <a:off x="943067" y="1742806"/>
              <a:ext cx="10083428" cy="1715549"/>
              <a:chOff x="943067" y="1849303"/>
              <a:chExt cx="10083428" cy="1715549"/>
            </a:xfrm>
          </p:grpSpPr>
          <p:sp>
            <p:nvSpPr>
              <p:cNvPr id="11" name="Rounded Rectangle 10">
                <a:extLst>
                  <a:ext uri="{FF2B5EF4-FFF2-40B4-BE49-F238E27FC236}">
                    <a16:creationId xmlns:a16="http://schemas.microsoft.com/office/drawing/2014/main" id="{6DB7636C-583C-F540-96B6-EA2A3B28BB1A}"/>
                  </a:ext>
                </a:extLst>
              </p:cNvPr>
              <p:cNvSpPr/>
              <p:nvPr/>
            </p:nvSpPr>
            <p:spPr>
              <a:xfrm>
                <a:off x="947560" y="1849303"/>
                <a:ext cx="9685225" cy="1662378"/>
              </a:xfrm>
              <a:prstGeom prst="roundRect">
                <a:avLst/>
              </a:prstGeom>
              <a:noFill/>
              <a:ln w="28575">
                <a:solidFill>
                  <a:srgbClr val="006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FEACCE39-52DA-5340-A211-111B52522AB1}"/>
                  </a:ext>
                </a:extLst>
              </p:cNvPr>
              <p:cNvSpPr txBox="1">
                <a:spLocks/>
              </p:cNvSpPr>
              <p:nvPr/>
            </p:nvSpPr>
            <p:spPr>
              <a:xfrm>
                <a:off x="943067" y="1915744"/>
                <a:ext cx="4600042" cy="641326"/>
              </a:xfrm>
              <a:prstGeom prst="rect">
                <a:avLst/>
              </a:prstGeom>
            </p:spPr>
            <p:txBody>
              <a:bodyPr>
                <a:noAutofit/>
              </a:bodyPr>
              <a:lstStyle>
                <a:lvl1pPr marL="228600" indent="-228600" algn="l" defTabSz="914400" rtl="0" eaLnBrk="1" latinLnBrk="0" hangingPunct="1">
                  <a:lnSpc>
                    <a:spcPct val="120000"/>
                  </a:lnSpc>
                  <a:spcBef>
                    <a:spcPts val="0"/>
                  </a:spcBef>
                  <a:buClr>
                    <a:srgbClr val="92D050"/>
                  </a:buClr>
                  <a:buFont typeface="Wingdings" panose="05000000000000000000" pitchFamily="2" charset="2"/>
                  <a:buChar char="§"/>
                  <a:defRPr sz="2800" kern="1200">
                    <a:solidFill>
                      <a:srgbClr val="002060"/>
                    </a:solidFill>
                    <a:latin typeface="+mn-lt"/>
                    <a:ea typeface="+mn-ea"/>
                    <a:cs typeface="+mn-cs"/>
                  </a:defRPr>
                </a:lvl1pPr>
                <a:lvl2pPr marL="685800" indent="-228600" algn="l" defTabSz="914400" rtl="0" eaLnBrk="1" latinLnBrk="0" hangingPunct="1">
                  <a:lnSpc>
                    <a:spcPct val="120000"/>
                  </a:lnSpc>
                  <a:spcBef>
                    <a:spcPts val="0"/>
                  </a:spcBef>
                  <a:buClr>
                    <a:schemeClr val="accent1"/>
                  </a:buClr>
                  <a:buFont typeface="Wingdings" panose="05000000000000000000" pitchFamily="2" charset="2"/>
                  <a:buChar char="§"/>
                  <a:defRPr sz="2400" kern="1200">
                    <a:solidFill>
                      <a:srgbClr val="002060"/>
                    </a:solidFill>
                    <a:latin typeface="+mn-lt"/>
                    <a:ea typeface="+mn-ea"/>
                    <a:cs typeface="+mn-cs"/>
                  </a:defRPr>
                </a:lvl2pPr>
                <a:lvl3pPr marL="1143000" indent="-228600" algn="l" defTabSz="914400" rtl="0" eaLnBrk="1" latinLnBrk="0" hangingPunct="1">
                  <a:lnSpc>
                    <a:spcPct val="120000"/>
                  </a:lnSpc>
                  <a:spcBef>
                    <a:spcPts val="0"/>
                  </a:spcBef>
                  <a:buClr>
                    <a:schemeClr val="accent5">
                      <a:lumMod val="50000"/>
                    </a:schemeClr>
                  </a:buClr>
                  <a:buFont typeface="Wingdings" panose="05000000000000000000" pitchFamily="2" charset="2"/>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50000"/>
                    </a:schemeClr>
                  </a:buClr>
                  <a:buFont typeface="Wingdings" panose="05000000000000000000" pitchFamily="2" charset="2"/>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50000"/>
                    </a:schemeClr>
                  </a:buClr>
                  <a:buFont typeface="Wingdings" panose="05000000000000000000" pitchFamily="2" charset="2"/>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713" lvl="1" indent="-342900">
                  <a:lnSpc>
                    <a:spcPct val="100000"/>
                  </a:lnSpc>
                  <a:spcAft>
                    <a:spcPts val="3000"/>
                  </a:spcAft>
                  <a:buClr>
                    <a:schemeClr val="accent5">
                      <a:lumMod val="50000"/>
                    </a:schemeClr>
                  </a:buClr>
                  <a:buFont typeface="Wingdings" pitchFamily="2" charset="2"/>
                  <a:buChar char="q"/>
                </a:pPr>
                <a:r>
                  <a:rPr lang="en-US" sz="2200" dirty="0">
                    <a:solidFill>
                      <a:schemeClr val="tx1"/>
                    </a:solidFill>
                  </a:rPr>
                  <a:t>Frequency and length of treatment</a:t>
                </a:r>
              </a:p>
            </p:txBody>
          </p:sp>
          <p:sp>
            <p:nvSpPr>
              <p:cNvPr id="18" name="Content Placeholder 2">
                <a:extLst>
                  <a:ext uri="{FF2B5EF4-FFF2-40B4-BE49-F238E27FC236}">
                    <a16:creationId xmlns:a16="http://schemas.microsoft.com/office/drawing/2014/main" id="{01F91019-16F3-3541-AD16-A90201F4606E}"/>
                  </a:ext>
                </a:extLst>
              </p:cNvPr>
              <p:cNvSpPr txBox="1">
                <a:spLocks/>
              </p:cNvSpPr>
              <p:nvPr/>
            </p:nvSpPr>
            <p:spPr>
              <a:xfrm>
                <a:off x="5264571" y="1915744"/>
                <a:ext cx="5761924" cy="1649108"/>
              </a:xfrm>
              <a:prstGeom prst="rect">
                <a:avLst/>
              </a:prstGeom>
            </p:spPr>
            <p:txBody>
              <a:bodyPr>
                <a:noAutofit/>
              </a:bodyPr>
              <a:lstStyle>
                <a:lvl1pPr marL="228600" indent="-228600" algn="l" defTabSz="914400" rtl="0" eaLnBrk="1" latinLnBrk="0" hangingPunct="1">
                  <a:lnSpc>
                    <a:spcPct val="120000"/>
                  </a:lnSpc>
                  <a:spcBef>
                    <a:spcPts val="0"/>
                  </a:spcBef>
                  <a:buClr>
                    <a:srgbClr val="92D050"/>
                  </a:buClr>
                  <a:buFont typeface="Wingdings" panose="05000000000000000000" pitchFamily="2" charset="2"/>
                  <a:buChar char="§"/>
                  <a:defRPr sz="2800" kern="1200">
                    <a:solidFill>
                      <a:srgbClr val="002060"/>
                    </a:solidFill>
                    <a:latin typeface="+mn-lt"/>
                    <a:ea typeface="+mn-ea"/>
                    <a:cs typeface="+mn-cs"/>
                  </a:defRPr>
                </a:lvl1pPr>
                <a:lvl2pPr marL="685800" indent="-228600" algn="l" defTabSz="914400" rtl="0" eaLnBrk="1" latinLnBrk="0" hangingPunct="1">
                  <a:lnSpc>
                    <a:spcPct val="120000"/>
                  </a:lnSpc>
                  <a:spcBef>
                    <a:spcPts val="0"/>
                  </a:spcBef>
                  <a:buClr>
                    <a:schemeClr val="accent1"/>
                  </a:buClr>
                  <a:buFont typeface="Wingdings" panose="05000000000000000000" pitchFamily="2" charset="2"/>
                  <a:buChar char="§"/>
                  <a:defRPr sz="2400" kern="1200">
                    <a:solidFill>
                      <a:srgbClr val="002060"/>
                    </a:solidFill>
                    <a:latin typeface="+mn-lt"/>
                    <a:ea typeface="+mn-ea"/>
                    <a:cs typeface="+mn-cs"/>
                  </a:defRPr>
                </a:lvl2pPr>
                <a:lvl3pPr marL="1143000" indent="-228600" algn="l" defTabSz="914400" rtl="0" eaLnBrk="1" latinLnBrk="0" hangingPunct="1">
                  <a:lnSpc>
                    <a:spcPct val="120000"/>
                  </a:lnSpc>
                  <a:spcBef>
                    <a:spcPts val="0"/>
                  </a:spcBef>
                  <a:buClr>
                    <a:schemeClr val="accent5">
                      <a:lumMod val="50000"/>
                    </a:schemeClr>
                  </a:buClr>
                  <a:buFont typeface="Wingdings" panose="05000000000000000000" pitchFamily="2" charset="2"/>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50000"/>
                    </a:schemeClr>
                  </a:buClr>
                  <a:buFont typeface="Wingdings" panose="05000000000000000000" pitchFamily="2" charset="2"/>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50000"/>
                    </a:schemeClr>
                  </a:buClr>
                  <a:buFont typeface="Wingdings" panose="05000000000000000000" pitchFamily="2" charset="2"/>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713" lvl="1" indent="-342900">
                  <a:lnSpc>
                    <a:spcPct val="90000"/>
                  </a:lnSpc>
                  <a:buClr>
                    <a:schemeClr val="tx1"/>
                  </a:buClr>
                  <a:buSzPct val="120000"/>
                  <a:buFont typeface="Arial" panose="020B0604020202020204" pitchFamily="34" charset="0"/>
                  <a:buChar char="•"/>
                </a:pPr>
                <a:r>
                  <a:rPr lang="en-US" sz="2100" dirty="0">
                    <a:solidFill>
                      <a:schemeClr val="tx1"/>
                    </a:solidFill>
                  </a:rPr>
                  <a:t>Psychotherapy – Weekly? Biweekly?</a:t>
                </a:r>
              </a:p>
              <a:p>
                <a:pPr marL="366713" lvl="1" indent="-342900">
                  <a:lnSpc>
                    <a:spcPct val="90000"/>
                  </a:lnSpc>
                  <a:buClr>
                    <a:schemeClr val="tx1"/>
                  </a:buClr>
                  <a:buSzPct val="120000"/>
                  <a:buFont typeface="Arial" panose="020B0604020202020204" pitchFamily="34" charset="0"/>
                  <a:buChar char="•"/>
                </a:pPr>
                <a:r>
                  <a:rPr lang="en-US" sz="2100" dirty="0">
                    <a:solidFill>
                      <a:schemeClr val="tx1"/>
                    </a:solidFill>
                  </a:rPr>
                  <a:t>Medication mgmt. – monthly (more often due to nonadherence with symptoms)?</a:t>
                </a:r>
              </a:p>
              <a:p>
                <a:pPr marL="23813" lvl="1" indent="0">
                  <a:lnSpc>
                    <a:spcPct val="90000"/>
                  </a:lnSpc>
                  <a:buClr>
                    <a:schemeClr val="tx1"/>
                  </a:buClr>
                  <a:buSzPct val="120000"/>
                  <a:buNone/>
                </a:pPr>
                <a:r>
                  <a:rPr lang="en-US" sz="2100" dirty="0">
                    <a:solidFill>
                      <a:schemeClr val="tx1"/>
                    </a:solidFill>
                  </a:rPr>
                  <a:t>      </a:t>
                </a:r>
                <a:r>
                  <a:rPr lang="en-US" sz="2100" b="1" i="1" dirty="0">
                    <a:solidFill>
                      <a:srgbClr val="2E3ED6"/>
                    </a:solidFill>
                  </a:rPr>
                  <a:t>or</a:t>
                </a:r>
                <a:r>
                  <a:rPr lang="en-US" sz="2100" dirty="0">
                    <a:solidFill>
                      <a:schemeClr val="tx1"/>
                    </a:solidFill>
                  </a:rPr>
                  <a:t> 3 months (until new regimen is stable)?</a:t>
                </a:r>
              </a:p>
              <a:p>
                <a:pPr marL="366713" lvl="1" indent="-342900">
                  <a:lnSpc>
                    <a:spcPct val="90000"/>
                  </a:lnSpc>
                  <a:spcAft>
                    <a:spcPts val="1200"/>
                  </a:spcAft>
                  <a:buClr>
                    <a:schemeClr val="tx1"/>
                  </a:buClr>
                  <a:buSzPct val="120000"/>
                  <a:buFont typeface="Arial" panose="020B0604020202020204" pitchFamily="34" charset="0"/>
                  <a:buChar char="•"/>
                </a:pPr>
                <a:r>
                  <a:rPr lang="en-US" sz="2100" dirty="0">
                    <a:solidFill>
                      <a:schemeClr val="tx1"/>
                    </a:solidFill>
                  </a:rPr>
                  <a:t>Intensive outpatient program (IOP)</a:t>
                </a:r>
              </a:p>
            </p:txBody>
          </p:sp>
        </p:grpSp>
        <p:grpSp>
          <p:nvGrpSpPr>
            <p:cNvPr id="23" name="Group 22">
              <a:extLst>
                <a:ext uri="{FF2B5EF4-FFF2-40B4-BE49-F238E27FC236}">
                  <a16:creationId xmlns:a16="http://schemas.microsoft.com/office/drawing/2014/main" id="{1CA5469F-CCA3-5741-A0BB-923C1DA4DC64}"/>
                </a:ext>
              </a:extLst>
            </p:cNvPr>
            <p:cNvGrpSpPr/>
            <p:nvPr/>
          </p:nvGrpSpPr>
          <p:grpSpPr>
            <a:xfrm>
              <a:off x="947558" y="4934931"/>
              <a:ext cx="9958195" cy="1735917"/>
              <a:chOff x="947558" y="4825203"/>
              <a:chExt cx="9958195" cy="1735917"/>
            </a:xfrm>
          </p:grpSpPr>
          <p:sp>
            <p:nvSpPr>
              <p:cNvPr id="12" name="Rounded Rectangle 11">
                <a:extLst>
                  <a:ext uri="{FF2B5EF4-FFF2-40B4-BE49-F238E27FC236}">
                    <a16:creationId xmlns:a16="http://schemas.microsoft.com/office/drawing/2014/main" id="{DAA3C0A3-586D-AA4B-9B5D-53BC5153F880}"/>
                  </a:ext>
                </a:extLst>
              </p:cNvPr>
              <p:cNvSpPr/>
              <p:nvPr/>
            </p:nvSpPr>
            <p:spPr>
              <a:xfrm>
                <a:off x="947558" y="4825203"/>
                <a:ext cx="9685227" cy="1649108"/>
              </a:xfrm>
              <a:prstGeom prst="roundRect">
                <a:avLst/>
              </a:prstGeom>
              <a:noFill/>
              <a:ln w="28575">
                <a:solidFill>
                  <a:srgbClr val="006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C96EECAD-0A2B-054C-9C81-B25C4C47549D}"/>
                  </a:ext>
                </a:extLst>
              </p:cNvPr>
              <p:cNvSpPr txBox="1">
                <a:spLocks/>
              </p:cNvSpPr>
              <p:nvPr/>
            </p:nvSpPr>
            <p:spPr>
              <a:xfrm>
                <a:off x="961356" y="4912012"/>
                <a:ext cx="4444947" cy="1122752"/>
              </a:xfrm>
              <a:prstGeom prst="rect">
                <a:avLst/>
              </a:prstGeom>
            </p:spPr>
            <p:txBody>
              <a:bodyPr>
                <a:noAutofit/>
              </a:bodyPr>
              <a:lstStyle>
                <a:lvl1pPr marL="228600" indent="-228600" algn="l" defTabSz="914400" rtl="0" eaLnBrk="1" latinLnBrk="0" hangingPunct="1">
                  <a:lnSpc>
                    <a:spcPct val="120000"/>
                  </a:lnSpc>
                  <a:spcBef>
                    <a:spcPts val="0"/>
                  </a:spcBef>
                  <a:buClr>
                    <a:srgbClr val="92D050"/>
                  </a:buClr>
                  <a:buFont typeface="Wingdings" panose="05000000000000000000" pitchFamily="2" charset="2"/>
                  <a:buChar char="§"/>
                  <a:defRPr sz="2800" kern="1200">
                    <a:solidFill>
                      <a:srgbClr val="002060"/>
                    </a:solidFill>
                    <a:latin typeface="+mn-lt"/>
                    <a:ea typeface="+mn-ea"/>
                    <a:cs typeface="+mn-cs"/>
                  </a:defRPr>
                </a:lvl1pPr>
                <a:lvl2pPr marL="685800" indent="-228600" algn="l" defTabSz="914400" rtl="0" eaLnBrk="1" latinLnBrk="0" hangingPunct="1">
                  <a:lnSpc>
                    <a:spcPct val="120000"/>
                  </a:lnSpc>
                  <a:spcBef>
                    <a:spcPts val="0"/>
                  </a:spcBef>
                  <a:buClr>
                    <a:schemeClr val="accent1"/>
                  </a:buClr>
                  <a:buFont typeface="Wingdings" panose="05000000000000000000" pitchFamily="2" charset="2"/>
                  <a:buChar char="§"/>
                  <a:defRPr sz="2400" kern="1200">
                    <a:solidFill>
                      <a:srgbClr val="002060"/>
                    </a:solidFill>
                    <a:latin typeface="+mn-lt"/>
                    <a:ea typeface="+mn-ea"/>
                    <a:cs typeface="+mn-cs"/>
                  </a:defRPr>
                </a:lvl2pPr>
                <a:lvl3pPr marL="1143000" indent="-228600" algn="l" defTabSz="914400" rtl="0" eaLnBrk="1" latinLnBrk="0" hangingPunct="1">
                  <a:lnSpc>
                    <a:spcPct val="120000"/>
                  </a:lnSpc>
                  <a:spcBef>
                    <a:spcPts val="0"/>
                  </a:spcBef>
                  <a:buClr>
                    <a:schemeClr val="accent5">
                      <a:lumMod val="50000"/>
                    </a:schemeClr>
                  </a:buClr>
                  <a:buFont typeface="Wingdings" panose="05000000000000000000" pitchFamily="2" charset="2"/>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50000"/>
                    </a:schemeClr>
                  </a:buClr>
                  <a:buFont typeface="Wingdings" panose="05000000000000000000" pitchFamily="2" charset="2"/>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50000"/>
                    </a:schemeClr>
                  </a:buClr>
                  <a:buFont typeface="Wingdings" panose="05000000000000000000" pitchFamily="2" charset="2"/>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713" lvl="1" indent="-342900">
                  <a:lnSpc>
                    <a:spcPct val="90000"/>
                  </a:lnSpc>
                  <a:buClr>
                    <a:schemeClr val="accent5">
                      <a:lumMod val="50000"/>
                    </a:schemeClr>
                  </a:buClr>
                  <a:buFont typeface="Wingdings" pitchFamily="2" charset="2"/>
                  <a:buChar char="q"/>
                </a:pPr>
                <a:r>
                  <a:rPr lang="en-US" sz="2200" dirty="0">
                    <a:solidFill>
                      <a:schemeClr val="tx1"/>
                    </a:solidFill>
                  </a:rPr>
                  <a:t>Complex behavior management system beyond Job Corps current system</a:t>
                </a:r>
              </a:p>
            </p:txBody>
          </p:sp>
          <p:sp>
            <p:nvSpPr>
              <p:cNvPr id="19" name="Content Placeholder 2">
                <a:extLst>
                  <a:ext uri="{FF2B5EF4-FFF2-40B4-BE49-F238E27FC236}">
                    <a16:creationId xmlns:a16="http://schemas.microsoft.com/office/drawing/2014/main" id="{43B906B7-5FD7-7C45-BD22-41E2413960CF}"/>
                  </a:ext>
                </a:extLst>
              </p:cNvPr>
              <p:cNvSpPr txBox="1">
                <a:spLocks/>
              </p:cNvSpPr>
              <p:nvPr/>
            </p:nvSpPr>
            <p:spPr>
              <a:xfrm>
                <a:off x="5296772" y="4912012"/>
                <a:ext cx="5608981" cy="1649108"/>
              </a:xfrm>
              <a:prstGeom prst="rect">
                <a:avLst/>
              </a:prstGeom>
            </p:spPr>
            <p:txBody>
              <a:bodyPr>
                <a:noAutofit/>
              </a:bodyPr>
              <a:lstStyle>
                <a:lvl1pPr marL="228600" indent="-228600" algn="l" defTabSz="914400" rtl="0" eaLnBrk="1" latinLnBrk="0" hangingPunct="1">
                  <a:lnSpc>
                    <a:spcPct val="120000"/>
                  </a:lnSpc>
                  <a:spcBef>
                    <a:spcPts val="0"/>
                  </a:spcBef>
                  <a:buClr>
                    <a:srgbClr val="92D050"/>
                  </a:buClr>
                  <a:buFont typeface="Wingdings" panose="05000000000000000000" pitchFamily="2" charset="2"/>
                  <a:buChar char="§"/>
                  <a:defRPr sz="2800" kern="1200">
                    <a:solidFill>
                      <a:srgbClr val="002060"/>
                    </a:solidFill>
                    <a:latin typeface="+mn-lt"/>
                    <a:ea typeface="+mn-ea"/>
                    <a:cs typeface="+mn-cs"/>
                  </a:defRPr>
                </a:lvl1pPr>
                <a:lvl2pPr marL="685800" indent="-228600" algn="l" defTabSz="914400" rtl="0" eaLnBrk="1" latinLnBrk="0" hangingPunct="1">
                  <a:lnSpc>
                    <a:spcPct val="120000"/>
                  </a:lnSpc>
                  <a:spcBef>
                    <a:spcPts val="0"/>
                  </a:spcBef>
                  <a:buClr>
                    <a:schemeClr val="accent1"/>
                  </a:buClr>
                  <a:buFont typeface="Wingdings" panose="05000000000000000000" pitchFamily="2" charset="2"/>
                  <a:buChar char="§"/>
                  <a:defRPr sz="2400" kern="1200">
                    <a:solidFill>
                      <a:srgbClr val="002060"/>
                    </a:solidFill>
                    <a:latin typeface="+mn-lt"/>
                    <a:ea typeface="+mn-ea"/>
                    <a:cs typeface="+mn-cs"/>
                  </a:defRPr>
                </a:lvl2pPr>
                <a:lvl3pPr marL="1143000" indent="-228600" algn="l" defTabSz="914400" rtl="0" eaLnBrk="1" latinLnBrk="0" hangingPunct="1">
                  <a:lnSpc>
                    <a:spcPct val="120000"/>
                  </a:lnSpc>
                  <a:spcBef>
                    <a:spcPts val="0"/>
                  </a:spcBef>
                  <a:buClr>
                    <a:schemeClr val="accent5">
                      <a:lumMod val="50000"/>
                    </a:schemeClr>
                  </a:buClr>
                  <a:buFont typeface="Wingdings" panose="05000000000000000000" pitchFamily="2" charset="2"/>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50000"/>
                    </a:schemeClr>
                  </a:buClr>
                  <a:buFont typeface="Wingdings" panose="05000000000000000000" pitchFamily="2" charset="2"/>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50000"/>
                    </a:schemeClr>
                  </a:buClr>
                  <a:buFont typeface="Wingdings" panose="05000000000000000000" pitchFamily="2" charset="2"/>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713" lvl="1" indent="-342900">
                  <a:lnSpc>
                    <a:spcPct val="90000"/>
                  </a:lnSpc>
                  <a:buClr>
                    <a:schemeClr val="tx1"/>
                  </a:buClr>
                  <a:buSzPct val="120000"/>
                  <a:buFont typeface="Arial" panose="020B0604020202020204" pitchFamily="34" charset="0"/>
                  <a:buChar char="•"/>
                </a:pPr>
                <a:r>
                  <a:rPr lang="en-US" sz="2100" dirty="0">
                    <a:solidFill>
                      <a:schemeClr val="tx1"/>
                    </a:solidFill>
                  </a:rPr>
                  <a:t>Hourly monitoring (elopement risk, unpredictable symptoms)</a:t>
                </a:r>
              </a:p>
              <a:p>
                <a:pPr marL="366713" lvl="1" indent="-342900">
                  <a:lnSpc>
                    <a:spcPct val="90000"/>
                  </a:lnSpc>
                  <a:buClr>
                    <a:schemeClr val="tx1"/>
                  </a:buClr>
                  <a:buSzPct val="120000"/>
                  <a:buFont typeface="Arial" panose="020B0604020202020204" pitchFamily="34" charset="0"/>
                  <a:buChar char="•"/>
                </a:pPr>
                <a:r>
                  <a:rPr lang="en-US" sz="2100" dirty="0">
                    <a:solidFill>
                      <a:schemeClr val="tx1"/>
                    </a:solidFill>
                  </a:rPr>
                  <a:t>Frequent redirection/prompting</a:t>
                </a:r>
              </a:p>
              <a:p>
                <a:pPr marL="366713" lvl="1" indent="-342900">
                  <a:lnSpc>
                    <a:spcPct val="90000"/>
                  </a:lnSpc>
                  <a:buClr>
                    <a:schemeClr val="tx1"/>
                  </a:buClr>
                  <a:buSzPct val="120000"/>
                  <a:buFont typeface="Arial" panose="020B0604020202020204" pitchFamily="34" charset="0"/>
                  <a:buChar char="•"/>
                </a:pPr>
                <a:r>
                  <a:rPr lang="en-US" sz="2100" dirty="0">
                    <a:solidFill>
                      <a:schemeClr val="tx1"/>
                    </a:solidFill>
                  </a:rPr>
                  <a:t>Interventions from Behavior Intervention Plan in IEP</a:t>
                </a:r>
              </a:p>
            </p:txBody>
          </p:sp>
        </p:grpSp>
        <p:grpSp>
          <p:nvGrpSpPr>
            <p:cNvPr id="21" name="Group 20">
              <a:extLst>
                <a:ext uri="{FF2B5EF4-FFF2-40B4-BE49-F238E27FC236}">
                  <a16:creationId xmlns:a16="http://schemas.microsoft.com/office/drawing/2014/main" id="{D8EC661E-5946-1D4D-89DF-8DFB46903222}"/>
                </a:ext>
              </a:extLst>
            </p:cNvPr>
            <p:cNvGrpSpPr/>
            <p:nvPr/>
          </p:nvGrpSpPr>
          <p:grpSpPr>
            <a:xfrm>
              <a:off x="943067" y="3454945"/>
              <a:ext cx="9764875" cy="1432076"/>
              <a:chOff x="943067" y="3363505"/>
              <a:chExt cx="9764875" cy="1432076"/>
            </a:xfrm>
          </p:grpSpPr>
          <p:sp>
            <p:nvSpPr>
              <p:cNvPr id="15" name="Content Placeholder 2">
                <a:extLst>
                  <a:ext uri="{FF2B5EF4-FFF2-40B4-BE49-F238E27FC236}">
                    <a16:creationId xmlns:a16="http://schemas.microsoft.com/office/drawing/2014/main" id="{B236FEB7-81F4-994A-BB32-B91D234CFDCC}"/>
                  </a:ext>
                </a:extLst>
              </p:cNvPr>
              <p:cNvSpPr txBox="1">
                <a:spLocks/>
              </p:cNvSpPr>
              <p:nvPr/>
            </p:nvSpPr>
            <p:spPr>
              <a:xfrm>
                <a:off x="943067" y="3437258"/>
                <a:ext cx="4600042" cy="502733"/>
              </a:xfrm>
              <a:prstGeom prst="rect">
                <a:avLst/>
              </a:prstGeom>
            </p:spPr>
            <p:txBody>
              <a:bodyPr>
                <a:noAutofit/>
              </a:bodyPr>
              <a:lstStyle>
                <a:lvl1pPr marL="228600" indent="-228600" algn="l" defTabSz="914400" rtl="0" eaLnBrk="1" latinLnBrk="0" hangingPunct="1">
                  <a:lnSpc>
                    <a:spcPct val="120000"/>
                  </a:lnSpc>
                  <a:spcBef>
                    <a:spcPts val="0"/>
                  </a:spcBef>
                  <a:buClr>
                    <a:srgbClr val="92D050"/>
                  </a:buClr>
                  <a:buFont typeface="Wingdings" panose="05000000000000000000" pitchFamily="2" charset="2"/>
                  <a:buChar char="§"/>
                  <a:defRPr sz="2800" kern="1200">
                    <a:solidFill>
                      <a:srgbClr val="002060"/>
                    </a:solidFill>
                    <a:latin typeface="+mn-lt"/>
                    <a:ea typeface="+mn-ea"/>
                    <a:cs typeface="+mn-cs"/>
                  </a:defRPr>
                </a:lvl1pPr>
                <a:lvl2pPr marL="685800" indent="-228600" algn="l" defTabSz="914400" rtl="0" eaLnBrk="1" latinLnBrk="0" hangingPunct="1">
                  <a:lnSpc>
                    <a:spcPct val="120000"/>
                  </a:lnSpc>
                  <a:spcBef>
                    <a:spcPts val="0"/>
                  </a:spcBef>
                  <a:buClr>
                    <a:schemeClr val="accent1"/>
                  </a:buClr>
                  <a:buFont typeface="Wingdings" panose="05000000000000000000" pitchFamily="2" charset="2"/>
                  <a:buChar char="§"/>
                  <a:defRPr sz="2400" kern="1200">
                    <a:solidFill>
                      <a:srgbClr val="002060"/>
                    </a:solidFill>
                    <a:latin typeface="+mn-lt"/>
                    <a:ea typeface="+mn-ea"/>
                    <a:cs typeface="+mn-cs"/>
                  </a:defRPr>
                </a:lvl2pPr>
                <a:lvl3pPr marL="1143000" indent="-228600" algn="l" defTabSz="914400" rtl="0" eaLnBrk="1" latinLnBrk="0" hangingPunct="1">
                  <a:lnSpc>
                    <a:spcPct val="120000"/>
                  </a:lnSpc>
                  <a:spcBef>
                    <a:spcPts val="0"/>
                  </a:spcBef>
                  <a:buClr>
                    <a:schemeClr val="accent5">
                      <a:lumMod val="50000"/>
                    </a:schemeClr>
                  </a:buClr>
                  <a:buFont typeface="Wingdings" panose="05000000000000000000" pitchFamily="2" charset="2"/>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50000"/>
                    </a:schemeClr>
                  </a:buClr>
                  <a:buFont typeface="Wingdings" panose="05000000000000000000" pitchFamily="2" charset="2"/>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50000"/>
                    </a:schemeClr>
                  </a:buClr>
                  <a:buFont typeface="Wingdings" panose="05000000000000000000" pitchFamily="2" charset="2"/>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713" lvl="1" indent="-342900">
                  <a:lnSpc>
                    <a:spcPct val="100000"/>
                  </a:lnSpc>
                  <a:spcAft>
                    <a:spcPts val="2400"/>
                  </a:spcAft>
                  <a:buClr>
                    <a:schemeClr val="accent5">
                      <a:lumMod val="50000"/>
                    </a:schemeClr>
                  </a:buClr>
                  <a:buFont typeface="Wingdings" pitchFamily="2" charset="2"/>
                  <a:buChar char="q"/>
                </a:pPr>
                <a:r>
                  <a:rPr lang="en-US" sz="2200" dirty="0">
                    <a:solidFill>
                      <a:schemeClr val="tx1"/>
                    </a:solidFill>
                  </a:rPr>
                  <a:t>Therapeutic milieu required</a:t>
                </a:r>
              </a:p>
            </p:txBody>
          </p:sp>
          <p:sp>
            <p:nvSpPr>
              <p:cNvPr id="17" name="Content Placeholder 2">
                <a:extLst>
                  <a:ext uri="{FF2B5EF4-FFF2-40B4-BE49-F238E27FC236}">
                    <a16:creationId xmlns:a16="http://schemas.microsoft.com/office/drawing/2014/main" id="{676B5C2E-D7CB-CA46-8459-315AF530A088}"/>
                  </a:ext>
                </a:extLst>
              </p:cNvPr>
              <p:cNvSpPr txBox="1">
                <a:spLocks/>
              </p:cNvSpPr>
              <p:nvPr/>
            </p:nvSpPr>
            <p:spPr>
              <a:xfrm>
                <a:off x="5278844" y="3437258"/>
                <a:ext cx="5429098" cy="1251406"/>
              </a:xfrm>
              <a:prstGeom prst="rect">
                <a:avLst/>
              </a:prstGeom>
            </p:spPr>
            <p:txBody>
              <a:bodyPr>
                <a:noAutofit/>
              </a:bodyPr>
              <a:lstStyle>
                <a:lvl1pPr marL="228600" indent="-228600" algn="l" defTabSz="914400" rtl="0" eaLnBrk="1" latinLnBrk="0" hangingPunct="1">
                  <a:lnSpc>
                    <a:spcPct val="120000"/>
                  </a:lnSpc>
                  <a:spcBef>
                    <a:spcPts val="0"/>
                  </a:spcBef>
                  <a:buClr>
                    <a:srgbClr val="92D050"/>
                  </a:buClr>
                  <a:buFont typeface="Wingdings" panose="05000000000000000000" pitchFamily="2" charset="2"/>
                  <a:buChar char="§"/>
                  <a:defRPr sz="2800" kern="1200">
                    <a:solidFill>
                      <a:srgbClr val="002060"/>
                    </a:solidFill>
                    <a:latin typeface="+mn-lt"/>
                    <a:ea typeface="+mn-ea"/>
                    <a:cs typeface="+mn-cs"/>
                  </a:defRPr>
                </a:lvl1pPr>
                <a:lvl2pPr marL="685800" indent="-228600" algn="l" defTabSz="914400" rtl="0" eaLnBrk="1" latinLnBrk="0" hangingPunct="1">
                  <a:lnSpc>
                    <a:spcPct val="120000"/>
                  </a:lnSpc>
                  <a:spcBef>
                    <a:spcPts val="0"/>
                  </a:spcBef>
                  <a:buClr>
                    <a:schemeClr val="accent1"/>
                  </a:buClr>
                  <a:buFont typeface="Wingdings" panose="05000000000000000000" pitchFamily="2" charset="2"/>
                  <a:buChar char="§"/>
                  <a:defRPr sz="2400" kern="1200">
                    <a:solidFill>
                      <a:srgbClr val="002060"/>
                    </a:solidFill>
                    <a:latin typeface="+mn-lt"/>
                    <a:ea typeface="+mn-ea"/>
                    <a:cs typeface="+mn-cs"/>
                  </a:defRPr>
                </a:lvl2pPr>
                <a:lvl3pPr marL="1143000" indent="-228600" algn="l" defTabSz="914400" rtl="0" eaLnBrk="1" latinLnBrk="0" hangingPunct="1">
                  <a:lnSpc>
                    <a:spcPct val="120000"/>
                  </a:lnSpc>
                  <a:spcBef>
                    <a:spcPts val="0"/>
                  </a:spcBef>
                  <a:buClr>
                    <a:schemeClr val="accent5">
                      <a:lumMod val="50000"/>
                    </a:schemeClr>
                  </a:buClr>
                  <a:buFont typeface="Wingdings" panose="05000000000000000000" pitchFamily="2" charset="2"/>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50000"/>
                    </a:schemeClr>
                  </a:buClr>
                  <a:buFont typeface="Wingdings" panose="05000000000000000000" pitchFamily="2" charset="2"/>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50000"/>
                    </a:schemeClr>
                  </a:buClr>
                  <a:buFont typeface="Wingdings" panose="05000000000000000000" pitchFamily="2" charset="2"/>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713" lvl="1" indent="-342900">
                  <a:lnSpc>
                    <a:spcPct val="90000"/>
                  </a:lnSpc>
                  <a:buClr>
                    <a:schemeClr val="tx1"/>
                  </a:buClr>
                  <a:buSzPct val="120000"/>
                  <a:buFont typeface="Arial" panose="020B0604020202020204" pitchFamily="34" charset="0"/>
                  <a:buChar char="•"/>
                </a:pPr>
                <a:r>
                  <a:rPr lang="en-US" sz="2100" dirty="0">
                    <a:solidFill>
                      <a:schemeClr val="tx1"/>
                    </a:solidFill>
                  </a:rPr>
                  <a:t>Inpatient for symptom stabilization</a:t>
                </a:r>
              </a:p>
              <a:p>
                <a:pPr marL="366713" lvl="1" indent="-342900">
                  <a:lnSpc>
                    <a:spcPct val="90000"/>
                  </a:lnSpc>
                  <a:buClr>
                    <a:schemeClr val="tx1"/>
                  </a:buClr>
                  <a:buSzPct val="120000"/>
                  <a:buFont typeface="Arial" panose="020B0604020202020204" pitchFamily="34" charset="0"/>
                  <a:buChar char="•"/>
                </a:pPr>
                <a:r>
                  <a:rPr lang="en-US" sz="2100" dirty="0">
                    <a:solidFill>
                      <a:schemeClr val="tx1"/>
                    </a:solidFill>
                  </a:rPr>
                  <a:t>Partial Hospitalization Program (PHP)</a:t>
                </a:r>
              </a:p>
              <a:p>
                <a:pPr marL="366713" lvl="1" indent="-342900">
                  <a:lnSpc>
                    <a:spcPct val="90000"/>
                  </a:lnSpc>
                  <a:buClr>
                    <a:schemeClr val="tx1"/>
                  </a:buClr>
                  <a:buSzPct val="120000"/>
                  <a:buFont typeface="Arial" panose="020B0604020202020204" pitchFamily="34" charset="0"/>
                  <a:buChar char="•"/>
                </a:pPr>
                <a:r>
                  <a:rPr lang="en-US" sz="2100" dirty="0">
                    <a:solidFill>
                      <a:schemeClr val="tx1"/>
                    </a:solidFill>
                  </a:rPr>
                  <a:t>Residential Treatment</a:t>
                </a:r>
              </a:p>
              <a:p>
                <a:pPr marL="366713" lvl="1" indent="-342900">
                  <a:lnSpc>
                    <a:spcPct val="90000"/>
                  </a:lnSpc>
                  <a:spcAft>
                    <a:spcPts val="800"/>
                  </a:spcAft>
                  <a:buClr>
                    <a:schemeClr val="tx1"/>
                  </a:buClr>
                  <a:buSzPct val="120000"/>
                  <a:buFont typeface="Arial" panose="020B0604020202020204" pitchFamily="34" charset="0"/>
                  <a:buChar char="•"/>
                </a:pPr>
                <a:r>
                  <a:rPr lang="en-US" sz="2100" dirty="0">
                    <a:solidFill>
                      <a:schemeClr val="tx1"/>
                    </a:solidFill>
                  </a:rPr>
                  <a:t>Dual Diagnosis Program</a:t>
                </a:r>
              </a:p>
            </p:txBody>
          </p:sp>
          <p:sp>
            <p:nvSpPr>
              <p:cNvPr id="20" name="Rounded Rectangle 19">
                <a:extLst>
                  <a:ext uri="{FF2B5EF4-FFF2-40B4-BE49-F238E27FC236}">
                    <a16:creationId xmlns:a16="http://schemas.microsoft.com/office/drawing/2014/main" id="{3964FEBE-9734-A84B-809D-5622FE7CC677}"/>
                  </a:ext>
                </a:extLst>
              </p:cNvPr>
              <p:cNvSpPr/>
              <p:nvPr/>
            </p:nvSpPr>
            <p:spPr>
              <a:xfrm>
                <a:off x="947560" y="3363505"/>
                <a:ext cx="9685226" cy="1432076"/>
              </a:xfrm>
              <a:prstGeom prst="roundRect">
                <a:avLst/>
              </a:prstGeom>
              <a:noFill/>
              <a:ln w="28575">
                <a:solidFill>
                  <a:srgbClr val="FF8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 name="Title 1">
            <a:extLst>
              <a:ext uri="{FF2B5EF4-FFF2-40B4-BE49-F238E27FC236}">
                <a16:creationId xmlns:a16="http://schemas.microsoft.com/office/drawing/2014/main" id="{13E9229A-82B5-524C-56F0-E50A977BE1F2}"/>
              </a:ext>
            </a:extLst>
          </p:cNvPr>
          <p:cNvSpPr txBox="1">
            <a:spLocks/>
          </p:cNvSpPr>
          <p:nvPr/>
        </p:nvSpPr>
        <p:spPr>
          <a:xfrm>
            <a:off x="823569" y="437928"/>
            <a:ext cx="9797144" cy="77832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algn="ctr"/>
            <a:r>
              <a:rPr lang="en-US" sz="4400" b="0" dirty="0"/>
              <a:t>Question 3: Brief Narrative</a:t>
            </a:r>
          </a:p>
        </p:txBody>
      </p:sp>
    </p:spTree>
    <p:extLst>
      <p:ext uri="{BB962C8B-B14F-4D97-AF65-F5344CB8AC3E}">
        <p14:creationId xmlns:p14="http://schemas.microsoft.com/office/powerpoint/2010/main" val="336144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CC314C-D072-04F5-67AD-1A6FC0365310}"/>
              </a:ext>
            </a:extLst>
          </p:cNvPr>
          <p:cNvSpPr>
            <a:spLocks noGrp="1"/>
          </p:cNvSpPr>
          <p:nvPr>
            <p:ph type="sldNum" sz="quarter" idx="4"/>
          </p:nvPr>
        </p:nvSpPr>
        <p:spPr/>
        <p:txBody>
          <a:bodyPr/>
          <a:lstStyle/>
          <a:p>
            <a:fld id="{294A09A9-5501-47C1-A89A-A340965A2BE2}" type="slidenum">
              <a:rPr lang="en-US" smtClean="0"/>
              <a:pPr/>
              <a:t>63</a:t>
            </a:fld>
            <a:endParaRPr lang="en-US" dirty="0"/>
          </a:p>
        </p:txBody>
      </p:sp>
      <p:sp>
        <p:nvSpPr>
          <p:cNvPr id="6" name="Title 1">
            <a:extLst>
              <a:ext uri="{FF2B5EF4-FFF2-40B4-BE49-F238E27FC236}">
                <a16:creationId xmlns:a16="http://schemas.microsoft.com/office/drawing/2014/main" id="{B8926055-B356-C28D-8A0B-49BCB2EF9ACE}"/>
              </a:ext>
            </a:extLst>
          </p:cNvPr>
          <p:cNvSpPr txBox="1">
            <a:spLocks/>
          </p:cNvSpPr>
          <p:nvPr/>
        </p:nvSpPr>
        <p:spPr>
          <a:xfrm>
            <a:off x="823569" y="488032"/>
            <a:ext cx="9797144" cy="77832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r>
              <a:rPr lang="en-US" sz="4400" b="0" dirty="0"/>
              <a:t>Question 3: Brief Narrative</a:t>
            </a:r>
          </a:p>
        </p:txBody>
      </p:sp>
      <p:grpSp>
        <p:nvGrpSpPr>
          <p:cNvPr id="2" name="Group 1">
            <a:extLst>
              <a:ext uri="{FF2B5EF4-FFF2-40B4-BE49-F238E27FC236}">
                <a16:creationId xmlns:a16="http://schemas.microsoft.com/office/drawing/2014/main" id="{1688ADBD-01A1-2EEA-F4A4-4A862BA52A25}"/>
              </a:ext>
            </a:extLst>
          </p:cNvPr>
          <p:cNvGrpSpPr/>
          <p:nvPr/>
        </p:nvGrpSpPr>
        <p:grpSpPr>
          <a:xfrm>
            <a:off x="823569" y="1427365"/>
            <a:ext cx="11212284" cy="4609529"/>
            <a:chOff x="823569" y="1427365"/>
            <a:chExt cx="11212284" cy="4609529"/>
          </a:xfrm>
        </p:grpSpPr>
        <p:sp>
          <p:nvSpPr>
            <p:cNvPr id="5" name="Rectangle 2">
              <a:extLst>
                <a:ext uri="{FF2B5EF4-FFF2-40B4-BE49-F238E27FC236}">
                  <a16:creationId xmlns:a16="http://schemas.microsoft.com/office/drawing/2014/main" id="{B4E60AB0-E75A-6D85-9903-46B35B38E2E3}"/>
                </a:ext>
              </a:extLst>
            </p:cNvPr>
            <p:cNvSpPr>
              <a:spLocks noChangeArrowheads="1"/>
            </p:cNvSpPr>
            <p:nvPr/>
          </p:nvSpPr>
          <p:spPr bwMode="auto">
            <a:xfrm>
              <a:off x="823569" y="1427365"/>
              <a:ext cx="97971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spcBef>
                  <a:spcPct val="0"/>
                </a:spcBef>
                <a:spcAft>
                  <a:spcPct val="0"/>
                </a:spcAft>
                <a:buClrTx/>
                <a:buSzPct val="120000"/>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mn-lt"/>
                  <a:ea typeface="Times New Roman" panose="02020603050405020304" pitchFamily="18" charset="0"/>
                </a:rPr>
                <a:t>The Brief Narrative section that should be completed using </a:t>
              </a:r>
              <a:r>
                <a:rPr kumimoji="0" lang="en-US" altLang="en-US" sz="2400" b="1" i="0" u="none" strike="noStrike" cap="none" normalizeH="0" baseline="0" dirty="0">
                  <a:ln>
                    <a:noFill/>
                  </a:ln>
                  <a:solidFill>
                    <a:srgbClr val="2E3ED6"/>
                  </a:solidFill>
                  <a:effectLst/>
                  <a:latin typeface="+mn-lt"/>
                  <a:ea typeface="Times New Roman" panose="02020603050405020304" pitchFamily="18" charset="0"/>
                </a:rPr>
                <a:t>complete sentences</a:t>
              </a:r>
              <a:r>
                <a:rPr kumimoji="0" lang="en-US" altLang="en-US" sz="2400" b="0" i="0" u="none" strike="noStrike" cap="none" normalizeH="0" baseline="0" dirty="0">
                  <a:ln>
                    <a:noFill/>
                  </a:ln>
                  <a:solidFill>
                    <a:schemeClr val="tx1"/>
                  </a:solidFill>
                  <a:effectLst/>
                  <a:latin typeface="+mn-lt"/>
                  <a:ea typeface="Times New Roman" panose="02020603050405020304" pitchFamily="18" charset="0"/>
                </a:rPr>
                <a:t> rather than bullets. </a:t>
              </a:r>
            </a:p>
          </p:txBody>
        </p:sp>
        <p:sp>
          <p:nvSpPr>
            <p:cNvPr id="7" name="Rectangle 2">
              <a:extLst>
                <a:ext uri="{FF2B5EF4-FFF2-40B4-BE49-F238E27FC236}">
                  <a16:creationId xmlns:a16="http://schemas.microsoft.com/office/drawing/2014/main" id="{48FE306A-4B90-99AE-26A7-6814B5D72C5D}"/>
                </a:ext>
              </a:extLst>
            </p:cNvPr>
            <p:cNvSpPr>
              <a:spLocks noChangeArrowheads="1"/>
            </p:cNvSpPr>
            <p:nvPr/>
          </p:nvSpPr>
          <p:spPr bwMode="auto">
            <a:xfrm>
              <a:off x="823569" y="2416752"/>
              <a:ext cx="3835091" cy="301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spcBef>
                  <a:spcPct val="0"/>
                </a:spcBef>
                <a:spcAft>
                  <a:spcPts val="2600"/>
                </a:spcAft>
                <a:buClr>
                  <a:schemeClr val="tx1"/>
                </a:buClr>
                <a:buSzPct val="120000"/>
                <a:buFont typeface="Arial" panose="020B0604020202020204" pitchFamily="34" charset="0"/>
                <a:buChar char="•"/>
                <a:tabLst/>
              </a:pPr>
              <a:r>
                <a:rPr lang="en-US" altLang="en-US" sz="2400" b="1" u="sng" dirty="0">
                  <a:solidFill>
                    <a:srgbClr val="2E3ED6"/>
                  </a:solidFill>
                  <a:latin typeface="+mn-lt"/>
                  <a:ea typeface="Times New Roman" panose="02020603050405020304" pitchFamily="18" charset="0"/>
                </a:rPr>
                <a:t>A</a:t>
              </a:r>
              <a:r>
                <a:rPr kumimoji="0" lang="en-US" altLang="en-US" sz="2400" b="1" i="0" u="sng" strike="noStrike" cap="none" normalizeH="0" baseline="0" dirty="0">
                  <a:ln>
                    <a:noFill/>
                  </a:ln>
                  <a:solidFill>
                    <a:srgbClr val="2E3ED6"/>
                  </a:solidFill>
                  <a:effectLst/>
                  <a:latin typeface="+mn-lt"/>
                  <a:ea typeface="Times New Roman" panose="02020603050405020304" pitchFamily="18" charset="0"/>
                </a:rPr>
                <a:t>lways include</a:t>
              </a:r>
              <a:r>
                <a:rPr kumimoji="0" lang="en-US" altLang="en-US" sz="2400" b="0" i="0" u="none" strike="noStrike" cap="none" normalizeH="0" baseline="0" dirty="0">
                  <a:ln>
                    <a:noFill/>
                  </a:ln>
                  <a:solidFill>
                    <a:srgbClr val="2E3ED6"/>
                  </a:solidFill>
                  <a:effectLst/>
                  <a:latin typeface="+mn-lt"/>
                  <a:ea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mn-lt"/>
                  <a:ea typeface="Times New Roman" panose="02020603050405020304" pitchFamily="18" charset="0"/>
                </a:rPr>
                <a:t>the CCMP provider’s recommendations for follow-up care and additional services</a:t>
              </a:r>
            </a:p>
            <a:p>
              <a:pPr marL="342900" indent="-342900">
                <a:buSzPct val="120000"/>
                <a:buFont typeface="Arial" panose="020B0604020202020204" pitchFamily="34" charset="0"/>
                <a:buChar char="•"/>
              </a:pPr>
              <a:r>
                <a:rPr kumimoji="0" lang="en-US" altLang="en-US" sz="2400" b="0" i="0" u="none" strike="noStrike" cap="none" normalizeH="0" baseline="0" dirty="0">
                  <a:ln>
                    <a:noFill/>
                  </a:ln>
                  <a:solidFill>
                    <a:schemeClr val="tx1"/>
                  </a:solidFill>
                  <a:effectLst/>
                  <a:latin typeface="+mn-lt"/>
                  <a:ea typeface="Times New Roman" panose="02020603050405020304" pitchFamily="18" charset="0"/>
                </a:rPr>
                <a:t>Include </a:t>
              </a:r>
              <a:r>
                <a:rPr kumimoji="0" lang="en-US" altLang="en-US" sz="2400" b="1" i="0" u="none" strike="noStrike" cap="none" normalizeH="0" baseline="0" dirty="0">
                  <a:ln>
                    <a:noFill/>
                  </a:ln>
                  <a:solidFill>
                    <a:srgbClr val="C00000"/>
                  </a:solidFill>
                  <a:effectLst/>
                  <a:latin typeface="+mn-lt"/>
                  <a:ea typeface="Times New Roman" panose="02020603050405020304" pitchFamily="18" charset="0"/>
                </a:rPr>
                <a:t>restrictions</a:t>
              </a:r>
              <a:r>
                <a:rPr kumimoji="0" lang="en-US" altLang="en-US" sz="2400" b="0" i="0" u="none" strike="noStrike" cap="none" normalizeH="0" baseline="0" dirty="0">
                  <a:ln>
                    <a:noFill/>
                  </a:ln>
                  <a:solidFill>
                    <a:schemeClr val="tx1"/>
                  </a:solidFill>
                  <a:effectLst/>
                  <a:latin typeface="+mn-lt"/>
                  <a:ea typeface="Times New Roman" panose="02020603050405020304" pitchFamily="18" charset="0"/>
                </a:rPr>
                <a:t> and </a:t>
              </a:r>
              <a:r>
                <a:rPr kumimoji="0" lang="en-US" altLang="en-US" sz="2400" b="1" i="0" u="none" strike="noStrike" cap="none" normalizeH="0" baseline="0" dirty="0">
                  <a:ln>
                    <a:noFill/>
                  </a:ln>
                  <a:solidFill>
                    <a:srgbClr val="C00000"/>
                  </a:solidFill>
                  <a:effectLst/>
                  <a:latin typeface="+mn-lt"/>
                  <a:ea typeface="Times New Roman" panose="02020603050405020304" pitchFamily="18" charset="0"/>
                </a:rPr>
                <a:t>limitations</a:t>
              </a:r>
              <a:r>
                <a:rPr kumimoji="0" lang="en-US" altLang="en-US" sz="2400" b="0" i="0" u="none" strike="noStrike" cap="none" normalizeH="0" baseline="0" dirty="0">
                  <a:ln>
                    <a:noFill/>
                  </a:ln>
                  <a:solidFill>
                    <a:schemeClr val="tx1"/>
                  </a:solidFill>
                  <a:effectLst/>
                  <a:latin typeface="+mn-lt"/>
                  <a:ea typeface="Times New Roman" panose="02020603050405020304" pitchFamily="18" charset="0"/>
                </a:rPr>
                <a:t> (if relevant).</a:t>
              </a:r>
              <a:endParaRPr kumimoji="0" lang="en-US" altLang="en-US" sz="2400" b="0" i="0" u="none" strike="noStrike" cap="none" normalizeH="0" baseline="0" dirty="0">
                <a:ln>
                  <a:noFill/>
                </a:ln>
                <a:solidFill>
                  <a:schemeClr val="tx1"/>
                </a:solidFill>
                <a:effectLst/>
                <a:latin typeface="+mn-lt"/>
              </a:endParaRPr>
            </a:p>
          </p:txBody>
        </p:sp>
        <p:grpSp>
          <p:nvGrpSpPr>
            <p:cNvPr id="11" name="Group 10">
              <a:extLst>
                <a:ext uri="{FF2B5EF4-FFF2-40B4-BE49-F238E27FC236}">
                  <a16:creationId xmlns:a16="http://schemas.microsoft.com/office/drawing/2014/main" id="{C418A405-C91D-DF7E-1DF9-49CB0967E078}"/>
                </a:ext>
              </a:extLst>
            </p:cNvPr>
            <p:cNvGrpSpPr/>
            <p:nvPr/>
          </p:nvGrpSpPr>
          <p:grpSpPr>
            <a:xfrm>
              <a:off x="4586944" y="2310049"/>
              <a:ext cx="7448909" cy="3726845"/>
              <a:chOff x="4586944" y="2310049"/>
              <a:chExt cx="7448909" cy="3726845"/>
            </a:xfrm>
          </p:grpSpPr>
          <p:pic>
            <p:nvPicPr>
              <p:cNvPr id="23553" name="Picture 466" descr="Table&#10;&#10;Description automatically generated">
                <a:extLst>
                  <a:ext uri="{FF2B5EF4-FFF2-40B4-BE49-F238E27FC236}">
                    <a16:creationId xmlns:a16="http://schemas.microsoft.com/office/drawing/2014/main" id="{38D57B2E-538C-9DA2-20A1-DCA95C57437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86944" y="2679381"/>
                <a:ext cx="7448909" cy="3357513"/>
              </a:xfrm>
              <a:prstGeom prst="rect">
                <a:avLst/>
              </a:prstGeom>
              <a:noFill/>
              <a:ln w="2222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C776009-F011-E264-B2CE-2D67913912C4}"/>
                  </a:ext>
                </a:extLst>
              </p:cNvPr>
              <p:cNvSpPr txBox="1"/>
              <p:nvPr/>
            </p:nvSpPr>
            <p:spPr>
              <a:xfrm>
                <a:off x="5962651" y="2310049"/>
                <a:ext cx="4805068" cy="369332"/>
              </a:xfrm>
              <a:prstGeom prst="rect">
                <a:avLst/>
              </a:prstGeom>
              <a:noFill/>
            </p:spPr>
            <p:txBody>
              <a:bodyPr wrap="square" rtlCol="0">
                <a:spAutoFit/>
              </a:bodyPr>
              <a:lstStyle/>
              <a:p>
                <a:pPr algn="ctr"/>
                <a:r>
                  <a:rPr lang="en-US" b="1" dirty="0"/>
                  <a:t>CCMP Follow-Up Treatment Questions</a:t>
                </a:r>
              </a:p>
            </p:txBody>
          </p:sp>
        </p:grpSp>
      </p:grpSp>
      <p:sp>
        <p:nvSpPr>
          <p:cNvPr id="3" name="Arrow: Right 2">
            <a:extLst>
              <a:ext uri="{FF2B5EF4-FFF2-40B4-BE49-F238E27FC236}">
                <a16:creationId xmlns:a16="http://schemas.microsoft.com/office/drawing/2014/main" id="{03F354BE-A185-1802-9F59-928FF1EACD1D}"/>
              </a:ext>
            </a:extLst>
          </p:cNvPr>
          <p:cNvSpPr/>
          <p:nvPr/>
        </p:nvSpPr>
        <p:spPr>
          <a:xfrm>
            <a:off x="3829707" y="3665688"/>
            <a:ext cx="757237" cy="513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4393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3000">
              <a:schemeClr val="accent1">
                <a:lumMod val="45000"/>
                <a:lumOff val="55000"/>
              </a:schemeClr>
            </a:gs>
            <a:gs pos="8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876A800-3321-5390-1F14-6B364750908A}"/>
              </a:ext>
            </a:extLst>
          </p:cNvPr>
          <p:cNvSpPr>
            <a:spLocks noGrp="1"/>
          </p:cNvSpPr>
          <p:nvPr>
            <p:ph type="sldNum" sz="quarter" idx="4"/>
          </p:nvPr>
        </p:nvSpPr>
        <p:spPr/>
        <p:txBody>
          <a:bodyPr/>
          <a:lstStyle/>
          <a:p>
            <a:fld id="{294A09A9-5501-47C1-A89A-A340965A2BE2}" type="slidenum">
              <a:rPr lang="en-US" smtClean="0"/>
              <a:pPr/>
              <a:t>64</a:t>
            </a:fld>
            <a:endParaRPr lang="en-US" dirty="0"/>
          </a:p>
        </p:txBody>
      </p:sp>
      <p:sp>
        <p:nvSpPr>
          <p:cNvPr id="2" name="Title 4">
            <a:extLst>
              <a:ext uri="{FF2B5EF4-FFF2-40B4-BE49-F238E27FC236}">
                <a16:creationId xmlns:a16="http://schemas.microsoft.com/office/drawing/2014/main" id="{EFD7B712-B00D-D8DA-529C-FAAD33A3996C}"/>
              </a:ext>
            </a:extLst>
          </p:cNvPr>
          <p:cNvSpPr>
            <a:spLocks noGrp="1"/>
          </p:cNvSpPr>
          <p:nvPr>
            <p:ph type="title"/>
          </p:nvPr>
        </p:nvSpPr>
        <p:spPr>
          <a:xfrm rot="16200000" flipH="1">
            <a:off x="-2380378" y="2783749"/>
            <a:ext cx="6460218" cy="1050108"/>
          </a:xfrm>
        </p:spPr>
        <p:txBody>
          <a:bodyPr anchor="t"/>
          <a:lstStyle/>
          <a:p>
            <a:pPr algn="ctr"/>
            <a:r>
              <a:rPr lang="en-US" sz="3800" b="0" dirty="0"/>
              <a:t>Question 3: Health Care Needs/Barriers Example</a:t>
            </a:r>
          </a:p>
        </p:txBody>
      </p:sp>
      <p:pic>
        <p:nvPicPr>
          <p:cNvPr id="6" name="Picture 5" descr="Graphical user interface, text, application, email&#10;&#10;Description automatically generated">
            <a:extLst>
              <a:ext uri="{FF2B5EF4-FFF2-40B4-BE49-F238E27FC236}">
                <a16:creationId xmlns:a16="http://schemas.microsoft.com/office/drawing/2014/main" id="{495C176C-5633-C905-CCFF-5AE122265E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9141" y="320989"/>
            <a:ext cx="8153995" cy="5094073"/>
          </a:xfrm>
          <a:prstGeom prst="rect">
            <a:avLst/>
          </a:prstGeom>
        </p:spPr>
      </p:pic>
      <p:sp>
        <p:nvSpPr>
          <p:cNvPr id="4" name="TextBox 3">
            <a:extLst>
              <a:ext uri="{FF2B5EF4-FFF2-40B4-BE49-F238E27FC236}">
                <a16:creationId xmlns:a16="http://schemas.microsoft.com/office/drawing/2014/main" id="{531EEDB8-E112-8DE8-D1A2-86FD86C22082}"/>
              </a:ext>
            </a:extLst>
          </p:cNvPr>
          <p:cNvSpPr txBox="1"/>
          <p:nvPr/>
        </p:nvSpPr>
        <p:spPr>
          <a:xfrm>
            <a:off x="2009141" y="5501899"/>
            <a:ext cx="8153995" cy="1165567"/>
          </a:xfrm>
          <a:prstGeom prst="roundRect">
            <a:avLst/>
          </a:prstGeom>
          <a:solidFill>
            <a:srgbClr val="F1EFA2">
              <a:alpha val="88975"/>
            </a:srgbClr>
          </a:solidFill>
          <a:ln w="19050">
            <a:solidFill>
              <a:schemeClr val="accent4">
                <a:lumMod val="75000"/>
              </a:schemeClr>
            </a:solidFill>
          </a:ln>
        </p:spPr>
        <p:txBody>
          <a:bodyPr wrap="square" rtlCol="0">
            <a:spAutoFit/>
          </a:bodyPr>
          <a:lstStyle/>
          <a:p>
            <a:pPr>
              <a:lnSpc>
                <a:spcPct val="90000"/>
              </a:lnSpc>
              <a:spcAft>
                <a:spcPts val="100"/>
              </a:spcAft>
            </a:pPr>
            <a:r>
              <a:rPr lang="en-US" sz="1700" b="1" dirty="0">
                <a:solidFill>
                  <a:srgbClr val="2E3ED6"/>
                </a:solidFill>
              </a:rPr>
              <a:t>To determine treatment needs, consider:</a:t>
            </a:r>
          </a:p>
          <a:p>
            <a:pPr marL="285750" indent="-285750">
              <a:lnSpc>
                <a:spcPct val="90000"/>
              </a:lnSpc>
              <a:buFont typeface="Arial" panose="020B0604020202020204" pitchFamily="34" charset="0"/>
              <a:buChar char="•"/>
            </a:pPr>
            <a:r>
              <a:rPr lang="en-US" sz="1700" dirty="0"/>
              <a:t>Severity and chronicity of condition(s)</a:t>
            </a:r>
          </a:p>
          <a:p>
            <a:pPr marL="285750" indent="-285750">
              <a:lnSpc>
                <a:spcPct val="90000"/>
              </a:lnSpc>
              <a:buFont typeface="Arial" panose="020B0604020202020204" pitchFamily="34" charset="0"/>
              <a:buChar char="•"/>
            </a:pPr>
            <a:r>
              <a:rPr lang="en-US" sz="1700" dirty="0"/>
              <a:t>Treatment history: no treatment, poor response, poor or inconsistent adherence</a:t>
            </a:r>
          </a:p>
          <a:p>
            <a:pPr marL="285750" indent="-285750">
              <a:lnSpc>
                <a:spcPct val="90000"/>
              </a:lnSpc>
              <a:buFont typeface="Arial" panose="020B0604020202020204" pitchFamily="34" charset="0"/>
              <a:buChar char="•"/>
            </a:pPr>
            <a:r>
              <a:rPr lang="en-US" sz="1700" dirty="0"/>
              <a:t>Behavior Intervention Plan in IEP/Section 504 Plan</a:t>
            </a:r>
          </a:p>
        </p:txBody>
      </p:sp>
    </p:spTree>
    <p:extLst>
      <p:ext uri="{BB962C8B-B14F-4D97-AF65-F5344CB8AC3E}">
        <p14:creationId xmlns:p14="http://schemas.microsoft.com/office/powerpoint/2010/main" val="42656468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4"/>
          </p:nvPr>
        </p:nvSpPr>
        <p:spPr/>
        <p:txBody>
          <a:bodyPr/>
          <a:lstStyle/>
          <a:p>
            <a:fld id="{294A09A9-5501-47C1-A89A-A340965A2BE2}" type="slidenum">
              <a:rPr lang="en-US" smtClean="0">
                <a:solidFill>
                  <a:schemeClr val="tx1"/>
                </a:solidFill>
              </a:rPr>
              <a:pPr/>
              <a:t>65</a:t>
            </a:fld>
            <a:endParaRPr lang="en-US" dirty="0">
              <a:solidFill>
                <a:schemeClr val="tx1"/>
              </a:solidFill>
            </a:endParaRPr>
          </a:p>
        </p:txBody>
      </p:sp>
      <p:sp>
        <p:nvSpPr>
          <p:cNvPr id="4" name="Title 1">
            <a:extLst>
              <a:ext uri="{FF2B5EF4-FFF2-40B4-BE49-F238E27FC236}">
                <a16:creationId xmlns:a16="http://schemas.microsoft.com/office/drawing/2014/main" id="{5E61FE62-FF2F-B56B-B774-DAB7546A9842}"/>
              </a:ext>
            </a:extLst>
          </p:cNvPr>
          <p:cNvSpPr>
            <a:spLocks noGrp="1"/>
          </p:cNvSpPr>
          <p:nvPr>
            <p:ph type="title"/>
          </p:nvPr>
        </p:nvSpPr>
        <p:spPr>
          <a:xfrm>
            <a:off x="8941036" y="1777097"/>
            <a:ext cx="2772687" cy="2334638"/>
          </a:xfrm>
          <a:prstGeom prst="roundRect">
            <a:avLst/>
          </a:prstGeom>
          <a:solidFill>
            <a:schemeClr val="accent1">
              <a:lumMod val="20000"/>
              <a:lumOff val="80000"/>
              <a:alpha val="90478"/>
            </a:schemeClr>
          </a:solidFill>
          <a:ln w="25400">
            <a:solidFill>
              <a:schemeClr val="tx1"/>
            </a:solidFill>
          </a:ln>
        </p:spPr>
        <p:txBody>
          <a:bodyPr anchor="ctr">
            <a:noAutofit/>
          </a:bodyPr>
          <a:lstStyle/>
          <a:p>
            <a:pPr algn="ctr"/>
            <a:r>
              <a:rPr lang="en-US" sz="3000" dirty="0">
                <a:solidFill>
                  <a:srgbClr val="2E3ED6"/>
                </a:solidFill>
              </a:rPr>
              <a:t>Change #2</a:t>
            </a:r>
            <a:r>
              <a:rPr lang="en-US" sz="3000" b="0" dirty="0">
                <a:solidFill>
                  <a:srgbClr val="2E3ED6"/>
                </a:solidFill>
              </a:rPr>
              <a:t>: </a:t>
            </a:r>
            <a:r>
              <a:rPr lang="en-US" sz="2400" b="0" dirty="0"/>
              <a:t>Clinical recommendation is made </a:t>
            </a:r>
            <a:r>
              <a:rPr lang="en-US" sz="2400" u="sng" dirty="0">
                <a:solidFill>
                  <a:srgbClr val="2E3ED6"/>
                </a:solidFill>
              </a:rPr>
              <a:t>BEFORE</a:t>
            </a:r>
            <a:r>
              <a:rPr lang="en-US" sz="2400" b="0" dirty="0">
                <a:solidFill>
                  <a:srgbClr val="2E3ED6"/>
                </a:solidFill>
              </a:rPr>
              <a:t> </a:t>
            </a:r>
            <a:r>
              <a:rPr lang="en-US" sz="2400" b="0" dirty="0"/>
              <a:t>the DAP.</a:t>
            </a:r>
          </a:p>
        </p:txBody>
      </p:sp>
      <p:sp>
        <p:nvSpPr>
          <p:cNvPr id="11" name="Isosceles Triangle 33">
            <a:extLst>
              <a:ext uri="{FF2B5EF4-FFF2-40B4-BE49-F238E27FC236}">
                <a16:creationId xmlns:a16="http://schemas.microsoft.com/office/drawing/2014/main" id="{B285BE7F-459C-CA2A-1B60-6520FA0CBAFA}"/>
              </a:ext>
            </a:extLst>
          </p:cNvPr>
          <p:cNvSpPr>
            <a:spLocks noChangeArrowheads="1"/>
          </p:cNvSpPr>
          <p:nvPr/>
        </p:nvSpPr>
        <p:spPr bwMode="auto">
          <a:xfrm>
            <a:off x="38657213" y="1671638"/>
            <a:ext cx="5141912" cy="2870200"/>
          </a:xfrm>
          <a:prstGeom prst="triangle">
            <a:avLst>
              <a:gd name="adj" fmla="val 50000"/>
            </a:avLst>
          </a:prstGeom>
          <a:solidFill>
            <a:srgbClr val="CCE6FF"/>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80B3351C-C383-99CF-C5A7-4BFC676AE8A6}"/>
              </a:ext>
            </a:extLst>
          </p:cNvPr>
          <p:cNvSpPr txBox="1">
            <a:spLocks/>
          </p:cNvSpPr>
          <p:nvPr/>
        </p:nvSpPr>
        <p:spPr>
          <a:xfrm>
            <a:off x="721374" y="393921"/>
            <a:ext cx="10238079" cy="10007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algn="ctr"/>
            <a:r>
              <a:rPr lang="en-US" sz="4000" b="0" dirty="0"/>
              <a:t>Question 4: Make Your Clinical Decision</a:t>
            </a:r>
          </a:p>
        </p:txBody>
      </p:sp>
      <p:grpSp>
        <p:nvGrpSpPr>
          <p:cNvPr id="8" name="Group 7">
            <a:extLst>
              <a:ext uri="{FF2B5EF4-FFF2-40B4-BE49-F238E27FC236}">
                <a16:creationId xmlns:a16="http://schemas.microsoft.com/office/drawing/2014/main" id="{1F225911-4B2E-1A6E-0F89-370BCC24F15D}"/>
              </a:ext>
            </a:extLst>
          </p:cNvPr>
          <p:cNvGrpSpPr/>
          <p:nvPr/>
        </p:nvGrpSpPr>
        <p:grpSpPr>
          <a:xfrm>
            <a:off x="639597" y="1515754"/>
            <a:ext cx="11089624" cy="4989469"/>
            <a:chOff x="721374" y="1515754"/>
            <a:chExt cx="11089624" cy="4989469"/>
          </a:xfrm>
        </p:grpSpPr>
        <p:pic>
          <p:nvPicPr>
            <p:cNvPr id="16" name="Picture 15" descr="Graphical user interface, text, application&#10;&#10;Description automatically generated">
              <a:extLst>
                <a:ext uri="{FF2B5EF4-FFF2-40B4-BE49-F238E27FC236}">
                  <a16:creationId xmlns:a16="http://schemas.microsoft.com/office/drawing/2014/main" id="{2FB226F1-E379-FBB1-7B45-D71B087E4F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24" t="1927" r="1223" b="2212"/>
            <a:stretch/>
          </p:blipFill>
          <p:spPr>
            <a:xfrm>
              <a:off x="721374" y="1515754"/>
              <a:ext cx="8117541" cy="4989469"/>
            </a:xfrm>
            <a:prstGeom prst="rect">
              <a:avLst/>
            </a:prstGeom>
            <a:ln>
              <a:solidFill>
                <a:schemeClr val="tx1"/>
              </a:solidFill>
            </a:ln>
          </p:spPr>
        </p:pic>
        <p:grpSp>
          <p:nvGrpSpPr>
            <p:cNvPr id="7" name="Group 6">
              <a:extLst>
                <a:ext uri="{FF2B5EF4-FFF2-40B4-BE49-F238E27FC236}">
                  <a16:creationId xmlns:a16="http://schemas.microsoft.com/office/drawing/2014/main" id="{612B71E3-08A0-7A78-16BF-71C59C3EB3A8}"/>
                </a:ext>
              </a:extLst>
            </p:cNvPr>
            <p:cNvGrpSpPr/>
            <p:nvPr/>
          </p:nvGrpSpPr>
          <p:grpSpPr>
            <a:xfrm>
              <a:off x="7247361" y="4139217"/>
              <a:ext cx="4563637" cy="1896323"/>
              <a:chOff x="7247361" y="4139217"/>
              <a:chExt cx="4563637" cy="1896323"/>
            </a:xfrm>
          </p:grpSpPr>
          <p:sp>
            <p:nvSpPr>
              <p:cNvPr id="5" name="Right Triangle 4">
                <a:extLst>
                  <a:ext uri="{FF2B5EF4-FFF2-40B4-BE49-F238E27FC236}">
                    <a16:creationId xmlns:a16="http://schemas.microsoft.com/office/drawing/2014/main" id="{4E91D233-769F-9BF7-FAD5-3D4B74DAAB9E}"/>
                  </a:ext>
                </a:extLst>
              </p:cNvPr>
              <p:cNvSpPr/>
              <p:nvPr/>
            </p:nvSpPr>
            <p:spPr>
              <a:xfrm rot="727088" flipH="1">
                <a:off x="7247361" y="4139217"/>
                <a:ext cx="1839747" cy="468642"/>
              </a:xfrm>
              <a:prstGeom prst="rtTriangle">
                <a:avLst/>
              </a:prstGeom>
              <a:solidFill>
                <a:srgbClr val="F1EFA2">
                  <a:alpha val="49558"/>
                </a:srgbClr>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5373E260-7BDD-3E1C-81D6-07F90FE3495D}"/>
                  </a:ext>
                </a:extLst>
              </p:cNvPr>
              <p:cNvSpPr txBox="1">
                <a:spLocks/>
              </p:cNvSpPr>
              <p:nvPr/>
            </p:nvSpPr>
            <p:spPr>
              <a:xfrm>
                <a:off x="9038312" y="4272140"/>
                <a:ext cx="2772686" cy="1763400"/>
              </a:xfrm>
              <a:prstGeom prst="roundRect">
                <a:avLst/>
              </a:prstGeom>
              <a:solidFill>
                <a:srgbClr val="F1EFA2">
                  <a:alpha val="49558"/>
                </a:srgbClr>
              </a:solidFill>
              <a:ln w="25400">
                <a:solidFill>
                  <a:schemeClr val="tx1">
                    <a:lumMod val="50000"/>
                    <a:lumOff val="5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algn="ctr"/>
                <a:r>
                  <a:rPr lang="en-US" sz="2200" b="0" dirty="0"/>
                  <a:t>If “b” is checked for </a:t>
                </a:r>
                <a:r>
                  <a:rPr lang="en-US" sz="2200" dirty="0"/>
                  <a:t>alternate center</a:t>
                </a:r>
                <a:r>
                  <a:rPr lang="en-US" sz="2200" b="0" dirty="0"/>
                  <a:t>, </a:t>
                </a:r>
                <a:r>
                  <a:rPr lang="en-US" sz="2200" dirty="0">
                    <a:solidFill>
                      <a:srgbClr val="2E3ED6"/>
                    </a:solidFill>
                  </a:rPr>
                  <a:t>question 7 must also be completed</a:t>
                </a:r>
                <a:r>
                  <a:rPr lang="en-US" sz="2200" b="0" dirty="0">
                    <a:solidFill>
                      <a:srgbClr val="2E3ED6"/>
                    </a:solidFill>
                  </a:rPr>
                  <a:t>.</a:t>
                </a:r>
              </a:p>
            </p:txBody>
          </p:sp>
        </p:grpSp>
      </p:grpSp>
    </p:spTree>
    <p:extLst>
      <p:ext uri="{BB962C8B-B14F-4D97-AF65-F5344CB8AC3E}">
        <p14:creationId xmlns:p14="http://schemas.microsoft.com/office/powerpoint/2010/main" val="41102091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0717-F509-F714-6571-568E340B2D40}"/>
              </a:ext>
            </a:extLst>
          </p:cNvPr>
          <p:cNvSpPr>
            <a:spLocks noGrp="1"/>
          </p:cNvSpPr>
          <p:nvPr>
            <p:ph type="title"/>
          </p:nvPr>
        </p:nvSpPr>
        <p:spPr>
          <a:xfrm>
            <a:off x="687378" y="625634"/>
            <a:ext cx="10068446" cy="753363"/>
          </a:xfrm>
        </p:spPr>
        <p:txBody>
          <a:bodyPr anchor="t"/>
          <a:lstStyle/>
          <a:p>
            <a:r>
              <a:rPr lang="en-US" sz="4400" b="0" dirty="0"/>
              <a:t>Question 5: Applicant’s Disability Status</a:t>
            </a:r>
          </a:p>
        </p:txBody>
      </p:sp>
      <p:sp>
        <p:nvSpPr>
          <p:cNvPr id="9" name="Slide Number Placeholder 8">
            <a:extLst>
              <a:ext uri="{FF2B5EF4-FFF2-40B4-BE49-F238E27FC236}">
                <a16:creationId xmlns:a16="http://schemas.microsoft.com/office/drawing/2014/main" id="{0537A645-75A2-EDD5-7A6E-28F7E46BD637}"/>
              </a:ext>
            </a:extLst>
          </p:cNvPr>
          <p:cNvSpPr>
            <a:spLocks noGrp="1"/>
          </p:cNvSpPr>
          <p:nvPr>
            <p:ph type="sldNum" sz="quarter" idx="4"/>
          </p:nvPr>
        </p:nvSpPr>
        <p:spPr/>
        <p:txBody>
          <a:bodyPr/>
          <a:lstStyle/>
          <a:p>
            <a:fld id="{294A09A9-5501-47C1-A89A-A340965A2BE2}" type="slidenum">
              <a:rPr lang="en-US" smtClean="0"/>
              <a:pPr/>
              <a:t>66</a:t>
            </a:fld>
            <a:endParaRPr lang="en-US" dirty="0"/>
          </a:p>
        </p:txBody>
      </p:sp>
      <p:graphicFrame>
        <p:nvGraphicFramePr>
          <p:cNvPr id="7" name="Table 6">
            <a:extLst>
              <a:ext uri="{FF2B5EF4-FFF2-40B4-BE49-F238E27FC236}">
                <a16:creationId xmlns:a16="http://schemas.microsoft.com/office/drawing/2014/main" id="{9B63BA21-37F5-B2CC-05E4-2ABC0525A6FF}"/>
              </a:ext>
            </a:extLst>
          </p:cNvPr>
          <p:cNvGraphicFramePr>
            <a:graphicFrameLocks noGrp="1"/>
          </p:cNvGraphicFramePr>
          <p:nvPr>
            <p:extLst>
              <p:ext uri="{D42A27DB-BD31-4B8C-83A1-F6EECF244321}">
                <p14:modId xmlns:p14="http://schemas.microsoft.com/office/powerpoint/2010/main" val="4227209963"/>
              </p:ext>
            </p:extLst>
          </p:nvPr>
        </p:nvGraphicFramePr>
        <p:xfrm>
          <a:off x="1327688" y="1627597"/>
          <a:ext cx="9801982" cy="3819778"/>
        </p:xfrm>
        <a:graphic>
          <a:graphicData uri="http://schemas.openxmlformats.org/drawingml/2006/table">
            <a:tbl>
              <a:tblPr firstRow="1" firstCol="1" bandRow="1"/>
              <a:tblGrid>
                <a:gridCol w="710626">
                  <a:extLst>
                    <a:ext uri="{9D8B030D-6E8A-4147-A177-3AD203B41FA5}">
                      <a16:colId xmlns:a16="http://schemas.microsoft.com/office/drawing/2014/main" val="3962212244"/>
                    </a:ext>
                  </a:extLst>
                </a:gridCol>
                <a:gridCol w="6180767">
                  <a:extLst>
                    <a:ext uri="{9D8B030D-6E8A-4147-A177-3AD203B41FA5}">
                      <a16:colId xmlns:a16="http://schemas.microsoft.com/office/drawing/2014/main" val="639562909"/>
                    </a:ext>
                  </a:extLst>
                </a:gridCol>
                <a:gridCol w="657897">
                  <a:extLst>
                    <a:ext uri="{9D8B030D-6E8A-4147-A177-3AD203B41FA5}">
                      <a16:colId xmlns:a16="http://schemas.microsoft.com/office/drawing/2014/main" val="1274776599"/>
                    </a:ext>
                  </a:extLst>
                </a:gridCol>
                <a:gridCol w="882967">
                  <a:extLst>
                    <a:ext uri="{9D8B030D-6E8A-4147-A177-3AD203B41FA5}">
                      <a16:colId xmlns:a16="http://schemas.microsoft.com/office/drawing/2014/main" val="3820032194"/>
                    </a:ext>
                  </a:extLst>
                </a:gridCol>
                <a:gridCol w="623271">
                  <a:extLst>
                    <a:ext uri="{9D8B030D-6E8A-4147-A177-3AD203B41FA5}">
                      <a16:colId xmlns:a16="http://schemas.microsoft.com/office/drawing/2014/main" val="2693598474"/>
                    </a:ext>
                  </a:extLst>
                </a:gridCol>
                <a:gridCol w="746454">
                  <a:extLst>
                    <a:ext uri="{9D8B030D-6E8A-4147-A177-3AD203B41FA5}">
                      <a16:colId xmlns:a16="http://schemas.microsoft.com/office/drawing/2014/main" val="3302873299"/>
                    </a:ext>
                  </a:extLst>
                </a:gridCol>
              </a:tblGrid>
              <a:tr h="719405">
                <a:tc>
                  <a:txBody>
                    <a:bodyPr/>
                    <a:lstStyle/>
                    <a:p>
                      <a:pPr marL="0" marR="0">
                        <a:lnSpc>
                          <a:spcPct val="107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32" marR="5083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5">
                  <a:txBody>
                    <a:bodyPr/>
                    <a:lstStyle/>
                    <a:p>
                      <a:pPr marL="0" marR="0">
                        <a:lnSpc>
                          <a:spcPct val="107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Consideration of Reasonable Accommodation, Reasonable Modification in Policies, Practices or Procedures, and Auxiliary Aids and Services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32" marR="5083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67643318"/>
                  </a:ext>
                </a:extLst>
              </a:tr>
              <a:tr h="3100373">
                <a:tc gridSpan="2">
                  <a:txBody>
                    <a:bodyPr/>
                    <a:lstStyle/>
                    <a:p>
                      <a:pPr marL="17463" marR="0" indent="0">
                        <a:lnSpc>
                          <a:spcPct val="107000"/>
                        </a:lnSpc>
                        <a:spcBef>
                          <a:spcPts val="600"/>
                        </a:spcBef>
                        <a:spcAft>
                          <a:spcPts val="0"/>
                        </a:spcAft>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Is the applicant or student a person with</a:t>
                      </a:r>
                      <a:r>
                        <a:rPr lang="en-US" sz="1800" spc="-7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disability (a physical or mental impairment that substantially limits one or more of their major life activities)?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463" marR="0" indent="0">
                        <a:lnSpc>
                          <a:spcPct val="107000"/>
                        </a:lnSpc>
                        <a:spcBef>
                          <a:spcPts val="0"/>
                        </a:spcBef>
                        <a:spcAft>
                          <a:spcPts val="0"/>
                        </a:spcAft>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11138">
                        <a:lnSpc>
                          <a:spcPct val="107000"/>
                        </a:lnSpc>
                        <a:spcBef>
                          <a:spcPts val="0"/>
                        </a:spcBef>
                        <a:spcAft>
                          <a:spcPts val="0"/>
                        </a:spcAft>
                        <a:buFont typeface="Arial" panose="020B0604020202020204" pitchFamily="34" charset="0"/>
                        <a:buChar char="•"/>
                        <a:tabLs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If no, skip to #6 to recommend denial for an applicant or MSWR for a student.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11138">
                        <a:lnSpc>
                          <a:spcPct val="107000"/>
                        </a:lnSpc>
                        <a:spcBef>
                          <a:spcPts val="0"/>
                        </a:spcBef>
                        <a:spcAft>
                          <a:spcPts val="0"/>
                        </a:spcAft>
                        <a:buFont typeface="Arial" panose="020B0604020202020204" pitchFamily="34" charset="0"/>
                        <a:buChar char="•"/>
                        <a:tabLs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If no and recommending an alternate center for an applicant go to #7(a and 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11138">
                        <a:lnSpc>
                          <a:spcPct val="107000"/>
                        </a:lnSpc>
                        <a:spcBef>
                          <a:spcPts val="0"/>
                        </a:spcBef>
                        <a:spcAft>
                          <a:spcPts val="0"/>
                        </a:spcAft>
                        <a:buFont typeface="Arial" panose="020B0604020202020204" pitchFamily="34" charset="0"/>
                        <a:buChar char="•"/>
                        <a:tabLs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If yes, then continue to Post-Health Care Needs Assessment Disability Accommodation Review.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32" marR="50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32" marR="5083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MS Gothic" panose="020B0609070205080204" pitchFamily="49" charset="-128"/>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32" marR="5083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32" marR="5083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32" marR="5083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0180137"/>
                  </a:ext>
                </a:extLst>
              </a:tr>
            </a:tbl>
          </a:graphicData>
        </a:graphic>
      </p:graphicFrame>
    </p:spTree>
    <p:extLst>
      <p:ext uri="{BB962C8B-B14F-4D97-AF65-F5344CB8AC3E}">
        <p14:creationId xmlns:p14="http://schemas.microsoft.com/office/powerpoint/2010/main" val="573668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707A-F916-75DA-EE5A-5848B7673D0B}"/>
              </a:ext>
            </a:extLst>
          </p:cNvPr>
          <p:cNvSpPr>
            <a:spLocks noGrp="1"/>
          </p:cNvSpPr>
          <p:nvPr>
            <p:ph type="title"/>
          </p:nvPr>
        </p:nvSpPr>
        <p:spPr>
          <a:xfrm>
            <a:off x="542347" y="1600201"/>
            <a:ext cx="9144000" cy="2900518"/>
          </a:xfrm>
        </p:spPr>
        <p:txBody>
          <a:bodyPr vert="horz" lIns="91440" tIns="45720" rIns="91440" bIns="45720" rtlCol="0" anchor="b">
            <a:normAutofit/>
          </a:bodyPr>
          <a:lstStyle/>
          <a:p>
            <a:pPr algn="ctr"/>
            <a:r>
              <a:rPr lang="en-US" sz="4800" dirty="0">
                <a:solidFill>
                  <a:srgbClr val="FFFFFF"/>
                </a:solidFill>
              </a:rPr>
              <a:t>Post Health Care Needs </a:t>
            </a:r>
            <a:br>
              <a:rPr lang="en-US" sz="4800" dirty="0">
                <a:solidFill>
                  <a:srgbClr val="FFFFFF"/>
                </a:solidFill>
              </a:rPr>
            </a:br>
            <a:r>
              <a:rPr lang="en-US" sz="4800" dirty="0">
                <a:solidFill>
                  <a:srgbClr val="FFFFFF"/>
                </a:solidFill>
              </a:rPr>
              <a:t>Disability Accommodation Review</a:t>
            </a:r>
          </a:p>
        </p:txBody>
      </p:sp>
      <p:sp>
        <p:nvSpPr>
          <p:cNvPr id="3" name="Text Placeholder 2">
            <a:extLst>
              <a:ext uri="{FF2B5EF4-FFF2-40B4-BE49-F238E27FC236}">
                <a16:creationId xmlns:a16="http://schemas.microsoft.com/office/drawing/2014/main" id="{BA1C55C1-725F-F72D-0C04-F11641942345}"/>
              </a:ext>
            </a:extLst>
          </p:cNvPr>
          <p:cNvSpPr>
            <a:spLocks noGrp="1"/>
          </p:cNvSpPr>
          <p:nvPr>
            <p:ph type="body" idx="1"/>
          </p:nvPr>
        </p:nvSpPr>
        <p:spPr>
          <a:xfrm>
            <a:off x="788192" y="1308371"/>
            <a:ext cx="3132880" cy="583660"/>
          </a:xfrm>
        </p:spPr>
        <p:txBody>
          <a:bodyPr vert="horz" lIns="91440" tIns="45720" rIns="91440" bIns="45720" rtlCol="0">
            <a:noAutofit/>
          </a:bodyPr>
          <a:lstStyle/>
          <a:p>
            <a:pPr>
              <a:lnSpc>
                <a:spcPct val="100000"/>
              </a:lnSpc>
              <a:spcBef>
                <a:spcPts val="0"/>
              </a:spcBef>
            </a:pPr>
            <a:r>
              <a:rPr lang="en-US" sz="3600" b="1" dirty="0">
                <a:solidFill>
                  <a:srgbClr val="FF0000"/>
                </a:solidFill>
              </a:rPr>
              <a:t>NEW SECTION</a:t>
            </a:r>
          </a:p>
        </p:txBody>
      </p:sp>
    </p:spTree>
    <p:extLst>
      <p:ext uri="{BB962C8B-B14F-4D97-AF65-F5344CB8AC3E}">
        <p14:creationId xmlns:p14="http://schemas.microsoft.com/office/powerpoint/2010/main" val="6232223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직사각형 24"/>
          <p:cNvSpPr>
            <a:spLocks noGrp="1"/>
          </p:cNvSpPr>
          <p:nvPr>
            <p:ph type="title" idx="4294967295"/>
          </p:nvPr>
        </p:nvSpPr>
        <p:spPr>
          <a:xfrm>
            <a:off x="545263" y="477925"/>
            <a:ext cx="6418634" cy="17381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spcBef>
                <a:spcPts val="0"/>
              </a:spcBef>
              <a:spcAft>
                <a:spcPts val="0"/>
              </a:spcAft>
              <a:buClrTx/>
              <a:buSzTx/>
              <a:buFontTx/>
              <a:buNone/>
              <a:tabLst/>
              <a:defRPr/>
            </a:pPr>
            <a:r>
              <a:rPr kumimoji="0" lang="en-US" altLang="ko-KR" i="0" u="none" strike="noStrike" kern="1200" cap="none" spc="0" normalizeH="0" baseline="0" noProof="0" dirty="0">
                <a:ln>
                  <a:noFill/>
                </a:ln>
                <a:solidFill>
                  <a:schemeClr val="accent1"/>
                </a:solidFill>
                <a:effectLst/>
                <a:uLnTx/>
                <a:uFillTx/>
                <a:latin typeface="+mj-lt"/>
                <a:ea typeface="+mn-ea"/>
                <a:cs typeface="+mn-cs"/>
              </a:rPr>
              <a:t>Disability</a:t>
            </a:r>
            <a:br>
              <a:rPr kumimoji="0" lang="en-US" altLang="ko-KR" i="0" u="none" strike="noStrike" kern="1200" cap="none" spc="0" normalizeH="0" baseline="0" noProof="0" dirty="0">
                <a:ln>
                  <a:noFill/>
                </a:ln>
                <a:solidFill>
                  <a:schemeClr val="accent1"/>
                </a:solidFill>
                <a:effectLst/>
                <a:uLnTx/>
                <a:uFillTx/>
                <a:latin typeface="+mj-lt"/>
                <a:ea typeface="+mn-ea"/>
                <a:cs typeface="+mn-cs"/>
              </a:rPr>
            </a:br>
            <a:r>
              <a:rPr kumimoji="0" lang="en-US" altLang="ko-KR" i="0" u="none" strike="noStrike" kern="1200" cap="none" spc="0" normalizeH="0" baseline="0" noProof="0" dirty="0">
                <a:ln>
                  <a:noFill/>
                </a:ln>
                <a:solidFill>
                  <a:schemeClr val="accent1"/>
                </a:solidFill>
                <a:effectLst/>
                <a:uLnTx/>
                <a:uFillTx/>
                <a:latin typeface="+mj-lt"/>
                <a:ea typeface="+mn-ea"/>
                <a:cs typeface="+mn-cs"/>
              </a:rPr>
              <a:t>Accommodation Process </a:t>
            </a:r>
            <a:r>
              <a:rPr kumimoji="0" lang="en-US" altLang="ko-KR" sz="3000" b="1" i="0" u="none" strike="noStrike" kern="1200" cap="none" spc="0" normalizeH="0" baseline="0" noProof="0" dirty="0">
                <a:ln>
                  <a:noFill/>
                </a:ln>
                <a:solidFill>
                  <a:schemeClr val="accent1"/>
                </a:solidFill>
                <a:effectLst/>
                <a:uLnTx/>
                <a:uFillTx/>
                <a:latin typeface="+mj-lt"/>
                <a:ea typeface="+mn-ea"/>
                <a:cs typeface="+mn-cs"/>
              </a:rPr>
              <a:t>(DAP)</a:t>
            </a:r>
            <a:endParaRPr kumimoji="0" lang="ko-KR" altLang="en-US" sz="3000" b="1" i="0" u="none" strike="noStrike" kern="1200" cap="none" spc="0" normalizeH="0" baseline="0" noProof="0" dirty="0">
              <a:ln>
                <a:noFill/>
              </a:ln>
              <a:solidFill>
                <a:schemeClr val="accent1"/>
              </a:solidFill>
              <a:effectLst/>
              <a:uLnTx/>
              <a:uFillTx/>
              <a:latin typeface="+mj-lt"/>
              <a:ea typeface="+mn-ea"/>
              <a:cs typeface="+mn-cs"/>
            </a:endParaRPr>
          </a:p>
        </p:txBody>
      </p:sp>
      <p:sp>
        <p:nvSpPr>
          <p:cNvPr id="24" name="직사각형 23">
            <a:extLst>
              <a:ext uri="{C183D7F6-B498-43B3-948B-1728B52AA6E4}">
                <adec:decorative xmlns:adec="http://schemas.microsoft.com/office/drawing/2017/decorative" val="1"/>
              </a:ext>
            </a:extLst>
          </p:cNvPr>
          <p:cNvSpPr/>
          <p:nvPr/>
        </p:nvSpPr>
        <p:spPr>
          <a:xfrm>
            <a:off x="7022906" y="0"/>
            <a:ext cx="516909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p>
        </p:txBody>
      </p:sp>
      <p:sp>
        <p:nvSpPr>
          <p:cNvPr id="33" name="Slide Number Placeholder 5">
            <a:extLst>
              <a:ext uri="{FF2B5EF4-FFF2-40B4-BE49-F238E27FC236}">
                <a16:creationId xmlns:a16="http://schemas.microsoft.com/office/drawing/2014/main" id="{75CB8CC9-CF0B-44D4-86F9-3484C30359DC}"/>
              </a:ext>
            </a:extLst>
          </p:cNvPr>
          <p:cNvSpPr txBox="1">
            <a:spLocks/>
          </p:cNvSpPr>
          <p:nvPr/>
        </p:nvSpPr>
        <p:spPr>
          <a:xfrm>
            <a:off x="8610600" y="6380734"/>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68</a:t>
            </a:fld>
            <a:endParaRPr lang="en-US" dirty="0">
              <a:solidFill>
                <a:schemeClr val="bg1"/>
              </a:solidFill>
            </a:endParaRPr>
          </a:p>
        </p:txBody>
      </p:sp>
      <p:grpSp>
        <p:nvGrpSpPr>
          <p:cNvPr id="4" name="Group 3">
            <a:extLst>
              <a:ext uri="{FF2B5EF4-FFF2-40B4-BE49-F238E27FC236}">
                <a16:creationId xmlns:a16="http://schemas.microsoft.com/office/drawing/2014/main" id="{C12557D0-9DA1-7F04-C733-CAD54B3BD28E}"/>
              </a:ext>
            </a:extLst>
          </p:cNvPr>
          <p:cNvGrpSpPr/>
          <p:nvPr/>
        </p:nvGrpSpPr>
        <p:grpSpPr>
          <a:xfrm>
            <a:off x="0" y="477925"/>
            <a:ext cx="11743420" cy="6380075"/>
            <a:chOff x="0" y="477925"/>
            <a:chExt cx="11743420" cy="6380075"/>
          </a:xfrm>
        </p:grpSpPr>
        <p:sp>
          <p:nvSpPr>
            <p:cNvPr id="32" name="직사각형 31">
              <a:extLst>
                <a:ext uri="{FF2B5EF4-FFF2-40B4-BE49-F238E27FC236}">
                  <a16:creationId xmlns:a16="http://schemas.microsoft.com/office/drawing/2014/main" id="{5E1C0E1C-DB5F-45D4-9A6C-A63F573C5B72}"/>
                </a:ext>
              </a:extLst>
            </p:cNvPr>
            <p:cNvSpPr/>
            <p:nvPr/>
          </p:nvSpPr>
          <p:spPr>
            <a:xfrm>
              <a:off x="7412477" y="477925"/>
              <a:ext cx="4330943" cy="5790667"/>
            </a:xfrm>
            <a:prstGeom prst="rect">
              <a:avLst/>
            </a:prstGeom>
          </p:spPr>
          <p:txBody>
            <a:bodyPr wrap="square">
              <a:noAutofit/>
            </a:bodyPr>
            <a:lstStyle/>
            <a:p>
              <a:pPr>
                <a:lnSpc>
                  <a:spcPct val="90000"/>
                </a:lnSpc>
                <a:spcAft>
                  <a:spcPts val="1800"/>
                </a:spcAft>
                <a:buClr>
                  <a:schemeClr val="accent2"/>
                </a:buClr>
                <a:buSzPct val="120000"/>
              </a:pPr>
              <a:r>
                <a:rPr lang="en-US" altLang="ko-KR" sz="2400" dirty="0">
                  <a:solidFill>
                    <a:schemeClr val="bg1"/>
                  </a:solidFill>
                  <a:ea typeface="Noto Sans" panose="020B0502040504020204" pitchFamily="34" charset="0"/>
                  <a:cs typeface="Noto Sans" panose="020B0502040504020204" pitchFamily="34" charset="0"/>
                </a:rPr>
                <a:t>If an applicant is an individual with a disability, Job Corps </a:t>
              </a:r>
              <a:r>
                <a:rPr lang="en-US" altLang="ko-KR" sz="2400" b="1" dirty="0">
                  <a:solidFill>
                    <a:schemeClr val="accent2"/>
                  </a:solidFill>
                  <a:ea typeface="Noto Sans" panose="020B0502040504020204" pitchFamily="34" charset="0"/>
                  <a:cs typeface="Noto Sans" panose="020B0502040504020204" pitchFamily="34" charset="0"/>
                </a:rPr>
                <a:t>must consider:</a:t>
              </a:r>
            </a:p>
            <a:p>
              <a:pPr marL="519113" lvl="1" indent="-404813">
                <a:lnSpc>
                  <a:spcPct val="90000"/>
                </a:lnSpc>
                <a:spcAft>
                  <a:spcPts val="1200"/>
                </a:spcAft>
                <a:buClr>
                  <a:schemeClr val="bg1"/>
                </a:buClr>
                <a:buSzPct val="120000"/>
                <a:buFont typeface="Arial" panose="020B0604020202020204" pitchFamily="34" charset="0"/>
                <a:buChar char="•"/>
              </a:pPr>
              <a:r>
                <a:rPr lang="en-US" altLang="ko-KR" sz="2300" dirty="0">
                  <a:solidFill>
                    <a:schemeClr val="bg1"/>
                  </a:solidFill>
                  <a:ea typeface="Noto Sans" panose="020B0502040504020204" pitchFamily="34" charset="0"/>
                  <a:cs typeface="Noto Sans" panose="020B0502040504020204" pitchFamily="34" charset="0"/>
                </a:rPr>
                <a:t>reasonable accommodation </a:t>
              </a:r>
              <a:r>
                <a:rPr lang="en-US" altLang="ko-KR" sz="2300" b="1" dirty="0">
                  <a:solidFill>
                    <a:schemeClr val="bg1"/>
                  </a:solidFill>
                  <a:ea typeface="Noto Sans" panose="020B0502040504020204" pitchFamily="34" charset="0"/>
                  <a:cs typeface="Noto Sans" panose="020B0502040504020204" pitchFamily="34" charset="0"/>
                </a:rPr>
                <a:t>(RA) </a:t>
              </a:r>
            </a:p>
            <a:p>
              <a:pPr marL="519113" lvl="1" indent="-404813">
                <a:lnSpc>
                  <a:spcPct val="90000"/>
                </a:lnSpc>
                <a:spcAft>
                  <a:spcPts val="1200"/>
                </a:spcAft>
                <a:buClr>
                  <a:schemeClr val="bg1"/>
                </a:buClr>
                <a:buSzPct val="120000"/>
                <a:buFont typeface="Arial" panose="020B0604020202020204" pitchFamily="34" charset="0"/>
                <a:buChar char="•"/>
              </a:pPr>
              <a:r>
                <a:rPr lang="en-US" altLang="ko-KR" sz="2300" dirty="0">
                  <a:solidFill>
                    <a:schemeClr val="bg1"/>
                  </a:solidFill>
                  <a:ea typeface="Noto Sans" panose="020B0502040504020204" pitchFamily="34" charset="0"/>
                  <a:cs typeface="Noto Sans" panose="020B0502040504020204" pitchFamily="34" charset="0"/>
                </a:rPr>
                <a:t>reasonable modification </a:t>
              </a:r>
              <a:r>
                <a:rPr lang="en-US" altLang="ko-KR" sz="2300" b="1" dirty="0">
                  <a:solidFill>
                    <a:schemeClr val="bg1"/>
                  </a:solidFill>
                  <a:ea typeface="Noto Sans" panose="020B0502040504020204" pitchFamily="34" charset="0"/>
                  <a:cs typeface="Noto Sans" panose="020B0502040504020204" pitchFamily="34" charset="0"/>
                </a:rPr>
                <a:t>(RM) </a:t>
              </a:r>
              <a:r>
                <a:rPr lang="en-US" altLang="ko-KR" sz="2300" dirty="0">
                  <a:solidFill>
                    <a:schemeClr val="bg1"/>
                  </a:solidFill>
                  <a:ea typeface="Noto Sans" panose="020B0502040504020204" pitchFamily="34" charset="0"/>
                  <a:cs typeface="Noto Sans" panose="020B0502040504020204" pitchFamily="34" charset="0"/>
                </a:rPr>
                <a:t>in policies, practices, or procedures, and</a:t>
              </a:r>
            </a:p>
            <a:p>
              <a:pPr marL="519113" lvl="1" indent="-404813">
                <a:lnSpc>
                  <a:spcPct val="90000"/>
                </a:lnSpc>
                <a:spcAft>
                  <a:spcPts val="1800"/>
                </a:spcAft>
                <a:buClr>
                  <a:schemeClr val="bg1"/>
                </a:buClr>
                <a:buSzPct val="120000"/>
                <a:buFont typeface="Arial" panose="020B0604020202020204" pitchFamily="34" charset="0"/>
                <a:buChar char="•"/>
              </a:pPr>
              <a:r>
                <a:rPr lang="en-US" altLang="ko-KR" sz="2300" dirty="0">
                  <a:solidFill>
                    <a:schemeClr val="bg1"/>
                  </a:solidFill>
                  <a:ea typeface="Noto Sans" panose="020B0502040504020204" pitchFamily="34" charset="0"/>
                  <a:cs typeface="Noto Sans" panose="020B0502040504020204" pitchFamily="34" charset="0"/>
                </a:rPr>
                <a:t>auxiliary aids and services </a:t>
              </a:r>
              <a:r>
                <a:rPr lang="en-US" altLang="ko-KR" sz="2300" b="1" dirty="0">
                  <a:solidFill>
                    <a:schemeClr val="bg1"/>
                  </a:solidFill>
                  <a:ea typeface="Noto Sans" panose="020B0502040504020204" pitchFamily="34" charset="0"/>
                  <a:cs typeface="Noto Sans" panose="020B0502040504020204" pitchFamily="34" charset="0"/>
                </a:rPr>
                <a:t>(AAS) </a:t>
              </a:r>
              <a:r>
                <a:rPr lang="en-US" altLang="ko-KR" sz="2300" dirty="0">
                  <a:solidFill>
                    <a:schemeClr val="bg1"/>
                  </a:solidFill>
                  <a:ea typeface="Noto Sans" panose="020B0502040504020204" pitchFamily="34" charset="0"/>
                  <a:cs typeface="Noto Sans" panose="020B0502040504020204" pitchFamily="34" charset="0"/>
                </a:rPr>
                <a:t>including effective communications</a:t>
              </a:r>
            </a:p>
            <a:p>
              <a:pPr marL="19050" lvl="1">
                <a:lnSpc>
                  <a:spcPct val="90000"/>
                </a:lnSpc>
                <a:buClr>
                  <a:schemeClr val="accent2"/>
                </a:buClr>
              </a:pPr>
              <a:r>
                <a:rPr lang="en-US" sz="2400" dirty="0">
                  <a:solidFill>
                    <a:schemeClr val="bg1"/>
                  </a:solidFill>
                  <a:effectLst/>
                  <a:ea typeface="Times New Roman" panose="02020603050405020304" pitchFamily="18" charset="0"/>
                  <a:cs typeface="Arial" panose="020B0604020202020204" pitchFamily="34" charset="0"/>
                </a:rPr>
                <a:t>that may </a:t>
              </a:r>
              <a:r>
                <a:rPr lang="en-US" sz="2400" b="1" dirty="0">
                  <a:solidFill>
                    <a:srgbClr val="FFFF00"/>
                  </a:solidFill>
                  <a:effectLst/>
                  <a:ea typeface="Times New Roman" panose="02020603050405020304" pitchFamily="18" charset="0"/>
                  <a:cs typeface="Arial" panose="020B0604020202020204" pitchFamily="34" charset="0"/>
                </a:rPr>
                <a:t>reduce or remove the barriers to enrollment </a:t>
              </a:r>
              <a:r>
                <a:rPr lang="en-US" sz="2400" dirty="0">
                  <a:solidFill>
                    <a:schemeClr val="bg1"/>
                  </a:solidFill>
                  <a:effectLst/>
                  <a:ea typeface="Times New Roman" panose="02020603050405020304" pitchFamily="18" charset="0"/>
                  <a:cs typeface="Arial" panose="020B0604020202020204" pitchFamily="34" charset="0"/>
                </a:rPr>
                <a:t>in the program</a:t>
              </a:r>
              <a:r>
                <a:rPr lang="en-US" altLang="ko-KR" sz="2400" dirty="0">
                  <a:solidFill>
                    <a:schemeClr val="bg1"/>
                  </a:solidFill>
                  <a:ea typeface="Noto Sans" panose="020B0502040504020204" pitchFamily="34" charset="0"/>
                  <a:cs typeface="Noto Sans" panose="020B0502040504020204" pitchFamily="34" charset="0"/>
                </a:rPr>
                <a:t>.</a:t>
              </a:r>
            </a:p>
          </p:txBody>
        </p:sp>
        <p:pic>
          <p:nvPicPr>
            <p:cNvPr id="7" name="Picture 2" descr="Council on Youth, Education and Families - National League of Cities">
              <a:extLst>
                <a:ext uri="{FF2B5EF4-FFF2-40B4-BE49-F238E27FC236}">
                  <a16:creationId xmlns:a16="http://schemas.microsoft.com/office/drawing/2014/main" id="{E1F3D7FB-B603-824F-CE41-3508548F645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572960"/>
              <a:ext cx="6418634" cy="42850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1A1125-C133-7194-D290-84027A6188EF}"/>
                </a:ext>
              </a:extLst>
            </p:cNvPr>
            <p:cNvSpPr txBox="1"/>
            <p:nvPr/>
          </p:nvSpPr>
          <p:spPr>
            <a:xfrm>
              <a:off x="8610600" y="6011693"/>
              <a:ext cx="2146569" cy="525293"/>
            </a:xfrm>
            <a:prstGeom prst="roundRect">
              <a:avLst/>
            </a:prstGeom>
            <a:solidFill>
              <a:schemeClr val="bg1"/>
            </a:solidFill>
            <a:ln w="19050">
              <a:solidFill>
                <a:schemeClr val="tx1"/>
              </a:solidFill>
            </a:ln>
          </p:spPr>
          <p:txBody>
            <a:bodyPr wrap="square" anchor="ctr">
              <a:noAutofit/>
            </a:bodyPr>
            <a:lstStyle/>
            <a:p>
              <a:pPr algn="ctr"/>
              <a:r>
                <a:rPr kumimoji="0" lang="en-US" altLang="ko-KR" sz="2400" b="1" i="0" u="none" strike="noStrike" kern="1200" cap="none" spc="0" normalizeH="0" baseline="0" noProof="0" dirty="0">
                  <a:ln>
                    <a:noFill/>
                  </a:ln>
                  <a:effectLst/>
                  <a:uLnTx/>
                  <a:uFillTx/>
                  <a:latin typeface="+mj-lt"/>
                  <a:ea typeface="+mn-ea"/>
                  <a:cs typeface="+mn-cs"/>
                </a:rPr>
                <a:t>RA/RM/AAS</a:t>
              </a:r>
              <a:endParaRPr lang="en-US" sz="2400" b="1" dirty="0"/>
            </a:p>
          </p:txBody>
        </p:sp>
      </p:grpSp>
    </p:spTree>
    <p:extLst>
      <p:ext uri="{BB962C8B-B14F-4D97-AF65-F5344CB8AC3E}">
        <p14:creationId xmlns:p14="http://schemas.microsoft.com/office/powerpoint/2010/main" val="13959792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4"/>
          </p:nvPr>
        </p:nvSpPr>
        <p:spPr/>
        <p:txBody>
          <a:bodyPr/>
          <a:lstStyle/>
          <a:p>
            <a:fld id="{294A09A9-5501-47C1-A89A-A340965A2BE2}" type="slidenum">
              <a:rPr lang="en-US" smtClean="0">
                <a:solidFill>
                  <a:schemeClr val="tx1"/>
                </a:solidFill>
              </a:rPr>
              <a:pPr/>
              <a:t>69</a:t>
            </a:fld>
            <a:endParaRPr lang="en-US" dirty="0">
              <a:solidFill>
                <a:schemeClr val="tx1"/>
              </a:solidFill>
            </a:endParaRPr>
          </a:p>
        </p:txBody>
      </p:sp>
      <p:sp>
        <p:nvSpPr>
          <p:cNvPr id="4" name="Title 1">
            <a:extLst>
              <a:ext uri="{FF2B5EF4-FFF2-40B4-BE49-F238E27FC236}">
                <a16:creationId xmlns:a16="http://schemas.microsoft.com/office/drawing/2014/main" id="{56150A04-CAD2-745F-5C82-1BD87276528C}"/>
              </a:ext>
            </a:extLst>
          </p:cNvPr>
          <p:cNvSpPr>
            <a:spLocks noGrp="1"/>
          </p:cNvSpPr>
          <p:nvPr>
            <p:ph type="title"/>
          </p:nvPr>
        </p:nvSpPr>
        <p:spPr>
          <a:xfrm>
            <a:off x="2594386" y="5601774"/>
            <a:ext cx="6998957" cy="778329"/>
          </a:xfrm>
          <a:prstGeom prst="roundRect">
            <a:avLst/>
          </a:prstGeom>
          <a:noFill/>
          <a:ln w="25400">
            <a:solidFill>
              <a:schemeClr val="tx1">
                <a:lumMod val="65000"/>
                <a:lumOff val="35000"/>
              </a:schemeClr>
            </a:solidFill>
          </a:ln>
        </p:spPr>
        <p:txBody>
          <a:bodyPr anchor="ctr">
            <a:noAutofit/>
          </a:bodyPr>
          <a:lstStyle/>
          <a:p>
            <a:r>
              <a:rPr lang="en-US" sz="2200" dirty="0">
                <a:solidFill>
                  <a:srgbClr val="0063F4"/>
                </a:solidFill>
              </a:rPr>
              <a:t>Change #3: </a:t>
            </a:r>
            <a:r>
              <a:rPr lang="en-US" sz="2200" dirty="0"/>
              <a:t>Greater role of the QHP (CMHC) in the DAP</a:t>
            </a:r>
          </a:p>
        </p:txBody>
      </p:sp>
      <p:sp>
        <p:nvSpPr>
          <p:cNvPr id="37" name="TextBox 36">
            <a:extLst>
              <a:ext uri="{FF2B5EF4-FFF2-40B4-BE49-F238E27FC236}">
                <a16:creationId xmlns:a16="http://schemas.microsoft.com/office/drawing/2014/main" id="{84CAABAD-60AC-BCB6-FB45-2D0A483E2466}"/>
              </a:ext>
            </a:extLst>
          </p:cNvPr>
          <p:cNvSpPr txBox="1"/>
          <p:nvPr/>
        </p:nvSpPr>
        <p:spPr>
          <a:xfrm>
            <a:off x="836555" y="1375177"/>
            <a:ext cx="10019558" cy="1098762"/>
          </a:xfrm>
          <a:prstGeom prst="rect">
            <a:avLst/>
          </a:prstGeom>
          <a:noFill/>
        </p:spPr>
        <p:txBody>
          <a:bodyPr wrap="square" rtlCol="0">
            <a:spAutoFit/>
          </a:bodyPr>
          <a:lstStyle/>
          <a:p>
            <a:pPr>
              <a:lnSpc>
                <a:spcPct val="90000"/>
              </a:lnSpc>
            </a:pPr>
            <a:r>
              <a:rPr lang="en-US" sz="2300" dirty="0"/>
              <a:t>The </a:t>
            </a:r>
            <a:r>
              <a:rPr lang="en-US" sz="2300" b="1" dirty="0">
                <a:solidFill>
                  <a:srgbClr val="2E3ED6"/>
                </a:solidFill>
              </a:rPr>
              <a:t>Disability Accommodation Process (DAP) </a:t>
            </a:r>
            <a:r>
              <a:rPr lang="en-US" sz="2300" dirty="0"/>
              <a:t>is a 2-step process to identify and discuss possible RA/RM/AAS that may remove of reduce the direct threat or health care barriers to enrollment.</a:t>
            </a:r>
          </a:p>
        </p:txBody>
      </p:sp>
      <p:sp>
        <p:nvSpPr>
          <p:cNvPr id="2" name="Title 1">
            <a:extLst>
              <a:ext uri="{FF2B5EF4-FFF2-40B4-BE49-F238E27FC236}">
                <a16:creationId xmlns:a16="http://schemas.microsoft.com/office/drawing/2014/main" id="{E99418C9-E1AF-573E-6BC3-B3469808A55F}"/>
              </a:ext>
            </a:extLst>
          </p:cNvPr>
          <p:cNvSpPr txBox="1">
            <a:spLocks/>
          </p:cNvSpPr>
          <p:nvPr/>
        </p:nvSpPr>
        <p:spPr>
          <a:xfrm>
            <a:off x="836554" y="458820"/>
            <a:ext cx="10494833" cy="7783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r>
              <a:rPr lang="en-US" sz="4400" b="0" dirty="0"/>
              <a:t>DAP – 2 Step Process</a:t>
            </a:r>
          </a:p>
        </p:txBody>
      </p:sp>
      <p:grpSp>
        <p:nvGrpSpPr>
          <p:cNvPr id="11" name="Group 10">
            <a:extLst>
              <a:ext uri="{FF2B5EF4-FFF2-40B4-BE49-F238E27FC236}">
                <a16:creationId xmlns:a16="http://schemas.microsoft.com/office/drawing/2014/main" id="{C6C6E671-F786-7554-319D-9F999D0CDB1D}"/>
              </a:ext>
            </a:extLst>
          </p:cNvPr>
          <p:cNvGrpSpPr/>
          <p:nvPr/>
        </p:nvGrpSpPr>
        <p:grpSpPr>
          <a:xfrm>
            <a:off x="836555" y="2655946"/>
            <a:ext cx="10518890" cy="2715009"/>
            <a:chOff x="836555" y="2655946"/>
            <a:chExt cx="10518890" cy="2715009"/>
          </a:xfrm>
        </p:grpSpPr>
        <p:grpSp>
          <p:nvGrpSpPr>
            <p:cNvPr id="3" name="Group 2">
              <a:extLst>
                <a:ext uri="{FF2B5EF4-FFF2-40B4-BE49-F238E27FC236}">
                  <a16:creationId xmlns:a16="http://schemas.microsoft.com/office/drawing/2014/main" id="{B3B5997A-7C32-B9D0-C321-95901401F8C4}"/>
                </a:ext>
              </a:extLst>
            </p:cNvPr>
            <p:cNvGrpSpPr/>
            <p:nvPr/>
          </p:nvGrpSpPr>
          <p:grpSpPr>
            <a:xfrm>
              <a:off x="836555" y="2668523"/>
              <a:ext cx="4921557" cy="2702432"/>
              <a:chOff x="1627846" y="4019043"/>
              <a:chExt cx="4921557" cy="2702432"/>
            </a:xfrm>
          </p:grpSpPr>
          <p:sp>
            <p:nvSpPr>
              <p:cNvPr id="5" name="Rounded Rectangle 4">
                <a:extLst>
                  <a:ext uri="{FF2B5EF4-FFF2-40B4-BE49-F238E27FC236}">
                    <a16:creationId xmlns:a16="http://schemas.microsoft.com/office/drawing/2014/main" id="{DEC2E55A-5770-3177-70C0-F91792403B18}"/>
                  </a:ext>
                </a:extLst>
              </p:cNvPr>
              <p:cNvSpPr/>
              <p:nvPr/>
            </p:nvSpPr>
            <p:spPr>
              <a:xfrm>
                <a:off x="1627846" y="4310981"/>
                <a:ext cx="4892040" cy="2410494"/>
              </a:xfrm>
              <a:prstGeom prst="roundRect">
                <a:avLst/>
              </a:prstGeom>
              <a:solidFill>
                <a:srgbClr val="F1EFA2"/>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5000"/>
                  </a:lnSpc>
                  <a:spcBef>
                    <a:spcPts val="0"/>
                  </a:spcBef>
                  <a:spcAft>
                    <a:spcPts val="200"/>
                  </a:spcAft>
                  <a:buClrTx/>
                  <a:buSzTx/>
                  <a:buFontTx/>
                  <a:buNone/>
                  <a:tabLst/>
                  <a:defRPr/>
                </a:pPr>
                <a:r>
                  <a:rPr kumimoji="0" lang="en-US" sz="2400" i="0" u="none" strike="noStrike" kern="0" cap="none" spc="0" normalizeH="0" baseline="0" noProof="0" dirty="0">
                    <a:ln>
                      <a:noFill/>
                    </a:ln>
                    <a:effectLst/>
                    <a:uLnTx/>
                    <a:uFillTx/>
                    <a:ea typeface="Times New Roman" panose="02020603050405020304" pitchFamily="18" charset="0"/>
                    <a:cs typeface="+mn-cs"/>
                  </a:rPr>
                  <a:t>The </a:t>
                </a:r>
                <a:r>
                  <a:rPr kumimoji="0" lang="en-US" sz="2400" b="1" i="0" u="none" strike="noStrike" kern="0" cap="none" spc="0" normalizeH="0" baseline="0" noProof="0" dirty="0">
                    <a:ln>
                      <a:noFill/>
                    </a:ln>
                    <a:solidFill>
                      <a:srgbClr val="2844D2"/>
                    </a:solidFill>
                    <a:effectLst/>
                    <a:uLnTx/>
                    <a:uFillTx/>
                    <a:ea typeface="Times New Roman" panose="02020603050405020304" pitchFamily="18" charset="0"/>
                    <a:cs typeface="+mn-cs"/>
                  </a:rPr>
                  <a:t>QHP, in collaboration with the Disability Coordinator (DC) must identify possible RA/RM/AAS</a:t>
                </a:r>
                <a:r>
                  <a:rPr kumimoji="0" lang="en-US" sz="2400" b="0" i="0" u="none" strike="noStrike" kern="0" cap="none" spc="0" normalizeH="0" baseline="0" noProof="0" dirty="0">
                    <a:ln>
                      <a:noFill/>
                    </a:ln>
                    <a:solidFill>
                      <a:srgbClr val="2844D2"/>
                    </a:solidFill>
                    <a:effectLst/>
                    <a:uLnTx/>
                    <a:uFillTx/>
                    <a:ea typeface="Times New Roman" panose="02020603050405020304" pitchFamily="18" charset="0"/>
                    <a:cs typeface="+mn-cs"/>
                  </a:rPr>
                  <a:t> </a:t>
                </a:r>
                <a:r>
                  <a:rPr kumimoji="0" lang="en-US" sz="2400" b="0" i="0" u="none" strike="noStrike" kern="0" cap="none" spc="0" normalizeH="0" baseline="0" noProof="0" dirty="0">
                    <a:ln>
                      <a:noFill/>
                    </a:ln>
                    <a:solidFill>
                      <a:srgbClr val="000000"/>
                    </a:solidFill>
                    <a:effectLst/>
                    <a:uLnTx/>
                    <a:uFillTx/>
                    <a:ea typeface="Times New Roman" panose="02020603050405020304" pitchFamily="18" charset="0"/>
                    <a:cs typeface="+mn-cs"/>
                  </a:rPr>
                  <a:t>that may reduce or remove the barriers to enrollment</a:t>
                </a:r>
                <a:endParaRPr kumimoji="0" lang="en-US" sz="2400" b="0" i="0" u="none" strike="noStrike" kern="0" cap="none" spc="0" normalizeH="0" baseline="0" noProof="0" dirty="0">
                  <a:ln>
                    <a:noFill/>
                  </a:ln>
                  <a:solidFill>
                    <a:srgbClr val="FF0000"/>
                  </a:solidFill>
                  <a:effectLst/>
                  <a:uLnTx/>
                  <a:uFillTx/>
                  <a:ea typeface="Times New Roman" panose="02020603050405020304" pitchFamily="18" charset="0"/>
                  <a:cs typeface="+mn-cs"/>
                </a:endParaRPr>
              </a:p>
            </p:txBody>
          </p:sp>
          <p:sp>
            <p:nvSpPr>
              <p:cNvPr id="7" name="Rounded Rectangle 6">
                <a:extLst>
                  <a:ext uri="{FF2B5EF4-FFF2-40B4-BE49-F238E27FC236}">
                    <a16:creationId xmlns:a16="http://schemas.microsoft.com/office/drawing/2014/main" id="{7491B401-11F6-A199-4017-B6DAD6C70587}"/>
                  </a:ext>
                </a:extLst>
              </p:cNvPr>
              <p:cNvSpPr/>
              <p:nvPr/>
            </p:nvSpPr>
            <p:spPr>
              <a:xfrm>
                <a:off x="1657363" y="4019043"/>
                <a:ext cx="4892040" cy="386370"/>
              </a:xfrm>
              <a:prstGeom prst="roundRect">
                <a:avLst/>
              </a:prstGeom>
              <a:solidFill>
                <a:srgbClr val="0063F4"/>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200"/>
                  </a:spcAft>
                  <a:buClrTx/>
                  <a:buSzTx/>
                  <a:buFontTx/>
                  <a:buNone/>
                  <a:tabLst/>
                  <a:defRPr/>
                </a:pPr>
                <a:r>
                  <a:rPr kumimoji="0" lang="en-US" sz="2300" b="1" i="0" u="none" strike="noStrike" kern="0" cap="none" spc="0" normalizeH="0" baseline="0" noProof="0" dirty="0">
                    <a:ln>
                      <a:noFill/>
                    </a:ln>
                    <a:solidFill>
                      <a:schemeClr val="bg1"/>
                    </a:solidFill>
                    <a:effectLst/>
                    <a:uLnTx/>
                    <a:uFillTx/>
                    <a:ea typeface="Times New Roman" panose="02020603050405020304" pitchFamily="18" charset="0"/>
                    <a:cs typeface="+mn-cs"/>
                  </a:rPr>
                  <a:t>Step 1</a:t>
                </a:r>
                <a:endParaRPr kumimoji="0" lang="en-US" sz="2300" b="0" i="0" u="none" strike="noStrike" kern="0" cap="none" spc="0" normalizeH="0" baseline="0" noProof="0" dirty="0">
                  <a:ln>
                    <a:noFill/>
                  </a:ln>
                  <a:solidFill>
                    <a:schemeClr val="bg1"/>
                  </a:solidFill>
                  <a:effectLst/>
                  <a:uLnTx/>
                  <a:uFillTx/>
                  <a:ea typeface="Times New Roman" panose="02020603050405020304" pitchFamily="18" charset="0"/>
                  <a:cs typeface="+mn-cs"/>
                </a:endParaRPr>
              </a:p>
            </p:txBody>
          </p:sp>
        </p:grpSp>
        <p:grpSp>
          <p:nvGrpSpPr>
            <p:cNvPr id="8" name="Group 7">
              <a:extLst>
                <a:ext uri="{FF2B5EF4-FFF2-40B4-BE49-F238E27FC236}">
                  <a16:creationId xmlns:a16="http://schemas.microsoft.com/office/drawing/2014/main" id="{E97F0BB1-F676-2310-828B-4A074137BC0A}"/>
                </a:ext>
              </a:extLst>
            </p:cNvPr>
            <p:cNvGrpSpPr/>
            <p:nvPr/>
          </p:nvGrpSpPr>
          <p:grpSpPr>
            <a:xfrm>
              <a:off x="6093865" y="2655946"/>
              <a:ext cx="5261580" cy="2702432"/>
              <a:chOff x="6489462" y="4019043"/>
              <a:chExt cx="4895713" cy="2702432"/>
            </a:xfrm>
          </p:grpSpPr>
          <p:sp>
            <p:nvSpPr>
              <p:cNvPr id="9" name="Rounded Rectangle 8">
                <a:extLst>
                  <a:ext uri="{FF2B5EF4-FFF2-40B4-BE49-F238E27FC236}">
                    <a16:creationId xmlns:a16="http://schemas.microsoft.com/office/drawing/2014/main" id="{FC682CA6-3D86-6015-538C-94A11BF29A52}"/>
                  </a:ext>
                </a:extLst>
              </p:cNvPr>
              <p:cNvSpPr/>
              <p:nvPr/>
            </p:nvSpPr>
            <p:spPr>
              <a:xfrm>
                <a:off x="6489462" y="4263959"/>
                <a:ext cx="4895713" cy="2457516"/>
              </a:xfrm>
              <a:prstGeom prst="roundRect">
                <a:avLst/>
              </a:prstGeom>
              <a:solidFill>
                <a:srgbClr val="F1EFA2"/>
              </a:solidFill>
              <a:ln w="19050" cap="flat" cmpd="sng" algn="ctr">
                <a:noFill/>
                <a:prstDash val="solid"/>
                <a:miter lim="800000"/>
              </a:ln>
              <a:effectLst/>
            </p:spPr>
            <p:txBody>
              <a:bodyPr rot="0" spcFirstLastPara="0" vert="horz" wrap="square" lIns="91440" tIns="45720" rIns="91440" bIns="0" numCol="1" spcCol="0" rtlCol="0" fromWordArt="0" anchor="ctr" anchorCtr="0" forceAA="0" compatLnSpc="1">
                <a:prstTxWarp prst="textNoShape">
                  <a:avLst/>
                </a:prstTxWarp>
                <a:noAutofit/>
              </a:bodyPr>
              <a:lstStyle/>
              <a:p>
                <a:pPr marL="69850">
                  <a:lnSpc>
                    <a:spcPct val="105000"/>
                  </a:lnSpc>
                  <a:spcAft>
                    <a:spcPts val="100"/>
                  </a:spcAft>
                </a:pPr>
                <a:r>
                  <a:rPr kumimoji="0" lang="en-US" sz="2400" b="1" i="0" u="none" strike="noStrike" kern="0" cap="none" spc="0" normalizeH="0" baseline="0" noProof="0" dirty="0">
                    <a:ln>
                      <a:noFill/>
                    </a:ln>
                    <a:solidFill>
                      <a:srgbClr val="2844D2"/>
                    </a:solidFill>
                    <a:effectLst/>
                    <a:uLnTx/>
                    <a:uFillTx/>
                    <a:ea typeface="Times New Roman" panose="02020603050405020304" pitchFamily="18" charset="0"/>
                    <a:cs typeface="Calibri" panose="020F0502020204030204" pitchFamily="34" charset="0"/>
                  </a:rPr>
                  <a:t>QHP or DC engage in an interactive Discussion of</a:t>
                </a:r>
                <a:r>
                  <a:rPr kumimoji="0" lang="en-US" sz="2400" b="0" i="0" u="none" strike="noStrike" kern="0" cap="none" spc="0" normalizeH="0" baseline="0" noProof="0" dirty="0">
                    <a:ln>
                      <a:noFill/>
                    </a:ln>
                    <a:solidFill>
                      <a:srgbClr val="000000"/>
                    </a:solidFill>
                    <a:effectLst/>
                    <a:uLnTx/>
                    <a:uFillTx/>
                    <a:ea typeface="Times New Roman" panose="02020603050405020304" pitchFamily="18" charset="0"/>
                    <a:cs typeface="Calibri" panose="020F0502020204030204" pitchFamily="34" charset="0"/>
                  </a:rPr>
                  <a:t> the RA/RM/AAS</a:t>
                </a:r>
                <a:r>
                  <a:rPr lang="en-US" sz="2400" kern="0" dirty="0">
                    <a:solidFill>
                      <a:srgbClr val="000000"/>
                    </a:solidFill>
                    <a:ea typeface="Times New Roman" panose="02020603050405020304" pitchFamily="18" charset="0"/>
                    <a:cs typeface="Calibri" panose="020F0502020204030204" pitchFamily="34" charset="0"/>
                  </a:rPr>
                  <a:t> and </a:t>
                </a:r>
                <a:r>
                  <a:rPr kumimoji="0" lang="en-US" sz="2400" b="1" i="0" u="none" strike="noStrike" kern="0" cap="none" spc="0" normalizeH="0" baseline="0" noProof="0" dirty="0">
                    <a:ln>
                      <a:noFill/>
                    </a:ln>
                    <a:solidFill>
                      <a:srgbClr val="2844D2"/>
                    </a:solidFill>
                    <a:effectLst/>
                    <a:uLnTx/>
                    <a:uFillTx/>
                    <a:ea typeface="Times New Roman" panose="02020603050405020304" pitchFamily="18" charset="0"/>
                    <a:cs typeface="Calibri" panose="020F0502020204030204" pitchFamily="34" charset="0"/>
                  </a:rPr>
                  <a:t>document</a:t>
                </a:r>
                <a:r>
                  <a:rPr kumimoji="0" lang="en-US" sz="2400" b="0" i="0" u="none" strike="noStrike" kern="0" cap="none" spc="0" normalizeH="0" baseline="0" noProof="0" dirty="0">
                    <a:ln>
                      <a:noFill/>
                    </a:ln>
                    <a:solidFill>
                      <a:srgbClr val="000000"/>
                    </a:solidFill>
                    <a:effectLst/>
                    <a:uLnTx/>
                    <a:uFillTx/>
                    <a:ea typeface="Times New Roman" panose="02020603050405020304" pitchFamily="18" charset="0"/>
                    <a:cs typeface="Calibri" panose="020F0502020204030204" pitchFamily="34" charset="0"/>
                  </a:rPr>
                  <a:t> whether the applicant accepted or declined each of the offered supports.</a:t>
                </a:r>
                <a:endParaRPr lang="en-US" sz="2400" dirty="0">
                  <a:solidFill>
                    <a:srgbClr val="FF0000"/>
                  </a:solidFill>
                  <a:effectLst/>
                  <a:ea typeface="Times New Roman" panose="02020603050405020304" pitchFamily="18" charset="0"/>
                </a:endParaRPr>
              </a:p>
            </p:txBody>
          </p:sp>
          <p:sp>
            <p:nvSpPr>
              <p:cNvPr id="10" name="Rounded Rectangle 9">
                <a:extLst>
                  <a:ext uri="{FF2B5EF4-FFF2-40B4-BE49-F238E27FC236}">
                    <a16:creationId xmlns:a16="http://schemas.microsoft.com/office/drawing/2014/main" id="{8BCE971F-6927-771F-5F93-1DD2E5A0C7EE}"/>
                  </a:ext>
                </a:extLst>
              </p:cNvPr>
              <p:cNvSpPr/>
              <p:nvPr/>
            </p:nvSpPr>
            <p:spPr>
              <a:xfrm>
                <a:off x="6489463" y="4019043"/>
                <a:ext cx="4892040" cy="384048"/>
              </a:xfrm>
              <a:prstGeom prst="roundRect">
                <a:avLst/>
              </a:prstGeom>
              <a:solidFill>
                <a:srgbClr val="0063F4"/>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200"/>
                  </a:spcAft>
                  <a:buClrTx/>
                  <a:buSzTx/>
                  <a:buFontTx/>
                  <a:buNone/>
                  <a:tabLst/>
                  <a:defRPr/>
                </a:pPr>
                <a:r>
                  <a:rPr kumimoji="0" lang="en-US" sz="2300" b="1" i="0" u="none" strike="noStrike" kern="0" cap="none" spc="0" normalizeH="0" baseline="0" noProof="0" dirty="0">
                    <a:ln>
                      <a:noFill/>
                    </a:ln>
                    <a:solidFill>
                      <a:schemeClr val="bg1"/>
                    </a:solidFill>
                    <a:effectLst/>
                    <a:uLnTx/>
                    <a:uFillTx/>
                    <a:ea typeface="Times New Roman" panose="02020603050405020304" pitchFamily="18" charset="0"/>
                    <a:cs typeface="+mn-cs"/>
                  </a:rPr>
                  <a:t>Step 2</a:t>
                </a:r>
                <a:endParaRPr kumimoji="0" lang="en-US" sz="2300" b="0" i="0" u="none" strike="noStrike" kern="0" cap="none" spc="0" normalizeH="0" baseline="0" noProof="0" dirty="0">
                  <a:ln>
                    <a:noFill/>
                  </a:ln>
                  <a:solidFill>
                    <a:schemeClr val="bg1"/>
                  </a:solidFill>
                  <a:effectLst/>
                  <a:uLnTx/>
                  <a:uFillTx/>
                  <a:ea typeface="Times New Roman" panose="02020603050405020304" pitchFamily="18" charset="0"/>
                  <a:cs typeface="+mn-cs"/>
                </a:endParaRPr>
              </a:p>
            </p:txBody>
          </p:sp>
        </p:grpSp>
      </p:grpSp>
    </p:spTree>
    <p:extLst>
      <p:ext uri="{BB962C8B-B14F-4D97-AF65-F5344CB8AC3E}">
        <p14:creationId xmlns:p14="http://schemas.microsoft.com/office/powerpoint/2010/main" val="183235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EDD7-5604-DB60-F5D0-DD37B4FD0D95}"/>
              </a:ext>
            </a:extLst>
          </p:cNvPr>
          <p:cNvSpPr>
            <a:spLocks noGrp="1"/>
          </p:cNvSpPr>
          <p:nvPr>
            <p:ph type="ctrTitle"/>
          </p:nvPr>
        </p:nvSpPr>
        <p:spPr>
          <a:xfrm>
            <a:off x="725714" y="1866617"/>
            <a:ext cx="7321006" cy="1889351"/>
          </a:xfrm>
        </p:spPr>
        <p:txBody>
          <a:bodyPr anchor="ctr"/>
          <a:lstStyle/>
          <a:p>
            <a:pPr>
              <a:lnSpc>
                <a:spcPct val="80000"/>
              </a:lnSpc>
              <a:spcBef>
                <a:spcPts val="0"/>
              </a:spcBef>
            </a:pPr>
            <a:r>
              <a:rPr lang="en-US" dirty="0"/>
              <a:t>AFR Process Steps: </a:t>
            </a:r>
            <a:r>
              <a:rPr lang="en-US" sz="5000" dirty="0"/>
              <a:t>Center Level</a:t>
            </a:r>
          </a:p>
        </p:txBody>
      </p:sp>
      <p:sp>
        <p:nvSpPr>
          <p:cNvPr id="3" name="Subtitle 2">
            <a:extLst>
              <a:ext uri="{FF2B5EF4-FFF2-40B4-BE49-F238E27FC236}">
                <a16:creationId xmlns:a16="http://schemas.microsoft.com/office/drawing/2014/main" id="{F9CBDB08-577F-5B50-1F37-A6E8CA792160}"/>
              </a:ext>
            </a:extLst>
          </p:cNvPr>
          <p:cNvSpPr>
            <a:spLocks noGrp="1"/>
          </p:cNvSpPr>
          <p:nvPr>
            <p:ph type="subTitle" idx="1"/>
          </p:nvPr>
        </p:nvSpPr>
        <p:spPr>
          <a:xfrm>
            <a:off x="725714" y="3982313"/>
            <a:ext cx="6027782" cy="1496776"/>
          </a:xfrm>
        </p:spPr>
        <p:txBody>
          <a:bodyPr/>
          <a:lstStyle/>
          <a:p>
            <a:r>
              <a:rPr lang="en-US" sz="3000" b="1" dirty="0">
                <a:solidFill>
                  <a:srgbClr val="0063F4"/>
                </a:solidFill>
              </a:rPr>
              <a:t>What are steps of the AFR process at the </a:t>
            </a:r>
            <a:r>
              <a:rPr lang="en-US" sz="3000" b="1" dirty="0">
                <a:solidFill>
                  <a:schemeClr val="tx1">
                    <a:lumMod val="65000"/>
                    <a:lumOff val="35000"/>
                  </a:schemeClr>
                </a:solidFill>
              </a:rPr>
              <a:t>center</a:t>
            </a:r>
            <a:r>
              <a:rPr lang="en-US" sz="3000" b="1" dirty="0">
                <a:solidFill>
                  <a:srgbClr val="0063F4"/>
                </a:solidFill>
              </a:rPr>
              <a:t> level?</a:t>
            </a:r>
          </a:p>
        </p:txBody>
      </p:sp>
      <p:sp>
        <p:nvSpPr>
          <p:cNvPr id="7" name="TextBox 6">
            <a:extLst>
              <a:ext uri="{FF2B5EF4-FFF2-40B4-BE49-F238E27FC236}">
                <a16:creationId xmlns:a16="http://schemas.microsoft.com/office/drawing/2014/main" id="{C9CED18D-9A0C-CEFE-65B4-615A79CDAFC0}"/>
              </a:ext>
            </a:extLst>
          </p:cNvPr>
          <p:cNvSpPr txBox="1"/>
          <p:nvPr/>
        </p:nvSpPr>
        <p:spPr>
          <a:xfrm>
            <a:off x="725714" y="1232755"/>
            <a:ext cx="6096000" cy="523220"/>
          </a:xfrm>
          <a:prstGeom prst="rect">
            <a:avLst/>
          </a:prstGeom>
          <a:noFill/>
        </p:spPr>
        <p:txBody>
          <a:bodyPr wrap="square">
            <a:spAutoFit/>
          </a:bodyPr>
          <a:lstStyle/>
          <a:p>
            <a:r>
              <a:rPr kumimoji="0" lang="en-US" sz="2800" i="0" u="none" strike="noStrike" kern="1200" cap="none" spc="0" normalizeH="0" baseline="0" noProof="0" dirty="0">
                <a:ln>
                  <a:noFill/>
                </a:ln>
                <a:solidFill>
                  <a:srgbClr val="000000"/>
                </a:solidFill>
                <a:effectLst/>
                <a:uLnTx/>
                <a:uFillTx/>
                <a:latin typeface="Tenorite"/>
                <a:ea typeface="+mj-ea"/>
                <a:cs typeface="+mj-cs"/>
              </a:rPr>
              <a:t>Learning Objective 2:</a:t>
            </a:r>
            <a:endParaRPr lang="en-US" dirty="0"/>
          </a:p>
        </p:txBody>
      </p:sp>
      <p:pic>
        <p:nvPicPr>
          <p:cNvPr id="13" name="Picture 12" descr="A picture containing person, person&#10;&#10;Description automatically generated">
            <a:extLst>
              <a:ext uri="{FF2B5EF4-FFF2-40B4-BE49-F238E27FC236}">
                <a16:creationId xmlns:a16="http://schemas.microsoft.com/office/drawing/2014/main" id="{88D9B2D1-E138-8C35-E914-19EB6E6FC0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4399" t="6155" r="24368" b="35570"/>
          <a:stretch/>
        </p:blipFill>
        <p:spPr>
          <a:xfrm>
            <a:off x="7568514" y="247215"/>
            <a:ext cx="2362160" cy="2221666"/>
          </a:xfrm>
          <a:prstGeom prst="rect">
            <a:avLst/>
          </a:prstGeom>
        </p:spPr>
      </p:pic>
      <p:sp>
        <p:nvSpPr>
          <p:cNvPr id="4" name="Slide Number Placeholder 5">
            <a:extLst>
              <a:ext uri="{FF2B5EF4-FFF2-40B4-BE49-F238E27FC236}">
                <a16:creationId xmlns:a16="http://schemas.microsoft.com/office/drawing/2014/main" id="{F0861296-5F0B-5B69-660C-17CC34109227}"/>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cs typeface="Arial" panose="020B0604020202020204" pitchFamily="34" charset="0"/>
              </a:rPr>
              <a:pPr algn="r"/>
              <a:t>7</a:t>
            </a:fld>
            <a:endParaRPr lang="en-US" sz="1200" dirty="0">
              <a:cs typeface="Arial" panose="020B0604020202020204" pitchFamily="34" charset="0"/>
            </a:endParaRPr>
          </a:p>
        </p:txBody>
      </p:sp>
      <p:sp>
        <p:nvSpPr>
          <p:cNvPr id="6" name="Slide Number Placeholder 7">
            <a:extLst>
              <a:ext uri="{FF2B5EF4-FFF2-40B4-BE49-F238E27FC236}">
                <a16:creationId xmlns:a16="http://schemas.microsoft.com/office/drawing/2014/main" id="{F80E0301-2526-A911-C80A-AE622F7B7AB0}"/>
              </a:ext>
            </a:extLst>
          </p:cNvPr>
          <p:cNvSpPr txBox="1">
            <a:spLocks/>
          </p:cNvSpPr>
          <p:nvPr/>
        </p:nvSpPr>
        <p:spPr>
          <a:xfrm>
            <a:off x="10153276" y="6356350"/>
            <a:ext cx="165772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4A09A9-5501-47C1-A89A-A340965A2BE2}" type="slidenum">
              <a:rPr lang="en-US" sz="1200" smtClean="0"/>
              <a:pPr algn="r"/>
              <a:t>7</a:t>
            </a:fld>
            <a:endParaRPr lang="en-US" sz="1200" dirty="0"/>
          </a:p>
        </p:txBody>
      </p:sp>
    </p:spTree>
    <p:extLst>
      <p:ext uri="{BB962C8B-B14F-4D97-AF65-F5344CB8AC3E}">
        <p14:creationId xmlns:p14="http://schemas.microsoft.com/office/powerpoint/2010/main" val="35608011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B40DEB-916D-44D0-B142-4EB27EB8026B}"/>
              </a:ext>
            </a:extLst>
          </p:cNvPr>
          <p:cNvSpPr>
            <a:spLocks noGrp="1"/>
          </p:cNvSpPr>
          <p:nvPr>
            <p:ph sz="half" idx="1"/>
          </p:nvPr>
        </p:nvSpPr>
        <p:spPr>
          <a:xfrm>
            <a:off x="526588" y="2123557"/>
            <a:ext cx="4726320" cy="778329"/>
          </a:xfrm>
        </p:spPr>
        <p:txBody>
          <a:bodyPr>
            <a:noAutofit/>
          </a:bodyPr>
          <a:lstStyle/>
          <a:p>
            <a:pPr marL="350838" indent="-350838">
              <a:spcBef>
                <a:spcPts val="0"/>
              </a:spcBef>
              <a:spcAft>
                <a:spcPts val="400"/>
              </a:spcAft>
              <a:buClr>
                <a:schemeClr val="tx1"/>
              </a:buClr>
              <a:buFont typeface="+mj-lt"/>
              <a:buAutoNum type="arabicPeriod"/>
            </a:pPr>
            <a:r>
              <a:rPr lang="en-US" sz="2200" b="1" dirty="0">
                <a:solidFill>
                  <a:srgbClr val="2E3ED6"/>
                </a:solidFill>
              </a:rPr>
              <a:t>Functional Limitations </a:t>
            </a:r>
          </a:p>
          <a:p>
            <a:pPr marL="519113" indent="-168275">
              <a:spcBef>
                <a:spcPts val="0"/>
              </a:spcBef>
              <a:spcAft>
                <a:spcPts val="400"/>
              </a:spcAft>
              <a:buClr>
                <a:schemeClr val="tx1"/>
              </a:buClr>
            </a:pPr>
            <a:r>
              <a:rPr lang="en-US" sz="2000" dirty="0"/>
              <a:t>Identified in</a:t>
            </a:r>
            <a:r>
              <a:rPr lang="en-US" sz="2000" b="1" dirty="0"/>
              <a:t> </a:t>
            </a:r>
            <a:r>
              <a:rPr lang="en-US" sz="2000" dirty="0"/>
              <a:t>HCNA Question #2</a:t>
            </a:r>
          </a:p>
        </p:txBody>
      </p:sp>
      <p:sp>
        <p:nvSpPr>
          <p:cNvPr id="9" name="Content Placeholder 8"/>
          <p:cNvSpPr>
            <a:spLocks noGrp="1"/>
          </p:cNvSpPr>
          <p:nvPr>
            <p:ph sz="half" idx="2"/>
          </p:nvPr>
        </p:nvSpPr>
        <p:spPr>
          <a:xfrm>
            <a:off x="9489550" y="2754969"/>
            <a:ext cx="2386739" cy="2945727"/>
          </a:xfrm>
          <a:prstGeom prst="roundRect">
            <a:avLst/>
          </a:prstGeom>
          <a:solidFill>
            <a:schemeClr val="accent1">
              <a:lumMod val="20000"/>
              <a:lumOff val="80000"/>
              <a:alpha val="59790"/>
            </a:schemeClr>
          </a:solidFill>
          <a:ln>
            <a:solidFill>
              <a:srgbClr val="002060"/>
            </a:solidFill>
          </a:ln>
        </p:spPr>
        <p:txBody>
          <a:bodyPr anchor="ctr">
            <a:noAutofit/>
          </a:bodyPr>
          <a:lstStyle/>
          <a:p>
            <a:pPr marL="20638" lvl="2" indent="0" algn="ctr">
              <a:buNone/>
            </a:pPr>
            <a:r>
              <a:rPr lang="en-US" dirty="0"/>
              <a:t>Only discuss accommodations relevant to the symptoms, behaviors and functional limitations that are the basis of the HCNA.</a:t>
            </a:r>
          </a:p>
        </p:txBody>
      </p:sp>
      <p:pic>
        <p:nvPicPr>
          <p:cNvPr id="4" name="Picture 3">
            <a:extLst>
              <a:ext uri="{FF2B5EF4-FFF2-40B4-BE49-F238E27FC236}">
                <a16:creationId xmlns:a16="http://schemas.microsoft.com/office/drawing/2014/main" id="{B507A147-3E09-48C4-AFD8-817946EA73EB}"/>
              </a:ext>
            </a:extLst>
          </p:cNvPr>
          <p:cNvPicPr>
            <a:picLocks noChangeAspect="1"/>
          </p:cNvPicPr>
          <p:nvPr/>
        </p:nvPicPr>
        <p:blipFill rotWithShape="1">
          <a:blip r:embed="rId3"/>
          <a:srcRect r="8175"/>
          <a:stretch/>
        </p:blipFill>
        <p:spPr>
          <a:xfrm>
            <a:off x="10450445" y="254709"/>
            <a:ext cx="1741555" cy="1891862"/>
          </a:xfrm>
          <a:prstGeom prst="rect">
            <a:avLst/>
          </a:prstGeom>
        </p:spPr>
      </p:pic>
      <p:sp>
        <p:nvSpPr>
          <p:cNvPr id="7" name="Content Placeholder 2">
            <a:extLst>
              <a:ext uri="{FF2B5EF4-FFF2-40B4-BE49-F238E27FC236}">
                <a16:creationId xmlns:a16="http://schemas.microsoft.com/office/drawing/2014/main" id="{B160FCEE-00BC-6A43-8C99-2FE466492728}"/>
              </a:ext>
            </a:extLst>
          </p:cNvPr>
          <p:cNvSpPr txBox="1">
            <a:spLocks/>
          </p:cNvSpPr>
          <p:nvPr/>
        </p:nvSpPr>
        <p:spPr>
          <a:xfrm>
            <a:off x="2021672" y="1288683"/>
            <a:ext cx="7983338" cy="472104"/>
          </a:xfrm>
          <a:prstGeom prst="roundRect">
            <a:avLst/>
          </a:prstGeom>
          <a:solidFill>
            <a:srgbClr val="F1EFA2"/>
          </a:solidFill>
          <a:ln w="19050">
            <a:solidFill>
              <a:prstClr val="black"/>
            </a:solidFill>
          </a:ln>
        </p:spPr>
        <p:txBody>
          <a:bodyPr vert="horz" lIns="91440" tIns="45720" rIns="91440" bIns="45720" rtlCol="0" anchor="ctr">
            <a:noAutofit/>
          </a:bodyPr>
          <a:lstStyle>
            <a:lvl1pPr marL="228600" indent="-228600" algn="l" defTabSz="914400" rtl="0" eaLnBrk="1" latinLnBrk="0" hangingPunct="1">
              <a:lnSpc>
                <a:spcPct val="120000"/>
              </a:lnSpc>
              <a:spcBef>
                <a:spcPts val="0"/>
              </a:spcBef>
              <a:buClr>
                <a:srgbClr val="92D050"/>
              </a:buClr>
              <a:buFont typeface="Wingdings" panose="05000000000000000000" pitchFamily="2" charset="2"/>
              <a:buChar char="§"/>
              <a:defRPr sz="2800" kern="1200">
                <a:solidFill>
                  <a:srgbClr val="002060"/>
                </a:solidFill>
                <a:latin typeface="+mn-lt"/>
                <a:ea typeface="+mn-ea"/>
                <a:cs typeface="+mn-cs"/>
              </a:defRPr>
            </a:lvl1pPr>
            <a:lvl2pPr marL="685800" indent="-228600" algn="l" defTabSz="914400" rtl="0" eaLnBrk="1" latinLnBrk="0" hangingPunct="1">
              <a:lnSpc>
                <a:spcPct val="120000"/>
              </a:lnSpc>
              <a:spcBef>
                <a:spcPts val="0"/>
              </a:spcBef>
              <a:buClr>
                <a:srgbClr val="92D050"/>
              </a:buClr>
              <a:buFont typeface="Wingdings" panose="05000000000000000000" pitchFamily="2" charset="2"/>
              <a:buChar char="§"/>
              <a:defRPr sz="2400" kern="1200">
                <a:solidFill>
                  <a:srgbClr val="002060"/>
                </a:solidFill>
                <a:latin typeface="+mn-lt"/>
                <a:ea typeface="+mn-ea"/>
                <a:cs typeface="+mn-cs"/>
              </a:defRPr>
            </a:lvl2pPr>
            <a:lvl3pPr marL="1143000" indent="-228600" algn="l" defTabSz="914400" rtl="0" eaLnBrk="1" latinLnBrk="0" hangingPunct="1">
              <a:lnSpc>
                <a:spcPct val="120000"/>
              </a:lnSpc>
              <a:spcBef>
                <a:spcPts val="0"/>
              </a:spcBef>
              <a:buClr>
                <a:srgbClr val="92D050"/>
              </a:buClr>
              <a:buFont typeface="Wingdings" panose="05000000000000000000" pitchFamily="2" charset="2"/>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Clr>
                <a:srgbClr val="92D050"/>
              </a:buClr>
              <a:buFont typeface="Wingdings" panose="05000000000000000000" pitchFamily="2" charset="2"/>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Clr>
                <a:srgbClr val="92D050"/>
              </a:buClr>
              <a:buFont typeface="Wingdings" panose="05000000000000000000" pitchFamily="2" charset="2"/>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3000" b="1" dirty="0">
                <a:solidFill>
                  <a:srgbClr val="2332A6"/>
                </a:solidFill>
              </a:rPr>
              <a:t>Sources of Potential Accommodations</a:t>
            </a:r>
            <a:endParaRPr lang="en-US" sz="2200" dirty="0"/>
          </a:p>
        </p:txBody>
      </p:sp>
      <p:sp>
        <p:nvSpPr>
          <p:cNvPr id="13" name="Title 1">
            <a:extLst>
              <a:ext uri="{FF2B5EF4-FFF2-40B4-BE49-F238E27FC236}">
                <a16:creationId xmlns:a16="http://schemas.microsoft.com/office/drawing/2014/main" id="{64EC5425-031B-8CC0-A774-A37EC823EE38}"/>
              </a:ext>
            </a:extLst>
          </p:cNvPr>
          <p:cNvSpPr txBox="1">
            <a:spLocks/>
          </p:cNvSpPr>
          <p:nvPr/>
        </p:nvSpPr>
        <p:spPr>
          <a:xfrm>
            <a:off x="1758879" y="422311"/>
            <a:ext cx="8508924" cy="7783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algn="ctr"/>
            <a:r>
              <a:rPr lang="en-US" sz="4400" b="0" dirty="0"/>
              <a:t>Preparing for the DAP Discussion</a:t>
            </a:r>
          </a:p>
        </p:txBody>
      </p:sp>
      <p:sp>
        <p:nvSpPr>
          <p:cNvPr id="14" name="Content Placeholder 2">
            <a:extLst>
              <a:ext uri="{FF2B5EF4-FFF2-40B4-BE49-F238E27FC236}">
                <a16:creationId xmlns:a16="http://schemas.microsoft.com/office/drawing/2014/main" id="{0B17DEF2-AE3B-16B6-9F9F-4AA4116B143A}"/>
              </a:ext>
            </a:extLst>
          </p:cNvPr>
          <p:cNvSpPr txBox="1">
            <a:spLocks/>
          </p:cNvSpPr>
          <p:nvPr/>
        </p:nvSpPr>
        <p:spPr>
          <a:xfrm>
            <a:off x="526588" y="2939447"/>
            <a:ext cx="4617834" cy="19906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92D05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2D05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2D05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2D05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2D05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0838" indent="-350838">
              <a:spcBef>
                <a:spcPts val="0"/>
              </a:spcBef>
              <a:spcAft>
                <a:spcPts val="400"/>
              </a:spcAft>
              <a:buClr>
                <a:schemeClr val="tx1"/>
              </a:buClr>
              <a:buFont typeface="+mj-lt"/>
              <a:buAutoNum type="arabicPeriod" startAt="2"/>
            </a:pPr>
            <a:r>
              <a:rPr lang="en-US" sz="2200" b="1" dirty="0">
                <a:solidFill>
                  <a:srgbClr val="2E3ED6"/>
                </a:solidFill>
              </a:rPr>
              <a:t>CCMP(s)</a:t>
            </a:r>
            <a:r>
              <a:rPr lang="en-US" sz="2200" dirty="0"/>
              <a:t> – look for:</a:t>
            </a:r>
          </a:p>
          <a:p>
            <a:pPr marL="592138" indent="-254000">
              <a:spcBef>
                <a:spcPts val="400"/>
              </a:spcBef>
              <a:spcAft>
                <a:spcPts val="400"/>
              </a:spcAft>
              <a:buClr>
                <a:schemeClr val="tx1"/>
              </a:buClr>
              <a:buSzPct val="120000"/>
            </a:pPr>
            <a:r>
              <a:rPr lang="en-US" sz="2000" b="1" dirty="0"/>
              <a:t>Restrictions/Limitations</a:t>
            </a:r>
            <a:r>
              <a:rPr lang="en-US" sz="2000" dirty="0"/>
              <a:t>: CCMP notes that noise and crowded spaces can trigger panic attacks</a:t>
            </a:r>
          </a:p>
          <a:p>
            <a:pPr marL="592138" indent="-254000">
              <a:spcBef>
                <a:spcPts val="400"/>
              </a:spcBef>
              <a:buClr>
                <a:schemeClr val="tx1"/>
              </a:buClr>
              <a:buSzPct val="120000"/>
            </a:pPr>
            <a:r>
              <a:rPr lang="en-US" sz="2000" b="1" dirty="0"/>
              <a:t>Accommodations</a:t>
            </a:r>
            <a:r>
              <a:rPr lang="en-US" sz="2000" dirty="0"/>
              <a:t>: Last question on every CCMP</a:t>
            </a:r>
          </a:p>
        </p:txBody>
      </p:sp>
      <p:sp>
        <p:nvSpPr>
          <p:cNvPr id="15" name="Content Placeholder 2">
            <a:extLst>
              <a:ext uri="{FF2B5EF4-FFF2-40B4-BE49-F238E27FC236}">
                <a16:creationId xmlns:a16="http://schemas.microsoft.com/office/drawing/2014/main" id="{07BC8296-C90A-D028-CE49-DADA7F540695}"/>
              </a:ext>
            </a:extLst>
          </p:cNvPr>
          <p:cNvSpPr txBox="1">
            <a:spLocks/>
          </p:cNvSpPr>
          <p:nvPr/>
        </p:nvSpPr>
        <p:spPr>
          <a:xfrm>
            <a:off x="526588" y="4991977"/>
            <a:ext cx="4726320" cy="10703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92D05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2D05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2D05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2D05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2D05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0838" indent="-350838">
              <a:spcBef>
                <a:spcPts val="0"/>
              </a:spcBef>
              <a:buClr>
                <a:schemeClr val="tx1"/>
              </a:buClr>
              <a:buSzPct val="100000"/>
              <a:buFont typeface="+mj-lt"/>
              <a:buAutoNum type="arabicPeriod" startAt="3"/>
            </a:pPr>
            <a:r>
              <a:rPr lang="en-US" sz="2200" b="1" dirty="0">
                <a:solidFill>
                  <a:srgbClr val="2E3ED6"/>
                </a:solidFill>
              </a:rPr>
              <a:t>Applicant mentions/requests</a:t>
            </a:r>
          </a:p>
          <a:p>
            <a:pPr marL="749300" indent="-290513">
              <a:spcBef>
                <a:spcPts val="400"/>
              </a:spcBef>
              <a:buClr>
                <a:schemeClr val="tx1"/>
              </a:buClr>
              <a:buSzPct val="120000"/>
            </a:pPr>
            <a:r>
              <a:rPr lang="en-US" sz="2000" dirty="0"/>
              <a:t>Single dorm room or emotional support animal due to anxiety</a:t>
            </a:r>
            <a:endParaRPr lang="en-US" sz="2200" dirty="0"/>
          </a:p>
        </p:txBody>
      </p:sp>
      <p:sp>
        <p:nvSpPr>
          <p:cNvPr id="16" name="Content Placeholder 2">
            <a:extLst>
              <a:ext uri="{FF2B5EF4-FFF2-40B4-BE49-F238E27FC236}">
                <a16:creationId xmlns:a16="http://schemas.microsoft.com/office/drawing/2014/main" id="{4AC987B5-582E-6ECE-BBB3-5E78ED42954C}"/>
              </a:ext>
            </a:extLst>
          </p:cNvPr>
          <p:cNvSpPr txBox="1">
            <a:spLocks/>
          </p:cNvSpPr>
          <p:nvPr/>
        </p:nvSpPr>
        <p:spPr>
          <a:xfrm>
            <a:off x="5066932" y="2123557"/>
            <a:ext cx="4264069" cy="22202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92D05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2D05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2D05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2D05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2D05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8788" indent="-458788">
              <a:spcBef>
                <a:spcPts val="0"/>
              </a:spcBef>
              <a:spcAft>
                <a:spcPts val="400"/>
              </a:spcAft>
              <a:buClr>
                <a:schemeClr val="tx1"/>
              </a:buClr>
              <a:buSzPct val="100000"/>
              <a:buFont typeface="+mj-lt"/>
              <a:buAutoNum type="arabicPeriod" startAt="4"/>
            </a:pPr>
            <a:r>
              <a:rPr lang="en-US" sz="2200" b="1" dirty="0">
                <a:solidFill>
                  <a:srgbClr val="2E3ED6"/>
                </a:solidFill>
              </a:rPr>
              <a:t>School Disability documents </a:t>
            </a:r>
            <a:r>
              <a:rPr lang="en-US" sz="2200" dirty="0"/>
              <a:t>for previous accommodations</a:t>
            </a:r>
          </a:p>
          <a:p>
            <a:pPr marL="749300" indent="-290513">
              <a:spcBef>
                <a:spcPts val="400"/>
              </a:spcBef>
              <a:buClr>
                <a:schemeClr val="tx1"/>
              </a:buClr>
              <a:buSzPct val="120000"/>
            </a:pPr>
            <a:r>
              <a:rPr lang="en-US" sz="2000" dirty="0"/>
              <a:t>IEP, 504 Plan, Behavior Intervention Plan, psychological evaluations</a:t>
            </a:r>
            <a:br>
              <a:rPr lang="en-US" sz="2200" dirty="0"/>
            </a:br>
            <a:endParaRPr lang="en-US" sz="2200" dirty="0"/>
          </a:p>
        </p:txBody>
      </p:sp>
      <p:sp>
        <p:nvSpPr>
          <p:cNvPr id="17" name="Content Placeholder 2">
            <a:extLst>
              <a:ext uri="{FF2B5EF4-FFF2-40B4-BE49-F238E27FC236}">
                <a16:creationId xmlns:a16="http://schemas.microsoft.com/office/drawing/2014/main" id="{783EF581-17E5-41AC-9BA4-CDB10D1EFB03}"/>
              </a:ext>
            </a:extLst>
          </p:cNvPr>
          <p:cNvSpPr txBox="1">
            <a:spLocks/>
          </p:cNvSpPr>
          <p:nvPr/>
        </p:nvSpPr>
        <p:spPr>
          <a:xfrm>
            <a:off x="5066932" y="3842049"/>
            <a:ext cx="4495522" cy="29457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92D05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2D05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2D05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2D05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2D05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8788" indent="-458788">
              <a:spcBef>
                <a:spcPts val="0"/>
              </a:spcBef>
              <a:spcAft>
                <a:spcPts val="400"/>
              </a:spcAft>
              <a:buClr>
                <a:schemeClr val="tx1"/>
              </a:buClr>
              <a:buSzPct val="100000"/>
              <a:buFont typeface="+mj-lt"/>
              <a:buAutoNum type="arabicPeriod" startAt="5"/>
            </a:pPr>
            <a:r>
              <a:rPr lang="en-US" sz="2200" b="1" dirty="0">
                <a:solidFill>
                  <a:srgbClr val="2E3ED6"/>
                </a:solidFill>
              </a:rPr>
              <a:t>RA/RM that you propose </a:t>
            </a:r>
            <a:endParaRPr lang="en-US" sz="2200" dirty="0"/>
          </a:p>
          <a:p>
            <a:pPr marL="749300" indent="-290513">
              <a:spcBef>
                <a:spcPts val="400"/>
              </a:spcBef>
              <a:buClr>
                <a:schemeClr val="tx1"/>
              </a:buClr>
              <a:buSzPct val="120000"/>
            </a:pPr>
            <a:r>
              <a:rPr lang="en-US" sz="2000" dirty="0"/>
              <a:t>What has worked for students with disabilities on your center</a:t>
            </a:r>
          </a:p>
          <a:p>
            <a:pPr marL="749300" indent="-290513">
              <a:spcBef>
                <a:spcPts val="400"/>
              </a:spcBef>
              <a:buClr>
                <a:schemeClr val="tx1"/>
              </a:buClr>
              <a:buSzPct val="120000"/>
            </a:pPr>
            <a:r>
              <a:rPr lang="en-US" sz="2000" dirty="0"/>
              <a:t>Research on the Job Corps Disability website or the Job Accommodation Network at </a:t>
            </a:r>
            <a:r>
              <a:rPr lang="en-US" sz="2000" dirty="0">
                <a:hlinkClick r:id="rId4"/>
              </a:rPr>
              <a:t>https://askjan.org/</a:t>
            </a:r>
            <a:endParaRPr lang="en-US" sz="2000" dirty="0"/>
          </a:p>
          <a:p>
            <a:pPr marL="749300" indent="-290513">
              <a:spcBef>
                <a:spcPts val="400"/>
              </a:spcBef>
              <a:buClr>
                <a:schemeClr val="tx1"/>
              </a:buClr>
              <a:buSzPct val="120000"/>
            </a:pPr>
            <a:r>
              <a:rPr lang="en-US" sz="2000" b="1" dirty="0"/>
              <a:t>Consultation with the RDIC</a:t>
            </a:r>
          </a:p>
          <a:p>
            <a:pPr marL="749300" indent="-290513">
              <a:spcBef>
                <a:spcPts val="400"/>
              </a:spcBef>
              <a:buClr>
                <a:schemeClr val="tx1"/>
              </a:buClr>
              <a:buSzPct val="120000"/>
            </a:pPr>
            <a:endParaRPr lang="en-US" sz="2000" dirty="0"/>
          </a:p>
        </p:txBody>
      </p:sp>
    </p:spTree>
    <p:extLst>
      <p:ext uri="{BB962C8B-B14F-4D97-AF65-F5344CB8AC3E}">
        <p14:creationId xmlns:p14="http://schemas.microsoft.com/office/powerpoint/2010/main" val="551625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4"/>
          </p:nvPr>
        </p:nvSpPr>
        <p:spPr/>
        <p:txBody>
          <a:bodyPr/>
          <a:lstStyle/>
          <a:p>
            <a:fld id="{294A09A9-5501-47C1-A89A-A340965A2BE2}" type="slidenum">
              <a:rPr lang="en-US" smtClean="0">
                <a:solidFill>
                  <a:schemeClr val="tx1"/>
                </a:solidFill>
              </a:rPr>
              <a:pPr/>
              <a:t>71</a:t>
            </a:fld>
            <a:endParaRPr lang="en-US" dirty="0">
              <a:solidFill>
                <a:schemeClr val="tx1"/>
              </a:solidFill>
            </a:endParaRPr>
          </a:p>
        </p:txBody>
      </p:sp>
      <p:sp>
        <p:nvSpPr>
          <p:cNvPr id="4" name="Title 1">
            <a:extLst>
              <a:ext uri="{FF2B5EF4-FFF2-40B4-BE49-F238E27FC236}">
                <a16:creationId xmlns:a16="http://schemas.microsoft.com/office/drawing/2014/main" id="{56150A04-CAD2-745F-5C82-1BD87276528C}"/>
              </a:ext>
            </a:extLst>
          </p:cNvPr>
          <p:cNvSpPr>
            <a:spLocks noGrp="1"/>
          </p:cNvSpPr>
          <p:nvPr>
            <p:ph type="title"/>
          </p:nvPr>
        </p:nvSpPr>
        <p:spPr>
          <a:xfrm>
            <a:off x="602473" y="374058"/>
            <a:ext cx="10349064" cy="1000760"/>
          </a:xfrm>
          <a:solidFill>
            <a:schemeClr val="bg1"/>
          </a:solidFill>
        </p:spPr>
        <p:txBody>
          <a:bodyPr anchor="ctr">
            <a:noAutofit/>
          </a:bodyPr>
          <a:lstStyle/>
          <a:p>
            <a:pPr algn="ctr"/>
            <a:r>
              <a:rPr lang="en-US" sz="4400" b="0" dirty="0"/>
              <a:t>Completing the DAP Table</a:t>
            </a:r>
          </a:p>
        </p:txBody>
      </p:sp>
      <p:grpSp>
        <p:nvGrpSpPr>
          <p:cNvPr id="25" name="Group 24">
            <a:extLst>
              <a:ext uri="{FF2B5EF4-FFF2-40B4-BE49-F238E27FC236}">
                <a16:creationId xmlns:a16="http://schemas.microsoft.com/office/drawing/2014/main" id="{3120AF9D-B49C-19D0-6EC3-41850E0928E9}"/>
              </a:ext>
            </a:extLst>
          </p:cNvPr>
          <p:cNvGrpSpPr/>
          <p:nvPr/>
        </p:nvGrpSpPr>
        <p:grpSpPr>
          <a:xfrm>
            <a:off x="1737396" y="1426154"/>
            <a:ext cx="8659756" cy="2336196"/>
            <a:chOff x="5268347" y="-286912"/>
            <a:chExt cx="6383036" cy="1439006"/>
          </a:xfrm>
        </p:grpSpPr>
        <p:pic>
          <p:nvPicPr>
            <p:cNvPr id="28" name="Picture 27" descr="Table&#10;&#10;Description automatically generated with low confidence">
              <a:extLst>
                <a:ext uri="{FF2B5EF4-FFF2-40B4-BE49-F238E27FC236}">
                  <a16:creationId xmlns:a16="http://schemas.microsoft.com/office/drawing/2014/main" id="{1C5FAC48-8124-8E95-7615-75FCDA4832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68347" y="-286912"/>
              <a:ext cx="6383036" cy="1439006"/>
            </a:xfrm>
            <a:prstGeom prst="rect">
              <a:avLst/>
            </a:prstGeom>
          </p:spPr>
        </p:pic>
        <p:sp>
          <p:nvSpPr>
            <p:cNvPr id="29" name="Rectangle 28">
              <a:extLst>
                <a:ext uri="{FF2B5EF4-FFF2-40B4-BE49-F238E27FC236}">
                  <a16:creationId xmlns:a16="http://schemas.microsoft.com/office/drawing/2014/main" id="{0481D6E0-B85A-C9DA-A2D5-7E72092569C9}"/>
                </a:ext>
              </a:extLst>
            </p:cNvPr>
            <p:cNvSpPr/>
            <p:nvPr/>
          </p:nvSpPr>
          <p:spPr>
            <a:xfrm>
              <a:off x="5308000" y="-90493"/>
              <a:ext cx="287623" cy="538648"/>
            </a:xfrm>
            <a:prstGeom prst="rect">
              <a:avLst/>
            </a:prstGeom>
            <a:noFill/>
            <a:ln w="2222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9604199B-D324-0171-78F1-31ABEFA1A603}"/>
                </a:ext>
              </a:extLst>
            </p:cNvPr>
            <p:cNvSpPr/>
            <p:nvPr/>
          </p:nvSpPr>
          <p:spPr>
            <a:xfrm>
              <a:off x="10122159" y="-236848"/>
              <a:ext cx="1466753" cy="1351764"/>
            </a:xfrm>
            <a:prstGeom prst="rect">
              <a:avLst/>
            </a:prstGeom>
            <a:noFill/>
            <a:ln w="2222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31" name="Text Box 118">
              <a:extLst>
                <a:ext uri="{FF2B5EF4-FFF2-40B4-BE49-F238E27FC236}">
                  <a16:creationId xmlns:a16="http://schemas.microsoft.com/office/drawing/2014/main" id="{D0A6B644-EDA8-8759-E7B3-2FD568322B80}"/>
                </a:ext>
              </a:extLst>
            </p:cNvPr>
            <p:cNvSpPr txBox="1"/>
            <p:nvPr/>
          </p:nvSpPr>
          <p:spPr>
            <a:xfrm>
              <a:off x="5579967" y="732875"/>
              <a:ext cx="4451224" cy="306564"/>
            </a:xfrm>
            <a:prstGeom prst="roundRect">
              <a:avLst/>
            </a:prstGeom>
            <a:solidFill>
              <a:schemeClr val="accent1">
                <a:lumMod val="20000"/>
                <a:lumOff val="80000"/>
                <a:alpha val="68203"/>
              </a:schemeClr>
            </a:solidFill>
            <a:ln w="22225">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dirty="0">
                  <a:ln>
                    <a:noFill/>
                  </a:ln>
                  <a:effectLst/>
                  <a:uLnTx/>
                  <a:uFillTx/>
                  <a:latin typeface="Calibri" panose="020F0502020204030204" pitchFamily="34" charset="0"/>
                  <a:ea typeface="Times New Roman" panose="02020603050405020304" pitchFamily="18" charset="0"/>
                </a:rPr>
                <a:t>Add other suggestions for this functional limitation here.</a:t>
              </a:r>
            </a:p>
          </p:txBody>
        </p:sp>
      </p:grpSp>
      <p:grpSp>
        <p:nvGrpSpPr>
          <p:cNvPr id="10" name="Group 9">
            <a:extLst>
              <a:ext uri="{FF2B5EF4-FFF2-40B4-BE49-F238E27FC236}">
                <a16:creationId xmlns:a16="http://schemas.microsoft.com/office/drawing/2014/main" id="{B24CD2B0-5C6D-62A4-69D4-B62CB10E7A72}"/>
              </a:ext>
            </a:extLst>
          </p:cNvPr>
          <p:cNvGrpSpPr/>
          <p:nvPr/>
        </p:nvGrpSpPr>
        <p:grpSpPr>
          <a:xfrm>
            <a:off x="975604" y="3948828"/>
            <a:ext cx="10240791" cy="2681955"/>
            <a:chOff x="1088720" y="3983185"/>
            <a:chExt cx="10240791" cy="2681955"/>
          </a:xfrm>
        </p:grpSpPr>
        <p:grpSp>
          <p:nvGrpSpPr>
            <p:cNvPr id="11" name="Group 10">
              <a:extLst>
                <a:ext uri="{FF2B5EF4-FFF2-40B4-BE49-F238E27FC236}">
                  <a16:creationId xmlns:a16="http://schemas.microsoft.com/office/drawing/2014/main" id="{5CB621D1-38F7-47B4-A6FF-A0A177D91DC6}"/>
                </a:ext>
              </a:extLst>
            </p:cNvPr>
            <p:cNvGrpSpPr/>
            <p:nvPr/>
          </p:nvGrpSpPr>
          <p:grpSpPr>
            <a:xfrm>
              <a:off x="1088720" y="3995762"/>
              <a:ext cx="5012997" cy="2669378"/>
              <a:chOff x="1627846" y="4019043"/>
              <a:chExt cx="5012997" cy="2669378"/>
            </a:xfrm>
          </p:grpSpPr>
          <p:sp>
            <p:nvSpPr>
              <p:cNvPr id="2" name="Rounded Rectangle 1">
                <a:extLst>
                  <a:ext uri="{FF2B5EF4-FFF2-40B4-BE49-F238E27FC236}">
                    <a16:creationId xmlns:a16="http://schemas.microsoft.com/office/drawing/2014/main" id="{00056836-1B87-7084-4BD1-6937A6ABE0FB}"/>
                  </a:ext>
                </a:extLst>
              </p:cNvPr>
              <p:cNvSpPr/>
              <p:nvPr/>
            </p:nvSpPr>
            <p:spPr>
              <a:xfrm>
                <a:off x="1627846" y="4310981"/>
                <a:ext cx="4983480" cy="2377440"/>
              </a:xfrm>
              <a:prstGeom prst="roundRect">
                <a:avLst/>
              </a:prstGeom>
              <a:solidFill>
                <a:srgbClr val="FFC000">
                  <a:lumMod val="20000"/>
                  <a:lumOff val="80000"/>
                </a:srgbClr>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5000"/>
                  </a:lnSpc>
                  <a:spcBef>
                    <a:spcPts val="0"/>
                  </a:spcBef>
                  <a:spcAft>
                    <a:spcPts val="200"/>
                  </a:spcAft>
                  <a:buClrTx/>
                  <a:buSzTx/>
                  <a:buFontTx/>
                  <a:buNone/>
                  <a:tabLst/>
                  <a:defRPr/>
                </a:pPr>
                <a:r>
                  <a:rPr lang="en-US" sz="2100" dirty="0">
                    <a:ea typeface="Times New Roman" panose="02020603050405020304" pitchFamily="18" charset="0"/>
                  </a:rPr>
                  <a:t>For each functional limitation checked in Question 2, you identify the RA/RM/AAS to be discussed by </a:t>
                </a:r>
                <a:r>
                  <a:rPr lang="en-US" sz="2100" b="1" dirty="0">
                    <a:solidFill>
                      <a:srgbClr val="FF0000"/>
                    </a:solidFill>
                    <a:ea typeface="Times New Roman" panose="02020603050405020304" pitchFamily="18" charset="0"/>
                  </a:rPr>
                  <a:t>c</a:t>
                </a:r>
                <a:r>
                  <a:rPr lang="en-US" sz="2100" b="1" dirty="0">
                    <a:solidFill>
                      <a:srgbClr val="FF0000"/>
                    </a:solidFill>
                    <a:effectLst/>
                    <a:ea typeface="Times New Roman" panose="02020603050405020304" pitchFamily="18" charset="0"/>
                  </a:rPr>
                  <a:t>hecking the box(es) </a:t>
                </a:r>
                <a:r>
                  <a:rPr lang="en-US" sz="2100" dirty="0">
                    <a:effectLst/>
                    <a:ea typeface="Times New Roman" panose="02020603050405020304" pitchFamily="18" charset="0"/>
                  </a:rPr>
                  <a:t>in the first column of the left of the table </a:t>
                </a:r>
                <a:r>
                  <a:rPr lang="en-US" sz="2100" b="1" dirty="0">
                    <a:solidFill>
                      <a:srgbClr val="FF0000"/>
                    </a:solidFill>
                    <a:effectLst/>
                    <a:ea typeface="Times New Roman" panose="02020603050405020304" pitchFamily="18" charset="0"/>
                  </a:rPr>
                  <a:t>and/or adding suggestions in the Other section</a:t>
                </a:r>
                <a:r>
                  <a:rPr kumimoji="0" lang="en-US" sz="2100" b="1" i="0" u="none" strike="noStrike" kern="0" cap="none" spc="0" normalizeH="0" baseline="0" noProof="0" dirty="0">
                    <a:ln>
                      <a:noFill/>
                    </a:ln>
                    <a:solidFill>
                      <a:srgbClr val="FF0000"/>
                    </a:solidFill>
                    <a:effectLst/>
                    <a:uLnTx/>
                    <a:uFillTx/>
                    <a:ea typeface="Times New Roman" panose="02020603050405020304" pitchFamily="18" charset="0"/>
                    <a:cs typeface="+mn-cs"/>
                  </a:rPr>
                  <a:t>. </a:t>
                </a:r>
              </a:p>
            </p:txBody>
          </p:sp>
          <p:sp>
            <p:nvSpPr>
              <p:cNvPr id="7" name="Rounded Rectangle 6">
                <a:extLst>
                  <a:ext uri="{FF2B5EF4-FFF2-40B4-BE49-F238E27FC236}">
                    <a16:creationId xmlns:a16="http://schemas.microsoft.com/office/drawing/2014/main" id="{75683B8D-029E-6A81-B3B0-E8E9F4A0DDC2}"/>
                  </a:ext>
                </a:extLst>
              </p:cNvPr>
              <p:cNvSpPr/>
              <p:nvPr/>
            </p:nvSpPr>
            <p:spPr>
              <a:xfrm>
                <a:off x="1657363" y="4019043"/>
                <a:ext cx="4983480" cy="386370"/>
              </a:xfrm>
              <a:prstGeom prst="roundRect">
                <a:avLst/>
              </a:prstGeom>
              <a:solidFill>
                <a:srgbClr val="0063F4"/>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200"/>
                  </a:spcAft>
                  <a:buClrTx/>
                  <a:buSzTx/>
                  <a:buFontTx/>
                  <a:buNone/>
                  <a:tabLst/>
                  <a:defRPr/>
                </a:pPr>
                <a:r>
                  <a:rPr kumimoji="0" lang="en-US" sz="2300" b="1" i="0" u="none" strike="noStrike" kern="0" cap="none" spc="0" normalizeH="0" baseline="0" noProof="0" dirty="0">
                    <a:ln>
                      <a:noFill/>
                    </a:ln>
                    <a:solidFill>
                      <a:schemeClr val="bg1"/>
                    </a:solidFill>
                    <a:effectLst/>
                    <a:uLnTx/>
                    <a:uFillTx/>
                    <a:ea typeface="Times New Roman" panose="02020603050405020304" pitchFamily="18" charset="0"/>
                    <a:cs typeface="+mn-cs"/>
                  </a:rPr>
                  <a:t>Step 1</a:t>
                </a:r>
                <a:endParaRPr kumimoji="0" lang="en-US" sz="2300" b="0" i="0" u="none" strike="noStrike" kern="0" cap="none" spc="0" normalizeH="0" baseline="0" noProof="0" dirty="0">
                  <a:ln>
                    <a:noFill/>
                  </a:ln>
                  <a:solidFill>
                    <a:schemeClr val="bg1"/>
                  </a:solidFill>
                  <a:effectLst/>
                  <a:uLnTx/>
                  <a:uFillTx/>
                  <a:ea typeface="Times New Roman" panose="02020603050405020304" pitchFamily="18" charset="0"/>
                  <a:cs typeface="+mn-cs"/>
                </a:endParaRPr>
              </a:p>
            </p:txBody>
          </p:sp>
        </p:grpSp>
        <p:grpSp>
          <p:nvGrpSpPr>
            <p:cNvPr id="12" name="Group 11">
              <a:extLst>
                <a:ext uri="{FF2B5EF4-FFF2-40B4-BE49-F238E27FC236}">
                  <a16:creationId xmlns:a16="http://schemas.microsoft.com/office/drawing/2014/main" id="{FC042741-A83D-FE5C-8ADA-7F83307F91F7}"/>
                </a:ext>
              </a:extLst>
            </p:cNvPr>
            <p:cNvGrpSpPr/>
            <p:nvPr/>
          </p:nvGrpSpPr>
          <p:grpSpPr>
            <a:xfrm>
              <a:off x="6346029" y="3983185"/>
              <a:ext cx="4983482" cy="2622356"/>
              <a:chOff x="6489461" y="4019043"/>
              <a:chExt cx="4983482" cy="2622356"/>
            </a:xfrm>
          </p:grpSpPr>
          <p:sp>
            <p:nvSpPr>
              <p:cNvPr id="8" name="Rounded Rectangle 7">
                <a:extLst>
                  <a:ext uri="{FF2B5EF4-FFF2-40B4-BE49-F238E27FC236}">
                    <a16:creationId xmlns:a16="http://schemas.microsoft.com/office/drawing/2014/main" id="{C39908C2-DEF3-0E8C-9F37-B287562115EA}"/>
                  </a:ext>
                </a:extLst>
              </p:cNvPr>
              <p:cNvSpPr/>
              <p:nvPr/>
            </p:nvSpPr>
            <p:spPr>
              <a:xfrm>
                <a:off x="6489461" y="4263959"/>
                <a:ext cx="4983480" cy="2377440"/>
              </a:xfrm>
              <a:prstGeom prst="roundRect">
                <a:avLst/>
              </a:prstGeom>
              <a:solidFill>
                <a:srgbClr val="FFC000">
                  <a:lumMod val="20000"/>
                  <a:lumOff val="80000"/>
                </a:srgbClr>
              </a:solidFill>
              <a:ln w="19050" cap="flat" cmpd="sng" algn="ctr">
                <a:noFill/>
                <a:prstDash val="solid"/>
                <a:miter lim="800000"/>
              </a:ln>
              <a:effectLst/>
            </p:spPr>
            <p:txBody>
              <a:bodyPr rot="0" spcFirstLastPara="0" vert="horz" wrap="square" lIns="91440" tIns="45720" rIns="91440" bIns="0" numCol="1" spcCol="0" rtlCol="0" fromWordArt="0" anchor="ctr" anchorCtr="0" forceAA="0" compatLnSpc="1">
                <a:prstTxWarp prst="textNoShape">
                  <a:avLst/>
                </a:prstTxWarp>
                <a:noAutofit/>
              </a:bodyPr>
              <a:lstStyle/>
              <a:p>
                <a:pPr marL="69850">
                  <a:lnSpc>
                    <a:spcPct val="105000"/>
                  </a:lnSpc>
                  <a:spcAft>
                    <a:spcPts val="100"/>
                  </a:spcAft>
                </a:pPr>
                <a:r>
                  <a:rPr kumimoji="0" lang="en-US" sz="2100" i="0" u="none" strike="noStrike" kern="0" cap="none" spc="0" normalizeH="0" baseline="0" noProof="0" dirty="0">
                    <a:ln>
                      <a:noFill/>
                    </a:ln>
                    <a:effectLst/>
                    <a:uLnTx/>
                    <a:uFillTx/>
                    <a:ea typeface="Times New Roman" panose="02020603050405020304" pitchFamily="18" charset="0"/>
                    <a:cs typeface="Calibri" panose="020F0502020204030204" pitchFamily="34" charset="0"/>
                  </a:rPr>
                  <a:t>After discussing </a:t>
                </a:r>
                <a:r>
                  <a:rPr kumimoji="0" lang="en-US" sz="2100" b="0" i="0" u="none" strike="noStrike" kern="0" cap="none" spc="0" normalizeH="0" baseline="0" noProof="0" dirty="0">
                    <a:ln>
                      <a:noFill/>
                    </a:ln>
                    <a:solidFill>
                      <a:srgbClr val="000000"/>
                    </a:solidFill>
                    <a:effectLst/>
                    <a:uLnTx/>
                    <a:uFillTx/>
                    <a:ea typeface="Times New Roman" panose="02020603050405020304" pitchFamily="18" charset="0"/>
                    <a:cs typeface="Calibri" panose="020F0502020204030204" pitchFamily="34" charset="0"/>
                  </a:rPr>
                  <a:t>the RA/RM/AAS, </a:t>
                </a:r>
                <a:r>
                  <a:rPr kumimoji="0" lang="en-US" sz="2100" b="1" i="0" u="none" strike="noStrike" kern="0" cap="none" spc="0" normalizeH="0" baseline="0" noProof="0" dirty="0">
                    <a:ln>
                      <a:noFill/>
                    </a:ln>
                    <a:solidFill>
                      <a:srgbClr val="2844D2"/>
                    </a:solidFill>
                    <a:effectLst/>
                    <a:uLnTx/>
                    <a:uFillTx/>
                    <a:ea typeface="Times New Roman" panose="02020603050405020304" pitchFamily="18" charset="0"/>
                    <a:cs typeface="Calibri" panose="020F0502020204030204" pitchFamily="34" charset="0"/>
                  </a:rPr>
                  <a:t>documenting</a:t>
                </a:r>
                <a:r>
                  <a:rPr kumimoji="0" lang="en-US" sz="2100" b="0" i="0" u="none" strike="noStrike" kern="0" cap="none" spc="0" normalizeH="0" baseline="0" noProof="0" dirty="0">
                    <a:ln>
                      <a:noFill/>
                    </a:ln>
                    <a:solidFill>
                      <a:srgbClr val="000000"/>
                    </a:solidFill>
                    <a:effectLst/>
                    <a:uLnTx/>
                    <a:uFillTx/>
                    <a:ea typeface="Times New Roman" panose="02020603050405020304" pitchFamily="18" charset="0"/>
                    <a:cs typeface="Calibri" panose="020F0502020204030204" pitchFamily="34" charset="0"/>
                  </a:rPr>
                  <a:t> whether the applicant accepted or declined each of the offered supports is done </a:t>
                </a:r>
                <a:r>
                  <a:rPr lang="en-US" sz="2100" b="1" dirty="0">
                    <a:solidFill>
                      <a:srgbClr val="FF0000"/>
                    </a:solidFill>
                    <a:effectLst/>
                    <a:ea typeface="Times New Roman" panose="02020603050405020304" pitchFamily="18" charset="0"/>
                    <a:cs typeface="Calibri" panose="020F0502020204030204" pitchFamily="34" charset="0"/>
                  </a:rPr>
                  <a:t>by checking either “Accepts” or “Declines</a:t>
                </a:r>
                <a:r>
                  <a:rPr lang="en-US" sz="2100" dirty="0">
                    <a:solidFill>
                      <a:srgbClr val="FF0000"/>
                    </a:solidFill>
                    <a:effectLst/>
                    <a:ea typeface="Times New Roman" panose="02020603050405020304" pitchFamily="18" charset="0"/>
                    <a:cs typeface="Calibri" panose="020F0502020204030204" pitchFamily="34" charset="0"/>
                  </a:rPr>
                  <a:t>” </a:t>
                </a:r>
                <a:r>
                  <a:rPr lang="en-US" sz="2100" dirty="0">
                    <a:effectLst/>
                    <a:ea typeface="Times New Roman" panose="02020603050405020304" pitchFamily="18" charset="0"/>
                    <a:cs typeface="Calibri" panose="020F0502020204030204" pitchFamily="34" charset="0"/>
                  </a:rPr>
                  <a:t>in the columns on the right side of the table.</a:t>
                </a:r>
                <a:endParaRPr lang="en-US" sz="2100" dirty="0">
                  <a:effectLst/>
                  <a:ea typeface="Times New Roman" panose="02020603050405020304" pitchFamily="18" charset="0"/>
                </a:endParaRPr>
              </a:p>
            </p:txBody>
          </p:sp>
          <p:sp>
            <p:nvSpPr>
              <p:cNvPr id="9" name="Rounded Rectangle 8">
                <a:extLst>
                  <a:ext uri="{FF2B5EF4-FFF2-40B4-BE49-F238E27FC236}">
                    <a16:creationId xmlns:a16="http://schemas.microsoft.com/office/drawing/2014/main" id="{04EE8FF7-283D-25FC-3500-EC874925AC99}"/>
                  </a:ext>
                </a:extLst>
              </p:cNvPr>
              <p:cNvSpPr/>
              <p:nvPr/>
            </p:nvSpPr>
            <p:spPr>
              <a:xfrm>
                <a:off x="6489463" y="4019043"/>
                <a:ext cx="4983480" cy="384048"/>
              </a:xfrm>
              <a:prstGeom prst="roundRect">
                <a:avLst/>
              </a:prstGeom>
              <a:solidFill>
                <a:srgbClr val="0063F4"/>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200"/>
                  </a:spcAft>
                  <a:buClrTx/>
                  <a:buSzTx/>
                  <a:buFontTx/>
                  <a:buNone/>
                  <a:tabLst/>
                  <a:defRPr/>
                </a:pPr>
                <a:r>
                  <a:rPr kumimoji="0" lang="en-US" sz="2300" b="1" i="0" u="none" strike="noStrike" kern="0" cap="none" spc="0" normalizeH="0" baseline="0" noProof="0" dirty="0">
                    <a:ln>
                      <a:noFill/>
                    </a:ln>
                    <a:solidFill>
                      <a:schemeClr val="bg1"/>
                    </a:solidFill>
                    <a:effectLst/>
                    <a:uLnTx/>
                    <a:uFillTx/>
                    <a:ea typeface="Times New Roman" panose="02020603050405020304" pitchFamily="18" charset="0"/>
                    <a:cs typeface="+mn-cs"/>
                  </a:rPr>
                  <a:t>Step 2</a:t>
                </a:r>
                <a:endParaRPr kumimoji="0" lang="en-US" sz="2300" b="0" i="0" u="none" strike="noStrike" kern="0" cap="none" spc="0" normalizeH="0" baseline="0" noProof="0" dirty="0">
                  <a:ln>
                    <a:noFill/>
                  </a:ln>
                  <a:solidFill>
                    <a:schemeClr val="bg1"/>
                  </a:solidFill>
                  <a:effectLst/>
                  <a:uLnTx/>
                  <a:uFillTx/>
                  <a:ea typeface="Times New Roman" panose="02020603050405020304" pitchFamily="18" charset="0"/>
                  <a:cs typeface="+mn-cs"/>
                </a:endParaRPr>
              </a:p>
            </p:txBody>
          </p:sp>
        </p:grpSp>
      </p:grpSp>
      <p:grpSp>
        <p:nvGrpSpPr>
          <p:cNvPr id="5" name="Group 4">
            <a:extLst>
              <a:ext uri="{FF2B5EF4-FFF2-40B4-BE49-F238E27FC236}">
                <a16:creationId xmlns:a16="http://schemas.microsoft.com/office/drawing/2014/main" id="{5E877B31-CA76-E17C-A258-E1D8C04A4152}"/>
              </a:ext>
            </a:extLst>
          </p:cNvPr>
          <p:cNvGrpSpPr/>
          <p:nvPr/>
        </p:nvGrpSpPr>
        <p:grpSpPr>
          <a:xfrm>
            <a:off x="10421383" y="1674523"/>
            <a:ext cx="731520" cy="896023"/>
            <a:chOff x="10421383" y="1817955"/>
            <a:chExt cx="731520" cy="896023"/>
          </a:xfrm>
        </p:grpSpPr>
        <p:grpSp>
          <p:nvGrpSpPr>
            <p:cNvPr id="16" name="Group 15">
              <a:extLst>
                <a:ext uri="{FF2B5EF4-FFF2-40B4-BE49-F238E27FC236}">
                  <a16:creationId xmlns:a16="http://schemas.microsoft.com/office/drawing/2014/main" id="{A8CF9300-2E87-3E87-ACED-A37B457F73D0}"/>
                </a:ext>
              </a:extLst>
            </p:cNvPr>
            <p:cNvGrpSpPr/>
            <p:nvPr/>
          </p:nvGrpSpPr>
          <p:grpSpPr>
            <a:xfrm>
              <a:off x="10450949" y="1817955"/>
              <a:ext cx="548640" cy="548640"/>
              <a:chOff x="425087" y="2316480"/>
              <a:chExt cx="548640" cy="548640"/>
            </a:xfrm>
          </p:grpSpPr>
          <p:sp>
            <p:nvSpPr>
              <p:cNvPr id="17" name="Oval 16">
                <a:extLst>
                  <a:ext uri="{FF2B5EF4-FFF2-40B4-BE49-F238E27FC236}">
                    <a16:creationId xmlns:a16="http://schemas.microsoft.com/office/drawing/2014/main" id="{EC36C0C5-40D0-5846-DADB-62610F1ACD0B}"/>
                  </a:ext>
                </a:extLst>
              </p:cNvPr>
              <p:cNvSpPr/>
              <p:nvPr/>
            </p:nvSpPr>
            <p:spPr>
              <a:xfrm>
                <a:off x="425087" y="2316480"/>
                <a:ext cx="548640" cy="548640"/>
              </a:xfrm>
              <a:prstGeom prst="ellipse">
                <a:avLst/>
              </a:prstGeom>
              <a:solidFill>
                <a:srgbClr val="FF0000"/>
              </a:solid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8" name="TextBox 17">
                <a:extLst>
                  <a:ext uri="{FF2B5EF4-FFF2-40B4-BE49-F238E27FC236}">
                    <a16:creationId xmlns:a16="http://schemas.microsoft.com/office/drawing/2014/main" id="{72683A7F-E7DB-FF72-A866-97B37C1EABFF}"/>
                  </a:ext>
                </a:extLst>
              </p:cNvPr>
              <p:cNvSpPr txBox="1"/>
              <p:nvPr/>
            </p:nvSpPr>
            <p:spPr>
              <a:xfrm>
                <a:off x="554420" y="2390745"/>
                <a:ext cx="371255" cy="400110"/>
              </a:xfrm>
              <a:prstGeom prst="rect">
                <a:avLst/>
              </a:prstGeom>
              <a:noFill/>
            </p:spPr>
            <p:txBody>
              <a:bodyPr wrap="square" rtlCol="0">
                <a:spAutoFit/>
              </a:bodyPr>
              <a:lstStyle/>
              <a:p>
                <a:r>
                  <a:rPr lang="en-US" sz="2000" b="1" dirty="0">
                    <a:solidFill>
                      <a:schemeClr val="bg1"/>
                    </a:solidFill>
                  </a:rPr>
                  <a:t>2</a:t>
                </a:r>
              </a:p>
            </p:txBody>
          </p:sp>
        </p:grpSp>
        <p:sp>
          <p:nvSpPr>
            <p:cNvPr id="20" name="Right Arrow 19">
              <a:extLst>
                <a:ext uri="{FF2B5EF4-FFF2-40B4-BE49-F238E27FC236}">
                  <a16:creationId xmlns:a16="http://schemas.microsoft.com/office/drawing/2014/main" id="{1ADA039C-3159-E707-4DEB-E97F9E1642FD}"/>
                </a:ext>
              </a:extLst>
            </p:cNvPr>
            <p:cNvSpPr>
              <a:spLocks noChangeAspect="1"/>
            </p:cNvSpPr>
            <p:nvPr/>
          </p:nvSpPr>
          <p:spPr>
            <a:xfrm flipH="1">
              <a:off x="10421383" y="2400469"/>
              <a:ext cx="731520" cy="313509"/>
            </a:xfrm>
            <a:prstGeom prst="rightArrow">
              <a:avLst/>
            </a:prstGeom>
            <a:solidFill>
              <a:srgbClr val="FFC000"/>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3" name="Group 2">
            <a:extLst>
              <a:ext uri="{FF2B5EF4-FFF2-40B4-BE49-F238E27FC236}">
                <a16:creationId xmlns:a16="http://schemas.microsoft.com/office/drawing/2014/main" id="{0CFFA84F-FA30-723B-2C66-704069398776}"/>
              </a:ext>
            </a:extLst>
          </p:cNvPr>
          <p:cNvGrpSpPr/>
          <p:nvPr/>
        </p:nvGrpSpPr>
        <p:grpSpPr>
          <a:xfrm>
            <a:off x="780298" y="2045076"/>
            <a:ext cx="1213308" cy="1245349"/>
            <a:chOff x="780298" y="2188508"/>
            <a:chExt cx="1213308" cy="1245349"/>
          </a:xfrm>
        </p:grpSpPr>
        <p:grpSp>
          <p:nvGrpSpPr>
            <p:cNvPr id="15" name="Group 14">
              <a:extLst>
                <a:ext uri="{FF2B5EF4-FFF2-40B4-BE49-F238E27FC236}">
                  <a16:creationId xmlns:a16="http://schemas.microsoft.com/office/drawing/2014/main" id="{EF7FF5B5-F7CB-382D-EC66-624A1CF6C6AE}"/>
                </a:ext>
              </a:extLst>
            </p:cNvPr>
            <p:cNvGrpSpPr/>
            <p:nvPr/>
          </p:nvGrpSpPr>
          <p:grpSpPr>
            <a:xfrm>
              <a:off x="780298" y="2537629"/>
              <a:ext cx="548640" cy="548640"/>
              <a:chOff x="425087" y="2316480"/>
              <a:chExt cx="548640" cy="548640"/>
            </a:xfrm>
          </p:grpSpPr>
          <p:sp>
            <p:nvSpPr>
              <p:cNvPr id="13" name="Oval 12">
                <a:extLst>
                  <a:ext uri="{FF2B5EF4-FFF2-40B4-BE49-F238E27FC236}">
                    <a16:creationId xmlns:a16="http://schemas.microsoft.com/office/drawing/2014/main" id="{FF70C071-B28D-3DEC-B151-652A97D7900F}"/>
                  </a:ext>
                </a:extLst>
              </p:cNvPr>
              <p:cNvSpPr/>
              <p:nvPr/>
            </p:nvSpPr>
            <p:spPr>
              <a:xfrm>
                <a:off x="425087" y="2316480"/>
                <a:ext cx="548640" cy="548640"/>
              </a:xfrm>
              <a:prstGeom prst="ellipse">
                <a:avLst/>
              </a:prstGeom>
              <a:solidFill>
                <a:srgbClr val="FF0000"/>
              </a:solid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4" name="TextBox 13">
                <a:extLst>
                  <a:ext uri="{FF2B5EF4-FFF2-40B4-BE49-F238E27FC236}">
                    <a16:creationId xmlns:a16="http://schemas.microsoft.com/office/drawing/2014/main" id="{C7B69D03-7B47-5DD3-493C-C4BBFED14659}"/>
                  </a:ext>
                </a:extLst>
              </p:cNvPr>
              <p:cNvSpPr txBox="1"/>
              <p:nvPr/>
            </p:nvSpPr>
            <p:spPr>
              <a:xfrm>
                <a:off x="554420" y="2390745"/>
                <a:ext cx="371255" cy="400110"/>
              </a:xfrm>
              <a:prstGeom prst="rect">
                <a:avLst/>
              </a:prstGeom>
              <a:noFill/>
            </p:spPr>
            <p:txBody>
              <a:bodyPr wrap="square" rtlCol="0">
                <a:spAutoFit/>
              </a:bodyPr>
              <a:lstStyle/>
              <a:p>
                <a:r>
                  <a:rPr lang="en-US" sz="2000" b="1" dirty="0">
                    <a:solidFill>
                      <a:schemeClr val="bg1"/>
                    </a:solidFill>
                  </a:rPr>
                  <a:t>1</a:t>
                </a:r>
              </a:p>
            </p:txBody>
          </p:sp>
        </p:grpSp>
        <p:sp>
          <p:nvSpPr>
            <p:cNvPr id="19" name="Right Arrow 18">
              <a:extLst>
                <a:ext uri="{FF2B5EF4-FFF2-40B4-BE49-F238E27FC236}">
                  <a16:creationId xmlns:a16="http://schemas.microsoft.com/office/drawing/2014/main" id="{E8F3F86D-62AB-B6E3-4467-9D511FD97B3B}"/>
                </a:ext>
              </a:extLst>
            </p:cNvPr>
            <p:cNvSpPr>
              <a:spLocks noChangeAspect="1"/>
            </p:cNvSpPr>
            <p:nvPr/>
          </p:nvSpPr>
          <p:spPr>
            <a:xfrm rot="19281328">
              <a:off x="1196508" y="2188508"/>
              <a:ext cx="731520" cy="365760"/>
            </a:xfrm>
            <a:prstGeom prst="rightArrow">
              <a:avLst/>
            </a:prstGeom>
            <a:solidFill>
              <a:srgbClr val="FFC000"/>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1" name="Right Arrow 20">
              <a:extLst>
                <a:ext uri="{FF2B5EF4-FFF2-40B4-BE49-F238E27FC236}">
                  <a16:creationId xmlns:a16="http://schemas.microsoft.com/office/drawing/2014/main" id="{390C1544-09E9-4134-00E6-6D9D32EE6832}"/>
                </a:ext>
              </a:extLst>
            </p:cNvPr>
            <p:cNvSpPr>
              <a:spLocks noChangeAspect="1"/>
            </p:cNvSpPr>
            <p:nvPr/>
          </p:nvSpPr>
          <p:spPr>
            <a:xfrm rot="1554604">
              <a:off x="1262086" y="3068097"/>
              <a:ext cx="731520" cy="365760"/>
            </a:xfrm>
            <a:prstGeom prst="rightArrow">
              <a:avLst/>
            </a:prstGeom>
            <a:solidFill>
              <a:srgbClr val="FFC000"/>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Tree>
    <p:extLst>
      <p:ext uri="{BB962C8B-B14F-4D97-AF65-F5344CB8AC3E}">
        <p14:creationId xmlns:p14="http://schemas.microsoft.com/office/powerpoint/2010/main" val="40067628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47B231-84D9-1A05-E616-F6DB259BBA81}"/>
              </a:ext>
            </a:extLst>
          </p:cNvPr>
          <p:cNvPicPr>
            <a:picLocks noChangeAspect="1"/>
          </p:cNvPicPr>
          <p:nvPr/>
        </p:nvPicPr>
        <p:blipFill rotWithShape="1">
          <a:blip r:embed="rId3"/>
          <a:srcRect l="39490" t="21245" r="39358" b="47828"/>
          <a:stretch/>
        </p:blipFill>
        <p:spPr>
          <a:xfrm>
            <a:off x="4718630" y="502167"/>
            <a:ext cx="7117852" cy="5853666"/>
          </a:xfrm>
          <a:prstGeom prst="rect">
            <a:avLst/>
          </a:prstGeom>
        </p:spPr>
      </p:pic>
      <p:sp>
        <p:nvSpPr>
          <p:cNvPr id="5" name="Title 1">
            <a:extLst>
              <a:ext uri="{FF2B5EF4-FFF2-40B4-BE49-F238E27FC236}">
                <a16:creationId xmlns:a16="http://schemas.microsoft.com/office/drawing/2014/main" id="{E3A8E949-C194-0DF8-3CF6-6E4B0EEC5716}"/>
              </a:ext>
            </a:extLst>
          </p:cNvPr>
          <p:cNvSpPr>
            <a:spLocks noGrp="1"/>
          </p:cNvSpPr>
          <p:nvPr>
            <p:ph type="title" idx="4294967295"/>
          </p:nvPr>
        </p:nvSpPr>
        <p:spPr>
          <a:xfrm>
            <a:off x="632807" y="279654"/>
            <a:ext cx="3821977" cy="1023852"/>
          </a:xfrm>
          <a:prstGeom prst="roundRect">
            <a:avLst/>
          </a:prstGeom>
          <a:solidFill>
            <a:srgbClr val="FF0000"/>
          </a:solidFill>
          <a:ln w="25400">
            <a:solidFill>
              <a:prstClr val="black"/>
            </a:solidFill>
          </a:ln>
        </p:spPr>
        <p:txBody>
          <a:bodyPr anchor="ctr"/>
          <a:lstStyle/>
          <a:p>
            <a:pPr algn="ctr">
              <a:lnSpc>
                <a:spcPct val="100000"/>
              </a:lnSpc>
              <a:spcBef>
                <a:spcPts val="0"/>
              </a:spcBef>
            </a:pPr>
            <a:r>
              <a:rPr lang="en-US" sz="3000" b="1" spc="100" dirty="0">
                <a:solidFill>
                  <a:schemeClr val="bg1"/>
                </a:solidFill>
                <a:cs typeface="Calibri Light" panose="020F0302020204030204" pitchFamily="34" charset="0"/>
              </a:rPr>
              <a:t>Avoid Common Mistakes</a:t>
            </a:r>
          </a:p>
        </p:txBody>
      </p:sp>
      <p:sp>
        <p:nvSpPr>
          <p:cNvPr id="4" name="TextBox 3">
            <a:extLst>
              <a:ext uri="{FF2B5EF4-FFF2-40B4-BE49-F238E27FC236}">
                <a16:creationId xmlns:a16="http://schemas.microsoft.com/office/drawing/2014/main" id="{99FA2187-B147-AEBF-A2A7-77E148DE88CB}"/>
              </a:ext>
            </a:extLst>
          </p:cNvPr>
          <p:cNvSpPr txBox="1"/>
          <p:nvPr/>
        </p:nvSpPr>
        <p:spPr>
          <a:xfrm>
            <a:off x="632806" y="1429919"/>
            <a:ext cx="4085824" cy="3877985"/>
          </a:xfrm>
          <a:prstGeom prst="rect">
            <a:avLst/>
          </a:prstGeom>
          <a:noFill/>
        </p:spPr>
        <p:txBody>
          <a:bodyPr wrap="square">
            <a:spAutoFit/>
          </a:bodyPr>
          <a:lstStyle/>
          <a:p>
            <a:pPr marL="230188" indent="-211138">
              <a:spcBef>
                <a:spcPts val="0"/>
              </a:spcBef>
              <a:spcAft>
                <a:spcPts val="1200"/>
              </a:spcAft>
              <a:buFont typeface="Arial" panose="020B0604020202020204" pitchFamily="34" charset="0"/>
              <a:buChar char="•"/>
            </a:pPr>
            <a:r>
              <a:rPr lang="en-US" sz="1800" b="0" spc="100" dirty="0">
                <a:latin typeface="+mn-lt"/>
                <a:cs typeface="Calibri Light" panose="020F0302020204030204" pitchFamily="34" charset="0"/>
              </a:rPr>
              <a:t>Be sure to consider RA/RM/AAS for every functional limitation identified in Question 2. </a:t>
            </a:r>
          </a:p>
          <a:p>
            <a:pPr marL="230188" indent="-211138">
              <a:spcBef>
                <a:spcPts val="0"/>
              </a:spcBef>
              <a:spcAft>
                <a:spcPts val="1200"/>
              </a:spcAft>
              <a:buFont typeface="Arial" panose="020B0604020202020204" pitchFamily="34" charset="0"/>
              <a:buChar char="•"/>
            </a:pPr>
            <a:r>
              <a:rPr lang="en-US" sz="1800" b="0" spc="100" dirty="0">
                <a:latin typeface="+mn-lt"/>
                <a:cs typeface="Calibri Light" panose="020F0302020204030204" pitchFamily="34" charset="0"/>
              </a:rPr>
              <a:t>Do </a:t>
            </a:r>
            <a:r>
              <a:rPr lang="en-US" sz="1800" b="0" u="sng" spc="100" dirty="0">
                <a:solidFill>
                  <a:srgbClr val="FF0000"/>
                </a:solidFill>
                <a:latin typeface="+mn-lt"/>
                <a:cs typeface="Calibri Light" panose="020F0302020204030204" pitchFamily="34" charset="0"/>
              </a:rPr>
              <a:t>not</a:t>
            </a:r>
            <a:r>
              <a:rPr lang="en-US" sz="1800" b="0" spc="100" dirty="0">
                <a:latin typeface="+mn-lt"/>
                <a:cs typeface="Calibri Light" panose="020F0302020204030204" pitchFamily="34" charset="0"/>
              </a:rPr>
              <a:t> consider RA/RM/AAS for functional limitations that were </a:t>
            </a:r>
            <a:r>
              <a:rPr lang="en-US" sz="1800" b="0" u="sng" spc="100" dirty="0">
                <a:solidFill>
                  <a:srgbClr val="FF0000"/>
                </a:solidFill>
                <a:latin typeface="+mn-lt"/>
                <a:cs typeface="Calibri Light" panose="020F0302020204030204" pitchFamily="34" charset="0"/>
              </a:rPr>
              <a:t>not</a:t>
            </a:r>
            <a:r>
              <a:rPr lang="en-US" sz="1800" b="0" spc="100" dirty="0">
                <a:latin typeface="+mn-lt"/>
                <a:cs typeface="Calibri Light" panose="020F0302020204030204" pitchFamily="34" charset="0"/>
              </a:rPr>
              <a:t> identified in Question 2.</a:t>
            </a:r>
          </a:p>
          <a:p>
            <a:pPr marL="230188" indent="-211138">
              <a:spcBef>
                <a:spcPts val="0"/>
              </a:spcBef>
              <a:spcAft>
                <a:spcPts val="1200"/>
              </a:spcAft>
              <a:buFont typeface="Arial" panose="020B0604020202020204" pitchFamily="34" charset="0"/>
              <a:buChar char="•"/>
            </a:pPr>
            <a:r>
              <a:rPr lang="en-US" sz="1800" b="0" spc="100" dirty="0">
                <a:latin typeface="+mn-lt"/>
                <a:cs typeface="Calibri Light" panose="020F0302020204030204" pitchFamily="34" charset="0"/>
              </a:rPr>
              <a:t>If a box is checked on the left, then a box must be checked on the right.</a:t>
            </a:r>
          </a:p>
          <a:p>
            <a:pPr marL="230188" indent="-211138">
              <a:spcBef>
                <a:spcPts val="0"/>
              </a:spcBef>
              <a:spcAft>
                <a:spcPts val="1200"/>
              </a:spcAft>
              <a:buFont typeface="Arial" panose="020B0604020202020204" pitchFamily="34" charset="0"/>
              <a:buChar char="•"/>
            </a:pPr>
            <a:r>
              <a:rPr lang="en-US" sz="1800" b="0" spc="100" dirty="0">
                <a:latin typeface="+mn-lt"/>
                <a:cs typeface="Calibri Light" panose="020F0302020204030204" pitchFamily="34" charset="0"/>
              </a:rPr>
              <a:t>If an RA/RM/AAS is written in the OTHER section, a box must be checked on the right.</a:t>
            </a:r>
          </a:p>
        </p:txBody>
      </p:sp>
      <p:sp>
        <p:nvSpPr>
          <p:cNvPr id="8" name="TextBox 7">
            <a:extLst>
              <a:ext uri="{FF2B5EF4-FFF2-40B4-BE49-F238E27FC236}">
                <a16:creationId xmlns:a16="http://schemas.microsoft.com/office/drawing/2014/main" id="{8AEF4B90-E87A-C6BE-F95F-BF90652A3A0A}"/>
              </a:ext>
            </a:extLst>
          </p:cNvPr>
          <p:cNvSpPr txBox="1"/>
          <p:nvPr/>
        </p:nvSpPr>
        <p:spPr>
          <a:xfrm>
            <a:off x="632806" y="5366193"/>
            <a:ext cx="3821978" cy="1328023"/>
          </a:xfrm>
          <a:prstGeom prst="roundRect">
            <a:avLst/>
          </a:prstGeom>
          <a:solidFill>
            <a:schemeClr val="accent1">
              <a:lumMod val="20000"/>
              <a:lumOff val="80000"/>
            </a:schemeClr>
          </a:solidFill>
          <a:ln w="15875">
            <a:solidFill>
              <a:prstClr val="black"/>
            </a:solidFill>
          </a:ln>
        </p:spPr>
        <p:txBody>
          <a:bodyPr wrap="square">
            <a:spAutoFit/>
          </a:bodyPr>
          <a:lstStyle/>
          <a:p>
            <a:pPr marL="19050" algn="ctr">
              <a:spcBef>
                <a:spcPts val="0"/>
              </a:spcBef>
              <a:spcAft>
                <a:spcPts val="1200"/>
              </a:spcAft>
            </a:pPr>
            <a:r>
              <a:rPr lang="en-US" b="1" dirty="0">
                <a:solidFill>
                  <a:srgbClr val="000000"/>
                </a:solidFill>
              </a:rPr>
              <a:t>D</a:t>
            </a:r>
            <a:r>
              <a:rPr lang="en-US" sz="1800" b="1" i="0" u="none" strike="noStrike" baseline="0" dirty="0">
                <a:solidFill>
                  <a:srgbClr val="000000"/>
                </a:solidFill>
                <a:latin typeface="+mn-lt"/>
              </a:rPr>
              <a:t>ocument whether the applicant accepts, declines, or if there is agreement to modify </a:t>
            </a:r>
            <a:r>
              <a:rPr lang="en-US" b="1" dirty="0">
                <a:solidFill>
                  <a:srgbClr val="000000"/>
                </a:solidFill>
              </a:rPr>
              <a:t>a</a:t>
            </a:r>
            <a:r>
              <a:rPr lang="en-US" sz="1800" b="1" i="0" u="none" strike="noStrike" baseline="0" dirty="0">
                <a:solidFill>
                  <a:srgbClr val="000000"/>
                </a:solidFill>
                <a:latin typeface="+mn-lt"/>
              </a:rPr>
              <a:t> proposed RA or RM</a:t>
            </a:r>
            <a:r>
              <a:rPr lang="en-US" sz="1800" b="0" spc="100" dirty="0">
                <a:latin typeface="+mn-lt"/>
                <a:cs typeface="Calibri Light" panose="020F0302020204030204" pitchFamily="34" charset="0"/>
              </a:rPr>
              <a:t>.</a:t>
            </a:r>
          </a:p>
        </p:txBody>
      </p:sp>
    </p:spTree>
    <p:extLst>
      <p:ext uri="{BB962C8B-B14F-4D97-AF65-F5344CB8AC3E}">
        <p14:creationId xmlns:p14="http://schemas.microsoft.com/office/powerpoint/2010/main" val="4165808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80A735-94B1-5250-18FF-F5255732037A}"/>
              </a:ext>
            </a:extLst>
          </p:cNvPr>
          <p:cNvSpPr>
            <a:spLocks noGrp="1"/>
          </p:cNvSpPr>
          <p:nvPr>
            <p:ph type="title"/>
          </p:nvPr>
        </p:nvSpPr>
        <p:spPr>
          <a:xfrm>
            <a:off x="797668" y="777641"/>
            <a:ext cx="10149007" cy="747409"/>
          </a:xfrm>
        </p:spPr>
        <p:txBody>
          <a:bodyPr anchor="t"/>
          <a:lstStyle/>
          <a:p>
            <a:r>
              <a:rPr lang="en-US" sz="4400" b="0" dirty="0"/>
              <a:t>DAP – Unable to Identify RA/RM/AAS</a:t>
            </a:r>
          </a:p>
        </p:txBody>
      </p:sp>
      <p:sp>
        <p:nvSpPr>
          <p:cNvPr id="4" name="Slide Number Placeholder 3">
            <a:extLst>
              <a:ext uri="{FF2B5EF4-FFF2-40B4-BE49-F238E27FC236}">
                <a16:creationId xmlns:a16="http://schemas.microsoft.com/office/drawing/2014/main" id="{B486DF5D-3114-3F5D-CEDB-C21AA01F7C4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srgbClr val="637183"/>
              </a:solidFill>
              <a:effectLst/>
              <a:uLnTx/>
              <a:uFillTx/>
              <a:latin typeface="Tenorite"/>
              <a:ea typeface="+mn-ea"/>
              <a:cs typeface="+mn-cs"/>
            </a:endParaRPr>
          </a:p>
        </p:txBody>
      </p:sp>
      <p:graphicFrame>
        <p:nvGraphicFramePr>
          <p:cNvPr id="9" name="Table 8">
            <a:extLst>
              <a:ext uri="{FF2B5EF4-FFF2-40B4-BE49-F238E27FC236}">
                <a16:creationId xmlns:a16="http://schemas.microsoft.com/office/drawing/2014/main" id="{B4D68DED-303F-D1C9-1BC5-FDDE386751D8}"/>
              </a:ext>
            </a:extLst>
          </p:cNvPr>
          <p:cNvGraphicFramePr>
            <a:graphicFrameLocks noGrp="1"/>
          </p:cNvGraphicFramePr>
          <p:nvPr>
            <p:extLst>
              <p:ext uri="{D42A27DB-BD31-4B8C-83A1-F6EECF244321}">
                <p14:modId xmlns:p14="http://schemas.microsoft.com/office/powerpoint/2010/main" val="2050699742"/>
              </p:ext>
            </p:extLst>
          </p:nvPr>
        </p:nvGraphicFramePr>
        <p:xfrm>
          <a:off x="797668" y="1739059"/>
          <a:ext cx="10719071" cy="2133450"/>
        </p:xfrm>
        <a:graphic>
          <a:graphicData uri="http://schemas.openxmlformats.org/drawingml/2006/table">
            <a:tbl>
              <a:tblPr firstRow="1" firstCol="1" bandRow="1"/>
              <a:tblGrid>
                <a:gridCol w="10719071">
                  <a:extLst>
                    <a:ext uri="{9D8B030D-6E8A-4147-A177-3AD203B41FA5}">
                      <a16:colId xmlns:a16="http://schemas.microsoft.com/office/drawing/2014/main" val="1514862602"/>
                    </a:ext>
                  </a:extLst>
                </a:gridCol>
              </a:tblGrid>
              <a:tr h="1147799">
                <a:tc>
                  <a:txBody>
                    <a:bodyPr/>
                    <a:lstStyle/>
                    <a:p>
                      <a:pPr marL="0" marR="0">
                        <a:lnSpc>
                          <a:spcPct val="100000"/>
                        </a:lnSpc>
                        <a:spcBef>
                          <a:spcPts val="200"/>
                        </a:spcBef>
                        <a:spcAft>
                          <a:spcPts val="200"/>
                        </a:spcAft>
                      </a:pPr>
                      <a:r>
                        <a:rPr lang="en-US" sz="1800" dirty="0">
                          <a:effectLst/>
                          <a:latin typeface="TimesNewRomanPSMT"/>
                          <a:ea typeface="Calibri" panose="020F0502020204030204" pitchFamily="34" charset="0"/>
                          <a:cs typeface="Arial" panose="020B0604020202020204" pitchFamily="34" charset="0"/>
                        </a:rPr>
                        <a:t>Complete this section if the qualified health professional, in collaboration with the Disability Coordinator, </a:t>
                      </a:r>
                      <a:r>
                        <a:rPr lang="en-US" sz="1800" u="sng" dirty="0">
                          <a:effectLst/>
                          <a:latin typeface="TimesNewRomanPSMT"/>
                          <a:ea typeface="Calibri" panose="020F0502020204030204" pitchFamily="34" charset="0"/>
                          <a:cs typeface="Arial" panose="020B0604020202020204" pitchFamily="34" charset="0"/>
                        </a:rPr>
                        <a:t>has been unable to identify any RA/RM/AAS appropriate</a:t>
                      </a:r>
                      <a:r>
                        <a:rPr lang="en-US" sz="1800" dirty="0">
                          <a:effectLst/>
                          <a:latin typeface="TimesNewRomanPSMT"/>
                          <a:ea typeface="Calibri" panose="020F0502020204030204" pitchFamily="34" charset="0"/>
                          <a:cs typeface="Arial" panose="020B0604020202020204" pitchFamily="34" charset="0"/>
                        </a:rPr>
                        <a:t> to support this applicant/student to sufficiently reduce or remove the barriers to enrollment or to remaining in the Job Corps program. </a:t>
                      </a:r>
                      <a:r>
                        <a:rPr lang="en-US" sz="1800" i="1" dirty="0">
                          <a:effectLst/>
                          <a:latin typeface="TimesNewRomanPSMT"/>
                          <a:ea typeface="Calibri" panose="020F0502020204030204" pitchFamily="34" charset="0"/>
                          <a:cs typeface="Arial" panose="020B0604020202020204" pitchFamily="34" charset="0"/>
                        </a:rPr>
                        <a:t>Provide explanation/justification below. For example, the applicant has a current and/or extensive history of aggression and violence that is escalating in frequency and severity.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4627776"/>
                  </a:ext>
                </a:extLst>
              </a:tr>
              <a:tr h="761850">
                <a:tc>
                  <a:txBody>
                    <a:bodyPr/>
                    <a:lstStyle/>
                    <a:p>
                      <a:pPr marL="0" marR="0">
                        <a:lnSpc>
                          <a:spcPct val="107000"/>
                        </a:lnSpc>
                        <a:spcBef>
                          <a:spcPts val="0"/>
                        </a:spcBef>
                        <a:spcAft>
                          <a:spcPts val="0"/>
                        </a:spcAft>
                      </a:pPr>
                      <a:r>
                        <a:rPr lang="en-US" sz="10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0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0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0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856182"/>
                  </a:ext>
                </a:extLst>
              </a:tr>
            </a:tbl>
          </a:graphicData>
        </a:graphic>
      </p:graphicFrame>
      <p:sp>
        <p:nvSpPr>
          <p:cNvPr id="10" name="TextBox 9">
            <a:extLst>
              <a:ext uri="{FF2B5EF4-FFF2-40B4-BE49-F238E27FC236}">
                <a16:creationId xmlns:a16="http://schemas.microsoft.com/office/drawing/2014/main" id="{DCCEBA07-1FCF-0B31-C939-21CC557639CB}"/>
              </a:ext>
            </a:extLst>
          </p:cNvPr>
          <p:cNvSpPr txBox="1"/>
          <p:nvPr/>
        </p:nvSpPr>
        <p:spPr>
          <a:xfrm>
            <a:off x="797667" y="4115962"/>
            <a:ext cx="10719071" cy="2166362"/>
          </a:xfrm>
          <a:prstGeom prst="rect">
            <a:avLst/>
          </a:prstGeom>
          <a:noFill/>
        </p:spPr>
        <p:txBody>
          <a:bodyPr wrap="square" rtlCol="0">
            <a:spAutoFit/>
          </a:bodyPr>
          <a:lstStyle/>
          <a:p>
            <a:pPr marL="342900" indent="-342900">
              <a:lnSpc>
                <a:spcPct val="90000"/>
              </a:lnSpc>
              <a:spcAft>
                <a:spcPts val="1200"/>
              </a:spcAft>
              <a:buFont typeface="Arial" panose="020B0604020202020204" pitchFamily="34" charset="0"/>
              <a:buChar char="•"/>
            </a:pPr>
            <a:r>
              <a:rPr lang="en-US" sz="2300" dirty="0"/>
              <a:t>Fairly rare cases: the </a:t>
            </a:r>
            <a:r>
              <a:rPr lang="en-US" sz="2300" b="1" dirty="0">
                <a:solidFill>
                  <a:srgbClr val="2E3ED6"/>
                </a:solidFill>
              </a:rPr>
              <a:t>symptoms or behaviors associated with a condition are so frequent or severe</a:t>
            </a:r>
            <a:r>
              <a:rPr lang="en-US" sz="2300" dirty="0"/>
              <a:t> that you, as the QHP, in collaboration with the DC, are unable to identify any disability accommodations appropriate to support the applicant. If so, </a:t>
            </a:r>
            <a:r>
              <a:rPr lang="en-US" sz="2300" b="1" dirty="0">
                <a:solidFill>
                  <a:srgbClr val="FF0000"/>
                </a:solidFill>
              </a:rPr>
              <a:t>an explanation must be provided in this box.</a:t>
            </a:r>
          </a:p>
          <a:p>
            <a:pPr marL="342900" indent="-342900">
              <a:lnSpc>
                <a:spcPct val="90000"/>
              </a:lnSpc>
              <a:buFont typeface="Arial" panose="020B0604020202020204" pitchFamily="34" charset="0"/>
              <a:buChar char="•"/>
            </a:pPr>
            <a:r>
              <a:rPr lang="en-US" sz="2300" dirty="0"/>
              <a:t>This may be true for </a:t>
            </a:r>
            <a:r>
              <a:rPr lang="en-US" sz="2300" b="1" dirty="0">
                <a:solidFill>
                  <a:srgbClr val="2E3ED6"/>
                </a:solidFill>
              </a:rPr>
              <a:t>all the symptoms/behaviors identified </a:t>
            </a:r>
            <a:r>
              <a:rPr lang="en-US" sz="2300" dirty="0"/>
              <a:t>in Question 2 </a:t>
            </a:r>
            <a:r>
              <a:rPr lang="en-US" sz="2300" b="1" dirty="0"/>
              <a:t>or for only one or more of them</a:t>
            </a:r>
            <a:r>
              <a:rPr lang="en-US" sz="2300" dirty="0"/>
              <a:t>. In either case, </a:t>
            </a:r>
            <a:r>
              <a:rPr lang="en-US" sz="2300" b="1" dirty="0">
                <a:solidFill>
                  <a:srgbClr val="FF0000"/>
                </a:solidFill>
              </a:rPr>
              <a:t>an explanation must be provided.</a:t>
            </a:r>
          </a:p>
        </p:txBody>
      </p:sp>
    </p:spTree>
    <p:extLst>
      <p:ext uri="{BB962C8B-B14F-4D97-AF65-F5344CB8AC3E}">
        <p14:creationId xmlns:p14="http://schemas.microsoft.com/office/powerpoint/2010/main" val="26340912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4B30F8EE-AD11-D5AD-F626-4335C8E63A30}"/>
              </a:ext>
            </a:extLst>
          </p:cNvPr>
          <p:cNvGraphicFramePr>
            <a:graphicFrameLocks noGrp="1"/>
          </p:cNvGraphicFramePr>
          <p:nvPr>
            <p:ph idx="1"/>
            <p:extLst>
              <p:ext uri="{D42A27DB-BD31-4B8C-83A1-F6EECF244321}">
                <p14:modId xmlns:p14="http://schemas.microsoft.com/office/powerpoint/2010/main" val="67710066"/>
              </p:ext>
            </p:extLst>
          </p:nvPr>
        </p:nvGraphicFramePr>
        <p:xfrm>
          <a:off x="797667" y="1771117"/>
          <a:ext cx="10876337" cy="1941841"/>
        </p:xfrm>
        <a:graphic>
          <a:graphicData uri="http://schemas.openxmlformats.org/drawingml/2006/table">
            <a:tbl>
              <a:tblPr firstRow="1" firstCol="1" bandRow="1"/>
              <a:tblGrid>
                <a:gridCol w="10876337">
                  <a:extLst>
                    <a:ext uri="{9D8B030D-6E8A-4147-A177-3AD203B41FA5}">
                      <a16:colId xmlns:a16="http://schemas.microsoft.com/office/drawing/2014/main" val="2685619067"/>
                    </a:ext>
                  </a:extLst>
                </a:gridCol>
              </a:tblGrid>
              <a:tr h="683456">
                <a:tc>
                  <a:txBody>
                    <a:bodyPr/>
                    <a:lstStyle/>
                    <a:p>
                      <a:pPr marL="0" marR="0">
                        <a:spcBef>
                          <a:spcPts val="200"/>
                        </a:spcBef>
                        <a:spcAft>
                          <a:spcPts val="200"/>
                        </a:spcAft>
                      </a:pPr>
                      <a:r>
                        <a:rPr lang="en-US" sz="1750" i="1" dirty="0">
                          <a:effectLst/>
                          <a:latin typeface="Times New Roman" panose="02020603050405020304" pitchFamily="18" charset="0"/>
                          <a:ea typeface="Times New Roman" panose="02020603050405020304" pitchFamily="18" charset="0"/>
                          <a:cs typeface="Times New Roman" panose="02020603050405020304" pitchFamily="18" charset="0"/>
                        </a:rPr>
                        <a:t>Summarize any special considerations and findings as well as the applicant’s or student’s input related to </a:t>
                      </a:r>
                      <a:r>
                        <a:rPr lang="en-US" sz="1750" b="1" i="1" dirty="0">
                          <a:effectLst/>
                          <a:latin typeface="Times New Roman" panose="02020603050405020304" pitchFamily="18" charset="0"/>
                          <a:ea typeface="Times New Roman" panose="02020603050405020304" pitchFamily="18" charset="0"/>
                          <a:cs typeface="Times New Roman" panose="02020603050405020304" pitchFamily="18" charset="0"/>
                        </a:rPr>
                        <a:t>RA/RM/AAS ONLY</a:t>
                      </a:r>
                      <a:r>
                        <a:rPr lang="en-US" sz="1750" i="1" dirty="0">
                          <a:effectLst/>
                          <a:latin typeface="Times New Roman" panose="02020603050405020304" pitchFamily="18" charset="0"/>
                          <a:ea typeface="Times New Roman" panose="02020603050405020304" pitchFamily="18" charset="0"/>
                          <a:cs typeface="Times New Roman" panose="02020603050405020304" pitchFamily="18" charset="0"/>
                        </a:rPr>
                        <a:t>. For example, if the applicant/student does not wish to discuss RA/RM/AAS, document that information below.</a:t>
                      </a:r>
                      <a:endParaRPr lang="en-US" sz="17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244418"/>
                  </a:ext>
                </a:extLst>
              </a:tr>
              <a:tr h="1258385">
                <a:tc>
                  <a:txBody>
                    <a:bodyPr/>
                    <a:lstStyle/>
                    <a:p>
                      <a:pPr marL="0" marR="0">
                        <a:lnSpc>
                          <a:spcPct val="107000"/>
                        </a:lnSpc>
                        <a:spcBef>
                          <a:spcPts val="0"/>
                        </a:spcBef>
                        <a:spcAft>
                          <a:spcPts val="0"/>
                        </a:spcAft>
                      </a:pPr>
                      <a:r>
                        <a:rPr lang="en-US" sz="10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0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0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0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0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6813742"/>
                  </a:ext>
                </a:extLst>
              </a:tr>
            </a:tbl>
          </a:graphicData>
        </a:graphic>
      </p:graphicFrame>
      <p:sp>
        <p:nvSpPr>
          <p:cNvPr id="4" name="Slide Number Placeholder 3">
            <a:extLst>
              <a:ext uri="{FF2B5EF4-FFF2-40B4-BE49-F238E27FC236}">
                <a16:creationId xmlns:a16="http://schemas.microsoft.com/office/drawing/2014/main" id="{B486DF5D-3114-3F5D-CEDB-C21AA01F7C4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srgbClr val="637183"/>
              </a:solidFill>
              <a:effectLst/>
              <a:uLnTx/>
              <a:uFillTx/>
              <a:latin typeface="Tenorite"/>
              <a:ea typeface="+mn-ea"/>
              <a:cs typeface="+mn-cs"/>
            </a:endParaRPr>
          </a:p>
        </p:txBody>
      </p:sp>
      <p:sp>
        <p:nvSpPr>
          <p:cNvPr id="7" name="Title 4">
            <a:extLst>
              <a:ext uri="{FF2B5EF4-FFF2-40B4-BE49-F238E27FC236}">
                <a16:creationId xmlns:a16="http://schemas.microsoft.com/office/drawing/2014/main" id="{102DE268-6540-C275-17EA-E915EEAB958F}"/>
              </a:ext>
            </a:extLst>
          </p:cNvPr>
          <p:cNvSpPr>
            <a:spLocks noGrp="1"/>
          </p:cNvSpPr>
          <p:nvPr>
            <p:ph type="title"/>
          </p:nvPr>
        </p:nvSpPr>
        <p:spPr>
          <a:xfrm>
            <a:off x="797668" y="777641"/>
            <a:ext cx="10149007" cy="747409"/>
          </a:xfrm>
        </p:spPr>
        <p:txBody>
          <a:bodyPr anchor="t"/>
          <a:lstStyle/>
          <a:p>
            <a:r>
              <a:rPr lang="en-US" sz="4000" b="0" dirty="0"/>
              <a:t>DAP – </a:t>
            </a:r>
            <a:r>
              <a:rPr lang="en-US" sz="3600" b="0" dirty="0"/>
              <a:t>Special Considerations &amp; Applicant Input</a:t>
            </a:r>
          </a:p>
        </p:txBody>
      </p:sp>
      <p:sp>
        <p:nvSpPr>
          <p:cNvPr id="10" name="TextBox 9">
            <a:extLst>
              <a:ext uri="{FF2B5EF4-FFF2-40B4-BE49-F238E27FC236}">
                <a16:creationId xmlns:a16="http://schemas.microsoft.com/office/drawing/2014/main" id="{BC34C012-65AC-8032-B5E0-7D33DA6751DE}"/>
              </a:ext>
            </a:extLst>
          </p:cNvPr>
          <p:cNvSpPr txBox="1"/>
          <p:nvPr/>
        </p:nvSpPr>
        <p:spPr>
          <a:xfrm>
            <a:off x="797667" y="4018687"/>
            <a:ext cx="10719071" cy="1992853"/>
          </a:xfrm>
          <a:prstGeom prst="rect">
            <a:avLst/>
          </a:prstGeom>
          <a:noFill/>
        </p:spPr>
        <p:txBody>
          <a:bodyPr wrap="square" rtlCol="0">
            <a:spAutoFit/>
          </a:bodyPr>
          <a:lstStyle/>
          <a:p>
            <a:pPr marL="342900" indent="-342900">
              <a:lnSpc>
                <a:spcPct val="90000"/>
              </a:lnSpc>
              <a:spcAft>
                <a:spcPts val="2400"/>
              </a:spcAft>
              <a:buFont typeface="Arial" panose="020B0604020202020204" pitchFamily="34" charset="0"/>
              <a:buChar char="•"/>
            </a:pPr>
            <a:r>
              <a:rPr lang="en-US" sz="2300" b="1" dirty="0">
                <a:solidFill>
                  <a:srgbClr val="2E3ED6"/>
                </a:solidFill>
              </a:rPr>
              <a:t>Special Considerations</a:t>
            </a:r>
            <a:r>
              <a:rPr lang="en-US" sz="2300" dirty="0"/>
              <a:t>:  Used to document </a:t>
            </a:r>
            <a:r>
              <a:rPr lang="en-US" sz="2300" b="1" dirty="0"/>
              <a:t>specific accommodation requests </a:t>
            </a:r>
            <a:r>
              <a:rPr lang="en-US" sz="2300" dirty="0"/>
              <a:t>by the applicant such as a single dorm room or an emotional support animal.</a:t>
            </a:r>
            <a:endParaRPr lang="en-US" sz="2300" b="1" dirty="0"/>
          </a:p>
          <a:p>
            <a:pPr marL="342900" indent="-342900">
              <a:lnSpc>
                <a:spcPct val="90000"/>
              </a:lnSpc>
              <a:spcAft>
                <a:spcPts val="1200"/>
              </a:spcAft>
              <a:buFont typeface="Arial" panose="020B0604020202020204" pitchFamily="34" charset="0"/>
              <a:buChar char="•"/>
            </a:pPr>
            <a:r>
              <a:rPr lang="en-US" sz="2300" b="1" dirty="0">
                <a:solidFill>
                  <a:srgbClr val="2E3ED6"/>
                </a:solidFill>
              </a:rPr>
              <a:t>Applicant’s Input: </a:t>
            </a:r>
            <a:r>
              <a:rPr lang="en-US" sz="2300" dirty="0"/>
              <a:t>Used to document situations such as unusual responses such as when an applicant does not want or is unable to discuss accommodations or when applicant refuses all supports offered</a:t>
            </a:r>
            <a:endParaRPr lang="en-US" sz="2300" b="1" dirty="0"/>
          </a:p>
        </p:txBody>
      </p:sp>
    </p:spTree>
    <p:extLst>
      <p:ext uri="{BB962C8B-B14F-4D97-AF65-F5344CB8AC3E}">
        <p14:creationId xmlns:p14="http://schemas.microsoft.com/office/powerpoint/2010/main" val="29408457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876A800-3321-5390-1F14-6B364750908A}"/>
              </a:ext>
            </a:extLst>
          </p:cNvPr>
          <p:cNvSpPr>
            <a:spLocks noGrp="1"/>
          </p:cNvSpPr>
          <p:nvPr>
            <p:ph type="sldNum" sz="quarter" idx="4"/>
          </p:nvPr>
        </p:nvSpPr>
        <p:spPr/>
        <p:txBody>
          <a:bodyPr/>
          <a:lstStyle/>
          <a:p>
            <a:fld id="{294A09A9-5501-47C1-A89A-A340965A2BE2}" type="slidenum">
              <a:rPr lang="en-US" smtClean="0"/>
              <a:pPr/>
              <a:t>75</a:t>
            </a:fld>
            <a:endParaRPr lang="en-US" dirty="0"/>
          </a:p>
        </p:txBody>
      </p:sp>
      <p:sp>
        <p:nvSpPr>
          <p:cNvPr id="2" name="Title 4">
            <a:extLst>
              <a:ext uri="{FF2B5EF4-FFF2-40B4-BE49-F238E27FC236}">
                <a16:creationId xmlns:a16="http://schemas.microsoft.com/office/drawing/2014/main" id="{79F7334B-5387-FABF-DA35-783E3448FFCE}"/>
              </a:ext>
            </a:extLst>
          </p:cNvPr>
          <p:cNvSpPr>
            <a:spLocks noGrp="1"/>
          </p:cNvSpPr>
          <p:nvPr>
            <p:ph type="title"/>
          </p:nvPr>
        </p:nvSpPr>
        <p:spPr>
          <a:xfrm flipH="1">
            <a:off x="2037379" y="942173"/>
            <a:ext cx="8117240" cy="640080"/>
          </a:xfrm>
        </p:spPr>
        <p:txBody>
          <a:bodyPr anchor="t"/>
          <a:lstStyle/>
          <a:p>
            <a:pPr algn="ctr"/>
            <a:r>
              <a:rPr lang="en-US" sz="4400" b="0" dirty="0"/>
              <a:t>DAP - Applicant Input Example</a:t>
            </a:r>
          </a:p>
        </p:txBody>
      </p:sp>
      <p:graphicFrame>
        <p:nvGraphicFramePr>
          <p:cNvPr id="5" name="Table 4">
            <a:extLst>
              <a:ext uri="{FF2B5EF4-FFF2-40B4-BE49-F238E27FC236}">
                <a16:creationId xmlns:a16="http://schemas.microsoft.com/office/drawing/2014/main" id="{F1A24A1F-726B-B720-9B71-598250059E24}"/>
              </a:ext>
            </a:extLst>
          </p:cNvPr>
          <p:cNvGraphicFramePr>
            <a:graphicFrameLocks noGrp="1"/>
          </p:cNvGraphicFramePr>
          <p:nvPr>
            <p:extLst>
              <p:ext uri="{D42A27DB-BD31-4B8C-83A1-F6EECF244321}">
                <p14:modId xmlns:p14="http://schemas.microsoft.com/office/powerpoint/2010/main" val="107152277"/>
              </p:ext>
            </p:extLst>
          </p:nvPr>
        </p:nvGraphicFramePr>
        <p:xfrm>
          <a:off x="859065" y="2340244"/>
          <a:ext cx="10473869" cy="2153117"/>
        </p:xfrm>
        <a:graphic>
          <a:graphicData uri="http://schemas.openxmlformats.org/drawingml/2006/table">
            <a:tbl>
              <a:tblPr firstRow="1" firstCol="1" bandRow="1"/>
              <a:tblGrid>
                <a:gridCol w="10473869">
                  <a:extLst>
                    <a:ext uri="{9D8B030D-6E8A-4147-A177-3AD203B41FA5}">
                      <a16:colId xmlns:a16="http://schemas.microsoft.com/office/drawing/2014/main" val="83511852"/>
                    </a:ext>
                  </a:extLst>
                </a:gridCol>
              </a:tblGrid>
              <a:tr h="849250">
                <a:tc>
                  <a:txBody>
                    <a:bodyPr/>
                    <a:lstStyle/>
                    <a:p>
                      <a:pPr marL="0" marR="0">
                        <a:spcAft>
                          <a:spcPts val="625"/>
                        </a:spcAft>
                      </a:pPr>
                      <a:r>
                        <a:rPr lang="en-US" sz="17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Summarize any special considerations and findings as well as the applicant’s or student’s input related to </a:t>
                      </a:r>
                      <a:r>
                        <a:rPr lang="en-US" sz="17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RA/RM/AAS ONLY</a:t>
                      </a:r>
                      <a:r>
                        <a:rPr lang="en-US" sz="17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For example, if the applicant/student does not wish to discuss RA/RM/AAS, document that information below.</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15127250"/>
                  </a:ext>
                </a:extLst>
              </a:tr>
              <a:tr h="1303867">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When the DC called the applicant, they did not want to participate in discussion about accommodations.  Applicant was short and hostile on the phone, stating, “I’ve only got a few minutes for this.” Applicant refused all accommodations offered.</a:t>
                      </a:r>
                    </a:p>
                    <a:p>
                      <a:pPr marL="0" marR="0">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3618987"/>
                  </a:ext>
                </a:extLst>
              </a:tr>
            </a:tbl>
          </a:graphicData>
        </a:graphic>
      </p:graphicFrame>
    </p:spTree>
    <p:extLst>
      <p:ext uri="{BB962C8B-B14F-4D97-AF65-F5344CB8AC3E}">
        <p14:creationId xmlns:p14="http://schemas.microsoft.com/office/powerpoint/2010/main" val="19183029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0B2DBE-EB4A-8522-FFC1-8B17C1ADEF5D}"/>
              </a:ext>
            </a:extLst>
          </p:cNvPr>
          <p:cNvSpPr>
            <a:spLocks noGrp="1"/>
          </p:cNvSpPr>
          <p:nvPr>
            <p:ph type="title"/>
          </p:nvPr>
        </p:nvSpPr>
        <p:spPr>
          <a:noFill/>
        </p:spPr>
        <p:txBody>
          <a:bodyPr anchor="ctr">
            <a:normAutofit/>
          </a:bodyPr>
          <a:lstStyle/>
          <a:p>
            <a:r>
              <a:rPr lang="en-US" sz="4000" b="0" dirty="0"/>
              <a:t>Question 6: Clinical and Disability Accommodation Process (DAP) Summary</a:t>
            </a:r>
            <a:endParaRPr lang="en-US" sz="3600" b="0" dirty="0"/>
          </a:p>
        </p:txBody>
      </p:sp>
      <p:sp>
        <p:nvSpPr>
          <p:cNvPr id="9" name="Content Placeholder 8">
            <a:extLst>
              <a:ext uri="{FF2B5EF4-FFF2-40B4-BE49-F238E27FC236}">
                <a16:creationId xmlns:a16="http://schemas.microsoft.com/office/drawing/2014/main" id="{67C07356-6AD5-A270-4F4B-C36C05DE7D19}"/>
              </a:ext>
            </a:extLst>
          </p:cNvPr>
          <p:cNvSpPr>
            <a:spLocks noGrp="1"/>
          </p:cNvSpPr>
          <p:nvPr>
            <p:ph idx="11"/>
          </p:nvPr>
        </p:nvSpPr>
        <p:spPr/>
        <p:txBody>
          <a:bodyPr/>
          <a:lstStyle/>
          <a:p>
            <a:endParaRPr lang="en-US" dirty="0"/>
          </a:p>
        </p:txBody>
      </p:sp>
      <p:sp>
        <p:nvSpPr>
          <p:cNvPr id="10" name="Content Placeholder 9">
            <a:extLst>
              <a:ext uri="{FF2B5EF4-FFF2-40B4-BE49-F238E27FC236}">
                <a16:creationId xmlns:a16="http://schemas.microsoft.com/office/drawing/2014/main" id="{24390CC4-4993-80B5-D9D3-B24016090825}"/>
              </a:ext>
            </a:extLst>
          </p:cNvPr>
          <p:cNvSpPr>
            <a:spLocks noGrp="1"/>
          </p:cNvSpPr>
          <p:nvPr>
            <p:ph idx="12"/>
          </p:nvPr>
        </p:nvSpPr>
        <p:spPr/>
        <p:txBody>
          <a:bodyPr/>
          <a:lstStyle/>
          <a:p>
            <a:endParaRPr lang="en-US" dirty="0"/>
          </a:p>
        </p:txBody>
      </p:sp>
      <p:sp>
        <p:nvSpPr>
          <p:cNvPr id="12" name="Content Placeholder 11">
            <a:extLst>
              <a:ext uri="{FF2B5EF4-FFF2-40B4-BE49-F238E27FC236}">
                <a16:creationId xmlns:a16="http://schemas.microsoft.com/office/drawing/2014/main" id="{BB025B6C-B2FA-A8F0-C8DF-3544DB6C8E44}"/>
              </a:ext>
            </a:extLst>
          </p:cNvPr>
          <p:cNvSpPr>
            <a:spLocks noGrp="1"/>
          </p:cNvSpPr>
          <p:nvPr>
            <p:ph idx="14"/>
          </p:nvPr>
        </p:nvSpPr>
        <p:spPr/>
        <p:txBody>
          <a:bodyPr/>
          <a:lstStyle/>
          <a:p>
            <a:endParaRPr lang="en-US" dirty="0"/>
          </a:p>
        </p:txBody>
      </p:sp>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4"/>
          </p:nvPr>
        </p:nvSpPr>
        <p:spPr/>
        <p:txBody>
          <a:bodyPr anchor="ctr">
            <a:normAutofit/>
          </a:bodyPr>
          <a:lstStyle/>
          <a:p>
            <a:pPr>
              <a:spcAft>
                <a:spcPts val="600"/>
              </a:spcAft>
            </a:pPr>
            <a:fld id="{294A09A9-5501-47C1-A89A-A340965A2BE2}" type="slidenum">
              <a:rPr lang="en-US" smtClean="0">
                <a:solidFill>
                  <a:schemeClr val="tx1"/>
                </a:solidFill>
              </a:rPr>
              <a:pPr>
                <a:spcAft>
                  <a:spcPts val="600"/>
                </a:spcAft>
              </a:pPr>
              <a:t>76</a:t>
            </a:fld>
            <a:endParaRPr lang="en-US" dirty="0">
              <a:solidFill>
                <a:schemeClr val="tx1"/>
              </a:solidFill>
            </a:endParaRPr>
          </a:p>
        </p:txBody>
      </p:sp>
      <p:graphicFrame>
        <p:nvGraphicFramePr>
          <p:cNvPr id="8" name="Table 7">
            <a:extLst>
              <a:ext uri="{FF2B5EF4-FFF2-40B4-BE49-F238E27FC236}">
                <a16:creationId xmlns:a16="http://schemas.microsoft.com/office/drawing/2014/main" id="{C39A2E1C-8801-D525-781D-D2D3089511C3}"/>
              </a:ext>
            </a:extLst>
          </p:cNvPr>
          <p:cNvGraphicFramePr>
            <a:graphicFrameLocks noGrp="1"/>
          </p:cNvGraphicFramePr>
          <p:nvPr>
            <p:extLst>
              <p:ext uri="{D42A27DB-BD31-4B8C-83A1-F6EECF244321}">
                <p14:modId xmlns:p14="http://schemas.microsoft.com/office/powerpoint/2010/main" val="2716798345"/>
              </p:ext>
            </p:extLst>
          </p:nvPr>
        </p:nvGraphicFramePr>
        <p:xfrm>
          <a:off x="1167492" y="2031972"/>
          <a:ext cx="10042375" cy="3119465"/>
        </p:xfrm>
        <a:graphic>
          <a:graphicData uri="http://schemas.openxmlformats.org/drawingml/2006/table">
            <a:tbl>
              <a:tblPr firstRow="1" firstCol="1" bandRow="1"/>
              <a:tblGrid>
                <a:gridCol w="564671">
                  <a:extLst>
                    <a:ext uri="{9D8B030D-6E8A-4147-A177-3AD203B41FA5}">
                      <a16:colId xmlns:a16="http://schemas.microsoft.com/office/drawing/2014/main" val="1472023474"/>
                    </a:ext>
                  </a:extLst>
                </a:gridCol>
                <a:gridCol w="9477704">
                  <a:extLst>
                    <a:ext uri="{9D8B030D-6E8A-4147-A177-3AD203B41FA5}">
                      <a16:colId xmlns:a16="http://schemas.microsoft.com/office/drawing/2014/main" val="2092605879"/>
                    </a:ext>
                  </a:extLst>
                </a:gridCol>
              </a:tblGrid>
              <a:tr h="370121">
                <a:tc>
                  <a:txBody>
                    <a:bodyPr/>
                    <a:lstStyle/>
                    <a:p>
                      <a:pPr marL="0" marR="0">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2261" marR="11226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Clinical and Disability Accommodation Process (DAP) Summary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2261" marR="11226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86301517"/>
                  </a:ext>
                </a:extLst>
              </a:tr>
              <a:tr h="668605">
                <a:tc>
                  <a:txBody>
                    <a:bodyPr/>
                    <a:lstStyle/>
                    <a:p>
                      <a:pPr marL="0" marR="0">
                        <a:spcBef>
                          <a:spcPts val="60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2261" marR="11226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200"/>
                        </a:spcBef>
                        <a:spcAft>
                          <a:spcPts val="20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Clinical Summary: Summarize information from the file, clinical interview and/or discussions with providers to support the direct threat assessment.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2261" marR="11226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83560510"/>
                  </a:ext>
                </a:extLst>
              </a:tr>
              <a:tr h="668605">
                <a:tc gridSpan="2">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2261" marR="112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457164902"/>
                  </a:ext>
                </a:extLst>
              </a:tr>
              <a:tr h="743529">
                <a:tc>
                  <a:txBody>
                    <a:bodyPr/>
                    <a:lstStyle/>
                    <a:p>
                      <a:pPr marL="0" marR="0">
                        <a:spcBef>
                          <a:spcPts val="60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2261" marR="112261" marT="0" marB="0">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200"/>
                        </a:spcBef>
                        <a:spcAft>
                          <a:spcPts val="20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Disability Accommodation Process (DAP) Summary: If RA/RM/AAS were</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identified above, include a detailed explanation for why these supports would not sufficiently reduce the risk to allow for enrollment.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2261" marR="112261" marT="0" marB="0">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5895731"/>
                  </a:ext>
                </a:extLst>
              </a:tr>
              <a:tr h="668605">
                <a:tc gridSpan="2">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2261" marR="112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9457435"/>
                  </a:ext>
                </a:extLst>
              </a:tr>
            </a:tbl>
          </a:graphicData>
        </a:graphic>
      </p:graphicFrame>
      <p:grpSp>
        <p:nvGrpSpPr>
          <p:cNvPr id="7" name="Group 6">
            <a:extLst>
              <a:ext uri="{FF2B5EF4-FFF2-40B4-BE49-F238E27FC236}">
                <a16:creationId xmlns:a16="http://schemas.microsoft.com/office/drawing/2014/main" id="{67E40FC3-56AD-2974-5D05-11F6C13EE4FA}"/>
              </a:ext>
            </a:extLst>
          </p:cNvPr>
          <p:cNvGrpSpPr/>
          <p:nvPr/>
        </p:nvGrpSpPr>
        <p:grpSpPr>
          <a:xfrm>
            <a:off x="8200083" y="5346916"/>
            <a:ext cx="2675024" cy="1130084"/>
            <a:chOff x="-464739" y="482444"/>
            <a:chExt cx="2675024" cy="1130084"/>
          </a:xfrm>
        </p:grpSpPr>
        <p:sp>
          <p:nvSpPr>
            <p:cNvPr id="3" name="Oval 2">
              <a:extLst>
                <a:ext uri="{FF2B5EF4-FFF2-40B4-BE49-F238E27FC236}">
                  <a16:creationId xmlns:a16="http://schemas.microsoft.com/office/drawing/2014/main" id="{ACC7527A-5DAC-5F1F-D124-3BD308DC2AAC}"/>
                </a:ext>
              </a:extLst>
            </p:cNvPr>
            <p:cNvSpPr/>
            <p:nvPr/>
          </p:nvSpPr>
          <p:spPr>
            <a:xfrm>
              <a:off x="-464739" y="482444"/>
              <a:ext cx="2675024" cy="1130084"/>
            </a:xfrm>
            <a:prstGeom prst="ellipse">
              <a:avLst/>
            </a:prstGeom>
            <a:solidFill>
              <a:schemeClr val="accent1">
                <a:lumMod val="20000"/>
                <a:lumOff val="80000"/>
                <a:alpha val="91000"/>
              </a:schemeClr>
            </a:solidFill>
            <a:ln w="15875">
              <a:solidFill>
                <a:srgbClr val="2E3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155296-2AD8-3AAF-7CB2-6A92BA3D2A12}"/>
                </a:ext>
              </a:extLst>
            </p:cNvPr>
            <p:cNvSpPr txBox="1"/>
            <p:nvPr/>
          </p:nvSpPr>
          <p:spPr>
            <a:xfrm>
              <a:off x="-180742" y="613658"/>
              <a:ext cx="2107030" cy="867656"/>
            </a:xfrm>
            <a:prstGeom prst="roundRect">
              <a:avLst/>
            </a:prstGeom>
            <a:noFill/>
            <a:ln w="12700">
              <a:noFill/>
            </a:ln>
          </p:spPr>
          <p:txBody>
            <a:bodyPr wrap="square" anchor="ctr">
              <a:noAutofit/>
            </a:bodyPr>
            <a:lstStyle/>
            <a:p>
              <a:r>
                <a:rPr lang="en-US" sz="3000" b="1" dirty="0">
                  <a:solidFill>
                    <a:srgbClr val="2E3ED6"/>
                  </a:solidFill>
                </a:rPr>
                <a:t>Change #4 </a:t>
              </a:r>
              <a:endParaRPr lang="en-US" sz="3000" b="1" dirty="0"/>
            </a:p>
          </p:txBody>
        </p:sp>
      </p:grpSp>
    </p:spTree>
    <p:extLst>
      <p:ext uri="{BB962C8B-B14F-4D97-AF65-F5344CB8AC3E}">
        <p14:creationId xmlns:p14="http://schemas.microsoft.com/office/powerpoint/2010/main" val="1488736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876A800-3321-5390-1F14-6B364750908A}"/>
              </a:ext>
            </a:extLst>
          </p:cNvPr>
          <p:cNvSpPr>
            <a:spLocks noGrp="1"/>
          </p:cNvSpPr>
          <p:nvPr>
            <p:ph type="sldNum" sz="quarter" idx="4"/>
          </p:nvPr>
        </p:nvSpPr>
        <p:spPr/>
        <p:txBody>
          <a:bodyPr/>
          <a:lstStyle/>
          <a:p>
            <a:fld id="{294A09A9-5501-47C1-A89A-A340965A2BE2}" type="slidenum">
              <a:rPr lang="en-US" smtClean="0"/>
              <a:pPr/>
              <a:t>77</a:t>
            </a:fld>
            <a:endParaRPr lang="en-US" dirty="0"/>
          </a:p>
        </p:txBody>
      </p:sp>
      <p:sp>
        <p:nvSpPr>
          <p:cNvPr id="2" name="Title 4">
            <a:extLst>
              <a:ext uri="{FF2B5EF4-FFF2-40B4-BE49-F238E27FC236}">
                <a16:creationId xmlns:a16="http://schemas.microsoft.com/office/drawing/2014/main" id="{105A657C-26C6-C1DD-B1ED-0A972A1AC2A4}"/>
              </a:ext>
            </a:extLst>
          </p:cNvPr>
          <p:cNvSpPr>
            <a:spLocks noGrp="1"/>
          </p:cNvSpPr>
          <p:nvPr>
            <p:ph type="title"/>
          </p:nvPr>
        </p:nvSpPr>
        <p:spPr>
          <a:xfrm flipH="1">
            <a:off x="2865891" y="495747"/>
            <a:ext cx="6460218" cy="640080"/>
          </a:xfrm>
        </p:spPr>
        <p:txBody>
          <a:bodyPr anchor="t"/>
          <a:lstStyle/>
          <a:p>
            <a:pPr algn="ctr"/>
            <a:r>
              <a:rPr lang="en-US" sz="4000" dirty="0"/>
              <a:t>Clinical Summary Example</a:t>
            </a:r>
          </a:p>
        </p:txBody>
      </p:sp>
      <p:graphicFrame>
        <p:nvGraphicFramePr>
          <p:cNvPr id="4" name="Table 3">
            <a:extLst>
              <a:ext uri="{FF2B5EF4-FFF2-40B4-BE49-F238E27FC236}">
                <a16:creationId xmlns:a16="http://schemas.microsoft.com/office/drawing/2014/main" id="{B87F02EC-B8DC-DC35-50DB-66406D147972}"/>
              </a:ext>
            </a:extLst>
          </p:cNvPr>
          <p:cNvGraphicFramePr>
            <a:graphicFrameLocks noGrp="1"/>
          </p:cNvGraphicFramePr>
          <p:nvPr>
            <p:extLst>
              <p:ext uri="{D42A27DB-BD31-4B8C-83A1-F6EECF244321}">
                <p14:modId xmlns:p14="http://schemas.microsoft.com/office/powerpoint/2010/main" val="2957628866"/>
              </p:ext>
            </p:extLst>
          </p:nvPr>
        </p:nvGraphicFramePr>
        <p:xfrm>
          <a:off x="1350046" y="1664385"/>
          <a:ext cx="9856217" cy="4338918"/>
        </p:xfrm>
        <a:graphic>
          <a:graphicData uri="http://schemas.openxmlformats.org/drawingml/2006/table">
            <a:tbl>
              <a:tblPr firstRow="1" firstCol="1" bandRow="1"/>
              <a:tblGrid>
                <a:gridCol w="730090">
                  <a:extLst>
                    <a:ext uri="{9D8B030D-6E8A-4147-A177-3AD203B41FA5}">
                      <a16:colId xmlns:a16="http://schemas.microsoft.com/office/drawing/2014/main" val="2561480870"/>
                    </a:ext>
                  </a:extLst>
                </a:gridCol>
                <a:gridCol w="9126127">
                  <a:extLst>
                    <a:ext uri="{9D8B030D-6E8A-4147-A177-3AD203B41FA5}">
                      <a16:colId xmlns:a16="http://schemas.microsoft.com/office/drawing/2014/main" val="22668083"/>
                    </a:ext>
                  </a:extLst>
                </a:gridCol>
              </a:tblGrid>
              <a:tr h="623921">
                <a:tc>
                  <a:txBody>
                    <a:bodyPr/>
                    <a:lstStyle/>
                    <a:p>
                      <a:pPr marL="0" marR="0">
                        <a:lnSpc>
                          <a:spcPct val="107000"/>
                        </a:lnSpc>
                        <a:spcBef>
                          <a:spcPts val="0"/>
                        </a:spcBef>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620" marR="0" indent="-7620">
                        <a:lnSpc>
                          <a:spcPct val="107000"/>
                        </a:lnSpc>
                        <a:spcBef>
                          <a:spcPts val="0"/>
                        </a:spcBef>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Clinical and Disability Accommodation Process (DAP) Summary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78956951"/>
                  </a:ext>
                </a:extLst>
              </a:tr>
              <a:tr h="754953">
                <a:tc gridSpan="2">
                  <a:txBody>
                    <a:bodyPr/>
                    <a:lstStyle/>
                    <a:p>
                      <a:pPr marL="742950" marR="0" lvl="1" indent="-285750">
                        <a:lnSpc>
                          <a:spcPct val="107000"/>
                        </a:lnSpc>
                        <a:spcBef>
                          <a:spcPts val="300"/>
                        </a:spcBef>
                        <a:spcAft>
                          <a:spcPts val="300"/>
                        </a:spcAft>
                        <a:buFont typeface="+mj-lt"/>
                        <a:buAutoNum type="alphaLcPeriod"/>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Clinical Summary: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Summarize information from the file, clinical interview and/or discussions with providers to support the health care needs assessment.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2475174384"/>
                  </a:ext>
                </a:extLst>
              </a:tr>
              <a:tr h="2960044">
                <a:tc gridSpan="2">
                  <a:txBody>
                    <a:bodyPr/>
                    <a:lstStyle/>
                    <a:p>
                      <a:pPr marL="228600" marR="0" indent="0">
                        <a:lnSpc>
                          <a:spcPct val="105000"/>
                        </a:lnSpc>
                        <a:spcBef>
                          <a:spcPts val="200"/>
                        </a:spcBef>
                        <a:spcAft>
                          <a:spcPts val="0"/>
                        </a:spcAft>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mn-lt"/>
                          <a:ea typeface="Calibri" panose="020F0502020204030204" pitchFamily="34" charset="0"/>
                          <a:cs typeface="Times New Roman" panose="02020603050405020304" pitchFamily="18" charset="0"/>
                        </a:rPr>
                        <a:t>The applicant currently has a number of unmanaged symptoms including mood instability, impulsivity, risky behaviors, irritability, and running away from home. Applicant has had two psychiatric hospitalizations in the past year as well as outpatient treatment without significant improvement in symptoms. This is a safety concern. During the interview, applicant  minimized recent suicidal and homicidal behaviors. Applicant will require long-term ongoing mental health treatment for serious mental illness. Applicant has poor insight into their condition and refused all accommodations that would help to mitigate the barriers to enrollment.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575748375"/>
                  </a:ext>
                </a:extLst>
              </a:tr>
            </a:tbl>
          </a:graphicData>
        </a:graphic>
      </p:graphicFrame>
    </p:spTree>
    <p:extLst>
      <p:ext uri="{BB962C8B-B14F-4D97-AF65-F5344CB8AC3E}">
        <p14:creationId xmlns:p14="http://schemas.microsoft.com/office/powerpoint/2010/main" val="31152759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876A800-3321-5390-1F14-6B364750908A}"/>
              </a:ext>
            </a:extLst>
          </p:cNvPr>
          <p:cNvSpPr>
            <a:spLocks noGrp="1"/>
          </p:cNvSpPr>
          <p:nvPr>
            <p:ph type="sldNum" sz="quarter" idx="4"/>
          </p:nvPr>
        </p:nvSpPr>
        <p:spPr/>
        <p:txBody>
          <a:bodyPr/>
          <a:lstStyle/>
          <a:p>
            <a:fld id="{294A09A9-5501-47C1-A89A-A340965A2BE2}" type="slidenum">
              <a:rPr lang="en-US" smtClean="0"/>
              <a:pPr/>
              <a:t>78</a:t>
            </a:fld>
            <a:endParaRPr lang="en-US" dirty="0"/>
          </a:p>
        </p:txBody>
      </p:sp>
      <p:sp>
        <p:nvSpPr>
          <p:cNvPr id="2" name="Title 4">
            <a:extLst>
              <a:ext uri="{FF2B5EF4-FFF2-40B4-BE49-F238E27FC236}">
                <a16:creationId xmlns:a16="http://schemas.microsoft.com/office/drawing/2014/main" id="{79F7334B-5387-FABF-DA35-783E3448FFCE}"/>
              </a:ext>
            </a:extLst>
          </p:cNvPr>
          <p:cNvSpPr>
            <a:spLocks noGrp="1"/>
          </p:cNvSpPr>
          <p:nvPr>
            <p:ph type="title"/>
          </p:nvPr>
        </p:nvSpPr>
        <p:spPr>
          <a:xfrm rot="16200000" flipH="1">
            <a:off x="-2213020" y="2988763"/>
            <a:ext cx="6460218" cy="640080"/>
          </a:xfrm>
        </p:spPr>
        <p:txBody>
          <a:bodyPr anchor="t"/>
          <a:lstStyle/>
          <a:p>
            <a:pPr algn="ctr"/>
            <a:r>
              <a:rPr lang="en-US" sz="3600" dirty="0"/>
              <a:t>DAP Summary Example</a:t>
            </a:r>
          </a:p>
        </p:txBody>
      </p:sp>
      <p:pic>
        <p:nvPicPr>
          <p:cNvPr id="5" name="Picture 4">
            <a:extLst>
              <a:ext uri="{FF2B5EF4-FFF2-40B4-BE49-F238E27FC236}">
                <a16:creationId xmlns:a16="http://schemas.microsoft.com/office/drawing/2014/main" id="{4323F96A-1FC4-144D-868C-C872500FAD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0081" y="182563"/>
            <a:ext cx="7311838" cy="6538912"/>
          </a:xfrm>
          <a:prstGeom prst="rect">
            <a:avLst/>
          </a:prstGeom>
        </p:spPr>
      </p:pic>
    </p:spTree>
    <p:extLst>
      <p:ext uri="{BB962C8B-B14F-4D97-AF65-F5344CB8AC3E}">
        <p14:creationId xmlns:p14="http://schemas.microsoft.com/office/powerpoint/2010/main" val="19543007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0403259E-E035-6570-A637-F4E9A3AEDD5E}"/>
              </a:ext>
            </a:extLst>
          </p:cNvPr>
          <p:cNvSpPr/>
          <p:nvPr/>
        </p:nvSpPr>
        <p:spPr>
          <a:xfrm>
            <a:off x="7680476" y="5356345"/>
            <a:ext cx="2362048" cy="1501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2040A5-1AE2-5BFB-BDF4-660D647C3500}"/>
              </a:ext>
            </a:extLst>
          </p:cNvPr>
          <p:cNvSpPr txBox="1">
            <a:spLocks/>
          </p:cNvSpPr>
          <p:nvPr/>
        </p:nvSpPr>
        <p:spPr>
          <a:xfrm>
            <a:off x="795866" y="548495"/>
            <a:ext cx="9801982" cy="778329"/>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p>
        </p:txBody>
      </p:sp>
      <p:sp>
        <p:nvSpPr>
          <p:cNvPr id="4" name="Title 3">
            <a:extLst>
              <a:ext uri="{FF2B5EF4-FFF2-40B4-BE49-F238E27FC236}">
                <a16:creationId xmlns:a16="http://schemas.microsoft.com/office/drawing/2014/main" id="{0CA748E3-A9AC-4F56-AFF2-607865F59BF3}"/>
              </a:ext>
            </a:extLst>
          </p:cNvPr>
          <p:cNvSpPr>
            <a:spLocks noGrp="1"/>
          </p:cNvSpPr>
          <p:nvPr>
            <p:ph type="title"/>
          </p:nvPr>
        </p:nvSpPr>
        <p:spPr>
          <a:xfrm>
            <a:off x="1070941" y="548494"/>
            <a:ext cx="9779183" cy="778329"/>
          </a:xfrm>
        </p:spPr>
        <p:txBody>
          <a:bodyPr anchor="t"/>
          <a:lstStyle/>
          <a:p>
            <a:r>
              <a:rPr lang="en-US" sz="4000" b="0" dirty="0"/>
              <a:t>Question 7: Recommend Alternate Center</a:t>
            </a:r>
          </a:p>
        </p:txBody>
      </p:sp>
      <p:graphicFrame>
        <p:nvGraphicFramePr>
          <p:cNvPr id="10" name="Content Placeholder 9">
            <a:extLst>
              <a:ext uri="{FF2B5EF4-FFF2-40B4-BE49-F238E27FC236}">
                <a16:creationId xmlns:a16="http://schemas.microsoft.com/office/drawing/2014/main" id="{6C44DF06-FA54-FA3F-5C03-4EC7DD46B9C7}"/>
              </a:ext>
            </a:extLst>
          </p:cNvPr>
          <p:cNvGraphicFramePr>
            <a:graphicFrameLocks noGrp="1"/>
          </p:cNvGraphicFramePr>
          <p:nvPr>
            <p:ph idx="1"/>
            <p:extLst>
              <p:ext uri="{D42A27DB-BD31-4B8C-83A1-F6EECF244321}">
                <p14:modId xmlns:p14="http://schemas.microsoft.com/office/powerpoint/2010/main" val="1222343043"/>
              </p:ext>
            </p:extLst>
          </p:nvPr>
        </p:nvGraphicFramePr>
        <p:xfrm>
          <a:off x="1341876" y="1371603"/>
          <a:ext cx="8919724" cy="5019241"/>
        </p:xfrm>
        <a:graphic>
          <a:graphicData uri="http://schemas.openxmlformats.org/drawingml/2006/table">
            <a:tbl>
              <a:tblPr firstRow="1" firstCol="1" bandRow="1"/>
              <a:tblGrid>
                <a:gridCol w="724957">
                  <a:extLst>
                    <a:ext uri="{9D8B030D-6E8A-4147-A177-3AD203B41FA5}">
                      <a16:colId xmlns:a16="http://schemas.microsoft.com/office/drawing/2014/main" val="4185945761"/>
                    </a:ext>
                  </a:extLst>
                </a:gridCol>
                <a:gridCol w="8194767">
                  <a:extLst>
                    <a:ext uri="{9D8B030D-6E8A-4147-A177-3AD203B41FA5}">
                      <a16:colId xmlns:a16="http://schemas.microsoft.com/office/drawing/2014/main" val="1660871464"/>
                    </a:ext>
                  </a:extLst>
                </a:gridCol>
              </a:tblGrid>
              <a:tr h="518364">
                <a:tc>
                  <a:txBody>
                    <a:bodyPr/>
                    <a:lstStyle/>
                    <a:p>
                      <a:pPr marL="0" marR="0">
                        <a:lnSpc>
                          <a:spcPct val="107000"/>
                        </a:lnSpc>
                        <a:spcBef>
                          <a:spcPts val="0"/>
                        </a:spcBef>
                        <a:spcAft>
                          <a:spcPts val="0"/>
                        </a:spcAft>
                      </a:pPr>
                      <a:r>
                        <a:rPr lang="en-US" sz="1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6993" marR="569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600"/>
                        </a:spcBef>
                        <a:spcAft>
                          <a:spcPts val="600"/>
                        </a:spcAft>
                      </a:pPr>
                      <a:r>
                        <a:rPr lang="en-US" sz="1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APPLICANT ONLY- IF RECOMMENDING AN ALTERNATE CENTER (if selected “b” in item 4)</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6993" marR="56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96023874"/>
                  </a:ext>
                </a:extLst>
              </a:tr>
              <a:tr h="296251">
                <a:tc gridSpan="2">
                  <a:txBody>
                    <a:bodyPr/>
                    <a:lstStyle/>
                    <a:p>
                      <a:pPr marL="0" marR="0" algn="l">
                        <a:lnSpc>
                          <a:spcPct val="107000"/>
                        </a:lnSpc>
                        <a:spcBef>
                          <a:spcPts val="0"/>
                        </a:spcBef>
                        <a:spcAft>
                          <a:spcPts val="0"/>
                        </a:spcAft>
                      </a:pP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Clinical and Disability Accommodation Process (DAP) Summary</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6993" marR="569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465249188"/>
                  </a:ext>
                </a:extLst>
              </a:tr>
              <a:tr h="518364">
                <a:tc gridSpan="2">
                  <a:txBody>
                    <a:bodyPr/>
                    <a:lstStyle/>
                    <a:p>
                      <a:pPr marL="358775" marR="0" lvl="1" indent="-342900">
                        <a:lnSpc>
                          <a:spcPct val="107000"/>
                        </a:lnSpc>
                        <a:spcBef>
                          <a:spcPts val="600"/>
                        </a:spcBef>
                        <a:spcAft>
                          <a:spcPts val="0"/>
                        </a:spcAft>
                        <a:buSzPct val="100000"/>
                        <a:buFont typeface="+mj-lt"/>
                        <a:buAutoNum type="alphaLcPeriod"/>
                        <a:tabLst/>
                      </a:pPr>
                      <a:r>
                        <a:rPr lang="en-US" sz="1700" b="1"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Clinical Summary:</a:t>
                      </a:r>
                      <a:r>
                        <a:rPr lang="en-US" sz="1700" b="1" spc="-3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Summarize information from the file, clinical interview and/or discussions with providers to support the health care needs assessment.</a:t>
                      </a:r>
                      <a:endParaRPr lang="en-US" sz="1700" spc="-3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993" marR="56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4151368919"/>
                  </a:ext>
                </a:extLst>
              </a:tr>
              <a:tr h="730140">
                <a:tc gridSpan="2">
                  <a:txBody>
                    <a:bodyPr/>
                    <a:lstStyle/>
                    <a:p>
                      <a:pPr marL="0" marR="0">
                        <a:lnSpc>
                          <a:spcPct val="107000"/>
                        </a:lnSpc>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6993" marR="56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79198318"/>
                  </a:ext>
                </a:extLst>
              </a:tr>
              <a:tr h="784089">
                <a:tc gridSpan="2">
                  <a:txBody>
                    <a:bodyPr/>
                    <a:lstStyle/>
                    <a:p>
                      <a:pPr marL="358775" marR="0" lvl="1" indent="-342900">
                        <a:lnSpc>
                          <a:spcPct val="107000"/>
                        </a:lnSpc>
                        <a:spcBef>
                          <a:spcPts val="600"/>
                        </a:spcBef>
                        <a:spcAft>
                          <a:spcPts val="0"/>
                        </a:spcAft>
                        <a:buSzPct val="100000"/>
                        <a:buFont typeface="+mj-lt"/>
                        <a:buAutoNum type="alphaLcPeriod" startAt="2"/>
                        <a:tabLst/>
                      </a:pPr>
                      <a:r>
                        <a:rPr lang="en-US" sz="1700" b="1"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Disability Accommodation Process (DAP) Summary:</a:t>
                      </a:r>
                      <a:r>
                        <a:rPr lang="en-US" sz="1700" b="1" spc="-3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If RA/RM/AAS were identified above, include a detailed explanation for why these supports would NOT sufficiently reduce the barriers to allow for enrollment to YOUR center.</a:t>
                      </a:r>
                      <a:endParaRPr lang="en-US" sz="1700" spc="-3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993" marR="56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495575227"/>
                  </a:ext>
                </a:extLst>
              </a:tr>
              <a:tr h="730140">
                <a:tc gridSpan="2">
                  <a:txBody>
                    <a:bodyPr/>
                    <a:lstStyle/>
                    <a:p>
                      <a:pPr marL="0" marR="0">
                        <a:lnSpc>
                          <a:spcPct val="107000"/>
                        </a:lnSpc>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6993" marR="56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35623650"/>
                  </a:ext>
                </a:extLst>
              </a:tr>
              <a:tr h="632839">
                <a:tc gridSpan="2">
                  <a:txBody>
                    <a:bodyPr/>
                    <a:lstStyle/>
                    <a:p>
                      <a:pPr marL="342900" marR="0" indent="-342900">
                        <a:lnSpc>
                          <a:spcPct val="107000"/>
                        </a:lnSpc>
                        <a:spcBef>
                          <a:spcPts val="0"/>
                        </a:spcBef>
                        <a:spcAft>
                          <a:spcPts val="0"/>
                        </a:spcAft>
                        <a:buFont typeface="+mj-lt"/>
                        <a:buAutoNum type="alphaLcPeriod" startAt="3"/>
                      </a:pPr>
                      <a:r>
                        <a:rPr lang="en-US" sz="1700" b="1"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Document</a:t>
                      </a:r>
                      <a:r>
                        <a:rPr lang="en-US" sz="1700" b="1" spc="-2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b="1"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efforts to secure community support near center in the space below. </a:t>
                      </a:r>
                      <a:r>
                        <a:rPr lang="en-US" sz="1700"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(Include name of organizations/facilities</a:t>
                      </a:r>
                      <a:r>
                        <a:rPr lang="en-US" sz="1700" spc="-3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700" spc="-2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specific</a:t>
                      </a:r>
                      <a:r>
                        <a:rPr lang="en-US" sz="1700" spc="-2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individuals contacted</a:t>
                      </a:r>
                      <a:r>
                        <a:rPr lang="en-US" sz="1700" spc="-2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why access is not available near center.)</a:t>
                      </a:r>
                      <a:endParaRPr lang="en-US" sz="1700" spc="-3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993" marR="56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4250781253"/>
                  </a:ext>
                </a:extLst>
              </a:tr>
              <a:tr h="730140">
                <a:tc gridSpan="2">
                  <a:txBody>
                    <a:bodyPr/>
                    <a:lstStyle/>
                    <a:p>
                      <a:pPr marL="0" marR="0">
                        <a:lnSpc>
                          <a:spcPct val="107000"/>
                        </a:lnSpc>
                        <a:spcBef>
                          <a:spcPts val="0"/>
                        </a:spcBef>
                        <a:spcAft>
                          <a:spcPts val="0"/>
                        </a:spcAft>
                      </a:pP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6993" marR="56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97111752"/>
                  </a:ext>
                </a:extLst>
              </a:tr>
            </a:tbl>
          </a:graphicData>
        </a:graphic>
      </p:graphicFrame>
    </p:spTree>
    <p:extLst>
      <p:ext uri="{BB962C8B-B14F-4D97-AF65-F5344CB8AC3E}">
        <p14:creationId xmlns:p14="http://schemas.microsoft.com/office/powerpoint/2010/main" val="1473372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a:xfrm>
            <a:off x="692552" y="501650"/>
            <a:ext cx="9779183" cy="727839"/>
          </a:xfrm>
        </p:spPr>
        <p:txBody>
          <a:bodyPr anchor="t"/>
          <a:lstStyle/>
          <a:p>
            <a:r>
              <a:rPr lang="en-US" sz="4400" b="0" dirty="0"/>
              <a:t>AFR Process Steps – Center Level</a:t>
            </a:r>
          </a:p>
        </p:txBody>
      </p:sp>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4"/>
          </p:nvPr>
        </p:nvSpPr>
        <p:spPr/>
        <p:txBody>
          <a:bodyPr/>
          <a:lstStyle/>
          <a:p>
            <a:fld id="{294A09A9-5501-47C1-A89A-A340965A2BE2}" type="slidenum">
              <a:rPr lang="en-US" smtClean="0">
                <a:solidFill>
                  <a:schemeClr val="tx1">
                    <a:lumMod val="85000"/>
                    <a:lumOff val="15000"/>
                  </a:schemeClr>
                </a:solidFill>
              </a:rPr>
              <a:pPr/>
              <a:t>8</a:t>
            </a:fld>
            <a:endParaRPr lang="en-US" dirty="0">
              <a:solidFill>
                <a:schemeClr val="tx1">
                  <a:lumMod val="85000"/>
                  <a:lumOff val="15000"/>
                </a:schemeClr>
              </a:solidFill>
            </a:endParaRPr>
          </a:p>
        </p:txBody>
      </p:sp>
      <p:grpSp>
        <p:nvGrpSpPr>
          <p:cNvPr id="32" name="Group 31">
            <a:extLst>
              <a:ext uri="{FF2B5EF4-FFF2-40B4-BE49-F238E27FC236}">
                <a16:creationId xmlns:a16="http://schemas.microsoft.com/office/drawing/2014/main" id="{F727D549-D678-D9F5-3FC0-3029BA81F7CF}"/>
              </a:ext>
            </a:extLst>
          </p:cNvPr>
          <p:cNvGrpSpPr/>
          <p:nvPr/>
        </p:nvGrpSpPr>
        <p:grpSpPr>
          <a:xfrm>
            <a:off x="759615" y="1498829"/>
            <a:ext cx="10968781" cy="4827459"/>
            <a:chOff x="759615" y="1498829"/>
            <a:chExt cx="10968781" cy="4827459"/>
          </a:xfrm>
        </p:grpSpPr>
        <p:sp>
          <p:nvSpPr>
            <p:cNvPr id="21" name="Circular Arrow 20">
              <a:extLst>
                <a:ext uri="{FF2B5EF4-FFF2-40B4-BE49-F238E27FC236}">
                  <a16:creationId xmlns:a16="http://schemas.microsoft.com/office/drawing/2014/main" id="{05059182-1093-1283-F386-E32E0C2E91B2}"/>
                </a:ext>
              </a:extLst>
            </p:cNvPr>
            <p:cNvSpPr/>
            <p:nvPr/>
          </p:nvSpPr>
          <p:spPr>
            <a:xfrm rot="5400000">
              <a:off x="10173916" y="2851887"/>
              <a:ext cx="1371600" cy="1737360"/>
            </a:xfrm>
            <a:prstGeom prst="circularArrow">
              <a:avLst/>
            </a:prstGeom>
            <a:solidFill>
              <a:srgbClr val="F4D22B"/>
            </a:solid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30" name="Group 29">
              <a:extLst>
                <a:ext uri="{FF2B5EF4-FFF2-40B4-BE49-F238E27FC236}">
                  <a16:creationId xmlns:a16="http://schemas.microsoft.com/office/drawing/2014/main" id="{656F70E3-8DC3-75AA-7B5C-7E89E5AC093B}"/>
                </a:ext>
              </a:extLst>
            </p:cNvPr>
            <p:cNvGrpSpPr/>
            <p:nvPr/>
          </p:nvGrpSpPr>
          <p:grpSpPr>
            <a:xfrm>
              <a:off x="759615" y="1498829"/>
              <a:ext cx="9948924" cy="2099417"/>
              <a:chOff x="759615" y="1498829"/>
              <a:chExt cx="9948924" cy="2099417"/>
            </a:xfrm>
          </p:grpSpPr>
          <p:sp>
            <p:nvSpPr>
              <p:cNvPr id="10" name="Rectangle 9">
                <a:extLst>
                  <a:ext uri="{FF2B5EF4-FFF2-40B4-BE49-F238E27FC236}">
                    <a16:creationId xmlns:a16="http://schemas.microsoft.com/office/drawing/2014/main" id="{D92C3D88-007C-C0C2-EF73-E88DFA6B492F}"/>
                  </a:ext>
                </a:extLst>
              </p:cNvPr>
              <p:cNvSpPr/>
              <p:nvPr/>
            </p:nvSpPr>
            <p:spPr>
              <a:xfrm>
                <a:off x="4271976" y="1923771"/>
                <a:ext cx="2788920" cy="1673352"/>
              </a:xfrm>
              <a:prstGeom prst="rect">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0"/>
                  </a:spcAft>
                </a:pPr>
                <a:r>
                  <a:rPr lang="en-US" sz="2000" dirty="0">
                    <a:effectLst/>
                    <a:ea typeface="Calibri" panose="020F0502020204030204" pitchFamily="34" charset="0"/>
                    <a:cs typeface="Times New Roman" panose="02020603050405020304" pitchFamily="18" charset="0"/>
                  </a:rPr>
                  <a:t>HWD does initial review &amp; approves enrollment or refers file for additional review.</a:t>
                </a:r>
              </a:p>
            </p:txBody>
          </p:sp>
          <p:sp>
            <p:nvSpPr>
              <p:cNvPr id="13" name="Right Arrow 12">
                <a:extLst>
                  <a:ext uri="{FF2B5EF4-FFF2-40B4-BE49-F238E27FC236}">
                    <a16:creationId xmlns:a16="http://schemas.microsoft.com/office/drawing/2014/main" id="{E2877446-3985-C99A-57D2-101B15DB4DC2}"/>
                  </a:ext>
                </a:extLst>
              </p:cNvPr>
              <p:cNvSpPr/>
              <p:nvPr/>
            </p:nvSpPr>
            <p:spPr>
              <a:xfrm>
                <a:off x="7097070" y="2486127"/>
                <a:ext cx="640080" cy="548640"/>
              </a:xfrm>
              <a:prstGeom prst="rightArrow">
                <a:avLst/>
              </a:prstGeom>
              <a:solidFill>
                <a:srgbClr val="F4D22B"/>
              </a:solid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Right Arrow 13">
                <a:extLst>
                  <a:ext uri="{FF2B5EF4-FFF2-40B4-BE49-F238E27FC236}">
                    <a16:creationId xmlns:a16="http://schemas.microsoft.com/office/drawing/2014/main" id="{579776FF-78C4-BC87-1628-D3BB9788A3B6}"/>
                  </a:ext>
                </a:extLst>
              </p:cNvPr>
              <p:cNvSpPr/>
              <p:nvPr/>
            </p:nvSpPr>
            <p:spPr>
              <a:xfrm>
                <a:off x="3582437" y="2486127"/>
                <a:ext cx="640080" cy="548640"/>
              </a:xfrm>
              <a:prstGeom prst="rightArrow">
                <a:avLst/>
              </a:prstGeom>
              <a:solidFill>
                <a:srgbClr val="F4D22B"/>
              </a:solid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7" name="Rectangle 16">
                <a:extLst>
                  <a:ext uri="{FF2B5EF4-FFF2-40B4-BE49-F238E27FC236}">
                    <a16:creationId xmlns:a16="http://schemas.microsoft.com/office/drawing/2014/main" id="{419E1A76-E2C7-2097-469F-C041B27F2F94}"/>
                  </a:ext>
                </a:extLst>
              </p:cNvPr>
              <p:cNvSpPr/>
              <p:nvPr/>
            </p:nvSpPr>
            <p:spPr>
              <a:xfrm>
                <a:off x="7782459" y="1922649"/>
                <a:ext cx="2926080" cy="1675597"/>
              </a:xfrm>
              <a:prstGeom prst="rect">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0"/>
                  </a:spcAft>
                </a:pPr>
                <a:r>
                  <a:rPr lang="en-US" sz="2000" dirty="0">
                    <a:effectLst/>
                    <a:ea typeface="Calibri" panose="020F0502020204030204" pitchFamily="34" charset="0"/>
                    <a:cs typeface="Times New Roman" panose="02020603050405020304" pitchFamily="18" charset="0"/>
                  </a:rPr>
                  <a:t>HWD refers the file to one or more qualified health professionals (QHPs) for review.</a:t>
                </a:r>
              </a:p>
            </p:txBody>
          </p:sp>
          <p:sp>
            <p:nvSpPr>
              <p:cNvPr id="9" name="Rectangle 8">
                <a:extLst>
                  <a:ext uri="{FF2B5EF4-FFF2-40B4-BE49-F238E27FC236}">
                    <a16:creationId xmlns:a16="http://schemas.microsoft.com/office/drawing/2014/main" id="{12B30061-21BB-8067-15AB-37FAA08B7D57}"/>
                  </a:ext>
                </a:extLst>
              </p:cNvPr>
              <p:cNvSpPr/>
              <p:nvPr/>
            </p:nvSpPr>
            <p:spPr>
              <a:xfrm>
                <a:off x="759615" y="1923771"/>
                <a:ext cx="2788920" cy="1673352"/>
              </a:xfrm>
              <a:prstGeom prst="rect">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0"/>
                  </a:spcAft>
                </a:pPr>
                <a:r>
                  <a:rPr lang="en-US" sz="2000" dirty="0">
                    <a:effectLst/>
                    <a:ea typeface="Calibri" panose="020F0502020204030204" pitchFamily="34" charset="0"/>
                    <a:cs typeface="Times New Roman" panose="02020603050405020304" pitchFamily="18" charset="0"/>
                  </a:rPr>
                  <a:t>Records staff logs receipt of applicant file and tracks its movement. </a:t>
                </a:r>
              </a:p>
            </p:txBody>
          </p:sp>
          <p:sp>
            <p:nvSpPr>
              <p:cNvPr id="22" name="TextBox 21">
                <a:extLst>
                  <a:ext uri="{FF2B5EF4-FFF2-40B4-BE49-F238E27FC236}">
                    <a16:creationId xmlns:a16="http://schemas.microsoft.com/office/drawing/2014/main" id="{B183402E-526E-0E4A-A18D-D906A9BFB9F1}"/>
                  </a:ext>
                </a:extLst>
              </p:cNvPr>
              <p:cNvSpPr txBox="1"/>
              <p:nvPr/>
            </p:nvSpPr>
            <p:spPr>
              <a:xfrm>
                <a:off x="759615" y="1498829"/>
                <a:ext cx="2788920" cy="430887"/>
              </a:xfrm>
              <a:prstGeom prst="rect">
                <a:avLst/>
              </a:prstGeom>
              <a:solidFill>
                <a:schemeClr val="bg1"/>
              </a:solidFill>
              <a:ln w="28575">
                <a:noFill/>
              </a:ln>
            </p:spPr>
            <p:txBody>
              <a:bodyPr wrap="square" rtlCol="0">
                <a:spAutoFit/>
              </a:bodyPr>
              <a:lstStyle/>
              <a:p>
                <a:pPr algn="ctr"/>
                <a:r>
                  <a:rPr lang="en-US" sz="2200" b="1" dirty="0">
                    <a:latin typeface="+mj-lt"/>
                  </a:rPr>
                  <a:t>STEP 1</a:t>
                </a:r>
              </a:p>
            </p:txBody>
          </p:sp>
          <p:sp>
            <p:nvSpPr>
              <p:cNvPr id="24" name="TextBox 23">
                <a:extLst>
                  <a:ext uri="{FF2B5EF4-FFF2-40B4-BE49-F238E27FC236}">
                    <a16:creationId xmlns:a16="http://schemas.microsoft.com/office/drawing/2014/main" id="{B710858D-F5F6-E86E-F31C-A92E54CE4541}"/>
                  </a:ext>
                </a:extLst>
              </p:cNvPr>
              <p:cNvSpPr txBox="1"/>
              <p:nvPr/>
            </p:nvSpPr>
            <p:spPr>
              <a:xfrm>
                <a:off x="4262245" y="1498829"/>
                <a:ext cx="2788920" cy="430887"/>
              </a:xfrm>
              <a:prstGeom prst="rect">
                <a:avLst/>
              </a:prstGeom>
              <a:solidFill>
                <a:schemeClr val="bg1"/>
              </a:solidFill>
              <a:ln w="28575">
                <a:noFill/>
              </a:ln>
            </p:spPr>
            <p:txBody>
              <a:bodyPr wrap="square" rtlCol="0">
                <a:spAutoFit/>
              </a:bodyPr>
              <a:lstStyle/>
              <a:p>
                <a:pPr algn="ctr"/>
                <a:r>
                  <a:rPr lang="en-US" sz="2200" b="1" dirty="0">
                    <a:latin typeface="+mj-lt"/>
                  </a:rPr>
                  <a:t>STEP 2</a:t>
                </a:r>
              </a:p>
            </p:txBody>
          </p:sp>
          <p:sp>
            <p:nvSpPr>
              <p:cNvPr id="25" name="TextBox 24">
                <a:extLst>
                  <a:ext uri="{FF2B5EF4-FFF2-40B4-BE49-F238E27FC236}">
                    <a16:creationId xmlns:a16="http://schemas.microsoft.com/office/drawing/2014/main" id="{1B2953D8-B9F8-136F-2C36-7C22C203C783}"/>
                  </a:ext>
                </a:extLst>
              </p:cNvPr>
              <p:cNvSpPr txBox="1"/>
              <p:nvPr/>
            </p:nvSpPr>
            <p:spPr>
              <a:xfrm>
                <a:off x="7782458" y="1498829"/>
                <a:ext cx="2926080" cy="430887"/>
              </a:xfrm>
              <a:prstGeom prst="rect">
                <a:avLst/>
              </a:prstGeom>
              <a:solidFill>
                <a:schemeClr val="bg1"/>
              </a:solidFill>
              <a:ln w="28575">
                <a:noFill/>
              </a:ln>
            </p:spPr>
            <p:txBody>
              <a:bodyPr wrap="square" rtlCol="0">
                <a:spAutoFit/>
              </a:bodyPr>
              <a:lstStyle/>
              <a:p>
                <a:pPr algn="ctr"/>
                <a:r>
                  <a:rPr lang="en-US" sz="2200" b="1" dirty="0">
                    <a:latin typeface="+mj-lt"/>
                  </a:rPr>
                  <a:t>STEP 3</a:t>
                </a:r>
              </a:p>
            </p:txBody>
          </p:sp>
        </p:grpSp>
        <p:grpSp>
          <p:nvGrpSpPr>
            <p:cNvPr id="31" name="Group 30">
              <a:extLst>
                <a:ext uri="{FF2B5EF4-FFF2-40B4-BE49-F238E27FC236}">
                  <a16:creationId xmlns:a16="http://schemas.microsoft.com/office/drawing/2014/main" id="{C43F03AD-6819-6C8F-581E-4B11509E3223}"/>
                </a:ext>
              </a:extLst>
            </p:cNvPr>
            <p:cNvGrpSpPr/>
            <p:nvPr/>
          </p:nvGrpSpPr>
          <p:grpSpPr>
            <a:xfrm>
              <a:off x="759615" y="3889442"/>
              <a:ext cx="10017138" cy="2436846"/>
              <a:chOff x="759615" y="3758816"/>
              <a:chExt cx="10017138" cy="2436846"/>
            </a:xfrm>
          </p:grpSpPr>
          <p:sp>
            <p:nvSpPr>
              <p:cNvPr id="15" name="Right Arrow 14">
                <a:extLst>
                  <a:ext uri="{FF2B5EF4-FFF2-40B4-BE49-F238E27FC236}">
                    <a16:creationId xmlns:a16="http://schemas.microsoft.com/office/drawing/2014/main" id="{BE398DE0-99A5-F7D0-3F15-05A34BBC6354}"/>
                  </a:ext>
                </a:extLst>
              </p:cNvPr>
              <p:cNvSpPr/>
              <p:nvPr/>
            </p:nvSpPr>
            <p:spPr>
              <a:xfrm flipH="1">
                <a:off x="3504993" y="4905593"/>
                <a:ext cx="594360" cy="548640"/>
              </a:xfrm>
              <a:prstGeom prst="rightArrow">
                <a:avLst/>
              </a:prstGeom>
              <a:solidFill>
                <a:srgbClr val="F4D22B"/>
              </a:solidFill>
              <a:ln w="12700" cap="flat" cmpd="sng" algn="ctr">
                <a:solidFill>
                  <a:srgbClr val="F4D22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6" name="Right Arrow 15">
                <a:extLst>
                  <a:ext uri="{FF2B5EF4-FFF2-40B4-BE49-F238E27FC236}">
                    <a16:creationId xmlns:a16="http://schemas.microsoft.com/office/drawing/2014/main" id="{FCB4FD8A-F2C7-29C6-BB64-2872B17A68EC}"/>
                  </a:ext>
                </a:extLst>
              </p:cNvPr>
              <p:cNvSpPr/>
              <p:nvPr/>
            </p:nvSpPr>
            <p:spPr>
              <a:xfrm flipH="1" flipV="1">
                <a:off x="7243977" y="4905593"/>
                <a:ext cx="640080" cy="548640"/>
              </a:xfrm>
              <a:prstGeom prst="rightArrow">
                <a:avLst/>
              </a:prstGeom>
              <a:solidFill>
                <a:srgbClr val="F4D22B"/>
              </a:solidFill>
              <a:ln w="12700" cap="flat" cmpd="sng" algn="ctr">
                <a:solidFill>
                  <a:srgbClr val="F4D22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Rectangle 17">
                <a:extLst>
                  <a:ext uri="{FF2B5EF4-FFF2-40B4-BE49-F238E27FC236}">
                    <a16:creationId xmlns:a16="http://schemas.microsoft.com/office/drawing/2014/main" id="{96E93DEC-EBD6-92CD-FFC3-3CB07E0E9B40}"/>
                  </a:ext>
                </a:extLst>
              </p:cNvPr>
              <p:cNvSpPr/>
              <p:nvPr/>
            </p:nvSpPr>
            <p:spPr>
              <a:xfrm>
                <a:off x="7939952" y="4164929"/>
                <a:ext cx="2834640" cy="2029968"/>
              </a:xfrm>
              <a:prstGeom prst="rect">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0"/>
                  </a:spcAft>
                </a:pPr>
                <a:r>
                  <a:rPr lang="en-US" sz="2000" dirty="0">
                    <a:effectLst/>
                    <a:ea typeface="Calibri" panose="020F0502020204030204" pitchFamily="34" charset="0"/>
                    <a:cs typeface="Times New Roman" panose="02020603050405020304" pitchFamily="18" charset="0"/>
                  </a:rPr>
                  <a:t>QHP(s) review file &amp; determine whether applicant interview is needed to make an enrollment decision. </a:t>
                </a:r>
              </a:p>
            </p:txBody>
          </p:sp>
          <p:sp>
            <p:nvSpPr>
              <p:cNvPr id="19" name="Rectangle 18">
                <a:extLst>
                  <a:ext uri="{FF2B5EF4-FFF2-40B4-BE49-F238E27FC236}">
                    <a16:creationId xmlns:a16="http://schemas.microsoft.com/office/drawing/2014/main" id="{7A6CD60D-5C87-01BD-A578-949AF77AFB95}"/>
                  </a:ext>
                </a:extLst>
              </p:cNvPr>
              <p:cNvSpPr/>
              <p:nvPr/>
            </p:nvSpPr>
            <p:spPr>
              <a:xfrm>
                <a:off x="4170174" y="4164164"/>
                <a:ext cx="3044775" cy="2031498"/>
              </a:xfrm>
              <a:prstGeom prst="rect">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0" bIns="45720" numCol="1" spcCol="0" rtlCol="0" fromWordArt="0" anchor="ctr" anchorCtr="0" forceAA="0" compatLnSpc="1">
                <a:prstTxWarp prst="textNoShape">
                  <a:avLst/>
                </a:prstTxWarp>
                <a:noAutofit/>
              </a:bodyPr>
              <a:lstStyle/>
              <a:p>
                <a:pPr marL="0" marR="0" algn="ctr">
                  <a:lnSpc>
                    <a:spcPct val="105000"/>
                  </a:lnSpc>
                  <a:spcBef>
                    <a:spcPts val="0"/>
                  </a:spcBef>
                  <a:spcAft>
                    <a:spcPts val="0"/>
                  </a:spcAft>
                </a:pPr>
                <a:r>
                  <a:rPr lang="en-US" sz="1900" dirty="0">
                    <a:effectLst/>
                    <a:ea typeface="Calibri" panose="020F0502020204030204" pitchFamily="34" charset="0"/>
                    <a:cs typeface="Times New Roman" panose="02020603050405020304" pitchFamily="18" charset="0"/>
                  </a:rPr>
                  <a:t>If needed, </a:t>
                </a:r>
                <a:r>
                  <a:rPr lang="en-US" sz="1900" dirty="0">
                    <a:ea typeface="Calibri" panose="020F0502020204030204" pitchFamily="34" charset="0"/>
                    <a:cs typeface="Times New Roman" panose="02020603050405020304" pitchFamily="18" charset="0"/>
                  </a:rPr>
                  <a:t>applicant is interviewed, then QHP makes decision: 1) to enroll or 2) recommend denial, or 3) refer file to region for eligibility review.</a:t>
                </a:r>
                <a:endParaRPr lang="en-US" sz="1900" dirty="0">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BC9976A1-B1CF-EE37-6072-0C3499035275}"/>
                  </a:ext>
                </a:extLst>
              </p:cNvPr>
              <p:cNvSpPr/>
              <p:nvPr/>
            </p:nvSpPr>
            <p:spPr>
              <a:xfrm>
                <a:off x="759615" y="4164929"/>
                <a:ext cx="2743200" cy="2029968"/>
              </a:xfrm>
              <a:prstGeom prst="rect">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900" dirty="0">
                    <a:effectLst/>
                    <a:ea typeface="Calibri" panose="020F0502020204030204" pitchFamily="34" charset="0"/>
                    <a:cs typeface="Times New Roman" panose="02020603050405020304" pitchFamily="18" charset="0"/>
                  </a:rPr>
                  <a:t>If applicant is an individual with a disability, the disability accommodation process (DAP) must occur.</a:t>
                </a:r>
              </a:p>
            </p:txBody>
          </p:sp>
          <p:sp>
            <p:nvSpPr>
              <p:cNvPr id="26" name="TextBox 25">
                <a:extLst>
                  <a:ext uri="{FF2B5EF4-FFF2-40B4-BE49-F238E27FC236}">
                    <a16:creationId xmlns:a16="http://schemas.microsoft.com/office/drawing/2014/main" id="{B5D3D5B8-298A-0570-2BAC-1D545A4E3620}"/>
                  </a:ext>
                </a:extLst>
              </p:cNvPr>
              <p:cNvSpPr txBox="1"/>
              <p:nvPr/>
            </p:nvSpPr>
            <p:spPr>
              <a:xfrm>
                <a:off x="759615" y="3758816"/>
                <a:ext cx="2743200" cy="430887"/>
              </a:xfrm>
              <a:prstGeom prst="rect">
                <a:avLst/>
              </a:prstGeom>
              <a:solidFill>
                <a:schemeClr val="bg1"/>
              </a:solidFill>
              <a:ln w="28575">
                <a:noFill/>
              </a:ln>
            </p:spPr>
            <p:txBody>
              <a:bodyPr wrap="square" rtlCol="0">
                <a:spAutoFit/>
              </a:bodyPr>
              <a:lstStyle/>
              <a:p>
                <a:pPr algn="ctr"/>
                <a:r>
                  <a:rPr lang="en-US" sz="2200" b="1" dirty="0">
                    <a:latin typeface="+mj-lt"/>
                  </a:rPr>
                  <a:t>STEP 6</a:t>
                </a:r>
              </a:p>
            </p:txBody>
          </p:sp>
          <p:sp>
            <p:nvSpPr>
              <p:cNvPr id="27" name="TextBox 26">
                <a:extLst>
                  <a:ext uri="{FF2B5EF4-FFF2-40B4-BE49-F238E27FC236}">
                    <a16:creationId xmlns:a16="http://schemas.microsoft.com/office/drawing/2014/main" id="{347F0719-CFDA-65A4-2802-CBB987AEA5FB}"/>
                  </a:ext>
                </a:extLst>
              </p:cNvPr>
              <p:cNvSpPr txBox="1"/>
              <p:nvPr/>
            </p:nvSpPr>
            <p:spPr>
              <a:xfrm>
                <a:off x="4163716" y="3758816"/>
                <a:ext cx="3044952" cy="430887"/>
              </a:xfrm>
              <a:prstGeom prst="rect">
                <a:avLst/>
              </a:prstGeom>
              <a:solidFill>
                <a:schemeClr val="bg1"/>
              </a:solidFill>
              <a:ln w="28575">
                <a:noFill/>
              </a:ln>
            </p:spPr>
            <p:txBody>
              <a:bodyPr wrap="square" rtlCol="0">
                <a:spAutoFit/>
              </a:bodyPr>
              <a:lstStyle/>
              <a:p>
                <a:pPr algn="ctr"/>
                <a:r>
                  <a:rPr lang="en-US" sz="2200" b="1" dirty="0">
                    <a:latin typeface="+mj-lt"/>
                  </a:rPr>
                  <a:t>STEP 5</a:t>
                </a:r>
              </a:p>
            </p:txBody>
          </p:sp>
          <p:sp>
            <p:nvSpPr>
              <p:cNvPr id="28" name="TextBox 27">
                <a:extLst>
                  <a:ext uri="{FF2B5EF4-FFF2-40B4-BE49-F238E27FC236}">
                    <a16:creationId xmlns:a16="http://schemas.microsoft.com/office/drawing/2014/main" id="{C6DED655-84B5-1C03-F2C2-918068362292}"/>
                  </a:ext>
                </a:extLst>
              </p:cNvPr>
              <p:cNvSpPr txBox="1"/>
              <p:nvPr/>
            </p:nvSpPr>
            <p:spPr>
              <a:xfrm>
                <a:off x="7942113" y="3758816"/>
                <a:ext cx="2834640" cy="430887"/>
              </a:xfrm>
              <a:prstGeom prst="rect">
                <a:avLst/>
              </a:prstGeom>
              <a:solidFill>
                <a:schemeClr val="bg1"/>
              </a:solidFill>
              <a:ln w="28575">
                <a:noFill/>
              </a:ln>
            </p:spPr>
            <p:txBody>
              <a:bodyPr wrap="square" rtlCol="0">
                <a:spAutoFit/>
              </a:bodyPr>
              <a:lstStyle/>
              <a:p>
                <a:pPr algn="ctr"/>
                <a:r>
                  <a:rPr lang="en-US" sz="2200" b="1" dirty="0">
                    <a:latin typeface="+mj-lt"/>
                  </a:rPr>
                  <a:t>STEP 4</a:t>
                </a:r>
              </a:p>
            </p:txBody>
          </p:sp>
        </p:grpSp>
      </p:grpSp>
    </p:spTree>
    <p:extLst>
      <p:ext uri="{BB962C8B-B14F-4D97-AF65-F5344CB8AC3E}">
        <p14:creationId xmlns:p14="http://schemas.microsoft.com/office/powerpoint/2010/main" val="40636735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4"/>
          </p:nvPr>
        </p:nvSpPr>
        <p:spPr/>
        <p:txBody>
          <a:bodyPr/>
          <a:lstStyle/>
          <a:p>
            <a:fld id="{294A09A9-5501-47C1-A89A-A340965A2BE2}" type="slidenum">
              <a:rPr lang="en-US" smtClean="0">
                <a:solidFill>
                  <a:schemeClr val="tx1"/>
                </a:solidFill>
              </a:rPr>
              <a:pPr/>
              <a:t>80</a:t>
            </a:fld>
            <a:endParaRPr lang="en-US" dirty="0">
              <a:solidFill>
                <a:schemeClr val="tx1"/>
              </a:solidFill>
            </a:endParaRPr>
          </a:p>
        </p:txBody>
      </p:sp>
      <p:sp>
        <p:nvSpPr>
          <p:cNvPr id="8" name="Title 1">
            <a:extLst>
              <a:ext uri="{FF2B5EF4-FFF2-40B4-BE49-F238E27FC236}">
                <a16:creationId xmlns:a16="http://schemas.microsoft.com/office/drawing/2014/main" id="{BB59F763-463B-FC17-3BCD-79465BE59B64}"/>
              </a:ext>
            </a:extLst>
          </p:cNvPr>
          <p:cNvSpPr>
            <a:spLocks noGrp="1"/>
          </p:cNvSpPr>
          <p:nvPr>
            <p:ph type="title"/>
          </p:nvPr>
        </p:nvSpPr>
        <p:spPr>
          <a:xfrm>
            <a:off x="2180540" y="352442"/>
            <a:ext cx="9035416" cy="1000760"/>
          </a:xfrm>
        </p:spPr>
        <p:txBody>
          <a:bodyPr anchor="ctr">
            <a:normAutofit/>
          </a:bodyPr>
          <a:lstStyle/>
          <a:p>
            <a:pPr algn="ctr"/>
            <a:r>
              <a:rPr lang="en-US" sz="4000" b="0" dirty="0"/>
              <a:t>Signature Box with Attestation</a:t>
            </a:r>
          </a:p>
        </p:txBody>
      </p:sp>
      <p:sp>
        <p:nvSpPr>
          <p:cNvPr id="3" name="Right Arrow 2">
            <a:extLst>
              <a:ext uri="{FF2B5EF4-FFF2-40B4-BE49-F238E27FC236}">
                <a16:creationId xmlns:a16="http://schemas.microsoft.com/office/drawing/2014/main" id="{21FDC60E-EEA0-EAEA-5273-C8E2D283E81A}"/>
              </a:ext>
            </a:extLst>
          </p:cNvPr>
          <p:cNvSpPr/>
          <p:nvPr/>
        </p:nvSpPr>
        <p:spPr>
          <a:xfrm rot="9155985" flipH="1">
            <a:off x="1264127" y="3154681"/>
            <a:ext cx="914400" cy="548640"/>
          </a:xfrm>
          <a:prstGeom prst="rightArrow">
            <a:avLst>
              <a:gd name="adj1" fmla="val 46642"/>
              <a:gd name="adj2" fmla="val 50000"/>
            </a:avLst>
          </a:prstGeom>
          <a:solidFill>
            <a:srgbClr val="FF0000"/>
          </a:solidFill>
          <a:ln w="12700" cap="flat" cmpd="sng" algn="ctr">
            <a:solidFill>
              <a:schemeClr val="accent4">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 name="Right Arrow 3">
            <a:extLst>
              <a:ext uri="{FF2B5EF4-FFF2-40B4-BE49-F238E27FC236}">
                <a16:creationId xmlns:a16="http://schemas.microsoft.com/office/drawing/2014/main" id="{C757EB40-7C49-0B15-8D2A-C371CB1806F2}"/>
              </a:ext>
            </a:extLst>
          </p:cNvPr>
          <p:cNvSpPr/>
          <p:nvPr/>
        </p:nvSpPr>
        <p:spPr>
          <a:xfrm rot="9155985" flipH="1">
            <a:off x="1253180" y="4968263"/>
            <a:ext cx="914400" cy="548640"/>
          </a:xfrm>
          <a:prstGeom prst="rightArrow">
            <a:avLst>
              <a:gd name="adj1" fmla="val 46642"/>
              <a:gd name="adj2" fmla="val 50000"/>
            </a:avLst>
          </a:prstGeom>
          <a:solidFill>
            <a:srgbClr val="FF0000"/>
          </a:solidFill>
          <a:ln w="12700" cap="flat" cmpd="sng" algn="ctr">
            <a:solidFill>
              <a:schemeClr val="accent4">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1" name="Picture 10">
            <a:extLst>
              <a:ext uri="{FF2B5EF4-FFF2-40B4-BE49-F238E27FC236}">
                <a16:creationId xmlns:a16="http://schemas.microsoft.com/office/drawing/2014/main" id="{65FD7C31-7220-0D1F-5239-9529922C8B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0540" y="1696572"/>
            <a:ext cx="9100347" cy="4175843"/>
          </a:xfrm>
          <a:prstGeom prst="rect">
            <a:avLst/>
          </a:prstGeom>
        </p:spPr>
      </p:pic>
      <p:grpSp>
        <p:nvGrpSpPr>
          <p:cNvPr id="2" name="Group 1">
            <a:extLst>
              <a:ext uri="{FF2B5EF4-FFF2-40B4-BE49-F238E27FC236}">
                <a16:creationId xmlns:a16="http://schemas.microsoft.com/office/drawing/2014/main" id="{7D8C6A52-5F2F-E19B-42BE-40ED3DF4E3D8}"/>
              </a:ext>
            </a:extLst>
          </p:cNvPr>
          <p:cNvGrpSpPr/>
          <p:nvPr/>
        </p:nvGrpSpPr>
        <p:grpSpPr>
          <a:xfrm>
            <a:off x="2237981" y="3095919"/>
            <a:ext cx="8931481" cy="1836380"/>
            <a:chOff x="1437316" y="3049032"/>
            <a:chExt cx="9245600" cy="1836380"/>
          </a:xfrm>
        </p:grpSpPr>
        <p:cxnSp>
          <p:nvCxnSpPr>
            <p:cNvPr id="10" name="Straight Connector 9">
              <a:extLst>
                <a:ext uri="{FF2B5EF4-FFF2-40B4-BE49-F238E27FC236}">
                  <a16:creationId xmlns:a16="http://schemas.microsoft.com/office/drawing/2014/main" id="{EBB06E73-1C9C-87F5-1050-B763EDB0B978}"/>
                </a:ext>
              </a:extLst>
            </p:cNvPr>
            <p:cNvCxnSpPr>
              <a:cxnSpLocks/>
            </p:cNvCxnSpPr>
            <p:nvPr/>
          </p:nvCxnSpPr>
          <p:spPr>
            <a:xfrm>
              <a:off x="1437316" y="3049032"/>
              <a:ext cx="9245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27DFE5-7293-A21C-A0E9-A9B53871A417}"/>
                </a:ext>
              </a:extLst>
            </p:cNvPr>
            <p:cNvCxnSpPr>
              <a:cxnSpLocks/>
            </p:cNvCxnSpPr>
            <p:nvPr/>
          </p:nvCxnSpPr>
          <p:spPr>
            <a:xfrm>
              <a:off x="1437316" y="3961884"/>
              <a:ext cx="9245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10052B1-DB2F-CB7D-F147-78830940873D}"/>
                </a:ext>
              </a:extLst>
            </p:cNvPr>
            <p:cNvCxnSpPr>
              <a:cxnSpLocks/>
            </p:cNvCxnSpPr>
            <p:nvPr/>
          </p:nvCxnSpPr>
          <p:spPr>
            <a:xfrm>
              <a:off x="1437316" y="4885412"/>
              <a:ext cx="9245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4E27E7D2-B993-A7CD-AA11-18F77A4B06F4}"/>
              </a:ext>
            </a:extLst>
          </p:cNvPr>
          <p:cNvSpPr txBox="1"/>
          <p:nvPr/>
        </p:nvSpPr>
        <p:spPr>
          <a:xfrm>
            <a:off x="929897" y="5990442"/>
            <a:ext cx="10350989" cy="472290"/>
          </a:xfrm>
          <a:prstGeom prst="rect">
            <a:avLst/>
          </a:prstGeom>
          <a:solidFill>
            <a:schemeClr val="bg1">
              <a:lumMod val="95000"/>
            </a:schemeClr>
          </a:solidFill>
          <a:ln w="12700">
            <a:solidFill>
              <a:schemeClr val="tx1"/>
            </a:solidFill>
          </a:ln>
        </p:spPr>
        <p:txBody>
          <a:bodyPr wrap="square" rtlCol="0" anchor="ctr">
            <a:noAutofit/>
          </a:bodyPr>
          <a:lstStyle/>
          <a:p>
            <a:pPr algn="ctr"/>
            <a:r>
              <a:rPr lang="en-US" dirty="0"/>
              <a:t>If revisions are required during the Regional Review process, </a:t>
            </a:r>
            <a:r>
              <a:rPr lang="en-US" b="1" dirty="0"/>
              <a:t>the updated version must also be signed.</a:t>
            </a:r>
          </a:p>
        </p:txBody>
      </p:sp>
      <p:grpSp>
        <p:nvGrpSpPr>
          <p:cNvPr id="5" name="Group 4">
            <a:extLst>
              <a:ext uri="{FF2B5EF4-FFF2-40B4-BE49-F238E27FC236}">
                <a16:creationId xmlns:a16="http://schemas.microsoft.com/office/drawing/2014/main" id="{08C1FB20-687C-B882-ABF3-823B532E7341}"/>
              </a:ext>
            </a:extLst>
          </p:cNvPr>
          <p:cNvGrpSpPr/>
          <p:nvPr/>
        </p:nvGrpSpPr>
        <p:grpSpPr>
          <a:xfrm>
            <a:off x="173220" y="596862"/>
            <a:ext cx="2675024" cy="1130084"/>
            <a:chOff x="-464739" y="482444"/>
            <a:chExt cx="2675024" cy="1130084"/>
          </a:xfrm>
        </p:grpSpPr>
        <p:sp>
          <p:nvSpPr>
            <p:cNvPr id="7" name="Oval 6">
              <a:extLst>
                <a:ext uri="{FF2B5EF4-FFF2-40B4-BE49-F238E27FC236}">
                  <a16:creationId xmlns:a16="http://schemas.microsoft.com/office/drawing/2014/main" id="{0093E63E-6FE0-7392-51F9-E7349C3D65A0}"/>
                </a:ext>
              </a:extLst>
            </p:cNvPr>
            <p:cNvSpPr/>
            <p:nvPr/>
          </p:nvSpPr>
          <p:spPr>
            <a:xfrm>
              <a:off x="-464739" y="482444"/>
              <a:ext cx="2675024" cy="1130084"/>
            </a:xfrm>
            <a:prstGeom prst="ellipse">
              <a:avLst/>
            </a:prstGeom>
            <a:solidFill>
              <a:schemeClr val="accent1">
                <a:lumMod val="20000"/>
                <a:lumOff val="80000"/>
                <a:alpha val="91000"/>
              </a:schemeClr>
            </a:solidFill>
            <a:ln w="15875">
              <a:solidFill>
                <a:srgbClr val="2E3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4836AC1-671A-8ACE-74B8-C3EAD09270CB}"/>
                </a:ext>
              </a:extLst>
            </p:cNvPr>
            <p:cNvSpPr txBox="1"/>
            <p:nvPr/>
          </p:nvSpPr>
          <p:spPr>
            <a:xfrm>
              <a:off x="-180742" y="613658"/>
              <a:ext cx="2107030" cy="867656"/>
            </a:xfrm>
            <a:prstGeom prst="roundRect">
              <a:avLst/>
            </a:prstGeom>
            <a:noFill/>
            <a:ln w="12700">
              <a:noFill/>
            </a:ln>
          </p:spPr>
          <p:txBody>
            <a:bodyPr wrap="square" anchor="ctr">
              <a:noAutofit/>
            </a:bodyPr>
            <a:lstStyle/>
            <a:p>
              <a:r>
                <a:rPr lang="en-US" sz="3000" b="1" dirty="0">
                  <a:solidFill>
                    <a:srgbClr val="2E3ED6"/>
                  </a:solidFill>
                </a:rPr>
                <a:t>Change #5 </a:t>
              </a:r>
              <a:endParaRPr lang="en-US" sz="3000" b="1" dirty="0"/>
            </a:p>
          </p:txBody>
        </p:sp>
      </p:grpSp>
    </p:spTree>
    <p:extLst>
      <p:ext uri="{BB962C8B-B14F-4D97-AF65-F5344CB8AC3E}">
        <p14:creationId xmlns:p14="http://schemas.microsoft.com/office/powerpoint/2010/main" val="7063162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BC92FD-F30F-0FF1-4D40-E3C72B0C30AF}"/>
              </a:ext>
            </a:extLst>
          </p:cNvPr>
          <p:cNvSpPr>
            <a:spLocks noGrp="1"/>
          </p:cNvSpPr>
          <p:nvPr>
            <p:ph type="title"/>
          </p:nvPr>
        </p:nvSpPr>
        <p:spPr>
          <a:xfrm>
            <a:off x="381000" y="313787"/>
            <a:ext cx="11430000" cy="1325563"/>
          </a:xfrm>
        </p:spPr>
        <p:txBody>
          <a:bodyPr>
            <a:normAutofit/>
          </a:bodyPr>
          <a:lstStyle/>
          <a:p>
            <a:pPr algn="ctr"/>
            <a:r>
              <a:rPr lang="en-US" dirty="0"/>
              <a:t>Job Corps Health and Wellness Website</a:t>
            </a:r>
            <a:br>
              <a:rPr lang="en-US" dirty="0"/>
            </a:br>
            <a:r>
              <a:rPr lang="en-US" sz="2700" dirty="0">
                <a:solidFill>
                  <a:schemeClr val="accent1"/>
                </a:solidFill>
              </a:rPr>
              <a:t>https://supportservices.jobcorps.gov/health/Pages/default.aspx</a:t>
            </a:r>
          </a:p>
        </p:txBody>
      </p:sp>
      <p:sp>
        <p:nvSpPr>
          <p:cNvPr id="4" name="Slide Number Placeholder 3">
            <a:extLst>
              <a:ext uri="{FF2B5EF4-FFF2-40B4-BE49-F238E27FC236}">
                <a16:creationId xmlns:a16="http://schemas.microsoft.com/office/drawing/2014/main" id="{A1A75C60-DB9C-885E-B55D-DA01DCA7BB0F}"/>
              </a:ext>
            </a:extLst>
          </p:cNvPr>
          <p:cNvSpPr>
            <a:spLocks noGrp="1"/>
          </p:cNvSpPr>
          <p:nvPr>
            <p:ph type="sldNum" sz="quarter" idx="12"/>
          </p:nvPr>
        </p:nvSpPr>
        <p:spPr/>
        <p:txBody>
          <a:bodyPr/>
          <a:lstStyle/>
          <a:p>
            <a:fld id="{76569586-4176-472B-BD2E-5ECB0777912A}" type="slidenum">
              <a:rPr lang="en-US" smtClean="0">
                <a:solidFill>
                  <a:schemeClr val="tx1"/>
                </a:solidFill>
              </a:rPr>
              <a:t>81</a:t>
            </a:fld>
            <a:endParaRPr lang="en-US" dirty="0">
              <a:solidFill>
                <a:schemeClr val="tx1"/>
              </a:solidFill>
            </a:endParaRPr>
          </a:p>
        </p:txBody>
      </p:sp>
      <p:pic>
        <p:nvPicPr>
          <p:cNvPr id="8" name="Picture 7">
            <a:extLst>
              <a:ext uri="{FF2B5EF4-FFF2-40B4-BE49-F238E27FC236}">
                <a16:creationId xmlns:a16="http://schemas.microsoft.com/office/drawing/2014/main" id="{99EDB978-CED1-E600-10A1-64E87ABB79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503460"/>
            <a:ext cx="10820400" cy="4852890"/>
          </a:xfrm>
          <a:prstGeom prst="rect">
            <a:avLst/>
          </a:prstGeom>
          <a:ln>
            <a:solidFill>
              <a:schemeClr val="accent1">
                <a:lumMod val="50000"/>
              </a:schemeClr>
            </a:solidFill>
          </a:ln>
        </p:spPr>
      </p:pic>
    </p:spTree>
    <p:extLst>
      <p:ext uri="{BB962C8B-B14F-4D97-AF65-F5344CB8AC3E}">
        <p14:creationId xmlns:p14="http://schemas.microsoft.com/office/powerpoint/2010/main" val="2766957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BC92FD-F30F-0FF1-4D40-E3C72B0C30AF}"/>
              </a:ext>
            </a:extLst>
          </p:cNvPr>
          <p:cNvSpPr>
            <a:spLocks noGrp="1"/>
          </p:cNvSpPr>
          <p:nvPr>
            <p:ph type="title"/>
          </p:nvPr>
        </p:nvSpPr>
        <p:spPr/>
        <p:txBody>
          <a:bodyPr>
            <a:normAutofit/>
          </a:bodyPr>
          <a:lstStyle/>
          <a:p>
            <a:pPr algn="ctr"/>
            <a:r>
              <a:rPr lang="en-US" dirty="0"/>
              <a:t>Job Corps Disability Support Services Website</a:t>
            </a:r>
            <a:br>
              <a:rPr lang="en-US" dirty="0"/>
            </a:br>
            <a:r>
              <a:rPr lang="en-US" sz="2700" dirty="0">
                <a:solidFill>
                  <a:schemeClr val="accent1"/>
                </a:solidFill>
              </a:rPr>
              <a:t>https://supportservices.jobcorps.gov/disability/Pages/default.aspx</a:t>
            </a:r>
          </a:p>
        </p:txBody>
      </p:sp>
      <p:sp>
        <p:nvSpPr>
          <p:cNvPr id="4" name="Slide Number Placeholder 3">
            <a:extLst>
              <a:ext uri="{FF2B5EF4-FFF2-40B4-BE49-F238E27FC236}">
                <a16:creationId xmlns:a16="http://schemas.microsoft.com/office/drawing/2014/main" id="{A1A75C60-DB9C-885E-B55D-DA01DCA7BB0F}"/>
              </a:ext>
            </a:extLst>
          </p:cNvPr>
          <p:cNvSpPr>
            <a:spLocks noGrp="1"/>
          </p:cNvSpPr>
          <p:nvPr>
            <p:ph type="sldNum" sz="quarter" idx="12"/>
          </p:nvPr>
        </p:nvSpPr>
        <p:spPr/>
        <p:txBody>
          <a:bodyPr/>
          <a:lstStyle/>
          <a:p>
            <a:fld id="{76569586-4176-472B-BD2E-5ECB0777912A}" type="slidenum">
              <a:rPr lang="en-US" smtClean="0">
                <a:solidFill>
                  <a:schemeClr val="tx1"/>
                </a:solidFill>
              </a:rPr>
              <a:t>82</a:t>
            </a:fld>
            <a:endParaRPr lang="en-US" dirty="0">
              <a:solidFill>
                <a:schemeClr val="tx1"/>
              </a:solidFill>
            </a:endParaRPr>
          </a:p>
        </p:txBody>
      </p:sp>
      <p:pic>
        <p:nvPicPr>
          <p:cNvPr id="5" name="Picture 4">
            <a:extLst>
              <a:ext uri="{FF2B5EF4-FFF2-40B4-BE49-F238E27FC236}">
                <a16:creationId xmlns:a16="http://schemas.microsoft.com/office/drawing/2014/main" id="{7E99B3C3-B891-437B-2871-5FA79EAD4D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088" y="1690688"/>
            <a:ext cx="11453730" cy="4658939"/>
          </a:xfrm>
          <a:prstGeom prst="rect">
            <a:avLst/>
          </a:prstGeom>
          <a:ln>
            <a:solidFill>
              <a:schemeClr val="tx1"/>
            </a:solidFill>
          </a:ln>
        </p:spPr>
      </p:pic>
    </p:spTree>
    <p:extLst>
      <p:ext uri="{BB962C8B-B14F-4D97-AF65-F5344CB8AC3E}">
        <p14:creationId xmlns:p14="http://schemas.microsoft.com/office/powerpoint/2010/main" val="3548608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A1B1C72A-472B-EAE2-0F9D-EFE0E1CB6E49}"/>
              </a:ext>
            </a:extLst>
          </p:cNvPr>
          <p:cNvPicPr>
            <a:picLocks noChangeAspect="1"/>
          </p:cNvPicPr>
          <p:nvPr/>
        </p:nvPicPr>
        <p:blipFill>
          <a:blip r:embed="rId3"/>
          <a:stretch>
            <a:fillRect/>
          </a:stretch>
        </p:blipFill>
        <p:spPr>
          <a:xfrm>
            <a:off x="0" y="0"/>
            <a:ext cx="2931350" cy="6858000"/>
          </a:xfrm>
          <a:prstGeom prst="rect">
            <a:avLst/>
          </a:prstGeom>
        </p:spPr>
      </p:pic>
      <p:sp>
        <p:nvSpPr>
          <p:cNvPr id="5" name="Slide Number Placeholder 4">
            <a:extLst>
              <a:ext uri="{FF2B5EF4-FFF2-40B4-BE49-F238E27FC236}">
                <a16:creationId xmlns:a16="http://schemas.microsoft.com/office/drawing/2014/main" id="{987CCF58-9B83-4A4F-8CA9-3D9C9BB7A287}"/>
              </a:ext>
            </a:extLst>
          </p:cNvPr>
          <p:cNvSpPr>
            <a:spLocks noGrp="1"/>
          </p:cNvSpPr>
          <p:nvPr>
            <p:ph type="sldNum" sz="quarter" idx="2"/>
          </p:nvPr>
        </p:nvSpPr>
        <p:spPr/>
        <p:txBody>
          <a:bodyPr/>
          <a:lstStyle/>
          <a:p>
            <a:fld id="{294A09A9-5501-47C1-A89A-A340965A2BE2}" type="slidenum">
              <a:rPr lang="en-US" smtClean="0"/>
              <a:pPr/>
              <a:t>83</a:t>
            </a:fld>
            <a:endParaRPr lang="en-US" dirty="0"/>
          </a:p>
        </p:txBody>
      </p:sp>
      <p:sp>
        <p:nvSpPr>
          <p:cNvPr id="9" name="Title 4">
            <a:extLst>
              <a:ext uri="{FF2B5EF4-FFF2-40B4-BE49-F238E27FC236}">
                <a16:creationId xmlns:a16="http://schemas.microsoft.com/office/drawing/2014/main" id="{F7458FA1-36EE-D67D-30E0-CC4D757A6FC8}"/>
              </a:ext>
            </a:extLst>
          </p:cNvPr>
          <p:cNvSpPr>
            <a:spLocks noGrp="1"/>
          </p:cNvSpPr>
          <p:nvPr>
            <p:ph type="title" idx="4294967295"/>
          </p:nvPr>
        </p:nvSpPr>
        <p:spPr>
          <a:xfrm>
            <a:off x="3343331" y="694449"/>
            <a:ext cx="7955280" cy="965200"/>
          </a:xfrm>
        </p:spPr>
        <p:txBody>
          <a:bodyPr anchor="ctr"/>
          <a:lstStyle/>
          <a:p>
            <a:pPr algn="ctr"/>
            <a:r>
              <a:rPr lang="en-US" sz="4000" b="0" dirty="0"/>
              <a:t>Thank you for attending.</a:t>
            </a:r>
          </a:p>
        </p:txBody>
      </p:sp>
      <p:pic>
        <p:nvPicPr>
          <p:cNvPr id="2" name="Picture 1">
            <a:extLst>
              <a:ext uri="{FF2B5EF4-FFF2-40B4-BE49-F238E27FC236}">
                <a16:creationId xmlns:a16="http://schemas.microsoft.com/office/drawing/2014/main" id="{4748EB3A-3677-9ABB-BA5E-86C8AAB9E52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839" t="8681" r="13886" b="18977"/>
          <a:stretch/>
        </p:blipFill>
        <p:spPr>
          <a:xfrm>
            <a:off x="4923817" y="1659649"/>
            <a:ext cx="4143983" cy="4268147"/>
          </a:xfrm>
          <a:prstGeom prst="rect">
            <a:avLst/>
          </a:prstGeom>
        </p:spPr>
      </p:pic>
    </p:spTree>
    <p:extLst>
      <p:ext uri="{BB962C8B-B14F-4D97-AF65-F5344CB8AC3E}">
        <p14:creationId xmlns:p14="http://schemas.microsoft.com/office/powerpoint/2010/main" val="3030067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a:xfrm>
            <a:off x="692552" y="501650"/>
            <a:ext cx="9779183" cy="727839"/>
          </a:xfrm>
        </p:spPr>
        <p:txBody>
          <a:bodyPr anchor="t"/>
          <a:lstStyle/>
          <a:p>
            <a:r>
              <a:rPr lang="en-US" sz="4400" b="0" dirty="0"/>
              <a:t>AFR Process Steps – Center Level</a:t>
            </a:r>
          </a:p>
        </p:txBody>
      </p:sp>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4"/>
          </p:nvPr>
        </p:nvSpPr>
        <p:spPr/>
        <p:txBody>
          <a:bodyPr/>
          <a:lstStyle/>
          <a:p>
            <a:fld id="{294A09A9-5501-47C1-A89A-A340965A2BE2}" type="slidenum">
              <a:rPr lang="en-US" smtClean="0">
                <a:solidFill>
                  <a:schemeClr val="tx1">
                    <a:lumMod val="85000"/>
                    <a:lumOff val="15000"/>
                  </a:schemeClr>
                </a:solidFill>
              </a:rPr>
              <a:pPr/>
              <a:t>9</a:t>
            </a:fld>
            <a:endParaRPr lang="en-US" dirty="0">
              <a:solidFill>
                <a:schemeClr val="tx1">
                  <a:lumMod val="85000"/>
                  <a:lumOff val="15000"/>
                </a:schemeClr>
              </a:solidFill>
            </a:endParaRPr>
          </a:p>
        </p:txBody>
      </p:sp>
      <p:grpSp>
        <p:nvGrpSpPr>
          <p:cNvPr id="8" name="Group 7">
            <a:extLst>
              <a:ext uri="{FF2B5EF4-FFF2-40B4-BE49-F238E27FC236}">
                <a16:creationId xmlns:a16="http://schemas.microsoft.com/office/drawing/2014/main" id="{57E09AFC-E02C-8E17-7976-75F08A253B0E}"/>
              </a:ext>
            </a:extLst>
          </p:cNvPr>
          <p:cNvGrpSpPr/>
          <p:nvPr/>
        </p:nvGrpSpPr>
        <p:grpSpPr>
          <a:xfrm>
            <a:off x="2133598" y="2276389"/>
            <a:ext cx="7924804" cy="2718970"/>
            <a:chOff x="2133598" y="1644743"/>
            <a:chExt cx="7924804" cy="2718970"/>
          </a:xfrm>
        </p:grpSpPr>
        <p:sp>
          <p:nvSpPr>
            <p:cNvPr id="9" name="Rectangle 8">
              <a:extLst>
                <a:ext uri="{FF2B5EF4-FFF2-40B4-BE49-F238E27FC236}">
                  <a16:creationId xmlns:a16="http://schemas.microsoft.com/office/drawing/2014/main" id="{12B30061-21BB-8067-15AB-37FAA08B7D57}"/>
                </a:ext>
              </a:extLst>
            </p:cNvPr>
            <p:cNvSpPr/>
            <p:nvPr/>
          </p:nvSpPr>
          <p:spPr>
            <a:xfrm>
              <a:off x="2133598" y="2061292"/>
              <a:ext cx="3383280" cy="2302420"/>
            </a:xfrm>
            <a:prstGeom prst="rect">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45720" rIns="137160" bIns="45720" numCol="1" spcCol="0" rtlCol="0" fromWordArt="0" anchor="ctr" anchorCtr="0" forceAA="0" compatLnSpc="1">
              <a:prstTxWarp prst="textNoShape">
                <a:avLst/>
              </a:prstTxWarp>
              <a:noAutofit/>
            </a:bodyPr>
            <a:lstStyle/>
            <a:p>
              <a:pPr marL="0" marR="0" algn="ctr">
                <a:lnSpc>
                  <a:spcPct val="105000"/>
                </a:lnSpc>
                <a:spcBef>
                  <a:spcPts val="0"/>
                </a:spcBef>
                <a:spcAft>
                  <a:spcPts val="0"/>
                </a:spcAft>
              </a:pPr>
              <a:r>
                <a:rPr lang="en-US" sz="2000" dirty="0">
                  <a:effectLst/>
                  <a:ea typeface="Calibri" panose="020F0502020204030204" pitchFamily="34" charset="0"/>
                  <a:cs typeface="Times New Roman" panose="02020603050405020304" pitchFamily="18" charset="0"/>
                </a:rPr>
                <a:t>QHP(s) who recommend denial consider whether accommodations would sufficiently remove or reduce barriers to enrollment.</a:t>
              </a:r>
            </a:p>
          </p:txBody>
        </p:sp>
        <p:sp>
          <p:nvSpPr>
            <p:cNvPr id="10" name="Rectangle 9">
              <a:extLst>
                <a:ext uri="{FF2B5EF4-FFF2-40B4-BE49-F238E27FC236}">
                  <a16:creationId xmlns:a16="http://schemas.microsoft.com/office/drawing/2014/main" id="{D92C3D88-007C-C0C2-EF73-E88DFA6B492F}"/>
                </a:ext>
              </a:extLst>
            </p:cNvPr>
            <p:cNvSpPr/>
            <p:nvPr/>
          </p:nvSpPr>
          <p:spPr>
            <a:xfrm>
              <a:off x="6545942" y="2061292"/>
              <a:ext cx="3512460" cy="2302421"/>
            </a:xfrm>
            <a:prstGeom prst="rect">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0"/>
                </a:spcAft>
              </a:pPr>
              <a:r>
                <a:rPr lang="en-US" sz="2000" dirty="0">
                  <a:effectLst/>
                  <a:ea typeface="Calibri" panose="020F0502020204030204" pitchFamily="34" charset="0"/>
                  <a:cs typeface="Times New Roman" panose="02020603050405020304" pitchFamily="18" charset="0"/>
                </a:rPr>
                <a:t>Recommendation of denial using Form 2-04 or Form 2-05 is forwarded to the Regional Office (RO) for review. </a:t>
              </a:r>
              <a:r>
                <a:rPr lang="en-US" sz="2000" dirty="0">
                  <a:ea typeface="Calibri" panose="020F0502020204030204" pitchFamily="34" charset="0"/>
                  <a:cs typeface="Times New Roman" panose="02020603050405020304" pitchFamily="18" charset="0"/>
                </a:rPr>
                <a:t>RO makes f</a:t>
              </a:r>
              <a:r>
                <a:rPr lang="en-US" sz="2000" dirty="0">
                  <a:effectLst/>
                  <a:ea typeface="Calibri" panose="020F0502020204030204" pitchFamily="34" charset="0"/>
                  <a:cs typeface="Times New Roman" panose="02020603050405020304" pitchFamily="18" charset="0"/>
                </a:rPr>
                <a:t>inal determination of the applicant’s status.</a:t>
              </a:r>
            </a:p>
          </p:txBody>
        </p:sp>
        <p:sp>
          <p:nvSpPr>
            <p:cNvPr id="14" name="Right Arrow 13">
              <a:extLst>
                <a:ext uri="{FF2B5EF4-FFF2-40B4-BE49-F238E27FC236}">
                  <a16:creationId xmlns:a16="http://schemas.microsoft.com/office/drawing/2014/main" id="{579776FF-78C4-BC87-1628-D3BB9788A3B6}"/>
                </a:ext>
              </a:extLst>
            </p:cNvPr>
            <p:cNvSpPr/>
            <p:nvPr/>
          </p:nvSpPr>
          <p:spPr>
            <a:xfrm>
              <a:off x="5591123" y="2939212"/>
              <a:ext cx="914400" cy="546581"/>
            </a:xfrm>
            <a:prstGeom prst="rightArrow">
              <a:avLst/>
            </a:prstGeom>
            <a:solidFill>
              <a:srgbClr val="F4D22B"/>
            </a:solidFill>
            <a:ln w="1270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 name="TextBox 3">
              <a:extLst>
                <a:ext uri="{FF2B5EF4-FFF2-40B4-BE49-F238E27FC236}">
                  <a16:creationId xmlns:a16="http://schemas.microsoft.com/office/drawing/2014/main" id="{6562EC67-00A1-7A7F-4AC9-7FBC49A87F10}"/>
                </a:ext>
              </a:extLst>
            </p:cNvPr>
            <p:cNvSpPr txBox="1"/>
            <p:nvPr/>
          </p:nvSpPr>
          <p:spPr>
            <a:xfrm>
              <a:off x="2133598" y="1644743"/>
              <a:ext cx="3383280" cy="430887"/>
            </a:xfrm>
            <a:prstGeom prst="rect">
              <a:avLst/>
            </a:prstGeom>
            <a:solidFill>
              <a:schemeClr val="bg1"/>
            </a:solidFill>
            <a:ln w="28575">
              <a:noFill/>
            </a:ln>
          </p:spPr>
          <p:txBody>
            <a:bodyPr wrap="square" rtlCol="0">
              <a:spAutoFit/>
            </a:bodyPr>
            <a:lstStyle/>
            <a:p>
              <a:pPr algn="ctr"/>
              <a:r>
                <a:rPr lang="en-US" sz="2200" b="1" dirty="0">
                  <a:latin typeface="+mj-lt"/>
                </a:rPr>
                <a:t>STEP 7</a:t>
              </a:r>
            </a:p>
          </p:txBody>
        </p:sp>
        <p:sp>
          <p:nvSpPr>
            <p:cNvPr id="7" name="TextBox 6">
              <a:extLst>
                <a:ext uri="{FF2B5EF4-FFF2-40B4-BE49-F238E27FC236}">
                  <a16:creationId xmlns:a16="http://schemas.microsoft.com/office/drawing/2014/main" id="{88D6A1F6-1866-C175-7E9A-A81F24779AA0}"/>
                </a:ext>
              </a:extLst>
            </p:cNvPr>
            <p:cNvSpPr txBox="1"/>
            <p:nvPr/>
          </p:nvSpPr>
          <p:spPr>
            <a:xfrm>
              <a:off x="6545942" y="1666692"/>
              <a:ext cx="3512460" cy="430887"/>
            </a:xfrm>
            <a:prstGeom prst="rect">
              <a:avLst/>
            </a:prstGeom>
            <a:solidFill>
              <a:schemeClr val="bg1"/>
            </a:solidFill>
            <a:ln w="28575">
              <a:noFill/>
            </a:ln>
          </p:spPr>
          <p:txBody>
            <a:bodyPr wrap="square" rtlCol="0">
              <a:spAutoFit/>
            </a:bodyPr>
            <a:lstStyle/>
            <a:p>
              <a:pPr algn="ctr"/>
              <a:r>
                <a:rPr lang="en-US" sz="2200" b="1" dirty="0">
                  <a:latin typeface="+mj-lt"/>
                </a:rPr>
                <a:t>STEP 8</a:t>
              </a:r>
            </a:p>
          </p:txBody>
        </p:sp>
      </p:grpSp>
    </p:spTree>
    <p:extLst>
      <p:ext uri="{BB962C8B-B14F-4D97-AF65-F5344CB8AC3E}">
        <p14:creationId xmlns:p14="http://schemas.microsoft.com/office/powerpoint/2010/main" val="1248220838"/>
      </p:ext>
    </p:extLst>
  </p:cSld>
  <p:clrMapOvr>
    <a:masterClrMapping/>
  </p:clrMapOvr>
</p:sld>
</file>

<file path=ppt/theme/theme1.xml><?xml version="1.0" encoding="utf-8"?>
<a:theme xmlns:a="http://schemas.openxmlformats.org/drawingml/2006/main" name="Office Theme">
  <a:themeElements>
    <a:clrScheme name="Custom 7">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1C38F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XRUYQT3274NZ-681238054-1918</_dlc_DocId>
    <_dlc_DocIdUrl xmlns="b22f8f74-215c-4154-9939-bd29e4e8980e">
      <Url>https://supportservices.jobcorps.gov/health/_layouts/15/DocIdRedir.aspx?ID=XRUYQT3274NZ-681238054-1918</Url>
      <Description>XRUYQT3274NZ-681238054-1918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D5BAB77-79E1-4739-AA51-10C9079186D6}"/>
</file>

<file path=customXml/itemProps2.xml><?xml version="1.0" encoding="utf-8"?>
<ds:datastoreItem xmlns:ds="http://schemas.openxmlformats.org/officeDocument/2006/customXml" ds:itemID="{CB4CCB0F-1C6D-463D-918B-2B18338F4817}"/>
</file>

<file path=customXml/itemProps3.xml><?xml version="1.0" encoding="utf-8"?>
<ds:datastoreItem xmlns:ds="http://schemas.openxmlformats.org/officeDocument/2006/customXml" ds:itemID="{85334180-0405-413B-834A-44FA9E05ADB7}"/>
</file>

<file path=customXml/itemProps4.xml><?xml version="1.0" encoding="utf-8"?>
<ds:datastoreItem xmlns:ds="http://schemas.openxmlformats.org/officeDocument/2006/customXml" ds:itemID="{FD28FBC9-8959-4321-A666-D70E890EA7D7}"/>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Template>
  <TotalTime>6771</TotalTime>
  <Words>17874</Words>
  <Application>Microsoft Office PowerPoint</Application>
  <PresentationFormat>Widescreen</PresentationFormat>
  <Paragraphs>1441</Paragraphs>
  <Slides>83</Slides>
  <Notes>83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MS Gothic</vt:lpstr>
      <vt:lpstr>MS Mincho</vt:lpstr>
      <vt:lpstr>Abadi</vt:lpstr>
      <vt:lpstr>Arial</vt:lpstr>
      <vt:lpstr>Calibri</vt:lpstr>
      <vt:lpstr>Century Gothic</vt:lpstr>
      <vt:lpstr>Courier New</vt:lpstr>
      <vt:lpstr>Segoe UI Symbol</vt:lpstr>
      <vt:lpstr>Symbol</vt:lpstr>
      <vt:lpstr>Tenorite</vt:lpstr>
      <vt:lpstr>Times New Roman</vt:lpstr>
      <vt:lpstr>TimesNewRomanPSMT</vt:lpstr>
      <vt:lpstr>Wingdings</vt:lpstr>
      <vt:lpstr>Office Theme</vt:lpstr>
      <vt:lpstr>Mental Health Applicant File Review (AFR) Overview</vt:lpstr>
      <vt:lpstr>PowerPoint Presentation</vt:lpstr>
      <vt:lpstr>Learning Objectives</vt:lpstr>
      <vt:lpstr>PRH Policies Related to AFR</vt:lpstr>
      <vt:lpstr>AFR Outcomes</vt:lpstr>
      <vt:lpstr>Application Outcomes</vt:lpstr>
      <vt:lpstr>AFR Process Steps: Center Level</vt:lpstr>
      <vt:lpstr>AFR Process Steps – Center Level</vt:lpstr>
      <vt:lpstr>AFR Process Steps – Center Level</vt:lpstr>
      <vt:lpstr>PowerPoint Presentation</vt:lpstr>
      <vt:lpstr>PowerPoint Presentation</vt:lpstr>
      <vt:lpstr>Who is a Qualified Health Professional (QHP)?</vt:lpstr>
      <vt:lpstr>PowerPoint Presentation</vt:lpstr>
      <vt:lpstr>2 AFR Timelines</vt:lpstr>
      <vt:lpstr> Making a Recommendation of Denial</vt:lpstr>
      <vt:lpstr>2 Reasons to Recommend Denial</vt:lpstr>
      <vt:lpstr>Direct Threat to OTHERS</vt:lpstr>
      <vt:lpstr>Direct Threat – High Standard</vt:lpstr>
      <vt:lpstr>Direct Threat – High Standard</vt:lpstr>
      <vt:lpstr>Health Care Needs Assessment (HCNA)</vt:lpstr>
      <vt:lpstr>Health Care Needs Assessment (HCNA)</vt:lpstr>
      <vt:lpstr>Individualized Assessment</vt:lpstr>
      <vt:lpstr> Considerations for the Applicant Interview</vt:lpstr>
      <vt:lpstr>PowerPoint Presentation</vt:lpstr>
      <vt:lpstr>Applicant Interview Considerations</vt:lpstr>
      <vt:lpstr>Applicant Interview Considerations</vt:lpstr>
      <vt:lpstr>Scheduling Applicant Interviews</vt:lpstr>
      <vt:lpstr>Interviewing Minors</vt:lpstr>
      <vt:lpstr>Preparing for an Applicant Interview</vt:lpstr>
      <vt:lpstr>SOURCES OF INFORMATION    Where to look </vt:lpstr>
      <vt:lpstr>ETA 6-53 Job Corps Health Questionnaire</vt:lpstr>
      <vt:lpstr>Reviewing the Applicant e-Folder</vt:lpstr>
      <vt:lpstr>Resource:  Sample Applicant Interview Questions</vt:lpstr>
      <vt:lpstr>Conducting an Applicant Interview Communication Accommodations</vt:lpstr>
      <vt:lpstr>PowerPoint Presentation</vt:lpstr>
      <vt:lpstr>PowerPoint Presentation</vt:lpstr>
      <vt:lpstr>Mental Status Exam (MSE)</vt:lpstr>
      <vt:lpstr>Mental Status Exam  (MSE)</vt:lpstr>
      <vt:lpstr>5 Main Changes and Updated Form 2-05</vt:lpstr>
      <vt:lpstr>Primary Changes</vt:lpstr>
      <vt:lpstr>PowerPoint Presentation</vt:lpstr>
      <vt:lpstr>Documentation of Communication Accommodations</vt:lpstr>
      <vt:lpstr>HCNA – Communication Accommodations Box Example</vt:lpstr>
      <vt:lpstr>HCNA Question 1A</vt:lpstr>
      <vt:lpstr>HCNA Question 1A</vt:lpstr>
      <vt:lpstr>PowerPoint Presentation</vt:lpstr>
      <vt:lpstr>ETA 653 Example</vt:lpstr>
      <vt:lpstr>Applicant File Review Summary aka “record review”</vt:lpstr>
      <vt:lpstr>PowerPoint Presentation</vt:lpstr>
      <vt:lpstr>Applicant File Review Example</vt:lpstr>
      <vt:lpstr>Question 1A: Chronic Care Management Plan (CCMP)</vt:lpstr>
      <vt:lpstr>CCMP - Section 1</vt:lpstr>
      <vt:lpstr>CCMP – Section 1</vt:lpstr>
      <vt:lpstr>CCMP  Revised February 2021</vt:lpstr>
      <vt:lpstr>CCMP - Section 2</vt:lpstr>
      <vt:lpstr>CCMP Summary Example</vt:lpstr>
      <vt:lpstr>CCMP - Section 3</vt:lpstr>
      <vt:lpstr>CCMP Provider Contact Examples</vt:lpstr>
      <vt:lpstr>Applicant Interview Summary Example</vt:lpstr>
      <vt:lpstr>Question 2: Barriers to Enrollment</vt:lpstr>
      <vt:lpstr>Question 3: Health Care Management Needs</vt:lpstr>
      <vt:lpstr>PowerPoint Presentation</vt:lpstr>
      <vt:lpstr>PowerPoint Presentation</vt:lpstr>
      <vt:lpstr>Question 3: Health Care Needs/Barriers Example</vt:lpstr>
      <vt:lpstr>Change #2: Clinical recommendation is made BEFORE the DAP.</vt:lpstr>
      <vt:lpstr>Question 5: Applicant’s Disability Status</vt:lpstr>
      <vt:lpstr>Post Health Care Needs  Disability Accommodation Review</vt:lpstr>
      <vt:lpstr>Disability Accommodation Process (DAP)</vt:lpstr>
      <vt:lpstr>Change #3: Greater role of the QHP (CMHC) in the DAP</vt:lpstr>
      <vt:lpstr>PowerPoint Presentation</vt:lpstr>
      <vt:lpstr>Completing the DAP Table</vt:lpstr>
      <vt:lpstr>Avoid Common Mistakes</vt:lpstr>
      <vt:lpstr>DAP – Unable to Identify RA/RM/AAS</vt:lpstr>
      <vt:lpstr>DAP – Special Considerations &amp; Applicant Input</vt:lpstr>
      <vt:lpstr>DAP - Applicant Input Example</vt:lpstr>
      <vt:lpstr>Question 6: Clinical and Disability Accommodation Process (DAP) Summary</vt:lpstr>
      <vt:lpstr>Clinical Summary Example</vt:lpstr>
      <vt:lpstr>DAP Summary Example</vt:lpstr>
      <vt:lpstr>Question 7: Recommend Alternate Center</vt:lpstr>
      <vt:lpstr>Signature Box with Attestation</vt:lpstr>
      <vt:lpstr>Job Corps Health and Wellness Website https://supportservices.jobcorps.gov/health/Pages/default.aspx</vt:lpstr>
      <vt:lpstr>Job Corps Disability Support Services Website https://supportservices.jobcorps.gov/disability/Pages/default.aspx</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Tamara Warner</dc:creator>
  <cp:lastModifiedBy>Valerie Cherry</cp:lastModifiedBy>
  <cp:revision>828</cp:revision>
  <dcterms:created xsi:type="dcterms:W3CDTF">2023-01-17T17:38:50Z</dcterms:created>
  <dcterms:modified xsi:type="dcterms:W3CDTF">2023-02-09T05:19:06Z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718d8d4c-96d1-4e83-8ac5-2b92bc5545f0</vt:lpwstr>
  </property>
</Properties>
</file>