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layout3.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diagrams/colors4.xml" ContentType="application/vnd.openxmlformats-officedocument.drawingml.diagramColors+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4.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4.xml" ContentType="application/vnd.ms-office.drawingml.diagramDrawing+xml"/>
  <Override PartName="/ppt/comments/modernComment_110_8C505A98.xml" ContentType="application/vnd.ms-powerpoint.comment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authors.xml" ContentType="application/vnd.ms-powerpoint.auth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3.xml" ContentType="application/vnd.openxmlformats-officedocument.customXml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62" r:id="rId5"/>
    <p:sldId id="265" r:id="rId6"/>
    <p:sldId id="285" r:id="rId7"/>
    <p:sldId id="283" r:id="rId8"/>
    <p:sldId id="326" r:id="rId9"/>
    <p:sldId id="286" r:id="rId10"/>
    <p:sldId id="287" r:id="rId11"/>
    <p:sldId id="327" r:id="rId12"/>
    <p:sldId id="288" r:id="rId13"/>
    <p:sldId id="289" r:id="rId14"/>
    <p:sldId id="270" r:id="rId15"/>
    <p:sldId id="290" r:id="rId16"/>
    <p:sldId id="291" r:id="rId17"/>
    <p:sldId id="308" r:id="rId18"/>
    <p:sldId id="292" r:id="rId19"/>
    <p:sldId id="323" r:id="rId20"/>
    <p:sldId id="272" r:id="rId21"/>
    <p:sldId id="294" r:id="rId22"/>
    <p:sldId id="295" r:id="rId23"/>
    <p:sldId id="325" r:id="rId24"/>
    <p:sldId id="329" r:id="rId25"/>
    <p:sldId id="324" r:id="rId26"/>
    <p:sldId id="297" r:id="rId27"/>
    <p:sldId id="328" r:id="rId28"/>
    <p:sldId id="299" r:id="rId29"/>
    <p:sldId id="300" r:id="rId30"/>
    <p:sldId id="302" r:id="rId31"/>
    <p:sldId id="278" r:id="rId32"/>
    <p:sldId id="304" r:id="rId33"/>
    <p:sldId id="303" r:id="rId34"/>
    <p:sldId id="307" r:id="rId35"/>
    <p:sldId id="312" r:id="rId36"/>
    <p:sldId id="311" r:id="rId37"/>
    <p:sldId id="321" r:id="rId38"/>
    <p:sldId id="330" r:id="rId39"/>
    <p:sldId id="315" r:id="rId40"/>
  </p:sldIdLst>
  <p:sldSz cx="12192000" cy="6858000"/>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4AEAAA-9F9B-96C5-BA16-1F976F321E0E}" name="Guest User" initials="GU" userId="S::urn:spo:anon#4e561f185afc907f843ec3ab3721ff13acb795a983f2191f3aacdc69527187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00D8C-08A6-4746-00BB-AFD17156708C}" v="13" dt="2023-04-11T16:51:35.005"/>
    <p1510:client id="{8B7C9137-9ED3-D746-2904-C345EE48A98D}" v="15" dt="2023-04-11T16:44:17.944"/>
    <p1510:client id="{D745FBF5-E70F-432C-8CDA-1B32173FF1A8}" v="61" vWet="63" dt="2023-04-11T16:36:35.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comments/modernComment_110_8C505A98.xml><?xml version="1.0" encoding="utf-8"?>
<p188:cmLst xmlns:a="http://schemas.openxmlformats.org/drawingml/2006/main" xmlns:r="http://schemas.openxmlformats.org/officeDocument/2006/relationships" xmlns:p188="http://schemas.microsoft.com/office/powerpoint/2018/8/main">
  <p188:cm id="{7405C932-AEA9-4AD5-B886-82685DAE28AE}" authorId="{204AEAAA-9F9B-96C5-BA16-1F976F321E0E}" created="2023-04-11T16:40:33.095">
    <ac:txMkLst xmlns:ac="http://schemas.microsoft.com/office/drawing/2013/main/command">
      <pc:docMk xmlns:pc="http://schemas.microsoft.com/office/powerpoint/2013/main/command"/>
      <pc:sldMk xmlns:pc="http://schemas.microsoft.com/office/powerpoint/2013/main/command" cId="2354076312" sldId="272"/>
      <ac:graphicFrameMk id="24" creationId="{CF9F005E-C526-41AD-8A91-E420F0F96B9A}"/>
      <dc:dgmMk xmlns:dc="http://schemas.microsoft.com/office/drawing/2013/diagram/command"/>
      <dc:nodeMk xmlns:dc="http://schemas.microsoft.com/office/drawing/2013/diagram/command" id="{75940DCB-83E9-4BEA-AEB9-D4CA51356845}"/>
      <ac:txMk cp="329" len="3">
        <ac:context len="454" hash="3209720581"/>
      </ac:txMk>
    </ac:txMkLst>
    <p188:txBody>
      <a:bodyPr/>
      <a:lstStyle/>
      <a:p>
        <a:r>
          <a:rPr lang="en-US"/>
          <a:t>HWD</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47A6A-118C-40F3-BB1B-585AA9B0BB1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BA6ABFF-DAFB-487B-A50B-B255B1B66E06}">
      <dgm:prSet/>
      <dgm:spPr/>
      <dgm:t>
        <a:bodyPr/>
        <a:lstStyle/>
        <a:p>
          <a:r>
            <a:rPr lang="en-US" dirty="0"/>
            <a:t>Confirm the rationale for long-term prescribed medications </a:t>
          </a:r>
          <a:r>
            <a:rPr lang="en-US" u="sng" dirty="0"/>
            <a:t>at least monthly </a:t>
          </a:r>
          <a:r>
            <a:rPr lang="en-US" dirty="0"/>
            <a:t>with case conferences between the </a:t>
          </a:r>
          <a:r>
            <a:rPr lang="en-US" dirty="0">
              <a:latin typeface="Calibri Light"/>
            </a:rPr>
            <a:t>HWD</a:t>
          </a:r>
          <a:r>
            <a:rPr lang="en-US" dirty="0"/>
            <a:t> (or designee) and the CP/NP/PA</a:t>
          </a:r>
        </a:p>
      </dgm:t>
    </dgm:pt>
    <dgm:pt modelId="{65DF6C8A-AA61-4E07-A5C3-E04826E694E8}" type="parTrans" cxnId="{F821DAD2-B3F9-4127-A8B4-6081DAE5EC57}">
      <dgm:prSet/>
      <dgm:spPr/>
      <dgm:t>
        <a:bodyPr/>
        <a:lstStyle/>
        <a:p>
          <a:endParaRPr lang="en-US"/>
        </a:p>
      </dgm:t>
    </dgm:pt>
    <dgm:pt modelId="{4B04A0E6-D5BC-4A3A-B39C-84E71A190A96}" type="sibTrans" cxnId="{F821DAD2-B3F9-4127-A8B4-6081DAE5EC57}">
      <dgm:prSet/>
      <dgm:spPr/>
      <dgm:t>
        <a:bodyPr/>
        <a:lstStyle/>
        <a:p>
          <a:endParaRPr lang="en-US"/>
        </a:p>
      </dgm:t>
    </dgm:pt>
    <dgm:pt modelId="{565E4495-A606-450D-B4DC-09820D188340}">
      <dgm:prSet/>
      <dgm:spPr/>
      <dgm:t>
        <a:bodyPr/>
        <a:lstStyle/>
        <a:p>
          <a:r>
            <a:rPr lang="en-US" dirty="0"/>
            <a:t>Document in the SHR</a:t>
          </a:r>
        </a:p>
      </dgm:t>
    </dgm:pt>
    <dgm:pt modelId="{30D5D2FD-2097-4B1D-A494-ED7B40BB40D1}" type="parTrans" cxnId="{1C0C9BFD-8659-44E0-841B-085A3BF048E3}">
      <dgm:prSet/>
      <dgm:spPr/>
      <dgm:t>
        <a:bodyPr/>
        <a:lstStyle/>
        <a:p>
          <a:endParaRPr lang="en-US"/>
        </a:p>
      </dgm:t>
    </dgm:pt>
    <dgm:pt modelId="{47099582-B8E5-43B0-B65F-254F530FC3E2}" type="sibTrans" cxnId="{1C0C9BFD-8659-44E0-841B-085A3BF048E3}">
      <dgm:prSet/>
      <dgm:spPr/>
      <dgm:t>
        <a:bodyPr/>
        <a:lstStyle/>
        <a:p>
          <a:endParaRPr lang="en-US"/>
        </a:p>
      </dgm:t>
    </dgm:pt>
    <dgm:pt modelId="{17C96E42-EEF0-42A0-9C0D-2DC02396E2D5}">
      <dgm:prSet/>
      <dgm:spPr>
        <a:solidFill>
          <a:srgbClr val="7030A0"/>
        </a:solidFill>
      </dgm:spPr>
      <dgm:t>
        <a:bodyPr/>
        <a:lstStyle/>
        <a:p>
          <a:r>
            <a:rPr lang="en-US" dirty="0"/>
            <a:t>Include student adherence to the medication prescribed</a:t>
          </a:r>
        </a:p>
      </dgm:t>
    </dgm:pt>
    <dgm:pt modelId="{7C96C72C-E83E-4A4D-9136-7B2460B44E98}" type="parTrans" cxnId="{295AF356-8856-4A8D-87A2-57EE04FD512C}">
      <dgm:prSet/>
      <dgm:spPr/>
      <dgm:t>
        <a:bodyPr/>
        <a:lstStyle/>
        <a:p>
          <a:endParaRPr lang="en-US"/>
        </a:p>
      </dgm:t>
    </dgm:pt>
    <dgm:pt modelId="{DE60E379-ABC0-45EF-B222-64C70ED24356}" type="sibTrans" cxnId="{295AF356-8856-4A8D-87A2-57EE04FD512C}">
      <dgm:prSet/>
      <dgm:spPr/>
      <dgm:t>
        <a:bodyPr/>
        <a:lstStyle/>
        <a:p>
          <a:endParaRPr lang="en-US"/>
        </a:p>
      </dgm:t>
    </dgm:pt>
    <dgm:pt modelId="{33D6CE4C-00D7-4D83-992D-E0B43C9E1A53}">
      <dgm:prSet/>
      <dgm:spPr/>
      <dgm:t>
        <a:bodyPr/>
        <a:lstStyle/>
        <a:p>
          <a:r>
            <a:rPr lang="en-US" dirty="0"/>
            <a:t>Include any side effects the student reports</a:t>
          </a:r>
        </a:p>
      </dgm:t>
    </dgm:pt>
    <dgm:pt modelId="{FFB7A6CA-3681-4EE8-9F12-26338F42C60D}" type="parTrans" cxnId="{F22DABE1-FE3F-4458-BCA5-82A2DFDB5D71}">
      <dgm:prSet/>
      <dgm:spPr/>
      <dgm:t>
        <a:bodyPr/>
        <a:lstStyle/>
        <a:p>
          <a:endParaRPr lang="en-US"/>
        </a:p>
      </dgm:t>
    </dgm:pt>
    <dgm:pt modelId="{4C4C3EE9-9EDA-4912-AC38-490575667AF8}" type="sibTrans" cxnId="{F22DABE1-FE3F-4458-BCA5-82A2DFDB5D71}">
      <dgm:prSet/>
      <dgm:spPr/>
      <dgm:t>
        <a:bodyPr/>
        <a:lstStyle/>
        <a:p>
          <a:endParaRPr lang="en-US"/>
        </a:p>
      </dgm:t>
    </dgm:pt>
    <dgm:pt modelId="{ECFDAEC4-20B6-4571-B9A4-1618542CBA60}">
      <dgm:prSet/>
      <dgm:spPr/>
      <dgm:t>
        <a:bodyPr/>
        <a:lstStyle/>
        <a:p>
          <a:pPr rtl="0"/>
          <a:r>
            <a:rPr lang="en-US" dirty="0"/>
            <a:t>Document. Is the medication producing the desired effect?</a:t>
          </a:r>
          <a:r>
            <a:rPr lang="en-US" dirty="0">
              <a:latin typeface="Calibri Light"/>
            </a:rPr>
            <a:t>  </a:t>
          </a:r>
          <a:endParaRPr lang="en-US" dirty="0"/>
        </a:p>
      </dgm:t>
    </dgm:pt>
    <dgm:pt modelId="{6308D14D-E036-42BE-BB91-3FF0DD60FA17}" type="parTrans" cxnId="{0AFAC52C-C29F-4039-860E-693FABDA6FD4}">
      <dgm:prSet/>
      <dgm:spPr/>
      <dgm:t>
        <a:bodyPr/>
        <a:lstStyle/>
        <a:p>
          <a:endParaRPr lang="en-US"/>
        </a:p>
      </dgm:t>
    </dgm:pt>
    <dgm:pt modelId="{F81F7DBC-4ED1-47B0-9D39-F7E5CF2854B9}" type="sibTrans" cxnId="{0AFAC52C-C29F-4039-860E-693FABDA6FD4}">
      <dgm:prSet/>
      <dgm:spPr/>
      <dgm:t>
        <a:bodyPr/>
        <a:lstStyle/>
        <a:p>
          <a:endParaRPr lang="en-US"/>
        </a:p>
      </dgm:t>
    </dgm:pt>
    <dgm:pt modelId="{C313D0A5-0491-4E9C-8E3F-9AD95810EB51}" type="pres">
      <dgm:prSet presAssocID="{20C47A6A-118C-40F3-BB1B-585AA9B0BB1E}" presName="diagram" presStyleCnt="0">
        <dgm:presLayoutVars>
          <dgm:dir/>
          <dgm:resizeHandles val="exact"/>
        </dgm:presLayoutVars>
      </dgm:prSet>
      <dgm:spPr/>
    </dgm:pt>
    <dgm:pt modelId="{2D4FF9C9-CFA4-4DBF-8443-5B8C3A240EAA}" type="pres">
      <dgm:prSet presAssocID="{3BA6ABFF-DAFB-487B-A50B-B255B1B66E06}" presName="node" presStyleLbl="node1" presStyleIdx="0" presStyleCnt="5">
        <dgm:presLayoutVars>
          <dgm:bulletEnabled val="1"/>
        </dgm:presLayoutVars>
      </dgm:prSet>
      <dgm:spPr/>
    </dgm:pt>
    <dgm:pt modelId="{A11CB8F7-9D5A-4629-BC81-520141D87008}" type="pres">
      <dgm:prSet presAssocID="{4B04A0E6-D5BC-4A3A-B39C-84E71A190A96}" presName="sibTrans" presStyleCnt="0"/>
      <dgm:spPr/>
    </dgm:pt>
    <dgm:pt modelId="{5A4FC7CA-51C3-4172-81C9-A7844C64CB8C}" type="pres">
      <dgm:prSet presAssocID="{565E4495-A606-450D-B4DC-09820D188340}" presName="node" presStyleLbl="node1" presStyleIdx="1" presStyleCnt="5">
        <dgm:presLayoutVars>
          <dgm:bulletEnabled val="1"/>
        </dgm:presLayoutVars>
      </dgm:prSet>
      <dgm:spPr/>
    </dgm:pt>
    <dgm:pt modelId="{0315E653-63E8-43FB-9F66-06E696B58A7A}" type="pres">
      <dgm:prSet presAssocID="{47099582-B8E5-43B0-B65F-254F530FC3E2}" presName="sibTrans" presStyleCnt="0"/>
      <dgm:spPr/>
    </dgm:pt>
    <dgm:pt modelId="{8AD45895-15F5-43DA-A451-66FE01FC0D26}" type="pres">
      <dgm:prSet presAssocID="{17C96E42-EEF0-42A0-9C0D-2DC02396E2D5}" presName="node" presStyleLbl="node1" presStyleIdx="2" presStyleCnt="5">
        <dgm:presLayoutVars>
          <dgm:bulletEnabled val="1"/>
        </dgm:presLayoutVars>
      </dgm:prSet>
      <dgm:spPr/>
    </dgm:pt>
    <dgm:pt modelId="{322D1358-0544-49CE-AF82-8F688D0579CB}" type="pres">
      <dgm:prSet presAssocID="{DE60E379-ABC0-45EF-B222-64C70ED24356}" presName="sibTrans" presStyleCnt="0"/>
      <dgm:spPr/>
    </dgm:pt>
    <dgm:pt modelId="{ECC128FE-93C0-4B5E-BC46-7350915560F7}" type="pres">
      <dgm:prSet presAssocID="{33D6CE4C-00D7-4D83-992D-E0B43C9E1A53}" presName="node" presStyleLbl="node1" presStyleIdx="3" presStyleCnt="5">
        <dgm:presLayoutVars>
          <dgm:bulletEnabled val="1"/>
        </dgm:presLayoutVars>
      </dgm:prSet>
      <dgm:spPr/>
    </dgm:pt>
    <dgm:pt modelId="{0BCEECFD-EB46-445F-929C-B8F1AE2768DC}" type="pres">
      <dgm:prSet presAssocID="{4C4C3EE9-9EDA-4912-AC38-490575667AF8}" presName="sibTrans" presStyleCnt="0"/>
      <dgm:spPr/>
    </dgm:pt>
    <dgm:pt modelId="{EB4A18F0-746B-41D1-AF49-3565F8EA20C5}" type="pres">
      <dgm:prSet presAssocID="{ECFDAEC4-20B6-4571-B9A4-1618542CBA60}" presName="node" presStyleLbl="node1" presStyleIdx="4" presStyleCnt="5">
        <dgm:presLayoutVars>
          <dgm:bulletEnabled val="1"/>
        </dgm:presLayoutVars>
      </dgm:prSet>
      <dgm:spPr/>
    </dgm:pt>
  </dgm:ptLst>
  <dgm:cxnLst>
    <dgm:cxn modelId="{F8017307-0427-4950-B629-C9BD23BC33B3}" type="presOf" srcId="{3BA6ABFF-DAFB-487B-A50B-B255B1B66E06}" destId="{2D4FF9C9-CFA4-4DBF-8443-5B8C3A240EAA}" srcOrd="0" destOrd="0" presId="urn:microsoft.com/office/officeart/2005/8/layout/default"/>
    <dgm:cxn modelId="{0AFAC52C-C29F-4039-860E-693FABDA6FD4}" srcId="{20C47A6A-118C-40F3-BB1B-585AA9B0BB1E}" destId="{ECFDAEC4-20B6-4571-B9A4-1618542CBA60}" srcOrd="4" destOrd="0" parTransId="{6308D14D-E036-42BE-BB91-3FF0DD60FA17}" sibTransId="{F81F7DBC-4ED1-47B0-9D39-F7E5CF2854B9}"/>
    <dgm:cxn modelId="{236B375F-FD4C-4731-BAB1-41C32AC2A0A0}" type="presOf" srcId="{33D6CE4C-00D7-4D83-992D-E0B43C9E1A53}" destId="{ECC128FE-93C0-4B5E-BC46-7350915560F7}" srcOrd="0" destOrd="0" presId="urn:microsoft.com/office/officeart/2005/8/layout/default"/>
    <dgm:cxn modelId="{EDFAA765-5290-4DA6-9CB6-C37EEB06BE7C}" type="presOf" srcId="{ECFDAEC4-20B6-4571-B9A4-1618542CBA60}" destId="{EB4A18F0-746B-41D1-AF49-3565F8EA20C5}" srcOrd="0" destOrd="0" presId="urn:microsoft.com/office/officeart/2005/8/layout/default"/>
    <dgm:cxn modelId="{230A0952-C291-4B76-9055-53E433E54AEE}" type="presOf" srcId="{17C96E42-EEF0-42A0-9C0D-2DC02396E2D5}" destId="{8AD45895-15F5-43DA-A451-66FE01FC0D26}" srcOrd="0" destOrd="0" presId="urn:microsoft.com/office/officeart/2005/8/layout/default"/>
    <dgm:cxn modelId="{295AF356-8856-4A8D-87A2-57EE04FD512C}" srcId="{20C47A6A-118C-40F3-BB1B-585AA9B0BB1E}" destId="{17C96E42-EEF0-42A0-9C0D-2DC02396E2D5}" srcOrd="2" destOrd="0" parTransId="{7C96C72C-E83E-4A4D-9136-7B2460B44E98}" sibTransId="{DE60E379-ABC0-45EF-B222-64C70ED24356}"/>
    <dgm:cxn modelId="{516120B3-472A-4450-9475-33BF9C0A868B}" type="presOf" srcId="{565E4495-A606-450D-B4DC-09820D188340}" destId="{5A4FC7CA-51C3-4172-81C9-A7844C64CB8C}" srcOrd="0" destOrd="0" presId="urn:microsoft.com/office/officeart/2005/8/layout/default"/>
    <dgm:cxn modelId="{F821DAD2-B3F9-4127-A8B4-6081DAE5EC57}" srcId="{20C47A6A-118C-40F3-BB1B-585AA9B0BB1E}" destId="{3BA6ABFF-DAFB-487B-A50B-B255B1B66E06}" srcOrd="0" destOrd="0" parTransId="{65DF6C8A-AA61-4E07-A5C3-E04826E694E8}" sibTransId="{4B04A0E6-D5BC-4A3A-B39C-84E71A190A96}"/>
    <dgm:cxn modelId="{E23B65D4-2099-4D72-B1D6-3C1C495ED6EE}" type="presOf" srcId="{20C47A6A-118C-40F3-BB1B-585AA9B0BB1E}" destId="{C313D0A5-0491-4E9C-8E3F-9AD95810EB51}" srcOrd="0" destOrd="0" presId="urn:microsoft.com/office/officeart/2005/8/layout/default"/>
    <dgm:cxn modelId="{F22DABE1-FE3F-4458-BCA5-82A2DFDB5D71}" srcId="{20C47A6A-118C-40F3-BB1B-585AA9B0BB1E}" destId="{33D6CE4C-00D7-4D83-992D-E0B43C9E1A53}" srcOrd="3" destOrd="0" parTransId="{FFB7A6CA-3681-4EE8-9F12-26338F42C60D}" sibTransId="{4C4C3EE9-9EDA-4912-AC38-490575667AF8}"/>
    <dgm:cxn modelId="{1C0C9BFD-8659-44E0-841B-085A3BF048E3}" srcId="{20C47A6A-118C-40F3-BB1B-585AA9B0BB1E}" destId="{565E4495-A606-450D-B4DC-09820D188340}" srcOrd="1" destOrd="0" parTransId="{30D5D2FD-2097-4B1D-A494-ED7B40BB40D1}" sibTransId="{47099582-B8E5-43B0-B65F-254F530FC3E2}"/>
    <dgm:cxn modelId="{7135986F-E74F-4ADA-A8CD-27C3EE87E66C}" type="presParOf" srcId="{C313D0A5-0491-4E9C-8E3F-9AD95810EB51}" destId="{2D4FF9C9-CFA4-4DBF-8443-5B8C3A240EAA}" srcOrd="0" destOrd="0" presId="urn:microsoft.com/office/officeart/2005/8/layout/default"/>
    <dgm:cxn modelId="{CCC1E663-60D4-4A78-A3CC-DBF64475E900}" type="presParOf" srcId="{C313D0A5-0491-4E9C-8E3F-9AD95810EB51}" destId="{A11CB8F7-9D5A-4629-BC81-520141D87008}" srcOrd="1" destOrd="0" presId="urn:microsoft.com/office/officeart/2005/8/layout/default"/>
    <dgm:cxn modelId="{B6C32766-5878-47E8-81E5-5B5A68310B01}" type="presParOf" srcId="{C313D0A5-0491-4E9C-8E3F-9AD95810EB51}" destId="{5A4FC7CA-51C3-4172-81C9-A7844C64CB8C}" srcOrd="2" destOrd="0" presId="urn:microsoft.com/office/officeart/2005/8/layout/default"/>
    <dgm:cxn modelId="{2014160E-1646-41C4-88B2-9D972C6ACA61}" type="presParOf" srcId="{C313D0A5-0491-4E9C-8E3F-9AD95810EB51}" destId="{0315E653-63E8-43FB-9F66-06E696B58A7A}" srcOrd="3" destOrd="0" presId="urn:microsoft.com/office/officeart/2005/8/layout/default"/>
    <dgm:cxn modelId="{A6641A7E-5EB8-42EC-92C1-C33EFE854267}" type="presParOf" srcId="{C313D0A5-0491-4E9C-8E3F-9AD95810EB51}" destId="{8AD45895-15F5-43DA-A451-66FE01FC0D26}" srcOrd="4" destOrd="0" presId="urn:microsoft.com/office/officeart/2005/8/layout/default"/>
    <dgm:cxn modelId="{9B204603-EEEF-4C71-80F4-59F8B2E2B292}" type="presParOf" srcId="{C313D0A5-0491-4E9C-8E3F-9AD95810EB51}" destId="{322D1358-0544-49CE-AF82-8F688D0579CB}" srcOrd="5" destOrd="0" presId="urn:microsoft.com/office/officeart/2005/8/layout/default"/>
    <dgm:cxn modelId="{187BBD55-3620-4947-9D86-EE26B175ABA1}" type="presParOf" srcId="{C313D0A5-0491-4E9C-8E3F-9AD95810EB51}" destId="{ECC128FE-93C0-4B5E-BC46-7350915560F7}" srcOrd="6" destOrd="0" presId="urn:microsoft.com/office/officeart/2005/8/layout/default"/>
    <dgm:cxn modelId="{37F281DE-522A-4D2F-9C74-B648D3BF87B1}" type="presParOf" srcId="{C313D0A5-0491-4E9C-8E3F-9AD95810EB51}" destId="{0BCEECFD-EB46-445F-929C-B8F1AE2768DC}" srcOrd="7" destOrd="0" presId="urn:microsoft.com/office/officeart/2005/8/layout/default"/>
    <dgm:cxn modelId="{63D3349F-08BC-4E81-9EFF-9136A24C7180}" type="presParOf" srcId="{C313D0A5-0491-4E9C-8E3F-9AD95810EB51}" destId="{EB4A18F0-746B-41D1-AF49-3565F8EA20C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7745F-C29C-4AC8-ACE0-3174045363E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39D4C11-C2C3-4ABA-BF32-68026FFC1047}">
      <dgm:prSet/>
      <dgm:spPr/>
      <dgm:t>
        <a:bodyPr/>
        <a:lstStyle/>
        <a:p>
          <a:pPr>
            <a:defRPr cap="all"/>
          </a:pPr>
          <a:r>
            <a:rPr lang="en-US"/>
            <a:t>Document prescription orders and the administration of doses in the SHR.</a:t>
          </a:r>
        </a:p>
      </dgm:t>
    </dgm:pt>
    <dgm:pt modelId="{7EB8D939-0FFF-42F7-8057-7143C41331CD}" type="parTrans" cxnId="{FF26B922-5933-4304-95CB-0B3080A39AE1}">
      <dgm:prSet/>
      <dgm:spPr/>
      <dgm:t>
        <a:bodyPr/>
        <a:lstStyle/>
        <a:p>
          <a:endParaRPr lang="en-US"/>
        </a:p>
      </dgm:t>
    </dgm:pt>
    <dgm:pt modelId="{19539F71-853C-4D50-A63A-6CCBC7E4E5EC}" type="sibTrans" cxnId="{FF26B922-5933-4304-95CB-0B3080A39AE1}">
      <dgm:prSet/>
      <dgm:spPr/>
      <dgm:t>
        <a:bodyPr/>
        <a:lstStyle/>
        <a:p>
          <a:endParaRPr lang="en-US"/>
        </a:p>
      </dgm:t>
    </dgm:pt>
    <dgm:pt modelId="{F7AD9DCF-104E-4AC4-AD22-F8935F6E6A48}">
      <dgm:prSet/>
      <dgm:spPr/>
      <dgm:t>
        <a:bodyPr/>
        <a:lstStyle/>
        <a:p>
          <a:pPr>
            <a:defRPr cap="all"/>
          </a:pPr>
          <a:r>
            <a:rPr lang="en-US"/>
            <a:t>Monthly medication Administration Records (MARs) must be filed in the SHR</a:t>
          </a:r>
        </a:p>
      </dgm:t>
    </dgm:pt>
    <dgm:pt modelId="{AFA5508B-AF46-4A65-8AF2-CF1786352043}" type="parTrans" cxnId="{363E282F-68F3-40AD-956B-38850F56C414}">
      <dgm:prSet/>
      <dgm:spPr/>
      <dgm:t>
        <a:bodyPr/>
        <a:lstStyle/>
        <a:p>
          <a:endParaRPr lang="en-US"/>
        </a:p>
      </dgm:t>
    </dgm:pt>
    <dgm:pt modelId="{9C59B411-4D68-4CE7-8D08-DA7B1B8DAAC1}" type="sibTrans" cxnId="{363E282F-68F3-40AD-956B-38850F56C414}">
      <dgm:prSet/>
      <dgm:spPr/>
      <dgm:t>
        <a:bodyPr/>
        <a:lstStyle/>
        <a:p>
          <a:endParaRPr lang="en-US"/>
        </a:p>
      </dgm:t>
    </dgm:pt>
    <dgm:pt modelId="{EA0846BD-CF79-41C0-AEC7-2E8535F32569}">
      <dgm:prSet/>
      <dgm:spPr/>
      <dgm:t>
        <a:bodyPr/>
        <a:lstStyle/>
        <a:p>
          <a:pPr>
            <a:defRPr cap="all"/>
          </a:pPr>
          <a:r>
            <a:rPr lang="en-US"/>
            <a:t>Prescription orders should be transcribed to a MAR exactly as the order reads.</a:t>
          </a:r>
        </a:p>
      </dgm:t>
    </dgm:pt>
    <dgm:pt modelId="{822DC960-656C-4581-96E6-BA991EA22630}" type="parTrans" cxnId="{7926267B-AAF4-4318-9BB4-0EB829925E8A}">
      <dgm:prSet/>
      <dgm:spPr/>
      <dgm:t>
        <a:bodyPr/>
        <a:lstStyle/>
        <a:p>
          <a:endParaRPr lang="en-US"/>
        </a:p>
      </dgm:t>
    </dgm:pt>
    <dgm:pt modelId="{179B18A1-4E82-4C09-A0FC-FE34F5A6056E}" type="sibTrans" cxnId="{7926267B-AAF4-4318-9BB4-0EB829925E8A}">
      <dgm:prSet/>
      <dgm:spPr/>
      <dgm:t>
        <a:bodyPr/>
        <a:lstStyle/>
        <a:p>
          <a:endParaRPr lang="en-US"/>
        </a:p>
      </dgm:t>
    </dgm:pt>
    <dgm:pt modelId="{09582C59-5957-455A-9748-E800111D3645}" type="pres">
      <dgm:prSet presAssocID="{76F7745F-C29C-4AC8-ACE0-3174045363E2}" presName="root" presStyleCnt="0">
        <dgm:presLayoutVars>
          <dgm:dir/>
          <dgm:resizeHandles val="exact"/>
        </dgm:presLayoutVars>
      </dgm:prSet>
      <dgm:spPr/>
    </dgm:pt>
    <dgm:pt modelId="{97ED8042-9F41-4A17-AC9A-CE87E75CCEE1}" type="pres">
      <dgm:prSet presAssocID="{839D4C11-C2C3-4ABA-BF32-68026FFC1047}" presName="compNode" presStyleCnt="0"/>
      <dgm:spPr/>
    </dgm:pt>
    <dgm:pt modelId="{D1C7030D-2C4D-4537-9A6C-EBC9FF180946}" type="pres">
      <dgm:prSet presAssocID="{839D4C11-C2C3-4ABA-BF32-68026FFC1047}" presName="iconBgRect" presStyleLbl="bgShp" presStyleIdx="0" presStyleCnt="3"/>
      <dgm:spPr>
        <a:prstGeom prst="round2DiagRect">
          <a:avLst>
            <a:gd name="adj1" fmla="val 29727"/>
            <a:gd name="adj2" fmla="val 0"/>
          </a:avLst>
        </a:prstGeom>
      </dgm:spPr>
    </dgm:pt>
    <dgm:pt modelId="{FB749317-C6A2-4F04-B46E-D34E3AA4823B}" type="pres">
      <dgm:prSet presAssocID="{839D4C11-C2C3-4ABA-BF32-68026FFC10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l"/>
        </a:ext>
      </dgm:extLst>
    </dgm:pt>
    <dgm:pt modelId="{586F2793-1B71-4273-A8BE-BF8E4154ADD0}" type="pres">
      <dgm:prSet presAssocID="{839D4C11-C2C3-4ABA-BF32-68026FFC1047}" presName="spaceRect" presStyleCnt="0"/>
      <dgm:spPr/>
    </dgm:pt>
    <dgm:pt modelId="{FD169040-806D-4398-9F52-85B4CB6092FD}" type="pres">
      <dgm:prSet presAssocID="{839D4C11-C2C3-4ABA-BF32-68026FFC1047}" presName="textRect" presStyleLbl="revTx" presStyleIdx="0" presStyleCnt="3">
        <dgm:presLayoutVars>
          <dgm:chMax val="1"/>
          <dgm:chPref val="1"/>
        </dgm:presLayoutVars>
      </dgm:prSet>
      <dgm:spPr/>
    </dgm:pt>
    <dgm:pt modelId="{9B5E0664-A055-405D-B0C6-C11BE33B6E92}" type="pres">
      <dgm:prSet presAssocID="{19539F71-853C-4D50-A63A-6CCBC7E4E5EC}" presName="sibTrans" presStyleCnt="0"/>
      <dgm:spPr/>
    </dgm:pt>
    <dgm:pt modelId="{DFA6B3CD-512A-4582-95C8-D8EA66364628}" type="pres">
      <dgm:prSet presAssocID="{F7AD9DCF-104E-4AC4-AD22-F8935F6E6A48}" presName="compNode" presStyleCnt="0"/>
      <dgm:spPr/>
    </dgm:pt>
    <dgm:pt modelId="{251D8434-E07C-4FA1-8BA9-6063ECEA0E18}" type="pres">
      <dgm:prSet presAssocID="{F7AD9DCF-104E-4AC4-AD22-F8935F6E6A48}" presName="iconBgRect" presStyleLbl="bgShp" presStyleIdx="1" presStyleCnt="3"/>
      <dgm:spPr>
        <a:prstGeom prst="round2DiagRect">
          <a:avLst>
            <a:gd name="adj1" fmla="val 29727"/>
            <a:gd name="adj2" fmla="val 0"/>
          </a:avLst>
        </a:prstGeom>
      </dgm:spPr>
    </dgm:pt>
    <dgm:pt modelId="{21A62A0B-8A79-4D4E-B6C3-AEB05249542C}" type="pres">
      <dgm:prSet presAssocID="{F7AD9DCF-104E-4AC4-AD22-F8935F6E6A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ADE866D-6DA3-4A37-95E5-46FDC1200217}" type="pres">
      <dgm:prSet presAssocID="{F7AD9DCF-104E-4AC4-AD22-F8935F6E6A48}" presName="spaceRect" presStyleCnt="0"/>
      <dgm:spPr/>
    </dgm:pt>
    <dgm:pt modelId="{DB64B218-5FCE-4822-B517-FCACEDF5E338}" type="pres">
      <dgm:prSet presAssocID="{F7AD9DCF-104E-4AC4-AD22-F8935F6E6A48}" presName="textRect" presStyleLbl="revTx" presStyleIdx="1" presStyleCnt="3">
        <dgm:presLayoutVars>
          <dgm:chMax val="1"/>
          <dgm:chPref val="1"/>
        </dgm:presLayoutVars>
      </dgm:prSet>
      <dgm:spPr/>
    </dgm:pt>
    <dgm:pt modelId="{778C98AB-8295-4168-AD1B-0AA4A3308D4B}" type="pres">
      <dgm:prSet presAssocID="{9C59B411-4D68-4CE7-8D08-DA7B1B8DAAC1}" presName="sibTrans" presStyleCnt="0"/>
      <dgm:spPr/>
    </dgm:pt>
    <dgm:pt modelId="{6937B344-8866-4FC8-BC1D-1479AF22B981}" type="pres">
      <dgm:prSet presAssocID="{EA0846BD-CF79-41C0-AEC7-2E8535F32569}" presName="compNode" presStyleCnt="0"/>
      <dgm:spPr/>
    </dgm:pt>
    <dgm:pt modelId="{63798557-B215-4C29-9E71-619FA978F672}" type="pres">
      <dgm:prSet presAssocID="{EA0846BD-CF79-41C0-AEC7-2E8535F32569}" presName="iconBgRect" presStyleLbl="bgShp" presStyleIdx="2" presStyleCnt="3"/>
      <dgm:spPr>
        <a:prstGeom prst="round2DiagRect">
          <a:avLst>
            <a:gd name="adj1" fmla="val 29727"/>
            <a:gd name="adj2" fmla="val 0"/>
          </a:avLst>
        </a:prstGeom>
      </dgm:spPr>
    </dgm:pt>
    <dgm:pt modelId="{DDC36BF1-0B8A-4D59-BA43-BC60BA6CE5B7}" type="pres">
      <dgm:prSet presAssocID="{EA0846BD-CF79-41C0-AEC7-2E8535F325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ryboard"/>
        </a:ext>
      </dgm:extLst>
    </dgm:pt>
    <dgm:pt modelId="{D95BA5A5-DCA6-4B53-A6AF-AFB7BD74E193}" type="pres">
      <dgm:prSet presAssocID="{EA0846BD-CF79-41C0-AEC7-2E8535F32569}" presName="spaceRect" presStyleCnt="0"/>
      <dgm:spPr/>
    </dgm:pt>
    <dgm:pt modelId="{BE7F4DAF-0E3D-479D-8C0B-0C40CDCF8157}" type="pres">
      <dgm:prSet presAssocID="{EA0846BD-CF79-41C0-AEC7-2E8535F32569}" presName="textRect" presStyleLbl="revTx" presStyleIdx="2" presStyleCnt="3">
        <dgm:presLayoutVars>
          <dgm:chMax val="1"/>
          <dgm:chPref val="1"/>
        </dgm:presLayoutVars>
      </dgm:prSet>
      <dgm:spPr/>
    </dgm:pt>
  </dgm:ptLst>
  <dgm:cxnLst>
    <dgm:cxn modelId="{59A3E915-1719-4082-BC73-EFE99E4C9AD0}" type="presOf" srcId="{EA0846BD-CF79-41C0-AEC7-2E8535F32569}" destId="{BE7F4DAF-0E3D-479D-8C0B-0C40CDCF8157}" srcOrd="0" destOrd="0" presId="urn:microsoft.com/office/officeart/2018/5/layout/IconLeafLabelList"/>
    <dgm:cxn modelId="{BD6A801A-BAEA-460D-954F-6B28E42CE5B8}" type="presOf" srcId="{76F7745F-C29C-4AC8-ACE0-3174045363E2}" destId="{09582C59-5957-455A-9748-E800111D3645}" srcOrd="0" destOrd="0" presId="urn:microsoft.com/office/officeart/2018/5/layout/IconLeafLabelList"/>
    <dgm:cxn modelId="{FF26B922-5933-4304-95CB-0B3080A39AE1}" srcId="{76F7745F-C29C-4AC8-ACE0-3174045363E2}" destId="{839D4C11-C2C3-4ABA-BF32-68026FFC1047}" srcOrd="0" destOrd="0" parTransId="{7EB8D939-0FFF-42F7-8057-7143C41331CD}" sibTransId="{19539F71-853C-4D50-A63A-6CCBC7E4E5EC}"/>
    <dgm:cxn modelId="{B44D8B2E-45D0-48D4-AC6B-45FC7EA6224B}" type="presOf" srcId="{839D4C11-C2C3-4ABA-BF32-68026FFC1047}" destId="{FD169040-806D-4398-9F52-85B4CB6092FD}" srcOrd="0" destOrd="0" presId="urn:microsoft.com/office/officeart/2018/5/layout/IconLeafLabelList"/>
    <dgm:cxn modelId="{363E282F-68F3-40AD-956B-38850F56C414}" srcId="{76F7745F-C29C-4AC8-ACE0-3174045363E2}" destId="{F7AD9DCF-104E-4AC4-AD22-F8935F6E6A48}" srcOrd="1" destOrd="0" parTransId="{AFA5508B-AF46-4A65-8AF2-CF1786352043}" sibTransId="{9C59B411-4D68-4CE7-8D08-DA7B1B8DAAC1}"/>
    <dgm:cxn modelId="{7926267B-AAF4-4318-9BB4-0EB829925E8A}" srcId="{76F7745F-C29C-4AC8-ACE0-3174045363E2}" destId="{EA0846BD-CF79-41C0-AEC7-2E8535F32569}" srcOrd="2" destOrd="0" parTransId="{822DC960-656C-4581-96E6-BA991EA22630}" sibTransId="{179B18A1-4E82-4C09-A0FC-FE34F5A6056E}"/>
    <dgm:cxn modelId="{F739E77E-0B3B-4897-8D08-ACB81066B441}" type="presOf" srcId="{F7AD9DCF-104E-4AC4-AD22-F8935F6E6A48}" destId="{DB64B218-5FCE-4822-B517-FCACEDF5E338}" srcOrd="0" destOrd="0" presId="urn:microsoft.com/office/officeart/2018/5/layout/IconLeafLabelList"/>
    <dgm:cxn modelId="{C302BF83-C808-42C0-9B15-A9A6CA399319}" type="presParOf" srcId="{09582C59-5957-455A-9748-E800111D3645}" destId="{97ED8042-9F41-4A17-AC9A-CE87E75CCEE1}" srcOrd="0" destOrd="0" presId="urn:microsoft.com/office/officeart/2018/5/layout/IconLeafLabelList"/>
    <dgm:cxn modelId="{709E907F-7C57-4287-B795-99AD3D21CC35}" type="presParOf" srcId="{97ED8042-9F41-4A17-AC9A-CE87E75CCEE1}" destId="{D1C7030D-2C4D-4537-9A6C-EBC9FF180946}" srcOrd="0" destOrd="0" presId="urn:microsoft.com/office/officeart/2018/5/layout/IconLeafLabelList"/>
    <dgm:cxn modelId="{66749D77-94C4-4216-9905-6B79610BB130}" type="presParOf" srcId="{97ED8042-9F41-4A17-AC9A-CE87E75CCEE1}" destId="{FB749317-C6A2-4F04-B46E-D34E3AA4823B}" srcOrd="1" destOrd="0" presId="urn:microsoft.com/office/officeart/2018/5/layout/IconLeafLabelList"/>
    <dgm:cxn modelId="{853435B4-DEDA-4EB6-B6E2-D535760D0C42}" type="presParOf" srcId="{97ED8042-9F41-4A17-AC9A-CE87E75CCEE1}" destId="{586F2793-1B71-4273-A8BE-BF8E4154ADD0}" srcOrd="2" destOrd="0" presId="urn:microsoft.com/office/officeart/2018/5/layout/IconLeafLabelList"/>
    <dgm:cxn modelId="{EE44D227-8E03-44DA-BE16-23B0931299B5}" type="presParOf" srcId="{97ED8042-9F41-4A17-AC9A-CE87E75CCEE1}" destId="{FD169040-806D-4398-9F52-85B4CB6092FD}" srcOrd="3" destOrd="0" presId="urn:microsoft.com/office/officeart/2018/5/layout/IconLeafLabelList"/>
    <dgm:cxn modelId="{0160CA2F-4C6D-4057-BF1D-B717B114359C}" type="presParOf" srcId="{09582C59-5957-455A-9748-E800111D3645}" destId="{9B5E0664-A055-405D-B0C6-C11BE33B6E92}" srcOrd="1" destOrd="0" presId="urn:microsoft.com/office/officeart/2018/5/layout/IconLeafLabelList"/>
    <dgm:cxn modelId="{48883F98-5F1C-4EBD-841E-6C81A036FBDB}" type="presParOf" srcId="{09582C59-5957-455A-9748-E800111D3645}" destId="{DFA6B3CD-512A-4582-95C8-D8EA66364628}" srcOrd="2" destOrd="0" presId="urn:microsoft.com/office/officeart/2018/5/layout/IconLeafLabelList"/>
    <dgm:cxn modelId="{0398842C-A092-4B24-8111-F60400CBE29A}" type="presParOf" srcId="{DFA6B3CD-512A-4582-95C8-D8EA66364628}" destId="{251D8434-E07C-4FA1-8BA9-6063ECEA0E18}" srcOrd="0" destOrd="0" presId="urn:microsoft.com/office/officeart/2018/5/layout/IconLeafLabelList"/>
    <dgm:cxn modelId="{72AE54BA-D874-4FE4-AAA9-754870619124}" type="presParOf" srcId="{DFA6B3CD-512A-4582-95C8-D8EA66364628}" destId="{21A62A0B-8A79-4D4E-B6C3-AEB05249542C}" srcOrd="1" destOrd="0" presId="urn:microsoft.com/office/officeart/2018/5/layout/IconLeafLabelList"/>
    <dgm:cxn modelId="{7038DE52-F2B1-468F-8A8C-9C7145391429}" type="presParOf" srcId="{DFA6B3CD-512A-4582-95C8-D8EA66364628}" destId="{0ADE866D-6DA3-4A37-95E5-46FDC1200217}" srcOrd="2" destOrd="0" presId="urn:microsoft.com/office/officeart/2018/5/layout/IconLeafLabelList"/>
    <dgm:cxn modelId="{E04EAFF3-D6DB-4EB7-829F-327E8828A34C}" type="presParOf" srcId="{DFA6B3CD-512A-4582-95C8-D8EA66364628}" destId="{DB64B218-5FCE-4822-B517-FCACEDF5E338}" srcOrd="3" destOrd="0" presId="urn:microsoft.com/office/officeart/2018/5/layout/IconLeafLabelList"/>
    <dgm:cxn modelId="{23C35F1B-6F35-4949-8CD3-F7E5E866BB89}" type="presParOf" srcId="{09582C59-5957-455A-9748-E800111D3645}" destId="{778C98AB-8295-4168-AD1B-0AA4A3308D4B}" srcOrd="3" destOrd="0" presId="urn:microsoft.com/office/officeart/2018/5/layout/IconLeafLabelList"/>
    <dgm:cxn modelId="{49E6FD12-B6BB-449E-9AEC-0D08A7C7AF71}" type="presParOf" srcId="{09582C59-5957-455A-9748-E800111D3645}" destId="{6937B344-8866-4FC8-BC1D-1479AF22B981}" srcOrd="4" destOrd="0" presId="urn:microsoft.com/office/officeart/2018/5/layout/IconLeafLabelList"/>
    <dgm:cxn modelId="{5DE828B9-F3FD-4897-8CE6-7F8C435472DC}" type="presParOf" srcId="{6937B344-8866-4FC8-BC1D-1479AF22B981}" destId="{63798557-B215-4C29-9E71-619FA978F672}" srcOrd="0" destOrd="0" presId="urn:microsoft.com/office/officeart/2018/5/layout/IconLeafLabelList"/>
    <dgm:cxn modelId="{5625C4B9-A928-4910-B0FD-88CABCD356AA}" type="presParOf" srcId="{6937B344-8866-4FC8-BC1D-1479AF22B981}" destId="{DDC36BF1-0B8A-4D59-BA43-BC60BA6CE5B7}" srcOrd="1" destOrd="0" presId="urn:microsoft.com/office/officeart/2018/5/layout/IconLeafLabelList"/>
    <dgm:cxn modelId="{AED98089-AC0A-4AFA-8F70-C9F48713EFD9}" type="presParOf" srcId="{6937B344-8866-4FC8-BC1D-1479AF22B981}" destId="{D95BA5A5-DCA6-4B53-A6AF-AFB7BD74E193}" srcOrd="2" destOrd="0" presId="urn:microsoft.com/office/officeart/2018/5/layout/IconLeafLabelList"/>
    <dgm:cxn modelId="{2F45784A-5BBE-473E-BAE7-4B57733ACF33}" type="presParOf" srcId="{6937B344-8866-4FC8-BC1D-1479AF22B981}" destId="{BE7F4DAF-0E3D-479D-8C0B-0C40CDCF815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3C30A-2F7B-47E1-BE20-8B2FFFD1B4AA}"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75940DCB-83E9-4BEA-AEB9-D4CA51356845}">
      <dgm:prSet phldr="0"/>
      <dgm:spPr/>
      <dgm:t>
        <a:bodyPr/>
        <a:lstStyle/>
        <a:p>
          <a:pPr rtl="0"/>
          <a:r>
            <a:rPr lang="en-US" dirty="0">
              <a:solidFill>
                <a:schemeClr val="tx1"/>
              </a:solidFill>
              <a:latin typeface="Calibri Light"/>
            </a:rPr>
            <a:t>Meredith's mother called and said Meredith was hospitalized for Bipolar Disorder. She said her lithium levels were extremely low.  She asked if Meredith had been provided her medications as prescribed and if she had been taking them. The new HWD checks both the MARs and MORs which have not been filled out consistently over the past 8 weeks. </a:t>
          </a:r>
          <a:endParaRPr lang="en-US" dirty="0">
            <a:solidFill>
              <a:schemeClr val="tx1"/>
            </a:solidFill>
          </a:endParaRPr>
        </a:p>
      </dgm:t>
    </dgm:pt>
    <dgm:pt modelId="{9356B93F-17FA-4259-AE88-D8B3750A6418}" type="parTrans" cxnId="{5CE62439-259E-489A-B71F-B7BF0B429D4A}">
      <dgm:prSet/>
      <dgm:spPr/>
      <dgm:t>
        <a:bodyPr/>
        <a:lstStyle/>
        <a:p>
          <a:endParaRPr lang="en-US"/>
        </a:p>
      </dgm:t>
    </dgm:pt>
    <dgm:pt modelId="{6625699E-7E40-49E7-9974-3476F5A30524}" type="sibTrans" cxnId="{5CE62439-259E-489A-B71F-B7BF0B429D4A}">
      <dgm:prSet/>
      <dgm:spPr/>
      <dgm:t>
        <a:bodyPr/>
        <a:lstStyle/>
        <a:p>
          <a:endParaRPr lang="en-US"/>
        </a:p>
      </dgm:t>
    </dgm:pt>
    <dgm:pt modelId="{5F6A607B-518B-4B94-8EAF-2B970C27EB20}">
      <dgm:prSet phldr="0"/>
      <dgm:spPr/>
      <dgm:t>
        <a:bodyPr/>
        <a:lstStyle/>
        <a:p>
          <a:pPr rtl="0"/>
          <a:r>
            <a:rPr lang="en-US" dirty="0">
              <a:solidFill>
                <a:schemeClr val="tx1"/>
              </a:solidFill>
              <a:latin typeface="Calibri Light"/>
            </a:rPr>
            <a:t>How should the medications have been documented? Can you prove Meredith's medications were provided?</a:t>
          </a:r>
        </a:p>
      </dgm:t>
    </dgm:pt>
    <dgm:pt modelId="{70DCE442-3EF5-4B02-8E17-E8918D9308C4}" type="parTrans" cxnId="{1F9E20EC-DA47-45D7-9A92-78B42BFAA921}">
      <dgm:prSet/>
      <dgm:spPr/>
      <dgm:t>
        <a:bodyPr/>
        <a:lstStyle/>
        <a:p>
          <a:endParaRPr lang="en-US"/>
        </a:p>
      </dgm:t>
    </dgm:pt>
    <dgm:pt modelId="{CD26C83F-C584-40C2-804A-F5FB2B3873B3}" type="sibTrans" cxnId="{1F9E20EC-DA47-45D7-9A92-78B42BFAA921}">
      <dgm:prSet/>
      <dgm:spPr/>
      <dgm:t>
        <a:bodyPr/>
        <a:lstStyle/>
        <a:p>
          <a:endParaRPr lang="en-US"/>
        </a:p>
      </dgm:t>
    </dgm:pt>
    <dgm:pt modelId="{33DDCDF7-4B37-4B52-B078-9B33462EC1CD}">
      <dgm:prSet phldr="0"/>
      <dgm:spPr/>
      <dgm:t>
        <a:bodyPr/>
        <a:lstStyle/>
        <a:p>
          <a:pPr rtl="0"/>
          <a:r>
            <a:rPr lang="en-US" dirty="0"/>
            <a:t>Meredith</a:t>
          </a:r>
          <a:r>
            <a:rPr lang="en-US" dirty="0">
              <a:latin typeface="Calibri Light"/>
            </a:rPr>
            <a:t>, age 17,</a:t>
          </a:r>
          <a:r>
            <a:rPr lang="en-US" dirty="0"/>
            <a:t> goes home for a weekend pass.</a:t>
          </a:r>
          <a:r>
            <a:rPr lang="en-US" dirty="0">
              <a:latin typeface="Calibri Light"/>
            </a:rPr>
            <a:t> </a:t>
          </a:r>
          <a:endParaRPr lang="en-US" dirty="0"/>
        </a:p>
        <a:p>
          <a:pPr rtl="0"/>
          <a:r>
            <a:rPr lang="en-US" dirty="0"/>
            <a:t>The center has a new </a:t>
          </a:r>
          <a:r>
            <a:rPr lang="en-US" dirty="0">
              <a:latin typeface="Calibri Light"/>
            </a:rPr>
            <a:t>HWD</a:t>
          </a:r>
          <a:r>
            <a:rPr lang="en-US" dirty="0"/>
            <a:t> and agency nurses filling in temporarily for the past 6 months. </a:t>
          </a:r>
          <a:r>
            <a:rPr lang="en-US" dirty="0">
              <a:latin typeface="Calibri Light"/>
            </a:rPr>
            <a:t> </a:t>
          </a:r>
        </a:p>
      </dgm:t>
    </dgm:pt>
    <dgm:pt modelId="{5EBA823F-3D18-4319-8FE4-5B00836DA77B}" type="parTrans" cxnId="{872FFA4C-FC80-4654-BE0A-2382DDECB348}">
      <dgm:prSet/>
      <dgm:spPr/>
      <dgm:t>
        <a:bodyPr/>
        <a:lstStyle/>
        <a:p>
          <a:endParaRPr lang="en-US"/>
        </a:p>
      </dgm:t>
    </dgm:pt>
    <dgm:pt modelId="{A175AFFB-E4B2-4B44-AD2E-10C98436F844}" type="sibTrans" cxnId="{872FFA4C-FC80-4654-BE0A-2382DDECB348}">
      <dgm:prSet/>
      <dgm:spPr/>
      <dgm:t>
        <a:bodyPr/>
        <a:lstStyle/>
        <a:p>
          <a:endParaRPr lang="en-US"/>
        </a:p>
      </dgm:t>
    </dgm:pt>
    <dgm:pt modelId="{10228A41-6715-0B4E-B806-1F6F9F12B3DE}" type="pres">
      <dgm:prSet presAssocID="{A383C30A-2F7B-47E1-BE20-8B2FFFD1B4AA}" presName="linear" presStyleCnt="0">
        <dgm:presLayoutVars>
          <dgm:animLvl val="lvl"/>
          <dgm:resizeHandles val="exact"/>
        </dgm:presLayoutVars>
      </dgm:prSet>
      <dgm:spPr/>
    </dgm:pt>
    <dgm:pt modelId="{F93D07B6-5849-49AC-AFB8-8C030C62DA03}" type="pres">
      <dgm:prSet presAssocID="{33DDCDF7-4B37-4B52-B078-9B33462EC1CD}" presName="parentText" presStyleLbl="node1" presStyleIdx="0" presStyleCnt="3">
        <dgm:presLayoutVars>
          <dgm:chMax val="0"/>
          <dgm:bulletEnabled val="1"/>
        </dgm:presLayoutVars>
      </dgm:prSet>
      <dgm:spPr/>
    </dgm:pt>
    <dgm:pt modelId="{113A9824-F436-468E-A294-4A6AC5B1C9F8}" type="pres">
      <dgm:prSet presAssocID="{A175AFFB-E4B2-4B44-AD2E-10C98436F844}" presName="spacer" presStyleCnt="0"/>
      <dgm:spPr/>
    </dgm:pt>
    <dgm:pt modelId="{FBAEE1E4-A15D-BD42-8EBB-31E81E18AEBB}" type="pres">
      <dgm:prSet presAssocID="{75940DCB-83E9-4BEA-AEB9-D4CA51356845}" presName="parentText" presStyleLbl="node1" presStyleIdx="1" presStyleCnt="3">
        <dgm:presLayoutVars>
          <dgm:chMax val="0"/>
          <dgm:bulletEnabled val="1"/>
        </dgm:presLayoutVars>
      </dgm:prSet>
      <dgm:spPr/>
    </dgm:pt>
    <dgm:pt modelId="{7E647AF4-0C02-564F-8FD1-F56A31F4E694}" type="pres">
      <dgm:prSet presAssocID="{6625699E-7E40-49E7-9974-3476F5A30524}" presName="spacer" presStyleCnt="0"/>
      <dgm:spPr/>
    </dgm:pt>
    <dgm:pt modelId="{1A60CBC4-2442-B14D-98AB-1BA0F6837424}" type="pres">
      <dgm:prSet presAssocID="{5F6A607B-518B-4B94-8EAF-2B970C27EB20}" presName="parentText" presStyleLbl="node1" presStyleIdx="2" presStyleCnt="3">
        <dgm:presLayoutVars>
          <dgm:chMax val="0"/>
          <dgm:bulletEnabled val="1"/>
        </dgm:presLayoutVars>
      </dgm:prSet>
      <dgm:spPr/>
    </dgm:pt>
  </dgm:ptLst>
  <dgm:cxnLst>
    <dgm:cxn modelId="{569E2A16-DA16-494D-87C0-4CB7608C7978}" type="presOf" srcId="{33DDCDF7-4B37-4B52-B078-9B33462EC1CD}" destId="{F93D07B6-5849-49AC-AFB8-8C030C62DA03}" srcOrd="0" destOrd="0" presId="urn:microsoft.com/office/officeart/2005/8/layout/vList2"/>
    <dgm:cxn modelId="{5CE62439-259E-489A-B71F-B7BF0B429D4A}" srcId="{A383C30A-2F7B-47E1-BE20-8B2FFFD1B4AA}" destId="{75940DCB-83E9-4BEA-AEB9-D4CA51356845}" srcOrd="1" destOrd="0" parTransId="{9356B93F-17FA-4259-AE88-D8B3750A6418}" sibTransId="{6625699E-7E40-49E7-9974-3476F5A30524}"/>
    <dgm:cxn modelId="{872FFA4C-FC80-4654-BE0A-2382DDECB348}" srcId="{A383C30A-2F7B-47E1-BE20-8B2FFFD1B4AA}" destId="{33DDCDF7-4B37-4B52-B078-9B33462EC1CD}" srcOrd="0" destOrd="0" parTransId="{5EBA823F-3D18-4319-8FE4-5B00836DA77B}" sibTransId="{A175AFFB-E4B2-4B44-AD2E-10C98436F844}"/>
    <dgm:cxn modelId="{6911164E-DFF7-4B17-A5FC-44E7A4C59287}" type="presOf" srcId="{75940DCB-83E9-4BEA-AEB9-D4CA51356845}" destId="{FBAEE1E4-A15D-BD42-8EBB-31E81E18AEBB}" srcOrd="0" destOrd="0" presId="urn:microsoft.com/office/officeart/2005/8/layout/vList2"/>
    <dgm:cxn modelId="{1F9E20EC-DA47-45D7-9A92-78B42BFAA921}" srcId="{A383C30A-2F7B-47E1-BE20-8B2FFFD1B4AA}" destId="{5F6A607B-518B-4B94-8EAF-2B970C27EB20}" srcOrd="2" destOrd="0" parTransId="{70DCE442-3EF5-4B02-8E17-E8918D9308C4}" sibTransId="{CD26C83F-C584-40C2-804A-F5FB2B3873B3}"/>
    <dgm:cxn modelId="{E8488BED-B2E7-479B-B2D9-19DB12BF72A3}" type="presOf" srcId="{A383C30A-2F7B-47E1-BE20-8B2FFFD1B4AA}" destId="{10228A41-6715-0B4E-B806-1F6F9F12B3DE}" srcOrd="0" destOrd="0" presId="urn:microsoft.com/office/officeart/2005/8/layout/vList2"/>
    <dgm:cxn modelId="{B46FB0F0-59B3-4EDD-8755-4FE64E3578F9}" type="presOf" srcId="{5F6A607B-518B-4B94-8EAF-2B970C27EB20}" destId="{1A60CBC4-2442-B14D-98AB-1BA0F6837424}" srcOrd="0" destOrd="0" presId="urn:microsoft.com/office/officeart/2005/8/layout/vList2"/>
    <dgm:cxn modelId="{42ED7BB6-6B1D-475A-80CD-56498175D167}" type="presParOf" srcId="{10228A41-6715-0B4E-B806-1F6F9F12B3DE}" destId="{F93D07B6-5849-49AC-AFB8-8C030C62DA03}" srcOrd="0" destOrd="0" presId="urn:microsoft.com/office/officeart/2005/8/layout/vList2"/>
    <dgm:cxn modelId="{913C8A22-557F-4480-8C04-BD6AE8DC33F9}" type="presParOf" srcId="{10228A41-6715-0B4E-B806-1F6F9F12B3DE}" destId="{113A9824-F436-468E-A294-4A6AC5B1C9F8}" srcOrd="1" destOrd="0" presId="urn:microsoft.com/office/officeart/2005/8/layout/vList2"/>
    <dgm:cxn modelId="{3C8586CE-257B-40D2-8EE9-321AF25300FC}" type="presParOf" srcId="{10228A41-6715-0B4E-B806-1F6F9F12B3DE}" destId="{FBAEE1E4-A15D-BD42-8EBB-31E81E18AEBB}" srcOrd="2" destOrd="0" presId="urn:microsoft.com/office/officeart/2005/8/layout/vList2"/>
    <dgm:cxn modelId="{C1A00C8A-07C6-483B-8C77-BE921848A6AB}" type="presParOf" srcId="{10228A41-6715-0B4E-B806-1F6F9F12B3DE}" destId="{7E647AF4-0C02-564F-8FD1-F56A31F4E694}" srcOrd="3" destOrd="0" presId="urn:microsoft.com/office/officeart/2005/8/layout/vList2"/>
    <dgm:cxn modelId="{793BF759-5EFD-4AC3-905C-C9E1E0049FA6}" type="presParOf" srcId="{10228A41-6715-0B4E-B806-1F6F9F12B3DE}" destId="{1A60CBC4-2442-B14D-98AB-1BA0F683742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D69DB4-3DBE-4685-8BC3-9CCDD21043A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5B3489-2BC1-4C96-9193-3003DEA2A16A}">
      <dgm:prSet/>
      <dgm:spPr/>
      <dgm:t>
        <a:bodyPr/>
        <a:lstStyle/>
        <a:p>
          <a:pPr>
            <a:defRPr cap="all"/>
          </a:pPr>
          <a:r>
            <a:rPr lang="en-US" cap="none"/>
            <a:t>Monthly Medication Administration Records </a:t>
          </a:r>
          <a:r>
            <a:rPr lang="en-US"/>
            <a:t>(MARs) </a:t>
          </a:r>
          <a:r>
            <a:rPr lang="en-US" cap="none"/>
            <a:t>must be filed in the </a:t>
          </a:r>
          <a:r>
            <a:rPr lang="en-US"/>
            <a:t>SHR</a:t>
          </a:r>
        </a:p>
      </dgm:t>
    </dgm:pt>
    <dgm:pt modelId="{3020861D-CA09-4792-8CFB-5095E661F526}" type="parTrans" cxnId="{B0B45032-FEC9-4E63-B75F-E281687A4A21}">
      <dgm:prSet/>
      <dgm:spPr/>
      <dgm:t>
        <a:bodyPr/>
        <a:lstStyle/>
        <a:p>
          <a:endParaRPr lang="en-US"/>
        </a:p>
      </dgm:t>
    </dgm:pt>
    <dgm:pt modelId="{3C9E17D4-627C-4E45-931A-1F7447332D28}" type="sibTrans" cxnId="{B0B45032-FEC9-4E63-B75F-E281687A4A21}">
      <dgm:prSet/>
      <dgm:spPr/>
      <dgm:t>
        <a:bodyPr/>
        <a:lstStyle/>
        <a:p>
          <a:endParaRPr lang="en-US"/>
        </a:p>
      </dgm:t>
    </dgm:pt>
    <dgm:pt modelId="{685F9456-6BC3-4074-AFB8-8C144BB037D7}">
      <dgm:prSet/>
      <dgm:spPr/>
      <dgm:t>
        <a:bodyPr/>
        <a:lstStyle/>
        <a:p>
          <a:pPr>
            <a:defRPr cap="all"/>
          </a:pPr>
          <a:r>
            <a:rPr lang="en-US" cap="none"/>
            <a:t>Prescription orders should be transcribed to a MAR exactly as the order reads</a:t>
          </a:r>
          <a:r>
            <a:rPr lang="en-US"/>
            <a:t>.</a:t>
          </a:r>
        </a:p>
      </dgm:t>
    </dgm:pt>
    <dgm:pt modelId="{F314E43D-E2AD-4A0B-BEFC-C10B59BD278B}" type="parTrans" cxnId="{72563659-7F0D-4586-8485-39E21CCF0899}">
      <dgm:prSet/>
      <dgm:spPr/>
      <dgm:t>
        <a:bodyPr/>
        <a:lstStyle/>
        <a:p>
          <a:endParaRPr lang="en-US"/>
        </a:p>
      </dgm:t>
    </dgm:pt>
    <dgm:pt modelId="{BA38E4A9-AF16-4A2A-B0CB-1B2C99FC65BB}" type="sibTrans" cxnId="{72563659-7F0D-4586-8485-39E21CCF0899}">
      <dgm:prSet/>
      <dgm:spPr/>
      <dgm:t>
        <a:bodyPr/>
        <a:lstStyle/>
        <a:p>
          <a:endParaRPr lang="en-US"/>
        </a:p>
      </dgm:t>
    </dgm:pt>
    <dgm:pt modelId="{DEB7EB57-6ABD-44E3-86A1-3544926A9D3E}" type="pres">
      <dgm:prSet presAssocID="{76D69DB4-3DBE-4685-8BC3-9CCDD21043A5}" presName="hierChild1" presStyleCnt="0">
        <dgm:presLayoutVars>
          <dgm:chPref val="1"/>
          <dgm:dir/>
          <dgm:animOne val="branch"/>
          <dgm:animLvl val="lvl"/>
          <dgm:resizeHandles/>
        </dgm:presLayoutVars>
      </dgm:prSet>
      <dgm:spPr/>
    </dgm:pt>
    <dgm:pt modelId="{106FB17E-8E1F-4EBF-BABB-6757EF6D3700}" type="pres">
      <dgm:prSet presAssocID="{115B3489-2BC1-4C96-9193-3003DEA2A16A}" presName="hierRoot1" presStyleCnt="0"/>
      <dgm:spPr/>
    </dgm:pt>
    <dgm:pt modelId="{5BA45172-8146-40A3-A9AA-022F21DD86AB}" type="pres">
      <dgm:prSet presAssocID="{115B3489-2BC1-4C96-9193-3003DEA2A16A}" presName="composite" presStyleCnt="0"/>
      <dgm:spPr/>
    </dgm:pt>
    <dgm:pt modelId="{9C57CFBC-1F73-4F9F-A8CE-D44328782B3E}" type="pres">
      <dgm:prSet presAssocID="{115B3489-2BC1-4C96-9193-3003DEA2A16A}" presName="background" presStyleLbl="node0" presStyleIdx="0" presStyleCnt="2"/>
      <dgm:spPr/>
    </dgm:pt>
    <dgm:pt modelId="{76461445-41FA-475E-9D60-E88893EBDA6A}" type="pres">
      <dgm:prSet presAssocID="{115B3489-2BC1-4C96-9193-3003DEA2A16A}" presName="text" presStyleLbl="fgAcc0" presStyleIdx="0" presStyleCnt="2">
        <dgm:presLayoutVars>
          <dgm:chPref val="3"/>
        </dgm:presLayoutVars>
      </dgm:prSet>
      <dgm:spPr/>
    </dgm:pt>
    <dgm:pt modelId="{175E1478-9BDB-45D7-B4C6-58FFD29342FA}" type="pres">
      <dgm:prSet presAssocID="{115B3489-2BC1-4C96-9193-3003DEA2A16A}" presName="hierChild2" presStyleCnt="0"/>
      <dgm:spPr/>
    </dgm:pt>
    <dgm:pt modelId="{91614351-00F2-443B-BE7B-94C5C775AC41}" type="pres">
      <dgm:prSet presAssocID="{685F9456-6BC3-4074-AFB8-8C144BB037D7}" presName="hierRoot1" presStyleCnt="0"/>
      <dgm:spPr/>
    </dgm:pt>
    <dgm:pt modelId="{0E9EB40D-D02C-49EB-9DC9-193B0BC58177}" type="pres">
      <dgm:prSet presAssocID="{685F9456-6BC3-4074-AFB8-8C144BB037D7}" presName="composite" presStyleCnt="0"/>
      <dgm:spPr/>
    </dgm:pt>
    <dgm:pt modelId="{FE9694A7-B0D2-4D56-8009-B63C1324416E}" type="pres">
      <dgm:prSet presAssocID="{685F9456-6BC3-4074-AFB8-8C144BB037D7}" presName="background" presStyleLbl="node0" presStyleIdx="1" presStyleCnt="2"/>
      <dgm:spPr/>
    </dgm:pt>
    <dgm:pt modelId="{C12E7F0A-0E32-4020-95B1-888374E27403}" type="pres">
      <dgm:prSet presAssocID="{685F9456-6BC3-4074-AFB8-8C144BB037D7}" presName="text" presStyleLbl="fgAcc0" presStyleIdx="1" presStyleCnt="2">
        <dgm:presLayoutVars>
          <dgm:chPref val="3"/>
        </dgm:presLayoutVars>
      </dgm:prSet>
      <dgm:spPr/>
    </dgm:pt>
    <dgm:pt modelId="{ABCE6720-9FAA-42D3-B962-1C04D8F123E4}" type="pres">
      <dgm:prSet presAssocID="{685F9456-6BC3-4074-AFB8-8C144BB037D7}" presName="hierChild2" presStyleCnt="0"/>
      <dgm:spPr/>
    </dgm:pt>
  </dgm:ptLst>
  <dgm:cxnLst>
    <dgm:cxn modelId="{B0B45032-FEC9-4E63-B75F-E281687A4A21}" srcId="{76D69DB4-3DBE-4685-8BC3-9CCDD21043A5}" destId="{115B3489-2BC1-4C96-9193-3003DEA2A16A}" srcOrd="0" destOrd="0" parTransId="{3020861D-CA09-4792-8CFB-5095E661F526}" sibTransId="{3C9E17D4-627C-4E45-931A-1F7447332D28}"/>
    <dgm:cxn modelId="{72563659-7F0D-4586-8485-39E21CCF0899}" srcId="{76D69DB4-3DBE-4685-8BC3-9CCDD21043A5}" destId="{685F9456-6BC3-4074-AFB8-8C144BB037D7}" srcOrd="1" destOrd="0" parTransId="{F314E43D-E2AD-4A0B-BEFC-C10B59BD278B}" sibTransId="{BA38E4A9-AF16-4A2A-B0CB-1B2C99FC65BB}"/>
    <dgm:cxn modelId="{E3C33A59-8C78-49D4-8FC6-93E786EB3636}" type="presOf" srcId="{76D69DB4-3DBE-4685-8BC3-9CCDD21043A5}" destId="{DEB7EB57-6ABD-44E3-86A1-3544926A9D3E}" srcOrd="0" destOrd="0" presId="urn:microsoft.com/office/officeart/2005/8/layout/hierarchy1"/>
    <dgm:cxn modelId="{6A27C97C-50D3-4AC3-B15C-A56C6D802615}" type="presOf" srcId="{115B3489-2BC1-4C96-9193-3003DEA2A16A}" destId="{76461445-41FA-475E-9D60-E88893EBDA6A}" srcOrd="0" destOrd="0" presId="urn:microsoft.com/office/officeart/2005/8/layout/hierarchy1"/>
    <dgm:cxn modelId="{DEA011F2-BF48-46C9-BD49-FAF830B36BE1}" type="presOf" srcId="{685F9456-6BC3-4074-AFB8-8C144BB037D7}" destId="{C12E7F0A-0E32-4020-95B1-888374E27403}" srcOrd="0" destOrd="0" presId="urn:microsoft.com/office/officeart/2005/8/layout/hierarchy1"/>
    <dgm:cxn modelId="{10346CEE-1E9D-4B6C-91C2-1E10680C13CE}" type="presParOf" srcId="{DEB7EB57-6ABD-44E3-86A1-3544926A9D3E}" destId="{106FB17E-8E1F-4EBF-BABB-6757EF6D3700}" srcOrd="0" destOrd="0" presId="urn:microsoft.com/office/officeart/2005/8/layout/hierarchy1"/>
    <dgm:cxn modelId="{700D00A7-638C-49C8-89B9-16AE37097B1F}" type="presParOf" srcId="{106FB17E-8E1F-4EBF-BABB-6757EF6D3700}" destId="{5BA45172-8146-40A3-A9AA-022F21DD86AB}" srcOrd="0" destOrd="0" presId="urn:microsoft.com/office/officeart/2005/8/layout/hierarchy1"/>
    <dgm:cxn modelId="{9C6E2E85-3656-4E46-B057-FC9FB3489170}" type="presParOf" srcId="{5BA45172-8146-40A3-A9AA-022F21DD86AB}" destId="{9C57CFBC-1F73-4F9F-A8CE-D44328782B3E}" srcOrd="0" destOrd="0" presId="urn:microsoft.com/office/officeart/2005/8/layout/hierarchy1"/>
    <dgm:cxn modelId="{4E28FD5B-B199-42C0-9DD2-8ADE9B08B10A}" type="presParOf" srcId="{5BA45172-8146-40A3-A9AA-022F21DD86AB}" destId="{76461445-41FA-475E-9D60-E88893EBDA6A}" srcOrd="1" destOrd="0" presId="urn:microsoft.com/office/officeart/2005/8/layout/hierarchy1"/>
    <dgm:cxn modelId="{76856100-42F9-431D-B591-931B4EBC2800}" type="presParOf" srcId="{106FB17E-8E1F-4EBF-BABB-6757EF6D3700}" destId="{175E1478-9BDB-45D7-B4C6-58FFD29342FA}" srcOrd="1" destOrd="0" presId="urn:microsoft.com/office/officeart/2005/8/layout/hierarchy1"/>
    <dgm:cxn modelId="{B73E8CF8-A181-4189-AE84-EA3B9D8BC90D}" type="presParOf" srcId="{DEB7EB57-6ABD-44E3-86A1-3544926A9D3E}" destId="{91614351-00F2-443B-BE7B-94C5C775AC41}" srcOrd="1" destOrd="0" presId="urn:microsoft.com/office/officeart/2005/8/layout/hierarchy1"/>
    <dgm:cxn modelId="{052C2952-6BF6-4C1C-A392-2FFC30F6860A}" type="presParOf" srcId="{91614351-00F2-443B-BE7B-94C5C775AC41}" destId="{0E9EB40D-D02C-49EB-9DC9-193B0BC58177}" srcOrd="0" destOrd="0" presId="urn:microsoft.com/office/officeart/2005/8/layout/hierarchy1"/>
    <dgm:cxn modelId="{BCE4A625-5A06-4BC7-9D48-BA78B85D5EA5}" type="presParOf" srcId="{0E9EB40D-D02C-49EB-9DC9-193B0BC58177}" destId="{FE9694A7-B0D2-4D56-8009-B63C1324416E}" srcOrd="0" destOrd="0" presId="urn:microsoft.com/office/officeart/2005/8/layout/hierarchy1"/>
    <dgm:cxn modelId="{CEC7E090-C1DB-4F42-B37F-AF827D391A7C}" type="presParOf" srcId="{0E9EB40D-D02C-49EB-9DC9-193B0BC58177}" destId="{C12E7F0A-0E32-4020-95B1-888374E27403}" srcOrd="1" destOrd="0" presId="urn:microsoft.com/office/officeart/2005/8/layout/hierarchy1"/>
    <dgm:cxn modelId="{B38435CC-C723-48FF-93BA-354AC3FA62FD}" type="presParOf" srcId="{91614351-00F2-443B-BE7B-94C5C775AC41}" destId="{ABCE6720-9FAA-42D3-B962-1C04D8F123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83C30A-2F7B-47E1-BE20-8B2FFFD1B4AA}"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75940DCB-83E9-4BEA-AEB9-D4CA51356845}">
      <dgm:prSet phldr="0"/>
      <dgm:spPr/>
      <dgm:t>
        <a:bodyPr/>
        <a:lstStyle/>
        <a:p>
          <a:pPr rtl="0"/>
          <a:r>
            <a:rPr lang="en-US">
              <a:solidFill>
                <a:schemeClr val="bg1"/>
              </a:solidFill>
              <a:latin typeface="Calibri Light"/>
            </a:rPr>
            <a:t>Julie</a:t>
          </a:r>
          <a:r>
            <a:rPr lang="en-US" b="0" i="0" u="none" strike="noStrike" cap="none" baseline="0" noProof="0">
              <a:solidFill>
                <a:schemeClr val="bg1"/>
              </a:solidFill>
              <a:latin typeface="Calibri Light"/>
              <a:cs typeface="Calibri Light"/>
            </a:rPr>
            <a:t>,</a:t>
          </a:r>
          <a:r>
            <a:rPr lang="en-US">
              <a:solidFill>
                <a:schemeClr val="bg1"/>
              </a:solidFill>
              <a:latin typeface="Calibri Light"/>
            </a:rPr>
            <a:t> age</a:t>
          </a:r>
          <a:r>
            <a:rPr lang="en-US" b="0" i="0" u="none" strike="noStrike" cap="none" baseline="0" noProof="0">
              <a:solidFill>
                <a:schemeClr val="bg1"/>
              </a:solidFill>
              <a:latin typeface="Calibri Light"/>
              <a:cs typeface="Calibri Light"/>
            </a:rPr>
            <a:t> </a:t>
          </a:r>
          <a:r>
            <a:rPr lang="en-US">
              <a:solidFill>
                <a:schemeClr val="bg1"/>
              </a:solidFill>
              <a:latin typeface="Calibri Light"/>
            </a:rPr>
            <a:t>19</a:t>
          </a:r>
          <a:r>
            <a:rPr lang="en-US" b="0" i="0" u="none" strike="noStrike" cap="none" baseline="0" noProof="0">
              <a:solidFill>
                <a:schemeClr val="bg1"/>
              </a:solidFill>
              <a:latin typeface="Calibri Light"/>
              <a:cs typeface="Calibri Light"/>
            </a:rPr>
            <a:t>,</a:t>
          </a:r>
          <a:r>
            <a:rPr lang="en-US">
              <a:solidFill>
                <a:schemeClr val="bg1"/>
              </a:solidFill>
              <a:latin typeface="Calibri Light"/>
            </a:rPr>
            <a:t> has</a:t>
          </a:r>
          <a:r>
            <a:rPr lang="en-US" b="0" i="0" u="none" strike="noStrike" cap="none" baseline="0" noProof="0">
              <a:solidFill>
                <a:schemeClr val="bg1"/>
              </a:solidFill>
              <a:latin typeface="Calibri Light"/>
              <a:cs typeface="Calibri Light"/>
            </a:rPr>
            <a:t> been on</a:t>
          </a:r>
          <a:r>
            <a:rPr lang="en-US">
              <a:solidFill>
                <a:schemeClr val="bg1"/>
              </a:solidFill>
              <a:latin typeface="Calibri Light"/>
            </a:rPr>
            <a:t> center</a:t>
          </a:r>
          <a:r>
            <a:rPr lang="en-US" b="0" i="0" u="none" strike="noStrike" cap="none" baseline="0" noProof="0">
              <a:solidFill>
                <a:schemeClr val="bg1"/>
              </a:solidFill>
              <a:latin typeface="Calibri Light"/>
              <a:cs typeface="Calibri Light"/>
            </a:rPr>
            <a:t> for</a:t>
          </a:r>
          <a:r>
            <a:rPr lang="en-US">
              <a:solidFill>
                <a:schemeClr val="bg1"/>
              </a:solidFill>
              <a:latin typeface="Calibri Light"/>
            </a:rPr>
            <a:t> </a:t>
          </a:r>
          <a:r>
            <a:rPr lang="en-US" b="0" i="0" u="none" strike="noStrike" cap="none" baseline="0" noProof="0">
              <a:solidFill>
                <a:schemeClr val="bg1"/>
              </a:solidFill>
              <a:latin typeface="Calibri Light"/>
              <a:cs typeface="Calibri Light"/>
            </a:rPr>
            <a:t>6 months</a:t>
          </a:r>
          <a:r>
            <a:rPr lang="en-US">
              <a:solidFill>
                <a:schemeClr val="bg1"/>
              </a:solidFill>
              <a:latin typeface="Calibri Light"/>
            </a:rPr>
            <a:t>. She has</a:t>
          </a:r>
          <a:r>
            <a:rPr lang="en-US" b="0" i="0" u="none" strike="noStrike" cap="none" baseline="0" noProof="0">
              <a:solidFill>
                <a:schemeClr val="bg1"/>
              </a:solidFill>
              <a:latin typeface="Calibri Light"/>
              <a:cs typeface="Calibri Light"/>
            </a:rPr>
            <a:t> been</a:t>
          </a:r>
          <a:r>
            <a:rPr lang="en-US">
              <a:solidFill>
                <a:schemeClr val="bg1"/>
              </a:solidFill>
              <a:latin typeface="Calibri Light"/>
            </a:rPr>
            <a:t> </a:t>
          </a:r>
          <a:r>
            <a:rPr lang="en-US" b="0" i="0" u="none" strike="noStrike" cap="none" baseline="0" noProof="0">
              <a:solidFill>
                <a:schemeClr val="bg1"/>
              </a:solidFill>
              <a:latin typeface="Calibri Light"/>
              <a:cs typeface="Calibri Light"/>
            </a:rPr>
            <a:t>getting</a:t>
          </a:r>
          <a:r>
            <a:rPr lang="en-US">
              <a:solidFill>
                <a:schemeClr val="bg1"/>
              </a:solidFill>
              <a:latin typeface="Calibri Light"/>
            </a:rPr>
            <a:t> </a:t>
          </a:r>
          <a:r>
            <a:rPr lang="en-US" b="0" i="0" u="none" strike="noStrike" cap="none" baseline="0" noProof="0">
              <a:solidFill>
                <a:schemeClr val="bg1"/>
              </a:solidFill>
              <a:latin typeface="Calibri Light"/>
              <a:cs typeface="Calibri Light"/>
            </a:rPr>
            <a:t>Tylenol</a:t>
          </a:r>
          <a:r>
            <a:rPr lang="en-US">
              <a:solidFill>
                <a:schemeClr val="bg1"/>
              </a:solidFill>
              <a:latin typeface="Calibri Light"/>
            </a:rPr>
            <a:t> 500</a:t>
          </a:r>
          <a:r>
            <a:rPr lang="en-US" b="0" i="0" u="none" strike="noStrike" cap="none" baseline="0" noProof="0">
              <a:solidFill>
                <a:schemeClr val="bg1"/>
              </a:solidFill>
              <a:latin typeface="Calibri Light"/>
              <a:cs typeface="Calibri Light"/>
            </a:rPr>
            <a:t> mg</a:t>
          </a:r>
          <a:r>
            <a:rPr lang="en-US">
              <a:solidFill>
                <a:schemeClr val="bg1"/>
              </a:solidFill>
              <a:latin typeface="Calibri Light"/>
            </a:rPr>
            <a:t> from</a:t>
          </a:r>
          <a:r>
            <a:rPr lang="en-US" b="0" i="0" u="none" strike="noStrike" cap="none" baseline="0" noProof="0">
              <a:solidFill>
                <a:schemeClr val="bg1"/>
              </a:solidFill>
              <a:latin typeface="Calibri Light"/>
              <a:cs typeface="Calibri Light"/>
            </a:rPr>
            <a:t> the</a:t>
          </a:r>
          <a:r>
            <a:rPr lang="en-US">
              <a:solidFill>
                <a:schemeClr val="bg1"/>
              </a:solidFill>
              <a:latin typeface="Calibri Light"/>
            </a:rPr>
            <a:t> </a:t>
          </a:r>
          <a:r>
            <a:rPr lang="en-US" b="0" i="0" u="none" strike="noStrike" cap="none" baseline="0" noProof="0">
              <a:solidFill>
                <a:schemeClr val="bg1"/>
              </a:solidFill>
              <a:latin typeface="Calibri Light"/>
              <a:cs typeface="Calibri Light"/>
            </a:rPr>
            <a:t>ILAs every night</a:t>
          </a:r>
          <a:r>
            <a:rPr lang="en-US">
              <a:solidFill>
                <a:schemeClr val="bg1"/>
              </a:solidFill>
              <a:latin typeface="Calibri Light"/>
            </a:rPr>
            <a:t>. She also gets</a:t>
          </a:r>
          <a:r>
            <a:rPr lang="en-US" b="0" i="0" u="none" strike="noStrike" cap="none" baseline="0" noProof="0">
              <a:solidFill>
                <a:schemeClr val="bg1"/>
              </a:solidFill>
              <a:latin typeface="Calibri Light"/>
              <a:cs typeface="Calibri Light"/>
            </a:rPr>
            <a:t> </a:t>
          </a:r>
          <a:r>
            <a:rPr lang="en-US">
              <a:solidFill>
                <a:schemeClr val="bg1"/>
              </a:solidFill>
              <a:latin typeface="Calibri Light"/>
            </a:rPr>
            <a:t>doses</a:t>
          </a:r>
          <a:r>
            <a:rPr lang="en-US" b="0" i="0" u="none" strike="noStrike" cap="none" baseline="0" noProof="0">
              <a:solidFill>
                <a:schemeClr val="bg1"/>
              </a:solidFill>
              <a:latin typeface="Calibri Light"/>
              <a:cs typeface="Calibri Light"/>
            </a:rPr>
            <a:t> of</a:t>
          </a:r>
          <a:r>
            <a:rPr lang="en-US">
              <a:solidFill>
                <a:schemeClr val="bg1"/>
              </a:solidFill>
              <a:latin typeface="Calibri Light"/>
            </a:rPr>
            <a:t> Tylenol</a:t>
          </a:r>
          <a:r>
            <a:rPr lang="en-US" b="0" i="0" u="none" strike="noStrike" cap="none" baseline="0" noProof="0">
              <a:solidFill>
                <a:schemeClr val="bg1"/>
              </a:solidFill>
              <a:latin typeface="Calibri Light"/>
              <a:cs typeface="Calibri Light"/>
            </a:rPr>
            <a:t> from</a:t>
          </a:r>
          <a:r>
            <a:rPr lang="en-US">
              <a:solidFill>
                <a:schemeClr val="bg1"/>
              </a:solidFill>
              <a:latin typeface="Calibri Light"/>
            </a:rPr>
            <a:t> </a:t>
          </a:r>
          <a:r>
            <a:rPr lang="en-US" b="0" i="0" u="none" strike="noStrike" cap="none" baseline="0" noProof="0">
              <a:solidFill>
                <a:schemeClr val="bg1"/>
              </a:solidFill>
              <a:latin typeface="Calibri Light"/>
              <a:cs typeface="Calibri Light"/>
            </a:rPr>
            <a:t>her</a:t>
          </a:r>
          <a:r>
            <a:rPr lang="en-US">
              <a:solidFill>
                <a:schemeClr val="bg1"/>
              </a:solidFill>
              <a:latin typeface="Calibri Light"/>
            </a:rPr>
            <a:t> instructors.</a:t>
          </a:r>
          <a:r>
            <a:rPr lang="en-US" b="0" i="0" u="none" strike="noStrike" cap="none" baseline="0" noProof="0">
              <a:solidFill>
                <a:schemeClr val="bg1"/>
              </a:solidFill>
              <a:latin typeface="Calibri Light"/>
              <a:cs typeface="Calibri Light"/>
            </a:rPr>
            <a:t> </a:t>
          </a:r>
          <a:r>
            <a:rPr lang="en-US">
              <a:solidFill>
                <a:schemeClr val="bg1"/>
              </a:solidFill>
              <a:latin typeface="Calibri Light"/>
            </a:rPr>
            <a:t> </a:t>
          </a:r>
          <a:r>
            <a:rPr lang="en-US" b="0" i="0" u="none" strike="noStrike" cap="none" baseline="0" noProof="0">
              <a:solidFill>
                <a:schemeClr val="bg1"/>
              </a:solidFill>
              <a:latin typeface="Calibri Light"/>
              <a:cs typeface="Calibri Light"/>
            </a:rPr>
            <a:t>Julie takes</a:t>
          </a:r>
          <a:r>
            <a:rPr lang="en-US">
              <a:solidFill>
                <a:schemeClr val="bg1"/>
              </a:solidFill>
              <a:latin typeface="Calibri Light"/>
            </a:rPr>
            <a:t> an overdose</a:t>
          </a:r>
          <a:r>
            <a:rPr lang="en-US" b="0" i="0" u="none" strike="noStrike" cap="none" baseline="0" noProof="0">
              <a:solidFill>
                <a:schemeClr val="bg1"/>
              </a:solidFill>
              <a:latin typeface="Calibri Light"/>
              <a:cs typeface="Calibri Light"/>
            </a:rPr>
            <a:t> and</a:t>
          </a:r>
          <a:r>
            <a:rPr lang="en-US">
              <a:solidFill>
                <a:schemeClr val="bg1"/>
              </a:solidFill>
              <a:latin typeface="Calibri Light"/>
            </a:rPr>
            <a:t> ends</a:t>
          </a:r>
          <a:r>
            <a:rPr lang="en-US" b="0" i="0" u="none" strike="noStrike" cap="none" baseline="0" noProof="0">
              <a:solidFill>
                <a:schemeClr val="bg1"/>
              </a:solidFill>
              <a:latin typeface="Calibri Light"/>
              <a:cs typeface="Calibri Light"/>
            </a:rPr>
            <a:t> up</a:t>
          </a:r>
          <a:r>
            <a:rPr lang="en-US">
              <a:solidFill>
                <a:schemeClr val="bg1"/>
              </a:solidFill>
              <a:latin typeface="Calibri Light"/>
            </a:rPr>
            <a:t> </a:t>
          </a:r>
          <a:r>
            <a:rPr lang="en-US" b="0" i="0" u="none" strike="noStrike" cap="none" baseline="0" noProof="0">
              <a:solidFill>
                <a:schemeClr val="bg1"/>
              </a:solidFill>
              <a:latin typeface="Calibri Light"/>
              <a:cs typeface="Calibri Light"/>
            </a:rPr>
            <a:t>in</a:t>
          </a:r>
          <a:r>
            <a:rPr lang="en-US">
              <a:solidFill>
                <a:schemeClr val="bg1"/>
              </a:solidFill>
              <a:latin typeface="Calibri Light"/>
            </a:rPr>
            <a:t> the</a:t>
          </a:r>
          <a:r>
            <a:rPr lang="en-US" b="0" i="0" u="none" strike="noStrike" cap="none" baseline="0" noProof="0">
              <a:solidFill>
                <a:schemeClr val="bg1"/>
              </a:solidFill>
              <a:latin typeface="Calibri Light"/>
              <a:cs typeface="Calibri Light"/>
            </a:rPr>
            <a:t> hospital</a:t>
          </a:r>
          <a:r>
            <a:rPr lang="en-US">
              <a:solidFill>
                <a:schemeClr val="bg1"/>
              </a:solidFill>
              <a:latin typeface="Calibri Light"/>
            </a:rPr>
            <a:t>.</a:t>
          </a:r>
          <a:r>
            <a:rPr lang="en-US" b="0" i="0" u="none" strike="noStrike" cap="none" baseline="0" noProof="0">
              <a:solidFill>
                <a:schemeClr val="bg1"/>
              </a:solidFill>
              <a:latin typeface="Calibri Light"/>
              <a:cs typeface="Calibri Light"/>
            </a:rPr>
            <a:t> </a:t>
          </a:r>
          <a:r>
            <a:rPr lang="en-US">
              <a:solidFill>
                <a:schemeClr val="bg1"/>
              </a:solidFill>
              <a:latin typeface="Calibri Light"/>
            </a:rPr>
            <a:t> When</a:t>
          </a:r>
          <a:r>
            <a:rPr lang="en-US" b="0" i="0" u="none" strike="noStrike" cap="none" baseline="0" noProof="0">
              <a:solidFill>
                <a:schemeClr val="bg1"/>
              </a:solidFill>
              <a:latin typeface="Calibri Light"/>
              <a:cs typeface="Calibri Light"/>
            </a:rPr>
            <a:t> the</a:t>
          </a:r>
          <a:r>
            <a:rPr lang="en-US">
              <a:solidFill>
                <a:schemeClr val="bg1"/>
              </a:solidFill>
              <a:latin typeface="Calibri Light"/>
            </a:rPr>
            <a:t> HWM</a:t>
          </a:r>
          <a:r>
            <a:rPr lang="en-US" b="0" i="0" u="none" strike="noStrike" cap="none" baseline="0" noProof="0">
              <a:solidFill>
                <a:schemeClr val="bg1"/>
              </a:solidFill>
              <a:latin typeface="Calibri Light"/>
              <a:cs typeface="Calibri Light"/>
            </a:rPr>
            <a:t> looks</a:t>
          </a:r>
          <a:r>
            <a:rPr lang="en-US">
              <a:solidFill>
                <a:schemeClr val="bg1"/>
              </a:solidFill>
              <a:latin typeface="Calibri Light"/>
            </a:rPr>
            <a:t> at</a:t>
          </a:r>
          <a:r>
            <a:rPr lang="en-US" b="0" i="0" u="none" strike="noStrike" cap="none" baseline="0" noProof="0">
              <a:solidFill>
                <a:schemeClr val="bg1"/>
              </a:solidFill>
              <a:latin typeface="Calibri Light"/>
              <a:cs typeface="Calibri Light"/>
            </a:rPr>
            <a:t> Julie's</a:t>
          </a:r>
          <a:r>
            <a:rPr lang="en-US">
              <a:solidFill>
                <a:schemeClr val="bg1"/>
              </a:solidFill>
              <a:latin typeface="Calibri Light"/>
            </a:rPr>
            <a:t> SHR,</a:t>
          </a:r>
          <a:r>
            <a:rPr lang="en-US" b="0" i="0" u="none" strike="noStrike" cap="none" baseline="0" noProof="0">
              <a:solidFill>
                <a:schemeClr val="bg1"/>
              </a:solidFill>
              <a:latin typeface="Calibri Light"/>
              <a:cs typeface="Calibri Light"/>
            </a:rPr>
            <a:t> he notices there are no OTC sign out sheets filed or documented in it. The HWM gets the OTC sign out sheets for Julie from the dorm and classrooms and notes how many times Julie has received Tylenol.</a:t>
          </a:r>
        </a:p>
      </dgm:t>
    </dgm:pt>
    <dgm:pt modelId="{9356B93F-17FA-4259-AE88-D8B3750A6418}" type="parTrans" cxnId="{5CE62439-259E-489A-B71F-B7BF0B429D4A}">
      <dgm:prSet/>
      <dgm:spPr/>
      <dgm:t>
        <a:bodyPr/>
        <a:lstStyle/>
        <a:p>
          <a:endParaRPr lang="en-US"/>
        </a:p>
      </dgm:t>
    </dgm:pt>
    <dgm:pt modelId="{6625699E-7E40-49E7-9974-3476F5A30524}" type="sibTrans" cxnId="{5CE62439-259E-489A-B71F-B7BF0B429D4A}">
      <dgm:prSet/>
      <dgm:spPr/>
      <dgm:t>
        <a:bodyPr/>
        <a:lstStyle/>
        <a:p>
          <a:endParaRPr lang="en-US"/>
        </a:p>
      </dgm:t>
    </dgm:pt>
    <dgm:pt modelId="{5F6A607B-518B-4B94-8EAF-2B970C27EB20}">
      <dgm:prSet phldr="0"/>
      <dgm:spPr/>
      <dgm:t>
        <a:bodyPr/>
        <a:lstStyle/>
        <a:p>
          <a:pPr rtl="0"/>
          <a:r>
            <a:rPr lang="en-US">
              <a:solidFill>
                <a:schemeClr val="bg1"/>
              </a:solidFill>
              <a:latin typeface="Calibri Light"/>
            </a:rPr>
            <a:t>How could this have been prevented?</a:t>
          </a:r>
          <a:endParaRPr lang="en-US">
            <a:solidFill>
              <a:schemeClr val="bg1"/>
            </a:solidFill>
          </a:endParaRPr>
        </a:p>
      </dgm:t>
    </dgm:pt>
    <dgm:pt modelId="{70DCE442-3EF5-4B02-8E17-E8918D9308C4}" type="parTrans" cxnId="{1F9E20EC-DA47-45D7-9A92-78B42BFAA921}">
      <dgm:prSet/>
      <dgm:spPr/>
      <dgm:t>
        <a:bodyPr/>
        <a:lstStyle/>
        <a:p>
          <a:endParaRPr lang="en-US"/>
        </a:p>
      </dgm:t>
    </dgm:pt>
    <dgm:pt modelId="{CD26C83F-C584-40C2-804A-F5FB2B3873B3}" type="sibTrans" cxnId="{1F9E20EC-DA47-45D7-9A92-78B42BFAA921}">
      <dgm:prSet/>
      <dgm:spPr/>
      <dgm:t>
        <a:bodyPr/>
        <a:lstStyle/>
        <a:p>
          <a:endParaRPr lang="en-US"/>
        </a:p>
      </dgm:t>
    </dgm:pt>
    <dgm:pt modelId="{10228A41-6715-0B4E-B806-1F6F9F12B3DE}" type="pres">
      <dgm:prSet presAssocID="{A383C30A-2F7B-47E1-BE20-8B2FFFD1B4AA}" presName="linear" presStyleCnt="0">
        <dgm:presLayoutVars>
          <dgm:animLvl val="lvl"/>
          <dgm:resizeHandles val="exact"/>
        </dgm:presLayoutVars>
      </dgm:prSet>
      <dgm:spPr/>
    </dgm:pt>
    <dgm:pt modelId="{FBAEE1E4-A15D-BD42-8EBB-31E81E18AEBB}" type="pres">
      <dgm:prSet presAssocID="{75940DCB-83E9-4BEA-AEB9-D4CA51356845}" presName="parentText" presStyleLbl="node1" presStyleIdx="0" presStyleCnt="2">
        <dgm:presLayoutVars>
          <dgm:chMax val="0"/>
          <dgm:bulletEnabled val="1"/>
        </dgm:presLayoutVars>
      </dgm:prSet>
      <dgm:spPr/>
    </dgm:pt>
    <dgm:pt modelId="{7E647AF4-0C02-564F-8FD1-F56A31F4E694}" type="pres">
      <dgm:prSet presAssocID="{6625699E-7E40-49E7-9974-3476F5A30524}" presName="spacer" presStyleCnt="0"/>
      <dgm:spPr/>
    </dgm:pt>
    <dgm:pt modelId="{1A60CBC4-2442-B14D-98AB-1BA0F6837424}" type="pres">
      <dgm:prSet presAssocID="{5F6A607B-518B-4B94-8EAF-2B970C27EB20}" presName="parentText" presStyleLbl="node1" presStyleIdx="1" presStyleCnt="2">
        <dgm:presLayoutVars>
          <dgm:chMax val="0"/>
          <dgm:bulletEnabled val="1"/>
        </dgm:presLayoutVars>
      </dgm:prSet>
      <dgm:spPr/>
    </dgm:pt>
  </dgm:ptLst>
  <dgm:cxnLst>
    <dgm:cxn modelId="{5CE62439-259E-489A-B71F-B7BF0B429D4A}" srcId="{A383C30A-2F7B-47E1-BE20-8B2FFFD1B4AA}" destId="{75940DCB-83E9-4BEA-AEB9-D4CA51356845}" srcOrd="0" destOrd="0" parTransId="{9356B93F-17FA-4259-AE88-D8B3750A6418}" sibTransId="{6625699E-7E40-49E7-9974-3476F5A30524}"/>
    <dgm:cxn modelId="{867CCA67-9668-4AF3-B906-05732CA317FF}" type="presOf" srcId="{75940DCB-83E9-4BEA-AEB9-D4CA51356845}" destId="{FBAEE1E4-A15D-BD42-8EBB-31E81E18AEBB}" srcOrd="0" destOrd="0" presId="urn:microsoft.com/office/officeart/2005/8/layout/vList2"/>
    <dgm:cxn modelId="{18FAEEC1-50D3-4D61-AC36-EC4E872918F8}" type="presOf" srcId="{A383C30A-2F7B-47E1-BE20-8B2FFFD1B4AA}" destId="{10228A41-6715-0B4E-B806-1F6F9F12B3DE}" srcOrd="0" destOrd="0" presId="urn:microsoft.com/office/officeart/2005/8/layout/vList2"/>
    <dgm:cxn modelId="{496EE9C6-FE9D-4269-9DFD-6C562F6DB578}" type="presOf" srcId="{5F6A607B-518B-4B94-8EAF-2B970C27EB20}" destId="{1A60CBC4-2442-B14D-98AB-1BA0F6837424}" srcOrd="0" destOrd="0" presId="urn:microsoft.com/office/officeart/2005/8/layout/vList2"/>
    <dgm:cxn modelId="{1F9E20EC-DA47-45D7-9A92-78B42BFAA921}" srcId="{A383C30A-2F7B-47E1-BE20-8B2FFFD1B4AA}" destId="{5F6A607B-518B-4B94-8EAF-2B970C27EB20}" srcOrd="1" destOrd="0" parTransId="{70DCE442-3EF5-4B02-8E17-E8918D9308C4}" sibTransId="{CD26C83F-C584-40C2-804A-F5FB2B3873B3}"/>
    <dgm:cxn modelId="{75145CB2-5AF7-4592-A7D9-0FB0C8BACDFE}" type="presParOf" srcId="{10228A41-6715-0B4E-B806-1F6F9F12B3DE}" destId="{FBAEE1E4-A15D-BD42-8EBB-31E81E18AEBB}" srcOrd="0" destOrd="0" presId="urn:microsoft.com/office/officeart/2005/8/layout/vList2"/>
    <dgm:cxn modelId="{658C3204-7430-4DE9-87BB-B879BE35DB8E}" type="presParOf" srcId="{10228A41-6715-0B4E-B806-1F6F9F12B3DE}" destId="{7E647AF4-0C02-564F-8FD1-F56A31F4E694}" srcOrd="1" destOrd="0" presId="urn:microsoft.com/office/officeart/2005/8/layout/vList2"/>
    <dgm:cxn modelId="{41AB0BAC-0B2D-4872-AAB8-CA229B57B905}" type="presParOf" srcId="{10228A41-6715-0B4E-B806-1F6F9F12B3DE}" destId="{1A60CBC4-2442-B14D-98AB-1BA0F683742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83C30A-2F7B-47E1-BE20-8B2FFFD1B4A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75940DCB-83E9-4BEA-AEB9-D4CA51356845}">
      <dgm:prSet phldr="0"/>
      <dgm:spPr/>
      <dgm:t>
        <a:bodyPr/>
        <a:lstStyle/>
        <a:p>
          <a:pPr rtl="0"/>
          <a:r>
            <a:rPr lang="en-US" b="0" i="0" u="none" strike="noStrike" cap="none" baseline="0" noProof="0">
              <a:solidFill>
                <a:srgbClr val="010000"/>
              </a:solidFill>
              <a:latin typeface="Calibri Light"/>
              <a:cs typeface="Calibri Light"/>
            </a:rPr>
            <a:t>A student files a congressional complaint.  The complaint is the student was not provided their medications as prescribed.</a:t>
          </a:r>
        </a:p>
      </dgm:t>
    </dgm:pt>
    <dgm:pt modelId="{9356B93F-17FA-4259-AE88-D8B3750A6418}" type="parTrans" cxnId="{5CE62439-259E-489A-B71F-B7BF0B429D4A}">
      <dgm:prSet/>
      <dgm:spPr/>
      <dgm:t>
        <a:bodyPr/>
        <a:lstStyle/>
        <a:p>
          <a:endParaRPr lang="en-US"/>
        </a:p>
      </dgm:t>
    </dgm:pt>
    <dgm:pt modelId="{6625699E-7E40-49E7-9974-3476F5A30524}" type="sibTrans" cxnId="{5CE62439-259E-489A-B71F-B7BF0B429D4A}">
      <dgm:prSet/>
      <dgm:spPr/>
      <dgm:t>
        <a:bodyPr/>
        <a:lstStyle/>
        <a:p>
          <a:endParaRPr lang="en-US"/>
        </a:p>
      </dgm:t>
    </dgm:pt>
    <dgm:pt modelId="{49F79985-4F1B-417A-8507-97211E2E441C}">
      <dgm:prSet phldr="0"/>
      <dgm:spPr/>
      <dgm:t>
        <a:bodyPr/>
        <a:lstStyle/>
        <a:p>
          <a:pPr rtl="0"/>
          <a:r>
            <a:rPr lang="en-US" b="0" i="0" u="none" strike="noStrike" cap="none" baseline="0" noProof="0">
              <a:solidFill>
                <a:srgbClr val="010000"/>
              </a:solidFill>
              <a:latin typeface="Calibri Light"/>
              <a:cs typeface="Calibri Light"/>
            </a:rPr>
            <a:t>The center must produce a copy of their current medication SOPs and all the medication records for this student</a:t>
          </a:r>
        </a:p>
      </dgm:t>
    </dgm:pt>
    <dgm:pt modelId="{69612975-6056-4636-BFE9-6E6481EEFCE7}" type="parTrans" cxnId="{418659FC-18E9-40BB-8F96-2FC68523314F}">
      <dgm:prSet/>
      <dgm:spPr/>
    </dgm:pt>
    <dgm:pt modelId="{FC336690-3163-43BD-BDE7-3E38F6414B66}" type="sibTrans" cxnId="{418659FC-18E9-40BB-8F96-2FC68523314F}">
      <dgm:prSet/>
      <dgm:spPr/>
      <dgm:t>
        <a:bodyPr/>
        <a:lstStyle/>
        <a:p>
          <a:endParaRPr lang="en-US"/>
        </a:p>
      </dgm:t>
    </dgm:pt>
    <dgm:pt modelId="{9C0DC467-6700-F341-BC5C-B0B8B99870B6}" type="pres">
      <dgm:prSet presAssocID="{A383C30A-2F7B-47E1-BE20-8B2FFFD1B4AA}" presName="Name0" presStyleCnt="0">
        <dgm:presLayoutVars>
          <dgm:dir/>
          <dgm:resizeHandles val="exact"/>
        </dgm:presLayoutVars>
      </dgm:prSet>
      <dgm:spPr/>
    </dgm:pt>
    <dgm:pt modelId="{11CA4724-4449-3E4E-989F-F45355211567}" type="pres">
      <dgm:prSet presAssocID="{75940DCB-83E9-4BEA-AEB9-D4CA51356845}" presName="node" presStyleLbl="node1" presStyleIdx="0" presStyleCnt="2">
        <dgm:presLayoutVars>
          <dgm:bulletEnabled val="1"/>
        </dgm:presLayoutVars>
      </dgm:prSet>
      <dgm:spPr/>
    </dgm:pt>
    <dgm:pt modelId="{5F507895-F014-4CCB-9323-CC80EF0A7724}" type="pres">
      <dgm:prSet presAssocID="{6625699E-7E40-49E7-9974-3476F5A30524}" presName="sibTrans" presStyleLbl="sibTrans1D1" presStyleIdx="0" presStyleCnt="1"/>
      <dgm:spPr/>
    </dgm:pt>
    <dgm:pt modelId="{7C5DB4D1-7E68-4592-8023-7D302A9A2893}" type="pres">
      <dgm:prSet presAssocID="{6625699E-7E40-49E7-9974-3476F5A30524}" presName="connectorText" presStyleLbl="sibTrans1D1" presStyleIdx="0" presStyleCnt="1"/>
      <dgm:spPr/>
    </dgm:pt>
    <dgm:pt modelId="{52A0C278-6AB4-4A0D-95D6-EF433CA07F41}" type="pres">
      <dgm:prSet presAssocID="{49F79985-4F1B-417A-8507-97211E2E441C}" presName="node" presStyleLbl="node1" presStyleIdx="1" presStyleCnt="2">
        <dgm:presLayoutVars>
          <dgm:bulletEnabled val="1"/>
        </dgm:presLayoutVars>
      </dgm:prSet>
      <dgm:spPr/>
    </dgm:pt>
  </dgm:ptLst>
  <dgm:cxnLst>
    <dgm:cxn modelId="{CC7A5B09-99FE-4D63-851B-55ABC942F8C5}" type="presOf" srcId="{6625699E-7E40-49E7-9974-3476F5A30524}" destId="{7C5DB4D1-7E68-4592-8023-7D302A9A2893}" srcOrd="1" destOrd="0" presId="urn:microsoft.com/office/officeart/2016/7/layout/RepeatingBendingProcessNew"/>
    <dgm:cxn modelId="{5CE62439-259E-489A-B71F-B7BF0B429D4A}" srcId="{A383C30A-2F7B-47E1-BE20-8B2FFFD1B4AA}" destId="{75940DCB-83E9-4BEA-AEB9-D4CA51356845}" srcOrd="0" destOrd="0" parTransId="{9356B93F-17FA-4259-AE88-D8B3750A6418}" sibTransId="{6625699E-7E40-49E7-9974-3476F5A30524}"/>
    <dgm:cxn modelId="{EAEC9A3B-6DFA-B34F-9750-08408D4567CB}" type="presOf" srcId="{A383C30A-2F7B-47E1-BE20-8B2FFFD1B4AA}" destId="{9C0DC467-6700-F341-BC5C-B0B8B99870B6}" srcOrd="0" destOrd="0" presId="urn:microsoft.com/office/officeart/2016/7/layout/RepeatingBendingProcessNew"/>
    <dgm:cxn modelId="{FECAFD3E-91A3-4999-886B-47F7562273F4}" type="presOf" srcId="{6625699E-7E40-49E7-9974-3476F5A30524}" destId="{5F507895-F014-4CCB-9323-CC80EF0A7724}" srcOrd="0" destOrd="0" presId="urn:microsoft.com/office/officeart/2016/7/layout/RepeatingBendingProcessNew"/>
    <dgm:cxn modelId="{8883B745-9B5A-4BE7-BA9F-6D986729B188}" type="presOf" srcId="{75940DCB-83E9-4BEA-AEB9-D4CA51356845}" destId="{11CA4724-4449-3E4E-989F-F45355211567}" srcOrd="0" destOrd="0" presId="urn:microsoft.com/office/officeart/2016/7/layout/RepeatingBendingProcessNew"/>
    <dgm:cxn modelId="{7FF380CC-7EB2-43ED-8566-DCB7895B3697}" type="presOf" srcId="{49F79985-4F1B-417A-8507-97211E2E441C}" destId="{52A0C278-6AB4-4A0D-95D6-EF433CA07F41}" srcOrd="0" destOrd="0" presId="urn:microsoft.com/office/officeart/2016/7/layout/RepeatingBendingProcessNew"/>
    <dgm:cxn modelId="{418659FC-18E9-40BB-8F96-2FC68523314F}" srcId="{A383C30A-2F7B-47E1-BE20-8B2FFFD1B4AA}" destId="{49F79985-4F1B-417A-8507-97211E2E441C}" srcOrd="1" destOrd="0" parTransId="{69612975-6056-4636-BFE9-6E6481EEFCE7}" sibTransId="{FC336690-3163-43BD-BDE7-3E38F6414B66}"/>
    <dgm:cxn modelId="{EA50A839-2186-4580-AE89-180F59E00CFD}" type="presParOf" srcId="{9C0DC467-6700-F341-BC5C-B0B8B99870B6}" destId="{11CA4724-4449-3E4E-989F-F45355211567}" srcOrd="0" destOrd="0" presId="urn:microsoft.com/office/officeart/2016/7/layout/RepeatingBendingProcessNew"/>
    <dgm:cxn modelId="{46AE3EEB-FBF0-485C-B53B-AA0D4A92C64B}" type="presParOf" srcId="{9C0DC467-6700-F341-BC5C-B0B8B99870B6}" destId="{5F507895-F014-4CCB-9323-CC80EF0A7724}" srcOrd="1" destOrd="0" presId="urn:microsoft.com/office/officeart/2016/7/layout/RepeatingBendingProcessNew"/>
    <dgm:cxn modelId="{2B6BE5BE-274B-4F6C-933B-7A8E9F390437}" type="presParOf" srcId="{5F507895-F014-4CCB-9323-CC80EF0A7724}" destId="{7C5DB4D1-7E68-4592-8023-7D302A9A2893}" srcOrd="0" destOrd="0" presId="urn:microsoft.com/office/officeart/2016/7/layout/RepeatingBendingProcessNew"/>
    <dgm:cxn modelId="{B0C9A628-D5AE-4F28-9D3A-4BCBE38BDC5B}" type="presParOf" srcId="{9C0DC467-6700-F341-BC5C-B0B8B99870B6}" destId="{52A0C278-6AB4-4A0D-95D6-EF433CA07F41}"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FF9C9-CFA4-4DBF-8443-5B8C3A240EAA}">
      <dsp:nvSpPr>
        <dsp:cNvPr id="0" name=""/>
        <dsp:cNvSpPr/>
      </dsp:nvSpPr>
      <dsp:spPr>
        <a:xfrm>
          <a:off x="60995" y="1999"/>
          <a:ext cx="2741200" cy="16447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Confirm the rationale for long-term prescribed medications </a:t>
          </a:r>
          <a:r>
            <a:rPr lang="en-US" sz="1700" u="sng" kern="1200" dirty="0"/>
            <a:t>at least monthly </a:t>
          </a:r>
          <a:r>
            <a:rPr lang="en-US" sz="1700" kern="1200" dirty="0"/>
            <a:t>with case conferences between the </a:t>
          </a:r>
          <a:r>
            <a:rPr lang="en-US" sz="1700" kern="1200" dirty="0">
              <a:latin typeface="Calibri Light"/>
            </a:rPr>
            <a:t>HWD</a:t>
          </a:r>
          <a:r>
            <a:rPr lang="en-US" sz="1700" kern="1200" dirty="0"/>
            <a:t> (or designee) and the CP/NP/PA</a:t>
          </a:r>
        </a:p>
      </dsp:txBody>
      <dsp:txXfrm>
        <a:off x="60995" y="1999"/>
        <a:ext cx="2741200" cy="1644720"/>
      </dsp:txXfrm>
    </dsp:sp>
    <dsp:sp modelId="{5A4FC7CA-51C3-4172-81C9-A7844C64CB8C}">
      <dsp:nvSpPr>
        <dsp:cNvPr id="0" name=""/>
        <dsp:cNvSpPr/>
      </dsp:nvSpPr>
      <dsp:spPr>
        <a:xfrm>
          <a:off x="3076316" y="1999"/>
          <a:ext cx="2741200" cy="16447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Document in the SHR</a:t>
          </a:r>
        </a:p>
      </dsp:txBody>
      <dsp:txXfrm>
        <a:off x="3076316" y="1999"/>
        <a:ext cx="2741200" cy="1644720"/>
      </dsp:txXfrm>
    </dsp:sp>
    <dsp:sp modelId="{8AD45895-15F5-43DA-A451-66FE01FC0D26}">
      <dsp:nvSpPr>
        <dsp:cNvPr id="0" name=""/>
        <dsp:cNvSpPr/>
      </dsp:nvSpPr>
      <dsp:spPr>
        <a:xfrm>
          <a:off x="60995" y="1920839"/>
          <a:ext cx="2741200" cy="164472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Include student adherence to the medication prescribed</a:t>
          </a:r>
        </a:p>
      </dsp:txBody>
      <dsp:txXfrm>
        <a:off x="60995" y="1920839"/>
        <a:ext cx="2741200" cy="1644720"/>
      </dsp:txXfrm>
    </dsp:sp>
    <dsp:sp modelId="{ECC128FE-93C0-4B5E-BC46-7350915560F7}">
      <dsp:nvSpPr>
        <dsp:cNvPr id="0" name=""/>
        <dsp:cNvSpPr/>
      </dsp:nvSpPr>
      <dsp:spPr>
        <a:xfrm>
          <a:off x="3076316" y="1920839"/>
          <a:ext cx="2741200" cy="16447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Include any side effects the student reports</a:t>
          </a:r>
        </a:p>
      </dsp:txBody>
      <dsp:txXfrm>
        <a:off x="3076316" y="1920839"/>
        <a:ext cx="2741200" cy="1644720"/>
      </dsp:txXfrm>
    </dsp:sp>
    <dsp:sp modelId="{EB4A18F0-746B-41D1-AF49-3565F8EA20C5}">
      <dsp:nvSpPr>
        <dsp:cNvPr id="0" name=""/>
        <dsp:cNvSpPr/>
      </dsp:nvSpPr>
      <dsp:spPr>
        <a:xfrm>
          <a:off x="1568655" y="3839680"/>
          <a:ext cx="2741200" cy="164472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Document. Is the medication producing the desired effect?</a:t>
          </a:r>
          <a:r>
            <a:rPr lang="en-US" sz="1700" kern="1200" dirty="0">
              <a:latin typeface="Calibri Light"/>
            </a:rPr>
            <a:t>  </a:t>
          </a:r>
          <a:endParaRPr lang="en-US" sz="1700" kern="1200" dirty="0"/>
        </a:p>
      </dsp:txBody>
      <dsp:txXfrm>
        <a:off x="1568655" y="3839680"/>
        <a:ext cx="2741200" cy="1644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7030D-2C4D-4537-9A6C-EBC9FF180946}">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49317-C6A2-4F04-B46E-D34E3AA4823B}">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169040-806D-4398-9F52-85B4CB6092FD}">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Document prescription orders and the administration of doses in the SHR.</a:t>
          </a:r>
        </a:p>
      </dsp:txBody>
      <dsp:txXfrm>
        <a:off x="75768" y="3053169"/>
        <a:ext cx="3093750" cy="720000"/>
      </dsp:txXfrm>
    </dsp:sp>
    <dsp:sp modelId="{251D8434-E07C-4FA1-8BA9-6063ECEA0E18}">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62A0B-8A79-4D4E-B6C3-AEB05249542C}">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64B218-5FCE-4822-B517-FCACEDF5E338}">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Monthly medication Administration Records (MARs) must be filed in the SHR</a:t>
          </a:r>
        </a:p>
      </dsp:txBody>
      <dsp:txXfrm>
        <a:off x="3710925" y="3053169"/>
        <a:ext cx="3093750" cy="720000"/>
      </dsp:txXfrm>
    </dsp:sp>
    <dsp:sp modelId="{63798557-B215-4C29-9E71-619FA978F672}">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36BF1-0B8A-4D59-BA43-BC60BA6CE5B7}">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7F4DAF-0E3D-479D-8C0B-0C40CDCF8157}">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Prescription orders should be transcribed to a MAR exactly as the order reads.</a:t>
          </a:r>
        </a:p>
      </dsp:txBody>
      <dsp:txXfrm>
        <a:off x="7346081" y="3053169"/>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07B6-5849-49AC-AFB8-8C030C62DA03}">
      <dsp:nvSpPr>
        <dsp:cNvPr id="0" name=""/>
        <dsp:cNvSpPr/>
      </dsp:nvSpPr>
      <dsp:spPr>
        <a:xfrm>
          <a:off x="0" y="297820"/>
          <a:ext cx="7865074" cy="17440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Meredith</a:t>
          </a:r>
          <a:r>
            <a:rPr lang="en-US" sz="2000" kern="1200" dirty="0">
              <a:latin typeface="Calibri Light"/>
            </a:rPr>
            <a:t>, age 17,</a:t>
          </a:r>
          <a:r>
            <a:rPr lang="en-US" sz="2000" kern="1200" dirty="0"/>
            <a:t> goes home for a weekend pass.</a:t>
          </a:r>
          <a:r>
            <a:rPr lang="en-US" sz="2000" kern="1200" dirty="0">
              <a:latin typeface="Calibri Light"/>
            </a:rPr>
            <a:t> </a:t>
          </a:r>
          <a:endParaRPr lang="en-US" sz="2000" kern="1200" dirty="0"/>
        </a:p>
        <a:p>
          <a:pPr marL="0" lvl="0" indent="0" algn="l" defTabSz="889000" rtl="0">
            <a:lnSpc>
              <a:spcPct val="90000"/>
            </a:lnSpc>
            <a:spcBef>
              <a:spcPct val="0"/>
            </a:spcBef>
            <a:spcAft>
              <a:spcPct val="35000"/>
            </a:spcAft>
            <a:buNone/>
          </a:pPr>
          <a:r>
            <a:rPr lang="en-US" sz="2000" kern="1200" dirty="0"/>
            <a:t>The center has a new </a:t>
          </a:r>
          <a:r>
            <a:rPr lang="en-US" sz="2000" kern="1200" dirty="0">
              <a:latin typeface="Calibri Light"/>
            </a:rPr>
            <a:t>HWD</a:t>
          </a:r>
          <a:r>
            <a:rPr lang="en-US" sz="2000" kern="1200" dirty="0"/>
            <a:t> and agency nurses filling in temporarily for the past 6 months. </a:t>
          </a:r>
          <a:r>
            <a:rPr lang="en-US" sz="2000" kern="1200" dirty="0">
              <a:latin typeface="Calibri Light"/>
            </a:rPr>
            <a:t> </a:t>
          </a:r>
        </a:p>
      </dsp:txBody>
      <dsp:txXfrm>
        <a:off x="85137" y="382957"/>
        <a:ext cx="7694800" cy="1573757"/>
      </dsp:txXfrm>
    </dsp:sp>
    <dsp:sp modelId="{FBAEE1E4-A15D-BD42-8EBB-31E81E18AEBB}">
      <dsp:nvSpPr>
        <dsp:cNvPr id="0" name=""/>
        <dsp:cNvSpPr/>
      </dsp:nvSpPr>
      <dsp:spPr>
        <a:xfrm>
          <a:off x="0" y="2099451"/>
          <a:ext cx="7865074" cy="17440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Calibri Light"/>
            </a:rPr>
            <a:t>Meredith's mother called and said Meredith was hospitalized for Bipolar Disorder. She said her lithium levels were extremely low.  She asked if Meredith had been provided her medications as prescribed and if she had been taking them. The new HWD checks both the MARs and MORs which have not been filled out consistently over the past 8 weeks. </a:t>
          </a:r>
          <a:endParaRPr lang="en-US" sz="2000" kern="1200" dirty="0">
            <a:solidFill>
              <a:schemeClr val="tx1"/>
            </a:solidFill>
          </a:endParaRPr>
        </a:p>
      </dsp:txBody>
      <dsp:txXfrm>
        <a:off x="85137" y="2184588"/>
        <a:ext cx="7694800" cy="1573757"/>
      </dsp:txXfrm>
    </dsp:sp>
    <dsp:sp modelId="{1A60CBC4-2442-B14D-98AB-1BA0F6837424}">
      <dsp:nvSpPr>
        <dsp:cNvPr id="0" name=""/>
        <dsp:cNvSpPr/>
      </dsp:nvSpPr>
      <dsp:spPr>
        <a:xfrm>
          <a:off x="0" y="3901083"/>
          <a:ext cx="7865074" cy="17440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Calibri Light"/>
            </a:rPr>
            <a:t>How should the medications have been documented? Can you prove Meredith's medications were provided?</a:t>
          </a:r>
        </a:p>
      </dsp:txBody>
      <dsp:txXfrm>
        <a:off x="85137" y="3986220"/>
        <a:ext cx="7694800" cy="1573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7CFBC-1F73-4F9F-A8CE-D44328782B3E}">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61445-41FA-475E-9D60-E88893EBDA6A}">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defRPr cap="all"/>
          </a:pPr>
          <a:r>
            <a:rPr lang="en-US" sz="3700" kern="1200" cap="none"/>
            <a:t>Monthly Medication Administration Records </a:t>
          </a:r>
          <a:r>
            <a:rPr lang="en-US" sz="3700" kern="1200"/>
            <a:t>(MARs) </a:t>
          </a:r>
          <a:r>
            <a:rPr lang="en-US" sz="3700" kern="1200" cap="none"/>
            <a:t>must be filed in the </a:t>
          </a:r>
          <a:r>
            <a:rPr lang="en-US" sz="3700" kern="1200"/>
            <a:t>SHR</a:t>
          </a:r>
        </a:p>
      </dsp:txBody>
      <dsp:txXfrm>
        <a:off x="608661" y="692298"/>
        <a:ext cx="4508047" cy="2799040"/>
      </dsp:txXfrm>
    </dsp:sp>
    <dsp:sp modelId="{FE9694A7-B0D2-4D56-8009-B63C1324416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2E7F0A-0E32-4020-95B1-888374E27403}">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defRPr cap="all"/>
          </a:pPr>
          <a:r>
            <a:rPr lang="en-US" sz="3700" kern="1200" cap="none"/>
            <a:t>Prescription orders should be transcribed to a MAR exactly as the order reads</a:t>
          </a:r>
          <a:r>
            <a:rPr lang="en-US" sz="3700" kern="1200"/>
            <a:t>.</a:t>
          </a:r>
        </a:p>
      </dsp:txBody>
      <dsp:txXfrm>
        <a:off x="6331365" y="692298"/>
        <a:ext cx="4508047" cy="279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EE1E4-A15D-BD42-8EBB-31E81E18AEBB}">
      <dsp:nvSpPr>
        <dsp:cNvPr id="0" name=""/>
        <dsp:cNvSpPr/>
      </dsp:nvSpPr>
      <dsp:spPr>
        <a:xfrm>
          <a:off x="0" y="276832"/>
          <a:ext cx="6916170" cy="2800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solidFill>
                <a:schemeClr val="bg1"/>
              </a:solidFill>
              <a:latin typeface="Calibri Light"/>
            </a:rPr>
            <a:t>Julie</a:t>
          </a:r>
          <a:r>
            <a:rPr lang="en-US" sz="2100" b="0" i="0" u="none" strike="noStrike" kern="1200" cap="none" baseline="0" noProof="0">
              <a:solidFill>
                <a:schemeClr val="bg1"/>
              </a:solidFill>
              <a:latin typeface="Calibri Light"/>
              <a:cs typeface="Calibri Light"/>
            </a:rPr>
            <a:t>,</a:t>
          </a:r>
          <a:r>
            <a:rPr lang="en-US" sz="2100" kern="1200">
              <a:solidFill>
                <a:schemeClr val="bg1"/>
              </a:solidFill>
              <a:latin typeface="Calibri Light"/>
            </a:rPr>
            <a:t> age</a:t>
          </a:r>
          <a:r>
            <a:rPr lang="en-US" sz="2100" b="0" i="0" u="none" strike="noStrike" kern="1200" cap="none" baseline="0" noProof="0">
              <a:solidFill>
                <a:schemeClr val="bg1"/>
              </a:solidFill>
              <a:latin typeface="Calibri Light"/>
              <a:cs typeface="Calibri Light"/>
            </a:rPr>
            <a:t> </a:t>
          </a:r>
          <a:r>
            <a:rPr lang="en-US" sz="2100" kern="1200">
              <a:solidFill>
                <a:schemeClr val="bg1"/>
              </a:solidFill>
              <a:latin typeface="Calibri Light"/>
            </a:rPr>
            <a:t>19</a:t>
          </a:r>
          <a:r>
            <a:rPr lang="en-US" sz="2100" b="0" i="0" u="none" strike="noStrike" kern="1200" cap="none" baseline="0" noProof="0">
              <a:solidFill>
                <a:schemeClr val="bg1"/>
              </a:solidFill>
              <a:latin typeface="Calibri Light"/>
              <a:cs typeface="Calibri Light"/>
            </a:rPr>
            <a:t>,</a:t>
          </a:r>
          <a:r>
            <a:rPr lang="en-US" sz="2100" kern="1200">
              <a:solidFill>
                <a:schemeClr val="bg1"/>
              </a:solidFill>
              <a:latin typeface="Calibri Light"/>
            </a:rPr>
            <a:t> has</a:t>
          </a:r>
          <a:r>
            <a:rPr lang="en-US" sz="2100" b="0" i="0" u="none" strike="noStrike" kern="1200" cap="none" baseline="0" noProof="0">
              <a:solidFill>
                <a:schemeClr val="bg1"/>
              </a:solidFill>
              <a:latin typeface="Calibri Light"/>
              <a:cs typeface="Calibri Light"/>
            </a:rPr>
            <a:t> been on</a:t>
          </a:r>
          <a:r>
            <a:rPr lang="en-US" sz="2100" kern="1200">
              <a:solidFill>
                <a:schemeClr val="bg1"/>
              </a:solidFill>
              <a:latin typeface="Calibri Light"/>
            </a:rPr>
            <a:t> center</a:t>
          </a:r>
          <a:r>
            <a:rPr lang="en-US" sz="2100" b="0" i="0" u="none" strike="noStrike" kern="1200" cap="none" baseline="0" noProof="0">
              <a:solidFill>
                <a:schemeClr val="bg1"/>
              </a:solidFill>
              <a:latin typeface="Calibri Light"/>
              <a:cs typeface="Calibri Light"/>
            </a:rPr>
            <a:t> for</a:t>
          </a:r>
          <a:r>
            <a:rPr lang="en-US" sz="2100" kern="1200">
              <a:solidFill>
                <a:schemeClr val="bg1"/>
              </a:solidFill>
              <a:latin typeface="Calibri Light"/>
            </a:rPr>
            <a:t> </a:t>
          </a:r>
          <a:r>
            <a:rPr lang="en-US" sz="2100" b="0" i="0" u="none" strike="noStrike" kern="1200" cap="none" baseline="0" noProof="0">
              <a:solidFill>
                <a:schemeClr val="bg1"/>
              </a:solidFill>
              <a:latin typeface="Calibri Light"/>
              <a:cs typeface="Calibri Light"/>
            </a:rPr>
            <a:t>6 months</a:t>
          </a:r>
          <a:r>
            <a:rPr lang="en-US" sz="2100" kern="1200">
              <a:solidFill>
                <a:schemeClr val="bg1"/>
              </a:solidFill>
              <a:latin typeface="Calibri Light"/>
            </a:rPr>
            <a:t>. She has</a:t>
          </a:r>
          <a:r>
            <a:rPr lang="en-US" sz="2100" b="0" i="0" u="none" strike="noStrike" kern="1200" cap="none" baseline="0" noProof="0">
              <a:solidFill>
                <a:schemeClr val="bg1"/>
              </a:solidFill>
              <a:latin typeface="Calibri Light"/>
              <a:cs typeface="Calibri Light"/>
            </a:rPr>
            <a:t> been</a:t>
          </a:r>
          <a:r>
            <a:rPr lang="en-US" sz="2100" kern="1200">
              <a:solidFill>
                <a:schemeClr val="bg1"/>
              </a:solidFill>
              <a:latin typeface="Calibri Light"/>
            </a:rPr>
            <a:t> </a:t>
          </a:r>
          <a:r>
            <a:rPr lang="en-US" sz="2100" b="0" i="0" u="none" strike="noStrike" kern="1200" cap="none" baseline="0" noProof="0">
              <a:solidFill>
                <a:schemeClr val="bg1"/>
              </a:solidFill>
              <a:latin typeface="Calibri Light"/>
              <a:cs typeface="Calibri Light"/>
            </a:rPr>
            <a:t>getting</a:t>
          </a:r>
          <a:r>
            <a:rPr lang="en-US" sz="2100" kern="1200">
              <a:solidFill>
                <a:schemeClr val="bg1"/>
              </a:solidFill>
              <a:latin typeface="Calibri Light"/>
            </a:rPr>
            <a:t> </a:t>
          </a:r>
          <a:r>
            <a:rPr lang="en-US" sz="2100" b="0" i="0" u="none" strike="noStrike" kern="1200" cap="none" baseline="0" noProof="0">
              <a:solidFill>
                <a:schemeClr val="bg1"/>
              </a:solidFill>
              <a:latin typeface="Calibri Light"/>
              <a:cs typeface="Calibri Light"/>
            </a:rPr>
            <a:t>Tylenol</a:t>
          </a:r>
          <a:r>
            <a:rPr lang="en-US" sz="2100" kern="1200">
              <a:solidFill>
                <a:schemeClr val="bg1"/>
              </a:solidFill>
              <a:latin typeface="Calibri Light"/>
            </a:rPr>
            <a:t> 500</a:t>
          </a:r>
          <a:r>
            <a:rPr lang="en-US" sz="2100" b="0" i="0" u="none" strike="noStrike" kern="1200" cap="none" baseline="0" noProof="0">
              <a:solidFill>
                <a:schemeClr val="bg1"/>
              </a:solidFill>
              <a:latin typeface="Calibri Light"/>
              <a:cs typeface="Calibri Light"/>
            </a:rPr>
            <a:t> mg</a:t>
          </a:r>
          <a:r>
            <a:rPr lang="en-US" sz="2100" kern="1200">
              <a:solidFill>
                <a:schemeClr val="bg1"/>
              </a:solidFill>
              <a:latin typeface="Calibri Light"/>
            </a:rPr>
            <a:t> from</a:t>
          </a:r>
          <a:r>
            <a:rPr lang="en-US" sz="2100" b="0" i="0" u="none" strike="noStrike" kern="1200" cap="none" baseline="0" noProof="0">
              <a:solidFill>
                <a:schemeClr val="bg1"/>
              </a:solidFill>
              <a:latin typeface="Calibri Light"/>
              <a:cs typeface="Calibri Light"/>
            </a:rPr>
            <a:t> the</a:t>
          </a:r>
          <a:r>
            <a:rPr lang="en-US" sz="2100" kern="1200">
              <a:solidFill>
                <a:schemeClr val="bg1"/>
              </a:solidFill>
              <a:latin typeface="Calibri Light"/>
            </a:rPr>
            <a:t> </a:t>
          </a:r>
          <a:r>
            <a:rPr lang="en-US" sz="2100" b="0" i="0" u="none" strike="noStrike" kern="1200" cap="none" baseline="0" noProof="0">
              <a:solidFill>
                <a:schemeClr val="bg1"/>
              </a:solidFill>
              <a:latin typeface="Calibri Light"/>
              <a:cs typeface="Calibri Light"/>
            </a:rPr>
            <a:t>ILAs every night</a:t>
          </a:r>
          <a:r>
            <a:rPr lang="en-US" sz="2100" kern="1200">
              <a:solidFill>
                <a:schemeClr val="bg1"/>
              </a:solidFill>
              <a:latin typeface="Calibri Light"/>
            </a:rPr>
            <a:t>. She also gets</a:t>
          </a:r>
          <a:r>
            <a:rPr lang="en-US" sz="2100" b="0" i="0" u="none" strike="noStrike" kern="1200" cap="none" baseline="0" noProof="0">
              <a:solidFill>
                <a:schemeClr val="bg1"/>
              </a:solidFill>
              <a:latin typeface="Calibri Light"/>
              <a:cs typeface="Calibri Light"/>
            </a:rPr>
            <a:t> </a:t>
          </a:r>
          <a:r>
            <a:rPr lang="en-US" sz="2100" kern="1200">
              <a:solidFill>
                <a:schemeClr val="bg1"/>
              </a:solidFill>
              <a:latin typeface="Calibri Light"/>
            </a:rPr>
            <a:t>doses</a:t>
          </a:r>
          <a:r>
            <a:rPr lang="en-US" sz="2100" b="0" i="0" u="none" strike="noStrike" kern="1200" cap="none" baseline="0" noProof="0">
              <a:solidFill>
                <a:schemeClr val="bg1"/>
              </a:solidFill>
              <a:latin typeface="Calibri Light"/>
              <a:cs typeface="Calibri Light"/>
            </a:rPr>
            <a:t> of</a:t>
          </a:r>
          <a:r>
            <a:rPr lang="en-US" sz="2100" kern="1200">
              <a:solidFill>
                <a:schemeClr val="bg1"/>
              </a:solidFill>
              <a:latin typeface="Calibri Light"/>
            </a:rPr>
            <a:t> Tylenol</a:t>
          </a:r>
          <a:r>
            <a:rPr lang="en-US" sz="2100" b="0" i="0" u="none" strike="noStrike" kern="1200" cap="none" baseline="0" noProof="0">
              <a:solidFill>
                <a:schemeClr val="bg1"/>
              </a:solidFill>
              <a:latin typeface="Calibri Light"/>
              <a:cs typeface="Calibri Light"/>
            </a:rPr>
            <a:t> from</a:t>
          </a:r>
          <a:r>
            <a:rPr lang="en-US" sz="2100" kern="1200">
              <a:solidFill>
                <a:schemeClr val="bg1"/>
              </a:solidFill>
              <a:latin typeface="Calibri Light"/>
            </a:rPr>
            <a:t> </a:t>
          </a:r>
          <a:r>
            <a:rPr lang="en-US" sz="2100" b="0" i="0" u="none" strike="noStrike" kern="1200" cap="none" baseline="0" noProof="0">
              <a:solidFill>
                <a:schemeClr val="bg1"/>
              </a:solidFill>
              <a:latin typeface="Calibri Light"/>
              <a:cs typeface="Calibri Light"/>
            </a:rPr>
            <a:t>her</a:t>
          </a:r>
          <a:r>
            <a:rPr lang="en-US" sz="2100" kern="1200">
              <a:solidFill>
                <a:schemeClr val="bg1"/>
              </a:solidFill>
              <a:latin typeface="Calibri Light"/>
            </a:rPr>
            <a:t> instructors.</a:t>
          </a:r>
          <a:r>
            <a:rPr lang="en-US" sz="2100" b="0" i="0" u="none" strike="noStrike" kern="1200" cap="none" baseline="0" noProof="0">
              <a:solidFill>
                <a:schemeClr val="bg1"/>
              </a:solidFill>
              <a:latin typeface="Calibri Light"/>
              <a:cs typeface="Calibri Light"/>
            </a:rPr>
            <a:t> </a:t>
          </a:r>
          <a:r>
            <a:rPr lang="en-US" sz="2100" kern="1200">
              <a:solidFill>
                <a:schemeClr val="bg1"/>
              </a:solidFill>
              <a:latin typeface="Calibri Light"/>
            </a:rPr>
            <a:t> </a:t>
          </a:r>
          <a:r>
            <a:rPr lang="en-US" sz="2100" b="0" i="0" u="none" strike="noStrike" kern="1200" cap="none" baseline="0" noProof="0">
              <a:solidFill>
                <a:schemeClr val="bg1"/>
              </a:solidFill>
              <a:latin typeface="Calibri Light"/>
              <a:cs typeface="Calibri Light"/>
            </a:rPr>
            <a:t>Julie takes</a:t>
          </a:r>
          <a:r>
            <a:rPr lang="en-US" sz="2100" kern="1200">
              <a:solidFill>
                <a:schemeClr val="bg1"/>
              </a:solidFill>
              <a:latin typeface="Calibri Light"/>
            </a:rPr>
            <a:t> an overdose</a:t>
          </a:r>
          <a:r>
            <a:rPr lang="en-US" sz="2100" b="0" i="0" u="none" strike="noStrike" kern="1200" cap="none" baseline="0" noProof="0">
              <a:solidFill>
                <a:schemeClr val="bg1"/>
              </a:solidFill>
              <a:latin typeface="Calibri Light"/>
              <a:cs typeface="Calibri Light"/>
            </a:rPr>
            <a:t> and</a:t>
          </a:r>
          <a:r>
            <a:rPr lang="en-US" sz="2100" kern="1200">
              <a:solidFill>
                <a:schemeClr val="bg1"/>
              </a:solidFill>
              <a:latin typeface="Calibri Light"/>
            </a:rPr>
            <a:t> ends</a:t>
          </a:r>
          <a:r>
            <a:rPr lang="en-US" sz="2100" b="0" i="0" u="none" strike="noStrike" kern="1200" cap="none" baseline="0" noProof="0">
              <a:solidFill>
                <a:schemeClr val="bg1"/>
              </a:solidFill>
              <a:latin typeface="Calibri Light"/>
              <a:cs typeface="Calibri Light"/>
            </a:rPr>
            <a:t> up</a:t>
          </a:r>
          <a:r>
            <a:rPr lang="en-US" sz="2100" kern="1200">
              <a:solidFill>
                <a:schemeClr val="bg1"/>
              </a:solidFill>
              <a:latin typeface="Calibri Light"/>
            </a:rPr>
            <a:t> </a:t>
          </a:r>
          <a:r>
            <a:rPr lang="en-US" sz="2100" b="0" i="0" u="none" strike="noStrike" kern="1200" cap="none" baseline="0" noProof="0">
              <a:solidFill>
                <a:schemeClr val="bg1"/>
              </a:solidFill>
              <a:latin typeface="Calibri Light"/>
              <a:cs typeface="Calibri Light"/>
            </a:rPr>
            <a:t>in</a:t>
          </a:r>
          <a:r>
            <a:rPr lang="en-US" sz="2100" kern="1200">
              <a:solidFill>
                <a:schemeClr val="bg1"/>
              </a:solidFill>
              <a:latin typeface="Calibri Light"/>
            </a:rPr>
            <a:t> the</a:t>
          </a:r>
          <a:r>
            <a:rPr lang="en-US" sz="2100" b="0" i="0" u="none" strike="noStrike" kern="1200" cap="none" baseline="0" noProof="0">
              <a:solidFill>
                <a:schemeClr val="bg1"/>
              </a:solidFill>
              <a:latin typeface="Calibri Light"/>
              <a:cs typeface="Calibri Light"/>
            </a:rPr>
            <a:t> hospital</a:t>
          </a:r>
          <a:r>
            <a:rPr lang="en-US" sz="2100" kern="1200">
              <a:solidFill>
                <a:schemeClr val="bg1"/>
              </a:solidFill>
              <a:latin typeface="Calibri Light"/>
            </a:rPr>
            <a:t>.</a:t>
          </a:r>
          <a:r>
            <a:rPr lang="en-US" sz="2100" b="0" i="0" u="none" strike="noStrike" kern="1200" cap="none" baseline="0" noProof="0">
              <a:solidFill>
                <a:schemeClr val="bg1"/>
              </a:solidFill>
              <a:latin typeface="Calibri Light"/>
              <a:cs typeface="Calibri Light"/>
            </a:rPr>
            <a:t> </a:t>
          </a:r>
          <a:r>
            <a:rPr lang="en-US" sz="2100" kern="1200">
              <a:solidFill>
                <a:schemeClr val="bg1"/>
              </a:solidFill>
              <a:latin typeface="Calibri Light"/>
            </a:rPr>
            <a:t> When</a:t>
          </a:r>
          <a:r>
            <a:rPr lang="en-US" sz="2100" b="0" i="0" u="none" strike="noStrike" kern="1200" cap="none" baseline="0" noProof="0">
              <a:solidFill>
                <a:schemeClr val="bg1"/>
              </a:solidFill>
              <a:latin typeface="Calibri Light"/>
              <a:cs typeface="Calibri Light"/>
            </a:rPr>
            <a:t> the</a:t>
          </a:r>
          <a:r>
            <a:rPr lang="en-US" sz="2100" kern="1200">
              <a:solidFill>
                <a:schemeClr val="bg1"/>
              </a:solidFill>
              <a:latin typeface="Calibri Light"/>
            </a:rPr>
            <a:t> HWM</a:t>
          </a:r>
          <a:r>
            <a:rPr lang="en-US" sz="2100" b="0" i="0" u="none" strike="noStrike" kern="1200" cap="none" baseline="0" noProof="0">
              <a:solidFill>
                <a:schemeClr val="bg1"/>
              </a:solidFill>
              <a:latin typeface="Calibri Light"/>
              <a:cs typeface="Calibri Light"/>
            </a:rPr>
            <a:t> looks</a:t>
          </a:r>
          <a:r>
            <a:rPr lang="en-US" sz="2100" kern="1200">
              <a:solidFill>
                <a:schemeClr val="bg1"/>
              </a:solidFill>
              <a:latin typeface="Calibri Light"/>
            </a:rPr>
            <a:t> at</a:t>
          </a:r>
          <a:r>
            <a:rPr lang="en-US" sz="2100" b="0" i="0" u="none" strike="noStrike" kern="1200" cap="none" baseline="0" noProof="0">
              <a:solidFill>
                <a:schemeClr val="bg1"/>
              </a:solidFill>
              <a:latin typeface="Calibri Light"/>
              <a:cs typeface="Calibri Light"/>
            </a:rPr>
            <a:t> Julie's</a:t>
          </a:r>
          <a:r>
            <a:rPr lang="en-US" sz="2100" kern="1200">
              <a:solidFill>
                <a:schemeClr val="bg1"/>
              </a:solidFill>
              <a:latin typeface="Calibri Light"/>
            </a:rPr>
            <a:t> SHR,</a:t>
          </a:r>
          <a:r>
            <a:rPr lang="en-US" sz="2100" b="0" i="0" u="none" strike="noStrike" kern="1200" cap="none" baseline="0" noProof="0">
              <a:solidFill>
                <a:schemeClr val="bg1"/>
              </a:solidFill>
              <a:latin typeface="Calibri Light"/>
              <a:cs typeface="Calibri Light"/>
            </a:rPr>
            <a:t> he notices there are no OTC sign out sheets filed or documented in it. The HWM gets the OTC sign out sheets for Julie from the dorm and classrooms and notes how many times Julie has received Tylenol.</a:t>
          </a:r>
        </a:p>
      </dsp:txBody>
      <dsp:txXfrm>
        <a:off x="136733" y="413565"/>
        <a:ext cx="6642704" cy="2527513"/>
      </dsp:txXfrm>
    </dsp:sp>
    <dsp:sp modelId="{1A60CBC4-2442-B14D-98AB-1BA0F6837424}">
      <dsp:nvSpPr>
        <dsp:cNvPr id="0" name=""/>
        <dsp:cNvSpPr/>
      </dsp:nvSpPr>
      <dsp:spPr>
        <a:xfrm>
          <a:off x="0" y="3138292"/>
          <a:ext cx="6916170" cy="28009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solidFill>
                <a:schemeClr val="bg1"/>
              </a:solidFill>
              <a:latin typeface="Calibri Light"/>
            </a:rPr>
            <a:t>How could this have been prevented?</a:t>
          </a:r>
          <a:endParaRPr lang="en-US" sz="2100" kern="1200">
            <a:solidFill>
              <a:schemeClr val="bg1"/>
            </a:solidFill>
          </a:endParaRPr>
        </a:p>
      </dsp:txBody>
      <dsp:txXfrm>
        <a:off x="136733" y="3275025"/>
        <a:ext cx="6642704" cy="25275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07895-F014-4CCB-9323-CC80EF0A7724}">
      <dsp:nvSpPr>
        <dsp:cNvPr id="0" name=""/>
        <dsp:cNvSpPr/>
      </dsp:nvSpPr>
      <dsp:spPr>
        <a:xfrm>
          <a:off x="4889687" y="2001741"/>
          <a:ext cx="1093915" cy="91440"/>
        </a:xfrm>
        <a:custGeom>
          <a:avLst/>
          <a:gdLst/>
          <a:ahLst/>
          <a:cxnLst/>
          <a:rect l="0" t="0" r="0" b="0"/>
          <a:pathLst>
            <a:path>
              <a:moveTo>
                <a:pt x="0" y="45720"/>
              </a:moveTo>
              <a:lnTo>
                <a:pt x="109391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08532" y="2041838"/>
        <a:ext cx="56225" cy="11245"/>
      </dsp:txXfrm>
    </dsp:sp>
    <dsp:sp modelId="{11CA4724-4449-3E4E-989F-F45355211567}">
      <dsp:nvSpPr>
        <dsp:cNvPr id="0" name=""/>
        <dsp:cNvSpPr/>
      </dsp:nvSpPr>
      <dsp:spPr>
        <a:xfrm>
          <a:off x="2290" y="580702"/>
          <a:ext cx="4889197" cy="29335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575" tIns="251476" rIns="239575" bIns="251476" numCol="1" spcCol="1270" anchor="ctr" anchorCtr="0">
          <a:noAutofit/>
        </a:bodyPr>
        <a:lstStyle/>
        <a:p>
          <a:pPr marL="0" lvl="0" indent="0" algn="ctr" defTabSz="1289050" rtl="0">
            <a:lnSpc>
              <a:spcPct val="90000"/>
            </a:lnSpc>
            <a:spcBef>
              <a:spcPct val="0"/>
            </a:spcBef>
            <a:spcAft>
              <a:spcPct val="35000"/>
            </a:spcAft>
            <a:buNone/>
          </a:pPr>
          <a:r>
            <a:rPr lang="en-US" sz="2900" b="0" i="0" u="none" strike="noStrike" kern="1200" cap="none" baseline="0" noProof="0">
              <a:solidFill>
                <a:srgbClr val="010000"/>
              </a:solidFill>
              <a:latin typeface="Calibri Light"/>
              <a:cs typeface="Calibri Light"/>
            </a:rPr>
            <a:t>A student files a congressional complaint.  The complaint is the student was not provided their medications as prescribed.</a:t>
          </a:r>
        </a:p>
      </dsp:txBody>
      <dsp:txXfrm>
        <a:off x="2290" y="580702"/>
        <a:ext cx="4889197" cy="2933518"/>
      </dsp:txXfrm>
    </dsp:sp>
    <dsp:sp modelId="{52A0C278-6AB4-4A0D-95D6-EF433CA07F41}">
      <dsp:nvSpPr>
        <dsp:cNvPr id="0" name=""/>
        <dsp:cNvSpPr/>
      </dsp:nvSpPr>
      <dsp:spPr>
        <a:xfrm>
          <a:off x="6016002" y="580702"/>
          <a:ext cx="4889197" cy="29335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575" tIns="251476" rIns="239575" bIns="251476" numCol="1" spcCol="1270" anchor="ctr" anchorCtr="0">
          <a:noAutofit/>
        </a:bodyPr>
        <a:lstStyle/>
        <a:p>
          <a:pPr marL="0" lvl="0" indent="0" algn="ctr" defTabSz="1289050" rtl="0">
            <a:lnSpc>
              <a:spcPct val="90000"/>
            </a:lnSpc>
            <a:spcBef>
              <a:spcPct val="0"/>
            </a:spcBef>
            <a:spcAft>
              <a:spcPct val="35000"/>
            </a:spcAft>
            <a:buNone/>
          </a:pPr>
          <a:r>
            <a:rPr lang="en-US" sz="2900" b="0" i="0" u="none" strike="noStrike" kern="1200" cap="none" baseline="0" noProof="0">
              <a:solidFill>
                <a:srgbClr val="010000"/>
              </a:solidFill>
              <a:latin typeface="Calibri Light"/>
              <a:cs typeface="Calibri Light"/>
            </a:rPr>
            <a:t>The center must produce a copy of their current medication SOPs and all the medication records for this student</a:t>
          </a:r>
        </a:p>
      </dsp:txBody>
      <dsp:txXfrm>
        <a:off x="6016002" y="580702"/>
        <a:ext cx="4889197" cy="29335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2C4BA-850B-4FBE-8885-77997A3CEB11}" type="datetimeFigureOut">
              <a:rPr lang="en-US" smtClean="0"/>
              <a:pPr/>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A2513-8592-450D-814F-5542EF322F69}" type="slidenum">
              <a:rPr lang="en-US" smtClean="0"/>
              <a:pPr/>
              <a:t>‹#›</a:t>
            </a:fld>
            <a:endParaRPr lang="en-US"/>
          </a:p>
        </p:txBody>
      </p:sp>
    </p:spTree>
    <p:extLst>
      <p:ext uri="{BB962C8B-B14F-4D97-AF65-F5344CB8AC3E}">
        <p14:creationId xmlns:p14="http://schemas.microsoft.com/office/powerpoint/2010/main" val="402949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3295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discuss</a:t>
            </a:r>
          </a:p>
          <a:p>
            <a:r>
              <a:rPr lang="en-US">
                <a:cs typeface="Calibri"/>
              </a:rPr>
              <a:t>Key Points</a:t>
            </a:r>
          </a:p>
          <a:p>
            <a:r>
              <a:rPr lang="en-US">
                <a:cs typeface="Calibri"/>
              </a:rPr>
              <a:t>OTC records need to be returned to wellness weekly and documented in the SHR</a:t>
            </a:r>
          </a:p>
          <a:p>
            <a:r>
              <a:rPr lang="en-US">
                <a:cs typeface="Calibri"/>
              </a:rPr>
              <a:t>Education with all staff to report any increase or change use of medications by students</a:t>
            </a:r>
          </a:p>
          <a:p>
            <a:r>
              <a:rPr lang="en-US">
                <a:cs typeface="Calibri"/>
              </a:rPr>
              <a:t>Wellness staff should be reviewing all OTC, MOR/CMORs weekly for medication compliance</a:t>
            </a:r>
          </a:p>
          <a:p>
            <a:r>
              <a:rPr lang="en-US">
                <a:cs typeface="Calibri"/>
              </a:rPr>
              <a:t>Follow current approved Medication SOPs</a:t>
            </a:r>
          </a:p>
        </p:txBody>
      </p:sp>
      <p:sp>
        <p:nvSpPr>
          <p:cNvPr id="4" name="Slide Number Placeholder 3"/>
          <p:cNvSpPr>
            <a:spLocks noGrp="1"/>
          </p:cNvSpPr>
          <p:nvPr>
            <p:ph type="sldNum" sz="quarter" idx="5"/>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224186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18</a:t>
            </a:fld>
            <a:endParaRPr lang="en-US"/>
          </a:p>
        </p:txBody>
      </p:sp>
    </p:spTree>
    <p:extLst>
      <p:ext uri="{BB962C8B-B14F-4D97-AF65-F5344CB8AC3E}">
        <p14:creationId xmlns:p14="http://schemas.microsoft.com/office/powerpoint/2010/main" val="188094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Appendix 203 #4. Review and approve prescriptions by the center physician/nurse practitioner/physician assistant generated for students by health practitioners in the community or at the student’s place of residence by the center physician/nurse practitioner.</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19</a:t>
            </a:fld>
            <a:endParaRPr lang="en-US"/>
          </a:p>
        </p:txBody>
      </p:sp>
    </p:spTree>
    <p:extLst>
      <p:ext uri="{BB962C8B-B14F-4D97-AF65-F5344CB8AC3E}">
        <p14:creationId xmlns:p14="http://schemas.microsoft.com/office/powerpoint/2010/main" val="248779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Points </a:t>
            </a:r>
          </a:p>
          <a:p>
            <a:pPr marL="171450" indent="-171450">
              <a:lnSpc>
                <a:spcPct val="90000"/>
              </a:lnSpc>
              <a:spcBef>
                <a:spcPts val="1000"/>
              </a:spcBef>
              <a:buFont typeface="Arial"/>
              <a:buChar char="•"/>
            </a:pPr>
            <a:r>
              <a:rPr lang="en-US"/>
              <a:t>Educate nurses on expectation of notating orders correctly (full signature, date and time) and updating the MAR and the MOR.</a:t>
            </a:r>
            <a:endParaRPr lang="en-US">
              <a:cs typeface="Calibri"/>
            </a:endParaRPr>
          </a:p>
          <a:p>
            <a:pPr marL="171450" indent="-171450">
              <a:lnSpc>
                <a:spcPct val="90000"/>
              </a:lnSpc>
              <a:spcBef>
                <a:spcPts val="1000"/>
              </a:spcBef>
              <a:buFont typeface="Arial"/>
              <a:buChar char="•"/>
            </a:pPr>
            <a:r>
              <a:rPr lang="en-US"/>
              <a:t>Regular Audit of SHRs noting whether orders are taken off and documentation is accurate. </a:t>
            </a:r>
            <a:endParaRPr lang="en-US">
              <a:cs typeface="Calibri"/>
            </a:endParaRPr>
          </a:p>
          <a:p>
            <a:pPr marL="171450" indent="-171450">
              <a:lnSpc>
                <a:spcPct val="90000"/>
              </a:lnSpc>
              <a:spcBef>
                <a:spcPts val="1000"/>
              </a:spcBef>
              <a:buFont typeface="Arial"/>
              <a:buChar char="•"/>
            </a:pPr>
            <a:r>
              <a:rPr lang="en-US"/>
              <a:t>Monthly case conference with the student, CP and nurses</a:t>
            </a:r>
          </a:p>
        </p:txBody>
      </p:sp>
      <p:sp>
        <p:nvSpPr>
          <p:cNvPr id="4" name="Slide Number Placeholder 3"/>
          <p:cNvSpPr>
            <a:spLocks noGrp="1"/>
          </p:cNvSpPr>
          <p:nvPr>
            <p:ph type="sldNum" sz="quarter" idx="5"/>
          </p:nvPr>
        </p:nvSpPr>
        <p:spPr/>
        <p:txBody>
          <a:bodyPr/>
          <a:lstStyle/>
          <a:p>
            <a:fld id="{0C8A2513-8592-450D-814F-5542EF322F69}" type="slidenum">
              <a:rPr lang="en-US" smtClean="0"/>
              <a:pPr/>
              <a:t>20</a:t>
            </a:fld>
            <a:endParaRPr lang="en-US"/>
          </a:p>
        </p:txBody>
      </p:sp>
    </p:spTree>
    <p:extLst>
      <p:ext uri="{BB962C8B-B14F-4D97-AF65-F5344CB8AC3E}">
        <p14:creationId xmlns:p14="http://schemas.microsoft.com/office/powerpoint/2010/main" val="64986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Points</a:t>
            </a:r>
          </a:p>
          <a:p>
            <a:r>
              <a:rPr lang="en-US">
                <a:cs typeface="Calibri"/>
              </a:rPr>
              <a:t>Train all nursing staff on notating clinician orders in the SHR with name, date and time </a:t>
            </a:r>
          </a:p>
          <a:p>
            <a:r>
              <a:rPr lang="en-US">
                <a:cs typeface="Calibri"/>
              </a:rPr>
              <a:t>Correctly transpose the order to the MAR</a:t>
            </a:r>
          </a:p>
          <a:p>
            <a:r>
              <a:rPr lang="en-US">
                <a:cs typeface="Calibri"/>
              </a:rPr>
              <a:t>Make sure the new medication is provided to the student with the medication information sheet</a:t>
            </a:r>
          </a:p>
          <a:p>
            <a:r>
              <a:rPr lang="en-US">
                <a:cs typeface="Calibri"/>
              </a:rPr>
              <a:t>Educate the student on taking the medication </a:t>
            </a:r>
          </a:p>
          <a:p>
            <a:r>
              <a:rPr lang="en-US">
                <a:cs typeface="Calibri"/>
              </a:rPr>
              <a:t>Document all action in the SHR</a:t>
            </a:r>
          </a:p>
          <a:p>
            <a:endParaRPr lang="en-US">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21</a:t>
            </a:fld>
            <a:endParaRPr lang="en-US"/>
          </a:p>
        </p:txBody>
      </p:sp>
    </p:spTree>
    <p:extLst>
      <p:ext uri="{BB962C8B-B14F-4D97-AF65-F5344CB8AC3E}">
        <p14:creationId xmlns:p14="http://schemas.microsoft.com/office/powerpoint/2010/main" val="236173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Points</a:t>
            </a:r>
          </a:p>
          <a:p>
            <a:r>
              <a:rPr lang="en-US">
                <a:cs typeface="Calibri"/>
              </a:rPr>
              <a:t>Lockboxes are not secure</a:t>
            </a:r>
          </a:p>
          <a:p>
            <a:r>
              <a:rPr lang="en-US">
                <a:cs typeface="Calibri"/>
              </a:rPr>
              <a:t>Only students and wellness should have keys</a:t>
            </a:r>
          </a:p>
          <a:p>
            <a:r>
              <a:rPr lang="en-US">
                <a:cs typeface="Calibri"/>
              </a:rPr>
              <a:t>Controlled substances should be in the individual lockboxes </a:t>
            </a:r>
          </a:p>
          <a:p>
            <a:endParaRPr lang="en-US">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24</a:t>
            </a:fld>
            <a:endParaRPr lang="en-US"/>
          </a:p>
        </p:txBody>
      </p:sp>
    </p:spTree>
    <p:extLst>
      <p:ext uri="{BB962C8B-B14F-4D97-AF65-F5344CB8AC3E}">
        <p14:creationId xmlns:p14="http://schemas.microsoft.com/office/powerpoint/2010/main" val="123053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 out of 22 centers (14%) assessed from April 2019 to February 2020 were cited for this concern.</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25</a:t>
            </a:fld>
            <a:endParaRPr lang="en-US"/>
          </a:p>
        </p:txBody>
      </p:sp>
    </p:spTree>
    <p:extLst>
      <p:ext uri="{BB962C8B-B14F-4D97-AF65-F5344CB8AC3E}">
        <p14:creationId xmlns:p14="http://schemas.microsoft.com/office/powerpoint/2010/main" val="215071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discuss</a:t>
            </a:r>
          </a:p>
          <a:p>
            <a:r>
              <a:rPr lang="en-US">
                <a:cs typeface="Calibri"/>
              </a:rPr>
              <a:t>Key Points</a:t>
            </a:r>
          </a:p>
          <a:p>
            <a:r>
              <a:rPr lang="en-US"/>
              <a:t>The center should follow their medication SOPs and they should be current.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41221E5-7225-48EB-A4EE-420E7BFCF705}" type="slidenum">
              <a:rPr lang="en-US" smtClean="0"/>
              <a:pPr/>
              <a:t>28</a:t>
            </a:fld>
            <a:endParaRPr lang="en-US"/>
          </a:p>
        </p:txBody>
      </p:sp>
    </p:spTree>
    <p:extLst>
      <p:ext uri="{BB962C8B-B14F-4D97-AF65-F5344CB8AC3E}">
        <p14:creationId xmlns:p14="http://schemas.microsoft.com/office/powerpoint/2010/main" val="2241861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Key Points: </a:t>
            </a:r>
          </a:p>
          <a:p>
            <a:pPr marL="285750" indent="-285750">
              <a:lnSpc>
                <a:spcPct val="90000"/>
              </a:lnSpc>
              <a:spcBef>
                <a:spcPts val="1000"/>
              </a:spcBef>
              <a:buFont typeface="Arial"/>
              <a:buChar char="•"/>
            </a:pPr>
            <a:r>
              <a:rPr lang="en-US"/>
              <a:t>The HWM should have documented the names and amounts of the medications picked up by the family.</a:t>
            </a:r>
            <a:endParaRPr lang="en-US">
              <a:cs typeface="Calibri"/>
            </a:endParaRPr>
          </a:p>
          <a:p>
            <a:pPr marL="285750" indent="-285750">
              <a:lnSpc>
                <a:spcPct val="90000"/>
              </a:lnSpc>
              <a:spcBef>
                <a:spcPts val="1000"/>
              </a:spcBef>
              <a:buFont typeface="Arial"/>
              <a:buChar char="•"/>
            </a:pPr>
            <a:r>
              <a:rPr lang="en-US"/>
              <a:t>The MARs and MORS should have been filled out accurately with all medications provided documented.</a:t>
            </a:r>
            <a:endParaRPr lang="en-US">
              <a:cs typeface="Calibri"/>
            </a:endParaRPr>
          </a:p>
          <a:p>
            <a:pPr marL="285750" indent="-285750">
              <a:lnSpc>
                <a:spcPct val="90000"/>
              </a:lnSpc>
              <a:spcBef>
                <a:spcPts val="1000"/>
              </a:spcBef>
              <a:buFont typeface="Arial"/>
              <a:buChar char="•"/>
            </a:pPr>
            <a:r>
              <a:rPr lang="en-US"/>
              <a:t>Only student's and Wellness should have keys.</a:t>
            </a:r>
            <a:endParaRPr lang="en-US">
              <a:cs typeface="Calibri"/>
            </a:endParaRPr>
          </a:p>
          <a:p>
            <a:pPr marL="285750" indent="-285750">
              <a:lnSpc>
                <a:spcPct val="90000"/>
              </a:lnSpc>
              <a:spcBef>
                <a:spcPts val="1000"/>
              </a:spcBef>
              <a:buFont typeface="Arial"/>
              <a:buChar char="•"/>
            </a:pPr>
            <a:r>
              <a:rPr lang="en-US"/>
              <a:t>A compliance check of medications should be done at least once weekly.</a:t>
            </a:r>
            <a:endParaRPr lang="en-US">
              <a:cs typeface="Calibri"/>
            </a:endParaRPr>
          </a:p>
          <a:p>
            <a:pPr marL="285750" indent="-285750">
              <a:lnSpc>
                <a:spcPct val="90000"/>
              </a:lnSpc>
              <a:spcBef>
                <a:spcPts val="1000"/>
              </a:spcBef>
              <a:buFont typeface="Arial"/>
              <a:buChar char="•"/>
            </a:pPr>
            <a:r>
              <a:rPr lang="en-US"/>
              <a:t>Monthly case conferences are required and should have been documented. </a:t>
            </a:r>
            <a:endParaRPr lang="en-US">
              <a:cs typeface="Calibri"/>
            </a:endParaRPr>
          </a:p>
          <a:p>
            <a:pPr marL="285750" indent="-285750">
              <a:lnSpc>
                <a:spcPct val="90000"/>
              </a:lnSpc>
              <a:spcBef>
                <a:spcPts val="1000"/>
              </a:spcBef>
              <a:buFont typeface="Arial"/>
              <a:buChar char="•"/>
            </a:pPr>
            <a:r>
              <a:rPr lang="en-US"/>
              <a:t>Follow approved and current medication SOPs.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29</a:t>
            </a:fld>
            <a:endParaRPr lang="en-US"/>
          </a:p>
        </p:txBody>
      </p:sp>
    </p:spTree>
    <p:extLst>
      <p:ext uri="{BB962C8B-B14F-4D97-AF65-F5344CB8AC3E}">
        <p14:creationId xmlns:p14="http://schemas.microsoft.com/office/powerpoint/2010/main" val="345476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Points</a:t>
            </a:r>
          </a:p>
          <a:p>
            <a:pPr marL="171450" indent="-171450">
              <a:buFont typeface="Arial" panose="020B0604020202020204" pitchFamily="34" charset="0"/>
              <a:buChar char="•"/>
            </a:pPr>
            <a:r>
              <a:rPr lang="en-US">
                <a:cs typeface="Calibri"/>
              </a:rPr>
              <a:t>Always check student IDs</a:t>
            </a:r>
          </a:p>
          <a:p>
            <a:pPr marL="171450" indent="-171450">
              <a:buFont typeface="Arial" panose="020B0604020202020204" pitchFamily="34" charset="0"/>
              <a:buChar char="•"/>
            </a:pPr>
            <a:r>
              <a:rPr lang="en-US">
                <a:cs typeface="Calibri"/>
              </a:rPr>
              <a:t>Find both students to correct the error</a:t>
            </a:r>
          </a:p>
          <a:p>
            <a:pPr marL="171450" indent="-171450">
              <a:lnSpc>
                <a:spcPct val="90000"/>
              </a:lnSpc>
              <a:spcBef>
                <a:spcPts val="1000"/>
              </a:spcBef>
              <a:buFont typeface="Arial"/>
              <a:buChar char="•"/>
            </a:pPr>
            <a:r>
              <a:rPr lang="en-US"/>
              <a:t>Follow Appendix 203 </a:t>
            </a:r>
            <a:endParaRPr lang="en-US">
              <a:cs typeface="Calibri"/>
            </a:endParaRPr>
          </a:p>
          <a:p>
            <a:pPr marL="171450" indent="-171450">
              <a:lnSpc>
                <a:spcPct val="90000"/>
              </a:lnSpc>
              <a:spcBef>
                <a:spcPts val="1000"/>
              </a:spcBef>
              <a:buFont typeface="Arial"/>
              <a:buChar char="•"/>
            </a:pPr>
            <a:r>
              <a:rPr lang="en-US"/>
              <a:t>Follow centers current medication SOPs</a:t>
            </a:r>
            <a:endParaRPr lang="en-US">
              <a:cs typeface="Calibri"/>
            </a:endParaRPr>
          </a:p>
          <a:p>
            <a:pPr marL="171450" indent="-171450">
              <a:lnSpc>
                <a:spcPct val="90000"/>
              </a:lnSpc>
              <a:spcBef>
                <a:spcPts val="1000"/>
              </a:spcBef>
              <a:buFont typeface="Arial"/>
              <a:buChar char="•"/>
            </a:pPr>
            <a:r>
              <a:rPr lang="en-US"/>
              <a:t>All medication errors, miscounts, or severe reactions to medications must be reported immediately by the center director to the regional office and nurse specialist per PRH Appendix 203.  </a:t>
            </a:r>
            <a:endParaRPr lang="en-US">
              <a:cs typeface="Calibri"/>
            </a:endParaRPr>
          </a:p>
          <a:p>
            <a:pPr marL="171450" indent="-171450">
              <a:lnSpc>
                <a:spcPct val="90000"/>
              </a:lnSpc>
              <a:spcBef>
                <a:spcPts val="1000"/>
              </a:spcBef>
              <a:buFont typeface="Arial"/>
              <a:buChar char="•"/>
            </a:pPr>
            <a:r>
              <a:rPr lang="en-US"/>
              <a:t>A SIR should be completed after the regional office and nurse specialist have been notified as per PRH, Chapter 5, Section 5.4, R1 Management and Reporting of Significant Incidents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31</a:t>
            </a:fld>
            <a:endParaRPr lang="en-US"/>
          </a:p>
        </p:txBody>
      </p:sp>
    </p:spTree>
    <p:extLst>
      <p:ext uri="{BB962C8B-B14F-4D97-AF65-F5344CB8AC3E}">
        <p14:creationId xmlns:p14="http://schemas.microsoft.com/office/powerpoint/2010/main" val="429027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570804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Points</a:t>
            </a:r>
          </a:p>
          <a:p>
            <a:pPr marL="285750" indent="-285750">
              <a:lnSpc>
                <a:spcPct val="90000"/>
              </a:lnSpc>
              <a:spcBef>
                <a:spcPts val="1000"/>
              </a:spcBef>
              <a:buFont typeface="Arial"/>
              <a:buChar char="•"/>
            </a:pPr>
            <a:r>
              <a:rPr lang="en-US"/>
              <a:t>Know your state disposal laws</a:t>
            </a:r>
          </a:p>
          <a:p>
            <a:pPr marL="285750" indent="-285750">
              <a:lnSpc>
                <a:spcPct val="90000"/>
              </a:lnSpc>
              <a:spcBef>
                <a:spcPts val="1000"/>
              </a:spcBef>
              <a:buFont typeface="Arial"/>
              <a:buChar char="•"/>
            </a:pPr>
            <a:r>
              <a:rPr lang="en-US"/>
              <a:t>Follow your centers medication SOPs</a:t>
            </a:r>
          </a:p>
          <a:p>
            <a:pPr marL="285750" indent="-285750">
              <a:lnSpc>
                <a:spcPct val="90000"/>
              </a:lnSpc>
              <a:spcBef>
                <a:spcPts val="1000"/>
              </a:spcBef>
              <a:buFont typeface="Arial"/>
              <a:buChar char="•"/>
            </a:pPr>
            <a:r>
              <a:rPr lang="en-US"/>
              <a:t>Send any student prescribed medications to the student once they separate from the program. Know your state laws for sending and receiving medications.</a:t>
            </a:r>
          </a:p>
          <a:p>
            <a:pPr marL="285750" indent="-285750">
              <a:lnSpc>
                <a:spcPct val="90000"/>
              </a:lnSpc>
              <a:spcBef>
                <a:spcPts val="1000"/>
              </a:spcBef>
              <a:buFont typeface="Arial"/>
              <a:buChar char="•"/>
            </a:pPr>
            <a:r>
              <a:rPr lang="en-US"/>
              <a:t>Rotate inventory on a regular basis so stock is used before expiration date. </a:t>
            </a:r>
          </a:p>
          <a:p>
            <a:pPr marL="285750" indent="-285750">
              <a:lnSpc>
                <a:spcPct val="90000"/>
              </a:lnSpc>
              <a:spcBef>
                <a:spcPts val="1000"/>
              </a:spcBef>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32</a:t>
            </a:fld>
            <a:endParaRPr lang="en-US"/>
          </a:p>
        </p:txBody>
      </p:sp>
    </p:spTree>
    <p:extLst>
      <p:ext uri="{BB962C8B-B14F-4D97-AF65-F5344CB8AC3E}">
        <p14:creationId xmlns:p14="http://schemas.microsoft.com/office/powerpoint/2010/main" val="157181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Points</a:t>
            </a:r>
          </a:p>
          <a:p>
            <a:r>
              <a:rPr lang="en-US">
                <a:cs typeface="Calibri"/>
              </a:rPr>
              <a:t>Make sure she had enough medications </a:t>
            </a:r>
          </a:p>
          <a:p>
            <a:r>
              <a:rPr lang="en-US">
                <a:cs typeface="Calibri"/>
              </a:rPr>
              <a:t>Could have sent the student a written Rx</a:t>
            </a:r>
          </a:p>
          <a:p>
            <a:r>
              <a:rPr lang="en-US">
                <a:cs typeface="Calibri"/>
              </a:rPr>
              <a:t>Make sure medications are documented. </a:t>
            </a:r>
          </a:p>
        </p:txBody>
      </p:sp>
      <p:sp>
        <p:nvSpPr>
          <p:cNvPr id="4" name="Slide Number Placeholder 3"/>
          <p:cNvSpPr>
            <a:spLocks noGrp="1"/>
          </p:cNvSpPr>
          <p:nvPr>
            <p:ph type="sldNum" sz="quarter" idx="5"/>
          </p:nvPr>
        </p:nvSpPr>
        <p:spPr/>
        <p:txBody>
          <a:bodyPr/>
          <a:lstStyle/>
          <a:p>
            <a:fld id="{0C8A2513-8592-450D-814F-5542EF322F69}" type="slidenum">
              <a:rPr lang="en-US" smtClean="0"/>
              <a:pPr/>
              <a:t>33</a:t>
            </a:fld>
            <a:endParaRPr lang="en-US"/>
          </a:p>
        </p:txBody>
      </p:sp>
    </p:spTree>
    <p:extLst>
      <p:ext uri="{BB962C8B-B14F-4D97-AF65-F5344CB8AC3E}">
        <p14:creationId xmlns:p14="http://schemas.microsoft.com/office/powerpoint/2010/main" val="1306005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Key Points</a:t>
            </a:r>
          </a:p>
          <a:p>
            <a:pPr marL="285750" indent="-285750">
              <a:lnSpc>
                <a:spcPct val="90000"/>
              </a:lnSpc>
              <a:spcBef>
                <a:spcPts val="1000"/>
              </a:spcBef>
              <a:buFont typeface="Arial"/>
              <a:buChar char="•"/>
            </a:pPr>
            <a:r>
              <a:rPr lang="en-US"/>
              <a:t>To prevent this type of situation a log in system needs to be established and detailed in your centers medication SOP. </a:t>
            </a:r>
            <a:endParaRPr lang="en-US">
              <a:cs typeface="Calibri"/>
            </a:endParaRPr>
          </a:p>
          <a:p>
            <a:pPr marL="285750" indent="-285750">
              <a:lnSpc>
                <a:spcPct val="90000"/>
              </a:lnSpc>
              <a:spcBef>
                <a:spcPts val="1000"/>
              </a:spcBef>
              <a:buFont typeface="Arial"/>
              <a:buChar char="•"/>
            </a:pPr>
            <a:r>
              <a:rPr lang="en-US"/>
              <a:t>Controlled substances need to counted by 2 nurses. </a:t>
            </a:r>
            <a:endParaRPr lang="en-US">
              <a:cs typeface="Calibri"/>
            </a:endParaRPr>
          </a:p>
          <a:p>
            <a:pPr marL="285750" indent="-285750">
              <a:lnSpc>
                <a:spcPct val="90000"/>
              </a:lnSpc>
              <a:spcBef>
                <a:spcPts val="1000"/>
              </a:spcBef>
              <a:buFont typeface="Arial"/>
              <a:buChar char="•"/>
            </a:pPr>
            <a:r>
              <a:rPr lang="en-US"/>
              <a:t>How does your center handle similar situations? </a:t>
            </a:r>
            <a:endParaRPr lang="en-US">
              <a:cs typeface="Calibri"/>
            </a:endParaRPr>
          </a:p>
          <a:p>
            <a:pPr marL="285750" indent="-285750">
              <a:lnSpc>
                <a:spcPct val="90000"/>
              </a:lnSpc>
              <a:spcBef>
                <a:spcPts val="1000"/>
              </a:spcBef>
              <a:buFont typeface="Arial"/>
              <a:buChar char="•"/>
            </a:pPr>
            <a:r>
              <a:rPr lang="en-US"/>
              <a:t>Friendly tip do not let other staff outside of wellness touch and/or count student medications.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34</a:t>
            </a:fld>
            <a:endParaRPr lang="en-US"/>
          </a:p>
        </p:txBody>
      </p:sp>
    </p:spTree>
    <p:extLst>
      <p:ext uri="{BB962C8B-B14F-4D97-AF65-F5344CB8AC3E}">
        <p14:creationId xmlns:p14="http://schemas.microsoft.com/office/powerpoint/2010/main" val="242485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Points</a:t>
            </a:r>
          </a:p>
          <a:p>
            <a:r>
              <a:rPr lang="en-US">
                <a:cs typeface="Calibri"/>
              </a:rPr>
              <a:t>Monthly case conference should be done – best to have in person this allows for detailed discussion and increased awareness of student issues</a:t>
            </a:r>
          </a:p>
          <a:p>
            <a:r>
              <a:rPr lang="en-US">
                <a:cs typeface="Calibri"/>
              </a:rPr>
              <a:t>If not able to have all providers on at the same time, a call between the providers or the case conference form filled out by each provider and placed in the SHR. </a:t>
            </a:r>
          </a:p>
        </p:txBody>
      </p:sp>
      <p:sp>
        <p:nvSpPr>
          <p:cNvPr id="4" name="Slide Number Placeholder 3"/>
          <p:cNvSpPr>
            <a:spLocks noGrp="1"/>
          </p:cNvSpPr>
          <p:nvPr>
            <p:ph type="sldNum" sz="quarter" idx="5"/>
          </p:nvPr>
        </p:nvSpPr>
        <p:spPr/>
        <p:txBody>
          <a:bodyPr/>
          <a:lstStyle/>
          <a:p>
            <a:fld id="{0C8A2513-8592-450D-814F-5542EF322F69}" type="slidenum">
              <a:rPr lang="en-US" smtClean="0"/>
              <a:pPr/>
              <a:t>5</a:t>
            </a:fld>
            <a:endParaRPr lang="en-US"/>
          </a:p>
        </p:txBody>
      </p:sp>
    </p:spTree>
    <p:extLst>
      <p:ext uri="{BB962C8B-B14F-4D97-AF65-F5344CB8AC3E}">
        <p14:creationId xmlns:p14="http://schemas.microsoft.com/office/powerpoint/2010/main" val="239740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Out of 22 centers assessed between April 2019 and February 2020, 5 centers (23%) were found to be out of compliance.</a:t>
            </a:r>
          </a:p>
          <a:p>
            <a:endParaRPr lang="en-US"/>
          </a:p>
        </p:txBody>
      </p:sp>
      <p:sp>
        <p:nvSpPr>
          <p:cNvPr id="4" name="Slide Number Placeholder 3"/>
          <p:cNvSpPr>
            <a:spLocks noGrp="1"/>
          </p:cNvSpPr>
          <p:nvPr>
            <p:ph type="sldNum" sz="quarter" idx="5"/>
          </p:nvPr>
        </p:nvSpPr>
        <p:spPr/>
        <p:txBody>
          <a:bodyPr/>
          <a:lstStyle/>
          <a:p>
            <a:fld id="{0C8A2513-8592-450D-814F-5542EF322F69}" type="slidenum">
              <a:rPr lang="en-US" smtClean="0"/>
              <a:pPr/>
              <a:t>6</a:t>
            </a:fld>
            <a:endParaRPr lang="en-US"/>
          </a:p>
        </p:txBody>
      </p:sp>
    </p:spTree>
    <p:extLst>
      <p:ext uri="{BB962C8B-B14F-4D97-AF65-F5344CB8AC3E}">
        <p14:creationId xmlns:p14="http://schemas.microsoft.com/office/powerpoint/2010/main" val="20771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Points</a:t>
            </a:r>
          </a:p>
          <a:p>
            <a:r>
              <a:rPr lang="en-US">
                <a:cs typeface="Calibri"/>
              </a:rPr>
              <a:t>Educate all dorm staff on the importance of completing the CMORs – this protects everyone</a:t>
            </a:r>
          </a:p>
          <a:p>
            <a:r>
              <a:rPr lang="en-US">
                <a:cs typeface="Calibri"/>
              </a:rPr>
              <a:t>Student signing the CMOR protects the staff</a:t>
            </a:r>
          </a:p>
          <a:p>
            <a:r>
              <a:rPr lang="en-US">
                <a:cs typeface="Calibri"/>
              </a:rPr>
              <a:t>Returning the CMOR weekly insures accurate documentation </a:t>
            </a:r>
          </a:p>
          <a:p>
            <a:r>
              <a:rPr lang="en-US">
                <a:cs typeface="Calibri"/>
              </a:rPr>
              <a:t>SHR is a legal document and provides a clear picture of all services provided to the student</a:t>
            </a:r>
          </a:p>
        </p:txBody>
      </p:sp>
      <p:sp>
        <p:nvSpPr>
          <p:cNvPr id="4" name="Slide Number Placeholder 3"/>
          <p:cNvSpPr>
            <a:spLocks noGrp="1"/>
          </p:cNvSpPr>
          <p:nvPr>
            <p:ph type="sldNum" sz="quarter" idx="5"/>
          </p:nvPr>
        </p:nvSpPr>
        <p:spPr/>
        <p:txBody>
          <a:bodyPr/>
          <a:lstStyle/>
          <a:p>
            <a:fld id="{0C8A2513-8592-450D-814F-5542EF322F69}" type="slidenum">
              <a:rPr lang="en-US" smtClean="0"/>
              <a:pPr/>
              <a:t>8</a:t>
            </a:fld>
            <a:endParaRPr lang="en-US"/>
          </a:p>
        </p:txBody>
      </p:sp>
    </p:spTree>
    <p:extLst>
      <p:ext uri="{BB962C8B-B14F-4D97-AF65-F5344CB8AC3E}">
        <p14:creationId xmlns:p14="http://schemas.microsoft.com/office/powerpoint/2010/main" val="283148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A2513-8592-450D-814F-5542EF322F69}" type="slidenum">
              <a:rPr lang="en-US" smtClean="0"/>
              <a:pPr/>
              <a:t>9</a:t>
            </a:fld>
            <a:endParaRPr lang="en-US"/>
          </a:p>
        </p:txBody>
      </p:sp>
    </p:spTree>
    <p:extLst>
      <p:ext uri="{BB962C8B-B14F-4D97-AF65-F5344CB8AC3E}">
        <p14:creationId xmlns:p14="http://schemas.microsoft.com/office/powerpoint/2010/main" val="26705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discuss</a:t>
            </a:r>
          </a:p>
          <a:p>
            <a:r>
              <a:rPr lang="en-US">
                <a:cs typeface="Calibri"/>
              </a:rPr>
              <a:t>Key Points</a:t>
            </a:r>
          </a:p>
          <a:p>
            <a:r>
              <a:rPr lang="en-US">
                <a:cs typeface="Calibri"/>
              </a:rPr>
              <a:t>All medications provided should be documented in the MAR, MOR/CMOR and filed in the SHR</a:t>
            </a:r>
          </a:p>
          <a:p>
            <a:r>
              <a:rPr lang="en-US">
                <a:cs typeface="Calibri"/>
              </a:rPr>
              <a:t>Since not documented there is no way to prove the medications were given. </a:t>
            </a:r>
          </a:p>
          <a:p>
            <a:r>
              <a:rPr lang="en-US">
                <a:cs typeface="Calibri"/>
              </a:rPr>
              <a:t>Not Documented – not done</a:t>
            </a:r>
          </a:p>
        </p:txBody>
      </p:sp>
      <p:sp>
        <p:nvSpPr>
          <p:cNvPr id="4" name="Slide Number Placeholder 3"/>
          <p:cNvSpPr>
            <a:spLocks noGrp="1"/>
          </p:cNvSpPr>
          <p:nvPr>
            <p:ph type="sldNum" sz="quarter" idx="5"/>
          </p:nvPr>
        </p:nvSpPr>
        <p:spPr/>
        <p:txBody>
          <a:bodyPr/>
          <a:lstStyle/>
          <a:p>
            <a:fld id="{841221E5-7225-48EB-A4EE-420E7BFCF705}" type="slidenum">
              <a:rPr lang="en-US" smtClean="0"/>
              <a:pPr/>
              <a:t>11</a:t>
            </a:fld>
            <a:endParaRPr lang="en-US"/>
          </a:p>
        </p:txBody>
      </p:sp>
    </p:spTree>
    <p:extLst>
      <p:ext uri="{BB962C8B-B14F-4D97-AF65-F5344CB8AC3E}">
        <p14:creationId xmlns:p14="http://schemas.microsoft.com/office/powerpoint/2010/main" val="224186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Points</a:t>
            </a:r>
          </a:p>
          <a:p>
            <a:r>
              <a:rPr lang="en-US">
                <a:cs typeface="Calibri"/>
              </a:rPr>
              <a:t>Make sure every student on medication has a MAR regardless of the type of medication </a:t>
            </a:r>
          </a:p>
        </p:txBody>
      </p:sp>
      <p:sp>
        <p:nvSpPr>
          <p:cNvPr id="4" name="Slide Number Placeholder 3"/>
          <p:cNvSpPr>
            <a:spLocks noGrp="1"/>
          </p:cNvSpPr>
          <p:nvPr>
            <p:ph type="sldNum" sz="quarter" idx="5"/>
          </p:nvPr>
        </p:nvSpPr>
        <p:spPr/>
        <p:txBody>
          <a:bodyPr/>
          <a:lstStyle/>
          <a:p>
            <a:fld id="{0C8A2513-8592-450D-814F-5542EF322F69}" type="slidenum">
              <a:rPr lang="en-US" smtClean="0"/>
              <a:pPr/>
              <a:t>14</a:t>
            </a:fld>
            <a:endParaRPr lang="en-US"/>
          </a:p>
        </p:txBody>
      </p:sp>
    </p:spTree>
    <p:extLst>
      <p:ext uri="{BB962C8B-B14F-4D97-AF65-F5344CB8AC3E}">
        <p14:creationId xmlns:p14="http://schemas.microsoft.com/office/powerpoint/2010/main" val="209777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Out of 22 centers assessed between April 2019 and February 2020, 5 centers (23%) were found to be out of compliance.</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C8A2513-8592-450D-814F-5542EF322F69}" type="slidenum">
              <a:rPr lang="en-US" smtClean="0"/>
              <a:pPr/>
              <a:t>15</a:t>
            </a:fld>
            <a:endParaRPr lang="en-US"/>
          </a:p>
        </p:txBody>
      </p:sp>
    </p:spTree>
    <p:extLst>
      <p:ext uri="{BB962C8B-B14F-4D97-AF65-F5344CB8AC3E}">
        <p14:creationId xmlns:p14="http://schemas.microsoft.com/office/powerpoint/2010/main" val="69973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D69D-84AD-483B-BFD3-6EAD672E0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071C2E-C6C2-4881-82C2-3EC9EC9BC5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BA3E73-E2A1-4A61-9E33-6CC0C03F1B6E}"/>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5" name="Footer Placeholder 4">
            <a:extLst>
              <a:ext uri="{FF2B5EF4-FFF2-40B4-BE49-F238E27FC236}">
                <a16:creationId xmlns:a16="http://schemas.microsoft.com/office/drawing/2014/main" id="{0894656D-1068-4BC4-A2FE-030B5559E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05D72-32E2-4DD9-907D-7EC223596685}"/>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77309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CB7E-A26F-4230-B813-1780A26D83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A46553-953D-4126-B3FA-6C270DCDE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E1BA6-BB8C-47C6-A8A9-7882F7CA45E6}"/>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5" name="Footer Placeholder 4">
            <a:extLst>
              <a:ext uri="{FF2B5EF4-FFF2-40B4-BE49-F238E27FC236}">
                <a16:creationId xmlns:a16="http://schemas.microsoft.com/office/drawing/2014/main" id="{ED54C0B5-775D-44D4-920A-8C697E9B9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182B5-F069-45F0-BA31-AA4AEA896AB2}"/>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125100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6EACC-2E32-4F1B-8774-4BA9B69EBE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92A597-82E1-45B7-8E85-FC714F5425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83690-A31C-413F-9F3D-3F36E726D7D4}"/>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5" name="Footer Placeholder 4">
            <a:extLst>
              <a:ext uri="{FF2B5EF4-FFF2-40B4-BE49-F238E27FC236}">
                <a16:creationId xmlns:a16="http://schemas.microsoft.com/office/drawing/2014/main" id="{DC043BF5-730A-4AD1-B420-294CBDD34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BD79E-C888-4120-B1F3-944E055E5E52}"/>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195271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48BF-608D-417B-A3B4-01724F2E3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5F25B-56B3-44FF-AB6D-C4ED2A035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743B1-E2EE-42CF-A6C9-69FBEF787E04}"/>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5" name="Footer Placeholder 4">
            <a:extLst>
              <a:ext uri="{FF2B5EF4-FFF2-40B4-BE49-F238E27FC236}">
                <a16:creationId xmlns:a16="http://schemas.microsoft.com/office/drawing/2014/main" id="{B9717DAD-C3D8-4441-ADA1-55934C6C7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D2ED9-1B19-44EC-BF7B-8FF047C39CED}"/>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53620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D926-D432-482B-998E-2E564F5246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389A04-21E6-42B7-B637-FE71AC8AE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BB1EFA-1D51-449B-91C4-274BB7E1CE26}"/>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5" name="Footer Placeholder 4">
            <a:extLst>
              <a:ext uri="{FF2B5EF4-FFF2-40B4-BE49-F238E27FC236}">
                <a16:creationId xmlns:a16="http://schemas.microsoft.com/office/drawing/2014/main" id="{A9BFB1F9-E996-4DFC-B138-EE6596469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CC7A6-5CFF-4BC5-BE08-9802A69181A8}"/>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127460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0CFC-F12D-481C-8CE8-8F5024A0F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A29E07-047B-427D-99D0-356297ABD1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D38C02-4E04-4B0E-81C8-6C63F1ADA7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97239A-1B50-4986-9725-E205C3AFEA7C}"/>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6" name="Footer Placeholder 5">
            <a:extLst>
              <a:ext uri="{FF2B5EF4-FFF2-40B4-BE49-F238E27FC236}">
                <a16:creationId xmlns:a16="http://schemas.microsoft.com/office/drawing/2014/main" id="{5CDBE7B7-C5CB-476F-879F-E3442B4D0B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D520B-6DF8-44C7-B47E-E70C82E7F340}"/>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394605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5869-2D45-4E30-8978-F0A79103C2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D47CC0-A15D-472A-8A34-42AC3A175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F2681-5B49-4A64-B233-C1277DA28C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7C31BB-23F3-4929-97F5-5363D4B38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2AC903-6A5E-4FB8-A35F-BE994041D0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888B95-4D85-4D5B-B182-4556C285BA13}"/>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8" name="Footer Placeholder 7">
            <a:extLst>
              <a:ext uri="{FF2B5EF4-FFF2-40B4-BE49-F238E27FC236}">
                <a16:creationId xmlns:a16="http://schemas.microsoft.com/office/drawing/2014/main" id="{11F1FB45-9638-4022-839A-D563959A37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C4660D-3DA7-490A-B97C-D52E5B54CD93}"/>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72161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40F8-CB50-45C2-AE83-C23809614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12DEB2-151D-43CA-A7DB-3A2B14C0677C}"/>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4" name="Footer Placeholder 3">
            <a:extLst>
              <a:ext uri="{FF2B5EF4-FFF2-40B4-BE49-F238E27FC236}">
                <a16:creationId xmlns:a16="http://schemas.microsoft.com/office/drawing/2014/main" id="{318755C9-0A47-4AB0-B7DF-5A080D219C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68AA3F-8FB7-467B-91E9-3C22B0EA0AA6}"/>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393227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D1B0B-0A12-491D-8634-95893DC34324}"/>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3" name="Footer Placeholder 2">
            <a:extLst>
              <a:ext uri="{FF2B5EF4-FFF2-40B4-BE49-F238E27FC236}">
                <a16:creationId xmlns:a16="http://schemas.microsoft.com/office/drawing/2014/main" id="{CD5B1395-2FC9-4B64-A488-D11B5722B4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28A806-6966-4E72-B6B0-C2D48B91B2A3}"/>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39476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00D7-13FF-489C-9690-33B65EC39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FE972-BA9C-4273-B1C0-4B68AEEEFE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B9266-EF05-4EF8-9704-1EF314DC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357C7-1497-496D-A86F-6ACA40D1D0DF}"/>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6" name="Footer Placeholder 5">
            <a:extLst>
              <a:ext uri="{FF2B5EF4-FFF2-40B4-BE49-F238E27FC236}">
                <a16:creationId xmlns:a16="http://schemas.microsoft.com/office/drawing/2014/main" id="{2292F7EE-07D6-4EB6-A649-4075A622C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32627-C9EA-49E0-9548-01CC0CA6DCF2}"/>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73963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6195-396C-4B92-9DBF-93170773CC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C3BDE-6A6E-4BA9-82F2-705E51EC6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8E1D7C-2026-4498-B6C4-89160E5EB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485E7-2A8F-4192-BB1C-AE27A1B84776}"/>
              </a:ext>
            </a:extLst>
          </p:cNvPr>
          <p:cNvSpPr>
            <a:spLocks noGrp="1"/>
          </p:cNvSpPr>
          <p:nvPr>
            <p:ph type="dt" sz="half" idx="10"/>
          </p:nvPr>
        </p:nvSpPr>
        <p:spPr/>
        <p:txBody>
          <a:bodyPr/>
          <a:lstStyle/>
          <a:p>
            <a:fld id="{62134DE5-805C-4DF9-8900-FA299A1F86C4}" type="datetimeFigureOut">
              <a:rPr lang="en-US" smtClean="0"/>
              <a:pPr/>
              <a:t>4/11/2023</a:t>
            </a:fld>
            <a:endParaRPr lang="en-US"/>
          </a:p>
        </p:txBody>
      </p:sp>
      <p:sp>
        <p:nvSpPr>
          <p:cNvPr id="6" name="Footer Placeholder 5">
            <a:extLst>
              <a:ext uri="{FF2B5EF4-FFF2-40B4-BE49-F238E27FC236}">
                <a16:creationId xmlns:a16="http://schemas.microsoft.com/office/drawing/2014/main" id="{22D246A2-6472-4C1E-AEB3-CA1AD3952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F5AF8-715C-4174-80AF-A96B40905AA8}"/>
              </a:ext>
            </a:extLst>
          </p:cNvPr>
          <p:cNvSpPr>
            <a:spLocks noGrp="1"/>
          </p:cNvSpPr>
          <p:nvPr>
            <p:ph type="sldNum" sz="quarter" idx="12"/>
          </p:nvPr>
        </p:nvSpPr>
        <p:spPr/>
        <p:txBody>
          <a:bodyPr/>
          <a:lstStyle/>
          <a:p>
            <a:fld id="{DF8E5E55-5D9D-4F9D-A24E-495CFFA3D758}" type="slidenum">
              <a:rPr lang="en-US" smtClean="0"/>
              <a:pPr/>
              <a:t>‹#›</a:t>
            </a:fld>
            <a:endParaRPr lang="en-US"/>
          </a:p>
        </p:txBody>
      </p:sp>
    </p:spTree>
    <p:extLst>
      <p:ext uri="{BB962C8B-B14F-4D97-AF65-F5344CB8AC3E}">
        <p14:creationId xmlns:p14="http://schemas.microsoft.com/office/powerpoint/2010/main" val="330425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B7A6A0-8F1B-44B4-92CC-7F05C9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A0EDA9-4275-4FD9-A931-4D0E51B23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B407E-61D9-4713-9034-A031B25D65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34DE5-805C-4DF9-8900-FA299A1F86C4}" type="datetimeFigureOut">
              <a:rPr lang="en-US" smtClean="0"/>
              <a:pPr/>
              <a:t>4/11/2023</a:t>
            </a:fld>
            <a:endParaRPr lang="en-US"/>
          </a:p>
        </p:txBody>
      </p:sp>
      <p:sp>
        <p:nvSpPr>
          <p:cNvPr id="5" name="Footer Placeholder 4">
            <a:extLst>
              <a:ext uri="{FF2B5EF4-FFF2-40B4-BE49-F238E27FC236}">
                <a16:creationId xmlns:a16="http://schemas.microsoft.com/office/drawing/2014/main" id="{FA9BD5A5-D7A4-4C33-A592-9D7AA800E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2D482A-81DD-4A5E-9149-49F06C8872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E5E55-5D9D-4F9D-A24E-495CFFA3D758}" type="slidenum">
              <a:rPr lang="en-US" smtClean="0"/>
              <a:pPr/>
              <a:t>‹#›</a:t>
            </a:fld>
            <a:endParaRPr lang="en-US"/>
          </a:p>
        </p:txBody>
      </p:sp>
    </p:spTree>
    <p:extLst>
      <p:ext uri="{BB962C8B-B14F-4D97-AF65-F5344CB8AC3E}">
        <p14:creationId xmlns:p14="http://schemas.microsoft.com/office/powerpoint/2010/main" val="4106609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realestatebloglab.com/plugin-interactions-can-kill-you/"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110_8C505A98.xml"/><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reeimageslive.co.uk/free_stock_image/threekeys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ata2.unhcr.org/en/documents/details/40948"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thetelecareblog.blogspot.com/2012/04/tick-box-telecare-its-coming-to-you.html" TargetMode="Externa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www.foodista.com/blog/2012/08/20/prescription-rx-shot-glasses" TargetMode="External"/><Relationship Id="rId5" Type="http://schemas.openxmlformats.org/officeDocument/2006/relationships/image" Target="../media/image21.jpeg"/><Relationship Id="rId4" Type="http://schemas.openxmlformats.org/officeDocument/2006/relationships/hyperlink" Target="http://www.tamingthesru.com/blog/prehospital-medicine/lessons-in-transport-avoiding-medication-error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flickr.com/photos/166720265@N05/4078818662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logs.lse.ac.uk/lsereviewofbooks/2016/02/18/reader-survey-what-do-you-value-about-lse-review-of-books/"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22" name="Group 21">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26" name="Freeform: Shape 2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23" name="Group 22">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24" name="Freeform: Shape 23">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29" name="Group 28">
            <a:extLst>
              <a:ext uri="{FF2B5EF4-FFF2-40B4-BE49-F238E27FC236}">
                <a16:creationId xmlns:a16="http://schemas.microsoft.com/office/drawing/2014/main" id="{5499343D-E927-41D0-B997-E44A300C68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725" y="1119591"/>
            <a:ext cx="4965868" cy="4598497"/>
            <a:chOff x="579725" y="1119591"/>
            <a:chExt cx="4965868" cy="4598497"/>
          </a:xfrm>
        </p:grpSpPr>
        <p:sp>
          <p:nvSpPr>
            <p:cNvPr id="30" name="Rectangle 2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838200" y="1254952"/>
            <a:ext cx="4324642" cy="2939655"/>
          </a:xfrm>
          <a:prstGeom prst="flowChartDocument">
            <a:avLst/>
          </a:prstGeom>
        </p:spPr>
        <p:txBody>
          <a:bodyPr vert="horz" lIns="91440" tIns="45720" rIns="91440" bIns="45720" rtlCol="0" anchorCtr="1">
            <a:normAutofit/>
          </a:bodyPr>
          <a:lstStyle/>
          <a:p>
            <a:r>
              <a:rPr lang="en-US" sz="3000" spc="200">
                <a:solidFill>
                  <a:schemeClr val="bg1"/>
                </a:solidFill>
              </a:rPr>
              <a:t>Medication Manangement</a:t>
            </a:r>
            <a:r>
              <a:rPr lang="en-US" sz="3000" spc="200" baseline="0">
                <a:solidFill>
                  <a:schemeClr val="bg1"/>
                </a:solidFill>
              </a:rPr>
              <a:t> Part 2:</a:t>
            </a:r>
            <a:br>
              <a:rPr lang="en-US" sz="3000" spc="200" baseline="0">
                <a:solidFill>
                  <a:schemeClr val="bg1"/>
                </a:solidFill>
              </a:rPr>
            </a:br>
            <a:r>
              <a:rPr lang="en-US" sz="3000" spc="200" baseline="0">
                <a:solidFill>
                  <a:schemeClr val="bg1"/>
                </a:solidFill>
              </a:rPr>
              <a:t>Common Concerns and </a:t>
            </a:r>
            <a:r>
              <a:rPr lang="en-US" sz="3000" spc="200">
                <a:solidFill>
                  <a:schemeClr val="bg1"/>
                </a:solidFill>
              </a:rPr>
              <a:t>Case Studies</a:t>
            </a:r>
            <a:endParaRPr lang="en-US" sz="3000" cap="all" spc="200" baseline="0">
              <a:solidFill>
                <a:schemeClr val="bg1"/>
              </a:solidFill>
              <a:cs typeface="Calibri Light"/>
            </a:endParaRPr>
          </a:p>
        </p:txBody>
      </p:sp>
      <p:sp>
        <p:nvSpPr>
          <p:cNvPr id="3" name="Subtitle 2">
            <a:extLst>
              <a:ext uri="{FF2B5EF4-FFF2-40B4-BE49-F238E27FC236}">
                <a16:creationId xmlns:a16="http://schemas.microsoft.com/office/drawing/2014/main" id="{D14C5FA3-AB70-44BA-7830-F878E7C16949}"/>
              </a:ext>
            </a:extLst>
          </p:cNvPr>
          <p:cNvSpPr>
            <a:spLocks noGrp="1"/>
          </p:cNvSpPr>
          <p:nvPr>
            <p:ph type="subTitle" idx="1"/>
          </p:nvPr>
        </p:nvSpPr>
        <p:spPr>
          <a:xfrm>
            <a:off x="838200" y="4286683"/>
            <a:ext cx="4324642" cy="1199392"/>
          </a:xfrm>
        </p:spPr>
        <p:txBody>
          <a:bodyPr>
            <a:normAutofit/>
          </a:bodyPr>
          <a:lstStyle/>
          <a:p>
            <a:r>
              <a:rPr lang="en-US" sz="2000" spc="200">
                <a:solidFill>
                  <a:schemeClr val="bg1"/>
                </a:solidFill>
                <a:cs typeface="Calibri Light"/>
              </a:rPr>
              <a:t>Jason Young, RN, </a:t>
            </a:r>
          </a:p>
          <a:p>
            <a:r>
              <a:rPr lang="en-US" sz="2000" spc="200">
                <a:solidFill>
                  <a:schemeClr val="bg1"/>
                </a:solidFill>
                <a:cs typeface="Calibri Light"/>
              </a:rPr>
              <a:t>Nurse Specialist</a:t>
            </a:r>
            <a:endParaRPr lang="en-US" sz="2000">
              <a:solidFill>
                <a:schemeClr val="bg1"/>
              </a:solidFill>
            </a:endParaRPr>
          </a:p>
        </p:txBody>
      </p:sp>
      <p:pic>
        <p:nvPicPr>
          <p:cNvPr id="5" name="Content Placeholder 4" descr="A picture containing table, cup, food, coffee&#10;&#10;Description automatically generated">
            <a:extLst>
              <a:ext uri="{FF2B5EF4-FFF2-40B4-BE49-F238E27FC236}">
                <a16:creationId xmlns:a16="http://schemas.microsoft.com/office/drawing/2014/main" id="{E24EEAC6-F684-6143-8C8C-90BC59E04C7B}"/>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479" r="23501" b="2"/>
          <a:stretch/>
        </p:blipFill>
        <p:spPr>
          <a:xfrm>
            <a:off x="6094114" y="1321031"/>
            <a:ext cx="5428611" cy="4210940"/>
          </a:xfrm>
          <a:prstGeom prst="rect">
            <a:avLst/>
          </a:prstGeom>
          <a:ln w="28575">
            <a:noFill/>
          </a:ln>
        </p:spPr>
      </p:pic>
      <p:sp>
        <p:nvSpPr>
          <p:cNvPr id="35" name="Freeform: Shape 34">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Shape 36">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44" name="Freeform: Shape 4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50"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bg1"/>
          </a:solidFill>
        </p:grpSpPr>
        <p:sp>
          <p:nvSpPr>
            <p:cNvPr id="51" name="Freeform: Shape 50">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675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AEFEA5-20B3-6C48-9F5C-588CDC0035A4}"/>
              </a:ext>
            </a:extLst>
          </p:cNvPr>
          <p:cNvSpPr>
            <a:spLocks noGrp="1"/>
          </p:cNvSpPr>
          <p:nvPr>
            <p:ph type="title"/>
          </p:nvPr>
        </p:nvSpPr>
        <p:spPr>
          <a:xfrm>
            <a:off x="838200" y="365125"/>
            <a:ext cx="10515600" cy="1325563"/>
          </a:xfrm>
        </p:spPr>
        <p:txBody>
          <a:bodyPr>
            <a:normAutofit/>
          </a:bodyPr>
          <a:lstStyle/>
          <a:p>
            <a:pPr algn="ctr"/>
            <a:r>
              <a:rPr lang="en-US" sz="2800" b="1"/>
              <a:t>PRH-2: 2.3,R14. Medication Management and Appendix 203, Medication Management Guidelines # 3 (non-controlled) and # 9 (controlled)</a:t>
            </a:r>
            <a:endParaRPr lang="en-US" sz="2800"/>
          </a:p>
        </p:txBody>
      </p:sp>
      <p:graphicFrame>
        <p:nvGraphicFramePr>
          <p:cNvPr id="5" name="Content Placeholder 2">
            <a:extLst>
              <a:ext uri="{FF2B5EF4-FFF2-40B4-BE49-F238E27FC236}">
                <a16:creationId xmlns:a16="http://schemas.microsoft.com/office/drawing/2014/main" id="{D30903E4-2825-47D6-B0FE-06272B6AEC8A}"/>
              </a:ext>
            </a:extLst>
          </p:cNvPr>
          <p:cNvGraphicFramePr>
            <a:graphicFrameLocks noGrp="1"/>
          </p:cNvGraphicFramePr>
          <p:nvPr>
            <p:ph idx="1"/>
            <p:extLst>
              <p:ext uri="{D42A27DB-BD31-4B8C-83A1-F6EECF244321}">
                <p14:modId xmlns:p14="http://schemas.microsoft.com/office/powerpoint/2010/main" val="2810599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16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693C9EA-91AD-E04B-8770-AF49248F7D59}"/>
              </a:ext>
            </a:extLst>
          </p:cNvPr>
          <p:cNvSpPr>
            <a:spLocks noGrp="1"/>
          </p:cNvSpPr>
          <p:nvPr>
            <p:ph type="title"/>
          </p:nvPr>
        </p:nvSpPr>
        <p:spPr>
          <a:xfrm>
            <a:off x="550653" y="149465"/>
            <a:ext cx="3686356" cy="5624392"/>
          </a:xfrm>
        </p:spPr>
        <p:txBody>
          <a:bodyPr vert="horz" lIns="91440" tIns="45720" rIns="91440" bIns="45720" rtlCol="0" anchor="ctr">
            <a:normAutofit/>
          </a:bodyPr>
          <a:lstStyle/>
          <a:p>
            <a:r>
              <a:rPr lang="en-US" b="1"/>
              <a:t>Case Example Medication Concern #3	</a:t>
            </a:r>
            <a:endParaRPr lang="en-US" b="1">
              <a:cs typeface="Calibri Light"/>
            </a:endParaRPr>
          </a:p>
        </p:txBody>
      </p:sp>
      <p:graphicFrame>
        <p:nvGraphicFramePr>
          <p:cNvPr id="24" name="Content Placeholder 5">
            <a:extLst>
              <a:ext uri="{FF2B5EF4-FFF2-40B4-BE49-F238E27FC236}">
                <a16:creationId xmlns:a16="http://schemas.microsoft.com/office/drawing/2014/main" id="{CF9F005E-C526-41AD-8A91-E420F0F96B9A}"/>
              </a:ext>
            </a:extLst>
          </p:cNvPr>
          <p:cNvGraphicFramePr>
            <a:graphicFrameLocks noGrp="1"/>
          </p:cNvGraphicFramePr>
          <p:nvPr>
            <p:ph idx="1"/>
            <p:extLst>
              <p:ext uri="{D42A27DB-BD31-4B8C-83A1-F6EECF244321}">
                <p14:modId xmlns:p14="http://schemas.microsoft.com/office/powerpoint/2010/main" val="2614830858"/>
              </p:ext>
            </p:extLst>
          </p:nvPr>
        </p:nvGraphicFramePr>
        <p:xfrm>
          <a:off x="3842830" y="413415"/>
          <a:ext cx="7865074" cy="5942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07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B2145B-2DC3-964A-BDD7-02C17B05568B}"/>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5100" b="1" kern="1200">
                <a:solidFill>
                  <a:schemeClr val="tx1"/>
                </a:solidFill>
                <a:latin typeface="+mj-lt"/>
                <a:ea typeface="+mj-ea"/>
                <a:cs typeface="+mj-cs"/>
              </a:rPr>
              <a:t>Common Medication Concern #4</a:t>
            </a:r>
            <a:endParaRPr lang="en-US" sz="51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CFEB7B24-6CD9-924B-AF46-1968EDF3C240}"/>
              </a:ext>
            </a:extLst>
          </p:cNvPr>
          <p:cNvSpPr>
            <a:spLocks noGrp="1"/>
          </p:cNvSpPr>
          <p:nvPr>
            <p:ph type="body" idx="1"/>
          </p:nvPr>
        </p:nvSpPr>
        <p:spPr>
          <a:xfrm>
            <a:off x="970908" y="3700594"/>
            <a:ext cx="5425781" cy="1655762"/>
          </a:xfrm>
        </p:spPr>
        <p:txBody>
          <a:bodyPr vert="horz" lIns="91440" tIns="45720" rIns="91440" bIns="45720" rtlCol="0" anchor="t">
            <a:normAutofit/>
          </a:bodyPr>
          <a:lstStyle/>
          <a:p>
            <a:r>
              <a:rPr lang="en-US" kern="1200">
                <a:solidFill>
                  <a:schemeClr val="tx1"/>
                </a:solidFill>
                <a:latin typeface="+mn-lt"/>
                <a:ea typeface="+mn-ea"/>
                <a:cs typeface="+mn-cs"/>
              </a:rPr>
              <a:t>Students on prescribed medications do not have</a:t>
            </a:r>
            <a:r>
              <a:rPr lang="en-US">
                <a:solidFill>
                  <a:schemeClr val="tx1"/>
                </a:solidFill>
              </a:rPr>
              <a:t> </a:t>
            </a:r>
            <a:r>
              <a:rPr lang="en-US" kern="1200">
                <a:solidFill>
                  <a:schemeClr val="tx1"/>
                </a:solidFill>
                <a:latin typeface="+mn-lt"/>
                <a:ea typeface="+mn-ea"/>
                <a:cs typeface="+mn-cs"/>
              </a:rPr>
              <a:t>MARs filed in the SHRs. Prescription orders are not always transcribed to the MARs as ordered.</a:t>
            </a:r>
          </a:p>
          <a:p>
            <a:endParaRPr lang="en-US" kern="1200">
              <a:solidFill>
                <a:schemeClr val="tx1"/>
              </a:solidFill>
              <a:latin typeface="+mn-lt"/>
              <a:ea typeface="+mn-ea"/>
              <a:cs typeface="+mn-cs"/>
            </a:endParaRP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83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5589D-3F1F-4745-A39B-0727160CB8C0}"/>
              </a:ext>
            </a:extLst>
          </p:cNvPr>
          <p:cNvSpPr>
            <a:spLocks noGrp="1"/>
          </p:cNvSpPr>
          <p:nvPr>
            <p:ph type="title"/>
          </p:nvPr>
        </p:nvSpPr>
        <p:spPr>
          <a:xfrm>
            <a:off x="1383564" y="348865"/>
            <a:ext cx="9718111" cy="1576446"/>
          </a:xfrm>
        </p:spPr>
        <p:txBody>
          <a:bodyPr anchor="ctr">
            <a:normAutofit/>
          </a:bodyPr>
          <a:lstStyle/>
          <a:p>
            <a:r>
              <a:rPr lang="en-US" sz="3400" b="1">
                <a:solidFill>
                  <a:srgbClr val="FFFFFF"/>
                </a:solidFill>
              </a:rPr>
              <a:t>PRH-2: 2.3,R14. Medication Management and Appendix 203, Medication Management Guidelines #3 (Non- controlled) and #9 (controlled)</a:t>
            </a: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518CCC21-3EB9-4978-A743-54F277BA7FE1}"/>
              </a:ext>
            </a:extLst>
          </p:cNvPr>
          <p:cNvGraphicFramePr>
            <a:graphicFrameLocks noGrp="1"/>
          </p:cNvGraphicFramePr>
          <p:nvPr>
            <p:ph idx="1"/>
            <p:extLst>
              <p:ext uri="{D42A27DB-BD31-4B8C-83A1-F6EECF244321}">
                <p14:modId xmlns:p14="http://schemas.microsoft.com/office/powerpoint/2010/main" val="214067180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96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EDFAD-A525-402E-9108-4A29262B920C}"/>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Case Example Medication Concern #4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7C778C-B7A2-4C29-B85A-41895C4D4C62}"/>
              </a:ext>
            </a:extLst>
          </p:cNvPr>
          <p:cNvSpPr>
            <a:spLocks noGrp="1"/>
          </p:cNvSpPr>
          <p:nvPr>
            <p:ph idx="1"/>
          </p:nvPr>
        </p:nvSpPr>
        <p:spPr>
          <a:xfrm>
            <a:off x="4447308" y="591344"/>
            <a:ext cx="6906491" cy="5585619"/>
          </a:xfrm>
        </p:spPr>
        <p:txBody>
          <a:bodyPr anchor="ctr">
            <a:normAutofit/>
          </a:bodyPr>
          <a:lstStyle/>
          <a:p>
            <a:r>
              <a:rPr lang="en-US">
                <a:cs typeface="Calibri"/>
              </a:rPr>
              <a:t>During a PCA, the Assessor reviewed 10 SHRs. In 4 of the 10, students on psychotropic medication the SHR did not have MARs.    </a:t>
            </a:r>
          </a:p>
          <a:p>
            <a:r>
              <a:rPr lang="en-US">
                <a:cs typeface="Calibri"/>
              </a:rPr>
              <a:t>The Assessor also found in 3 of the 10 records new medications ordered and notated by the center nurse but not transcribed to the MAR. </a:t>
            </a:r>
          </a:p>
        </p:txBody>
      </p:sp>
    </p:spTree>
    <p:extLst>
      <p:ext uri="{BB962C8B-B14F-4D97-AF65-F5344CB8AC3E}">
        <p14:creationId xmlns:p14="http://schemas.microsoft.com/office/powerpoint/2010/main" val="221967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0260F-3022-B94B-914A-A7AFE86DFEA5}"/>
              </a:ext>
            </a:extLst>
          </p:cNvPr>
          <p:cNvSpPr>
            <a:spLocks noGrp="1"/>
          </p:cNvSpPr>
          <p:nvPr>
            <p:ph type="title"/>
          </p:nvPr>
        </p:nvSpPr>
        <p:spPr>
          <a:xfrm>
            <a:off x="1102368" y="1877492"/>
            <a:ext cx="4030132" cy="3215373"/>
          </a:xfrm>
        </p:spPr>
        <p:txBody>
          <a:bodyPr vert="horz" lIns="91440" tIns="45720" rIns="91440" bIns="45720" rtlCol="0">
            <a:normAutofit/>
          </a:bodyPr>
          <a:lstStyle/>
          <a:p>
            <a:pPr algn="ctr"/>
            <a:r>
              <a:rPr lang="en-US" b="1" kern="1200">
                <a:solidFill>
                  <a:schemeClr val="bg1"/>
                </a:solidFill>
                <a:latin typeface="+mj-lt"/>
                <a:ea typeface="+mj-ea"/>
                <a:cs typeface="+mj-cs"/>
              </a:rPr>
              <a:t>Common Medication Concerns </a:t>
            </a:r>
            <a:br>
              <a:rPr lang="en-US" b="1" kern="1200">
                <a:solidFill>
                  <a:schemeClr val="bg1"/>
                </a:solidFill>
                <a:latin typeface="+mj-lt"/>
                <a:ea typeface="+mj-ea"/>
                <a:cs typeface="+mj-cs"/>
              </a:rPr>
            </a:br>
            <a:r>
              <a:rPr lang="en-US" b="1" kern="1200">
                <a:solidFill>
                  <a:schemeClr val="bg1"/>
                </a:solidFill>
                <a:latin typeface="+mj-lt"/>
                <a:ea typeface="+mj-ea"/>
                <a:cs typeface="+mj-cs"/>
              </a:rPr>
              <a:t>#5 and #6</a:t>
            </a:r>
            <a:endParaRPr lang="en-US" kern="1200">
              <a:solidFill>
                <a:schemeClr val="bg1"/>
              </a:solidFill>
              <a:latin typeface="+mj-lt"/>
              <a:ea typeface="+mj-ea"/>
              <a:cs typeface="+mj-cs"/>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a:extLst>
              <a:ext uri="{FF2B5EF4-FFF2-40B4-BE49-F238E27FC236}">
                <a16:creationId xmlns:a16="http://schemas.microsoft.com/office/drawing/2014/main" id="{555EA0C6-BE5F-7144-A230-A4DD2E90FB12}"/>
              </a:ext>
            </a:extLst>
          </p:cNvPr>
          <p:cNvSpPr>
            <a:spLocks noGrp="1"/>
          </p:cNvSpPr>
          <p:nvPr>
            <p:ph idx="1"/>
          </p:nvPr>
        </p:nvSpPr>
        <p:spPr>
          <a:xfrm>
            <a:off x="6234868" y="1130846"/>
            <a:ext cx="5217173" cy="4351338"/>
          </a:xfrm>
        </p:spPr>
        <p:txBody>
          <a:bodyPr vert="horz" lIns="91440" tIns="45720" rIns="91440" bIns="45720" rtlCol="0">
            <a:normAutofit/>
          </a:bodyPr>
          <a:lstStyle/>
          <a:p>
            <a:r>
              <a:rPr lang="en-US" kern="1200">
                <a:solidFill>
                  <a:schemeClr val="bg1"/>
                </a:solidFill>
                <a:latin typeface="+mn-lt"/>
                <a:ea typeface="+mn-ea"/>
                <a:cs typeface="+mn-cs"/>
              </a:rPr>
              <a:t>Over-the-counter (OTC) medication used outside of the HWC is not consistently documented in the SHRs.</a:t>
            </a:r>
          </a:p>
          <a:p>
            <a:r>
              <a:rPr lang="en-US" kern="1200">
                <a:solidFill>
                  <a:schemeClr val="bg1"/>
                </a:solidFill>
                <a:latin typeface="+mn-lt"/>
                <a:ea typeface="+mn-ea"/>
                <a:cs typeface="+mn-cs"/>
              </a:rPr>
              <a:t>The over-the-counter (OTC) medication sign-out sheets are not returned to the HWC weekly.</a:t>
            </a:r>
          </a:p>
          <a:p>
            <a:endParaRPr lang="en-US" kern="1200">
              <a:solidFill>
                <a:schemeClr val="bg1"/>
              </a:solidFill>
              <a:latin typeface="+mn-lt"/>
              <a:ea typeface="+mn-ea"/>
              <a:cs typeface="+mn-cs"/>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637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C12CC-030B-4680-AC84-D3915D45E2C0}"/>
              </a:ext>
            </a:extLst>
          </p:cNvPr>
          <p:cNvSpPr>
            <a:spLocks noGrp="1"/>
          </p:cNvSpPr>
          <p:nvPr>
            <p:ph type="title"/>
          </p:nvPr>
        </p:nvSpPr>
        <p:spPr>
          <a:xfrm>
            <a:off x="1389278" y="1233241"/>
            <a:ext cx="3240506" cy="4064628"/>
          </a:xfrm>
        </p:spPr>
        <p:txBody>
          <a:bodyPr>
            <a:normAutofit/>
          </a:bodyPr>
          <a:lstStyle/>
          <a:p>
            <a:r>
              <a:rPr lang="en-US" sz="3400" b="1">
                <a:solidFill>
                  <a:srgbClr val="FFFFFF"/>
                </a:solidFill>
                <a:ea typeface="+mj-lt"/>
                <a:cs typeface="+mj-lt"/>
              </a:rPr>
              <a:t>PRH-2: 2.3, R14(b); Appendix 203 (OTC Medications #5 and 6)</a:t>
            </a:r>
            <a:endParaRPr lang="en-US" sz="3400">
              <a:solidFill>
                <a:srgbClr val="FFFFFF"/>
              </a:solidFill>
              <a:ea typeface="+mj-lt"/>
              <a:cs typeface="+mj-lt"/>
            </a:endParaRP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33B9364-3C86-43D2-8EE3-DA5DA634E7D5}"/>
              </a:ext>
            </a:extLst>
          </p:cNvPr>
          <p:cNvSpPr>
            <a:spLocks noGrp="1"/>
          </p:cNvSpPr>
          <p:nvPr>
            <p:ph idx="1"/>
          </p:nvPr>
        </p:nvSpPr>
        <p:spPr>
          <a:xfrm>
            <a:off x="6096000" y="820880"/>
            <a:ext cx="5257799" cy="4889350"/>
          </a:xfrm>
        </p:spPr>
        <p:txBody>
          <a:bodyPr vert="horz" lIns="91440" tIns="45720" rIns="91440" bIns="45720" rtlCol="0" anchor="t">
            <a:normAutofit/>
          </a:bodyPr>
          <a:lstStyle/>
          <a:p>
            <a:pPr>
              <a:spcBef>
                <a:spcPts val="0"/>
              </a:spcBef>
              <a:spcAft>
                <a:spcPts val="600"/>
              </a:spcAft>
            </a:pPr>
            <a:r>
              <a:rPr lang="en-US" sz="2600">
                <a:ea typeface="+mn-lt"/>
                <a:cs typeface="+mn-lt"/>
              </a:rPr>
              <a:t>Document OTC medications use outside of the HWC on a sign-out sheet kept with the OTC medication box</a:t>
            </a:r>
          </a:p>
          <a:p>
            <a:pPr>
              <a:spcBef>
                <a:spcPts val="0"/>
              </a:spcBef>
              <a:spcAft>
                <a:spcPts val="600"/>
              </a:spcAft>
            </a:pPr>
            <a:r>
              <a:rPr lang="en-US" sz="2600">
                <a:ea typeface="+mn-lt"/>
                <a:cs typeface="+mn-lt"/>
              </a:rPr>
              <a:t>The sign-out sheet should include student’s name, medication taken, signature of the student, and signature of the observing staff member</a:t>
            </a:r>
          </a:p>
          <a:p>
            <a:pPr>
              <a:spcBef>
                <a:spcPts val="0"/>
              </a:spcBef>
              <a:spcAft>
                <a:spcPts val="600"/>
              </a:spcAft>
            </a:pPr>
            <a:r>
              <a:rPr lang="en-US" sz="2600">
                <a:ea typeface="+mn-lt"/>
                <a:cs typeface="+mn-lt"/>
              </a:rPr>
              <a:t>Each OTC lockbox and sign-out sheet must be returned to the HWC at least weekly to restock and document. </a:t>
            </a:r>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3486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693C9EA-91AD-E04B-8770-AF49248F7D59}"/>
              </a:ext>
            </a:extLst>
          </p:cNvPr>
          <p:cNvSpPr>
            <a:spLocks noGrp="1"/>
          </p:cNvSpPr>
          <p:nvPr>
            <p:ph type="title"/>
          </p:nvPr>
        </p:nvSpPr>
        <p:spPr>
          <a:xfrm>
            <a:off x="1009817" y="640080"/>
            <a:ext cx="3837102" cy="5578816"/>
          </a:xfrm>
        </p:spPr>
        <p:txBody>
          <a:bodyPr vert="horz" lIns="91440" tIns="45720" rIns="91440" bIns="45720" rtlCol="0" anchor="ctr">
            <a:normAutofit/>
          </a:bodyPr>
          <a:lstStyle/>
          <a:p>
            <a:pPr algn="ctr"/>
            <a:r>
              <a:rPr lang="en-US">
                <a:solidFill>
                  <a:srgbClr val="FFFFFF"/>
                </a:solidFill>
              </a:rPr>
              <a:t>Case Example Medication Concern #5 and #6	</a:t>
            </a:r>
          </a:p>
        </p:txBody>
      </p:sp>
      <p:graphicFrame>
        <p:nvGraphicFramePr>
          <p:cNvPr id="24" name="Content Placeholder 5">
            <a:extLst>
              <a:ext uri="{FF2B5EF4-FFF2-40B4-BE49-F238E27FC236}">
                <a16:creationId xmlns:a16="http://schemas.microsoft.com/office/drawing/2014/main" id="{CF9F005E-C526-41AD-8A91-E420F0F96B9A}"/>
              </a:ext>
            </a:extLst>
          </p:cNvPr>
          <p:cNvGraphicFramePr>
            <a:graphicFrameLocks noGrp="1"/>
          </p:cNvGraphicFramePr>
          <p:nvPr>
            <p:ph idx="1"/>
            <p:extLst>
              <p:ext uri="{D42A27DB-BD31-4B8C-83A1-F6EECF244321}">
                <p14:modId xmlns:p14="http://schemas.microsoft.com/office/powerpoint/2010/main" val="2187411312"/>
              </p:ext>
            </p:extLst>
          </p:nvPr>
        </p:nvGraphicFramePr>
        <p:xfrm>
          <a:off x="5194300" y="226509"/>
          <a:ext cx="6916170" cy="6216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407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FD9775B-6745-0D43-B7DD-0AFA2AA0B1DE}"/>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5600" b="1" kern="1200">
                <a:solidFill>
                  <a:schemeClr val="tx1"/>
                </a:solidFill>
                <a:latin typeface="+mj-lt"/>
                <a:ea typeface="+mj-ea"/>
                <a:cs typeface="+mj-cs"/>
              </a:rPr>
              <a:t>Common Medication Concern #7 </a:t>
            </a:r>
            <a:endParaRPr lang="en-US" sz="56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B819224C-F078-CA45-A22C-BFAC15BAB26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en-US" kern="1200">
                <a:solidFill>
                  <a:schemeClr val="tx1"/>
                </a:solidFill>
                <a:latin typeface="+mn-lt"/>
                <a:ea typeface="+mn-ea"/>
                <a:cs typeface="+mn-cs"/>
              </a:rPr>
              <a:t>The center physician writes an order, but during a review of the SHRs it is found the order is not signed off by the nurse.</a:t>
            </a:r>
          </a:p>
        </p:txBody>
      </p:sp>
      <p:sp>
        <p:nvSpPr>
          <p:cNvPr id="41" name="Arc 40">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Oval 42">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39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91AAE-9A0D-C148-BA13-D37C42B833DE}"/>
              </a:ext>
            </a:extLst>
          </p:cNvPr>
          <p:cNvSpPr>
            <a:spLocks noGrp="1"/>
          </p:cNvSpPr>
          <p:nvPr>
            <p:ph type="title"/>
          </p:nvPr>
        </p:nvSpPr>
        <p:spPr>
          <a:xfrm>
            <a:off x="686834" y="1153572"/>
            <a:ext cx="3200400" cy="4461163"/>
          </a:xfrm>
        </p:spPr>
        <p:txBody>
          <a:bodyPr>
            <a:normAutofit/>
          </a:bodyPr>
          <a:lstStyle/>
          <a:p>
            <a:r>
              <a:rPr lang="en-US" b="1">
                <a:solidFill>
                  <a:srgbClr val="FFFFFF"/>
                </a:solidFill>
              </a:rPr>
              <a:t>PRH-2:2.3, R14(b)</a:t>
            </a:r>
            <a:endParaRPr lang="en-US">
              <a:solidFill>
                <a:srgbClr val="FFFFFF"/>
              </a:solidFill>
            </a:endParaRP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156A31-0E92-8346-999F-C3F72826704C}"/>
              </a:ext>
            </a:extLst>
          </p:cNvPr>
          <p:cNvSpPr>
            <a:spLocks noGrp="1"/>
          </p:cNvSpPr>
          <p:nvPr>
            <p:ph idx="1"/>
          </p:nvPr>
        </p:nvSpPr>
        <p:spPr>
          <a:xfrm>
            <a:off x="4447308" y="591344"/>
            <a:ext cx="6906491" cy="5585619"/>
          </a:xfrm>
        </p:spPr>
        <p:txBody>
          <a:bodyPr anchor="ctr">
            <a:normAutofit/>
          </a:bodyPr>
          <a:lstStyle/>
          <a:p>
            <a:r>
              <a:rPr lang="en-US"/>
              <a:t>Centers must follow medication management guidelines as specified in Appendix 203 – Medication Management Guidelines</a:t>
            </a:r>
          </a:p>
          <a:p>
            <a:pPr marL="0" indent="0">
              <a:buNone/>
            </a:pPr>
            <a:endParaRPr lang="en-US"/>
          </a:p>
        </p:txBody>
      </p:sp>
    </p:spTree>
    <p:extLst>
      <p:ext uri="{BB962C8B-B14F-4D97-AF65-F5344CB8AC3E}">
        <p14:creationId xmlns:p14="http://schemas.microsoft.com/office/powerpoint/2010/main" val="232929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US">
                <a:solidFill>
                  <a:srgbClr val="FFFFFF"/>
                </a:solidFill>
              </a:rPr>
              <a:t>Objectives</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257799" cy="4889350"/>
          </a:xfrm>
        </p:spPr>
        <p:txBody>
          <a:bodyPr anchor="t">
            <a:normAutofit/>
          </a:bodyPr>
          <a:lstStyle/>
          <a:p>
            <a:pPr>
              <a:buNone/>
            </a:pPr>
            <a:r>
              <a:rPr lang="en-US"/>
              <a:t>The participant will be able to:</a:t>
            </a:r>
          </a:p>
          <a:p>
            <a:pPr>
              <a:buNone/>
            </a:pPr>
            <a:r>
              <a:rPr lang="en-US"/>
              <a:t>	</a:t>
            </a:r>
          </a:p>
          <a:p>
            <a:pPr marL="342900" marR="0" lvl="0" indent="-342900">
              <a:spcBef>
                <a:spcPts val="0"/>
              </a:spcBef>
              <a:spcAft>
                <a:spcPts val="0"/>
              </a:spcAft>
              <a:buFont typeface="+mj-lt"/>
              <a:buAutoNum type="arabicPeriod"/>
              <a:tabLst>
                <a:tab pos="457200" algn="l"/>
              </a:tabLst>
            </a:pPr>
            <a:r>
              <a:rPr lang="en-US">
                <a:effectLst/>
                <a:latin typeface="Calibri" panose="020F0502020204030204" pitchFamily="34" charset="0"/>
                <a:ea typeface="MS Mincho" panose="02020609040205080304" pitchFamily="49" charset="-128"/>
                <a:cs typeface="Times New Roman" panose="02020603050405020304" pitchFamily="18" charset="0"/>
              </a:rPr>
              <a:t>Identify four common medication concerns found during Wellness Assessments</a:t>
            </a:r>
            <a:endParaRPr lang="en-US">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a:effectLst/>
                <a:latin typeface="Calibri" panose="020F0502020204030204" pitchFamily="34" charset="0"/>
                <a:ea typeface="MS Mincho" panose="02020609040205080304" pitchFamily="49" charset="-128"/>
                <a:cs typeface="Times New Roman" panose="02020603050405020304" pitchFamily="18" charset="0"/>
              </a:rPr>
              <a:t>List three effects of medication concerns</a:t>
            </a:r>
            <a:endParaRPr lang="en-US">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a:effectLst/>
                <a:latin typeface="Calibri" panose="020F0502020204030204" pitchFamily="34" charset="0"/>
                <a:ea typeface="MS Mincho" panose="02020609040205080304" pitchFamily="49" charset="-128"/>
                <a:cs typeface="Times New Roman" panose="02020603050405020304" pitchFamily="18" charset="0"/>
              </a:rPr>
              <a:t>Articulate three ways to prevent medication concerns and problems</a:t>
            </a:r>
            <a:endParaRPr lang="en-US">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FA670-86DD-4C24-AE3E-637DC1F035ED}"/>
              </a:ext>
            </a:extLst>
          </p:cNvPr>
          <p:cNvSpPr>
            <a:spLocks noGrp="1"/>
          </p:cNvSpPr>
          <p:nvPr>
            <p:ph type="title"/>
          </p:nvPr>
        </p:nvSpPr>
        <p:spPr>
          <a:xfrm>
            <a:off x="838200" y="668377"/>
            <a:ext cx="10515600" cy="1325563"/>
          </a:xfrm>
        </p:spPr>
        <p:txBody>
          <a:bodyPr>
            <a:normAutofit/>
          </a:bodyPr>
          <a:lstStyle/>
          <a:p>
            <a:r>
              <a:rPr lang="en-US">
                <a:ea typeface="+mj-lt"/>
                <a:cs typeface="+mj-lt"/>
              </a:rPr>
              <a:t>Case Example  #1 Medication Concern #7</a:t>
            </a:r>
          </a:p>
        </p:txBody>
      </p:sp>
      <p:sp>
        <p:nvSpPr>
          <p:cNvPr id="3" name="Content Placeholder 2">
            <a:extLst>
              <a:ext uri="{FF2B5EF4-FFF2-40B4-BE49-F238E27FC236}">
                <a16:creationId xmlns:a16="http://schemas.microsoft.com/office/drawing/2014/main" id="{CF17B308-BEC3-43B4-AB88-F725A1901BFE}"/>
              </a:ext>
            </a:extLst>
          </p:cNvPr>
          <p:cNvSpPr>
            <a:spLocks noGrp="1"/>
          </p:cNvSpPr>
          <p:nvPr>
            <p:ph sz="half" idx="1"/>
          </p:nvPr>
        </p:nvSpPr>
        <p:spPr>
          <a:xfrm>
            <a:off x="838200" y="2004928"/>
            <a:ext cx="10345514" cy="4054540"/>
          </a:xfrm>
          <a:solidFill>
            <a:schemeClr val="accent1"/>
          </a:solidFill>
        </p:spPr>
        <p:txBody>
          <a:bodyPr vert="horz" lIns="91440" tIns="45720" rIns="91440" bIns="45720" rtlCol="0" anchor="t">
            <a:noAutofit/>
          </a:bodyPr>
          <a:lstStyle/>
          <a:p>
            <a:pPr marL="0" indent="0">
              <a:buNone/>
            </a:pPr>
            <a:r>
              <a:rPr lang="en-US" sz="2200">
                <a:solidFill>
                  <a:srgbClr val="FFFFFF"/>
                </a:solidFill>
                <a:ea typeface="+mn-lt"/>
                <a:cs typeface="+mn-lt"/>
              </a:rPr>
              <a:t>Myla Johnson is a non-insulin dependent diabetic; she is compliant with her medication of Metformin 500 mg 1 by mouth daily and ADA diet plan.  For the past several weeks, her blood sugar readings have been over 250. The center physician increased her dosage of Metformin to 500 BID and added 2.5 milligrams (mg) of glipizide. She is scheduled to see the center physician for a follow-up in 2 weeks. </a:t>
            </a:r>
          </a:p>
          <a:p>
            <a:pPr marL="0" indent="0">
              <a:buNone/>
            </a:pPr>
            <a:endParaRPr lang="en-US" sz="2200">
              <a:solidFill>
                <a:srgbClr val="FFFFFF"/>
              </a:solidFill>
              <a:ea typeface="+mn-lt"/>
              <a:cs typeface="+mn-lt"/>
            </a:endParaRPr>
          </a:p>
          <a:p>
            <a:pPr marL="0" indent="0">
              <a:spcBef>
                <a:spcPts val="0"/>
              </a:spcBef>
              <a:buNone/>
            </a:pPr>
            <a:r>
              <a:rPr lang="en-US" sz="2200">
                <a:solidFill>
                  <a:srgbClr val="FFFFFF"/>
                </a:solidFill>
                <a:ea typeface="+mn-lt"/>
                <a:cs typeface="+mn-lt"/>
              </a:rPr>
              <a:t>Myla’s orders were not signed off by the center nurse. Myla did not start her new medication nor the increase in Metformin dosage. </a:t>
            </a:r>
          </a:p>
        </p:txBody>
      </p:sp>
    </p:spTree>
    <p:extLst>
      <p:ext uri="{BB962C8B-B14F-4D97-AF65-F5344CB8AC3E}">
        <p14:creationId xmlns:p14="http://schemas.microsoft.com/office/powerpoint/2010/main" val="376498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1059E-A83A-4B47-BB5D-BAC2DA5014CF}"/>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mj-lt"/>
                <a:cs typeface="+mj-lt"/>
              </a:rPr>
              <a:t>Case Example 2 For Medication Concern #7</a:t>
            </a:r>
            <a:endParaRPr lang="en-US">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2E91C6-E1CA-4A06-8AF0-61AFE0509DF2}"/>
              </a:ext>
            </a:extLst>
          </p:cNvPr>
          <p:cNvSpPr>
            <a:spLocks noGrp="1"/>
          </p:cNvSpPr>
          <p:nvPr>
            <p:ph idx="1"/>
          </p:nvPr>
        </p:nvSpPr>
        <p:spPr>
          <a:xfrm>
            <a:off x="4447308" y="591344"/>
            <a:ext cx="7186527" cy="5585619"/>
          </a:xfrm>
        </p:spPr>
        <p:txBody>
          <a:bodyPr vert="horz" lIns="91440" tIns="45720" rIns="91440" bIns="45720" rtlCol="0" anchor="ctr">
            <a:normAutofit/>
          </a:bodyPr>
          <a:lstStyle/>
          <a:p>
            <a:pPr marL="0" indent="0">
              <a:buNone/>
            </a:pPr>
            <a:r>
              <a:rPr lang="en-US" sz="2200" dirty="0">
                <a:ea typeface="+mn-lt"/>
                <a:cs typeface="+mn-lt"/>
              </a:rPr>
              <a:t>Marlon, age 23, has HTN and is on Lisinopril. He sees the </a:t>
            </a:r>
            <a:br>
              <a:rPr lang="en-US" sz="2200" dirty="0">
                <a:ea typeface="+mn-lt"/>
                <a:cs typeface="+mn-lt"/>
              </a:rPr>
            </a:br>
            <a:r>
              <a:rPr lang="en-US" sz="2200" dirty="0">
                <a:ea typeface="+mn-lt"/>
                <a:cs typeface="+mn-lt"/>
              </a:rPr>
              <a:t>center physician with complaints of headache, dry cough, and upset stomach. The center physician changed Marlon’s medications to Bumex 0.5mg daily and adds Famotidine 20 mg daily. The center physician documents the changes on the SF 600 and tells Marlon he wants to see him again in 1 month. </a:t>
            </a:r>
            <a:endParaRPr lang="en-US" sz="2200" dirty="0">
              <a:cs typeface="Calibri"/>
            </a:endParaRPr>
          </a:p>
          <a:p>
            <a:pPr marL="0" indent="0">
              <a:buNone/>
            </a:pPr>
            <a:r>
              <a:rPr lang="en-US" sz="2200" dirty="0">
                <a:ea typeface="+mn-lt"/>
                <a:cs typeface="+mn-lt"/>
              </a:rPr>
              <a:t>Marlon comes in the next week with the same complaints. The HWD looks in the SHR and sees the physician note but notices it has not been signed off by the new nurse. The HWM then looks at all the SHRs of the students seen the previous week and none of the physician's orders are signed off and none of the MARs have been updated.    </a:t>
            </a:r>
          </a:p>
          <a:p>
            <a:pPr marL="457200" indent="-457200"/>
            <a:r>
              <a:rPr lang="en-US" sz="2200" dirty="0">
                <a:ea typeface="+mn-lt"/>
                <a:cs typeface="+mn-lt"/>
              </a:rPr>
              <a:t>What should have been done to prevent this?  </a:t>
            </a:r>
            <a:endParaRPr lang="en-US" sz="2200" dirty="0">
              <a:cs typeface="Calibri"/>
            </a:endParaRPr>
          </a:p>
          <a:p>
            <a:pPr marL="457200" indent="-457200"/>
            <a:r>
              <a:rPr lang="en-US" sz="2200" dirty="0">
                <a:ea typeface="+mn-lt"/>
                <a:cs typeface="+mn-lt"/>
              </a:rPr>
              <a:t>Where should the medications be documented? </a:t>
            </a:r>
            <a:endParaRPr lang="en-US" sz="2200" dirty="0">
              <a:cs typeface="Calibri"/>
            </a:endParaRPr>
          </a:p>
        </p:txBody>
      </p:sp>
    </p:spTree>
    <p:extLst>
      <p:ext uri="{BB962C8B-B14F-4D97-AF65-F5344CB8AC3E}">
        <p14:creationId xmlns:p14="http://schemas.microsoft.com/office/powerpoint/2010/main" val="3270293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DD408-154C-469F-9A2E-4CEB1302FE5D}"/>
              </a:ext>
            </a:extLst>
          </p:cNvPr>
          <p:cNvSpPr>
            <a:spLocks noGrp="1"/>
          </p:cNvSpPr>
          <p:nvPr>
            <p:ph type="title"/>
          </p:nvPr>
        </p:nvSpPr>
        <p:spPr>
          <a:xfrm>
            <a:off x="5297762" y="329184"/>
            <a:ext cx="6251110" cy="1783080"/>
          </a:xfrm>
        </p:spPr>
        <p:txBody>
          <a:bodyPr anchor="b">
            <a:normAutofit/>
          </a:bodyPr>
          <a:lstStyle/>
          <a:p>
            <a:r>
              <a:rPr lang="en-US" sz="5400">
                <a:ea typeface="+mj-lt"/>
                <a:cs typeface="+mj-lt"/>
              </a:rPr>
              <a:t>Medication Concern #8</a:t>
            </a:r>
          </a:p>
        </p:txBody>
      </p:sp>
      <p:pic>
        <p:nvPicPr>
          <p:cNvPr id="27" name="Picture 26" descr="Desk with stethoscope and computer keyboard">
            <a:extLst>
              <a:ext uri="{FF2B5EF4-FFF2-40B4-BE49-F238E27FC236}">
                <a16:creationId xmlns:a16="http://schemas.microsoft.com/office/drawing/2014/main" id="{B51B69FD-521A-6D1D-747A-A431EF11697C}"/>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B923E1-0525-49CB-9C80-7A38E11A0952}"/>
              </a:ext>
            </a:extLst>
          </p:cNvPr>
          <p:cNvSpPr>
            <a:spLocks noGrp="1"/>
          </p:cNvSpPr>
          <p:nvPr>
            <p:ph idx="1"/>
          </p:nvPr>
        </p:nvSpPr>
        <p:spPr>
          <a:xfrm>
            <a:off x="5297762" y="2706624"/>
            <a:ext cx="6251110" cy="3483864"/>
          </a:xfrm>
        </p:spPr>
        <p:txBody>
          <a:bodyPr vert="horz" lIns="91440" tIns="45720" rIns="91440" bIns="45720" rtlCol="0">
            <a:normAutofit/>
          </a:bodyPr>
          <a:lstStyle/>
          <a:p>
            <a:pPr marL="0" indent="0">
              <a:buNone/>
            </a:pPr>
            <a:r>
              <a:rPr lang="en-US" sz="1700">
                <a:cs typeface="Calibri"/>
              </a:rPr>
              <a:t>Centers not following PRH Appendix 203, Center's Medication SOPs or state and federal laws regarding medication regulations.</a:t>
            </a:r>
            <a:endParaRPr lang="en-US" sz="1700"/>
          </a:p>
          <a:p>
            <a:r>
              <a:rPr lang="en-US" sz="1700">
                <a:cs typeface="Calibri"/>
              </a:rPr>
              <a:t>Students do not keep their assigned lockbox keys on their person. They are stored by residential or in a locked cabinet.</a:t>
            </a:r>
          </a:p>
          <a:p>
            <a:r>
              <a:rPr lang="en-US" sz="1700">
                <a:cs typeface="Calibri"/>
              </a:rPr>
              <a:t>Medication lockboxes are not secure, and staff have access to them</a:t>
            </a:r>
          </a:p>
          <a:p>
            <a:r>
              <a:rPr lang="en-US" sz="1700">
                <a:ea typeface="+mn-lt"/>
                <a:cs typeface="+mn-lt"/>
              </a:rPr>
              <a:t> After-hours-controlled substances are not stored in the National Office-issued lockboxes but are stored in a separate medication cart.</a:t>
            </a:r>
          </a:p>
          <a:p>
            <a:r>
              <a:rPr lang="en-US" sz="1700">
                <a:ea typeface="+mn-lt"/>
                <a:cs typeface="+mn-lt"/>
              </a:rPr>
              <a:t>The main medication lockboxes do not appear secure as they are free-standing and mounted on a mobile platform.</a:t>
            </a:r>
          </a:p>
        </p:txBody>
      </p:sp>
    </p:spTree>
    <p:extLst>
      <p:ext uri="{BB962C8B-B14F-4D97-AF65-F5344CB8AC3E}">
        <p14:creationId xmlns:p14="http://schemas.microsoft.com/office/powerpoint/2010/main" val="405522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FD048D1-231F-064D-8ED9-DFD2E1FCC351}"/>
              </a:ext>
            </a:extLst>
          </p:cNvPr>
          <p:cNvSpPr>
            <a:spLocks noGrp="1"/>
          </p:cNvSpPr>
          <p:nvPr>
            <p:ph type="title"/>
          </p:nvPr>
        </p:nvSpPr>
        <p:spPr>
          <a:xfrm>
            <a:off x="804998" y="798445"/>
            <a:ext cx="4803636" cy="1311664"/>
          </a:xfrm>
        </p:spPr>
        <p:txBody>
          <a:bodyPr>
            <a:normAutofit/>
          </a:bodyPr>
          <a:lstStyle/>
          <a:p>
            <a:r>
              <a:rPr lang="en-US" sz="4100" b="1">
                <a:solidFill>
                  <a:srgbClr val="000000"/>
                </a:solidFill>
              </a:rPr>
              <a:t>PRH-2: 2.3, R14(a, b) and Medications SOPs</a:t>
            </a:r>
            <a:endParaRPr lang="en-US" sz="4100">
              <a:solidFill>
                <a:srgbClr val="000000"/>
              </a:solidFill>
            </a:endParaRPr>
          </a:p>
        </p:txBody>
      </p:sp>
      <p:sp>
        <p:nvSpPr>
          <p:cNvPr id="3" name="Content Placeholder 2">
            <a:extLst>
              <a:ext uri="{FF2B5EF4-FFF2-40B4-BE49-F238E27FC236}">
                <a16:creationId xmlns:a16="http://schemas.microsoft.com/office/drawing/2014/main" id="{9739EE5B-69B7-0849-A69A-7041B83C7309}"/>
              </a:ext>
            </a:extLst>
          </p:cNvPr>
          <p:cNvSpPr>
            <a:spLocks noGrp="1"/>
          </p:cNvSpPr>
          <p:nvPr>
            <p:ph idx="1"/>
          </p:nvPr>
        </p:nvSpPr>
        <p:spPr>
          <a:xfrm>
            <a:off x="804997" y="2272143"/>
            <a:ext cx="4706803" cy="3788830"/>
          </a:xfrm>
        </p:spPr>
        <p:txBody>
          <a:bodyPr anchor="ctr">
            <a:normAutofit/>
          </a:bodyPr>
          <a:lstStyle/>
          <a:p>
            <a:r>
              <a:rPr lang="en-US" sz="2400">
                <a:solidFill>
                  <a:srgbClr val="000000"/>
                </a:solidFill>
              </a:rPr>
              <a:t>Centers must comply with all state and federal regulations regarding prescribed non-controlled medications, prescribed controlled substances, and over-the-counter medications. Centers must follow medication management guidelines as specified in Appendix 203 – Medication Management Guidelines. </a:t>
            </a:r>
            <a:endParaRPr lang="en-US" sz="2400">
              <a:solidFill>
                <a:srgbClr val="000000"/>
              </a:solidFill>
              <a:cs typeface="Calibri"/>
            </a:endParaRPr>
          </a:p>
          <a:p>
            <a:pPr marL="0" indent="0">
              <a:buNone/>
            </a:pPr>
            <a:endParaRPr lang="en-US" sz="2000">
              <a:solidFill>
                <a:srgbClr val="000000"/>
              </a:solidFill>
            </a:endParaRPr>
          </a:p>
        </p:txBody>
      </p:sp>
      <p:sp>
        <p:nvSpPr>
          <p:cNvPr id="1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A8EFD36-A084-4AD0-A716-CA67EF5D9127}"/>
              </a:ext>
            </a:extLst>
          </p:cNvPr>
          <p:cNvPicPr>
            <a:picLocks noChangeAspect="1"/>
          </p:cNvPicPr>
          <p:nvPr/>
        </p:nvPicPr>
        <p:blipFill rotWithShape="1">
          <a:blip r:embed="rId3"/>
          <a:srcRect l="24458" r="18405"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53265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DDED5-1B97-47FC-B371-4CF85EAFEDEC}"/>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Case Example Medication Concern #8</a:t>
            </a:r>
            <a:br>
              <a:rPr lang="en-US">
                <a:solidFill>
                  <a:srgbClr val="FFFFFF"/>
                </a:solidFill>
                <a:cs typeface="Calibri Light"/>
              </a:rPr>
            </a:br>
            <a:br>
              <a:rPr lang="en-US">
                <a:cs typeface="Calibri Light"/>
              </a:rPr>
            </a:br>
            <a:br>
              <a:rPr lang="en-US">
                <a:cs typeface="Calibri Light"/>
              </a:rPr>
            </a:br>
            <a:endParaRPr lang="en-US">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9C33A6-264C-4C27-ADD5-0B8AAFFE3EE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cs typeface="Calibri"/>
              </a:rPr>
              <a:t>El Pike Job Corps Center is a small center and the medication lockboxes are in the Recreation area. There are no cameras or additional security in the area. Keys are kept in cabinet in the Dorm supervisor's office. Students who take controlled substances go to the Dorm supervisor's office to get their medications.</a:t>
            </a:r>
          </a:p>
          <a:p>
            <a:r>
              <a:rPr lang="en-US">
                <a:cs typeface="Calibri"/>
              </a:rPr>
              <a:t>List the problems with this example. </a:t>
            </a:r>
          </a:p>
        </p:txBody>
      </p:sp>
      <p:pic>
        <p:nvPicPr>
          <p:cNvPr id="13" name="Picture 13" descr="A picture containing table, sitting, hanging, light&#10;&#10;Description automatically generated">
            <a:extLst>
              <a:ext uri="{FF2B5EF4-FFF2-40B4-BE49-F238E27FC236}">
                <a16:creationId xmlns:a16="http://schemas.microsoft.com/office/drawing/2014/main" id="{7F3B14C1-D7A2-43F1-B2D0-20F7CBDCF9D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1192" y="4011674"/>
            <a:ext cx="2743199" cy="1825142"/>
          </a:xfrm>
          <a:prstGeom prst="rect">
            <a:avLst/>
          </a:prstGeom>
        </p:spPr>
      </p:pic>
    </p:spTree>
    <p:extLst>
      <p:ext uri="{BB962C8B-B14F-4D97-AF65-F5344CB8AC3E}">
        <p14:creationId xmlns:p14="http://schemas.microsoft.com/office/powerpoint/2010/main" val="218803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9109AA-B775-514C-9C9C-FCD967F2EA8D}"/>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kern="1200">
                <a:latin typeface="+mj-lt"/>
                <a:ea typeface="+mj-ea"/>
                <a:cs typeface="+mj-cs"/>
              </a:rPr>
              <a:t>Common Medication Concerns #9 &amp; #10</a:t>
            </a:r>
            <a:endParaRPr lang="en-US" sz="5400" kern="1200">
              <a:latin typeface="+mj-lt"/>
              <a:ea typeface="+mj-ea"/>
              <a:cs typeface="+mj-cs"/>
            </a:endParaRPr>
          </a:p>
        </p:txBody>
      </p:sp>
      <p:pic>
        <p:nvPicPr>
          <p:cNvPr id="5" name="Picture 4" descr="Close-up unopened pill packets">
            <a:extLst>
              <a:ext uri="{FF2B5EF4-FFF2-40B4-BE49-F238E27FC236}">
                <a16:creationId xmlns:a16="http://schemas.microsoft.com/office/drawing/2014/main" id="{C531F06D-A59A-FE77-D142-38093B25ADC7}"/>
              </a:ext>
            </a:extLst>
          </p:cNvPr>
          <p:cNvPicPr>
            <a:picLocks noChangeAspect="1"/>
          </p:cNvPicPr>
          <p:nvPr/>
        </p:nvPicPr>
        <p:blipFill rotWithShape="1">
          <a:blip r:embed="rId3"/>
          <a:srcRect l="30700" r="2464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207DD07-4A65-4744-843D-B4B394F01D5B}"/>
              </a:ext>
            </a:extLst>
          </p:cNvPr>
          <p:cNvSpPr>
            <a:spLocks noGrp="1"/>
          </p:cNvSpPr>
          <p:nvPr>
            <p:ph idx="1"/>
          </p:nvPr>
        </p:nvSpPr>
        <p:spPr>
          <a:xfrm>
            <a:off x="5297762" y="2706624"/>
            <a:ext cx="6251110" cy="3483864"/>
          </a:xfrm>
        </p:spPr>
        <p:txBody>
          <a:bodyPr vert="horz" lIns="91440" tIns="45720" rIns="91440" bIns="45720" rtlCol="0">
            <a:normAutofit/>
          </a:bodyPr>
          <a:lstStyle/>
          <a:p>
            <a:r>
              <a:rPr lang="en-US" sz="2000" kern="1200">
                <a:latin typeface="+mn-lt"/>
                <a:ea typeface="+mn-ea"/>
                <a:cs typeface="+mn-cs"/>
              </a:rPr>
              <a:t>There are no approved SOPs for medication management</a:t>
            </a:r>
            <a:endParaRPr lang="en-US" sz="2000" kern="1200">
              <a:latin typeface="+mn-lt"/>
              <a:cs typeface="Calibri"/>
            </a:endParaRPr>
          </a:p>
          <a:p>
            <a:r>
              <a:rPr lang="en-US" sz="2000" kern="1200">
                <a:latin typeface="+mn-lt"/>
                <a:ea typeface="+mn-ea"/>
                <a:cs typeface="+mn-cs"/>
              </a:rPr>
              <a:t>There are no approved SOPs for prescribed non-controlled medications and controlled substances that include the medication lock boxes</a:t>
            </a:r>
            <a:endParaRPr lang="en-US" sz="2000" kern="1200">
              <a:latin typeface="+mn-lt"/>
              <a:cs typeface="Calibri"/>
            </a:endParaRPr>
          </a:p>
          <a:p>
            <a:r>
              <a:rPr lang="en-US" sz="2000" kern="1200">
                <a:latin typeface="+mn-lt"/>
                <a:ea typeface="+mn-ea"/>
                <a:cs typeface="+mn-cs"/>
              </a:rPr>
              <a:t>The centers’ Prescribed Non-Controlled Medications SOP &amp; Prescribed Controlled Substances SOPs have not been reviewed and updated </a:t>
            </a:r>
            <a:r>
              <a:rPr lang="en-US" sz="2000"/>
              <a:t>annually</a:t>
            </a:r>
            <a:r>
              <a:rPr lang="en-US" sz="2000" kern="1200">
                <a:latin typeface="+mn-lt"/>
                <a:ea typeface="+mn-ea"/>
                <a:cs typeface="+mn-cs"/>
              </a:rPr>
              <a:t>.</a:t>
            </a:r>
            <a:r>
              <a:rPr lang="en-US" sz="2000"/>
              <a:t> </a:t>
            </a:r>
            <a:endParaRPr lang="en-US" sz="2000">
              <a:cs typeface="Calibri"/>
            </a:endParaRPr>
          </a:p>
          <a:p>
            <a:r>
              <a:rPr lang="en-US" sz="2000" kern="1200">
                <a:latin typeface="+mn-lt"/>
                <a:ea typeface="+mn-ea"/>
                <a:cs typeface="+mn-cs"/>
              </a:rPr>
              <a:t>The center’s observed procedures are not in compliance with their approved SOPs and Appendix 203</a:t>
            </a:r>
            <a:endParaRPr lang="en-US" sz="2000" kern="1200">
              <a:latin typeface="+mn-lt"/>
              <a:cs typeface="Calibri"/>
            </a:endParaRPr>
          </a:p>
        </p:txBody>
      </p:sp>
    </p:spTree>
    <p:extLst>
      <p:ext uri="{BB962C8B-B14F-4D97-AF65-F5344CB8AC3E}">
        <p14:creationId xmlns:p14="http://schemas.microsoft.com/office/powerpoint/2010/main" val="57732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0BEC0-9DDD-3B4B-9253-52BB37A10526}"/>
              </a:ext>
            </a:extLst>
          </p:cNvPr>
          <p:cNvSpPr>
            <a:spLocks noGrp="1"/>
          </p:cNvSpPr>
          <p:nvPr>
            <p:ph type="title"/>
          </p:nvPr>
        </p:nvSpPr>
        <p:spPr>
          <a:xfrm>
            <a:off x="630936" y="640080"/>
            <a:ext cx="4818888" cy="1481328"/>
          </a:xfrm>
        </p:spPr>
        <p:txBody>
          <a:bodyPr anchor="b">
            <a:normAutofit/>
          </a:bodyPr>
          <a:lstStyle/>
          <a:p>
            <a:r>
              <a:rPr lang="en-US" sz="5000" b="1"/>
              <a:t>PRH-2: 2.3, R14; Exhibit 5-1</a:t>
            </a:r>
            <a:endParaRPr lang="en-US" sz="5000"/>
          </a:p>
        </p:txBody>
      </p:sp>
      <p:sp>
        <p:nvSpPr>
          <p:cNvPr id="2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1B72D5-D76C-334E-A9FB-104E946B3770}"/>
              </a:ext>
            </a:extLst>
          </p:cNvPr>
          <p:cNvSpPr>
            <a:spLocks noGrp="1"/>
          </p:cNvSpPr>
          <p:nvPr>
            <p:ph idx="1"/>
          </p:nvPr>
        </p:nvSpPr>
        <p:spPr>
          <a:xfrm>
            <a:off x="630936" y="2660904"/>
            <a:ext cx="4818888" cy="3547872"/>
          </a:xfrm>
        </p:spPr>
        <p:txBody>
          <a:bodyPr anchor="t">
            <a:normAutofit/>
          </a:bodyPr>
          <a:lstStyle/>
          <a:p>
            <a:r>
              <a:rPr lang="en-US" sz="2200"/>
              <a:t>Medication Management (see Appendix 203, Medication Management Guidelines)</a:t>
            </a:r>
            <a:endParaRPr lang="en-US" sz="2200">
              <a:cs typeface="Calibri"/>
            </a:endParaRPr>
          </a:p>
          <a:p>
            <a:r>
              <a:rPr lang="en-US" sz="2200"/>
              <a:t>Exhibit 5-1 Standard Operating Procedures</a:t>
            </a:r>
            <a:endParaRPr lang="en-US" sz="2200">
              <a:cs typeface="Calibri"/>
            </a:endParaRPr>
          </a:p>
          <a:p>
            <a:endParaRPr lang="en-US" sz="2200"/>
          </a:p>
        </p:txBody>
      </p:sp>
      <p:pic>
        <p:nvPicPr>
          <p:cNvPr id="7" name="Graphic 6" descr="Fingerprint">
            <a:extLst>
              <a:ext uri="{FF2B5EF4-FFF2-40B4-BE49-F238E27FC236}">
                <a16:creationId xmlns:a16="http://schemas.microsoft.com/office/drawing/2014/main" id="{44BF2EAC-2BF1-4ECF-A478-A8B88A6A1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660888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F6EF4-E461-6147-892E-DCAB758051ED}"/>
              </a:ext>
            </a:extLst>
          </p:cNvPr>
          <p:cNvSpPr>
            <a:spLocks noGrp="1"/>
          </p:cNvSpPr>
          <p:nvPr>
            <p:ph type="title"/>
          </p:nvPr>
        </p:nvSpPr>
        <p:spPr>
          <a:xfrm>
            <a:off x="5297762" y="329184"/>
            <a:ext cx="6251110" cy="1783080"/>
          </a:xfrm>
        </p:spPr>
        <p:txBody>
          <a:bodyPr anchor="b">
            <a:normAutofit/>
          </a:bodyPr>
          <a:lstStyle/>
          <a:p>
            <a:r>
              <a:rPr lang="en-US" sz="3800" b="1"/>
              <a:t>PRH-2:2.3, R14(b) and Exhibit 5-1 Standard Operating Procedures</a:t>
            </a:r>
            <a:endParaRPr lang="en-US" sz="3800"/>
          </a:p>
        </p:txBody>
      </p:sp>
      <p:pic>
        <p:nvPicPr>
          <p:cNvPr id="4" name="Picture 4" descr="A close up of a logo&#10;&#10;Description automatically generated">
            <a:extLst>
              <a:ext uri="{FF2B5EF4-FFF2-40B4-BE49-F238E27FC236}">
                <a16:creationId xmlns:a16="http://schemas.microsoft.com/office/drawing/2014/main" id="{DEFE6FDE-40E5-4249-B5E3-2334172E69C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32" r="228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ECE4CE-6F42-1046-9677-7F5CE4FA528F}"/>
              </a:ext>
            </a:extLst>
          </p:cNvPr>
          <p:cNvSpPr>
            <a:spLocks noGrp="1"/>
          </p:cNvSpPr>
          <p:nvPr>
            <p:ph idx="1"/>
          </p:nvPr>
        </p:nvSpPr>
        <p:spPr>
          <a:xfrm>
            <a:off x="5297762" y="2706624"/>
            <a:ext cx="6251110" cy="3483864"/>
          </a:xfrm>
        </p:spPr>
        <p:txBody>
          <a:bodyPr>
            <a:normAutofit/>
          </a:bodyPr>
          <a:lstStyle/>
          <a:p>
            <a:pPr marL="0" indent="0">
              <a:buNone/>
            </a:pPr>
            <a:r>
              <a:rPr lang="en-US" sz="2200"/>
              <a:t>Centers must follow medication management guidelines as specified in Appendix 203 – Medication Management Guidelines</a:t>
            </a:r>
            <a:endParaRPr lang="en-US" sz="2200">
              <a:cs typeface="Calibri"/>
            </a:endParaRPr>
          </a:p>
          <a:p>
            <a:pPr marL="0" indent="0">
              <a:buNone/>
            </a:pPr>
            <a:endParaRPr lang="en-US" sz="2200">
              <a:cs typeface="Calibri"/>
            </a:endParaRPr>
          </a:p>
          <a:p>
            <a:pPr marL="0" indent="0">
              <a:buNone/>
            </a:pPr>
            <a:endParaRPr lang="en-US" sz="2200">
              <a:cs typeface="Calibri"/>
            </a:endParaRPr>
          </a:p>
          <a:p>
            <a:pPr marL="0" indent="0">
              <a:buNone/>
            </a:pPr>
            <a:endParaRPr lang="en-US" sz="2200">
              <a:cs typeface="Calibri"/>
            </a:endParaRPr>
          </a:p>
        </p:txBody>
      </p:sp>
    </p:spTree>
    <p:extLst>
      <p:ext uri="{BB962C8B-B14F-4D97-AF65-F5344CB8AC3E}">
        <p14:creationId xmlns:p14="http://schemas.microsoft.com/office/powerpoint/2010/main" val="65278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693C9EA-91AD-E04B-8770-AF49248F7D59}"/>
              </a:ext>
            </a:extLst>
          </p:cNvPr>
          <p:cNvSpPr>
            <a:spLocks noGrp="1"/>
          </p:cNvSpPr>
          <p:nvPr>
            <p:ph type="title"/>
          </p:nvPr>
        </p:nvSpPr>
        <p:spPr>
          <a:xfrm>
            <a:off x="1812897" y="518649"/>
            <a:ext cx="9882278" cy="1067634"/>
          </a:xfrm>
        </p:spPr>
        <p:txBody>
          <a:bodyPr anchor="ctr">
            <a:normAutofit fontScale="90000"/>
          </a:bodyPr>
          <a:lstStyle/>
          <a:p>
            <a:r>
              <a:rPr lang="en-US" b="1"/>
              <a:t>Case Example 1 Medication Concern #9 &amp; #10 </a:t>
            </a:r>
            <a:endParaRPr lang="en-US" b="1">
              <a:cs typeface="Calibri Light"/>
            </a:endParaRPr>
          </a:p>
        </p:txBody>
      </p:sp>
      <p:grpSp>
        <p:nvGrpSpPr>
          <p:cNvPr id="49" name="Group 48">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50"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1"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24" name="Content Placeholder 5">
            <a:extLst>
              <a:ext uri="{FF2B5EF4-FFF2-40B4-BE49-F238E27FC236}">
                <a16:creationId xmlns:a16="http://schemas.microsoft.com/office/drawing/2014/main" id="{CF9F005E-C526-41AD-8A91-E420F0F96B9A}"/>
              </a:ext>
            </a:extLst>
          </p:cNvPr>
          <p:cNvGraphicFramePr>
            <a:graphicFrameLocks noGrp="1"/>
          </p:cNvGraphicFramePr>
          <p:nvPr>
            <p:ph idx="1"/>
            <p:extLst>
              <p:ext uri="{D42A27DB-BD31-4B8C-83A1-F6EECF244321}">
                <p14:modId xmlns:p14="http://schemas.microsoft.com/office/powerpoint/2010/main" val="3979026505"/>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07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68FC7-2F0B-43E6-A281-A5041226B8DE}"/>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Case Example 2 Medication Concern #9 &amp; #10</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4D7E05-BAFB-4C9A-BB9B-76545B1DD1F8}"/>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marL="0" indent="0">
              <a:buNone/>
            </a:pPr>
            <a:r>
              <a:rPr lang="en-US" sz="2400" dirty="0"/>
              <a:t>Kara, age 16, is admitted to the hospital while on weekend pass. The family requests to pick up the student's belongings and her leftover medication. The HWD notates in the SHR that the medication was picked up by the family. The family files a complaint that not all of Kara's medication was returned and the counts were not accurate with the filled dates on the bottles. The HWD is asked to provide all progress notes, monthly case conference documentation, and MARs/MORs for this student. The MARs and MORs had inconsistent or missing days of medications. No monthly case conference documentation was documented. Kara told her parents she never received a key to her medication lock box and the RAs kept the keys.</a:t>
            </a:r>
          </a:p>
        </p:txBody>
      </p:sp>
    </p:spTree>
    <p:extLst>
      <p:ext uri="{BB962C8B-B14F-4D97-AF65-F5344CB8AC3E}">
        <p14:creationId xmlns:p14="http://schemas.microsoft.com/office/powerpoint/2010/main" val="245141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70161-CEAB-3C40-A443-0F978E6D7176}"/>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5100" kern="1200">
                <a:solidFill>
                  <a:schemeClr val="tx1"/>
                </a:solidFill>
                <a:latin typeface="+mj-lt"/>
                <a:ea typeface="+mj-ea"/>
                <a:cs typeface="+mj-cs"/>
              </a:rPr>
              <a:t>Common Medication Concern #1</a:t>
            </a:r>
          </a:p>
        </p:txBody>
      </p:sp>
      <p:sp>
        <p:nvSpPr>
          <p:cNvPr id="3" name="Text Placeholder 2">
            <a:extLst>
              <a:ext uri="{FF2B5EF4-FFF2-40B4-BE49-F238E27FC236}">
                <a16:creationId xmlns:a16="http://schemas.microsoft.com/office/drawing/2014/main" id="{EE643BCD-C391-8943-8CAA-F79B513FF953}"/>
              </a:ext>
            </a:extLst>
          </p:cNvPr>
          <p:cNvSpPr>
            <a:spLocks noGrp="1"/>
          </p:cNvSpPr>
          <p:nvPr>
            <p:ph type="body" idx="1"/>
          </p:nvPr>
        </p:nvSpPr>
        <p:spPr>
          <a:xfrm>
            <a:off x="970908" y="3700594"/>
            <a:ext cx="5425781" cy="1655762"/>
          </a:xfrm>
        </p:spPr>
        <p:txBody>
          <a:bodyPr vert="horz" lIns="91440" tIns="45720" rIns="91440" bIns="45720" rtlCol="0" anchor="t">
            <a:normAutofit/>
          </a:bodyPr>
          <a:lstStyle/>
          <a:p>
            <a:r>
              <a:rPr lang="en-US" kern="1200" dirty="0">
                <a:solidFill>
                  <a:schemeClr val="tx1"/>
                </a:solidFill>
                <a:latin typeface="+mn-lt"/>
                <a:ea typeface="+mn-ea"/>
                <a:cs typeface="+mn-cs"/>
              </a:rPr>
              <a:t>Documentation of a monthly case conference with the </a:t>
            </a:r>
            <a:r>
              <a:rPr lang="en-US" dirty="0">
                <a:solidFill>
                  <a:schemeClr val="tx1"/>
                </a:solidFill>
              </a:rPr>
              <a:t>HWD</a:t>
            </a:r>
            <a:r>
              <a:rPr lang="en-US" kern="1200" dirty="0">
                <a:solidFill>
                  <a:schemeClr val="tx1"/>
                </a:solidFill>
                <a:latin typeface="+mn-lt"/>
                <a:ea typeface="+mn-ea"/>
                <a:cs typeface="+mn-cs"/>
              </a:rPr>
              <a:t> (or designee) and the prescribing health professional was not found in the SHRs.</a:t>
            </a:r>
          </a:p>
          <a:p>
            <a:endParaRPr lang="en-US" kern="1200">
              <a:solidFill>
                <a:schemeClr val="tx1"/>
              </a:solidFill>
              <a:latin typeface="+mn-lt"/>
              <a:ea typeface="+mn-ea"/>
              <a:cs typeface="+mn-cs"/>
            </a:endParaRPr>
          </a:p>
        </p:txBody>
      </p:sp>
      <p:sp>
        <p:nvSpPr>
          <p:cNvPr id="27" name="Freeform: Shape 26">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 Arc 30">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35" name="Straight Connector 34">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Arc 38">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Shape 40">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piece of paper&#10;&#10;Description automatically generated">
            <a:extLst>
              <a:ext uri="{FF2B5EF4-FFF2-40B4-BE49-F238E27FC236}">
                <a16:creationId xmlns:a16="http://schemas.microsoft.com/office/drawing/2014/main" id="{DF53C1E6-59E4-4037-981E-5BEC201649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17763" y="1503718"/>
            <a:ext cx="2362200" cy="2085549"/>
          </a:xfrm>
          <a:prstGeom prst="rect">
            <a:avLst/>
          </a:prstGeom>
        </p:spPr>
      </p:pic>
    </p:spTree>
    <p:extLst>
      <p:ext uri="{BB962C8B-B14F-4D97-AF65-F5344CB8AC3E}">
        <p14:creationId xmlns:p14="http://schemas.microsoft.com/office/powerpoint/2010/main" val="1262204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CBAB67-9E56-E94C-850B-11C74C44B56B}"/>
              </a:ext>
            </a:extLst>
          </p:cNvPr>
          <p:cNvSpPr>
            <a:spLocks noGrp="1"/>
          </p:cNvSpPr>
          <p:nvPr>
            <p:ph idx="1"/>
          </p:nvPr>
        </p:nvSpPr>
        <p:spPr>
          <a:xfrm>
            <a:off x="838200" y="1461360"/>
            <a:ext cx="5536397" cy="3935281"/>
          </a:xfrm>
        </p:spPr>
        <p:txBody>
          <a:bodyPr>
            <a:normAutofit/>
          </a:bodyPr>
          <a:lstStyle/>
          <a:p>
            <a:r>
              <a:rPr lang="en-US"/>
              <a:t>Not reporting medications errors and not having on their medication SOPs</a:t>
            </a:r>
          </a:p>
          <a:p>
            <a:r>
              <a:rPr lang="en-US"/>
              <a:t>Disposal of medications</a:t>
            </a:r>
          </a:p>
          <a:p>
            <a:r>
              <a:rPr lang="en-US"/>
              <a:t>Sending medications to separated students</a:t>
            </a:r>
          </a:p>
          <a:p>
            <a:r>
              <a:rPr lang="en-US"/>
              <a:t>Not logging in medications upon student’s arrival on center</a:t>
            </a:r>
          </a:p>
          <a:p>
            <a:pPr marL="0" indent="0">
              <a:buNone/>
            </a:pPr>
            <a:endParaRPr lang="en-US"/>
          </a:p>
          <a:p>
            <a:endParaRPr lang="en-US"/>
          </a:p>
          <a:p>
            <a:endParaRPr lang="en-US"/>
          </a:p>
          <a:p>
            <a:pPr marL="0" indent="0">
              <a:buNone/>
            </a:pPr>
            <a:endParaRPr lang="en-US"/>
          </a:p>
        </p:txBody>
      </p:sp>
      <p:sp>
        <p:nvSpPr>
          <p:cNvPr id="26"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1F5073-A604-5047-8E3B-5B1ACBB71EC8}"/>
              </a:ext>
            </a:extLst>
          </p:cNvPr>
          <p:cNvSpPr>
            <a:spLocks noGrp="1"/>
          </p:cNvSpPr>
          <p:nvPr>
            <p:ph type="title"/>
          </p:nvPr>
        </p:nvSpPr>
        <p:spPr>
          <a:xfrm>
            <a:off x="7474281" y="1396686"/>
            <a:ext cx="3240506" cy="4064628"/>
          </a:xfrm>
        </p:spPr>
        <p:txBody>
          <a:bodyPr>
            <a:normAutofit/>
          </a:bodyPr>
          <a:lstStyle/>
          <a:p>
            <a:r>
              <a:rPr lang="en-US">
                <a:solidFill>
                  <a:srgbClr val="FFFFFF"/>
                </a:solidFill>
              </a:rPr>
              <a:t>Other Medication Concerns and Potential Problems</a:t>
            </a:r>
          </a:p>
        </p:txBody>
      </p:sp>
    </p:spTree>
    <p:extLst>
      <p:ext uri="{BB962C8B-B14F-4D97-AF65-F5344CB8AC3E}">
        <p14:creationId xmlns:p14="http://schemas.microsoft.com/office/powerpoint/2010/main" val="2282053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A0EACE-B45B-47FE-93D6-A906900A9250}"/>
              </a:ext>
            </a:extLst>
          </p:cNvPr>
          <p:cNvSpPr>
            <a:spLocks noGrp="1"/>
          </p:cNvSpPr>
          <p:nvPr>
            <p:ph type="title"/>
          </p:nvPr>
        </p:nvSpPr>
        <p:spPr>
          <a:xfrm>
            <a:off x="4797501" y="329184"/>
            <a:ext cx="6755626" cy="1783080"/>
          </a:xfrm>
        </p:spPr>
        <p:txBody>
          <a:bodyPr vert="horz" lIns="91440" tIns="45720" rIns="91440" bIns="45720" rtlCol="0" anchor="b">
            <a:normAutofit/>
          </a:bodyPr>
          <a:lstStyle/>
          <a:p>
            <a:r>
              <a:rPr lang="en-US" sz="3000" b="1"/>
              <a:t>Handling Medication Errors</a:t>
            </a:r>
          </a:p>
          <a:p>
            <a:endParaRPr lang="en-US" sz="3000" b="1"/>
          </a:p>
        </p:txBody>
      </p:sp>
      <p:pic>
        <p:nvPicPr>
          <p:cNvPr id="5" name="Picture 5" descr="A stop sign&#10;&#10;Description automatically generated">
            <a:extLst>
              <a:ext uri="{FF2B5EF4-FFF2-40B4-BE49-F238E27FC236}">
                <a16:creationId xmlns:a16="http://schemas.microsoft.com/office/drawing/2014/main" id="{A0A615D0-A122-4395-ADE3-D9D9A7ADE0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0040" y="618129"/>
            <a:ext cx="4014216" cy="2671278"/>
          </a:xfrm>
          <a:prstGeom prst="rect">
            <a:avLst/>
          </a:prstGeom>
        </p:spPr>
      </p:pic>
      <p:sp>
        <p:nvSpPr>
          <p:cNvPr id="2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4" descr="A close up of a bottle&#10;&#10;Description automatically generated">
            <a:extLst>
              <a:ext uri="{FF2B5EF4-FFF2-40B4-BE49-F238E27FC236}">
                <a16:creationId xmlns:a16="http://schemas.microsoft.com/office/drawing/2014/main" id="{E7B269F1-ED2C-4AE8-871E-2A5DF86D14F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28002" y="4149598"/>
            <a:ext cx="3180003" cy="2098802"/>
          </a:xfrm>
          <a:prstGeom prst="rect">
            <a:avLst/>
          </a:prstGeom>
        </p:spPr>
      </p:pic>
      <p:sp>
        <p:nvSpPr>
          <p:cNvPr id="3" name="Content Placeholder 2">
            <a:extLst>
              <a:ext uri="{FF2B5EF4-FFF2-40B4-BE49-F238E27FC236}">
                <a16:creationId xmlns:a16="http://schemas.microsoft.com/office/drawing/2014/main" id="{B5674B03-C94B-4640-8EC4-E2C376DF7455}"/>
              </a:ext>
            </a:extLst>
          </p:cNvPr>
          <p:cNvSpPr>
            <a:spLocks noGrp="1"/>
          </p:cNvSpPr>
          <p:nvPr>
            <p:ph sz="half" idx="1"/>
          </p:nvPr>
        </p:nvSpPr>
        <p:spPr>
          <a:xfrm>
            <a:off x="4797494" y="2706624"/>
            <a:ext cx="6755626" cy="3483864"/>
          </a:xfrm>
        </p:spPr>
        <p:txBody>
          <a:bodyPr vert="horz" lIns="91440" tIns="45720" rIns="91440" bIns="45720" rtlCol="0">
            <a:normAutofit/>
          </a:bodyPr>
          <a:lstStyle/>
          <a:p>
            <a:pPr marL="0"/>
            <a:r>
              <a:rPr lang="en-US" sz="2200"/>
              <a:t>Student A comes to wellness to pick up his medications for the weekend. You ask his name but do not check his ID. He gives you a nickname. </a:t>
            </a:r>
          </a:p>
          <a:p>
            <a:pPr marL="0"/>
            <a:r>
              <a:rPr lang="en-US" sz="2200"/>
              <a:t>Student B comes to wellness to get his medication for the night. When you give him his medications, he  says “These are not my medications.” </a:t>
            </a:r>
          </a:p>
          <a:p>
            <a:pPr marL="0"/>
            <a:r>
              <a:rPr lang="en-US" sz="2200"/>
              <a:t>You realize you gave Student B's medications to Student A.</a:t>
            </a:r>
          </a:p>
          <a:p>
            <a:r>
              <a:rPr lang="en-US" sz="2200"/>
              <a:t>What do you need to do?</a:t>
            </a:r>
          </a:p>
          <a:p>
            <a:endParaRPr lang="en-US" sz="2200"/>
          </a:p>
        </p:txBody>
      </p:sp>
    </p:spTree>
    <p:extLst>
      <p:ext uri="{BB962C8B-B14F-4D97-AF65-F5344CB8AC3E}">
        <p14:creationId xmlns:p14="http://schemas.microsoft.com/office/powerpoint/2010/main" val="4257928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6F75-D05A-4412-BCC0-D53305416142}"/>
              </a:ext>
            </a:extLst>
          </p:cNvPr>
          <p:cNvSpPr>
            <a:spLocks noGrp="1"/>
          </p:cNvSpPr>
          <p:nvPr>
            <p:ph type="title"/>
          </p:nvPr>
        </p:nvSpPr>
        <p:spPr>
          <a:xfrm>
            <a:off x="804673" y="654740"/>
            <a:ext cx="3616856" cy="5167326"/>
          </a:xfrm>
        </p:spPr>
        <p:txBody>
          <a:bodyPr anchor="ctr">
            <a:normAutofit/>
          </a:bodyPr>
          <a:lstStyle/>
          <a:p>
            <a:r>
              <a:rPr lang="en-US">
                <a:ea typeface="+mj-lt"/>
                <a:cs typeface="+mj-lt"/>
              </a:rPr>
              <a:t>Disposal of medications</a:t>
            </a:r>
            <a:br>
              <a:rPr lang="en-US">
                <a:ea typeface="+mj-lt"/>
                <a:cs typeface="+mj-lt"/>
              </a:rPr>
            </a:br>
            <a:br>
              <a:rPr lang="en-US">
                <a:ea typeface="+mj-lt"/>
                <a:cs typeface="+mj-lt"/>
              </a:rPr>
            </a:br>
            <a:br>
              <a:rPr lang="en-US">
                <a:ea typeface="+mj-lt"/>
                <a:cs typeface="+mj-lt"/>
              </a:rPr>
            </a:br>
            <a:endParaRPr lang="en-US">
              <a:ea typeface="+mj-lt"/>
              <a:cs typeface="+mj-lt"/>
            </a:endParaRPr>
          </a:p>
        </p:txBody>
      </p:sp>
      <p:sp>
        <p:nvSpPr>
          <p:cNvPr id="17" name="Freeform: Shape 16">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5BF66F-B535-451B-A5F1-A4200680A451}"/>
              </a:ext>
            </a:extLst>
          </p:cNvPr>
          <p:cNvSpPr>
            <a:spLocks noGrp="1"/>
          </p:cNvSpPr>
          <p:nvPr>
            <p:ph idx="1"/>
          </p:nvPr>
        </p:nvSpPr>
        <p:spPr>
          <a:xfrm>
            <a:off x="6096000" y="470778"/>
            <a:ext cx="5806634" cy="5399670"/>
          </a:xfrm>
          <a:solidFill>
            <a:schemeClr val="accent2"/>
          </a:solidFill>
        </p:spPr>
        <p:txBody>
          <a:bodyPr anchor="ctr">
            <a:normAutofit/>
          </a:bodyPr>
          <a:lstStyle/>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r>
              <a:rPr lang="en-US">
                <a:cs typeface="Calibri"/>
              </a:rPr>
              <a:t>During a PCA, the Assessor discovers outdated medications in a drawer in the medication room. This included OTC and student-specific prescribed medications. </a:t>
            </a: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p:txBody>
      </p:sp>
      <p:pic>
        <p:nvPicPr>
          <p:cNvPr id="4" name="Picture 4" descr="A bottle of items on a table&#10;&#10;Description automatically generated">
            <a:extLst>
              <a:ext uri="{FF2B5EF4-FFF2-40B4-BE49-F238E27FC236}">
                <a16:creationId xmlns:a16="http://schemas.microsoft.com/office/drawing/2014/main" id="{333C57F3-F9C8-4C8F-8DB3-3C519B0802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8061" y="3736464"/>
            <a:ext cx="4065915" cy="2418696"/>
          </a:xfrm>
          <a:prstGeom prst="rect">
            <a:avLst/>
          </a:prstGeom>
        </p:spPr>
      </p:pic>
      <p:pic>
        <p:nvPicPr>
          <p:cNvPr id="6" name="Picture 6" descr="A screenshot of a cell phone&#10;&#10;Description automatically generated">
            <a:extLst>
              <a:ext uri="{FF2B5EF4-FFF2-40B4-BE49-F238E27FC236}">
                <a16:creationId xmlns:a16="http://schemas.microsoft.com/office/drawing/2014/main" id="{C20E3E7E-6B9B-4496-A647-83E66D6E9173}"/>
              </a:ext>
            </a:extLst>
          </p:cNvPr>
          <p:cNvPicPr>
            <a:picLocks noChangeAspect="1"/>
          </p:cNvPicPr>
          <p:nvPr/>
        </p:nvPicPr>
        <p:blipFill>
          <a:blip r:embed="rId5"/>
          <a:stretch>
            <a:fillRect/>
          </a:stretch>
        </p:blipFill>
        <p:spPr>
          <a:xfrm flipH="1">
            <a:off x="-4520541" y="7054586"/>
            <a:ext cx="145576" cy="64543"/>
          </a:xfrm>
          <a:prstGeom prst="rect">
            <a:avLst/>
          </a:prstGeom>
        </p:spPr>
      </p:pic>
    </p:spTree>
    <p:extLst>
      <p:ext uri="{BB962C8B-B14F-4D97-AF65-F5344CB8AC3E}">
        <p14:creationId xmlns:p14="http://schemas.microsoft.com/office/powerpoint/2010/main" val="310612397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86591-9604-4986-AB87-9FE01731A091}"/>
              </a:ext>
            </a:extLst>
          </p:cNvPr>
          <p:cNvSpPr>
            <a:spLocks noGrp="1"/>
          </p:cNvSpPr>
          <p:nvPr>
            <p:ph type="title"/>
          </p:nvPr>
        </p:nvSpPr>
        <p:spPr>
          <a:xfrm>
            <a:off x="1075767" y="1188637"/>
            <a:ext cx="2988234" cy="4480726"/>
          </a:xfrm>
        </p:spPr>
        <p:txBody>
          <a:bodyPr>
            <a:normAutofit/>
          </a:bodyPr>
          <a:lstStyle/>
          <a:p>
            <a:pPr algn="r"/>
            <a:r>
              <a:rPr lang="en-US" sz="4100" b="1">
                <a:ea typeface="+mj-lt"/>
                <a:cs typeface="+mj-lt"/>
              </a:rPr>
              <a:t>Sending Medications to </a:t>
            </a:r>
            <a:br>
              <a:rPr lang="en-US" sz="4100" b="1">
                <a:ea typeface="+mj-lt"/>
                <a:cs typeface="+mj-lt"/>
              </a:rPr>
            </a:br>
            <a:r>
              <a:rPr lang="en-US" sz="4100" b="1">
                <a:ea typeface="+mj-lt"/>
                <a:cs typeface="+mj-lt"/>
              </a:rPr>
              <a:t>Separated </a:t>
            </a:r>
            <a:br>
              <a:rPr lang="en-US" sz="4100" b="1">
                <a:ea typeface="+mj-lt"/>
                <a:cs typeface="+mj-lt"/>
              </a:rPr>
            </a:br>
            <a:r>
              <a:rPr lang="en-US" sz="4100" b="1">
                <a:ea typeface="+mj-lt"/>
                <a:cs typeface="+mj-lt"/>
              </a:rPr>
              <a:t>Students</a:t>
            </a:r>
            <a:br>
              <a:rPr lang="en-US" sz="4100">
                <a:ea typeface="+mj-lt"/>
                <a:cs typeface="+mj-lt"/>
              </a:rPr>
            </a:br>
            <a:endParaRPr lang="en-US" sz="4100">
              <a:ea typeface="+mj-lt"/>
              <a:cs typeface="+mj-lt"/>
            </a:endParaRP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575FE7-B603-4358-BEF0-FF47CCE97B5F}"/>
              </a:ext>
            </a:extLst>
          </p:cNvPr>
          <p:cNvSpPr>
            <a:spLocks noGrp="1"/>
          </p:cNvSpPr>
          <p:nvPr>
            <p:ph idx="1"/>
          </p:nvPr>
        </p:nvSpPr>
        <p:spPr>
          <a:xfrm>
            <a:off x="5255260" y="1648870"/>
            <a:ext cx="4702848" cy="3560260"/>
          </a:xfrm>
        </p:spPr>
        <p:txBody>
          <a:bodyPr anchor="ctr">
            <a:normAutofit/>
          </a:bodyPr>
          <a:lstStyle/>
          <a:p>
            <a:pPr marL="0" indent="0">
              <a:buNone/>
            </a:pPr>
            <a:r>
              <a:rPr lang="en-US" sz="1700">
                <a:cs typeface="Calibri"/>
              </a:rPr>
              <a:t>Monique was sent home with a week's supply of medications when she was placed on leave pending a disciplinary board review. Monique was then separated from the program. She called the center numerous times requesting the remainder of her medications be sent to her. </a:t>
            </a:r>
          </a:p>
          <a:p>
            <a:pPr marL="0" indent="0">
              <a:buNone/>
            </a:pPr>
            <a:r>
              <a:rPr lang="en-US" sz="1700">
                <a:cs typeface="Calibri"/>
              </a:rPr>
              <a:t>A complaint was made to the Regional Office. Upon investigation by the Regional Director, it was found the left-over medications were returned to the pharmacy for disposal. </a:t>
            </a:r>
          </a:p>
          <a:p>
            <a:r>
              <a:rPr lang="en-US" sz="1700">
                <a:cs typeface="Calibri"/>
              </a:rPr>
              <a:t>What could have been done to prevent this? </a:t>
            </a:r>
          </a:p>
        </p:txBody>
      </p:sp>
    </p:spTree>
    <p:extLst>
      <p:ext uri="{BB962C8B-B14F-4D97-AF65-F5344CB8AC3E}">
        <p14:creationId xmlns:p14="http://schemas.microsoft.com/office/powerpoint/2010/main" val="2211025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8E5BF-E311-4BF8-82D9-760E381C9603}"/>
              </a:ext>
            </a:extLst>
          </p:cNvPr>
          <p:cNvSpPr>
            <a:spLocks noGrp="1"/>
          </p:cNvSpPr>
          <p:nvPr>
            <p:ph type="title"/>
          </p:nvPr>
        </p:nvSpPr>
        <p:spPr>
          <a:xfrm>
            <a:off x="1075767" y="1188637"/>
            <a:ext cx="2988234" cy="4480726"/>
          </a:xfrm>
        </p:spPr>
        <p:txBody>
          <a:bodyPr>
            <a:normAutofit/>
          </a:bodyPr>
          <a:lstStyle/>
          <a:p>
            <a:pPr algn="r"/>
            <a:r>
              <a:rPr lang="en-US" sz="3600">
                <a:ea typeface="+mj-lt"/>
                <a:cs typeface="+mj-lt"/>
              </a:rPr>
              <a:t>Not Logging Medications upon Student Arrival to Center  </a:t>
            </a:r>
            <a:br>
              <a:rPr lang="en-US" sz="3600">
                <a:ea typeface="+mj-lt"/>
                <a:cs typeface="+mj-lt"/>
              </a:rPr>
            </a:br>
            <a:endParaRPr lang="en-US" sz="3600">
              <a:ea typeface="+mj-lt"/>
              <a:cs typeface="+mj-lt"/>
            </a:endParaRP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945831-CFBE-4AA8-8244-A4375B502152}"/>
              </a:ext>
            </a:extLst>
          </p:cNvPr>
          <p:cNvSpPr>
            <a:spLocks noGrp="1"/>
          </p:cNvSpPr>
          <p:nvPr>
            <p:ph idx="1"/>
          </p:nvPr>
        </p:nvSpPr>
        <p:spPr>
          <a:xfrm>
            <a:off x="5255260" y="1648870"/>
            <a:ext cx="4702848" cy="3560260"/>
          </a:xfrm>
        </p:spPr>
        <p:txBody>
          <a:bodyPr anchor="ctr">
            <a:normAutofit/>
          </a:bodyPr>
          <a:lstStyle/>
          <a:p>
            <a:pPr marL="0" indent="0">
              <a:buNone/>
            </a:pPr>
            <a:r>
              <a:rPr lang="en-US" sz="1900">
                <a:cs typeface="Calibri"/>
              </a:rPr>
              <a:t>New student Mike arrived on center after Wellness was closed for the day. He had a paper bag with prescriptions, including Adderall. Security collected the bag and placed it in a locked box in Safety &amp; Security. No one noted the content of the bag.</a:t>
            </a:r>
          </a:p>
          <a:p>
            <a:pPr marL="0" indent="0">
              <a:buNone/>
            </a:pPr>
            <a:r>
              <a:rPr lang="en-US" sz="1900">
                <a:cs typeface="Calibri"/>
              </a:rPr>
              <a:t>Mike went to Wellness the next morning to take his Adderall.  The Adderall was missing. </a:t>
            </a:r>
          </a:p>
          <a:p>
            <a:pPr marL="0" indent="0">
              <a:buNone/>
            </a:pPr>
            <a:r>
              <a:rPr lang="en-US" sz="1900">
                <a:cs typeface="Calibri"/>
              </a:rPr>
              <a:t>Mike made a complaint to the National Office and an investigation was completed by Regional Office and police.</a:t>
            </a:r>
          </a:p>
        </p:txBody>
      </p:sp>
    </p:spTree>
    <p:extLst>
      <p:ext uri="{BB962C8B-B14F-4D97-AF65-F5344CB8AC3E}">
        <p14:creationId xmlns:p14="http://schemas.microsoft.com/office/powerpoint/2010/main" val="1176625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FA70F7-C5D2-C645-9BE9-4380C789EA49}"/>
              </a:ext>
            </a:extLst>
          </p:cNvPr>
          <p:cNvSpPr>
            <a:spLocks noGrp="1"/>
          </p:cNvSpPr>
          <p:nvPr>
            <p:ph type="title"/>
          </p:nvPr>
        </p:nvSpPr>
        <p:spPr>
          <a:xfrm>
            <a:off x="572493" y="238539"/>
            <a:ext cx="11047013" cy="1434415"/>
          </a:xfrm>
        </p:spPr>
        <p:txBody>
          <a:bodyPr anchor="b">
            <a:normAutofit/>
          </a:bodyPr>
          <a:lstStyle/>
          <a:p>
            <a:r>
              <a:rPr lang="en-US"/>
              <a:t>Resources &amp; References</a:t>
            </a:r>
            <a:endParaRPr lang="en-US" sz="2200"/>
          </a:p>
        </p:txBody>
      </p:sp>
      <p:sp>
        <p:nvSpPr>
          <p:cNvPr id="2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7" descr="A book sitting on top of a wooden table&#10;&#10;Description automatically generated">
            <a:extLst>
              <a:ext uri="{FF2B5EF4-FFF2-40B4-BE49-F238E27FC236}">
                <a16:creationId xmlns:a16="http://schemas.microsoft.com/office/drawing/2014/main" id="{7039C705-EAC1-9C4F-951B-3338A597573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657" r="25213"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881D7D7A-934C-614B-B602-74AFB8505ABE}"/>
              </a:ext>
            </a:extLst>
          </p:cNvPr>
          <p:cNvSpPr>
            <a:spLocks noGrp="1"/>
          </p:cNvSpPr>
          <p:nvPr>
            <p:ph idx="1"/>
          </p:nvPr>
        </p:nvSpPr>
        <p:spPr>
          <a:xfrm>
            <a:off x="4905955" y="2071316"/>
            <a:ext cx="6713552" cy="4114800"/>
          </a:xfrm>
        </p:spPr>
        <p:txBody>
          <a:bodyPr anchor="t">
            <a:normAutofit/>
          </a:bodyPr>
          <a:lstStyle/>
          <a:p>
            <a:r>
              <a:rPr lang="en-US" sz="2200"/>
              <a:t>PRH Chapter 2.3, R14</a:t>
            </a:r>
          </a:p>
          <a:p>
            <a:r>
              <a:rPr lang="en-US" sz="2200"/>
              <a:t>Appendix 203</a:t>
            </a:r>
          </a:p>
          <a:p>
            <a:r>
              <a:rPr lang="en-US" sz="2200"/>
              <a:t>Centers Medication SOPs</a:t>
            </a:r>
          </a:p>
          <a:p>
            <a:pPr lvl="0"/>
            <a:r>
              <a:rPr lang="en-US" sz="2200"/>
              <a:t>Instruction Notice 17-02 Notification and Instructions Regarding use of Medication Lockboxes</a:t>
            </a:r>
          </a:p>
          <a:p>
            <a:pPr lvl="0"/>
            <a:r>
              <a:rPr lang="en-US" sz="2200"/>
              <a:t>Nurse Practice Act </a:t>
            </a:r>
          </a:p>
          <a:p>
            <a:pPr lvl="0"/>
            <a:r>
              <a:rPr lang="en-US" sz="2200"/>
              <a:t>Pharmacy Practice Acts </a:t>
            </a:r>
          </a:p>
        </p:txBody>
      </p:sp>
    </p:spTree>
    <p:extLst>
      <p:ext uri="{BB962C8B-B14F-4D97-AF65-F5344CB8AC3E}">
        <p14:creationId xmlns:p14="http://schemas.microsoft.com/office/powerpoint/2010/main" val="328086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5">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c 37">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0B1005-4F33-414D-8A08-D1EF0E620D65}"/>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kern="1200">
                <a:solidFill>
                  <a:srgbClr val="FFFFFF"/>
                </a:solidFill>
                <a:latin typeface="+mj-lt"/>
                <a:ea typeface="+mj-ea"/>
                <a:cs typeface="+mj-cs"/>
              </a:rPr>
              <a:t>Questions  </a:t>
            </a:r>
          </a:p>
        </p:txBody>
      </p:sp>
      <p:sp>
        <p:nvSpPr>
          <p:cNvPr id="41" name="Oval 39">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elp">
            <a:extLst>
              <a:ext uri="{FF2B5EF4-FFF2-40B4-BE49-F238E27FC236}">
                <a16:creationId xmlns:a16="http://schemas.microsoft.com/office/drawing/2014/main" id="{14D84567-E134-4C67-BC67-C88430A4CA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61764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57F90-6799-2B48-A3E6-A64BAB94A417}"/>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4500" b="1">
                <a:solidFill>
                  <a:schemeClr val="bg1"/>
                </a:solidFill>
              </a:rPr>
              <a:t>PRH-2:2.3, R14: Appendix #2 </a:t>
            </a:r>
            <a:br>
              <a:rPr lang="en-US" sz="4500" b="1">
                <a:solidFill>
                  <a:schemeClr val="bg1"/>
                </a:solidFill>
              </a:rPr>
            </a:br>
            <a:r>
              <a:rPr lang="en-US" sz="4500" b="1">
                <a:solidFill>
                  <a:schemeClr val="bg1"/>
                </a:solidFill>
              </a:rPr>
              <a:t>(Non-Controlled) &amp; #4 (Controlled)</a:t>
            </a:r>
          </a:p>
        </p:txBody>
      </p:sp>
      <p:sp>
        <p:nvSpPr>
          <p:cNvPr id="50" name="Freeform: Shape 49">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35" name="Content Placeholder 2">
            <a:extLst>
              <a:ext uri="{FF2B5EF4-FFF2-40B4-BE49-F238E27FC236}">
                <a16:creationId xmlns:a16="http://schemas.microsoft.com/office/drawing/2014/main" id="{01A23E5A-E8E9-DA4E-9085-02C38891FF41}"/>
              </a:ext>
            </a:extLst>
          </p:cNvPr>
          <p:cNvGraphicFramePr>
            <a:graphicFrameLocks noGrp="1"/>
          </p:cNvGraphicFramePr>
          <p:nvPr>
            <p:ph idx="1"/>
            <p:extLst>
              <p:ext uri="{D42A27DB-BD31-4B8C-83A1-F6EECF244321}">
                <p14:modId xmlns:p14="http://schemas.microsoft.com/office/powerpoint/2010/main" val="3158972690"/>
              </p:ext>
            </p:extLst>
          </p:nvPr>
        </p:nvGraphicFramePr>
        <p:xfrm>
          <a:off x="5876669" y="685800"/>
          <a:ext cx="5878512"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95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3665CD-1218-432E-8CDB-001E8759C397}"/>
              </a:ext>
            </a:extLst>
          </p:cNvPr>
          <p:cNvSpPr>
            <a:spLocks noGrp="1"/>
          </p:cNvSpPr>
          <p:nvPr>
            <p:ph type="title"/>
          </p:nvPr>
        </p:nvSpPr>
        <p:spPr>
          <a:xfrm>
            <a:off x="640079" y="2053641"/>
            <a:ext cx="3669161" cy="2760098"/>
          </a:xfrm>
        </p:spPr>
        <p:txBody>
          <a:bodyPr>
            <a:normAutofit/>
          </a:bodyPr>
          <a:lstStyle/>
          <a:p>
            <a:r>
              <a:rPr lang="en-US">
                <a:solidFill>
                  <a:srgbClr val="FFFFFF"/>
                </a:solidFill>
                <a:ea typeface="+mj-lt"/>
                <a:cs typeface="+mj-lt"/>
              </a:rPr>
              <a:t>Case Example Medication Concern #1 </a:t>
            </a:r>
          </a:p>
        </p:txBody>
      </p:sp>
      <p:sp>
        <p:nvSpPr>
          <p:cNvPr id="3" name="Content Placeholder 2">
            <a:extLst>
              <a:ext uri="{FF2B5EF4-FFF2-40B4-BE49-F238E27FC236}">
                <a16:creationId xmlns:a16="http://schemas.microsoft.com/office/drawing/2014/main" id="{CDE3CD8F-9293-4C9B-9860-237EBBF8F7B4}"/>
              </a:ext>
            </a:extLst>
          </p:cNvPr>
          <p:cNvSpPr>
            <a:spLocks noGrp="1"/>
          </p:cNvSpPr>
          <p:nvPr>
            <p:ph idx="1"/>
          </p:nvPr>
        </p:nvSpPr>
        <p:spPr>
          <a:xfrm>
            <a:off x="6090574" y="758734"/>
            <a:ext cx="5306084" cy="5273766"/>
          </a:xfrm>
        </p:spPr>
        <p:txBody>
          <a:bodyPr vert="horz" lIns="91440" tIns="45720" rIns="91440" bIns="45720" rtlCol="0" anchor="ctr">
            <a:normAutofit/>
          </a:bodyPr>
          <a:lstStyle/>
          <a:p>
            <a:pPr marL="0" indent="0">
              <a:spcBef>
                <a:spcPts val="0"/>
              </a:spcBef>
              <a:buNone/>
            </a:pPr>
            <a:r>
              <a:rPr lang="en-US" sz="2200">
                <a:solidFill>
                  <a:srgbClr val="000000"/>
                </a:solidFill>
                <a:ea typeface="+mn-lt"/>
                <a:cs typeface="+mn-lt"/>
              </a:rPr>
              <a:t>Mark has been on center for 4 months and has DM2, bipolar Disorder, and ADHD. He is on several medications and sees the center physician and CMHC (who are not on center the same day and rarely see each other). </a:t>
            </a:r>
            <a:endParaRPr lang="en-US" sz="2200">
              <a:solidFill>
                <a:srgbClr val="000000"/>
              </a:solidFill>
              <a:cs typeface="Calibri"/>
            </a:endParaRPr>
          </a:p>
          <a:p>
            <a:pPr marL="0" indent="0">
              <a:spcBef>
                <a:spcPts val="0"/>
              </a:spcBef>
              <a:buNone/>
            </a:pPr>
            <a:endParaRPr lang="en-US" sz="2200">
              <a:solidFill>
                <a:srgbClr val="000000"/>
              </a:solidFill>
              <a:ea typeface="+mn-lt"/>
              <a:cs typeface="+mn-lt"/>
            </a:endParaRPr>
          </a:p>
          <a:p>
            <a:pPr marL="0" indent="0">
              <a:spcBef>
                <a:spcPts val="0"/>
              </a:spcBef>
              <a:buNone/>
            </a:pPr>
            <a:r>
              <a:rPr lang="en-US" sz="2200">
                <a:solidFill>
                  <a:srgbClr val="000000"/>
                </a:solidFill>
                <a:ea typeface="+mn-lt"/>
                <a:cs typeface="+mn-lt"/>
              </a:rPr>
              <a:t>Mark came back from seeing his treating psychiatrist with a change in medications 2 months ago. Medication changes were documented on the MAR but no one has documented the required monthly case conference. Mark has had problems adjusting to his change in medications and informed the CMHC. </a:t>
            </a:r>
          </a:p>
          <a:p>
            <a:pPr marL="0" indent="0">
              <a:spcBef>
                <a:spcPts val="0"/>
              </a:spcBef>
              <a:buNone/>
            </a:pPr>
            <a:endParaRPr lang="en-US" sz="2200">
              <a:solidFill>
                <a:srgbClr val="000000"/>
              </a:solidFill>
              <a:ea typeface="+mn-lt"/>
              <a:cs typeface="+mn-lt"/>
            </a:endParaRPr>
          </a:p>
          <a:p>
            <a:pPr marL="0" indent="0">
              <a:spcBef>
                <a:spcPts val="0"/>
              </a:spcBef>
              <a:buNone/>
            </a:pPr>
            <a:r>
              <a:rPr lang="en-US" sz="2200">
                <a:solidFill>
                  <a:srgbClr val="000000"/>
                </a:solidFill>
                <a:ea typeface="+mn-lt"/>
                <a:cs typeface="+mn-lt"/>
              </a:rPr>
              <a:t>What are the benefits of the monthly case conference?</a:t>
            </a:r>
            <a:endParaRPr lang="en-US" sz="2200">
              <a:solidFill>
                <a:srgbClr val="000000"/>
              </a:solidFill>
              <a:cs typeface="Calibri"/>
            </a:endParaRPr>
          </a:p>
          <a:p>
            <a:endParaRPr lang="en-US" sz="2200">
              <a:solidFill>
                <a:srgbClr val="000000"/>
              </a:solidFill>
              <a:cs typeface="Calibri"/>
            </a:endParaRPr>
          </a:p>
        </p:txBody>
      </p:sp>
    </p:spTree>
    <p:extLst>
      <p:ext uri="{BB962C8B-B14F-4D97-AF65-F5344CB8AC3E}">
        <p14:creationId xmlns:p14="http://schemas.microsoft.com/office/powerpoint/2010/main" val="176045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c 29">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69BEC-E03F-8243-8EFF-5BBD0F7B8715}"/>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5100" b="1" kern="1200">
                <a:solidFill>
                  <a:srgbClr val="FFFFFF"/>
                </a:solidFill>
                <a:latin typeface="+mj-lt"/>
                <a:ea typeface="+mj-ea"/>
                <a:cs typeface="+mj-cs"/>
              </a:rPr>
              <a:t>Common Medication Concern #2 </a:t>
            </a:r>
            <a:endParaRPr lang="en-US" sz="5100" kern="120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F6AA9FC9-0B5F-5543-9185-82AF7F12A999}"/>
              </a:ext>
            </a:extLst>
          </p:cNvPr>
          <p:cNvSpPr>
            <a:spLocks noGrp="1"/>
          </p:cNvSpPr>
          <p:nvPr>
            <p:ph type="body" idx="1"/>
          </p:nvPr>
        </p:nvSpPr>
        <p:spPr>
          <a:xfrm>
            <a:off x="7080738" y="3800209"/>
            <a:ext cx="4467792" cy="2410198"/>
          </a:xfrm>
        </p:spPr>
        <p:txBody>
          <a:bodyPr vert="horz" lIns="91440" tIns="45720" rIns="91440" bIns="45720" rtlCol="0">
            <a:normAutofit/>
          </a:bodyPr>
          <a:lstStyle/>
          <a:p>
            <a:pPr algn="ctr"/>
            <a:r>
              <a:rPr lang="en-US" kern="1200">
                <a:solidFill>
                  <a:srgbClr val="FFFFFF"/>
                </a:solidFill>
                <a:latin typeface="+mn-lt"/>
                <a:ea typeface="+mn-ea"/>
                <a:cs typeface="+mn-cs"/>
              </a:rPr>
              <a:t>The residential living staff is not documenting medication doses observed after-hours on a Medication Observation Record (MOR) or Controlled Substance Medication Record (CMOR)</a:t>
            </a:r>
          </a:p>
        </p:txBody>
      </p:sp>
      <p:sp>
        <p:nvSpPr>
          <p:cNvPr id="32" name="Oval 31">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dicine">
            <a:extLst>
              <a:ext uri="{FF2B5EF4-FFF2-40B4-BE49-F238E27FC236}">
                <a16:creationId xmlns:a16="http://schemas.microsoft.com/office/drawing/2014/main" id="{95BD0E45-51E1-4460-B392-CA687EBCF8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40970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A2CAB-9748-3340-922A-322369D5F76B}"/>
              </a:ext>
            </a:extLst>
          </p:cNvPr>
          <p:cNvSpPr>
            <a:spLocks noGrp="1"/>
          </p:cNvSpPr>
          <p:nvPr>
            <p:ph type="title"/>
          </p:nvPr>
        </p:nvSpPr>
        <p:spPr>
          <a:xfrm>
            <a:off x="466722" y="1338415"/>
            <a:ext cx="3201366" cy="3387497"/>
          </a:xfrm>
        </p:spPr>
        <p:txBody>
          <a:bodyPr anchor="b">
            <a:normAutofit fontScale="90000"/>
          </a:bodyPr>
          <a:lstStyle/>
          <a:p>
            <a:pPr algn="r"/>
            <a:r>
              <a:rPr lang="en-US" sz="2800" b="1">
                <a:solidFill>
                  <a:srgbClr val="FFFFFF"/>
                </a:solidFill>
              </a:rPr>
              <a:t>PRH-2: 2.3,R14. Medication Management and Appendix 203, Medication Management Guidelines # 7b (non-controlled) and #13b (controlled)</a:t>
            </a:r>
            <a:endParaRPr lang="en-US" sz="2800">
              <a:solidFill>
                <a:srgbClr val="FFFFFF"/>
              </a:solidFill>
            </a:endParaRPr>
          </a:p>
        </p:txBody>
      </p:sp>
      <p:sp>
        <p:nvSpPr>
          <p:cNvPr id="3" name="Content Placeholder 2">
            <a:extLst>
              <a:ext uri="{FF2B5EF4-FFF2-40B4-BE49-F238E27FC236}">
                <a16:creationId xmlns:a16="http://schemas.microsoft.com/office/drawing/2014/main" id="{9AD6C344-32BB-4F4A-8CF1-58BFFDEA1E22}"/>
              </a:ext>
            </a:extLst>
          </p:cNvPr>
          <p:cNvSpPr>
            <a:spLocks noGrp="1"/>
          </p:cNvSpPr>
          <p:nvPr>
            <p:ph idx="1"/>
          </p:nvPr>
        </p:nvSpPr>
        <p:spPr>
          <a:xfrm>
            <a:off x="4581727" y="649480"/>
            <a:ext cx="3025303" cy="5546047"/>
          </a:xfrm>
        </p:spPr>
        <p:txBody>
          <a:bodyPr anchor="ctr">
            <a:normAutofit/>
          </a:bodyPr>
          <a:lstStyle/>
          <a:p>
            <a:pPr marL="0" indent="0">
              <a:buNone/>
            </a:pPr>
            <a:r>
              <a:rPr lang="en-US" sz="2000"/>
              <a:t>Any medication dose observed after hours must be documented on a Medication Observation Record (MOR), and a HWC staff member should file the MOR in the SHR at least weekly.</a:t>
            </a:r>
          </a:p>
          <a:p>
            <a:endParaRPr lang="en-US" sz="2000"/>
          </a:p>
        </p:txBody>
      </p:sp>
      <p:pic>
        <p:nvPicPr>
          <p:cNvPr id="5" name="Picture 4">
            <a:extLst>
              <a:ext uri="{FF2B5EF4-FFF2-40B4-BE49-F238E27FC236}">
                <a16:creationId xmlns:a16="http://schemas.microsoft.com/office/drawing/2014/main" id="{8EBD97CE-B64A-4B3D-AB4E-533104D2DF8C}"/>
              </a:ext>
            </a:extLst>
          </p:cNvPr>
          <p:cNvPicPr>
            <a:picLocks noChangeAspect="1"/>
          </p:cNvPicPr>
          <p:nvPr/>
        </p:nvPicPr>
        <p:blipFill rotWithShape="1">
          <a:blip r:embed="rId2"/>
          <a:srcRect l="34242" r="26618"/>
          <a:stretch/>
        </p:blipFill>
        <p:spPr>
          <a:xfrm>
            <a:off x="8109502" y="10"/>
            <a:ext cx="4082498" cy="6857990"/>
          </a:xfrm>
          <a:prstGeom prst="rect">
            <a:avLst/>
          </a:prstGeom>
        </p:spPr>
      </p:pic>
    </p:spTree>
    <p:extLst>
      <p:ext uri="{BB962C8B-B14F-4D97-AF65-F5344CB8AC3E}">
        <p14:creationId xmlns:p14="http://schemas.microsoft.com/office/powerpoint/2010/main" val="305511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91DD0-A894-46AD-8B0E-FB68ABFB4E3D}"/>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ea typeface="+mj-lt"/>
                <a:cs typeface="+mj-lt"/>
              </a:rPr>
              <a:t>Case Example </a:t>
            </a:r>
            <a:br>
              <a:rPr lang="en-US" sz="4000" b="1">
                <a:solidFill>
                  <a:srgbClr val="FFFFFF"/>
                </a:solidFill>
                <a:ea typeface="+mj-lt"/>
                <a:cs typeface="+mj-lt"/>
              </a:rPr>
            </a:br>
            <a:r>
              <a:rPr lang="en-US" sz="4000" b="1">
                <a:solidFill>
                  <a:srgbClr val="FFFFFF"/>
                </a:solidFill>
                <a:ea typeface="+mj-lt"/>
                <a:cs typeface="+mj-lt"/>
              </a:rPr>
              <a:t>Medication </a:t>
            </a:r>
            <a:br>
              <a:rPr lang="en-US" sz="4000" b="1">
                <a:solidFill>
                  <a:srgbClr val="FFFFFF"/>
                </a:solidFill>
                <a:ea typeface="+mj-lt"/>
                <a:cs typeface="+mj-lt"/>
              </a:rPr>
            </a:br>
            <a:r>
              <a:rPr lang="en-US" sz="4000" b="1">
                <a:solidFill>
                  <a:srgbClr val="FFFFFF"/>
                </a:solidFill>
                <a:ea typeface="+mj-lt"/>
                <a:cs typeface="+mj-lt"/>
              </a:rPr>
              <a:t>Concern #2 </a:t>
            </a:r>
            <a:endParaRPr lang="en-US" sz="4000">
              <a:solidFill>
                <a:srgbClr val="FFFFFF"/>
              </a:solidFill>
              <a:ea typeface="+mj-lt"/>
              <a:cs typeface="+mj-lt"/>
            </a:endParaRPr>
          </a:p>
        </p:txBody>
      </p:sp>
      <p:sp>
        <p:nvSpPr>
          <p:cNvPr id="3" name="Content Placeholder 2">
            <a:extLst>
              <a:ext uri="{FF2B5EF4-FFF2-40B4-BE49-F238E27FC236}">
                <a16:creationId xmlns:a16="http://schemas.microsoft.com/office/drawing/2014/main" id="{EBFE5C1D-4236-4E41-A30A-310E2493570C}"/>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US" sz="2000">
                <a:ea typeface="+mn-lt"/>
                <a:cs typeface="+mn-lt"/>
              </a:rPr>
              <a:t>Shonda takes Norco 325/5 mg as needed for sickle cell disease. She comes to see you and says her medication is gone from her lockbox. </a:t>
            </a:r>
            <a:endParaRPr lang="en-US" sz="2000"/>
          </a:p>
          <a:p>
            <a:pPr marL="0" indent="0">
              <a:buNone/>
            </a:pPr>
            <a:r>
              <a:rPr lang="en-US" sz="2000">
                <a:ea typeface="+mn-lt"/>
                <a:cs typeface="+mn-lt"/>
              </a:rPr>
              <a:t>You do a count of her medications in wellness and the count is accurate. You see there are no CMORs in the SHR and, upon further investigation, there are no completed CMORs in residential. Finally, you see in the Narcotic Logbook that the doses placed in the student's medication lockbox are documented.</a:t>
            </a:r>
            <a:endParaRPr lang="en-US" sz="2000">
              <a:cs typeface="Calibri"/>
            </a:endParaRPr>
          </a:p>
          <a:p>
            <a:r>
              <a:rPr lang="en-US" sz="2000">
                <a:cs typeface="Calibri"/>
              </a:rPr>
              <a:t>Why is it important to get the CMORs weekly?</a:t>
            </a:r>
          </a:p>
        </p:txBody>
      </p:sp>
    </p:spTree>
    <p:extLst>
      <p:ext uri="{BB962C8B-B14F-4D97-AF65-F5344CB8AC3E}">
        <p14:creationId xmlns:p14="http://schemas.microsoft.com/office/powerpoint/2010/main" val="388634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EAE061-4AFE-4B3A-8FA1-FC5953E7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0398FB-7D27-4C59-A68B-663AE7A37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5248A7-2A25-CD4D-8C2A-47910D281344}"/>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b="1" kern="1200">
                <a:solidFill>
                  <a:schemeClr val="tx1"/>
                </a:solidFill>
                <a:latin typeface="+mj-lt"/>
                <a:ea typeface="+mj-ea"/>
                <a:cs typeface="+mj-cs"/>
              </a:rPr>
              <a:t>Common Medication Concern #3</a:t>
            </a:r>
            <a:endParaRPr lang="en-US"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30892537-81F3-7E45-97E3-8D30F97F0CB0}"/>
              </a:ext>
            </a:extLst>
          </p:cNvPr>
          <p:cNvSpPr>
            <a:spLocks noGrp="1"/>
          </p:cNvSpPr>
          <p:nvPr>
            <p:ph type="body" idx="1"/>
          </p:nvPr>
        </p:nvSpPr>
        <p:spPr>
          <a:xfrm>
            <a:off x="5093520" y="5224338"/>
            <a:ext cx="6589707" cy="995328"/>
          </a:xfrm>
        </p:spPr>
        <p:txBody>
          <a:bodyPr vert="horz" lIns="91440" tIns="45720" rIns="91440" bIns="45720" rtlCol="0">
            <a:normAutofit/>
          </a:bodyPr>
          <a:lstStyle/>
          <a:p>
            <a:pPr algn="r"/>
            <a:r>
              <a:rPr lang="en-US" kern="1200">
                <a:solidFill>
                  <a:schemeClr val="tx1"/>
                </a:solidFill>
                <a:latin typeface="+mn-lt"/>
                <a:ea typeface="+mn-ea"/>
                <a:cs typeface="+mn-cs"/>
              </a:rPr>
              <a:t>Medication Administration Records (MARs) are not filed in the SHRs monthly</a:t>
            </a:r>
          </a:p>
          <a:p>
            <a:pPr algn="r"/>
            <a:endParaRPr lang="en-US"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DEE8134-8942-423C-9EAA-0110FCA11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83360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XRUYQT3274NZ-681238054-1962</_dlc_DocId>
    <_dlc_DocIdUrl xmlns="b22f8f74-215c-4154-9939-bd29e4e8980e">
      <Url>https://supportservices.jobcorps.gov/health/_layouts/15/DocIdRedir.aspx?ID=XRUYQT3274NZ-681238054-1962</Url>
      <Description>XRUYQT3274NZ-681238054-1962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32D0C03-EFE4-4D8E-A321-9DF699353E59}"/>
</file>

<file path=customXml/itemProps2.xml><?xml version="1.0" encoding="utf-8"?>
<ds:datastoreItem xmlns:ds="http://schemas.openxmlformats.org/officeDocument/2006/customXml" ds:itemID="{9A07848D-B383-4402-BB81-D25609D2917B}"/>
</file>

<file path=customXml/itemProps3.xml><?xml version="1.0" encoding="utf-8"?>
<ds:datastoreItem xmlns:ds="http://schemas.openxmlformats.org/officeDocument/2006/customXml" ds:itemID="{F849F3CB-E9F3-41E1-A091-A7AEBC218432}"/>
</file>

<file path=customXml/itemProps4.xml><?xml version="1.0" encoding="utf-8"?>
<ds:datastoreItem xmlns:ds="http://schemas.openxmlformats.org/officeDocument/2006/customXml" ds:itemID="{F24D049E-2BFC-42C7-9185-71B8241D4D15}"/>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36</Slides>
  <Notes>22</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Medication Manangement Part 2: Common Concerns and Case Studies</vt:lpstr>
      <vt:lpstr>Objectives</vt:lpstr>
      <vt:lpstr>Common Medication Concern #1</vt:lpstr>
      <vt:lpstr>PRH-2:2.3, R14: Appendix #2  (Non-Controlled) &amp; #4 (Controlled)</vt:lpstr>
      <vt:lpstr>Case Example Medication Concern #1 </vt:lpstr>
      <vt:lpstr>Common Medication Concern #2 </vt:lpstr>
      <vt:lpstr>PRH-2: 2.3,R14. Medication Management and Appendix 203, Medication Management Guidelines # 7b (non-controlled) and #13b (controlled)</vt:lpstr>
      <vt:lpstr>Case Example  Medication  Concern #2 </vt:lpstr>
      <vt:lpstr>Common Medication Concern #3</vt:lpstr>
      <vt:lpstr>PRH-2: 2.3,R14. Medication Management and Appendix 203, Medication Management Guidelines # 3 (non-controlled) and # 9 (controlled)</vt:lpstr>
      <vt:lpstr>Case Example Medication Concern #3 </vt:lpstr>
      <vt:lpstr>Common Medication Concern #4</vt:lpstr>
      <vt:lpstr>PRH-2: 2.3,R14. Medication Management and Appendix 203, Medication Management Guidelines #3 (Non- controlled) and #9 (controlled)</vt:lpstr>
      <vt:lpstr>Case Example Medication Concern #4</vt:lpstr>
      <vt:lpstr>Common Medication Concerns  #5 and #6</vt:lpstr>
      <vt:lpstr>PRH-2: 2.3, R14(b); Appendix 203 (OTC Medications #5 and 6)</vt:lpstr>
      <vt:lpstr>Case Example Medication Concern #5 and #6 </vt:lpstr>
      <vt:lpstr>Common Medication Concern #7 </vt:lpstr>
      <vt:lpstr>PRH-2:2.3, R14(b)</vt:lpstr>
      <vt:lpstr>Case Example  #1 Medication Concern #7</vt:lpstr>
      <vt:lpstr>Case Example 2 For Medication Concern #7</vt:lpstr>
      <vt:lpstr>Medication Concern #8</vt:lpstr>
      <vt:lpstr>PRH-2: 2.3, R14(a, b) and Medications SOPs</vt:lpstr>
      <vt:lpstr>Case Example Medication Concern #8   </vt:lpstr>
      <vt:lpstr>Common Medication Concerns #9 &amp; #10</vt:lpstr>
      <vt:lpstr>PRH-2: 2.3, R14; Exhibit 5-1</vt:lpstr>
      <vt:lpstr>PRH-2:2.3, R14(b) and Exhibit 5-1 Standard Operating Procedures</vt:lpstr>
      <vt:lpstr>Case Example 1 Medication Concern #9 &amp; #10 </vt:lpstr>
      <vt:lpstr>Case Example 2 Medication Concern #9 &amp; #10</vt:lpstr>
      <vt:lpstr>Other Medication Concerns and Potential Problems</vt:lpstr>
      <vt:lpstr>Handling Medication Errors </vt:lpstr>
      <vt:lpstr>Disposal of medications   </vt:lpstr>
      <vt:lpstr>Sending Medications to  Separated  Students </vt:lpstr>
      <vt:lpstr>Not Logging Medications upon Student Arrival to Center   </vt:lpstr>
      <vt:lpstr>Resources &amp; References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Medications Part 2: Common Concerns and CASE STUDIES Shannon Bentley, RN Nurse Specialist Melissa Cusey, RN Nurse Specialist Sheryl Cheek, RN Nurse Assessor</dc:title>
  <dc:creator>Melissa Cusey</dc:creator>
  <cp:revision>18</cp:revision>
  <dcterms:created xsi:type="dcterms:W3CDTF">2020-08-12T14:03:34Z</dcterms:created>
  <dcterms:modified xsi:type="dcterms:W3CDTF">2023-04-11T16:52:28Z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02d14ad2-06e2-4830-9af2-39352a1530a4</vt:lpwstr>
  </property>
</Properties>
</file>