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341" r:id="rId4"/>
    <p:sldId id="342" r:id="rId5"/>
    <p:sldId id="345" r:id="rId6"/>
    <p:sldId id="323" r:id="rId7"/>
    <p:sldId id="261" r:id="rId8"/>
    <p:sldId id="346" r:id="rId9"/>
    <p:sldId id="259" r:id="rId10"/>
    <p:sldId id="340" r:id="rId11"/>
    <p:sldId id="489" r:id="rId12"/>
    <p:sldId id="260" r:id="rId13"/>
    <p:sldId id="486" r:id="rId14"/>
    <p:sldId id="343" r:id="rId15"/>
    <p:sldId id="338" r:id="rId16"/>
    <p:sldId id="485" r:id="rId17"/>
    <p:sldId id="262" r:id="rId18"/>
    <p:sldId id="491" r:id="rId19"/>
    <p:sldId id="337" r:id="rId20"/>
    <p:sldId id="488" r:id="rId21"/>
    <p:sldId id="481" r:id="rId22"/>
    <p:sldId id="482" r:id="rId23"/>
    <p:sldId id="332" r:id="rId24"/>
    <p:sldId id="327" r:id="rId25"/>
    <p:sldId id="328" r:id="rId26"/>
    <p:sldId id="336" r:id="rId27"/>
    <p:sldId id="484" r:id="rId28"/>
    <p:sldId id="492" r:id="rId29"/>
    <p:sldId id="296" r:id="rId30"/>
    <p:sldId id="299" r:id="rId31"/>
    <p:sldId id="34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96D9D-B483-48F2-968A-3BEEDEE83A74}" v="4" dt="2023-07-11T15:59:25.162"/>
    <p1510:client id="{E61BD8A8-34CA-46B8-A8E6-CF2592040B7C}" v="7" dt="2023-07-11T12:13:2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EB08D-7E5B-4996-B74C-A91344EE3B2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F04B50-E0DE-485C-A60F-F9AA3EE321B1}">
      <dgm:prSet/>
      <dgm:spPr/>
      <dgm:t>
        <a:bodyPr/>
        <a:lstStyle/>
        <a:p>
          <a:pPr>
            <a:defRPr cap="all"/>
          </a:pPr>
          <a:r>
            <a:rPr lang="en-US"/>
            <a:t>1.) Review the importance of being drug-free in the workplace and the impact on employability.</a:t>
          </a:r>
        </a:p>
      </dgm:t>
    </dgm:pt>
    <dgm:pt modelId="{59D1E41F-BBA4-44DD-ADDE-BC21A551D29C}" type="parTrans" cxnId="{F89E9DC5-D69D-46CE-B1CE-6DEC2DE85D56}">
      <dgm:prSet/>
      <dgm:spPr/>
      <dgm:t>
        <a:bodyPr/>
        <a:lstStyle/>
        <a:p>
          <a:endParaRPr lang="en-US"/>
        </a:p>
      </dgm:t>
    </dgm:pt>
    <dgm:pt modelId="{B4CA0763-1445-40CE-BE91-C05A370E59A4}" type="sibTrans" cxnId="{F89E9DC5-D69D-46CE-B1CE-6DEC2DE85D56}">
      <dgm:prSet/>
      <dgm:spPr/>
      <dgm:t>
        <a:bodyPr/>
        <a:lstStyle/>
        <a:p>
          <a:endParaRPr lang="en-US"/>
        </a:p>
      </dgm:t>
    </dgm:pt>
    <dgm:pt modelId="{BCE1DCDF-C507-452E-97F1-42D2A01495B3}">
      <dgm:prSet/>
      <dgm:spPr/>
      <dgm:t>
        <a:bodyPr/>
        <a:lstStyle/>
        <a:p>
          <a:pPr>
            <a:defRPr cap="all"/>
          </a:pPr>
          <a:r>
            <a:rPr lang="en-US"/>
            <a:t>2.) Identify the three steps associated with the suspicion screen process that are behavior-based.</a:t>
          </a:r>
        </a:p>
      </dgm:t>
    </dgm:pt>
    <dgm:pt modelId="{DFA9E5FA-877A-4B9D-A751-DCDAB1D4EAE0}" type="parTrans" cxnId="{F0024EB3-F17D-4BE3-9645-376A87D5DF35}">
      <dgm:prSet/>
      <dgm:spPr/>
      <dgm:t>
        <a:bodyPr/>
        <a:lstStyle/>
        <a:p>
          <a:endParaRPr lang="en-US"/>
        </a:p>
      </dgm:t>
    </dgm:pt>
    <dgm:pt modelId="{49278FDD-D6E9-42E5-A2C7-8298D80FC874}" type="sibTrans" cxnId="{F0024EB3-F17D-4BE3-9645-376A87D5DF35}">
      <dgm:prSet/>
      <dgm:spPr/>
      <dgm:t>
        <a:bodyPr/>
        <a:lstStyle/>
        <a:p>
          <a:endParaRPr lang="en-US"/>
        </a:p>
      </dgm:t>
    </dgm:pt>
    <dgm:pt modelId="{35A85EF5-E413-41D1-A703-9A6CE2EACBC1}">
      <dgm:prSet/>
      <dgm:spPr/>
      <dgm:t>
        <a:bodyPr/>
        <a:lstStyle/>
        <a:p>
          <a:pPr>
            <a:defRPr cap="all"/>
          </a:pPr>
          <a:r>
            <a:rPr lang="en-US" dirty="0"/>
            <a:t>3.) Outline the necessary/Required participants involved in the suspicion screen process. </a:t>
          </a:r>
        </a:p>
      </dgm:t>
    </dgm:pt>
    <dgm:pt modelId="{FE9ACD27-5EBE-48A8-97CC-948BF3AE520E}" type="parTrans" cxnId="{430FE28E-B19D-4324-A050-8BA5C6A393A1}">
      <dgm:prSet/>
      <dgm:spPr/>
      <dgm:t>
        <a:bodyPr/>
        <a:lstStyle/>
        <a:p>
          <a:endParaRPr lang="en-US"/>
        </a:p>
      </dgm:t>
    </dgm:pt>
    <dgm:pt modelId="{F857D972-330A-49DC-825B-5FF5333D88F9}" type="sibTrans" cxnId="{430FE28E-B19D-4324-A050-8BA5C6A393A1}">
      <dgm:prSet/>
      <dgm:spPr/>
      <dgm:t>
        <a:bodyPr/>
        <a:lstStyle/>
        <a:p>
          <a:endParaRPr lang="en-US"/>
        </a:p>
      </dgm:t>
    </dgm:pt>
    <dgm:pt modelId="{2DCE14D4-D9F3-426C-973B-5516171CBE59}" type="pres">
      <dgm:prSet presAssocID="{7CAEB08D-7E5B-4996-B74C-A91344EE3B2C}" presName="root" presStyleCnt="0">
        <dgm:presLayoutVars>
          <dgm:dir/>
          <dgm:resizeHandles val="exact"/>
        </dgm:presLayoutVars>
      </dgm:prSet>
      <dgm:spPr/>
    </dgm:pt>
    <dgm:pt modelId="{5DA28A1E-D5EB-4BF9-804A-E8D1240169A6}" type="pres">
      <dgm:prSet presAssocID="{CCF04B50-E0DE-485C-A60F-F9AA3EE321B1}" presName="compNode" presStyleCnt="0"/>
      <dgm:spPr/>
    </dgm:pt>
    <dgm:pt modelId="{FFEA919C-25C0-4353-AF74-67C973CDF449}" type="pres">
      <dgm:prSet presAssocID="{CCF04B50-E0DE-485C-A60F-F9AA3EE321B1}" presName="iconBgRect" presStyleLbl="bgShp" presStyleIdx="0" presStyleCnt="3"/>
      <dgm:spPr/>
    </dgm:pt>
    <dgm:pt modelId="{6EC62B2E-D243-4008-8355-7D17EBD08184}" type="pres">
      <dgm:prSet presAssocID="{CCF04B50-E0DE-485C-A60F-F9AA3EE321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08BDB5D8-0F54-476A-A304-94B89CD3201A}" type="pres">
      <dgm:prSet presAssocID="{CCF04B50-E0DE-485C-A60F-F9AA3EE321B1}" presName="spaceRect" presStyleCnt="0"/>
      <dgm:spPr/>
    </dgm:pt>
    <dgm:pt modelId="{E056BA41-3A93-475E-A256-0B5153DB2F6B}" type="pres">
      <dgm:prSet presAssocID="{CCF04B50-E0DE-485C-A60F-F9AA3EE321B1}" presName="textRect" presStyleLbl="revTx" presStyleIdx="0" presStyleCnt="3">
        <dgm:presLayoutVars>
          <dgm:chMax val="1"/>
          <dgm:chPref val="1"/>
        </dgm:presLayoutVars>
      </dgm:prSet>
      <dgm:spPr/>
    </dgm:pt>
    <dgm:pt modelId="{65279553-70D2-4D98-94F0-8A07168AEAC3}" type="pres">
      <dgm:prSet presAssocID="{B4CA0763-1445-40CE-BE91-C05A370E59A4}" presName="sibTrans" presStyleCnt="0"/>
      <dgm:spPr/>
    </dgm:pt>
    <dgm:pt modelId="{45E6710E-AFB1-4656-8C71-C1C83BC03B82}" type="pres">
      <dgm:prSet presAssocID="{BCE1DCDF-C507-452E-97F1-42D2A01495B3}" presName="compNode" presStyleCnt="0"/>
      <dgm:spPr/>
    </dgm:pt>
    <dgm:pt modelId="{1C1E6BD3-6954-4FDD-B951-8805F710EBAB}" type="pres">
      <dgm:prSet presAssocID="{BCE1DCDF-C507-452E-97F1-42D2A01495B3}" presName="iconBgRect" presStyleLbl="bgShp" presStyleIdx="1" presStyleCnt="3"/>
      <dgm:spPr/>
    </dgm:pt>
    <dgm:pt modelId="{10C4368C-DA4E-4031-AA75-C219AD0F212B}" type="pres">
      <dgm:prSet presAssocID="{BCE1DCDF-C507-452E-97F1-42D2A01495B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C4679877-4507-44C4-9C1C-8390C5A1AF66}" type="pres">
      <dgm:prSet presAssocID="{BCE1DCDF-C507-452E-97F1-42D2A01495B3}" presName="spaceRect" presStyleCnt="0"/>
      <dgm:spPr/>
    </dgm:pt>
    <dgm:pt modelId="{F26E78C3-E6C6-4902-8272-35602D878242}" type="pres">
      <dgm:prSet presAssocID="{BCE1DCDF-C507-452E-97F1-42D2A01495B3}" presName="textRect" presStyleLbl="revTx" presStyleIdx="1" presStyleCnt="3">
        <dgm:presLayoutVars>
          <dgm:chMax val="1"/>
          <dgm:chPref val="1"/>
        </dgm:presLayoutVars>
      </dgm:prSet>
      <dgm:spPr/>
    </dgm:pt>
    <dgm:pt modelId="{5E7C8A70-A26F-4E86-91CB-07E20D119189}" type="pres">
      <dgm:prSet presAssocID="{49278FDD-D6E9-42E5-A2C7-8298D80FC874}" presName="sibTrans" presStyleCnt="0"/>
      <dgm:spPr/>
    </dgm:pt>
    <dgm:pt modelId="{ED783994-A71F-4829-ADBB-C28231C63EE0}" type="pres">
      <dgm:prSet presAssocID="{35A85EF5-E413-41D1-A703-9A6CE2EACBC1}" presName="compNode" presStyleCnt="0"/>
      <dgm:spPr/>
    </dgm:pt>
    <dgm:pt modelId="{C9E3764B-42C8-465C-9A2D-88DDCF493EBD}" type="pres">
      <dgm:prSet presAssocID="{35A85EF5-E413-41D1-A703-9A6CE2EACBC1}" presName="iconBgRect" presStyleLbl="bgShp" presStyleIdx="2" presStyleCnt="3"/>
      <dgm:spPr/>
    </dgm:pt>
    <dgm:pt modelId="{A5806BF7-9C98-4BE5-88FC-9AE5560F2271}" type="pres">
      <dgm:prSet presAssocID="{35A85EF5-E413-41D1-A703-9A6CE2EACB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936C7239-B6E6-4870-A17E-7D68EFDFBD0E}" type="pres">
      <dgm:prSet presAssocID="{35A85EF5-E413-41D1-A703-9A6CE2EACBC1}" presName="spaceRect" presStyleCnt="0"/>
      <dgm:spPr/>
    </dgm:pt>
    <dgm:pt modelId="{12C6E98E-C9C0-4C42-B2CB-5B256D1A301D}" type="pres">
      <dgm:prSet presAssocID="{35A85EF5-E413-41D1-A703-9A6CE2EACBC1}" presName="textRect" presStyleLbl="revTx" presStyleIdx="2" presStyleCnt="3">
        <dgm:presLayoutVars>
          <dgm:chMax val="1"/>
          <dgm:chPref val="1"/>
        </dgm:presLayoutVars>
      </dgm:prSet>
      <dgm:spPr/>
    </dgm:pt>
  </dgm:ptLst>
  <dgm:cxnLst>
    <dgm:cxn modelId="{430FE28E-B19D-4324-A050-8BA5C6A393A1}" srcId="{7CAEB08D-7E5B-4996-B74C-A91344EE3B2C}" destId="{35A85EF5-E413-41D1-A703-9A6CE2EACBC1}" srcOrd="2" destOrd="0" parTransId="{FE9ACD27-5EBE-48A8-97CC-948BF3AE520E}" sibTransId="{F857D972-330A-49DC-825B-5FF5333D88F9}"/>
    <dgm:cxn modelId="{FFD214A2-82F2-4BAC-A09E-68D281CE8455}" type="presOf" srcId="{CCF04B50-E0DE-485C-A60F-F9AA3EE321B1}" destId="{E056BA41-3A93-475E-A256-0B5153DB2F6B}" srcOrd="0" destOrd="0" presId="urn:microsoft.com/office/officeart/2018/5/layout/IconCircleLabelList"/>
    <dgm:cxn modelId="{7D3B1CAA-CA41-478E-8805-1800DBF5410B}" type="presOf" srcId="{7CAEB08D-7E5B-4996-B74C-A91344EE3B2C}" destId="{2DCE14D4-D9F3-426C-973B-5516171CBE59}" srcOrd="0" destOrd="0" presId="urn:microsoft.com/office/officeart/2018/5/layout/IconCircleLabelList"/>
    <dgm:cxn modelId="{F0024EB3-F17D-4BE3-9645-376A87D5DF35}" srcId="{7CAEB08D-7E5B-4996-B74C-A91344EE3B2C}" destId="{BCE1DCDF-C507-452E-97F1-42D2A01495B3}" srcOrd="1" destOrd="0" parTransId="{DFA9E5FA-877A-4B9D-A751-DCDAB1D4EAE0}" sibTransId="{49278FDD-D6E9-42E5-A2C7-8298D80FC874}"/>
    <dgm:cxn modelId="{101C98BE-2986-47D1-BA24-A1EB0292C14F}" type="presOf" srcId="{BCE1DCDF-C507-452E-97F1-42D2A01495B3}" destId="{F26E78C3-E6C6-4902-8272-35602D878242}" srcOrd="0" destOrd="0" presId="urn:microsoft.com/office/officeart/2018/5/layout/IconCircleLabelList"/>
    <dgm:cxn modelId="{F89E9DC5-D69D-46CE-B1CE-6DEC2DE85D56}" srcId="{7CAEB08D-7E5B-4996-B74C-A91344EE3B2C}" destId="{CCF04B50-E0DE-485C-A60F-F9AA3EE321B1}" srcOrd="0" destOrd="0" parTransId="{59D1E41F-BBA4-44DD-ADDE-BC21A551D29C}" sibTransId="{B4CA0763-1445-40CE-BE91-C05A370E59A4}"/>
    <dgm:cxn modelId="{18E4C1DD-D00F-4116-B7B8-AFE6EF136F4B}" type="presOf" srcId="{35A85EF5-E413-41D1-A703-9A6CE2EACBC1}" destId="{12C6E98E-C9C0-4C42-B2CB-5B256D1A301D}" srcOrd="0" destOrd="0" presId="urn:microsoft.com/office/officeart/2018/5/layout/IconCircleLabelList"/>
    <dgm:cxn modelId="{67F29008-1FF6-4BC3-BD6E-4BA6562B31E4}" type="presParOf" srcId="{2DCE14D4-D9F3-426C-973B-5516171CBE59}" destId="{5DA28A1E-D5EB-4BF9-804A-E8D1240169A6}" srcOrd="0" destOrd="0" presId="urn:microsoft.com/office/officeart/2018/5/layout/IconCircleLabelList"/>
    <dgm:cxn modelId="{7C10D74D-CE86-4382-8D39-2AB4CE9CD539}" type="presParOf" srcId="{5DA28A1E-D5EB-4BF9-804A-E8D1240169A6}" destId="{FFEA919C-25C0-4353-AF74-67C973CDF449}" srcOrd="0" destOrd="0" presId="urn:microsoft.com/office/officeart/2018/5/layout/IconCircleLabelList"/>
    <dgm:cxn modelId="{F5087CA1-6F8D-405C-92A4-83E3B4B65CEA}" type="presParOf" srcId="{5DA28A1E-D5EB-4BF9-804A-E8D1240169A6}" destId="{6EC62B2E-D243-4008-8355-7D17EBD08184}" srcOrd="1" destOrd="0" presId="urn:microsoft.com/office/officeart/2018/5/layout/IconCircleLabelList"/>
    <dgm:cxn modelId="{278257E7-FAFB-49EE-A22A-5CA08679FF5B}" type="presParOf" srcId="{5DA28A1E-D5EB-4BF9-804A-E8D1240169A6}" destId="{08BDB5D8-0F54-476A-A304-94B89CD3201A}" srcOrd="2" destOrd="0" presId="urn:microsoft.com/office/officeart/2018/5/layout/IconCircleLabelList"/>
    <dgm:cxn modelId="{99CD967E-E975-445D-84E4-48C040DFA922}" type="presParOf" srcId="{5DA28A1E-D5EB-4BF9-804A-E8D1240169A6}" destId="{E056BA41-3A93-475E-A256-0B5153DB2F6B}" srcOrd="3" destOrd="0" presId="urn:microsoft.com/office/officeart/2018/5/layout/IconCircleLabelList"/>
    <dgm:cxn modelId="{B68D144B-CA58-4795-86CE-AF0DAB527429}" type="presParOf" srcId="{2DCE14D4-D9F3-426C-973B-5516171CBE59}" destId="{65279553-70D2-4D98-94F0-8A07168AEAC3}" srcOrd="1" destOrd="0" presId="urn:microsoft.com/office/officeart/2018/5/layout/IconCircleLabelList"/>
    <dgm:cxn modelId="{B41AA8A6-D295-4DFE-85C6-4FE8D565FCB6}" type="presParOf" srcId="{2DCE14D4-D9F3-426C-973B-5516171CBE59}" destId="{45E6710E-AFB1-4656-8C71-C1C83BC03B82}" srcOrd="2" destOrd="0" presId="urn:microsoft.com/office/officeart/2018/5/layout/IconCircleLabelList"/>
    <dgm:cxn modelId="{3F812286-5F88-4A44-BC69-520FA2D742EC}" type="presParOf" srcId="{45E6710E-AFB1-4656-8C71-C1C83BC03B82}" destId="{1C1E6BD3-6954-4FDD-B951-8805F710EBAB}" srcOrd="0" destOrd="0" presId="urn:microsoft.com/office/officeart/2018/5/layout/IconCircleLabelList"/>
    <dgm:cxn modelId="{318E0C4B-645E-4DDA-B2BD-2D3BF057E693}" type="presParOf" srcId="{45E6710E-AFB1-4656-8C71-C1C83BC03B82}" destId="{10C4368C-DA4E-4031-AA75-C219AD0F212B}" srcOrd="1" destOrd="0" presId="urn:microsoft.com/office/officeart/2018/5/layout/IconCircleLabelList"/>
    <dgm:cxn modelId="{681443CE-7F42-4295-A1E6-99D2281F640F}" type="presParOf" srcId="{45E6710E-AFB1-4656-8C71-C1C83BC03B82}" destId="{C4679877-4507-44C4-9C1C-8390C5A1AF66}" srcOrd="2" destOrd="0" presId="urn:microsoft.com/office/officeart/2018/5/layout/IconCircleLabelList"/>
    <dgm:cxn modelId="{0B0CF520-03E4-4017-A888-794254F9C15F}" type="presParOf" srcId="{45E6710E-AFB1-4656-8C71-C1C83BC03B82}" destId="{F26E78C3-E6C6-4902-8272-35602D878242}" srcOrd="3" destOrd="0" presId="urn:microsoft.com/office/officeart/2018/5/layout/IconCircleLabelList"/>
    <dgm:cxn modelId="{AC01754F-F9EA-44E7-81BC-5D57A02757F7}" type="presParOf" srcId="{2DCE14D4-D9F3-426C-973B-5516171CBE59}" destId="{5E7C8A70-A26F-4E86-91CB-07E20D119189}" srcOrd="3" destOrd="0" presId="urn:microsoft.com/office/officeart/2018/5/layout/IconCircleLabelList"/>
    <dgm:cxn modelId="{AA395526-A99E-4498-95DB-8CDA5DE97924}" type="presParOf" srcId="{2DCE14D4-D9F3-426C-973B-5516171CBE59}" destId="{ED783994-A71F-4829-ADBB-C28231C63EE0}" srcOrd="4" destOrd="0" presId="urn:microsoft.com/office/officeart/2018/5/layout/IconCircleLabelList"/>
    <dgm:cxn modelId="{6F23DA30-5A19-486D-AAD2-9C96774A9C52}" type="presParOf" srcId="{ED783994-A71F-4829-ADBB-C28231C63EE0}" destId="{C9E3764B-42C8-465C-9A2D-88DDCF493EBD}" srcOrd="0" destOrd="0" presId="urn:microsoft.com/office/officeart/2018/5/layout/IconCircleLabelList"/>
    <dgm:cxn modelId="{936EAF9D-D32E-484C-BB2C-9D7CED63CE4A}" type="presParOf" srcId="{ED783994-A71F-4829-ADBB-C28231C63EE0}" destId="{A5806BF7-9C98-4BE5-88FC-9AE5560F2271}" srcOrd="1" destOrd="0" presId="urn:microsoft.com/office/officeart/2018/5/layout/IconCircleLabelList"/>
    <dgm:cxn modelId="{36748B2B-199F-4165-85F4-66F19B58B321}" type="presParOf" srcId="{ED783994-A71F-4829-ADBB-C28231C63EE0}" destId="{936C7239-B6E6-4870-A17E-7D68EFDFBD0E}" srcOrd="2" destOrd="0" presId="urn:microsoft.com/office/officeart/2018/5/layout/IconCircleLabelList"/>
    <dgm:cxn modelId="{7C54E2C6-1570-4F10-8AB7-5111CC441314}" type="presParOf" srcId="{ED783994-A71F-4829-ADBB-C28231C63EE0}" destId="{12C6E98E-C9C0-4C42-B2CB-5B256D1A301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77D13-B5E5-43D3-958A-79C2C815437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31919EC-67D2-4DFA-B46F-3AE62CF6F2B3}">
      <dgm:prSet/>
      <dgm:spPr/>
      <dgm:t>
        <a:bodyPr/>
        <a:lstStyle/>
        <a:p>
          <a:r>
            <a:rPr lang="en-US" b="0" i="0"/>
            <a:t>Drug Testing employees prevents and detects workplace drug </a:t>
          </a:r>
          <a:r>
            <a:rPr lang="en-US"/>
            <a:t>mis</a:t>
          </a:r>
          <a:r>
            <a:rPr lang="en-US" b="0" i="0"/>
            <a:t>use. </a:t>
          </a:r>
          <a:endParaRPr lang="en-US"/>
        </a:p>
      </dgm:t>
    </dgm:pt>
    <dgm:pt modelId="{0D885EF9-CC95-495E-856A-A758B12D9310}" type="parTrans" cxnId="{92F51906-34F6-48E6-9AC1-A3FC33F61D4F}">
      <dgm:prSet/>
      <dgm:spPr/>
      <dgm:t>
        <a:bodyPr/>
        <a:lstStyle/>
        <a:p>
          <a:endParaRPr lang="en-US"/>
        </a:p>
      </dgm:t>
    </dgm:pt>
    <dgm:pt modelId="{51858D6F-9846-4FEC-AF30-8F0FA7776DEF}" type="sibTrans" cxnId="{92F51906-34F6-48E6-9AC1-A3FC33F61D4F}">
      <dgm:prSet/>
      <dgm:spPr/>
      <dgm:t>
        <a:bodyPr/>
        <a:lstStyle/>
        <a:p>
          <a:endParaRPr lang="en-US"/>
        </a:p>
      </dgm:t>
    </dgm:pt>
    <dgm:pt modelId="{A2200817-CCFE-4B4E-9315-6A2DC6D2258E}">
      <dgm:prSet/>
      <dgm:spPr/>
      <dgm:t>
        <a:bodyPr/>
        <a:lstStyle/>
        <a:p>
          <a:r>
            <a:rPr lang="en-US" b="0" i="0"/>
            <a:t>Reduces employee healthcare costs</a:t>
          </a:r>
          <a:endParaRPr lang="en-US"/>
        </a:p>
      </dgm:t>
    </dgm:pt>
    <dgm:pt modelId="{64464C19-A399-4BE4-998E-9E911EFCF178}" type="parTrans" cxnId="{EC3EF0AF-8341-4D05-9F95-6F932E18BB6D}">
      <dgm:prSet/>
      <dgm:spPr/>
      <dgm:t>
        <a:bodyPr/>
        <a:lstStyle/>
        <a:p>
          <a:endParaRPr lang="en-US"/>
        </a:p>
      </dgm:t>
    </dgm:pt>
    <dgm:pt modelId="{7E764D84-294E-4A2B-BFD6-4D01BB8D18F9}" type="sibTrans" cxnId="{EC3EF0AF-8341-4D05-9F95-6F932E18BB6D}">
      <dgm:prSet/>
      <dgm:spPr/>
      <dgm:t>
        <a:bodyPr/>
        <a:lstStyle/>
        <a:p>
          <a:endParaRPr lang="en-US"/>
        </a:p>
      </dgm:t>
    </dgm:pt>
    <dgm:pt modelId="{2275B5BA-448E-4A07-9D0F-5C89D5843263}">
      <dgm:prSet/>
      <dgm:spPr/>
      <dgm:t>
        <a:bodyPr/>
        <a:lstStyle/>
        <a:p>
          <a:r>
            <a:rPr lang="en-US" b="0" i="0"/>
            <a:t>Improves employee morale, productivity, and performance</a:t>
          </a:r>
          <a:endParaRPr lang="en-US"/>
        </a:p>
      </dgm:t>
    </dgm:pt>
    <dgm:pt modelId="{9397F6C6-2347-4814-9FD0-975CEEC14C66}" type="parTrans" cxnId="{0EBF3F91-59CC-4D30-9789-AC3096F1703E}">
      <dgm:prSet/>
      <dgm:spPr/>
      <dgm:t>
        <a:bodyPr/>
        <a:lstStyle/>
        <a:p>
          <a:endParaRPr lang="en-US"/>
        </a:p>
      </dgm:t>
    </dgm:pt>
    <dgm:pt modelId="{1DB78B16-F3A8-42BC-9960-FA268E7629F5}" type="sibTrans" cxnId="{0EBF3F91-59CC-4D30-9789-AC3096F1703E}">
      <dgm:prSet/>
      <dgm:spPr/>
      <dgm:t>
        <a:bodyPr/>
        <a:lstStyle/>
        <a:p>
          <a:endParaRPr lang="en-US"/>
        </a:p>
      </dgm:t>
    </dgm:pt>
    <dgm:pt modelId="{CFE9B559-AD8E-4E21-8FFF-7436515FE8F3}">
      <dgm:prSet/>
      <dgm:spPr/>
      <dgm:t>
        <a:bodyPr/>
        <a:lstStyle/>
        <a:p>
          <a:r>
            <a:rPr lang="en-US" b="0" i="0"/>
            <a:t>Decreased absenteeism, accidents, downtime, turnover, and theft</a:t>
          </a:r>
          <a:endParaRPr lang="en-US"/>
        </a:p>
      </dgm:t>
    </dgm:pt>
    <dgm:pt modelId="{E55F26FA-4212-4957-A5A9-C1244E0E4B79}" type="parTrans" cxnId="{A814A7FC-935A-427F-8914-449CF89EC4AD}">
      <dgm:prSet/>
      <dgm:spPr/>
      <dgm:t>
        <a:bodyPr/>
        <a:lstStyle/>
        <a:p>
          <a:endParaRPr lang="en-US"/>
        </a:p>
      </dgm:t>
    </dgm:pt>
    <dgm:pt modelId="{CCF32523-E79C-445D-AF4C-7B03AABE60A9}" type="sibTrans" cxnId="{A814A7FC-935A-427F-8914-449CF89EC4AD}">
      <dgm:prSet/>
      <dgm:spPr/>
      <dgm:t>
        <a:bodyPr/>
        <a:lstStyle/>
        <a:p>
          <a:endParaRPr lang="en-US"/>
        </a:p>
      </dgm:t>
    </dgm:pt>
    <dgm:pt modelId="{AE52DCD1-F11F-4694-82F6-7A6A7B8932FF}">
      <dgm:prSet/>
      <dgm:spPr/>
      <dgm:t>
        <a:bodyPr/>
        <a:lstStyle/>
        <a:p>
          <a:r>
            <a:rPr lang="en-US" b="0" i="0"/>
            <a:t>Complies with state or federal regulations</a:t>
          </a:r>
          <a:endParaRPr lang="en-US"/>
        </a:p>
      </dgm:t>
    </dgm:pt>
    <dgm:pt modelId="{46E7D995-9E22-4CC6-A855-75120F4B3F0E}" type="parTrans" cxnId="{4EEAE4F4-CAC6-4CAD-9FAD-DE7CDBB86381}">
      <dgm:prSet/>
      <dgm:spPr/>
      <dgm:t>
        <a:bodyPr/>
        <a:lstStyle/>
        <a:p>
          <a:endParaRPr lang="en-US"/>
        </a:p>
      </dgm:t>
    </dgm:pt>
    <dgm:pt modelId="{DAB92617-11C3-4BA1-AC67-2D2561664E49}" type="sibTrans" cxnId="{4EEAE4F4-CAC6-4CAD-9FAD-DE7CDBB86381}">
      <dgm:prSet/>
      <dgm:spPr/>
      <dgm:t>
        <a:bodyPr/>
        <a:lstStyle/>
        <a:p>
          <a:endParaRPr lang="en-US"/>
        </a:p>
      </dgm:t>
    </dgm:pt>
    <dgm:pt modelId="{3ED53D0D-DAA2-40F5-BCF0-35F1FA049F87}">
      <dgm:prSet/>
      <dgm:spPr/>
      <dgm:t>
        <a:bodyPr/>
        <a:lstStyle/>
        <a:p>
          <a:r>
            <a:rPr lang="en-US" b="0" i="0"/>
            <a:t>Assist to identify and refer employees with drug and/or alcohol problems</a:t>
          </a:r>
          <a:endParaRPr lang="en-US"/>
        </a:p>
      </dgm:t>
    </dgm:pt>
    <dgm:pt modelId="{21AA033A-B6A1-4721-9877-8054DED8FBDB}" type="parTrans" cxnId="{20F12358-10B0-4B80-A43C-51D8E746DA7A}">
      <dgm:prSet/>
      <dgm:spPr/>
      <dgm:t>
        <a:bodyPr/>
        <a:lstStyle/>
        <a:p>
          <a:endParaRPr lang="en-US"/>
        </a:p>
      </dgm:t>
    </dgm:pt>
    <dgm:pt modelId="{B88CF6F2-0C2B-46A0-9723-E68D46531163}" type="sibTrans" cxnId="{20F12358-10B0-4B80-A43C-51D8E746DA7A}">
      <dgm:prSet/>
      <dgm:spPr/>
      <dgm:t>
        <a:bodyPr/>
        <a:lstStyle/>
        <a:p>
          <a:endParaRPr lang="en-US"/>
        </a:p>
      </dgm:t>
    </dgm:pt>
    <dgm:pt modelId="{BC38F7C1-543B-401C-B204-60B943DD2F36}">
      <dgm:prSet/>
      <dgm:spPr/>
      <dgm:t>
        <a:bodyPr/>
        <a:lstStyle/>
        <a:p>
          <a:r>
            <a:rPr lang="en-US" b="0" i="0"/>
            <a:t>Provide a safe workplace for employees</a:t>
          </a:r>
          <a:endParaRPr lang="en-US"/>
        </a:p>
      </dgm:t>
    </dgm:pt>
    <dgm:pt modelId="{E491A15C-AF96-47AD-9213-192A2906FA4A}" type="parTrans" cxnId="{561253AD-0D7B-451D-8060-F3DAE2FC1375}">
      <dgm:prSet/>
      <dgm:spPr/>
      <dgm:t>
        <a:bodyPr/>
        <a:lstStyle/>
        <a:p>
          <a:endParaRPr lang="en-US"/>
        </a:p>
      </dgm:t>
    </dgm:pt>
    <dgm:pt modelId="{98753F2F-C771-4EDF-B9FF-2728E1C69CE5}" type="sibTrans" cxnId="{561253AD-0D7B-451D-8060-F3DAE2FC1375}">
      <dgm:prSet/>
      <dgm:spPr/>
      <dgm:t>
        <a:bodyPr/>
        <a:lstStyle/>
        <a:p>
          <a:endParaRPr lang="en-US"/>
        </a:p>
      </dgm:t>
    </dgm:pt>
    <dgm:pt modelId="{D1943F4C-3ABC-034F-9C9E-4268A8835447}" type="pres">
      <dgm:prSet presAssocID="{43B77D13-B5E5-43D3-958A-79C2C8154378}" presName="linear" presStyleCnt="0">
        <dgm:presLayoutVars>
          <dgm:animLvl val="lvl"/>
          <dgm:resizeHandles val="exact"/>
        </dgm:presLayoutVars>
      </dgm:prSet>
      <dgm:spPr/>
    </dgm:pt>
    <dgm:pt modelId="{55D4365F-B3C2-4249-BA1F-E51C639E9D26}" type="pres">
      <dgm:prSet presAssocID="{031919EC-67D2-4DFA-B46F-3AE62CF6F2B3}" presName="parentText" presStyleLbl="node1" presStyleIdx="0" presStyleCnt="7">
        <dgm:presLayoutVars>
          <dgm:chMax val="0"/>
          <dgm:bulletEnabled val="1"/>
        </dgm:presLayoutVars>
      </dgm:prSet>
      <dgm:spPr/>
    </dgm:pt>
    <dgm:pt modelId="{1271719D-466D-CE4B-9D8A-FB925AFE21F9}" type="pres">
      <dgm:prSet presAssocID="{51858D6F-9846-4FEC-AF30-8F0FA7776DEF}" presName="spacer" presStyleCnt="0"/>
      <dgm:spPr/>
    </dgm:pt>
    <dgm:pt modelId="{A3924556-7BEC-774A-9D8A-CF1DE37421D6}" type="pres">
      <dgm:prSet presAssocID="{A2200817-CCFE-4B4E-9315-6A2DC6D2258E}" presName="parentText" presStyleLbl="node1" presStyleIdx="1" presStyleCnt="7">
        <dgm:presLayoutVars>
          <dgm:chMax val="0"/>
          <dgm:bulletEnabled val="1"/>
        </dgm:presLayoutVars>
      </dgm:prSet>
      <dgm:spPr/>
    </dgm:pt>
    <dgm:pt modelId="{73F56E06-A275-F94A-9068-49CA0FCEC8AB}" type="pres">
      <dgm:prSet presAssocID="{7E764D84-294E-4A2B-BFD6-4D01BB8D18F9}" presName="spacer" presStyleCnt="0"/>
      <dgm:spPr/>
    </dgm:pt>
    <dgm:pt modelId="{109EBB51-61B1-8E46-857D-FA51CFC2B131}" type="pres">
      <dgm:prSet presAssocID="{2275B5BA-448E-4A07-9D0F-5C89D5843263}" presName="parentText" presStyleLbl="node1" presStyleIdx="2" presStyleCnt="7">
        <dgm:presLayoutVars>
          <dgm:chMax val="0"/>
          <dgm:bulletEnabled val="1"/>
        </dgm:presLayoutVars>
      </dgm:prSet>
      <dgm:spPr/>
    </dgm:pt>
    <dgm:pt modelId="{B8D00A7C-A0E7-A142-8CD3-FFFFB81DEA19}" type="pres">
      <dgm:prSet presAssocID="{1DB78B16-F3A8-42BC-9960-FA268E7629F5}" presName="spacer" presStyleCnt="0"/>
      <dgm:spPr/>
    </dgm:pt>
    <dgm:pt modelId="{C2636C05-FE0F-0E4B-9F54-B9F4FA432CC2}" type="pres">
      <dgm:prSet presAssocID="{CFE9B559-AD8E-4E21-8FFF-7436515FE8F3}" presName="parentText" presStyleLbl="node1" presStyleIdx="3" presStyleCnt="7">
        <dgm:presLayoutVars>
          <dgm:chMax val="0"/>
          <dgm:bulletEnabled val="1"/>
        </dgm:presLayoutVars>
      </dgm:prSet>
      <dgm:spPr/>
    </dgm:pt>
    <dgm:pt modelId="{38671FFE-E54B-A748-83F4-741087A6EC03}" type="pres">
      <dgm:prSet presAssocID="{CCF32523-E79C-445D-AF4C-7B03AABE60A9}" presName="spacer" presStyleCnt="0"/>
      <dgm:spPr/>
    </dgm:pt>
    <dgm:pt modelId="{EF81692E-E937-FA42-AC3F-749CDD37CDE0}" type="pres">
      <dgm:prSet presAssocID="{AE52DCD1-F11F-4694-82F6-7A6A7B8932FF}" presName="parentText" presStyleLbl="node1" presStyleIdx="4" presStyleCnt="7">
        <dgm:presLayoutVars>
          <dgm:chMax val="0"/>
          <dgm:bulletEnabled val="1"/>
        </dgm:presLayoutVars>
      </dgm:prSet>
      <dgm:spPr/>
    </dgm:pt>
    <dgm:pt modelId="{5BA4A94E-DE2E-5E4D-B04F-19A59C07BC20}" type="pres">
      <dgm:prSet presAssocID="{DAB92617-11C3-4BA1-AC67-2D2561664E49}" presName="spacer" presStyleCnt="0"/>
      <dgm:spPr/>
    </dgm:pt>
    <dgm:pt modelId="{0F585782-90BA-7342-A98E-9B5E672AB2EF}" type="pres">
      <dgm:prSet presAssocID="{3ED53D0D-DAA2-40F5-BCF0-35F1FA049F87}" presName="parentText" presStyleLbl="node1" presStyleIdx="5" presStyleCnt="7">
        <dgm:presLayoutVars>
          <dgm:chMax val="0"/>
          <dgm:bulletEnabled val="1"/>
        </dgm:presLayoutVars>
      </dgm:prSet>
      <dgm:spPr/>
    </dgm:pt>
    <dgm:pt modelId="{08C76806-777C-074D-AC9C-B0E189B410E0}" type="pres">
      <dgm:prSet presAssocID="{B88CF6F2-0C2B-46A0-9723-E68D46531163}" presName="spacer" presStyleCnt="0"/>
      <dgm:spPr/>
    </dgm:pt>
    <dgm:pt modelId="{610610DC-A722-BA4E-8931-66324B68E3B4}" type="pres">
      <dgm:prSet presAssocID="{BC38F7C1-543B-401C-B204-60B943DD2F36}" presName="parentText" presStyleLbl="node1" presStyleIdx="6" presStyleCnt="7">
        <dgm:presLayoutVars>
          <dgm:chMax val="0"/>
          <dgm:bulletEnabled val="1"/>
        </dgm:presLayoutVars>
      </dgm:prSet>
      <dgm:spPr/>
    </dgm:pt>
  </dgm:ptLst>
  <dgm:cxnLst>
    <dgm:cxn modelId="{92F51906-34F6-48E6-9AC1-A3FC33F61D4F}" srcId="{43B77D13-B5E5-43D3-958A-79C2C8154378}" destId="{031919EC-67D2-4DFA-B46F-3AE62CF6F2B3}" srcOrd="0" destOrd="0" parTransId="{0D885EF9-CC95-495E-856A-A758B12D9310}" sibTransId="{51858D6F-9846-4FEC-AF30-8F0FA7776DEF}"/>
    <dgm:cxn modelId="{54F25815-91F0-BA40-B57B-CA53CC64985E}" type="presOf" srcId="{2275B5BA-448E-4A07-9D0F-5C89D5843263}" destId="{109EBB51-61B1-8E46-857D-FA51CFC2B131}" srcOrd="0" destOrd="0" presId="urn:microsoft.com/office/officeart/2005/8/layout/vList2"/>
    <dgm:cxn modelId="{7A5BC01F-7724-924A-9E3C-16BBB528BCA6}" type="presOf" srcId="{A2200817-CCFE-4B4E-9315-6A2DC6D2258E}" destId="{A3924556-7BEC-774A-9D8A-CF1DE37421D6}" srcOrd="0" destOrd="0" presId="urn:microsoft.com/office/officeart/2005/8/layout/vList2"/>
    <dgm:cxn modelId="{05775422-928C-A246-B91D-46E7787121DC}" type="presOf" srcId="{43B77D13-B5E5-43D3-958A-79C2C8154378}" destId="{D1943F4C-3ABC-034F-9C9E-4268A8835447}" srcOrd="0" destOrd="0" presId="urn:microsoft.com/office/officeart/2005/8/layout/vList2"/>
    <dgm:cxn modelId="{53853F44-B7BB-F54F-89E3-124FC583ECEE}" type="presOf" srcId="{BC38F7C1-543B-401C-B204-60B943DD2F36}" destId="{610610DC-A722-BA4E-8931-66324B68E3B4}" srcOrd="0" destOrd="0" presId="urn:microsoft.com/office/officeart/2005/8/layout/vList2"/>
    <dgm:cxn modelId="{23B0DB57-D9ED-2047-ABCA-B1DFF057F807}" type="presOf" srcId="{3ED53D0D-DAA2-40F5-BCF0-35F1FA049F87}" destId="{0F585782-90BA-7342-A98E-9B5E672AB2EF}" srcOrd="0" destOrd="0" presId="urn:microsoft.com/office/officeart/2005/8/layout/vList2"/>
    <dgm:cxn modelId="{20F12358-10B0-4B80-A43C-51D8E746DA7A}" srcId="{43B77D13-B5E5-43D3-958A-79C2C8154378}" destId="{3ED53D0D-DAA2-40F5-BCF0-35F1FA049F87}" srcOrd="5" destOrd="0" parTransId="{21AA033A-B6A1-4721-9877-8054DED8FBDB}" sibTransId="{B88CF6F2-0C2B-46A0-9723-E68D46531163}"/>
    <dgm:cxn modelId="{A706E990-FF3A-0944-993F-0BE23CD55297}" type="presOf" srcId="{AE52DCD1-F11F-4694-82F6-7A6A7B8932FF}" destId="{EF81692E-E937-FA42-AC3F-749CDD37CDE0}" srcOrd="0" destOrd="0" presId="urn:microsoft.com/office/officeart/2005/8/layout/vList2"/>
    <dgm:cxn modelId="{0EBF3F91-59CC-4D30-9789-AC3096F1703E}" srcId="{43B77D13-B5E5-43D3-958A-79C2C8154378}" destId="{2275B5BA-448E-4A07-9D0F-5C89D5843263}" srcOrd="2" destOrd="0" parTransId="{9397F6C6-2347-4814-9FD0-975CEEC14C66}" sibTransId="{1DB78B16-F3A8-42BC-9960-FA268E7629F5}"/>
    <dgm:cxn modelId="{561253AD-0D7B-451D-8060-F3DAE2FC1375}" srcId="{43B77D13-B5E5-43D3-958A-79C2C8154378}" destId="{BC38F7C1-543B-401C-B204-60B943DD2F36}" srcOrd="6" destOrd="0" parTransId="{E491A15C-AF96-47AD-9213-192A2906FA4A}" sibTransId="{98753F2F-C771-4EDF-B9FF-2728E1C69CE5}"/>
    <dgm:cxn modelId="{A8BB41AF-628D-A74D-BDB3-00C9B39AB102}" type="presOf" srcId="{031919EC-67D2-4DFA-B46F-3AE62CF6F2B3}" destId="{55D4365F-B3C2-4249-BA1F-E51C639E9D26}" srcOrd="0" destOrd="0" presId="urn:microsoft.com/office/officeart/2005/8/layout/vList2"/>
    <dgm:cxn modelId="{EC3EF0AF-8341-4D05-9F95-6F932E18BB6D}" srcId="{43B77D13-B5E5-43D3-958A-79C2C8154378}" destId="{A2200817-CCFE-4B4E-9315-6A2DC6D2258E}" srcOrd="1" destOrd="0" parTransId="{64464C19-A399-4BE4-998E-9E911EFCF178}" sibTransId="{7E764D84-294E-4A2B-BFD6-4D01BB8D18F9}"/>
    <dgm:cxn modelId="{47F440B2-9E2D-B54D-8036-CB1FDA25DC7B}" type="presOf" srcId="{CFE9B559-AD8E-4E21-8FFF-7436515FE8F3}" destId="{C2636C05-FE0F-0E4B-9F54-B9F4FA432CC2}" srcOrd="0" destOrd="0" presId="urn:microsoft.com/office/officeart/2005/8/layout/vList2"/>
    <dgm:cxn modelId="{4EEAE4F4-CAC6-4CAD-9FAD-DE7CDBB86381}" srcId="{43B77D13-B5E5-43D3-958A-79C2C8154378}" destId="{AE52DCD1-F11F-4694-82F6-7A6A7B8932FF}" srcOrd="4" destOrd="0" parTransId="{46E7D995-9E22-4CC6-A855-75120F4B3F0E}" sibTransId="{DAB92617-11C3-4BA1-AC67-2D2561664E49}"/>
    <dgm:cxn modelId="{A814A7FC-935A-427F-8914-449CF89EC4AD}" srcId="{43B77D13-B5E5-43D3-958A-79C2C8154378}" destId="{CFE9B559-AD8E-4E21-8FFF-7436515FE8F3}" srcOrd="3" destOrd="0" parTransId="{E55F26FA-4212-4957-A5A9-C1244E0E4B79}" sibTransId="{CCF32523-E79C-445D-AF4C-7B03AABE60A9}"/>
    <dgm:cxn modelId="{9CF3BECC-9087-F14A-BFA4-8BA3C4B14FFA}" type="presParOf" srcId="{D1943F4C-3ABC-034F-9C9E-4268A8835447}" destId="{55D4365F-B3C2-4249-BA1F-E51C639E9D26}" srcOrd="0" destOrd="0" presId="urn:microsoft.com/office/officeart/2005/8/layout/vList2"/>
    <dgm:cxn modelId="{9C53B99A-0FAA-5F41-964C-C52722FC8782}" type="presParOf" srcId="{D1943F4C-3ABC-034F-9C9E-4268A8835447}" destId="{1271719D-466D-CE4B-9D8A-FB925AFE21F9}" srcOrd="1" destOrd="0" presId="urn:microsoft.com/office/officeart/2005/8/layout/vList2"/>
    <dgm:cxn modelId="{CB1F2D44-7620-AE44-8371-35E498EC351C}" type="presParOf" srcId="{D1943F4C-3ABC-034F-9C9E-4268A8835447}" destId="{A3924556-7BEC-774A-9D8A-CF1DE37421D6}" srcOrd="2" destOrd="0" presId="urn:microsoft.com/office/officeart/2005/8/layout/vList2"/>
    <dgm:cxn modelId="{0174BCCF-59FE-B14D-9611-F8CB5298CF33}" type="presParOf" srcId="{D1943F4C-3ABC-034F-9C9E-4268A8835447}" destId="{73F56E06-A275-F94A-9068-49CA0FCEC8AB}" srcOrd="3" destOrd="0" presId="urn:microsoft.com/office/officeart/2005/8/layout/vList2"/>
    <dgm:cxn modelId="{130FB0B3-F5D6-3B4B-9484-6B7F1BE4B887}" type="presParOf" srcId="{D1943F4C-3ABC-034F-9C9E-4268A8835447}" destId="{109EBB51-61B1-8E46-857D-FA51CFC2B131}" srcOrd="4" destOrd="0" presId="urn:microsoft.com/office/officeart/2005/8/layout/vList2"/>
    <dgm:cxn modelId="{A90BFD48-C46F-4644-91E0-025F05BB1F4B}" type="presParOf" srcId="{D1943F4C-3ABC-034F-9C9E-4268A8835447}" destId="{B8D00A7C-A0E7-A142-8CD3-FFFFB81DEA19}" srcOrd="5" destOrd="0" presId="urn:microsoft.com/office/officeart/2005/8/layout/vList2"/>
    <dgm:cxn modelId="{C9D7752B-C36F-1F4A-8A99-825D344CDC6F}" type="presParOf" srcId="{D1943F4C-3ABC-034F-9C9E-4268A8835447}" destId="{C2636C05-FE0F-0E4B-9F54-B9F4FA432CC2}" srcOrd="6" destOrd="0" presId="urn:microsoft.com/office/officeart/2005/8/layout/vList2"/>
    <dgm:cxn modelId="{3CD47E63-62C2-7F47-A91D-1649BD7687F3}" type="presParOf" srcId="{D1943F4C-3ABC-034F-9C9E-4268A8835447}" destId="{38671FFE-E54B-A748-83F4-741087A6EC03}" srcOrd="7" destOrd="0" presId="urn:microsoft.com/office/officeart/2005/8/layout/vList2"/>
    <dgm:cxn modelId="{E7D86E06-FCE0-BD4B-8FED-2190ECDFC4CA}" type="presParOf" srcId="{D1943F4C-3ABC-034F-9C9E-4268A8835447}" destId="{EF81692E-E937-FA42-AC3F-749CDD37CDE0}" srcOrd="8" destOrd="0" presId="urn:microsoft.com/office/officeart/2005/8/layout/vList2"/>
    <dgm:cxn modelId="{E2D6EED5-A611-144E-AE46-67B638545523}" type="presParOf" srcId="{D1943F4C-3ABC-034F-9C9E-4268A8835447}" destId="{5BA4A94E-DE2E-5E4D-B04F-19A59C07BC20}" srcOrd="9" destOrd="0" presId="urn:microsoft.com/office/officeart/2005/8/layout/vList2"/>
    <dgm:cxn modelId="{7B58C938-D922-064A-B4D7-E87E59FE5AEE}" type="presParOf" srcId="{D1943F4C-3ABC-034F-9C9E-4268A8835447}" destId="{0F585782-90BA-7342-A98E-9B5E672AB2EF}" srcOrd="10" destOrd="0" presId="urn:microsoft.com/office/officeart/2005/8/layout/vList2"/>
    <dgm:cxn modelId="{FA53484E-C38A-FD4C-B7B6-B45875352148}" type="presParOf" srcId="{D1943F4C-3ABC-034F-9C9E-4268A8835447}" destId="{08C76806-777C-074D-AC9C-B0E189B410E0}" srcOrd="11" destOrd="0" presId="urn:microsoft.com/office/officeart/2005/8/layout/vList2"/>
    <dgm:cxn modelId="{628DB7FC-793D-C849-A3C1-8FE5167820B7}" type="presParOf" srcId="{D1943F4C-3ABC-034F-9C9E-4268A8835447}" destId="{610610DC-A722-BA4E-8931-66324B68E3B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74A90-0C17-426B-947E-2E4B74534926}"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76925E2-4209-44C4-B221-C6DD658EA0FD}">
      <dgm:prSet/>
      <dgm:spPr/>
      <dgm:t>
        <a:bodyPr/>
        <a:lstStyle/>
        <a:p>
          <a:pPr>
            <a:defRPr cap="all"/>
          </a:pPr>
          <a:r>
            <a:rPr lang="en-US"/>
            <a:t>Replicates workplace practices</a:t>
          </a:r>
        </a:p>
      </dgm:t>
    </dgm:pt>
    <dgm:pt modelId="{84C26084-BE12-4B5B-A1FB-6BCBD0B284BB}" type="parTrans" cxnId="{6C9DD87D-C2F7-4F38-B32C-C763209EDE18}">
      <dgm:prSet/>
      <dgm:spPr/>
      <dgm:t>
        <a:bodyPr/>
        <a:lstStyle/>
        <a:p>
          <a:endParaRPr lang="en-US"/>
        </a:p>
      </dgm:t>
    </dgm:pt>
    <dgm:pt modelId="{3446C66A-74ED-4E78-8FB4-9FBF18F8AA49}" type="sibTrans" cxnId="{6C9DD87D-C2F7-4F38-B32C-C763209EDE18}">
      <dgm:prSet/>
      <dgm:spPr/>
      <dgm:t>
        <a:bodyPr/>
        <a:lstStyle/>
        <a:p>
          <a:endParaRPr lang="en-US"/>
        </a:p>
      </dgm:t>
    </dgm:pt>
    <dgm:pt modelId="{65EB8CF3-9334-438A-A6DB-028E56126B78}">
      <dgm:prSet/>
      <dgm:spPr/>
      <dgm:t>
        <a:bodyPr/>
        <a:lstStyle/>
        <a:p>
          <a:pPr>
            <a:defRPr cap="all"/>
          </a:pPr>
          <a:r>
            <a:rPr lang="en-US"/>
            <a:t>Teaches healthy workplace procedures through modeling</a:t>
          </a:r>
        </a:p>
      </dgm:t>
    </dgm:pt>
    <dgm:pt modelId="{DBB567C8-39FB-49A5-8770-B7DE70ED5B2A}" type="parTrans" cxnId="{B6BD0943-217D-4399-9AAD-C9913218A689}">
      <dgm:prSet/>
      <dgm:spPr/>
      <dgm:t>
        <a:bodyPr/>
        <a:lstStyle/>
        <a:p>
          <a:endParaRPr lang="en-US"/>
        </a:p>
      </dgm:t>
    </dgm:pt>
    <dgm:pt modelId="{1528BAB3-BBD6-4F34-A6E6-B558C901E56B}" type="sibTrans" cxnId="{B6BD0943-217D-4399-9AAD-C9913218A689}">
      <dgm:prSet/>
      <dgm:spPr/>
      <dgm:t>
        <a:bodyPr/>
        <a:lstStyle/>
        <a:p>
          <a:endParaRPr lang="en-US"/>
        </a:p>
      </dgm:t>
    </dgm:pt>
    <dgm:pt modelId="{3C5E4DFC-72CC-4829-A6D9-6265DFBD3598}">
      <dgm:prSet/>
      <dgm:spPr/>
      <dgm:t>
        <a:bodyPr/>
        <a:lstStyle/>
        <a:p>
          <a:pPr>
            <a:defRPr cap="all"/>
          </a:pPr>
          <a:r>
            <a:rPr lang="en-US"/>
            <a:t>Enhances Job Corps as a safe and healthy employment and residential site</a:t>
          </a:r>
        </a:p>
      </dgm:t>
    </dgm:pt>
    <dgm:pt modelId="{56B29D63-BB28-47C8-A968-6670EA969A64}" type="parTrans" cxnId="{EF32C429-49F0-4659-A9C0-6C57DD2293DA}">
      <dgm:prSet/>
      <dgm:spPr/>
      <dgm:t>
        <a:bodyPr/>
        <a:lstStyle/>
        <a:p>
          <a:endParaRPr lang="en-US"/>
        </a:p>
      </dgm:t>
    </dgm:pt>
    <dgm:pt modelId="{F4A1B646-82B2-48AA-A867-163CA2026FD4}" type="sibTrans" cxnId="{EF32C429-49F0-4659-A9C0-6C57DD2293DA}">
      <dgm:prSet/>
      <dgm:spPr/>
      <dgm:t>
        <a:bodyPr/>
        <a:lstStyle/>
        <a:p>
          <a:endParaRPr lang="en-US"/>
        </a:p>
      </dgm:t>
    </dgm:pt>
    <dgm:pt modelId="{6200EBE7-07F9-46F1-82D9-9709C1FE13E9}" type="pres">
      <dgm:prSet presAssocID="{04474A90-0C17-426B-947E-2E4B74534926}" presName="root" presStyleCnt="0">
        <dgm:presLayoutVars>
          <dgm:dir/>
          <dgm:resizeHandles val="exact"/>
        </dgm:presLayoutVars>
      </dgm:prSet>
      <dgm:spPr/>
    </dgm:pt>
    <dgm:pt modelId="{31B17FC9-91ED-4BB7-BB06-9473FD117AC2}" type="pres">
      <dgm:prSet presAssocID="{176925E2-4209-44C4-B221-C6DD658EA0FD}" presName="compNode" presStyleCnt="0"/>
      <dgm:spPr/>
    </dgm:pt>
    <dgm:pt modelId="{37A450A5-CC82-4D12-BA6A-672D99A7DA19}" type="pres">
      <dgm:prSet presAssocID="{176925E2-4209-44C4-B221-C6DD658EA0FD}" presName="iconBgRect" presStyleLbl="bgShp" presStyleIdx="0" presStyleCnt="3"/>
      <dgm:spPr>
        <a:prstGeom prst="round2DiagRect">
          <a:avLst>
            <a:gd name="adj1" fmla="val 29727"/>
            <a:gd name="adj2" fmla="val 0"/>
          </a:avLst>
        </a:prstGeom>
      </dgm:spPr>
    </dgm:pt>
    <dgm:pt modelId="{4F77E59B-DFB1-429A-9E1A-87E2F87F5F74}" type="pres">
      <dgm:prSet presAssocID="{176925E2-4209-44C4-B221-C6DD658EA0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0673B68-6AE7-4F13-A80E-0FCFCFA37DA0}" type="pres">
      <dgm:prSet presAssocID="{176925E2-4209-44C4-B221-C6DD658EA0FD}" presName="spaceRect" presStyleCnt="0"/>
      <dgm:spPr/>
    </dgm:pt>
    <dgm:pt modelId="{6DF20016-0F82-402F-B993-6FDB3E1C1089}" type="pres">
      <dgm:prSet presAssocID="{176925E2-4209-44C4-B221-C6DD658EA0FD}" presName="textRect" presStyleLbl="revTx" presStyleIdx="0" presStyleCnt="3">
        <dgm:presLayoutVars>
          <dgm:chMax val="1"/>
          <dgm:chPref val="1"/>
        </dgm:presLayoutVars>
      </dgm:prSet>
      <dgm:spPr/>
    </dgm:pt>
    <dgm:pt modelId="{91AD5AAC-63BD-4962-828A-16E59A62903F}" type="pres">
      <dgm:prSet presAssocID="{3446C66A-74ED-4E78-8FB4-9FBF18F8AA49}" presName="sibTrans" presStyleCnt="0"/>
      <dgm:spPr/>
    </dgm:pt>
    <dgm:pt modelId="{4C9B1810-C281-4073-A06A-A7C0271FDA5F}" type="pres">
      <dgm:prSet presAssocID="{65EB8CF3-9334-438A-A6DB-028E56126B78}" presName="compNode" presStyleCnt="0"/>
      <dgm:spPr/>
    </dgm:pt>
    <dgm:pt modelId="{32F48033-F312-4269-8751-56A0D01D26BC}" type="pres">
      <dgm:prSet presAssocID="{65EB8CF3-9334-438A-A6DB-028E56126B78}" presName="iconBgRect" presStyleLbl="bgShp" presStyleIdx="1" presStyleCnt="3"/>
      <dgm:spPr>
        <a:prstGeom prst="round2DiagRect">
          <a:avLst>
            <a:gd name="adj1" fmla="val 29727"/>
            <a:gd name="adj2" fmla="val 0"/>
          </a:avLst>
        </a:prstGeom>
      </dgm:spPr>
    </dgm:pt>
    <dgm:pt modelId="{5F0F6909-BB4F-41B0-A0FC-A75B8946BF6E}" type="pres">
      <dgm:prSet presAssocID="{65EB8CF3-9334-438A-A6DB-028E56126B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6A4C64F-82B6-489D-B042-EB3A857BCEB0}" type="pres">
      <dgm:prSet presAssocID="{65EB8CF3-9334-438A-A6DB-028E56126B78}" presName="spaceRect" presStyleCnt="0"/>
      <dgm:spPr/>
    </dgm:pt>
    <dgm:pt modelId="{83B7D94E-FCBF-402C-9116-9FF116F6BBBC}" type="pres">
      <dgm:prSet presAssocID="{65EB8CF3-9334-438A-A6DB-028E56126B78}" presName="textRect" presStyleLbl="revTx" presStyleIdx="1" presStyleCnt="3">
        <dgm:presLayoutVars>
          <dgm:chMax val="1"/>
          <dgm:chPref val="1"/>
        </dgm:presLayoutVars>
      </dgm:prSet>
      <dgm:spPr/>
    </dgm:pt>
    <dgm:pt modelId="{B2124ECA-4F55-476F-9D10-293B7B1F1E0B}" type="pres">
      <dgm:prSet presAssocID="{1528BAB3-BBD6-4F34-A6E6-B558C901E56B}" presName="sibTrans" presStyleCnt="0"/>
      <dgm:spPr/>
    </dgm:pt>
    <dgm:pt modelId="{163FCDC7-1858-4BFF-9F83-CB76BB0BB57C}" type="pres">
      <dgm:prSet presAssocID="{3C5E4DFC-72CC-4829-A6D9-6265DFBD3598}" presName="compNode" presStyleCnt="0"/>
      <dgm:spPr/>
    </dgm:pt>
    <dgm:pt modelId="{61E786C8-4F83-403F-A900-C07CCF1F3F7B}" type="pres">
      <dgm:prSet presAssocID="{3C5E4DFC-72CC-4829-A6D9-6265DFBD3598}" presName="iconBgRect" presStyleLbl="bgShp" presStyleIdx="2" presStyleCnt="3"/>
      <dgm:spPr>
        <a:prstGeom prst="round2DiagRect">
          <a:avLst>
            <a:gd name="adj1" fmla="val 29727"/>
            <a:gd name="adj2" fmla="val 0"/>
          </a:avLst>
        </a:prstGeom>
      </dgm:spPr>
    </dgm:pt>
    <dgm:pt modelId="{230B7626-4481-48B1-8DBF-C483E316628B}" type="pres">
      <dgm:prSet presAssocID="{3C5E4DFC-72CC-4829-A6D9-6265DFBD35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A97756E1-0C0B-4A1C-9B0C-DAC41C6CBEEF}" type="pres">
      <dgm:prSet presAssocID="{3C5E4DFC-72CC-4829-A6D9-6265DFBD3598}" presName="spaceRect" presStyleCnt="0"/>
      <dgm:spPr/>
    </dgm:pt>
    <dgm:pt modelId="{B8A94A92-F3B0-4A8D-BFEF-4DCB3FBE5829}" type="pres">
      <dgm:prSet presAssocID="{3C5E4DFC-72CC-4829-A6D9-6265DFBD3598}" presName="textRect" presStyleLbl="revTx" presStyleIdx="2" presStyleCnt="3">
        <dgm:presLayoutVars>
          <dgm:chMax val="1"/>
          <dgm:chPref val="1"/>
        </dgm:presLayoutVars>
      </dgm:prSet>
      <dgm:spPr/>
    </dgm:pt>
  </dgm:ptLst>
  <dgm:cxnLst>
    <dgm:cxn modelId="{EF32C429-49F0-4659-A9C0-6C57DD2293DA}" srcId="{04474A90-0C17-426B-947E-2E4B74534926}" destId="{3C5E4DFC-72CC-4829-A6D9-6265DFBD3598}" srcOrd="2" destOrd="0" parTransId="{56B29D63-BB28-47C8-A968-6670EA969A64}" sibTransId="{F4A1B646-82B2-48AA-A867-163CA2026FD4}"/>
    <dgm:cxn modelId="{FFA47A32-7F3C-490B-8E80-350217ACDE1C}" type="presOf" srcId="{3C5E4DFC-72CC-4829-A6D9-6265DFBD3598}" destId="{B8A94A92-F3B0-4A8D-BFEF-4DCB3FBE5829}" srcOrd="0" destOrd="0" presId="urn:microsoft.com/office/officeart/2018/5/layout/IconLeafLabelList"/>
    <dgm:cxn modelId="{236A2D42-17B8-4459-ABE0-CC922B9F2478}" type="presOf" srcId="{65EB8CF3-9334-438A-A6DB-028E56126B78}" destId="{83B7D94E-FCBF-402C-9116-9FF116F6BBBC}" srcOrd="0" destOrd="0" presId="urn:microsoft.com/office/officeart/2018/5/layout/IconLeafLabelList"/>
    <dgm:cxn modelId="{B6BD0943-217D-4399-9AAD-C9913218A689}" srcId="{04474A90-0C17-426B-947E-2E4B74534926}" destId="{65EB8CF3-9334-438A-A6DB-028E56126B78}" srcOrd="1" destOrd="0" parTransId="{DBB567C8-39FB-49A5-8770-B7DE70ED5B2A}" sibTransId="{1528BAB3-BBD6-4F34-A6E6-B558C901E56B}"/>
    <dgm:cxn modelId="{7B091874-3271-47A8-B4FF-A2AA4403CE2C}" type="presOf" srcId="{176925E2-4209-44C4-B221-C6DD658EA0FD}" destId="{6DF20016-0F82-402F-B993-6FDB3E1C1089}" srcOrd="0" destOrd="0" presId="urn:microsoft.com/office/officeart/2018/5/layout/IconLeafLabelList"/>
    <dgm:cxn modelId="{24D87058-3F5E-458E-89F8-09044F21EB08}" type="presOf" srcId="{04474A90-0C17-426B-947E-2E4B74534926}" destId="{6200EBE7-07F9-46F1-82D9-9709C1FE13E9}" srcOrd="0" destOrd="0" presId="urn:microsoft.com/office/officeart/2018/5/layout/IconLeafLabelList"/>
    <dgm:cxn modelId="{6C9DD87D-C2F7-4F38-B32C-C763209EDE18}" srcId="{04474A90-0C17-426B-947E-2E4B74534926}" destId="{176925E2-4209-44C4-B221-C6DD658EA0FD}" srcOrd="0" destOrd="0" parTransId="{84C26084-BE12-4B5B-A1FB-6BCBD0B284BB}" sibTransId="{3446C66A-74ED-4E78-8FB4-9FBF18F8AA49}"/>
    <dgm:cxn modelId="{B0A18722-1BFC-4E82-85A3-8FB58BF7D8C8}" type="presParOf" srcId="{6200EBE7-07F9-46F1-82D9-9709C1FE13E9}" destId="{31B17FC9-91ED-4BB7-BB06-9473FD117AC2}" srcOrd="0" destOrd="0" presId="urn:microsoft.com/office/officeart/2018/5/layout/IconLeafLabelList"/>
    <dgm:cxn modelId="{171F5E44-8EC0-44A8-8804-89394E3F78EF}" type="presParOf" srcId="{31B17FC9-91ED-4BB7-BB06-9473FD117AC2}" destId="{37A450A5-CC82-4D12-BA6A-672D99A7DA19}" srcOrd="0" destOrd="0" presId="urn:microsoft.com/office/officeart/2018/5/layout/IconLeafLabelList"/>
    <dgm:cxn modelId="{F357FCE2-DC18-4139-8C68-8A56B801809C}" type="presParOf" srcId="{31B17FC9-91ED-4BB7-BB06-9473FD117AC2}" destId="{4F77E59B-DFB1-429A-9E1A-87E2F87F5F74}" srcOrd="1" destOrd="0" presId="urn:microsoft.com/office/officeart/2018/5/layout/IconLeafLabelList"/>
    <dgm:cxn modelId="{57EE37CC-DF5C-4510-A5DE-F964811A5FF2}" type="presParOf" srcId="{31B17FC9-91ED-4BB7-BB06-9473FD117AC2}" destId="{A0673B68-6AE7-4F13-A80E-0FCFCFA37DA0}" srcOrd="2" destOrd="0" presId="urn:microsoft.com/office/officeart/2018/5/layout/IconLeafLabelList"/>
    <dgm:cxn modelId="{D34968D0-FD38-4226-9B44-DEFBB1188C23}" type="presParOf" srcId="{31B17FC9-91ED-4BB7-BB06-9473FD117AC2}" destId="{6DF20016-0F82-402F-B993-6FDB3E1C1089}" srcOrd="3" destOrd="0" presId="urn:microsoft.com/office/officeart/2018/5/layout/IconLeafLabelList"/>
    <dgm:cxn modelId="{10D687F0-56D8-4C23-84EB-DDB00AFE326B}" type="presParOf" srcId="{6200EBE7-07F9-46F1-82D9-9709C1FE13E9}" destId="{91AD5AAC-63BD-4962-828A-16E59A62903F}" srcOrd="1" destOrd="0" presId="urn:microsoft.com/office/officeart/2018/5/layout/IconLeafLabelList"/>
    <dgm:cxn modelId="{BE0A6FD2-19A6-45D0-A31B-05E06A88E6F6}" type="presParOf" srcId="{6200EBE7-07F9-46F1-82D9-9709C1FE13E9}" destId="{4C9B1810-C281-4073-A06A-A7C0271FDA5F}" srcOrd="2" destOrd="0" presId="urn:microsoft.com/office/officeart/2018/5/layout/IconLeafLabelList"/>
    <dgm:cxn modelId="{7057ED0F-9369-47A1-B16C-D2B6F5FB74A4}" type="presParOf" srcId="{4C9B1810-C281-4073-A06A-A7C0271FDA5F}" destId="{32F48033-F312-4269-8751-56A0D01D26BC}" srcOrd="0" destOrd="0" presId="urn:microsoft.com/office/officeart/2018/5/layout/IconLeafLabelList"/>
    <dgm:cxn modelId="{4F70B6BD-9D93-4ED2-8DAC-7C4B7082DE10}" type="presParOf" srcId="{4C9B1810-C281-4073-A06A-A7C0271FDA5F}" destId="{5F0F6909-BB4F-41B0-A0FC-A75B8946BF6E}" srcOrd="1" destOrd="0" presId="urn:microsoft.com/office/officeart/2018/5/layout/IconLeafLabelList"/>
    <dgm:cxn modelId="{65F90101-5838-4CFB-84CA-D8CA07CA3122}" type="presParOf" srcId="{4C9B1810-C281-4073-A06A-A7C0271FDA5F}" destId="{96A4C64F-82B6-489D-B042-EB3A857BCEB0}" srcOrd="2" destOrd="0" presId="urn:microsoft.com/office/officeart/2018/5/layout/IconLeafLabelList"/>
    <dgm:cxn modelId="{F6DC4EB5-F135-4EFF-9864-BBD0AB3C1E70}" type="presParOf" srcId="{4C9B1810-C281-4073-A06A-A7C0271FDA5F}" destId="{83B7D94E-FCBF-402C-9116-9FF116F6BBBC}" srcOrd="3" destOrd="0" presId="urn:microsoft.com/office/officeart/2018/5/layout/IconLeafLabelList"/>
    <dgm:cxn modelId="{C39153F8-91EE-42BA-9758-5A7B7E04B017}" type="presParOf" srcId="{6200EBE7-07F9-46F1-82D9-9709C1FE13E9}" destId="{B2124ECA-4F55-476F-9D10-293B7B1F1E0B}" srcOrd="3" destOrd="0" presId="urn:microsoft.com/office/officeart/2018/5/layout/IconLeafLabelList"/>
    <dgm:cxn modelId="{AFC01FE8-AB08-4592-9FA3-2C14DC9D295A}" type="presParOf" srcId="{6200EBE7-07F9-46F1-82D9-9709C1FE13E9}" destId="{163FCDC7-1858-4BFF-9F83-CB76BB0BB57C}" srcOrd="4" destOrd="0" presId="urn:microsoft.com/office/officeart/2018/5/layout/IconLeafLabelList"/>
    <dgm:cxn modelId="{2218A928-0B56-42EE-A059-24E358EBBBF0}" type="presParOf" srcId="{163FCDC7-1858-4BFF-9F83-CB76BB0BB57C}" destId="{61E786C8-4F83-403F-A900-C07CCF1F3F7B}" srcOrd="0" destOrd="0" presId="urn:microsoft.com/office/officeart/2018/5/layout/IconLeafLabelList"/>
    <dgm:cxn modelId="{4AACBD64-341A-44A5-99FE-6496AC720189}" type="presParOf" srcId="{163FCDC7-1858-4BFF-9F83-CB76BB0BB57C}" destId="{230B7626-4481-48B1-8DBF-C483E316628B}" srcOrd="1" destOrd="0" presId="urn:microsoft.com/office/officeart/2018/5/layout/IconLeafLabelList"/>
    <dgm:cxn modelId="{43C39CA4-3DD5-465D-B702-400E6EF97AF1}" type="presParOf" srcId="{163FCDC7-1858-4BFF-9F83-CB76BB0BB57C}" destId="{A97756E1-0C0B-4A1C-9B0C-DAC41C6CBEEF}" srcOrd="2" destOrd="0" presId="urn:microsoft.com/office/officeart/2018/5/layout/IconLeafLabelList"/>
    <dgm:cxn modelId="{0A60E0E3-4382-428D-82D3-1ECA405FD18B}" type="presParOf" srcId="{163FCDC7-1858-4BFF-9F83-CB76BB0BB57C}" destId="{B8A94A92-F3B0-4A8D-BFEF-4DCB3FBE582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D9149-A3CE-4552-8991-954D64439BEF}"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12155EEF-5696-4832-9C98-5A0D1EBF2DA5}">
      <dgm:prSet/>
      <dgm:spPr/>
      <dgm:t>
        <a:bodyPr/>
        <a:lstStyle/>
        <a:p>
          <a:r>
            <a:rPr lang="en-US"/>
            <a:t>Observable signs</a:t>
          </a:r>
        </a:p>
      </dgm:t>
    </dgm:pt>
    <dgm:pt modelId="{6705E3D0-01B3-4B3B-8F50-16919A541FF4}" type="parTrans" cxnId="{303A037E-F89F-4CC2-BA60-B016E57AE069}">
      <dgm:prSet/>
      <dgm:spPr/>
      <dgm:t>
        <a:bodyPr/>
        <a:lstStyle/>
        <a:p>
          <a:endParaRPr lang="en-US"/>
        </a:p>
      </dgm:t>
    </dgm:pt>
    <dgm:pt modelId="{892E8361-2C5D-4E96-903A-FF36C9407D57}" type="sibTrans" cxnId="{303A037E-F89F-4CC2-BA60-B016E57AE069}">
      <dgm:prSet/>
      <dgm:spPr/>
      <dgm:t>
        <a:bodyPr/>
        <a:lstStyle/>
        <a:p>
          <a:endParaRPr lang="en-US"/>
        </a:p>
      </dgm:t>
    </dgm:pt>
    <dgm:pt modelId="{2AE80133-FADE-4EB2-B731-9108879ED1FA}">
      <dgm:prSet/>
      <dgm:spPr/>
      <dgm:t>
        <a:bodyPr/>
        <a:lstStyle/>
        <a:p>
          <a:r>
            <a:rPr lang="en-US"/>
            <a:t>Training the staff on the process – ESSENTIAL </a:t>
          </a:r>
        </a:p>
      </dgm:t>
    </dgm:pt>
    <dgm:pt modelId="{B4D22C10-A83E-4DA6-B48F-DA77764EC9ED}" type="parTrans" cxnId="{825A5D20-3932-4164-859C-0ED04D29FF9F}">
      <dgm:prSet/>
      <dgm:spPr/>
      <dgm:t>
        <a:bodyPr/>
        <a:lstStyle/>
        <a:p>
          <a:endParaRPr lang="en-US"/>
        </a:p>
      </dgm:t>
    </dgm:pt>
    <dgm:pt modelId="{627FFE9C-EF83-4463-BC20-F969E2C6D986}" type="sibTrans" cxnId="{825A5D20-3932-4164-859C-0ED04D29FF9F}">
      <dgm:prSet/>
      <dgm:spPr/>
      <dgm:t>
        <a:bodyPr/>
        <a:lstStyle/>
        <a:p>
          <a:endParaRPr lang="en-US"/>
        </a:p>
      </dgm:t>
    </dgm:pt>
    <dgm:pt modelId="{2A45116C-F883-4DF8-8580-BEB7F29DA4BC}">
      <dgm:prSet/>
      <dgm:spPr/>
      <dgm:t>
        <a:bodyPr/>
        <a:lstStyle/>
        <a:p>
          <a:r>
            <a:rPr lang="en-US"/>
            <a:t>SOP for direction/guidance</a:t>
          </a:r>
        </a:p>
      </dgm:t>
    </dgm:pt>
    <dgm:pt modelId="{8E9C69EB-7F64-47C8-AE79-7EF7DDEA4D92}" type="parTrans" cxnId="{9D345532-5F4A-4799-A00B-520658412286}">
      <dgm:prSet/>
      <dgm:spPr/>
      <dgm:t>
        <a:bodyPr/>
        <a:lstStyle/>
        <a:p>
          <a:endParaRPr lang="en-US"/>
        </a:p>
      </dgm:t>
    </dgm:pt>
    <dgm:pt modelId="{88D1B4A3-BCE8-4D13-8E8D-5D8015E6C393}" type="sibTrans" cxnId="{9D345532-5F4A-4799-A00B-520658412286}">
      <dgm:prSet/>
      <dgm:spPr/>
      <dgm:t>
        <a:bodyPr/>
        <a:lstStyle/>
        <a:p>
          <a:endParaRPr lang="en-US"/>
        </a:p>
      </dgm:t>
    </dgm:pt>
    <dgm:pt modelId="{7B4CC48C-2FC5-43A6-82F7-96F2672DF891}">
      <dgm:prSet/>
      <dgm:spPr/>
      <dgm:t>
        <a:bodyPr/>
        <a:lstStyle/>
        <a:p>
          <a:r>
            <a:rPr lang="en-US"/>
            <a:t>Clear and concise form (TEAP Referral Form)</a:t>
          </a:r>
        </a:p>
      </dgm:t>
    </dgm:pt>
    <dgm:pt modelId="{9594D188-EAB6-455B-97F6-22B783E4B4E3}" type="parTrans" cxnId="{B409FD45-1F6F-41C6-A9EB-09C6C61FBF29}">
      <dgm:prSet/>
      <dgm:spPr/>
      <dgm:t>
        <a:bodyPr/>
        <a:lstStyle/>
        <a:p>
          <a:endParaRPr lang="en-US"/>
        </a:p>
      </dgm:t>
    </dgm:pt>
    <dgm:pt modelId="{0DAFAE85-34FF-4D25-B71E-14922881F193}" type="sibTrans" cxnId="{B409FD45-1F6F-41C6-A9EB-09C6C61FBF29}">
      <dgm:prSet/>
      <dgm:spPr/>
      <dgm:t>
        <a:bodyPr/>
        <a:lstStyle/>
        <a:p>
          <a:endParaRPr lang="en-US"/>
        </a:p>
      </dgm:t>
    </dgm:pt>
    <dgm:pt modelId="{BE556DBD-8D61-47C1-A056-0F8C01E75220}">
      <dgm:prSet/>
      <dgm:spPr/>
      <dgm:t>
        <a:bodyPr/>
        <a:lstStyle/>
        <a:p>
          <a:r>
            <a:rPr lang="en-US"/>
            <a:t>Follow your process</a:t>
          </a:r>
        </a:p>
      </dgm:t>
    </dgm:pt>
    <dgm:pt modelId="{3833C681-1038-4F0A-8E70-9F3E78169227}" type="parTrans" cxnId="{F87DEA57-8FFF-4259-AB8F-0556B47A78D7}">
      <dgm:prSet/>
      <dgm:spPr/>
      <dgm:t>
        <a:bodyPr/>
        <a:lstStyle/>
        <a:p>
          <a:endParaRPr lang="en-US"/>
        </a:p>
      </dgm:t>
    </dgm:pt>
    <dgm:pt modelId="{428B19AA-C6BE-4F87-9E7A-9E75F4B5A5AA}" type="sibTrans" cxnId="{F87DEA57-8FFF-4259-AB8F-0556B47A78D7}">
      <dgm:prSet/>
      <dgm:spPr/>
      <dgm:t>
        <a:bodyPr/>
        <a:lstStyle/>
        <a:p>
          <a:endParaRPr lang="en-US"/>
        </a:p>
      </dgm:t>
    </dgm:pt>
    <dgm:pt modelId="{4370490D-996A-4CD5-B0B9-22D5477396D8}">
      <dgm:prSet/>
      <dgm:spPr/>
      <dgm:t>
        <a:bodyPr/>
        <a:lstStyle/>
        <a:p>
          <a:r>
            <a:rPr lang="en-US"/>
            <a:t>Assess referred students and intervene with intervention services</a:t>
          </a:r>
        </a:p>
      </dgm:t>
    </dgm:pt>
    <dgm:pt modelId="{5CFA8B12-7D4C-4510-AC57-C716F436F405}" type="parTrans" cxnId="{2E9F0A78-5673-4A09-B4E4-B5D72DCA578D}">
      <dgm:prSet/>
      <dgm:spPr/>
      <dgm:t>
        <a:bodyPr/>
        <a:lstStyle/>
        <a:p>
          <a:endParaRPr lang="en-US"/>
        </a:p>
      </dgm:t>
    </dgm:pt>
    <dgm:pt modelId="{B46FE96F-F76A-4181-9C8C-D8844C6330E8}" type="sibTrans" cxnId="{2E9F0A78-5673-4A09-B4E4-B5D72DCA578D}">
      <dgm:prSet/>
      <dgm:spPr/>
      <dgm:t>
        <a:bodyPr/>
        <a:lstStyle/>
        <a:p>
          <a:endParaRPr lang="en-US"/>
        </a:p>
      </dgm:t>
    </dgm:pt>
    <dgm:pt modelId="{572226A3-DFEA-3744-972F-420F4CDCE496}" type="pres">
      <dgm:prSet presAssocID="{EA9D9149-A3CE-4552-8991-954D64439BEF}" presName="Name0" presStyleCnt="0">
        <dgm:presLayoutVars>
          <dgm:dir/>
          <dgm:resizeHandles val="exact"/>
        </dgm:presLayoutVars>
      </dgm:prSet>
      <dgm:spPr/>
    </dgm:pt>
    <dgm:pt modelId="{3A2AE2A7-16E0-4F4D-B75E-C64EA3DDC2A7}" type="pres">
      <dgm:prSet presAssocID="{12155EEF-5696-4832-9C98-5A0D1EBF2DA5}" presName="node" presStyleLbl="node1" presStyleIdx="0" presStyleCnt="6">
        <dgm:presLayoutVars>
          <dgm:bulletEnabled val="1"/>
        </dgm:presLayoutVars>
      </dgm:prSet>
      <dgm:spPr/>
    </dgm:pt>
    <dgm:pt modelId="{328363F0-22D2-1C4A-936D-188A51A87FF9}" type="pres">
      <dgm:prSet presAssocID="{892E8361-2C5D-4E96-903A-FF36C9407D57}" presName="sibTrans" presStyleLbl="sibTrans1D1" presStyleIdx="0" presStyleCnt="5"/>
      <dgm:spPr/>
    </dgm:pt>
    <dgm:pt modelId="{50ACBDB5-F97E-3E4A-B6AE-369DACDCF814}" type="pres">
      <dgm:prSet presAssocID="{892E8361-2C5D-4E96-903A-FF36C9407D57}" presName="connectorText" presStyleLbl="sibTrans1D1" presStyleIdx="0" presStyleCnt="5"/>
      <dgm:spPr/>
    </dgm:pt>
    <dgm:pt modelId="{2FAD7C18-3AF4-DA48-BB65-BDD0B9B046E8}" type="pres">
      <dgm:prSet presAssocID="{2AE80133-FADE-4EB2-B731-9108879ED1FA}" presName="node" presStyleLbl="node1" presStyleIdx="1" presStyleCnt="6">
        <dgm:presLayoutVars>
          <dgm:bulletEnabled val="1"/>
        </dgm:presLayoutVars>
      </dgm:prSet>
      <dgm:spPr/>
    </dgm:pt>
    <dgm:pt modelId="{2D87C8E0-DE42-A848-9B8C-6315EDD5BCDA}" type="pres">
      <dgm:prSet presAssocID="{627FFE9C-EF83-4463-BC20-F969E2C6D986}" presName="sibTrans" presStyleLbl="sibTrans1D1" presStyleIdx="1" presStyleCnt="5"/>
      <dgm:spPr/>
    </dgm:pt>
    <dgm:pt modelId="{FF0231DB-8950-2A4D-922C-E158ECF95E16}" type="pres">
      <dgm:prSet presAssocID="{627FFE9C-EF83-4463-BC20-F969E2C6D986}" presName="connectorText" presStyleLbl="sibTrans1D1" presStyleIdx="1" presStyleCnt="5"/>
      <dgm:spPr/>
    </dgm:pt>
    <dgm:pt modelId="{2B6D96B0-5CC7-DF4C-87E0-5DD3C76C8FBE}" type="pres">
      <dgm:prSet presAssocID="{2A45116C-F883-4DF8-8580-BEB7F29DA4BC}" presName="node" presStyleLbl="node1" presStyleIdx="2" presStyleCnt="6">
        <dgm:presLayoutVars>
          <dgm:bulletEnabled val="1"/>
        </dgm:presLayoutVars>
      </dgm:prSet>
      <dgm:spPr/>
    </dgm:pt>
    <dgm:pt modelId="{D3EDFE2E-DC82-5D4E-932E-A5B307B7CCC9}" type="pres">
      <dgm:prSet presAssocID="{88D1B4A3-BCE8-4D13-8E8D-5D8015E6C393}" presName="sibTrans" presStyleLbl="sibTrans1D1" presStyleIdx="2" presStyleCnt="5"/>
      <dgm:spPr/>
    </dgm:pt>
    <dgm:pt modelId="{60C8427F-A5F6-0746-BD0A-51C28FB1800A}" type="pres">
      <dgm:prSet presAssocID="{88D1B4A3-BCE8-4D13-8E8D-5D8015E6C393}" presName="connectorText" presStyleLbl="sibTrans1D1" presStyleIdx="2" presStyleCnt="5"/>
      <dgm:spPr/>
    </dgm:pt>
    <dgm:pt modelId="{F6CAF5BB-F483-864B-9E1A-38E4D407530A}" type="pres">
      <dgm:prSet presAssocID="{7B4CC48C-2FC5-43A6-82F7-96F2672DF891}" presName="node" presStyleLbl="node1" presStyleIdx="3" presStyleCnt="6">
        <dgm:presLayoutVars>
          <dgm:bulletEnabled val="1"/>
        </dgm:presLayoutVars>
      </dgm:prSet>
      <dgm:spPr/>
    </dgm:pt>
    <dgm:pt modelId="{FB459A57-7DAA-0A41-9CFF-955DBFD7397B}" type="pres">
      <dgm:prSet presAssocID="{0DAFAE85-34FF-4D25-B71E-14922881F193}" presName="sibTrans" presStyleLbl="sibTrans1D1" presStyleIdx="3" presStyleCnt="5"/>
      <dgm:spPr/>
    </dgm:pt>
    <dgm:pt modelId="{F8F9EED8-6BA1-4542-B5BE-4286F69A5E0F}" type="pres">
      <dgm:prSet presAssocID="{0DAFAE85-34FF-4D25-B71E-14922881F193}" presName="connectorText" presStyleLbl="sibTrans1D1" presStyleIdx="3" presStyleCnt="5"/>
      <dgm:spPr/>
    </dgm:pt>
    <dgm:pt modelId="{CD7D74A6-5C5D-EE45-8EE8-C4BE122FD94B}" type="pres">
      <dgm:prSet presAssocID="{BE556DBD-8D61-47C1-A056-0F8C01E75220}" presName="node" presStyleLbl="node1" presStyleIdx="4" presStyleCnt="6">
        <dgm:presLayoutVars>
          <dgm:bulletEnabled val="1"/>
        </dgm:presLayoutVars>
      </dgm:prSet>
      <dgm:spPr/>
    </dgm:pt>
    <dgm:pt modelId="{CC02E9BD-E9B3-4F4E-8CEF-1C9EF1AAB189}" type="pres">
      <dgm:prSet presAssocID="{428B19AA-C6BE-4F87-9E7A-9E75F4B5A5AA}" presName="sibTrans" presStyleLbl="sibTrans1D1" presStyleIdx="4" presStyleCnt="5"/>
      <dgm:spPr/>
    </dgm:pt>
    <dgm:pt modelId="{2DF1CF27-6379-E84D-B48C-3FCB2F7936AA}" type="pres">
      <dgm:prSet presAssocID="{428B19AA-C6BE-4F87-9E7A-9E75F4B5A5AA}" presName="connectorText" presStyleLbl="sibTrans1D1" presStyleIdx="4" presStyleCnt="5"/>
      <dgm:spPr/>
    </dgm:pt>
    <dgm:pt modelId="{A692765D-39E5-2442-843B-91262E73BED6}" type="pres">
      <dgm:prSet presAssocID="{4370490D-996A-4CD5-B0B9-22D5477396D8}" presName="node" presStyleLbl="node1" presStyleIdx="5" presStyleCnt="6">
        <dgm:presLayoutVars>
          <dgm:bulletEnabled val="1"/>
        </dgm:presLayoutVars>
      </dgm:prSet>
      <dgm:spPr/>
    </dgm:pt>
  </dgm:ptLst>
  <dgm:cxnLst>
    <dgm:cxn modelId="{4495EE0E-07CF-9E4A-BFF4-11919CEDA8C8}" type="presOf" srcId="{12155EEF-5696-4832-9C98-5A0D1EBF2DA5}" destId="{3A2AE2A7-16E0-4F4D-B75E-C64EA3DDC2A7}" srcOrd="0" destOrd="0" presId="urn:microsoft.com/office/officeart/2016/7/layout/RepeatingBendingProcessNew"/>
    <dgm:cxn modelId="{24456814-E4B4-CE4D-B1DB-E76593376CCB}" type="presOf" srcId="{88D1B4A3-BCE8-4D13-8E8D-5D8015E6C393}" destId="{D3EDFE2E-DC82-5D4E-932E-A5B307B7CCC9}" srcOrd="0" destOrd="0" presId="urn:microsoft.com/office/officeart/2016/7/layout/RepeatingBendingProcessNew"/>
    <dgm:cxn modelId="{825A5D20-3932-4164-859C-0ED04D29FF9F}" srcId="{EA9D9149-A3CE-4552-8991-954D64439BEF}" destId="{2AE80133-FADE-4EB2-B731-9108879ED1FA}" srcOrd="1" destOrd="0" parTransId="{B4D22C10-A83E-4DA6-B48F-DA77764EC9ED}" sibTransId="{627FFE9C-EF83-4463-BC20-F969E2C6D986}"/>
    <dgm:cxn modelId="{3ACB6B32-7AEC-7341-B2CB-360672C9B905}" type="presOf" srcId="{2A45116C-F883-4DF8-8580-BEB7F29DA4BC}" destId="{2B6D96B0-5CC7-DF4C-87E0-5DD3C76C8FBE}" srcOrd="0" destOrd="0" presId="urn:microsoft.com/office/officeart/2016/7/layout/RepeatingBendingProcessNew"/>
    <dgm:cxn modelId="{9D345532-5F4A-4799-A00B-520658412286}" srcId="{EA9D9149-A3CE-4552-8991-954D64439BEF}" destId="{2A45116C-F883-4DF8-8580-BEB7F29DA4BC}" srcOrd="2" destOrd="0" parTransId="{8E9C69EB-7F64-47C8-AE79-7EF7DDEA4D92}" sibTransId="{88D1B4A3-BCE8-4D13-8E8D-5D8015E6C393}"/>
    <dgm:cxn modelId="{9386E233-095E-3840-A1C0-9B5D7EE44623}" type="presOf" srcId="{88D1B4A3-BCE8-4D13-8E8D-5D8015E6C393}" destId="{60C8427F-A5F6-0746-BD0A-51C28FB1800A}" srcOrd="1" destOrd="0" presId="urn:microsoft.com/office/officeart/2016/7/layout/RepeatingBendingProcessNew"/>
    <dgm:cxn modelId="{6D287B36-3EDA-D146-AB68-A0F4A2497395}" type="presOf" srcId="{4370490D-996A-4CD5-B0B9-22D5477396D8}" destId="{A692765D-39E5-2442-843B-91262E73BED6}" srcOrd="0" destOrd="0" presId="urn:microsoft.com/office/officeart/2016/7/layout/RepeatingBendingProcessNew"/>
    <dgm:cxn modelId="{177F875D-8316-FB40-9299-2DC201105BC1}" type="presOf" srcId="{7B4CC48C-2FC5-43A6-82F7-96F2672DF891}" destId="{F6CAF5BB-F483-864B-9E1A-38E4D407530A}" srcOrd="0" destOrd="0" presId="urn:microsoft.com/office/officeart/2016/7/layout/RepeatingBendingProcessNew"/>
    <dgm:cxn modelId="{B409FD45-1F6F-41C6-A9EB-09C6C61FBF29}" srcId="{EA9D9149-A3CE-4552-8991-954D64439BEF}" destId="{7B4CC48C-2FC5-43A6-82F7-96F2672DF891}" srcOrd="3" destOrd="0" parTransId="{9594D188-EAB6-455B-97F6-22B783E4B4E3}" sibTransId="{0DAFAE85-34FF-4D25-B71E-14922881F193}"/>
    <dgm:cxn modelId="{E9293F46-9CAE-2D46-90C7-E3AD5E533A68}" type="presOf" srcId="{0DAFAE85-34FF-4D25-B71E-14922881F193}" destId="{FB459A57-7DAA-0A41-9CFF-955DBFD7397B}" srcOrd="0" destOrd="0" presId="urn:microsoft.com/office/officeart/2016/7/layout/RepeatingBendingProcessNew"/>
    <dgm:cxn modelId="{2967ED49-F128-D34A-B99F-4C7A7B545080}" type="presOf" srcId="{428B19AA-C6BE-4F87-9E7A-9E75F4B5A5AA}" destId="{2DF1CF27-6379-E84D-B48C-3FCB2F7936AA}" srcOrd="1" destOrd="0" presId="urn:microsoft.com/office/officeart/2016/7/layout/RepeatingBendingProcessNew"/>
    <dgm:cxn modelId="{F87DEA57-8FFF-4259-AB8F-0556B47A78D7}" srcId="{EA9D9149-A3CE-4552-8991-954D64439BEF}" destId="{BE556DBD-8D61-47C1-A056-0F8C01E75220}" srcOrd="4" destOrd="0" parTransId="{3833C681-1038-4F0A-8E70-9F3E78169227}" sibTransId="{428B19AA-C6BE-4F87-9E7A-9E75F4B5A5AA}"/>
    <dgm:cxn modelId="{2E9F0A78-5673-4A09-B4E4-B5D72DCA578D}" srcId="{EA9D9149-A3CE-4552-8991-954D64439BEF}" destId="{4370490D-996A-4CD5-B0B9-22D5477396D8}" srcOrd="5" destOrd="0" parTransId="{5CFA8B12-7D4C-4510-AC57-C716F436F405}" sibTransId="{B46FE96F-F76A-4181-9C8C-D8844C6330E8}"/>
    <dgm:cxn modelId="{B5FA2B59-E6D3-A644-B862-1E792CD29455}" type="presOf" srcId="{892E8361-2C5D-4E96-903A-FF36C9407D57}" destId="{50ACBDB5-F97E-3E4A-B6AE-369DACDCF814}" srcOrd="1" destOrd="0" presId="urn:microsoft.com/office/officeart/2016/7/layout/RepeatingBendingProcessNew"/>
    <dgm:cxn modelId="{303A037E-F89F-4CC2-BA60-B016E57AE069}" srcId="{EA9D9149-A3CE-4552-8991-954D64439BEF}" destId="{12155EEF-5696-4832-9C98-5A0D1EBF2DA5}" srcOrd="0" destOrd="0" parTransId="{6705E3D0-01B3-4B3B-8F50-16919A541FF4}" sibTransId="{892E8361-2C5D-4E96-903A-FF36C9407D57}"/>
    <dgm:cxn modelId="{C140F57F-BBC3-9C4C-8DFC-3F3967374C7C}" type="presOf" srcId="{627FFE9C-EF83-4463-BC20-F969E2C6D986}" destId="{FF0231DB-8950-2A4D-922C-E158ECF95E16}" srcOrd="1" destOrd="0" presId="urn:microsoft.com/office/officeart/2016/7/layout/RepeatingBendingProcessNew"/>
    <dgm:cxn modelId="{7B9B229E-630D-6A40-A314-25DC4AC7A216}" type="presOf" srcId="{BE556DBD-8D61-47C1-A056-0F8C01E75220}" destId="{CD7D74A6-5C5D-EE45-8EE8-C4BE122FD94B}" srcOrd="0" destOrd="0" presId="urn:microsoft.com/office/officeart/2016/7/layout/RepeatingBendingProcessNew"/>
    <dgm:cxn modelId="{985F1DA3-1E4C-0D48-B895-EB9E5AC71053}" type="presOf" srcId="{428B19AA-C6BE-4F87-9E7A-9E75F4B5A5AA}" destId="{CC02E9BD-E9B3-4F4E-8CEF-1C9EF1AAB189}" srcOrd="0" destOrd="0" presId="urn:microsoft.com/office/officeart/2016/7/layout/RepeatingBendingProcessNew"/>
    <dgm:cxn modelId="{00DDE9C2-CEF6-5444-9029-D71ED2CFA17B}" type="presOf" srcId="{892E8361-2C5D-4E96-903A-FF36C9407D57}" destId="{328363F0-22D2-1C4A-936D-188A51A87FF9}" srcOrd="0" destOrd="0" presId="urn:microsoft.com/office/officeart/2016/7/layout/RepeatingBendingProcessNew"/>
    <dgm:cxn modelId="{4A6E93C3-E909-624B-A7A8-12D5F1770260}" type="presOf" srcId="{2AE80133-FADE-4EB2-B731-9108879ED1FA}" destId="{2FAD7C18-3AF4-DA48-BB65-BDD0B9B046E8}" srcOrd="0" destOrd="0" presId="urn:microsoft.com/office/officeart/2016/7/layout/RepeatingBendingProcessNew"/>
    <dgm:cxn modelId="{8EABC6CF-3F7F-3349-A8EC-7CAF06C1E4AD}" type="presOf" srcId="{EA9D9149-A3CE-4552-8991-954D64439BEF}" destId="{572226A3-DFEA-3744-972F-420F4CDCE496}" srcOrd="0" destOrd="0" presId="urn:microsoft.com/office/officeart/2016/7/layout/RepeatingBendingProcessNew"/>
    <dgm:cxn modelId="{CF322FD7-1A15-C843-A3F6-98B97A7C01C1}" type="presOf" srcId="{0DAFAE85-34FF-4D25-B71E-14922881F193}" destId="{F8F9EED8-6BA1-4542-B5BE-4286F69A5E0F}" srcOrd="1" destOrd="0" presId="urn:microsoft.com/office/officeart/2016/7/layout/RepeatingBendingProcessNew"/>
    <dgm:cxn modelId="{FF610EF4-7F1D-0A4E-83B9-708AFD21205A}" type="presOf" srcId="{627FFE9C-EF83-4463-BC20-F969E2C6D986}" destId="{2D87C8E0-DE42-A848-9B8C-6315EDD5BCDA}" srcOrd="0" destOrd="0" presId="urn:microsoft.com/office/officeart/2016/7/layout/RepeatingBendingProcessNew"/>
    <dgm:cxn modelId="{976C39E4-B2F4-414E-83AB-30F32A7C65FD}" type="presParOf" srcId="{572226A3-DFEA-3744-972F-420F4CDCE496}" destId="{3A2AE2A7-16E0-4F4D-B75E-C64EA3DDC2A7}" srcOrd="0" destOrd="0" presId="urn:microsoft.com/office/officeart/2016/7/layout/RepeatingBendingProcessNew"/>
    <dgm:cxn modelId="{82FF026A-7E7A-0943-AE90-9DCCA4E1F893}" type="presParOf" srcId="{572226A3-DFEA-3744-972F-420F4CDCE496}" destId="{328363F0-22D2-1C4A-936D-188A51A87FF9}" srcOrd="1" destOrd="0" presId="urn:microsoft.com/office/officeart/2016/7/layout/RepeatingBendingProcessNew"/>
    <dgm:cxn modelId="{1335C2C9-12F5-4A4D-9099-A374E6138FBB}" type="presParOf" srcId="{328363F0-22D2-1C4A-936D-188A51A87FF9}" destId="{50ACBDB5-F97E-3E4A-B6AE-369DACDCF814}" srcOrd="0" destOrd="0" presId="urn:microsoft.com/office/officeart/2016/7/layout/RepeatingBendingProcessNew"/>
    <dgm:cxn modelId="{D250AAD2-8104-824A-AE77-337EB7C4AF54}" type="presParOf" srcId="{572226A3-DFEA-3744-972F-420F4CDCE496}" destId="{2FAD7C18-3AF4-DA48-BB65-BDD0B9B046E8}" srcOrd="2" destOrd="0" presId="urn:microsoft.com/office/officeart/2016/7/layout/RepeatingBendingProcessNew"/>
    <dgm:cxn modelId="{AC37E8D7-1244-534C-AA45-5D1CB29C8D69}" type="presParOf" srcId="{572226A3-DFEA-3744-972F-420F4CDCE496}" destId="{2D87C8E0-DE42-A848-9B8C-6315EDD5BCDA}" srcOrd="3" destOrd="0" presId="urn:microsoft.com/office/officeart/2016/7/layout/RepeatingBendingProcessNew"/>
    <dgm:cxn modelId="{5D30E7CC-3EE4-A143-A7CB-A968BEE671F1}" type="presParOf" srcId="{2D87C8E0-DE42-A848-9B8C-6315EDD5BCDA}" destId="{FF0231DB-8950-2A4D-922C-E158ECF95E16}" srcOrd="0" destOrd="0" presId="urn:microsoft.com/office/officeart/2016/7/layout/RepeatingBendingProcessNew"/>
    <dgm:cxn modelId="{1388A2D9-BC78-1D49-92D4-7C849AE6C14F}" type="presParOf" srcId="{572226A3-DFEA-3744-972F-420F4CDCE496}" destId="{2B6D96B0-5CC7-DF4C-87E0-5DD3C76C8FBE}" srcOrd="4" destOrd="0" presId="urn:microsoft.com/office/officeart/2016/7/layout/RepeatingBendingProcessNew"/>
    <dgm:cxn modelId="{AA8B16EE-6059-184B-BC80-B4556ABF3BD4}" type="presParOf" srcId="{572226A3-DFEA-3744-972F-420F4CDCE496}" destId="{D3EDFE2E-DC82-5D4E-932E-A5B307B7CCC9}" srcOrd="5" destOrd="0" presId="urn:microsoft.com/office/officeart/2016/7/layout/RepeatingBendingProcessNew"/>
    <dgm:cxn modelId="{A3CD5D74-54F2-8247-BE1C-B8596CC3DE1B}" type="presParOf" srcId="{D3EDFE2E-DC82-5D4E-932E-A5B307B7CCC9}" destId="{60C8427F-A5F6-0746-BD0A-51C28FB1800A}" srcOrd="0" destOrd="0" presId="urn:microsoft.com/office/officeart/2016/7/layout/RepeatingBendingProcessNew"/>
    <dgm:cxn modelId="{2CE99D83-0235-954D-97C3-68F4C5021EB3}" type="presParOf" srcId="{572226A3-DFEA-3744-972F-420F4CDCE496}" destId="{F6CAF5BB-F483-864B-9E1A-38E4D407530A}" srcOrd="6" destOrd="0" presId="urn:microsoft.com/office/officeart/2016/7/layout/RepeatingBendingProcessNew"/>
    <dgm:cxn modelId="{16732B0D-1D7C-3048-80AE-F0A16903DFE7}" type="presParOf" srcId="{572226A3-DFEA-3744-972F-420F4CDCE496}" destId="{FB459A57-7DAA-0A41-9CFF-955DBFD7397B}" srcOrd="7" destOrd="0" presId="urn:microsoft.com/office/officeart/2016/7/layout/RepeatingBendingProcessNew"/>
    <dgm:cxn modelId="{9DC5A43E-C051-9042-A472-8780D2E0AA17}" type="presParOf" srcId="{FB459A57-7DAA-0A41-9CFF-955DBFD7397B}" destId="{F8F9EED8-6BA1-4542-B5BE-4286F69A5E0F}" srcOrd="0" destOrd="0" presId="urn:microsoft.com/office/officeart/2016/7/layout/RepeatingBendingProcessNew"/>
    <dgm:cxn modelId="{83009BFF-368C-014B-B272-5FDD33EDE071}" type="presParOf" srcId="{572226A3-DFEA-3744-972F-420F4CDCE496}" destId="{CD7D74A6-5C5D-EE45-8EE8-C4BE122FD94B}" srcOrd="8" destOrd="0" presId="urn:microsoft.com/office/officeart/2016/7/layout/RepeatingBendingProcessNew"/>
    <dgm:cxn modelId="{5A3B66C9-0F4B-4149-A0F8-8E5695116DA3}" type="presParOf" srcId="{572226A3-DFEA-3744-972F-420F4CDCE496}" destId="{CC02E9BD-E9B3-4F4E-8CEF-1C9EF1AAB189}" srcOrd="9" destOrd="0" presId="urn:microsoft.com/office/officeart/2016/7/layout/RepeatingBendingProcessNew"/>
    <dgm:cxn modelId="{807CCA38-BC35-9F41-A5AD-F41FC0EDB7F3}" type="presParOf" srcId="{CC02E9BD-E9B3-4F4E-8CEF-1C9EF1AAB189}" destId="{2DF1CF27-6379-E84D-B48C-3FCB2F7936AA}" srcOrd="0" destOrd="0" presId="urn:microsoft.com/office/officeart/2016/7/layout/RepeatingBendingProcessNew"/>
    <dgm:cxn modelId="{D0EAA9B0-1F44-564B-B929-AF95FB543242}" type="presParOf" srcId="{572226A3-DFEA-3744-972F-420F4CDCE496}" destId="{A692765D-39E5-2442-843B-91262E73BED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ECB357-A924-4DDF-844A-842E53104E1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1012852-D1C0-49E6-8B58-0F5DD5B4FF69}">
      <dgm:prSet/>
      <dgm:spPr/>
      <dgm:t>
        <a:bodyPr/>
        <a:lstStyle/>
        <a:p>
          <a:r>
            <a:rPr lang="en-US"/>
            <a:t>Marijuana (Cannabinoids / THC) </a:t>
          </a:r>
        </a:p>
      </dgm:t>
    </dgm:pt>
    <dgm:pt modelId="{B5008DD0-FDB5-4BD0-AD5D-937FB76742CC}" type="parTrans" cxnId="{12C163EF-A614-4C6B-8507-F27489C3F5A8}">
      <dgm:prSet/>
      <dgm:spPr/>
      <dgm:t>
        <a:bodyPr/>
        <a:lstStyle/>
        <a:p>
          <a:endParaRPr lang="en-US"/>
        </a:p>
      </dgm:t>
    </dgm:pt>
    <dgm:pt modelId="{5DDCFE35-85A7-43DE-AEF8-778EE8E4E56B}" type="sibTrans" cxnId="{12C163EF-A614-4C6B-8507-F27489C3F5A8}">
      <dgm:prSet/>
      <dgm:spPr/>
      <dgm:t>
        <a:bodyPr/>
        <a:lstStyle/>
        <a:p>
          <a:endParaRPr lang="en-US"/>
        </a:p>
      </dgm:t>
    </dgm:pt>
    <dgm:pt modelId="{959B71AE-AD01-4852-8921-19675C359A86}">
      <dgm:prSet/>
      <dgm:spPr/>
      <dgm:t>
        <a:bodyPr/>
        <a:lstStyle/>
        <a:p>
          <a:r>
            <a:rPr lang="en-US"/>
            <a:t>Cocaine (Benzoylecgonine) </a:t>
          </a:r>
        </a:p>
      </dgm:t>
    </dgm:pt>
    <dgm:pt modelId="{A86EFA97-DA64-4B87-8DF6-C1F7B52C7C5C}" type="parTrans" cxnId="{B8238236-D746-4FBF-B74E-E16FC303FF22}">
      <dgm:prSet/>
      <dgm:spPr/>
      <dgm:t>
        <a:bodyPr/>
        <a:lstStyle/>
        <a:p>
          <a:endParaRPr lang="en-US"/>
        </a:p>
      </dgm:t>
    </dgm:pt>
    <dgm:pt modelId="{4EB030A6-BD25-4124-8A2D-B03743C9660A}" type="sibTrans" cxnId="{B8238236-D746-4FBF-B74E-E16FC303FF22}">
      <dgm:prSet/>
      <dgm:spPr/>
      <dgm:t>
        <a:bodyPr/>
        <a:lstStyle/>
        <a:p>
          <a:endParaRPr lang="en-US"/>
        </a:p>
      </dgm:t>
    </dgm:pt>
    <dgm:pt modelId="{471C8AB0-6BD5-40AC-B556-B45A3F9965CB}">
      <dgm:prSet/>
      <dgm:spPr/>
      <dgm:t>
        <a:bodyPr/>
        <a:lstStyle/>
        <a:p>
          <a:r>
            <a:rPr lang="en-US"/>
            <a:t>Opiates (Codeine, Morphine, 6-AM (Heroin metabolite)) </a:t>
          </a:r>
        </a:p>
      </dgm:t>
    </dgm:pt>
    <dgm:pt modelId="{AF0C36B2-7EB9-46ED-908B-AB86F5820649}" type="parTrans" cxnId="{DA51E447-FB49-45B7-980C-14715C6548C1}">
      <dgm:prSet/>
      <dgm:spPr/>
      <dgm:t>
        <a:bodyPr/>
        <a:lstStyle/>
        <a:p>
          <a:endParaRPr lang="en-US"/>
        </a:p>
      </dgm:t>
    </dgm:pt>
    <dgm:pt modelId="{A760E415-7CA3-46B4-8620-7CF0AC0C23E4}" type="sibTrans" cxnId="{DA51E447-FB49-45B7-980C-14715C6548C1}">
      <dgm:prSet/>
      <dgm:spPr/>
      <dgm:t>
        <a:bodyPr/>
        <a:lstStyle/>
        <a:p>
          <a:endParaRPr lang="en-US"/>
        </a:p>
      </dgm:t>
    </dgm:pt>
    <dgm:pt modelId="{6CE65F93-644D-4966-9518-DC43E3889D5D}">
      <dgm:prSet/>
      <dgm:spPr/>
      <dgm:t>
        <a:bodyPr/>
        <a:lstStyle/>
        <a:p>
          <a:r>
            <a:rPr lang="en-US"/>
            <a:t>Amphetamines (including methamphetamines) </a:t>
          </a:r>
        </a:p>
      </dgm:t>
    </dgm:pt>
    <dgm:pt modelId="{77D4C85A-20EE-4810-865F-D66037E489CA}" type="parTrans" cxnId="{6128A9FE-CC41-43AD-B8A8-C77449A5F45D}">
      <dgm:prSet/>
      <dgm:spPr/>
      <dgm:t>
        <a:bodyPr/>
        <a:lstStyle/>
        <a:p>
          <a:endParaRPr lang="en-US"/>
        </a:p>
      </dgm:t>
    </dgm:pt>
    <dgm:pt modelId="{7DDB1E2F-1986-470E-BFE0-493382289E69}" type="sibTrans" cxnId="{6128A9FE-CC41-43AD-B8A8-C77449A5F45D}">
      <dgm:prSet/>
      <dgm:spPr/>
      <dgm:t>
        <a:bodyPr/>
        <a:lstStyle/>
        <a:p>
          <a:endParaRPr lang="en-US"/>
        </a:p>
      </dgm:t>
    </dgm:pt>
    <dgm:pt modelId="{68F8104A-C2B4-45D6-AC5F-A1DF94920C37}">
      <dgm:prSet/>
      <dgm:spPr/>
      <dgm:t>
        <a:bodyPr/>
        <a:lstStyle/>
        <a:p>
          <a:r>
            <a:rPr lang="en-US"/>
            <a:t>Phencyclidine (PCP) </a:t>
          </a:r>
        </a:p>
      </dgm:t>
    </dgm:pt>
    <dgm:pt modelId="{710E22D2-5249-4375-8284-369FFB583016}" type="parTrans" cxnId="{864E9679-ACBA-4787-BE2B-8225095D9614}">
      <dgm:prSet/>
      <dgm:spPr/>
      <dgm:t>
        <a:bodyPr/>
        <a:lstStyle/>
        <a:p>
          <a:endParaRPr lang="en-US"/>
        </a:p>
      </dgm:t>
    </dgm:pt>
    <dgm:pt modelId="{2D05F543-C097-4FB5-9ED7-6434EDDC085D}" type="sibTrans" cxnId="{864E9679-ACBA-4787-BE2B-8225095D9614}">
      <dgm:prSet/>
      <dgm:spPr/>
      <dgm:t>
        <a:bodyPr/>
        <a:lstStyle/>
        <a:p>
          <a:endParaRPr lang="en-US"/>
        </a:p>
      </dgm:t>
    </dgm:pt>
    <dgm:pt modelId="{D018E1DC-A1A6-4458-9A47-4F3F75D1C614}">
      <dgm:prSet/>
      <dgm:spPr/>
      <dgm:t>
        <a:bodyPr/>
        <a:lstStyle/>
        <a:p>
          <a:r>
            <a:rPr lang="en-US"/>
            <a:t>Barbiturates </a:t>
          </a:r>
        </a:p>
      </dgm:t>
    </dgm:pt>
    <dgm:pt modelId="{7F88A538-57B5-4AE9-BD1E-4CD5334AB118}" type="parTrans" cxnId="{9C543688-A2DB-4B83-9F26-1B4A532FD057}">
      <dgm:prSet/>
      <dgm:spPr/>
      <dgm:t>
        <a:bodyPr/>
        <a:lstStyle/>
        <a:p>
          <a:endParaRPr lang="en-US"/>
        </a:p>
      </dgm:t>
    </dgm:pt>
    <dgm:pt modelId="{6363838F-27F2-4DFD-9560-2702EB730F25}" type="sibTrans" cxnId="{9C543688-A2DB-4B83-9F26-1B4A532FD057}">
      <dgm:prSet/>
      <dgm:spPr/>
      <dgm:t>
        <a:bodyPr/>
        <a:lstStyle/>
        <a:p>
          <a:endParaRPr lang="en-US"/>
        </a:p>
      </dgm:t>
    </dgm:pt>
    <dgm:pt modelId="{09776FDE-A138-4A56-A3A0-AA0EEB526EB9}">
      <dgm:prSet/>
      <dgm:spPr/>
      <dgm:t>
        <a:bodyPr/>
        <a:lstStyle/>
        <a:p>
          <a:r>
            <a:rPr lang="en-US"/>
            <a:t>Benzodiazepines </a:t>
          </a:r>
        </a:p>
      </dgm:t>
    </dgm:pt>
    <dgm:pt modelId="{C612A2CF-DA47-4598-87A9-DE34F505EB1D}" type="parTrans" cxnId="{E1D71F88-4C0C-4049-BA5E-1A08462EF7AC}">
      <dgm:prSet/>
      <dgm:spPr/>
      <dgm:t>
        <a:bodyPr/>
        <a:lstStyle/>
        <a:p>
          <a:endParaRPr lang="en-US"/>
        </a:p>
      </dgm:t>
    </dgm:pt>
    <dgm:pt modelId="{A683BE9D-9F36-4766-B52E-2BE4D2257BEE}" type="sibTrans" cxnId="{E1D71F88-4C0C-4049-BA5E-1A08462EF7AC}">
      <dgm:prSet/>
      <dgm:spPr/>
      <dgm:t>
        <a:bodyPr/>
        <a:lstStyle/>
        <a:p>
          <a:endParaRPr lang="en-US"/>
        </a:p>
      </dgm:t>
    </dgm:pt>
    <dgm:pt modelId="{7527C1AE-5D0A-455B-9A38-0E48891A714E}">
      <dgm:prSet/>
      <dgm:spPr/>
      <dgm:t>
        <a:bodyPr/>
        <a:lstStyle/>
        <a:p>
          <a:r>
            <a:rPr lang="en-US"/>
            <a:t>Fentanyl</a:t>
          </a:r>
        </a:p>
      </dgm:t>
    </dgm:pt>
    <dgm:pt modelId="{5088A459-42F5-4C29-BBD1-0427BA9693C7}" type="parTrans" cxnId="{62CBD0EC-DF4F-4FB4-872F-255089338AAB}">
      <dgm:prSet/>
      <dgm:spPr/>
      <dgm:t>
        <a:bodyPr/>
        <a:lstStyle/>
        <a:p>
          <a:endParaRPr lang="en-US"/>
        </a:p>
      </dgm:t>
    </dgm:pt>
    <dgm:pt modelId="{289EEA22-6AEC-46CF-A6BE-6B486DB540CE}" type="sibTrans" cxnId="{62CBD0EC-DF4F-4FB4-872F-255089338AAB}">
      <dgm:prSet/>
      <dgm:spPr/>
      <dgm:t>
        <a:bodyPr/>
        <a:lstStyle/>
        <a:p>
          <a:endParaRPr lang="en-US"/>
        </a:p>
      </dgm:t>
    </dgm:pt>
    <dgm:pt modelId="{853DDB67-EDD9-4DC2-A72C-B50BADEFF3D3}">
      <dgm:prSet/>
      <dgm:spPr/>
      <dgm:t>
        <a:bodyPr/>
        <a:lstStyle/>
        <a:p>
          <a:r>
            <a:rPr lang="en-US"/>
            <a:t>Hydrocodone/Hydromorphone (Vicodin) </a:t>
          </a:r>
        </a:p>
      </dgm:t>
    </dgm:pt>
    <dgm:pt modelId="{5ADDC22C-BA47-47BF-9547-C9D9DBB65BAD}" type="parTrans" cxnId="{460C30CA-588A-41AD-BEDC-4384F0CF06D1}">
      <dgm:prSet/>
      <dgm:spPr/>
      <dgm:t>
        <a:bodyPr/>
        <a:lstStyle/>
        <a:p>
          <a:endParaRPr lang="en-US"/>
        </a:p>
      </dgm:t>
    </dgm:pt>
    <dgm:pt modelId="{1FCEB19E-7AD6-472A-908D-AF62B0FD407C}" type="sibTrans" cxnId="{460C30CA-588A-41AD-BEDC-4384F0CF06D1}">
      <dgm:prSet/>
      <dgm:spPr/>
      <dgm:t>
        <a:bodyPr/>
        <a:lstStyle/>
        <a:p>
          <a:endParaRPr lang="en-US"/>
        </a:p>
      </dgm:t>
    </dgm:pt>
    <dgm:pt modelId="{0F689785-EF22-486E-AC56-C4FD7584AF49}">
      <dgm:prSet/>
      <dgm:spPr/>
      <dgm:t>
        <a:bodyPr/>
        <a:lstStyle/>
        <a:p>
          <a:r>
            <a:rPr lang="en-US"/>
            <a:t>Oxycodone/Oxymorphone (Percocet, OxyContin) </a:t>
          </a:r>
        </a:p>
      </dgm:t>
    </dgm:pt>
    <dgm:pt modelId="{0409C90F-787F-40CA-8F1A-BBE379BFBE5F}" type="parTrans" cxnId="{26E21E18-290E-4B61-8448-D530154AF78D}">
      <dgm:prSet/>
      <dgm:spPr/>
      <dgm:t>
        <a:bodyPr/>
        <a:lstStyle/>
        <a:p>
          <a:endParaRPr lang="en-US"/>
        </a:p>
      </dgm:t>
    </dgm:pt>
    <dgm:pt modelId="{E65BC65D-DDA6-44F0-B24A-FA14CE33D3B0}" type="sibTrans" cxnId="{26E21E18-290E-4B61-8448-D530154AF78D}">
      <dgm:prSet/>
      <dgm:spPr/>
      <dgm:t>
        <a:bodyPr/>
        <a:lstStyle/>
        <a:p>
          <a:endParaRPr lang="en-US"/>
        </a:p>
      </dgm:t>
    </dgm:pt>
    <dgm:pt modelId="{AA16DE0F-5EB2-A74B-82DA-B23526835DD3}" type="pres">
      <dgm:prSet presAssocID="{47ECB357-A924-4DDF-844A-842E53104E10}" presName="vert0" presStyleCnt="0">
        <dgm:presLayoutVars>
          <dgm:dir/>
          <dgm:animOne val="branch"/>
          <dgm:animLvl val="lvl"/>
        </dgm:presLayoutVars>
      </dgm:prSet>
      <dgm:spPr/>
    </dgm:pt>
    <dgm:pt modelId="{4F4EBF49-DC3B-D748-A091-C5B9DAEBCC06}" type="pres">
      <dgm:prSet presAssocID="{21012852-D1C0-49E6-8B58-0F5DD5B4FF69}" presName="thickLine" presStyleLbl="alignNode1" presStyleIdx="0" presStyleCnt="10"/>
      <dgm:spPr/>
    </dgm:pt>
    <dgm:pt modelId="{81BDB160-DB70-5F43-9E8C-367F22CCB6AA}" type="pres">
      <dgm:prSet presAssocID="{21012852-D1C0-49E6-8B58-0F5DD5B4FF69}" presName="horz1" presStyleCnt="0"/>
      <dgm:spPr/>
    </dgm:pt>
    <dgm:pt modelId="{10924E73-C8ED-0A41-81A7-0717C12C1071}" type="pres">
      <dgm:prSet presAssocID="{21012852-D1C0-49E6-8B58-0F5DD5B4FF69}" presName="tx1" presStyleLbl="revTx" presStyleIdx="0" presStyleCnt="10"/>
      <dgm:spPr/>
    </dgm:pt>
    <dgm:pt modelId="{44930D05-7591-4F48-8C9D-1662A010EF42}" type="pres">
      <dgm:prSet presAssocID="{21012852-D1C0-49E6-8B58-0F5DD5B4FF69}" presName="vert1" presStyleCnt="0"/>
      <dgm:spPr/>
    </dgm:pt>
    <dgm:pt modelId="{72C55B83-D097-7544-BE66-AC1BA91F3547}" type="pres">
      <dgm:prSet presAssocID="{959B71AE-AD01-4852-8921-19675C359A86}" presName="thickLine" presStyleLbl="alignNode1" presStyleIdx="1" presStyleCnt="10"/>
      <dgm:spPr/>
    </dgm:pt>
    <dgm:pt modelId="{868BB582-5338-C543-8E95-ECC19425DD9D}" type="pres">
      <dgm:prSet presAssocID="{959B71AE-AD01-4852-8921-19675C359A86}" presName="horz1" presStyleCnt="0"/>
      <dgm:spPr/>
    </dgm:pt>
    <dgm:pt modelId="{2F6EF24C-ED51-9D4E-990C-330F4EA52464}" type="pres">
      <dgm:prSet presAssocID="{959B71AE-AD01-4852-8921-19675C359A86}" presName="tx1" presStyleLbl="revTx" presStyleIdx="1" presStyleCnt="10"/>
      <dgm:spPr/>
    </dgm:pt>
    <dgm:pt modelId="{0200A0B4-AF91-6E4E-AC73-FBD7E1B29EF3}" type="pres">
      <dgm:prSet presAssocID="{959B71AE-AD01-4852-8921-19675C359A86}" presName="vert1" presStyleCnt="0"/>
      <dgm:spPr/>
    </dgm:pt>
    <dgm:pt modelId="{9B4B0EB0-A831-A043-9035-317219D54591}" type="pres">
      <dgm:prSet presAssocID="{471C8AB0-6BD5-40AC-B556-B45A3F9965CB}" presName="thickLine" presStyleLbl="alignNode1" presStyleIdx="2" presStyleCnt="10"/>
      <dgm:spPr/>
    </dgm:pt>
    <dgm:pt modelId="{84B59986-5E80-544B-BB5E-F8CA12FFF5DE}" type="pres">
      <dgm:prSet presAssocID="{471C8AB0-6BD5-40AC-B556-B45A3F9965CB}" presName="horz1" presStyleCnt="0"/>
      <dgm:spPr/>
    </dgm:pt>
    <dgm:pt modelId="{BB2096D2-4910-1144-A7A4-2084A5E4A33E}" type="pres">
      <dgm:prSet presAssocID="{471C8AB0-6BD5-40AC-B556-B45A3F9965CB}" presName="tx1" presStyleLbl="revTx" presStyleIdx="2" presStyleCnt="10"/>
      <dgm:spPr/>
    </dgm:pt>
    <dgm:pt modelId="{DF565DB9-C7BF-014B-8F0E-4A2EE340BEDD}" type="pres">
      <dgm:prSet presAssocID="{471C8AB0-6BD5-40AC-B556-B45A3F9965CB}" presName="vert1" presStyleCnt="0"/>
      <dgm:spPr/>
    </dgm:pt>
    <dgm:pt modelId="{85D3CD3A-CBD8-874C-B78A-057EDF4AAD8E}" type="pres">
      <dgm:prSet presAssocID="{6CE65F93-644D-4966-9518-DC43E3889D5D}" presName="thickLine" presStyleLbl="alignNode1" presStyleIdx="3" presStyleCnt="10"/>
      <dgm:spPr/>
    </dgm:pt>
    <dgm:pt modelId="{EBD1F7C9-6933-DF40-B374-F374A306583D}" type="pres">
      <dgm:prSet presAssocID="{6CE65F93-644D-4966-9518-DC43E3889D5D}" presName="horz1" presStyleCnt="0"/>
      <dgm:spPr/>
    </dgm:pt>
    <dgm:pt modelId="{F55CEC77-D530-E440-8119-E1EED174F131}" type="pres">
      <dgm:prSet presAssocID="{6CE65F93-644D-4966-9518-DC43E3889D5D}" presName="tx1" presStyleLbl="revTx" presStyleIdx="3" presStyleCnt="10"/>
      <dgm:spPr/>
    </dgm:pt>
    <dgm:pt modelId="{95FCE835-D269-9642-8146-C6CBACF6398C}" type="pres">
      <dgm:prSet presAssocID="{6CE65F93-644D-4966-9518-DC43E3889D5D}" presName="vert1" presStyleCnt="0"/>
      <dgm:spPr/>
    </dgm:pt>
    <dgm:pt modelId="{FCE28744-5BA5-204F-9417-57F9B79DA2E0}" type="pres">
      <dgm:prSet presAssocID="{68F8104A-C2B4-45D6-AC5F-A1DF94920C37}" presName="thickLine" presStyleLbl="alignNode1" presStyleIdx="4" presStyleCnt="10"/>
      <dgm:spPr/>
    </dgm:pt>
    <dgm:pt modelId="{285D8C30-8273-EA45-8032-CC2D9F9027B4}" type="pres">
      <dgm:prSet presAssocID="{68F8104A-C2B4-45D6-AC5F-A1DF94920C37}" presName="horz1" presStyleCnt="0"/>
      <dgm:spPr/>
    </dgm:pt>
    <dgm:pt modelId="{2B4EC6C4-44D2-FA45-976A-6416C05C38DD}" type="pres">
      <dgm:prSet presAssocID="{68F8104A-C2B4-45D6-AC5F-A1DF94920C37}" presName="tx1" presStyleLbl="revTx" presStyleIdx="4" presStyleCnt="10"/>
      <dgm:spPr/>
    </dgm:pt>
    <dgm:pt modelId="{5C73B5C6-70EF-C445-A241-8BBC9447270D}" type="pres">
      <dgm:prSet presAssocID="{68F8104A-C2B4-45D6-AC5F-A1DF94920C37}" presName="vert1" presStyleCnt="0"/>
      <dgm:spPr/>
    </dgm:pt>
    <dgm:pt modelId="{7C913AA2-3F31-FA48-B473-B6F2D26F4F11}" type="pres">
      <dgm:prSet presAssocID="{D018E1DC-A1A6-4458-9A47-4F3F75D1C614}" presName="thickLine" presStyleLbl="alignNode1" presStyleIdx="5" presStyleCnt="10"/>
      <dgm:spPr/>
    </dgm:pt>
    <dgm:pt modelId="{597F1A19-03BA-0C4B-937F-12A200072107}" type="pres">
      <dgm:prSet presAssocID="{D018E1DC-A1A6-4458-9A47-4F3F75D1C614}" presName="horz1" presStyleCnt="0"/>
      <dgm:spPr/>
    </dgm:pt>
    <dgm:pt modelId="{D1479712-8E41-D54D-9C53-2C791D8C9F55}" type="pres">
      <dgm:prSet presAssocID="{D018E1DC-A1A6-4458-9A47-4F3F75D1C614}" presName="tx1" presStyleLbl="revTx" presStyleIdx="5" presStyleCnt="10"/>
      <dgm:spPr/>
    </dgm:pt>
    <dgm:pt modelId="{07F8BD2C-BCCB-E647-AF40-E53BB19E0E08}" type="pres">
      <dgm:prSet presAssocID="{D018E1DC-A1A6-4458-9A47-4F3F75D1C614}" presName="vert1" presStyleCnt="0"/>
      <dgm:spPr/>
    </dgm:pt>
    <dgm:pt modelId="{0B19AEB1-976D-8040-AC45-D8DCEB5F481A}" type="pres">
      <dgm:prSet presAssocID="{09776FDE-A138-4A56-A3A0-AA0EEB526EB9}" presName="thickLine" presStyleLbl="alignNode1" presStyleIdx="6" presStyleCnt="10"/>
      <dgm:spPr/>
    </dgm:pt>
    <dgm:pt modelId="{58928407-0BB4-584F-8430-B5B8EA30BB8E}" type="pres">
      <dgm:prSet presAssocID="{09776FDE-A138-4A56-A3A0-AA0EEB526EB9}" presName="horz1" presStyleCnt="0"/>
      <dgm:spPr/>
    </dgm:pt>
    <dgm:pt modelId="{9BB217F4-9895-4843-8A8B-0F5193AACA07}" type="pres">
      <dgm:prSet presAssocID="{09776FDE-A138-4A56-A3A0-AA0EEB526EB9}" presName="tx1" presStyleLbl="revTx" presStyleIdx="6" presStyleCnt="10"/>
      <dgm:spPr/>
    </dgm:pt>
    <dgm:pt modelId="{18394821-FC35-A445-9720-C040517FAF2F}" type="pres">
      <dgm:prSet presAssocID="{09776FDE-A138-4A56-A3A0-AA0EEB526EB9}" presName="vert1" presStyleCnt="0"/>
      <dgm:spPr/>
    </dgm:pt>
    <dgm:pt modelId="{5A945C22-4F68-BD45-B496-E7774E253F2F}" type="pres">
      <dgm:prSet presAssocID="{7527C1AE-5D0A-455B-9A38-0E48891A714E}" presName="thickLine" presStyleLbl="alignNode1" presStyleIdx="7" presStyleCnt="10"/>
      <dgm:spPr/>
    </dgm:pt>
    <dgm:pt modelId="{DAC7118B-4861-A342-BB46-5CF9C8622596}" type="pres">
      <dgm:prSet presAssocID="{7527C1AE-5D0A-455B-9A38-0E48891A714E}" presName="horz1" presStyleCnt="0"/>
      <dgm:spPr/>
    </dgm:pt>
    <dgm:pt modelId="{8505E8D0-F386-4544-B14D-21C1CC38FF60}" type="pres">
      <dgm:prSet presAssocID="{7527C1AE-5D0A-455B-9A38-0E48891A714E}" presName="tx1" presStyleLbl="revTx" presStyleIdx="7" presStyleCnt="10"/>
      <dgm:spPr/>
    </dgm:pt>
    <dgm:pt modelId="{023990C7-81D8-CD4B-947F-AC334FCA3F1B}" type="pres">
      <dgm:prSet presAssocID="{7527C1AE-5D0A-455B-9A38-0E48891A714E}" presName="vert1" presStyleCnt="0"/>
      <dgm:spPr/>
    </dgm:pt>
    <dgm:pt modelId="{D6DDA8F0-4D54-9E41-B466-7B6C0A450635}" type="pres">
      <dgm:prSet presAssocID="{853DDB67-EDD9-4DC2-A72C-B50BADEFF3D3}" presName="thickLine" presStyleLbl="alignNode1" presStyleIdx="8" presStyleCnt="10"/>
      <dgm:spPr/>
    </dgm:pt>
    <dgm:pt modelId="{DCCF86CD-AC70-2C49-AEB7-AE547932C1AD}" type="pres">
      <dgm:prSet presAssocID="{853DDB67-EDD9-4DC2-A72C-B50BADEFF3D3}" presName="horz1" presStyleCnt="0"/>
      <dgm:spPr/>
    </dgm:pt>
    <dgm:pt modelId="{678A2D4E-26E5-1A45-91C2-DDC3C85B7685}" type="pres">
      <dgm:prSet presAssocID="{853DDB67-EDD9-4DC2-A72C-B50BADEFF3D3}" presName="tx1" presStyleLbl="revTx" presStyleIdx="8" presStyleCnt="10"/>
      <dgm:spPr/>
    </dgm:pt>
    <dgm:pt modelId="{3DE40B87-6A4F-E14B-88E7-511EC57DECDC}" type="pres">
      <dgm:prSet presAssocID="{853DDB67-EDD9-4DC2-A72C-B50BADEFF3D3}" presName="vert1" presStyleCnt="0"/>
      <dgm:spPr/>
    </dgm:pt>
    <dgm:pt modelId="{578E514A-4AB8-2A42-81BA-363861FD7BBF}" type="pres">
      <dgm:prSet presAssocID="{0F689785-EF22-486E-AC56-C4FD7584AF49}" presName="thickLine" presStyleLbl="alignNode1" presStyleIdx="9" presStyleCnt="10"/>
      <dgm:spPr/>
    </dgm:pt>
    <dgm:pt modelId="{95A49D24-EDB5-F04E-93FA-546EEEE903F6}" type="pres">
      <dgm:prSet presAssocID="{0F689785-EF22-486E-AC56-C4FD7584AF49}" presName="horz1" presStyleCnt="0"/>
      <dgm:spPr/>
    </dgm:pt>
    <dgm:pt modelId="{C63472F0-9033-604A-9576-0763F26F2743}" type="pres">
      <dgm:prSet presAssocID="{0F689785-EF22-486E-AC56-C4FD7584AF49}" presName="tx1" presStyleLbl="revTx" presStyleIdx="9" presStyleCnt="10"/>
      <dgm:spPr/>
    </dgm:pt>
    <dgm:pt modelId="{26A73ED7-2B00-A24F-996D-38593BE2B659}" type="pres">
      <dgm:prSet presAssocID="{0F689785-EF22-486E-AC56-C4FD7584AF49}" presName="vert1" presStyleCnt="0"/>
      <dgm:spPr/>
    </dgm:pt>
  </dgm:ptLst>
  <dgm:cxnLst>
    <dgm:cxn modelId="{26E21E18-290E-4B61-8448-D530154AF78D}" srcId="{47ECB357-A924-4DDF-844A-842E53104E10}" destId="{0F689785-EF22-486E-AC56-C4FD7584AF49}" srcOrd="9" destOrd="0" parTransId="{0409C90F-787F-40CA-8F1A-BBE379BFBE5F}" sibTransId="{E65BC65D-DDA6-44F0-B24A-FA14CE33D3B0}"/>
    <dgm:cxn modelId="{B8238236-D746-4FBF-B74E-E16FC303FF22}" srcId="{47ECB357-A924-4DDF-844A-842E53104E10}" destId="{959B71AE-AD01-4852-8921-19675C359A86}" srcOrd="1" destOrd="0" parTransId="{A86EFA97-DA64-4B87-8DF6-C1F7B52C7C5C}" sibTransId="{4EB030A6-BD25-4124-8A2D-B03743C9660A}"/>
    <dgm:cxn modelId="{57EB7143-E5AB-D145-B76E-F393C85BCEC0}" type="presOf" srcId="{7527C1AE-5D0A-455B-9A38-0E48891A714E}" destId="{8505E8D0-F386-4544-B14D-21C1CC38FF60}" srcOrd="0" destOrd="0" presId="urn:microsoft.com/office/officeart/2008/layout/LinedList"/>
    <dgm:cxn modelId="{DA51E447-FB49-45B7-980C-14715C6548C1}" srcId="{47ECB357-A924-4DDF-844A-842E53104E10}" destId="{471C8AB0-6BD5-40AC-B556-B45A3F9965CB}" srcOrd="2" destOrd="0" parTransId="{AF0C36B2-7EB9-46ED-908B-AB86F5820649}" sibTransId="{A760E415-7CA3-46B4-8620-7CF0AC0C23E4}"/>
    <dgm:cxn modelId="{03E3FB48-D62E-9540-8709-A69A69651876}" type="presOf" srcId="{47ECB357-A924-4DDF-844A-842E53104E10}" destId="{AA16DE0F-5EB2-A74B-82DA-B23526835DD3}" srcOrd="0" destOrd="0" presId="urn:microsoft.com/office/officeart/2008/layout/LinedList"/>
    <dgm:cxn modelId="{55290B4E-89DD-624D-B5FB-2EFB4ECC519B}" type="presOf" srcId="{471C8AB0-6BD5-40AC-B556-B45A3F9965CB}" destId="{BB2096D2-4910-1144-A7A4-2084A5E4A33E}" srcOrd="0" destOrd="0" presId="urn:microsoft.com/office/officeart/2008/layout/LinedList"/>
    <dgm:cxn modelId="{BB310650-7550-3A4F-B45B-F93C7BFDA8AD}" type="presOf" srcId="{6CE65F93-644D-4966-9518-DC43E3889D5D}" destId="{F55CEC77-D530-E440-8119-E1EED174F131}" srcOrd="0" destOrd="0" presId="urn:microsoft.com/office/officeart/2008/layout/LinedList"/>
    <dgm:cxn modelId="{8D14D571-B8E8-4347-A3B6-822E90AB4695}" type="presOf" srcId="{09776FDE-A138-4A56-A3A0-AA0EEB526EB9}" destId="{9BB217F4-9895-4843-8A8B-0F5193AACA07}" srcOrd="0" destOrd="0" presId="urn:microsoft.com/office/officeart/2008/layout/LinedList"/>
    <dgm:cxn modelId="{864E9679-ACBA-4787-BE2B-8225095D9614}" srcId="{47ECB357-A924-4DDF-844A-842E53104E10}" destId="{68F8104A-C2B4-45D6-AC5F-A1DF94920C37}" srcOrd="4" destOrd="0" parTransId="{710E22D2-5249-4375-8284-369FFB583016}" sibTransId="{2D05F543-C097-4FB5-9ED7-6434EDDC085D}"/>
    <dgm:cxn modelId="{33AC0C7A-AABC-BF4B-81D9-CE01AF6F3C18}" type="presOf" srcId="{21012852-D1C0-49E6-8B58-0F5DD5B4FF69}" destId="{10924E73-C8ED-0A41-81A7-0717C12C1071}" srcOrd="0" destOrd="0" presId="urn:microsoft.com/office/officeart/2008/layout/LinedList"/>
    <dgm:cxn modelId="{E1D71F88-4C0C-4049-BA5E-1A08462EF7AC}" srcId="{47ECB357-A924-4DDF-844A-842E53104E10}" destId="{09776FDE-A138-4A56-A3A0-AA0EEB526EB9}" srcOrd="6" destOrd="0" parTransId="{C612A2CF-DA47-4598-87A9-DE34F505EB1D}" sibTransId="{A683BE9D-9F36-4766-B52E-2BE4D2257BEE}"/>
    <dgm:cxn modelId="{9C543688-A2DB-4B83-9F26-1B4A532FD057}" srcId="{47ECB357-A924-4DDF-844A-842E53104E10}" destId="{D018E1DC-A1A6-4458-9A47-4F3F75D1C614}" srcOrd="5" destOrd="0" parTransId="{7F88A538-57B5-4AE9-BD1E-4CD5334AB118}" sibTransId="{6363838F-27F2-4DFD-9560-2702EB730F25}"/>
    <dgm:cxn modelId="{2463D5A2-606F-244C-AAC2-58609468D43C}" type="presOf" srcId="{0F689785-EF22-486E-AC56-C4FD7584AF49}" destId="{C63472F0-9033-604A-9576-0763F26F2743}" srcOrd="0" destOrd="0" presId="urn:microsoft.com/office/officeart/2008/layout/LinedList"/>
    <dgm:cxn modelId="{A5E50ABE-4DA8-224D-B8EB-2C7759259284}" type="presOf" srcId="{D018E1DC-A1A6-4458-9A47-4F3F75D1C614}" destId="{D1479712-8E41-D54D-9C53-2C791D8C9F55}" srcOrd="0" destOrd="0" presId="urn:microsoft.com/office/officeart/2008/layout/LinedList"/>
    <dgm:cxn modelId="{3C1414CA-D67D-7C4C-BEEC-EB0A33AE96C9}" type="presOf" srcId="{68F8104A-C2B4-45D6-AC5F-A1DF94920C37}" destId="{2B4EC6C4-44D2-FA45-976A-6416C05C38DD}" srcOrd="0" destOrd="0" presId="urn:microsoft.com/office/officeart/2008/layout/LinedList"/>
    <dgm:cxn modelId="{460C30CA-588A-41AD-BEDC-4384F0CF06D1}" srcId="{47ECB357-A924-4DDF-844A-842E53104E10}" destId="{853DDB67-EDD9-4DC2-A72C-B50BADEFF3D3}" srcOrd="8" destOrd="0" parTransId="{5ADDC22C-BA47-47BF-9547-C9D9DBB65BAD}" sibTransId="{1FCEB19E-7AD6-472A-908D-AF62B0FD407C}"/>
    <dgm:cxn modelId="{FBD69ED2-85A4-F446-B6C9-C45C94214E3E}" type="presOf" srcId="{959B71AE-AD01-4852-8921-19675C359A86}" destId="{2F6EF24C-ED51-9D4E-990C-330F4EA52464}" srcOrd="0" destOrd="0" presId="urn:microsoft.com/office/officeart/2008/layout/LinedList"/>
    <dgm:cxn modelId="{1949A9D8-6049-834F-BE0E-4671EE80AD97}" type="presOf" srcId="{853DDB67-EDD9-4DC2-A72C-B50BADEFF3D3}" destId="{678A2D4E-26E5-1A45-91C2-DDC3C85B7685}" srcOrd="0" destOrd="0" presId="urn:microsoft.com/office/officeart/2008/layout/LinedList"/>
    <dgm:cxn modelId="{62CBD0EC-DF4F-4FB4-872F-255089338AAB}" srcId="{47ECB357-A924-4DDF-844A-842E53104E10}" destId="{7527C1AE-5D0A-455B-9A38-0E48891A714E}" srcOrd="7" destOrd="0" parTransId="{5088A459-42F5-4C29-BBD1-0427BA9693C7}" sibTransId="{289EEA22-6AEC-46CF-A6BE-6B486DB540CE}"/>
    <dgm:cxn modelId="{12C163EF-A614-4C6B-8507-F27489C3F5A8}" srcId="{47ECB357-A924-4DDF-844A-842E53104E10}" destId="{21012852-D1C0-49E6-8B58-0F5DD5B4FF69}" srcOrd="0" destOrd="0" parTransId="{B5008DD0-FDB5-4BD0-AD5D-937FB76742CC}" sibTransId="{5DDCFE35-85A7-43DE-AEF8-778EE8E4E56B}"/>
    <dgm:cxn modelId="{6128A9FE-CC41-43AD-B8A8-C77449A5F45D}" srcId="{47ECB357-A924-4DDF-844A-842E53104E10}" destId="{6CE65F93-644D-4966-9518-DC43E3889D5D}" srcOrd="3" destOrd="0" parTransId="{77D4C85A-20EE-4810-865F-D66037E489CA}" sibTransId="{7DDB1E2F-1986-470E-BFE0-493382289E69}"/>
    <dgm:cxn modelId="{3ACE492F-0816-5641-BCC8-85AF6669E9BA}" type="presParOf" srcId="{AA16DE0F-5EB2-A74B-82DA-B23526835DD3}" destId="{4F4EBF49-DC3B-D748-A091-C5B9DAEBCC06}" srcOrd="0" destOrd="0" presId="urn:microsoft.com/office/officeart/2008/layout/LinedList"/>
    <dgm:cxn modelId="{D2323438-17F9-0549-9C93-E7EC8322F0FE}" type="presParOf" srcId="{AA16DE0F-5EB2-A74B-82DA-B23526835DD3}" destId="{81BDB160-DB70-5F43-9E8C-367F22CCB6AA}" srcOrd="1" destOrd="0" presId="urn:microsoft.com/office/officeart/2008/layout/LinedList"/>
    <dgm:cxn modelId="{1DE5588C-38EB-4D4F-8749-E98056FC4EE1}" type="presParOf" srcId="{81BDB160-DB70-5F43-9E8C-367F22CCB6AA}" destId="{10924E73-C8ED-0A41-81A7-0717C12C1071}" srcOrd="0" destOrd="0" presId="urn:microsoft.com/office/officeart/2008/layout/LinedList"/>
    <dgm:cxn modelId="{E7581126-CD34-0548-AC7B-61EB2853A9F5}" type="presParOf" srcId="{81BDB160-DB70-5F43-9E8C-367F22CCB6AA}" destId="{44930D05-7591-4F48-8C9D-1662A010EF42}" srcOrd="1" destOrd="0" presId="urn:microsoft.com/office/officeart/2008/layout/LinedList"/>
    <dgm:cxn modelId="{94A54641-F0DF-ED41-B632-22316A9BBAFF}" type="presParOf" srcId="{AA16DE0F-5EB2-A74B-82DA-B23526835DD3}" destId="{72C55B83-D097-7544-BE66-AC1BA91F3547}" srcOrd="2" destOrd="0" presId="urn:microsoft.com/office/officeart/2008/layout/LinedList"/>
    <dgm:cxn modelId="{5EAF2B7E-2814-B242-8D39-CBCD2A62D04F}" type="presParOf" srcId="{AA16DE0F-5EB2-A74B-82DA-B23526835DD3}" destId="{868BB582-5338-C543-8E95-ECC19425DD9D}" srcOrd="3" destOrd="0" presId="urn:microsoft.com/office/officeart/2008/layout/LinedList"/>
    <dgm:cxn modelId="{B668002B-1403-3F47-BCB2-09E2CBE189B2}" type="presParOf" srcId="{868BB582-5338-C543-8E95-ECC19425DD9D}" destId="{2F6EF24C-ED51-9D4E-990C-330F4EA52464}" srcOrd="0" destOrd="0" presId="urn:microsoft.com/office/officeart/2008/layout/LinedList"/>
    <dgm:cxn modelId="{3A5B037B-B79C-D341-AEA1-EFBDB9C40AFE}" type="presParOf" srcId="{868BB582-5338-C543-8E95-ECC19425DD9D}" destId="{0200A0B4-AF91-6E4E-AC73-FBD7E1B29EF3}" srcOrd="1" destOrd="0" presId="urn:microsoft.com/office/officeart/2008/layout/LinedList"/>
    <dgm:cxn modelId="{2F8B659E-5334-4B49-BDF5-6EAFB5A1210B}" type="presParOf" srcId="{AA16DE0F-5EB2-A74B-82DA-B23526835DD3}" destId="{9B4B0EB0-A831-A043-9035-317219D54591}" srcOrd="4" destOrd="0" presId="urn:microsoft.com/office/officeart/2008/layout/LinedList"/>
    <dgm:cxn modelId="{62F1D604-A3D7-B442-8A08-FAE19478A3AB}" type="presParOf" srcId="{AA16DE0F-5EB2-A74B-82DA-B23526835DD3}" destId="{84B59986-5E80-544B-BB5E-F8CA12FFF5DE}" srcOrd="5" destOrd="0" presId="urn:microsoft.com/office/officeart/2008/layout/LinedList"/>
    <dgm:cxn modelId="{CCB05B15-290B-434B-8D7F-E0131E1F603D}" type="presParOf" srcId="{84B59986-5E80-544B-BB5E-F8CA12FFF5DE}" destId="{BB2096D2-4910-1144-A7A4-2084A5E4A33E}" srcOrd="0" destOrd="0" presId="urn:microsoft.com/office/officeart/2008/layout/LinedList"/>
    <dgm:cxn modelId="{3DA3C92D-A5C7-A746-990D-C3D01B873427}" type="presParOf" srcId="{84B59986-5E80-544B-BB5E-F8CA12FFF5DE}" destId="{DF565DB9-C7BF-014B-8F0E-4A2EE340BEDD}" srcOrd="1" destOrd="0" presId="urn:microsoft.com/office/officeart/2008/layout/LinedList"/>
    <dgm:cxn modelId="{DFE7B6DD-29C2-1647-A102-14D15D3A46CA}" type="presParOf" srcId="{AA16DE0F-5EB2-A74B-82DA-B23526835DD3}" destId="{85D3CD3A-CBD8-874C-B78A-057EDF4AAD8E}" srcOrd="6" destOrd="0" presId="urn:microsoft.com/office/officeart/2008/layout/LinedList"/>
    <dgm:cxn modelId="{ED4FECEE-676A-5D4C-89D0-539D5CB45460}" type="presParOf" srcId="{AA16DE0F-5EB2-A74B-82DA-B23526835DD3}" destId="{EBD1F7C9-6933-DF40-B374-F374A306583D}" srcOrd="7" destOrd="0" presId="urn:microsoft.com/office/officeart/2008/layout/LinedList"/>
    <dgm:cxn modelId="{1521A2CA-698E-5140-A94B-82A11FF32A94}" type="presParOf" srcId="{EBD1F7C9-6933-DF40-B374-F374A306583D}" destId="{F55CEC77-D530-E440-8119-E1EED174F131}" srcOrd="0" destOrd="0" presId="urn:microsoft.com/office/officeart/2008/layout/LinedList"/>
    <dgm:cxn modelId="{8320257C-234C-0F4C-AF49-9793FE338414}" type="presParOf" srcId="{EBD1F7C9-6933-DF40-B374-F374A306583D}" destId="{95FCE835-D269-9642-8146-C6CBACF6398C}" srcOrd="1" destOrd="0" presId="urn:microsoft.com/office/officeart/2008/layout/LinedList"/>
    <dgm:cxn modelId="{58FB84D1-BF60-974B-841B-EAC667F0DDFD}" type="presParOf" srcId="{AA16DE0F-5EB2-A74B-82DA-B23526835DD3}" destId="{FCE28744-5BA5-204F-9417-57F9B79DA2E0}" srcOrd="8" destOrd="0" presId="urn:microsoft.com/office/officeart/2008/layout/LinedList"/>
    <dgm:cxn modelId="{3C9F0A9A-2333-5B4D-B5C8-4E746F057B5C}" type="presParOf" srcId="{AA16DE0F-5EB2-A74B-82DA-B23526835DD3}" destId="{285D8C30-8273-EA45-8032-CC2D9F9027B4}" srcOrd="9" destOrd="0" presId="urn:microsoft.com/office/officeart/2008/layout/LinedList"/>
    <dgm:cxn modelId="{D8F819DA-D9A5-2845-98BB-0D6842099961}" type="presParOf" srcId="{285D8C30-8273-EA45-8032-CC2D9F9027B4}" destId="{2B4EC6C4-44D2-FA45-976A-6416C05C38DD}" srcOrd="0" destOrd="0" presId="urn:microsoft.com/office/officeart/2008/layout/LinedList"/>
    <dgm:cxn modelId="{F84D3017-0510-9844-BDFF-7B4324753112}" type="presParOf" srcId="{285D8C30-8273-EA45-8032-CC2D9F9027B4}" destId="{5C73B5C6-70EF-C445-A241-8BBC9447270D}" srcOrd="1" destOrd="0" presId="urn:microsoft.com/office/officeart/2008/layout/LinedList"/>
    <dgm:cxn modelId="{BC872EB9-60C5-E745-AC55-D8908911E18B}" type="presParOf" srcId="{AA16DE0F-5EB2-A74B-82DA-B23526835DD3}" destId="{7C913AA2-3F31-FA48-B473-B6F2D26F4F11}" srcOrd="10" destOrd="0" presId="urn:microsoft.com/office/officeart/2008/layout/LinedList"/>
    <dgm:cxn modelId="{02D36EE3-0578-E042-A6A7-A3C817F424CE}" type="presParOf" srcId="{AA16DE0F-5EB2-A74B-82DA-B23526835DD3}" destId="{597F1A19-03BA-0C4B-937F-12A200072107}" srcOrd="11" destOrd="0" presId="urn:microsoft.com/office/officeart/2008/layout/LinedList"/>
    <dgm:cxn modelId="{369BA9F9-517B-464F-BF17-0E229A3E5F2D}" type="presParOf" srcId="{597F1A19-03BA-0C4B-937F-12A200072107}" destId="{D1479712-8E41-D54D-9C53-2C791D8C9F55}" srcOrd="0" destOrd="0" presId="urn:microsoft.com/office/officeart/2008/layout/LinedList"/>
    <dgm:cxn modelId="{90D1A423-2DE7-A34C-9089-6436BE81AE77}" type="presParOf" srcId="{597F1A19-03BA-0C4B-937F-12A200072107}" destId="{07F8BD2C-BCCB-E647-AF40-E53BB19E0E08}" srcOrd="1" destOrd="0" presId="urn:microsoft.com/office/officeart/2008/layout/LinedList"/>
    <dgm:cxn modelId="{0D4EDEDB-9D64-D145-9DA9-47398856CDC3}" type="presParOf" srcId="{AA16DE0F-5EB2-A74B-82DA-B23526835DD3}" destId="{0B19AEB1-976D-8040-AC45-D8DCEB5F481A}" srcOrd="12" destOrd="0" presId="urn:microsoft.com/office/officeart/2008/layout/LinedList"/>
    <dgm:cxn modelId="{E5E3F87E-5638-124F-A485-B5A857E258C6}" type="presParOf" srcId="{AA16DE0F-5EB2-A74B-82DA-B23526835DD3}" destId="{58928407-0BB4-584F-8430-B5B8EA30BB8E}" srcOrd="13" destOrd="0" presId="urn:microsoft.com/office/officeart/2008/layout/LinedList"/>
    <dgm:cxn modelId="{43C60477-D24C-1C44-8590-0C5D9DDCC299}" type="presParOf" srcId="{58928407-0BB4-584F-8430-B5B8EA30BB8E}" destId="{9BB217F4-9895-4843-8A8B-0F5193AACA07}" srcOrd="0" destOrd="0" presId="urn:microsoft.com/office/officeart/2008/layout/LinedList"/>
    <dgm:cxn modelId="{A976D5F3-271C-F746-B4B5-5065019FF623}" type="presParOf" srcId="{58928407-0BB4-584F-8430-B5B8EA30BB8E}" destId="{18394821-FC35-A445-9720-C040517FAF2F}" srcOrd="1" destOrd="0" presId="urn:microsoft.com/office/officeart/2008/layout/LinedList"/>
    <dgm:cxn modelId="{4A9E9F6E-9F73-9D4A-B4AB-F9C73285F569}" type="presParOf" srcId="{AA16DE0F-5EB2-A74B-82DA-B23526835DD3}" destId="{5A945C22-4F68-BD45-B496-E7774E253F2F}" srcOrd="14" destOrd="0" presId="urn:microsoft.com/office/officeart/2008/layout/LinedList"/>
    <dgm:cxn modelId="{6F196FEF-A2DB-8848-9624-721019466212}" type="presParOf" srcId="{AA16DE0F-5EB2-A74B-82DA-B23526835DD3}" destId="{DAC7118B-4861-A342-BB46-5CF9C8622596}" srcOrd="15" destOrd="0" presId="urn:microsoft.com/office/officeart/2008/layout/LinedList"/>
    <dgm:cxn modelId="{67646387-9EBB-8D47-A10D-16705A9E4365}" type="presParOf" srcId="{DAC7118B-4861-A342-BB46-5CF9C8622596}" destId="{8505E8D0-F386-4544-B14D-21C1CC38FF60}" srcOrd="0" destOrd="0" presId="urn:microsoft.com/office/officeart/2008/layout/LinedList"/>
    <dgm:cxn modelId="{B92654BC-9148-8D40-A586-B0789892B433}" type="presParOf" srcId="{DAC7118B-4861-A342-BB46-5CF9C8622596}" destId="{023990C7-81D8-CD4B-947F-AC334FCA3F1B}" srcOrd="1" destOrd="0" presId="urn:microsoft.com/office/officeart/2008/layout/LinedList"/>
    <dgm:cxn modelId="{3CCD7D32-A454-F04A-BFBF-C21338C0318F}" type="presParOf" srcId="{AA16DE0F-5EB2-A74B-82DA-B23526835DD3}" destId="{D6DDA8F0-4D54-9E41-B466-7B6C0A450635}" srcOrd="16" destOrd="0" presId="urn:microsoft.com/office/officeart/2008/layout/LinedList"/>
    <dgm:cxn modelId="{0A13815A-698E-8349-AC2D-BBD4BBAD41E2}" type="presParOf" srcId="{AA16DE0F-5EB2-A74B-82DA-B23526835DD3}" destId="{DCCF86CD-AC70-2C49-AEB7-AE547932C1AD}" srcOrd="17" destOrd="0" presId="urn:microsoft.com/office/officeart/2008/layout/LinedList"/>
    <dgm:cxn modelId="{BC61981D-F31C-EF45-A185-5C5A43AFFDFE}" type="presParOf" srcId="{DCCF86CD-AC70-2C49-AEB7-AE547932C1AD}" destId="{678A2D4E-26E5-1A45-91C2-DDC3C85B7685}" srcOrd="0" destOrd="0" presId="urn:microsoft.com/office/officeart/2008/layout/LinedList"/>
    <dgm:cxn modelId="{07D2295A-553D-6E46-A8D5-9197ADF27972}" type="presParOf" srcId="{DCCF86CD-AC70-2C49-AEB7-AE547932C1AD}" destId="{3DE40B87-6A4F-E14B-88E7-511EC57DECDC}" srcOrd="1" destOrd="0" presId="urn:microsoft.com/office/officeart/2008/layout/LinedList"/>
    <dgm:cxn modelId="{C9EC3AA0-0979-0B45-AEFC-090F473FCF99}" type="presParOf" srcId="{AA16DE0F-5EB2-A74B-82DA-B23526835DD3}" destId="{578E514A-4AB8-2A42-81BA-363861FD7BBF}" srcOrd="18" destOrd="0" presId="urn:microsoft.com/office/officeart/2008/layout/LinedList"/>
    <dgm:cxn modelId="{7966CA21-0814-9446-9ECD-3136EF2E706E}" type="presParOf" srcId="{AA16DE0F-5EB2-A74B-82DA-B23526835DD3}" destId="{95A49D24-EDB5-F04E-93FA-546EEEE903F6}" srcOrd="19" destOrd="0" presId="urn:microsoft.com/office/officeart/2008/layout/LinedList"/>
    <dgm:cxn modelId="{E021C557-EF49-C244-B47D-CE297E4D8606}" type="presParOf" srcId="{95A49D24-EDB5-F04E-93FA-546EEEE903F6}" destId="{C63472F0-9033-604A-9576-0763F26F2743}" srcOrd="0" destOrd="0" presId="urn:microsoft.com/office/officeart/2008/layout/LinedList"/>
    <dgm:cxn modelId="{24357AF6-C160-6540-BE4C-F9D9D6785E59}" type="presParOf" srcId="{95A49D24-EDB5-F04E-93FA-546EEEE903F6}" destId="{26A73ED7-2B00-A24F-996D-38593BE2B6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E3AF02-400E-4A08-81E9-1EF151A3A7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D39654-8CDC-4C38-9109-94D29A9E3CC5}">
      <dgm:prSet/>
      <dgm:spPr/>
      <dgm:t>
        <a:bodyPr/>
        <a:lstStyle/>
        <a:p>
          <a:pPr>
            <a:lnSpc>
              <a:spcPct val="100000"/>
            </a:lnSpc>
          </a:pPr>
          <a:r>
            <a:rPr lang="en-US" dirty="0"/>
            <a:t>Observed defined as: Watching the urine stream leave the body and enter the specimen container</a:t>
          </a:r>
        </a:p>
      </dgm:t>
    </dgm:pt>
    <dgm:pt modelId="{5F14F13C-5762-4FC5-8E45-D8F3FF3E48BD}" type="parTrans" cxnId="{74BFAA49-1DC3-4436-9A5E-601DEE104B9B}">
      <dgm:prSet/>
      <dgm:spPr/>
      <dgm:t>
        <a:bodyPr/>
        <a:lstStyle/>
        <a:p>
          <a:endParaRPr lang="en-US"/>
        </a:p>
      </dgm:t>
    </dgm:pt>
    <dgm:pt modelId="{78A07C07-4CEF-438D-8D95-541B0182938F}" type="sibTrans" cxnId="{74BFAA49-1DC3-4436-9A5E-601DEE104B9B}">
      <dgm:prSet/>
      <dgm:spPr/>
      <dgm:t>
        <a:bodyPr/>
        <a:lstStyle/>
        <a:p>
          <a:endParaRPr lang="en-US"/>
        </a:p>
      </dgm:t>
    </dgm:pt>
    <dgm:pt modelId="{41BF6367-44BB-49E0-A0C2-3828E92C462E}">
      <dgm:prSet/>
      <dgm:spPr/>
      <dgm:t>
        <a:bodyPr/>
        <a:lstStyle/>
        <a:p>
          <a:pPr>
            <a:lnSpc>
              <a:spcPct val="100000"/>
            </a:lnSpc>
          </a:pPr>
          <a:r>
            <a:rPr lang="en-US" dirty="0"/>
            <a:t>Observed only recommended if concerns about adulteration as it is intrusive and staff time-intensive</a:t>
          </a:r>
        </a:p>
      </dgm:t>
    </dgm:pt>
    <dgm:pt modelId="{1199383F-BBEE-4BE4-944B-208A3E9D7DB4}" type="parTrans" cxnId="{DFD22D89-7A6E-4DC7-9FBE-6EB86E383A57}">
      <dgm:prSet/>
      <dgm:spPr/>
      <dgm:t>
        <a:bodyPr/>
        <a:lstStyle/>
        <a:p>
          <a:endParaRPr lang="en-US"/>
        </a:p>
      </dgm:t>
    </dgm:pt>
    <dgm:pt modelId="{82C092FB-CA1C-4432-8192-0977654133A5}" type="sibTrans" cxnId="{DFD22D89-7A6E-4DC7-9FBE-6EB86E383A57}">
      <dgm:prSet/>
      <dgm:spPr/>
      <dgm:t>
        <a:bodyPr/>
        <a:lstStyle/>
        <a:p>
          <a:endParaRPr lang="en-US"/>
        </a:p>
      </dgm:t>
    </dgm:pt>
    <dgm:pt modelId="{0CE06E7F-9A0F-4689-810A-D2B1509ABD6E}">
      <dgm:prSet/>
      <dgm:spPr/>
      <dgm:t>
        <a:bodyPr/>
        <a:lstStyle/>
        <a:p>
          <a:pPr>
            <a:lnSpc>
              <a:spcPct val="100000"/>
            </a:lnSpc>
          </a:pPr>
          <a:r>
            <a:rPr lang="en-US" dirty="0"/>
            <a:t>Have clear and consistently implemented SOP about supervised versus observed urine collection</a:t>
          </a:r>
        </a:p>
      </dgm:t>
    </dgm:pt>
    <dgm:pt modelId="{C309280E-33E8-4B6E-BDDC-98E384F37787}" type="parTrans" cxnId="{B8E8A48E-6715-4935-A4F3-A15265423398}">
      <dgm:prSet/>
      <dgm:spPr/>
      <dgm:t>
        <a:bodyPr/>
        <a:lstStyle/>
        <a:p>
          <a:endParaRPr lang="en-US"/>
        </a:p>
      </dgm:t>
    </dgm:pt>
    <dgm:pt modelId="{60519368-44C7-4219-87EF-32054E8808F2}" type="sibTrans" cxnId="{B8E8A48E-6715-4935-A4F3-A15265423398}">
      <dgm:prSet/>
      <dgm:spPr/>
      <dgm:t>
        <a:bodyPr/>
        <a:lstStyle/>
        <a:p>
          <a:endParaRPr lang="en-US"/>
        </a:p>
      </dgm:t>
    </dgm:pt>
    <dgm:pt modelId="{232F103D-AC91-489B-9875-00A902419359}" type="pres">
      <dgm:prSet presAssocID="{C2E3AF02-400E-4A08-81E9-1EF151A3A75D}" presName="root" presStyleCnt="0">
        <dgm:presLayoutVars>
          <dgm:dir/>
          <dgm:resizeHandles val="exact"/>
        </dgm:presLayoutVars>
      </dgm:prSet>
      <dgm:spPr/>
    </dgm:pt>
    <dgm:pt modelId="{6FA71E8B-D9E0-4779-BFA7-AA1B61BD0B00}" type="pres">
      <dgm:prSet presAssocID="{B5D39654-8CDC-4C38-9109-94D29A9E3CC5}" presName="compNode" presStyleCnt="0"/>
      <dgm:spPr/>
    </dgm:pt>
    <dgm:pt modelId="{28C0629C-0361-4AB6-8333-3983FBDB2FBD}" type="pres">
      <dgm:prSet presAssocID="{B5D39654-8CDC-4C38-9109-94D29A9E3CC5}" presName="bgRect" presStyleLbl="bgShp" presStyleIdx="0" presStyleCnt="3"/>
      <dgm:spPr/>
    </dgm:pt>
    <dgm:pt modelId="{5146ECFD-522B-4A69-8BD3-3DB562F1E4F0}" type="pres">
      <dgm:prSet presAssocID="{B5D39654-8CDC-4C38-9109-94D29A9E3C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67EFC037-DC33-4777-83CA-DCA282E98801}" type="pres">
      <dgm:prSet presAssocID="{B5D39654-8CDC-4C38-9109-94D29A9E3CC5}" presName="spaceRect" presStyleCnt="0"/>
      <dgm:spPr/>
    </dgm:pt>
    <dgm:pt modelId="{75A5DC23-7F2D-41F4-A63A-9E428EF6DC1A}" type="pres">
      <dgm:prSet presAssocID="{B5D39654-8CDC-4C38-9109-94D29A9E3CC5}" presName="parTx" presStyleLbl="revTx" presStyleIdx="0" presStyleCnt="3">
        <dgm:presLayoutVars>
          <dgm:chMax val="0"/>
          <dgm:chPref val="0"/>
        </dgm:presLayoutVars>
      </dgm:prSet>
      <dgm:spPr/>
    </dgm:pt>
    <dgm:pt modelId="{363FA1D8-36E1-4C2F-8EDA-0EED87393421}" type="pres">
      <dgm:prSet presAssocID="{78A07C07-4CEF-438D-8D95-541B0182938F}" presName="sibTrans" presStyleCnt="0"/>
      <dgm:spPr/>
    </dgm:pt>
    <dgm:pt modelId="{96C5CB18-8A97-4870-BC39-D85E660AC1D1}" type="pres">
      <dgm:prSet presAssocID="{41BF6367-44BB-49E0-A0C2-3828E92C462E}" presName="compNode" presStyleCnt="0"/>
      <dgm:spPr/>
    </dgm:pt>
    <dgm:pt modelId="{A024D991-6544-4943-AFA0-8F26D5495647}" type="pres">
      <dgm:prSet presAssocID="{41BF6367-44BB-49E0-A0C2-3828E92C462E}" presName="bgRect" presStyleLbl="bgShp" presStyleIdx="1" presStyleCnt="3"/>
      <dgm:spPr/>
    </dgm:pt>
    <dgm:pt modelId="{A6EBF298-E602-45C1-84F5-BA7BB9ED6383}" type="pres">
      <dgm:prSet presAssocID="{41BF6367-44BB-49E0-A0C2-3828E92C46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62EE9F4E-AF4E-4E18-9A04-1DF9A8EE8B85}" type="pres">
      <dgm:prSet presAssocID="{41BF6367-44BB-49E0-A0C2-3828E92C462E}" presName="spaceRect" presStyleCnt="0"/>
      <dgm:spPr/>
    </dgm:pt>
    <dgm:pt modelId="{438D816C-444A-4F7A-9F2C-F69C614B8FDE}" type="pres">
      <dgm:prSet presAssocID="{41BF6367-44BB-49E0-A0C2-3828E92C462E}" presName="parTx" presStyleLbl="revTx" presStyleIdx="1" presStyleCnt="3">
        <dgm:presLayoutVars>
          <dgm:chMax val="0"/>
          <dgm:chPref val="0"/>
        </dgm:presLayoutVars>
      </dgm:prSet>
      <dgm:spPr/>
    </dgm:pt>
    <dgm:pt modelId="{A5276B67-7333-43AE-ABFF-DD02517EA228}" type="pres">
      <dgm:prSet presAssocID="{82C092FB-CA1C-4432-8192-0977654133A5}" presName="sibTrans" presStyleCnt="0"/>
      <dgm:spPr/>
    </dgm:pt>
    <dgm:pt modelId="{0D41BD23-4A08-4A1A-985E-C4555DD2D175}" type="pres">
      <dgm:prSet presAssocID="{0CE06E7F-9A0F-4689-810A-D2B1509ABD6E}" presName="compNode" presStyleCnt="0"/>
      <dgm:spPr/>
    </dgm:pt>
    <dgm:pt modelId="{7A9AE7FA-205C-4114-9977-F18669AB3EF7}" type="pres">
      <dgm:prSet presAssocID="{0CE06E7F-9A0F-4689-810A-D2B1509ABD6E}" presName="bgRect" presStyleLbl="bgShp" presStyleIdx="2" presStyleCnt="3"/>
      <dgm:spPr/>
    </dgm:pt>
    <dgm:pt modelId="{D5C925F7-7A7D-456F-B90B-31089E877B64}" type="pres">
      <dgm:prSet presAssocID="{0CE06E7F-9A0F-4689-810A-D2B1509ABD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114D119C-F40B-4607-A568-C1C56F4DFDFE}" type="pres">
      <dgm:prSet presAssocID="{0CE06E7F-9A0F-4689-810A-D2B1509ABD6E}" presName="spaceRect" presStyleCnt="0"/>
      <dgm:spPr/>
    </dgm:pt>
    <dgm:pt modelId="{253376F3-1FD5-450A-A0C5-F14941AE78AC}" type="pres">
      <dgm:prSet presAssocID="{0CE06E7F-9A0F-4689-810A-D2B1509ABD6E}" presName="parTx" presStyleLbl="revTx" presStyleIdx="2" presStyleCnt="3">
        <dgm:presLayoutVars>
          <dgm:chMax val="0"/>
          <dgm:chPref val="0"/>
        </dgm:presLayoutVars>
      </dgm:prSet>
      <dgm:spPr/>
    </dgm:pt>
  </dgm:ptLst>
  <dgm:cxnLst>
    <dgm:cxn modelId="{8EBF6A10-2DD5-4A60-A6BE-D09B6CCD3C7E}" type="presOf" srcId="{0CE06E7F-9A0F-4689-810A-D2B1509ABD6E}" destId="{253376F3-1FD5-450A-A0C5-F14941AE78AC}" srcOrd="0" destOrd="0" presId="urn:microsoft.com/office/officeart/2018/2/layout/IconVerticalSolidList"/>
    <dgm:cxn modelId="{D1E37746-4538-4AEF-929D-74B653AF9037}" type="presOf" srcId="{41BF6367-44BB-49E0-A0C2-3828E92C462E}" destId="{438D816C-444A-4F7A-9F2C-F69C614B8FDE}" srcOrd="0" destOrd="0" presId="urn:microsoft.com/office/officeart/2018/2/layout/IconVerticalSolidList"/>
    <dgm:cxn modelId="{74BFAA49-1DC3-4436-9A5E-601DEE104B9B}" srcId="{C2E3AF02-400E-4A08-81E9-1EF151A3A75D}" destId="{B5D39654-8CDC-4C38-9109-94D29A9E3CC5}" srcOrd="0" destOrd="0" parTransId="{5F14F13C-5762-4FC5-8E45-D8F3FF3E48BD}" sibTransId="{78A07C07-4CEF-438D-8D95-541B0182938F}"/>
    <dgm:cxn modelId="{8A3ED656-C1B2-4580-B12C-314DD4F47CE2}" type="presOf" srcId="{C2E3AF02-400E-4A08-81E9-1EF151A3A75D}" destId="{232F103D-AC91-489B-9875-00A902419359}" srcOrd="0" destOrd="0" presId="urn:microsoft.com/office/officeart/2018/2/layout/IconVerticalSolidList"/>
    <dgm:cxn modelId="{DFD22D89-7A6E-4DC7-9FBE-6EB86E383A57}" srcId="{C2E3AF02-400E-4A08-81E9-1EF151A3A75D}" destId="{41BF6367-44BB-49E0-A0C2-3828E92C462E}" srcOrd="1" destOrd="0" parTransId="{1199383F-BBEE-4BE4-944B-208A3E9D7DB4}" sibTransId="{82C092FB-CA1C-4432-8192-0977654133A5}"/>
    <dgm:cxn modelId="{B8E8A48E-6715-4935-A4F3-A15265423398}" srcId="{C2E3AF02-400E-4A08-81E9-1EF151A3A75D}" destId="{0CE06E7F-9A0F-4689-810A-D2B1509ABD6E}" srcOrd="2" destOrd="0" parTransId="{C309280E-33E8-4B6E-BDDC-98E384F37787}" sibTransId="{60519368-44C7-4219-87EF-32054E8808F2}"/>
    <dgm:cxn modelId="{CC24FAE1-9A7D-4104-AD76-D7B4B929E022}" type="presOf" srcId="{B5D39654-8CDC-4C38-9109-94D29A9E3CC5}" destId="{75A5DC23-7F2D-41F4-A63A-9E428EF6DC1A}" srcOrd="0" destOrd="0" presId="urn:microsoft.com/office/officeart/2018/2/layout/IconVerticalSolidList"/>
    <dgm:cxn modelId="{BA8E7472-65DB-47D7-9BF2-275DF02A9C1B}" type="presParOf" srcId="{232F103D-AC91-489B-9875-00A902419359}" destId="{6FA71E8B-D9E0-4779-BFA7-AA1B61BD0B00}" srcOrd="0" destOrd="0" presId="urn:microsoft.com/office/officeart/2018/2/layout/IconVerticalSolidList"/>
    <dgm:cxn modelId="{D1BE930B-D6CA-41C9-8442-C456ADCCA52B}" type="presParOf" srcId="{6FA71E8B-D9E0-4779-BFA7-AA1B61BD0B00}" destId="{28C0629C-0361-4AB6-8333-3983FBDB2FBD}" srcOrd="0" destOrd="0" presId="urn:microsoft.com/office/officeart/2018/2/layout/IconVerticalSolidList"/>
    <dgm:cxn modelId="{79103052-E5F1-4C47-819E-9F462F71F3D9}" type="presParOf" srcId="{6FA71E8B-D9E0-4779-BFA7-AA1B61BD0B00}" destId="{5146ECFD-522B-4A69-8BD3-3DB562F1E4F0}" srcOrd="1" destOrd="0" presId="urn:microsoft.com/office/officeart/2018/2/layout/IconVerticalSolidList"/>
    <dgm:cxn modelId="{AD007191-DE9C-481C-9CB1-2C1D7FB46EAB}" type="presParOf" srcId="{6FA71E8B-D9E0-4779-BFA7-AA1B61BD0B00}" destId="{67EFC037-DC33-4777-83CA-DCA282E98801}" srcOrd="2" destOrd="0" presId="urn:microsoft.com/office/officeart/2018/2/layout/IconVerticalSolidList"/>
    <dgm:cxn modelId="{D6F1BD4E-8A6B-4482-BA3E-691B2C14562E}" type="presParOf" srcId="{6FA71E8B-D9E0-4779-BFA7-AA1B61BD0B00}" destId="{75A5DC23-7F2D-41F4-A63A-9E428EF6DC1A}" srcOrd="3" destOrd="0" presId="urn:microsoft.com/office/officeart/2018/2/layout/IconVerticalSolidList"/>
    <dgm:cxn modelId="{FB4AAD8E-892F-48D1-9E7F-10E12F246F59}" type="presParOf" srcId="{232F103D-AC91-489B-9875-00A902419359}" destId="{363FA1D8-36E1-4C2F-8EDA-0EED87393421}" srcOrd="1" destOrd="0" presId="urn:microsoft.com/office/officeart/2018/2/layout/IconVerticalSolidList"/>
    <dgm:cxn modelId="{4722D07F-1BCF-4BAF-A3CB-E167F7328ED5}" type="presParOf" srcId="{232F103D-AC91-489B-9875-00A902419359}" destId="{96C5CB18-8A97-4870-BC39-D85E660AC1D1}" srcOrd="2" destOrd="0" presId="urn:microsoft.com/office/officeart/2018/2/layout/IconVerticalSolidList"/>
    <dgm:cxn modelId="{FF48977A-5513-4F1F-845C-931DBB3FC814}" type="presParOf" srcId="{96C5CB18-8A97-4870-BC39-D85E660AC1D1}" destId="{A024D991-6544-4943-AFA0-8F26D5495647}" srcOrd="0" destOrd="0" presId="urn:microsoft.com/office/officeart/2018/2/layout/IconVerticalSolidList"/>
    <dgm:cxn modelId="{41B63DB4-E71D-43D0-A5FC-C888F71097E0}" type="presParOf" srcId="{96C5CB18-8A97-4870-BC39-D85E660AC1D1}" destId="{A6EBF298-E602-45C1-84F5-BA7BB9ED6383}" srcOrd="1" destOrd="0" presId="urn:microsoft.com/office/officeart/2018/2/layout/IconVerticalSolidList"/>
    <dgm:cxn modelId="{DF4FFF50-F112-4451-95A4-2755F5DF2C5A}" type="presParOf" srcId="{96C5CB18-8A97-4870-BC39-D85E660AC1D1}" destId="{62EE9F4E-AF4E-4E18-9A04-1DF9A8EE8B85}" srcOrd="2" destOrd="0" presId="urn:microsoft.com/office/officeart/2018/2/layout/IconVerticalSolidList"/>
    <dgm:cxn modelId="{8FE85A09-77A5-40FC-97FF-34ED2A189A84}" type="presParOf" srcId="{96C5CB18-8A97-4870-BC39-D85E660AC1D1}" destId="{438D816C-444A-4F7A-9F2C-F69C614B8FDE}" srcOrd="3" destOrd="0" presId="urn:microsoft.com/office/officeart/2018/2/layout/IconVerticalSolidList"/>
    <dgm:cxn modelId="{09341504-CB1F-430D-8DF0-8715B15791FA}" type="presParOf" srcId="{232F103D-AC91-489B-9875-00A902419359}" destId="{A5276B67-7333-43AE-ABFF-DD02517EA228}" srcOrd="3" destOrd="0" presId="urn:microsoft.com/office/officeart/2018/2/layout/IconVerticalSolidList"/>
    <dgm:cxn modelId="{BB7CD084-76FA-4010-9E55-51DAA3F401FB}" type="presParOf" srcId="{232F103D-AC91-489B-9875-00A902419359}" destId="{0D41BD23-4A08-4A1A-985E-C4555DD2D175}" srcOrd="4" destOrd="0" presId="urn:microsoft.com/office/officeart/2018/2/layout/IconVerticalSolidList"/>
    <dgm:cxn modelId="{D18B7DAE-B91F-4716-959A-A1DFC013624C}" type="presParOf" srcId="{0D41BD23-4A08-4A1A-985E-C4555DD2D175}" destId="{7A9AE7FA-205C-4114-9977-F18669AB3EF7}" srcOrd="0" destOrd="0" presId="urn:microsoft.com/office/officeart/2018/2/layout/IconVerticalSolidList"/>
    <dgm:cxn modelId="{660671BD-EFA7-4D9E-91EB-D9F9B3E4F70F}" type="presParOf" srcId="{0D41BD23-4A08-4A1A-985E-C4555DD2D175}" destId="{D5C925F7-7A7D-456F-B90B-31089E877B64}" srcOrd="1" destOrd="0" presId="urn:microsoft.com/office/officeart/2018/2/layout/IconVerticalSolidList"/>
    <dgm:cxn modelId="{1D5A177E-2B40-4FB6-B4AA-4376C9A665AB}" type="presParOf" srcId="{0D41BD23-4A08-4A1A-985E-C4555DD2D175}" destId="{114D119C-F40B-4607-A568-C1C56F4DFDFE}" srcOrd="2" destOrd="0" presId="urn:microsoft.com/office/officeart/2018/2/layout/IconVerticalSolidList"/>
    <dgm:cxn modelId="{B8FF0DF3-1BA5-4396-A94E-71D4876D8648}" type="presParOf" srcId="{0D41BD23-4A08-4A1A-985E-C4555DD2D175}" destId="{253376F3-1FD5-450A-A0C5-F14941AE78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BCC06F-55F2-457C-A9DA-5086722BA6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8E267A-77F3-4BD8-8DB2-51EF68D80504}">
      <dgm:prSet/>
      <dgm:spPr/>
      <dgm:t>
        <a:bodyPr/>
        <a:lstStyle/>
        <a:p>
          <a:r>
            <a:rPr lang="en-US" dirty="0"/>
            <a:t>Chain of Custody Definition: The course of action of documenting the management and storage of a specimen from the moment a donor gives the specimen to the collector to the final destination of the specimen and the review and reporting of the final result.</a:t>
          </a:r>
        </a:p>
      </dgm:t>
    </dgm:pt>
    <dgm:pt modelId="{8E016D4D-A70D-4038-8D67-9493E0A21858}" type="parTrans" cxnId="{F682F75B-DB1E-452E-B7AD-129AFF8E6F1D}">
      <dgm:prSet/>
      <dgm:spPr/>
      <dgm:t>
        <a:bodyPr/>
        <a:lstStyle/>
        <a:p>
          <a:endParaRPr lang="en-US"/>
        </a:p>
      </dgm:t>
    </dgm:pt>
    <dgm:pt modelId="{116C3222-1CF9-4A68-B09F-D33D5014789A}" type="sibTrans" cxnId="{F682F75B-DB1E-452E-B7AD-129AFF8E6F1D}">
      <dgm:prSet/>
      <dgm:spPr/>
      <dgm:t>
        <a:bodyPr/>
        <a:lstStyle/>
        <a:p>
          <a:endParaRPr lang="en-US"/>
        </a:p>
      </dgm:t>
    </dgm:pt>
    <dgm:pt modelId="{0215445F-4629-44CF-92EF-EC5F785EEABC}">
      <dgm:prSet/>
      <dgm:spPr/>
      <dgm:t>
        <a:bodyPr/>
        <a:lstStyle/>
        <a:p>
          <a:r>
            <a:rPr lang="en-US" dirty="0"/>
            <a:t>All urine toxicology screening should have documentation regarding the integrity of the specimen to be tested.</a:t>
          </a:r>
        </a:p>
      </dgm:t>
    </dgm:pt>
    <dgm:pt modelId="{8A4E56D7-1CC7-4992-97F0-375BFDAFE2EC}" type="parTrans" cxnId="{E8F89680-B3BB-44FE-9079-41185D3CC25F}">
      <dgm:prSet/>
      <dgm:spPr/>
      <dgm:t>
        <a:bodyPr/>
        <a:lstStyle/>
        <a:p>
          <a:endParaRPr lang="en-US"/>
        </a:p>
      </dgm:t>
    </dgm:pt>
    <dgm:pt modelId="{88778E98-C8FC-4543-8B91-12ECDE59C143}" type="sibTrans" cxnId="{E8F89680-B3BB-44FE-9079-41185D3CC25F}">
      <dgm:prSet/>
      <dgm:spPr/>
      <dgm:t>
        <a:bodyPr/>
        <a:lstStyle/>
        <a:p>
          <a:endParaRPr lang="en-US"/>
        </a:p>
      </dgm:t>
    </dgm:pt>
    <dgm:pt modelId="{D236F811-C142-1747-AB2F-96E0EF7A1F65}">
      <dgm:prSet/>
      <dgm:spPr/>
      <dgm:t>
        <a:bodyPr/>
        <a:lstStyle/>
        <a:p>
          <a:r>
            <a:rPr lang="en-US" dirty="0"/>
            <a:t>Supervising the collection process and ensuring that there is strict adherence to chain of custody principles</a:t>
          </a:r>
        </a:p>
      </dgm:t>
    </dgm:pt>
    <dgm:pt modelId="{07DFD215-A811-CA4C-80F7-108913395663}" type="parTrans" cxnId="{76E3A7EC-7F70-B541-BA62-D90EDEB9DB64}">
      <dgm:prSet/>
      <dgm:spPr/>
      <dgm:t>
        <a:bodyPr/>
        <a:lstStyle/>
        <a:p>
          <a:endParaRPr lang="en-US"/>
        </a:p>
      </dgm:t>
    </dgm:pt>
    <dgm:pt modelId="{1D5A0370-AF8C-4643-9057-2434F504F946}" type="sibTrans" cxnId="{76E3A7EC-7F70-B541-BA62-D90EDEB9DB64}">
      <dgm:prSet/>
      <dgm:spPr/>
      <dgm:t>
        <a:bodyPr/>
        <a:lstStyle/>
        <a:p>
          <a:endParaRPr lang="en-US"/>
        </a:p>
      </dgm:t>
    </dgm:pt>
    <dgm:pt modelId="{6C18F785-EFEA-48D3-A872-13444FDFE871}" type="pres">
      <dgm:prSet presAssocID="{81BCC06F-55F2-457C-A9DA-5086722BA6FA}" presName="linear" presStyleCnt="0">
        <dgm:presLayoutVars>
          <dgm:animLvl val="lvl"/>
          <dgm:resizeHandles val="exact"/>
        </dgm:presLayoutVars>
      </dgm:prSet>
      <dgm:spPr/>
    </dgm:pt>
    <dgm:pt modelId="{5E2636C1-2C7F-4661-9275-0BEFE5277B8C}" type="pres">
      <dgm:prSet presAssocID="{D68E267A-77F3-4BD8-8DB2-51EF68D80504}" presName="parentText" presStyleLbl="node1" presStyleIdx="0" presStyleCnt="3">
        <dgm:presLayoutVars>
          <dgm:chMax val="0"/>
          <dgm:bulletEnabled val="1"/>
        </dgm:presLayoutVars>
      </dgm:prSet>
      <dgm:spPr/>
    </dgm:pt>
    <dgm:pt modelId="{B46BA666-4325-4D14-82D3-63A5FFFFFD9D}" type="pres">
      <dgm:prSet presAssocID="{116C3222-1CF9-4A68-B09F-D33D5014789A}" presName="spacer" presStyleCnt="0"/>
      <dgm:spPr/>
    </dgm:pt>
    <dgm:pt modelId="{AFF7BA6C-3FA1-4F16-BFB3-F9C1509DF6D9}" type="pres">
      <dgm:prSet presAssocID="{D236F811-C142-1747-AB2F-96E0EF7A1F65}" presName="parentText" presStyleLbl="node1" presStyleIdx="1" presStyleCnt="3">
        <dgm:presLayoutVars>
          <dgm:chMax val="0"/>
          <dgm:bulletEnabled val="1"/>
        </dgm:presLayoutVars>
      </dgm:prSet>
      <dgm:spPr/>
    </dgm:pt>
    <dgm:pt modelId="{5F7A46B8-8A57-4D05-AFDF-A7DAC1B8C1AF}" type="pres">
      <dgm:prSet presAssocID="{1D5A0370-AF8C-4643-9057-2434F504F946}" presName="spacer" presStyleCnt="0"/>
      <dgm:spPr/>
    </dgm:pt>
    <dgm:pt modelId="{46B9C000-E059-4853-A9AC-C9A9D9BB3212}" type="pres">
      <dgm:prSet presAssocID="{0215445F-4629-44CF-92EF-EC5F785EEABC}" presName="parentText" presStyleLbl="node1" presStyleIdx="2" presStyleCnt="3">
        <dgm:presLayoutVars>
          <dgm:chMax val="0"/>
          <dgm:bulletEnabled val="1"/>
        </dgm:presLayoutVars>
      </dgm:prSet>
      <dgm:spPr/>
    </dgm:pt>
  </dgm:ptLst>
  <dgm:cxnLst>
    <dgm:cxn modelId="{AE5FE406-C38F-4D23-9116-8CD4221D988B}" type="presOf" srcId="{D236F811-C142-1747-AB2F-96E0EF7A1F65}" destId="{AFF7BA6C-3FA1-4F16-BFB3-F9C1509DF6D9}" srcOrd="0" destOrd="0" presId="urn:microsoft.com/office/officeart/2005/8/layout/vList2"/>
    <dgm:cxn modelId="{FEC00A39-A4A7-4ABE-AA20-C2E7B571E86E}" type="presOf" srcId="{81BCC06F-55F2-457C-A9DA-5086722BA6FA}" destId="{6C18F785-EFEA-48D3-A872-13444FDFE871}" srcOrd="0" destOrd="0" presId="urn:microsoft.com/office/officeart/2005/8/layout/vList2"/>
    <dgm:cxn modelId="{F682F75B-DB1E-452E-B7AD-129AFF8E6F1D}" srcId="{81BCC06F-55F2-457C-A9DA-5086722BA6FA}" destId="{D68E267A-77F3-4BD8-8DB2-51EF68D80504}" srcOrd="0" destOrd="0" parTransId="{8E016D4D-A70D-4038-8D67-9493E0A21858}" sibTransId="{116C3222-1CF9-4A68-B09F-D33D5014789A}"/>
    <dgm:cxn modelId="{F983BC4D-DFE3-4FBF-9286-3166296F70EF}" type="presOf" srcId="{D68E267A-77F3-4BD8-8DB2-51EF68D80504}" destId="{5E2636C1-2C7F-4661-9275-0BEFE5277B8C}" srcOrd="0" destOrd="0" presId="urn:microsoft.com/office/officeart/2005/8/layout/vList2"/>
    <dgm:cxn modelId="{E8F89680-B3BB-44FE-9079-41185D3CC25F}" srcId="{81BCC06F-55F2-457C-A9DA-5086722BA6FA}" destId="{0215445F-4629-44CF-92EF-EC5F785EEABC}" srcOrd="2" destOrd="0" parTransId="{8A4E56D7-1CC7-4992-97F0-375BFDAFE2EC}" sibTransId="{88778E98-C8FC-4543-8B91-12ECDE59C143}"/>
    <dgm:cxn modelId="{76E3A7EC-7F70-B541-BA62-D90EDEB9DB64}" srcId="{81BCC06F-55F2-457C-A9DA-5086722BA6FA}" destId="{D236F811-C142-1747-AB2F-96E0EF7A1F65}" srcOrd="1" destOrd="0" parTransId="{07DFD215-A811-CA4C-80F7-108913395663}" sibTransId="{1D5A0370-AF8C-4643-9057-2434F504F946}"/>
    <dgm:cxn modelId="{202E18EE-D54E-4A1C-B3E7-E4968B91CF5A}" type="presOf" srcId="{0215445F-4629-44CF-92EF-EC5F785EEABC}" destId="{46B9C000-E059-4853-A9AC-C9A9D9BB3212}" srcOrd="0" destOrd="0" presId="urn:microsoft.com/office/officeart/2005/8/layout/vList2"/>
    <dgm:cxn modelId="{65849026-DFCF-474F-94C3-22F1615DF2BE}" type="presParOf" srcId="{6C18F785-EFEA-48D3-A872-13444FDFE871}" destId="{5E2636C1-2C7F-4661-9275-0BEFE5277B8C}" srcOrd="0" destOrd="0" presId="urn:microsoft.com/office/officeart/2005/8/layout/vList2"/>
    <dgm:cxn modelId="{22185CAC-4794-41DE-86CF-64FBA783BBE4}" type="presParOf" srcId="{6C18F785-EFEA-48D3-A872-13444FDFE871}" destId="{B46BA666-4325-4D14-82D3-63A5FFFFFD9D}" srcOrd="1" destOrd="0" presId="urn:microsoft.com/office/officeart/2005/8/layout/vList2"/>
    <dgm:cxn modelId="{1EBBDEC9-DB56-4154-B8C5-70317B984965}" type="presParOf" srcId="{6C18F785-EFEA-48D3-A872-13444FDFE871}" destId="{AFF7BA6C-3FA1-4F16-BFB3-F9C1509DF6D9}" srcOrd="2" destOrd="0" presId="urn:microsoft.com/office/officeart/2005/8/layout/vList2"/>
    <dgm:cxn modelId="{C542F740-896D-4F0D-822A-CCE783B2350E}" type="presParOf" srcId="{6C18F785-EFEA-48D3-A872-13444FDFE871}" destId="{5F7A46B8-8A57-4D05-AFDF-A7DAC1B8C1AF}" srcOrd="3" destOrd="0" presId="urn:microsoft.com/office/officeart/2005/8/layout/vList2"/>
    <dgm:cxn modelId="{A94A98AE-1163-4058-99D9-9CCF4AEFB2AC}" type="presParOf" srcId="{6C18F785-EFEA-48D3-A872-13444FDFE871}" destId="{46B9C000-E059-4853-A9AC-C9A9D9BB32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A919C-25C0-4353-AF74-67C973CDF449}">
      <dsp:nvSpPr>
        <dsp:cNvPr id="0" name=""/>
        <dsp:cNvSpPr/>
      </dsp:nvSpPr>
      <dsp:spPr>
        <a:xfrm>
          <a:off x="718225" y="413831"/>
          <a:ext cx="1990125" cy="1990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62B2E-D243-4008-8355-7D17EBD08184}">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56BA41-3A93-475E-A256-0B5153DB2F6B}">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1.) Review the importance of being drug-free in the workplace and the impact on employability.</a:t>
          </a:r>
        </a:p>
      </dsp:txBody>
      <dsp:txXfrm>
        <a:off x="82037" y="3023832"/>
        <a:ext cx="3262500" cy="720000"/>
      </dsp:txXfrm>
    </dsp:sp>
    <dsp:sp modelId="{1C1E6BD3-6954-4FDD-B951-8805F710EBAB}">
      <dsp:nvSpPr>
        <dsp:cNvPr id="0" name=""/>
        <dsp:cNvSpPr/>
      </dsp:nvSpPr>
      <dsp:spPr>
        <a:xfrm>
          <a:off x="4551662" y="413831"/>
          <a:ext cx="1990125" cy="1990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4368C-DA4E-4031-AA75-C219AD0F212B}">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6E78C3-E6C6-4902-8272-35602D878242}">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2.) Identify the three steps associated with the suspicion screen process that are behavior-based.</a:t>
          </a:r>
        </a:p>
      </dsp:txBody>
      <dsp:txXfrm>
        <a:off x="3915475" y="3023832"/>
        <a:ext cx="3262500" cy="720000"/>
      </dsp:txXfrm>
    </dsp:sp>
    <dsp:sp modelId="{C9E3764B-42C8-465C-9A2D-88DDCF493EBD}">
      <dsp:nvSpPr>
        <dsp:cNvPr id="0" name=""/>
        <dsp:cNvSpPr/>
      </dsp:nvSpPr>
      <dsp:spPr>
        <a:xfrm>
          <a:off x="8385100" y="413831"/>
          <a:ext cx="1990125" cy="1990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06BF7-9C98-4BE5-88FC-9AE5560F2271}">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C6E98E-C9C0-4C42-B2CB-5B256D1A301D}">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3.) Outline the necessary/Required participants involved in the suspicion screen process. </a:t>
          </a:r>
        </a:p>
      </dsp:txBody>
      <dsp:txXfrm>
        <a:off x="7748912" y="3023832"/>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4365F-B3C2-4249-BA1F-E51C639E9D26}">
      <dsp:nvSpPr>
        <dsp:cNvPr id="0" name=""/>
        <dsp:cNvSpPr/>
      </dsp:nvSpPr>
      <dsp:spPr>
        <a:xfrm>
          <a:off x="0" y="68755"/>
          <a:ext cx="6666833" cy="7150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Drug Testing employees prevents and detects workplace drug </a:t>
          </a:r>
          <a:r>
            <a:rPr lang="en-US" sz="1800" kern="1200"/>
            <a:t>mis</a:t>
          </a:r>
          <a:r>
            <a:rPr lang="en-US" sz="1800" b="0" i="0" kern="1200"/>
            <a:t>use. </a:t>
          </a:r>
          <a:endParaRPr lang="en-US" sz="1800" kern="1200"/>
        </a:p>
      </dsp:txBody>
      <dsp:txXfrm>
        <a:off x="34906" y="103661"/>
        <a:ext cx="6597021" cy="645240"/>
      </dsp:txXfrm>
    </dsp:sp>
    <dsp:sp modelId="{A3924556-7BEC-774A-9D8A-CF1DE37421D6}">
      <dsp:nvSpPr>
        <dsp:cNvPr id="0" name=""/>
        <dsp:cNvSpPr/>
      </dsp:nvSpPr>
      <dsp:spPr>
        <a:xfrm>
          <a:off x="0" y="835647"/>
          <a:ext cx="6666833" cy="715052"/>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Reduces employee healthcare costs</a:t>
          </a:r>
          <a:endParaRPr lang="en-US" sz="1800" kern="1200"/>
        </a:p>
      </dsp:txBody>
      <dsp:txXfrm>
        <a:off x="34906" y="870553"/>
        <a:ext cx="6597021" cy="645240"/>
      </dsp:txXfrm>
    </dsp:sp>
    <dsp:sp modelId="{109EBB51-61B1-8E46-857D-FA51CFC2B131}">
      <dsp:nvSpPr>
        <dsp:cNvPr id="0" name=""/>
        <dsp:cNvSpPr/>
      </dsp:nvSpPr>
      <dsp:spPr>
        <a:xfrm>
          <a:off x="0" y="1602540"/>
          <a:ext cx="6666833" cy="715052"/>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Improves employee morale, productivity, and performance</a:t>
          </a:r>
          <a:endParaRPr lang="en-US" sz="1800" kern="1200"/>
        </a:p>
      </dsp:txBody>
      <dsp:txXfrm>
        <a:off x="34906" y="1637446"/>
        <a:ext cx="6597021" cy="645240"/>
      </dsp:txXfrm>
    </dsp:sp>
    <dsp:sp modelId="{C2636C05-FE0F-0E4B-9F54-B9F4FA432CC2}">
      <dsp:nvSpPr>
        <dsp:cNvPr id="0" name=""/>
        <dsp:cNvSpPr/>
      </dsp:nvSpPr>
      <dsp:spPr>
        <a:xfrm>
          <a:off x="0" y="2369433"/>
          <a:ext cx="6666833" cy="71505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Decreased absenteeism, accidents, downtime, turnover, and theft</a:t>
          </a:r>
          <a:endParaRPr lang="en-US" sz="1800" kern="1200"/>
        </a:p>
      </dsp:txBody>
      <dsp:txXfrm>
        <a:off x="34906" y="2404339"/>
        <a:ext cx="6597021" cy="645240"/>
      </dsp:txXfrm>
    </dsp:sp>
    <dsp:sp modelId="{EF81692E-E937-FA42-AC3F-749CDD37CDE0}">
      <dsp:nvSpPr>
        <dsp:cNvPr id="0" name=""/>
        <dsp:cNvSpPr/>
      </dsp:nvSpPr>
      <dsp:spPr>
        <a:xfrm>
          <a:off x="0" y="3136326"/>
          <a:ext cx="6666833" cy="715052"/>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Complies with state or federal regulations</a:t>
          </a:r>
          <a:endParaRPr lang="en-US" sz="1800" kern="1200"/>
        </a:p>
      </dsp:txBody>
      <dsp:txXfrm>
        <a:off x="34906" y="3171232"/>
        <a:ext cx="6597021" cy="645240"/>
      </dsp:txXfrm>
    </dsp:sp>
    <dsp:sp modelId="{0F585782-90BA-7342-A98E-9B5E672AB2EF}">
      <dsp:nvSpPr>
        <dsp:cNvPr id="0" name=""/>
        <dsp:cNvSpPr/>
      </dsp:nvSpPr>
      <dsp:spPr>
        <a:xfrm>
          <a:off x="0" y="3903219"/>
          <a:ext cx="6666833" cy="715052"/>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Assist to identify and refer employees with drug and/or alcohol problems</a:t>
          </a:r>
          <a:endParaRPr lang="en-US" sz="1800" kern="1200"/>
        </a:p>
      </dsp:txBody>
      <dsp:txXfrm>
        <a:off x="34906" y="3938125"/>
        <a:ext cx="6597021" cy="645240"/>
      </dsp:txXfrm>
    </dsp:sp>
    <dsp:sp modelId="{610610DC-A722-BA4E-8931-66324B68E3B4}">
      <dsp:nvSpPr>
        <dsp:cNvPr id="0" name=""/>
        <dsp:cNvSpPr/>
      </dsp:nvSpPr>
      <dsp:spPr>
        <a:xfrm>
          <a:off x="0" y="4670112"/>
          <a:ext cx="6666833" cy="71505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Provide a safe workplace for employees</a:t>
          </a:r>
          <a:endParaRPr lang="en-US" sz="1800" kern="1200"/>
        </a:p>
      </dsp:txBody>
      <dsp:txXfrm>
        <a:off x="34906" y="4705018"/>
        <a:ext cx="6597021"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450A5-CC82-4D12-BA6A-672D99A7DA19}">
      <dsp:nvSpPr>
        <dsp:cNvPr id="0" name=""/>
        <dsp:cNvSpPr/>
      </dsp:nvSpPr>
      <dsp:spPr>
        <a:xfrm>
          <a:off x="718664" y="4539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7E59B-DFB1-429A-9E1A-87E2F87F5F74}">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F20016-0F82-402F-B993-6FDB3E1C1089}">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Replicates workplace practices</a:t>
          </a:r>
        </a:p>
      </dsp:txBody>
      <dsp:txXfrm>
        <a:off x="93445" y="3018902"/>
        <a:ext cx="3206250" cy="720000"/>
      </dsp:txXfrm>
    </dsp:sp>
    <dsp:sp modelId="{32F48033-F312-4269-8751-56A0D01D26BC}">
      <dsp:nvSpPr>
        <dsp:cNvPr id="0" name=""/>
        <dsp:cNvSpPr/>
      </dsp:nvSpPr>
      <dsp:spPr>
        <a:xfrm>
          <a:off x="4486008" y="4539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F6909-BB4F-41B0-A0FC-A75B8946BF6E}">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7D94E-FCBF-402C-9116-9FF116F6BBB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Teaches healthy workplace procedures through modeling</a:t>
          </a:r>
        </a:p>
      </dsp:txBody>
      <dsp:txXfrm>
        <a:off x="3860789" y="3018902"/>
        <a:ext cx="3206250" cy="720000"/>
      </dsp:txXfrm>
    </dsp:sp>
    <dsp:sp modelId="{61E786C8-4F83-403F-A900-C07CCF1F3F7B}">
      <dsp:nvSpPr>
        <dsp:cNvPr id="0" name=""/>
        <dsp:cNvSpPr/>
      </dsp:nvSpPr>
      <dsp:spPr>
        <a:xfrm>
          <a:off x="8253352" y="4539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B7626-4481-48B1-8DBF-C483E316628B}">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A94A92-F3B0-4A8D-BFEF-4DCB3FBE5829}">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Enhances Job Corps as a safe and healthy employment and residential site</a:t>
          </a:r>
        </a:p>
      </dsp:txBody>
      <dsp:txXfrm>
        <a:off x="7628133" y="30189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63F0-22D2-1C4A-936D-188A51A87FF9}">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3A2AE2A7-16E0-4F4D-B75E-C64EA3DDC2A7}">
      <dsp:nvSpPr>
        <dsp:cNvPr id="0" name=""/>
        <dsp:cNvSpPr/>
      </dsp:nvSpPr>
      <dsp:spPr>
        <a:xfrm>
          <a:off x="396080" y="1893"/>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a:t>Observable signs</a:t>
          </a:r>
        </a:p>
      </dsp:txBody>
      <dsp:txXfrm>
        <a:off x="396080" y="1893"/>
        <a:ext cx="2929383" cy="1757630"/>
      </dsp:txXfrm>
    </dsp:sp>
    <dsp:sp modelId="{2D87C8E0-DE42-A848-9B8C-6315EDD5BCDA}">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2FAD7C18-3AF4-DA48-BB65-BDD0B9B046E8}">
      <dsp:nvSpPr>
        <dsp:cNvPr id="0" name=""/>
        <dsp:cNvSpPr/>
      </dsp:nvSpPr>
      <dsp:spPr>
        <a:xfrm>
          <a:off x="3999222" y="1893"/>
          <a:ext cx="2929383" cy="17576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a:t>Training the staff on the process – ESSENTIAL </a:t>
          </a:r>
        </a:p>
      </dsp:txBody>
      <dsp:txXfrm>
        <a:off x="3999222" y="1893"/>
        <a:ext cx="2929383" cy="1757630"/>
      </dsp:txXfrm>
    </dsp:sp>
    <dsp:sp modelId="{D3EDFE2E-DC82-5D4E-932E-A5B307B7CCC9}">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2B6D96B0-5CC7-DF4C-87E0-5DD3C76C8FBE}">
      <dsp:nvSpPr>
        <dsp:cNvPr id="0" name=""/>
        <dsp:cNvSpPr/>
      </dsp:nvSpPr>
      <dsp:spPr>
        <a:xfrm>
          <a:off x="7602364" y="1893"/>
          <a:ext cx="2929383" cy="17576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a:t>SOP for direction/guidance</a:t>
          </a:r>
        </a:p>
      </dsp:txBody>
      <dsp:txXfrm>
        <a:off x="7602364" y="1893"/>
        <a:ext cx="2929383" cy="1757630"/>
      </dsp:txXfrm>
    </dsp:sp>
    <dsp:sp modelId="{FB459A57-7DAA-0A41-9CFF-955DBFD7397B}">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3308728"/>
        <a:ext cx="33687" cy="6737"/>
      </dsp:txXfrm>
    </dsp:sp>
    <dsp:sp modelId="{F6CAF5BB-F483-864B-9E1A-38E4D407530A}">
      <dsp:nvSpPr>
        <dsp:cNvPr id="0" name=""/>
        <dsp:cNvSpPr/>
      </dsp:nvSpPr>
      <dsp:spPr>
        <a:xfrm>
          <a:off x="396080" y="2433281"/>
          <a:ext cx="2929383" cy="17576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a:t>Clear and concise form (TEAP Referral Form)</a:t>
          </a:r>
        </a:p>
      </dsp:txBody>
      <dsp:txXfrm>
        <a:off x="396080" y="2433281"/>
        <a:ext cx="2929383" cy="1757630"/>
      </dsp:txXfrm>
    </dsp:sp>
    <dsp:sp modelId="{CC02E9BD-E9B3-4F4E-8CEF-1C9EF1AAB189}">
      <dsp:nvSpPr>
        <dsp:cNvPr id="0" name=""/>
        <dsp:cNvSpPr/>
      </dsp:nvSpPr>
      <dsp:spPr>
        <a:xfrm>
          <a:off x="6926806" y="3266376"/>
          <a:ext cx="643158" cy="91440"/>
        </a:xfrm>
        <a:custGeom>
          <a:avLst/>
          <a:gdLst/>
          <a:ahLst/>
          <a:cxnLst/>
          <a:rect l="0" t="0" r="0" b="0"/>
          <a:pathLst>
            <a:path>
              <a:moveTo>
                <a:pt x="0" y="45720"/>
              </a:moveTo>
              <a:lnTo>
                <a:pt x="64315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3308728"/>
        <a:ext cx="33687" cy="6737"/>
      </dsp:txXfrm>
    </dsp:sp>
    <dsp:sp modelId="{CD7D74A6-5C5D-EE45-8EE8-C4BE122FD94B}">
      <dsp:nvSpPr>
        <dsp:cNvPr id="0" name=""/>
        <dsp:cNvSpPr/>
      </dsp:nvSpPr>
      <dsp:spPr>
        <a:xfrm>
          <a:off x="3999222" y="2433281"/>
          <a:ext cx="2929383" cy="17576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a:t>Follow your process</a:t>
          </a:r>
        </a:p>
      </dsp:txBody>
      <dsp:txXfrm>
        <a:off x="3999222" y="2433281"/>
        <a:ext cx="2929383" cy="1757630"/>
      </dsp:txXfrm>
    </dsp:sp>
    <dsp:sp modelId="{A692765D-39E5-2442-843B-91262E73BED6}">
      <dsp:nvSpPr>
        <dsp:cNvPr id="0" name=""/>
        <dsp:cNvSpPr/>
      </dsp:nvSpPr>
      <dsp:spPr>
        <a:xfrm>
          <a:off x="7602364" y="2433281"/>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066800">
            <a:lnSpc>
              <a:spcPct val="90000"/>
            </a:lnSpc>
            <a:spcBef>
              <a:spcPct val="0"/>
            </a:spcBef>
            <a:spcAft>
              <a:spcPct val="35000"/>
            </a:spcAft>
            <a:buNone/>
          </a:pPr>
          <a:r>
            <a:rPr lang="en-US" sz="2400" kern="1200"/>
            <a:t>Assess referred students and intervene with intervention services</a:t>
          </a:r>
        </a:p>
      </dsp:txBody>
      <dsp:txXfrm>
        <a:off x="7602364" y="2433281"/>
        <a:ext cx="2929383" cy="1757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BF49-DC3B-D748-A091-C5B9DAEBCC06}">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24E73-C8ED-0A41-81A7-0717C12C1071}">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Marijuana (Cannabinoids / THC) </a:t>
          </a:r>
        </a:p>
      </dsp:txBody>
      <dsp:txXfrm>
        <a:off x="0" y="675"/>
        <a:ext cx="6900512" cy="553478"/>
      </dsp:txXfrm>
    </dsp:sp>
    <dsp:sp modelId="{72C55B83-D097-7544-BE66-AC1BA91F3547}">
      <dsp:nvSpPr>
        <dsp:cNvPr id="0" name=""/>
        <dsp:cNvSpPr/>
      </dsp:nvSpPr>
      <dsp:spPr>
        <a:xfrm>
          <a:off x="0" y="554154"/>
          <a:ext cx="6900512"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EF24C-ED51-9D4E-990C-330F4EA52464}">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Cocaine (Benzoylecgonine) </a:t>
          </a:r>
        </a:p>
      </dsp:txBody>
      <dsp:txXfrm>
        <a:off x="0" y="554154"/>
        <a:ext cx="6900512" cy="553478"/>
      </dsp:txXfrm>
    </dsp:sp>
    <dsp:sp modelId="{9B4B0EB0-A831-A043-9035-317219D54591}">
      <dsp:nvSpPr>
        <dsp:cNvPr id="0" name=""/>
        <dsp:cNvSpPr/>
      </dsp:nvSpPr>
      <dsp:spPr>
        <a:xfrm>
          <a:off x="0" y="1107633"/>
          <a:ext cx="6900512"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096D2-4910-1144-A7A4-2084A5E4A33E}">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Opiates (Codeine, Morphine, 6-AM (Heroin metabolite)) </a:t>
          </a:r>
        </a:p>
      </dsp:txBody>
      <dsp:txXfrm>
        <a:off x="0" y="1107633"/>
        <a:ext cx="6900512" cy="553478"/>
      </dsp:txXfrm>
    </dsp:sp>
    <dsp:sp modelId="{85D3CD3A-CBD8-874C-B78A-057EDF4AAD8E}">
      <dsp:nvSpPr>
        <dsp:cNvPr id="0" name=""/>
        <dsp:cNvSpPr/>
      </dsp:nvSpPr>
      <dsp:spPr>
        <a:xfrm>
          <a:off x="0" y="1661112"/>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EC77-D530-E440-8119-E1EED174F131}">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Amphetamines (including methamphetamines) </a:t>
          </a:r>
        </a:p>
      </dsp:txBody>
      <dsp:txXfrm>
        <a:off x="0" y="1661112"/>
        <a:ext cx="6900512" cy="553478"/>
      </dsp:txXfrm>
    </dsp:sp>
    <dsp:sp modelId="{FCE28744-5BA5-204F-9417-57F9B79DA2E0}">
      <dsp:nvSpPr>
        <dsp:cNvPr id="0" name=""/>
        <dsp:cNvSpPr/>
      </dsp:nvSpPr>
      <dsp:spPr>
        <a:xfrm>
          <a:off x="0" y="2214591"/>
          <a:ext cx="6900512"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EC6C4-44D2-FA45-976A-6416C05C38DD}">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Phencyclidine (PCP) </a:t>
          </a:r>
        </a:p>
      </dsp:txBody>
      <dsp:txXfrm>
        <a:off x="0" y="2214591"/>
        <a:ext cx="6900512" cy="553478"/>
      </dsp:txXfrm>
    </dsp:sp>
    <dsp:sp modelId="{7C913AA2-3F31-FA48-B473-B6F2D26F4F11}">
      <dsp:nvSpPr>
        <dsp:cNvPr id="0" name=""/>
        <dsp:cNvSpPr/>
      </dsp:nvSpPr>
      <dsp:spPr>
        <a:xfrm>
          <a:off x="0" y="2768070"/>
          <a:ext cx="6900512"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79712-8E41-D54D-9C53-2C791D8C9F55}">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Barbiturates </a:t>
          </a:r>
        </a:p>
      </dsp:txBody>
      <dsp:txXfrm>
        <a:off x="0" y="2768070"/>
        <a:ext cx="6900512" cy="553478"/>
      </dsp:txXfrm>
    </dsp:sp>
    <dsp:sp modelId="{0B19AEB1-976D-8040-AC45-D8DCEB5F481A}">
      <dsp:nvSpPr>
        <dsp:cNvPr id="0" name=""/>
        <dsp:cNvSpPr/>
      </dsp:nvSpPr>
      <dsp:spPr>
        <a:xfrm>
          <a:off x="0" y="3321549"/>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217F4-9895-4843-8A8B-0F5193AACA07}">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Benzodiazepines </a:t>
          </a:r>
        </a:p>
      </dsp:txBody>
      <dsp:txXfrm>
        <a:off x="0" y="3321549"/>
        <a:ext cx="6900512" cy="553478"/>
      </dsp:txXfrm>
    </dsp:sp>
    <dsp:sp modelId="{5A945C22-4F68-BD45-B496-E7774E253F2F}">
      <dsp:nvSpPr>
        <dsp:cNvPr id="0" name=""/>
        <dsp:cNvSpPr/>
      </dsp:nvSpPr>
      <dsp:spPr>
        <a:xfrm>
          <a:off x="0" y="3875028"/>
          <a:ext cx="6900512"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5E8D0-F386-4544-B14D-21C1CC38FF60}">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Fentanyl</a:t>
          </a:r>
        </a:p>
      </dsp:txBody>
      <dsp:txXfrm>
        <a:off x="0" y="3875028"/>
        <a:ext cx="6900512" cy="553478"/>
      </dsp:txXfrm>
    </dsp:sp>
    <dsp:sp modelId="{D6DDA8F0-4D54-9E41-B466-7B6C0A450635}">
      <dsp:nvSpPr>
        <dsp:cNvPr id="0" name=""/>
        <dsp:cNvSpPr/>
      </dsp:nvSpPr>
      <dsp:spPr>
        <a:xfrm>
          <a:off x="0" y="4428507"/>
          <a:ext cx="6900512"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A2D4E-26E5-1A45-91C2-DDC3C85B7685}">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Hydrocodone/Hydromorphone (Vicodin) </a:t>
          </a:r>
        </a:p>
      </dsp:txBody>
      <dsp:txXfrm>
        <a:off x="0" y="4428507"/>
        <a:ext cx="6900512" cy="553478"/>
      </dsp:txXfrm>
    </dsp:sp>
    <dsp:sp modelId="{578E514A-4AB8-2A42-81BA-363861FD7BBF}">
      <dsp:nvSpPr>
        <dsp:cNvPr id="0" name=""/>
        <dsp:cNvSpPr/>
      </dsp:nvSpPr>
      <dsp:spPr>
        <a:xfrm>
          <a:off x="0" y="4981986"/>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472F0-9033-604A-9576-0763F26F2743}">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Oxycodone/Oxymorphone (Percocet, OxyContin) </a:t>
          </a:r>
        </a:p>
      </dsp:txBody>
      <dsp:txXfrm>
        <a:off x="0" y="4981986"/>
        <a:ext cx="6900512" cy="553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0629C-0361-4AB6-8333-3983FBDB2FB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6ECFD-522B-4A69-8BD3-3DB562F1E4F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5DC23-7F2D-41F4-A63A-9E428EF6DC1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Observed defined as: Watching the urine stream leave the body and enter the specimen container</a:t>
          </a:r>
        </a:p>
      </dsp:txBody>
      <dsp:txXfrm>
        <a:off x="1435590" y="531"/>
        <a:ext cx="9080009" cy="1242935"/>
      </dsp:txXfrm>
    </dsp:sp>
    <dsp:sp modelId="{A024D991-6544-4943-AFA0-8F26D549564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BF298-E602-45C1-84F5-BA7BB9ED638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D816C-444A-4F7A-9F2C-F69C614B8FD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Observed only recommended if concerns about adulteration as it is intrusive and staff time-intensive</a:t>
          </a:r>
        </a:p>
      </dsp:txBody>
      <dsp:txXfrm>
        <a:off x="1435590" y="1554201"/>
        <a:ext cx="9080009" cy="1242935"/>
      </dsp:txXfrm>
    </dsp:sp>
    <dsp:sp modelId="{7A9AE7FA-205C-4114-9977-F18669AB3EF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925F7-7A7D-456F-B90B-31089E877B6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376F3-1FD5-450A-A0C5-F14941AE78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Have clear and consistently implemented SOP about supervised versus observed urine collection</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636C1-2C7F-4661-9275-0BEFE5277B8C}">
      <dsp:nvSpPr>
        <dsp:cNvPr id="0" name=""/>
        <dsp:cNvSpPr/>
      </dsp:nvSpPr>
      <dsp:spPr>
        <a:xfrm>
          <a:off x="0" y="139673"/>
          <a:ext cx="6245265"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Chain of Custody Definition: The course of action of documenting the management and storage of a specimen from the moment a donor gives the specimen to the collector to the final destination of the specimen and the review and reporting of the final result.</a:t>
          </a:r>
        </a:p>
      </dsp:txBody>
      <dsp:txXfrm>
        <a:off x="84530" y="224203"/>
        <a:ext cx="6076205" cy="1562540"/>
      </dsp:txXfrm>
    </dsp:sp>
    <dsp:sp modelId="{AFF7BA6C-3FA1-4F16-BFB3-F9C1509DF6D9}">
      <dsp:nvSpPr>
        <dsp:cNvPr id="0" name=""/>
        <dsp:cNvSpPr/>
      </dsp:nvSpPr>
      <dsp:spPr>
        <a:xfrm>
          <a:off x="0" y="1928873"/>
          <a:ext cx="6245265"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Supervising the collection process and ensuring that there is strict adherence to chain of custody principles</a:t>
          </a:r>
        </a:p>
      </dsp:txBody>
      <dsp:txXfrm>
        <a:off x="84530" y="2013403"/>
        <a:ext cx="6076205" cy="1562540"/>
      </dsp:txXfrm>
    </dsp:sp>
    <dsp:sp modelId="{46B9C000-E059-4853-A9AC-C9A9D9BB3212}">
      <dsp:nvSpPr>
        <dsp:cNvPr id="0" name=""/>
        <dsp:cNvSpPr/>
      </dsp:nvSpPr>
      <dsp:spPr>
        <a:xfrm>
          <a:off x="0" y="3718073"/>
          <a:ext cx="6245265"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All urine toxicology screening should have documentation regarding the integrity of the specimen to be tested.</a:t>
          </a:r>
        </a:p>
      </dsp:txBody>
      <dsp:txXfrm>
        <a:off x="84530" y="3802603"/>
        <a:ext cx="6076205" cy="15625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E2D-469F-D02E-2A21-8934AF7C7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CE9C2-C109-C9F4-BFD6-215041403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7B0D11-4E45-2D81-41E6-C9285D76AA31}"/>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5" name="Footer Placeholder 4">
            <a:extLst>
              <a:ext uri="{FF2B5EF4-FFF2-40B4-BE49-F238E27FC236}">
                <a16:creationId xmlns:a16="http://schemas.microsoft.com/office/drawing/2014/main" id="{D7EE7A21-2D86-0D43-D2B2-A7EDBEDA5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E84B8-8348-C9E0-1CAC-7DBC8697D6B4}"/>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123473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DB0D-3A90-D227-6164-D7887A55CE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BEC681-8E04-5949-38F9-D9D72F86ED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AC520-1F50-9A9A-DA4E-5E9CC3C84D25}"/>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5" name="Footer Placeholder 4">
            <a:extLst>
              <a:ext uri="{FF2B5EF4-FFF2-40B4-BE49-F238E27FC236}">
                <a16:creationId xmlns:a16="http://schemas.microsoft.com/office/drawing/2014/main" id="{9090AC20-1B21-241B-A3FA-F236E8425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5908D-6D95-6B06-766E-C5B818E6542F}"/>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179551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F7783-C0A7-7D15-39D7-F628977AD2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4B9110-B68C-942D-D4EA-8BD854ACB4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B531B-C173-F869-9F81-558A7661702A}"/>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5" name="Footer Placeholder 4">
            <a:extLst>
              <a:ext uri="{FF2B5EF4-FFF2-40B4-BE49-F238E27FC236}">
                <a16:creationId xmlns:a16="http://schemas.microsoft.com/office/drawing/2014/main" id="{039C5123-6931-2F4B-143B-4BE90CDC8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75AFE-751A-9660-8833-33FBB550A87B}"/>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4447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015F-AC2D-6742-A230-E24954E7B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68BC5-25B4-B15E-EBCA-7F3CE48140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7FDC0-6D78-46C5-027A-48F5430499BB}"/>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5" name="Footer Placeholder 4">
            <a:extLst>
              <a:ext uri="{FF2B5EF4-FFF2-40B4-BE49-F238E27FC236}">
                <a16:creationId xmlns:a16="http://schemas.microsoft.com/office/drawing/2014/main" id="{E593C7CD-6B12-340C-CAFC-FC268B75C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0E4D7-8EBF-68FE-FB00-F80D36D711D5}"/>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3406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9590-0A34-1044-546F-CA8DA6AAB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AD556-E566-8239-BA88-0AA526AAD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4BBD3-77E6-0563-CAFF-1EEE50D21190}"/>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5" name="Footer Placeholder 4">
            <a:extLst>
              <a:ext uri="{FF2B5EF4-FFF2-40B4-BE49-F238E27FC236}">
                <a16:creationId xmlns:a16="http://schemas.microsoft.com/office/drawing/2014/main" id="{B5FE705B-6075-1873-5A98-4F982C9E4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D2F4F-89D0-B849-C319-938BA0E4FD07}"/>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204904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3828-126C-68AD-FF84-4C3974062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6D3DD-C5AB-BAC5-8F69-2EB89B6569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B21C9-1493-FC5F-6AEF-841A30C456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E59042-D3F3-FBFC-37CE-8A1F409B68F4}"/>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6" name="Footer Placeholder 5">
            <a:extLst>
              <a:ext uri="{FF2B5EF4-FFF2-40B4-BE49-F238E27FC236}">
                <a16:creationId xmlns:a16="http://schemas.microsoft.com/office/drawing/2014/main" id="{8D23175E-6E26-5EA0-4781-D9B767499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A03C2-7692-1D7B-9E07-417460C17E58}"/>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05085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63DD-F107-671E-775D-3F1AB37230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3F858-40E6-2D92-71D5-9F5C13418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58285-BB23-869F-CE34-217AFA844C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21726-BFED-F69A-A071-8E5A36540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3FF81-8DE2-1DE8-1AA7-236C5AD3A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DC67F0-CB66-3BE1-2BD8-5A46CB29E2F2}"/>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8" name="Footer Placeholder 7">
            <a:extLst>
              <a:ext uri="{FF2B5EF4-FFF2-40B4-BE49-F238E27FC236}">
                <a16:creationId xmlns:a16="http://schemas.microsoft.com/office/drawing/2014/main" id="{8E358322-3FB6-15FD-32BE-F2D9CC09A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E3B48E-6D32-DC6C-1027-2CAE9DEB3607}"/>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166415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2D7F-9DA6-B4D6-9F36-54CAA1A4AD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6CA2F-92B5-610D-B6DD-357D6B1A2289}"/>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4" name="Footer Placeholder 3">
            <a:extLst>
              <a:ext uri="{FF2B5EF4-FFF2-40B4-BE49-F238E27FC236}">
                <a16:creationId xmlns:a16="http://schemas.microsoft.com/office/drawing/2014/main" id="{1911816C-8425-E011-6078-1FB54BD932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2D4E9C-9E9C-0FC2-9605-7680D0E2ADA6}"/>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6817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6103C-3349-3414-222E-62CF6B9CFC9D}"/>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3" name="Footer Placeholder 2">
            <a:extLst>
              <a:ext uri="{FF2B5EF4-FFF2-40B4-BE49-F238E27FC236}">
                <a16:creationId xmlns:a16="http://schemas.microsoft.com/office/drawing/2014/main" id="{2A617DD4-4A29-526B-3C82-576D372B59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F1784-166F-51E7-1287-C41A71A1F031}"/>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36707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F1F6-CC9F-BAFF-85F7-83CD39763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2406E-75FE-DADA-0BEE-43035100E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9F355-AE62-9CD1-A862-BA11D9A9C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90090-F69B-49BA-1C2F-6E5C3969076F}"/>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6" name="Footer Placeholder 5">
            <a:extLst>
              <a:ext uri="{FF2B5EF4-FFF2-40B4-BE49-F238E27FC236}">
                <a16:creationId xmlns:a16="http://schemas.microsoft.com/office/drawing/2014/main" id="{04ABA65E-6173-E32E-3FD4-91F2AAEE3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56A35-8D16-B66A-CB41-8EBCA190CD90}"/>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24628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A917-E2AE-7D45-42BC-FD2A59BF7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E383B8-C506-9717-245D-E03648456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50B0E-F7B5-B894-BAE9-2F073E780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876C9-F50A-2173-0766-645A36DA7C3B}"/>
              </a:ext>
            </a:extLst>
          </p:cNvPr>
          <p:cNvSpPr>
            <a:spLocks noGrp="1"/>
          </p:cNvSpPr>
          <p:nvPr>
            <p:ph type="dt" sz="half" idx="10"/>
          </p:nvPr>
        </p:nvSpPr>
        <p:spPr/>
        <p:txBody>
          <a:bodyPr/>
          <a:lstStyle/>
          <a:p>
            <a:fld id="{FAFDF236-1FDE-3F44-8341-08CB32B3FB25}" type="datetimeFigureOut">
              <a:rPr lang="en-US" smtClean="0"/>
              <a:t>7/11/2023</a:t>
            </a:fld>
            <a:endParaRPr lang="en-US"/>
          </a:p>
        </p:txBody>
      </p:sp>
      <p:sp>
        <p:nvSpPr>
          <p:cNvPr id="6" name="Footer Placeholder 5">
            <a:extLst>
              <a:ext uri="{FF2B5EF4-FFF2-40B4-BE49-F238E27FC236}">
                <a16:creationId xmlns:a16="http://schemas.microsoft.com/office/drawing/2014/main" id="{A789EFA9-3737-558F-FEAE-5231D8FC1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F231C-6FB3-BF4E-7AEE-3679B72EFED0}"/>
              </a:ext>
            </a:extLst>
          </p:cNvPr>
          <p:cNvSpPr>
            <a:spLocks noGrp="1"/>
          </p:cNvSpPr>
          <p:nvPr>
            <p:ph type="sldNum" sz="quarter" idx="12"/>
          </p:nvPr>
        </p:nvSpPr>
        <p:spPr/>
        <p:txBody>
          <a:bodyPr/>
          <a:lstStyle/>
          <a:p>
            <a:fld id="{FAB812C6-E8E2-0F4C-8E37-A50C8B85D342}" type="slidenum">
              <a:rPr lang="en-US" smtClean="0"/>
              <a:t>‹#›</a:t>
            </a:fld>
            <a:endParaRPr lang="en-US"/>
          </a:p>
        </p:txBody>
      </p:sp>
    </p:spTree>
    <p:extLst>
      <p:ext uri="{BB962C8B-B14F-4D97-AF65-F5344CB8AC3E}">
        <p14:creationId xmlns:p14="http://schemas.microsoft.com/office/powerpoint/2010/main" val="286170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784FF-68B3-BFB3-C347-13156BCD6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1EDD9-4352-0917-E881-94D1024EC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CEA55-7BC0-EA62-305B-E8E5A72E6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DF236-1FDE-3F44-8341-08CB32B3FB25}" type="datetimeFigureOut">
              <a:rPr lang="en-US" smtClean="0"/>
              <a:t>7/11/2023</a:t>
            </a:fld>
            <a:endParaRPr lang="en-US"/>
          </a:p>
        </p:txBody>
      </p:sp>
      <p:sp>
        <p:nvSpPr>
          <p:cNvPr id="5" name="Footer Placeholder 4">
            <a:extLst>
              <a:ext uri="{FF2B5EF4-FFF2-40B4-BE49-F238E27FC236}">
                <a16:creationId xmlns:a16="http://schemas.microsoft.com/office/drawing/2014/main" id="{C7593EF0-7C3D-BD17-5523-35038784B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E0198-5A70-9BF2-159F-06CB33C08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812C6-E8E2-0F4C-8E37-A50C8B85D342}" type="slidenum">
              <a:rPr lang="en-US" smtClean="0"/>
              <a:t>‹#›</a:t>
            </a:fld>
            <a:endParaRPr lang="en-US"/>
          </a:p>
        </p:txBody>
      </p:sp>
    </p:spTree>
    <p:extLst>
      <p:ext uri="{BB962C8B-B14F-4D97-AF65-F5344CB8AC3E}">
        <p14:creationId xmlns:p14="http://schemas.microsoft.com/office/powerpoint/2010/main" val="27542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dwa.or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nida.nih.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8033F1-29A6-AC8B-7601-12AE569A4107}"/>
              </a:ext>
            </a:extLst>
          </p:cNvPr>
          <p:cNvSpPr>
            <a:spLocks noGrp="1"/>
          </p:cNvSpPr>
          <p:nvPr>
            <p:ph type="ctrTitle"/>
          </p:nvPr>
        </p:nvSpPr>
        <p:spPr>
          <a:xfrm>
            <a:off x="5354955" y="552182"/>
            <a:ext cx="5998840" cy="3343135"/>
          </a:xfrm>
          <a:noFill/>
        </p:spPr>
        <p:txBody>
          <a:bodyPr>
            <a:normAutofit/>
          </a:bodyPr>
          <a:lstStyle/>
          <a:p>
            <a:pPr algn="l"/>
            <a:r>
              <a:rPr lang="en-US" sz="5200" dirty="0"/>
              <a:t>Employability and Suspicion Testing</a:t>
            </a:r>
          </a:p>
        </p:txBody>
      </p:sp>
      <p:sp>
        <p:nvSpPr>
          <p:cNvPr id="3" name="Subtitle 2">
            <a:extLst>
              <a:ext uri="{FF2B5EF4-FFF2-40B4-BE49-F238E27FC236}">
                <a16:creationId xmlns:a16="http://schemas.microsoft.com/office/drawing/2014/main" id="{CDBB668F-C553-DC09-73C0-A29851A96167}"/>
              </a:ext>
            </a:extLst>
          </p:cNvPr>
          <p:cNvSpPr>
            <a:spLocks noGrp="1"/>
          </p:cNvSpPr>
          <p:nvPr>
            <p:ph type="subTitle" idx="1"/>
          </p:nvPr>
        </p:nvSpPr>
        <p:spPr>
          <a:xfrm>
            <a:off x="5354955" y="4067032"/>
            <a:ext cx="5998840" cy="2067068"/>
          </a:xfrm>
          <a:noFill/>
        </p:spPr>
        <p:txBody>
          <a:bodyPr>
            <a:normAutofit/>
          </a:bodyPr>
          <a:lstStyle/>
          <a:p>
            <a:pPr algn="l"/>
            <a:r>
              <a:rPr lang="en-US"/>
              <a:t>Diane A. Tennies, PhD, LADC</a:t>
            </a:r>
          </a:p>
          <a:p>
            <a:pPr algn="l"/>
            <a:r>
              <a:rPr lang="en-US"/>
              <a:t>Lead TEAP Health Specialist – Humanitas</a:t>
            </a:r>
          </a:p>
          <a:p>
            <a:pPr algn="l"/>
            <a:r>
              <a:rPr lang="en-US"/>
              <a:t>July 2023</a:t>
            </a:r>
          </a:p>
        </p:txBody>
      </p:sp>
      <p:pic>
        <p:nvPicPr>
          <p:cNvPr id="5" name="Picture 4" descr="Sample being pipetted into a petri dish">
            <a:extLst>
              <a:ext uri="{FF2B5EF4-FFF2-40B4-BE49-F238E27FC236}">
                <a16:creationId xmlns:a16="http://schemas.microsoft.com/office/drawing/2014/main" id="{F63E22F8-8F62-4B89-E0F4-1852E7139E9F}"/>
              </a:ext>
            </a:extLst>
          </p:cNvPr>
          <p:cNvPicPr>
            <a:picLocks noChangeAspect="1"/>
          </p:cNvPicPr>
          <p:nvPr/>
        </p:nvPicPr>
        <p:blipFill rotWithShape="1">
          <a:blip r:embed="rId2"/>
          <a:srcRect l="41573" r="4004" b="-2"/>
          <a:stretch/>
        </p:blipFill>
        <p:spPr>
          <a:xfrm>
            <a:off x="20" y="10"/>
            <a:ext cx="4992985" cy="6857990"/>
          </a:xfrm>
          <a:prstGeom prst="rect">
            <a:avLst/>
          </a:prstGeom>
        </p:spPr>
      </p:pic>
    </p:spTree>
    <p:extLst>
      <p:ext uri="{BB962C8B-B14F-4D97-AF65-F5344CB8AC3E}">
        <p14:creationId xmlns:p14="http://schemas.microsoft.com/office/powerpoint/2010/main" val="217116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F238-1C22-11B4-3C49-069ED62F59B0}"/>
              </a:ext>
            </a:extLst>
          </p:cNvPr>
          <p:cNvSpPr>
            <a:spLocks noGrp="1"/>
          </p:cNvSpPr>
          <p:nvPr>
            <p:ph type="title"/>
          </p:nvPr>
        </p:nvSpPr>
        <p:spPr/>
        <p:txBody>
          <a:bodyPr/>
          <a:lstStyle/>
          <a:p>
            <a:r>
              <a:rPr lang="en-US" dirty="0"/>
              <a:t>PRH Regarding Suspicion Screen Drug Testing: Alcohol Testing</a:t>
            </a:r>
          </a:p>
        </p:txBody>
      </p:sp>
      <p:sp>
        <p:nvSpPr>
          <p:cNvPr id="3" name="Content Placeholder 2">
            <a:extLst>
              <a:ext uri="{FF2B5EF4-FFF2-40B4-BE49-F238E27FC236}">
                <a16:creationId xmlns:a16="http://schemas.microsoft.com/office/drawing/2014/main" id="{2DA0ADC6-950C-78CD-9AFB-EC9ABBFF774A}"/>
              </a:ext>
            </a:extLst>
          </p:cNvPr>
          <p:cNvSpPr>
            <a:spLocks noGrp="1"/>
          </p:cNvSpPr>
          <p:nvPr>
            <p:ph idx="1"/>
          </p:nvPr>
        </p:nvSpPr>
        <p:spPr/>
        <p:txBody>
          <a:bodyPr>
            <a:normAutofit/>
          </a:bodyPr>
          <a:lstStyle/>
          <a:p>
            <a:pPr marL="0" indent="0">
              <a:lnSpc>
                <a:spcPct val="100000"/>
              </a:lnSpc>
              <a:buNone/>
            </a:pPr>
            <a:r>
              <a:rPr lang="en-US" dirty="0">
                <a:effectLst/>
                <a:cs typeface="Arial" panose="020B0604020202020204" pitchFamily="34" charset="0"/>
              </a:rPr>
              <a:t>E3 is about alcohol testing: In Students who are reasonably suspected of being </a:t>
            </a:r>
            <a:r>
              <a:rPr lang="en-US" u="sng" dirty="0">
                <a:effectLst/>
                <a:cs typeface="Arial" panose="020B0604020202020204" pitchFamily="34" charset="0"/>
              </a:rPr>
              <a:t>intoxicated or consuming alcohol </a:t>
            </a:r>
            <a:r>
              <a:rPr lang="en-US" dirty="0">
                <a:effectLst/>
                <a:cs typeface="Arial" panose="020B0604020202020204" pitchFamily="34" charset="0"/>
              </a:rPr>
              <a:t>on center or under center supervision must be tested; this testing must take place immediately after staff suspects use. </a:t>
            </a:r>
          </a:p>
          <a:p>
            <a:pPr marL="0" indent="0">
              <a:lnSpc>
                <a:spcPct val="100000"/>
              </a:lnSpc>
              <a:buNone/>
            </a:pPr>
            <a:r>
              <a:rPr lang="en-US" dirty="0">
                <a:effectLst/>
                <a:cs typeface="Arial" panose="020B0604020202020204" pitchFamily="34" charset="0"/>
              </a:rPr>
              <a:t>(b) Centers must use devices that measure alcohol in the breath or saliva (e.g., breathalyzers or alcohol test strips/tubes/swabs). Alcohol testing must only be administered by a staff member </a:t>
            </a:r>
            <a:r>
              <a:rPr lang="en-US" u="sng" dirty="0">
                <a:effectLst/>
                <a:cs typeface="Arial" panose="020B0604020202020204" pitchFamily="34" charset="0"/>
              </a:rPr>
              <a:t>trained</a:t>
            </a:r>
            <a:r>
              <a:rPr lang="en-US" dirty="0">
                <a:effectLst/>
                <a:cs typeface="Arial" panose="020B0604020202020204" pitchFamily="34" charset="0"/>
              </a:rPr>
              <a:t> in the use of these testing devices. All testing must </a:t>
            </a:r>
            <a:r>
              <a:rPr lang="en-US" u="sng" dirty="0">
                <a:effectLst/>
                <a:cs typeface="Arial" panose="020B0604020202020204" pitchFamily="34" charset="0"/>
              </a:rPr>
              <a:t>be documented and the results submitted to the health and wellness center. </a:t>
            </a:r>
          </a:p>
        </p:txBody>
      </p:sp>
    </p:spTree>
    <p:extLst>
      <p:ext uri="{BB962C8B-B14F-4D97-AF65-F5344CB8AC3E}">
        <p14:creationId xmlns:p14="http://schemas.microsoft.com/office/powerpoint/2010/main" val="84203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A4A4F-A2E2-D6DE-C8EA-250ABA0CF08C}"/>
              </a:ext>
            </a:extLst>
          </p:cNvPr>
          <p:cNvSpPr>
            <a:spLocks noGrp="1"/>
          </p:cNvSpPr>
          <p:nvPr>
            <p:ph type="title"/>
          </p:nvPr>
        </p:nvSpPr>
        <p:spPr>
          <a:xfrm>
            <a:off x="5297762" y="329184"/>
            <a:ext cx="6251110" cy="1783080"/>
          </a:xfrm>
        </p:spPr>
        <p:txBody>
          <a:bodyPr anchor="b">
            <a:normAutofit/>
          </a:bodyPr>
          <a:lstStyle/>
          <a:p>
            <a:r>
              <a:rPr lang="en-US" sz="3600" dirty="0">
                <a:effectLst/>
                <a:latin typeface="+mn-lt"/>
              </a:rPr>
              <a:t>PI 22-02 Life Loc Breathalyzer Utilization</a:t>
            </a:r>
            <a:endParaRPr lang="en-US" sz="5400" dirty="0">
              <a:latin typeface="+mn-lt"/>
            </a:endParaRPr>
          </a:p>
        </p:txBody>
      </p:sp>
      <p:pic>
        <p:nvPicPr>
          <p:cNvPr id="6146" name="Picture 2" descr="FC10Plus Breathalyzer">
            <a:extLst>
              <a:ext uri="{FF2B5EF4-FFF2-40B4-BE49-F238E27FC236}">
                <a16:creationId xmlns:a16="http://schemas.microsoft.com/office/drawing/2014/main" id="{761139AF-7FF4-4B22-2834-D07AB77AB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79" r="6910"/>
          <a:stretch/>
        </p:blipFill>
        <p:spPr bwMode="auto">
          <a:xfrm>
            <a:off x="643128" y="576953"/>
            <a:ext cx="3635828" cy="535379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5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Content Placeholder 6149">
            <a:extLst>
              <a:ext uri="{FF2B5EF4-FFF2-40B4-BE49-F238E27FC236}">
                <a16:creationId xmlns:a16="http://schemas.microsoft.com/office/drawing/2014/main" id="{BBC7F9F6-75B6-B1E6-5374-02981C9EC3B2}"/>
              </a:ext>
            </a:extLst>
          </p:cNvPr>
          <p:cNvSpPr>
            <a:spLocks noGrp="1"/>
          </p:cNvSpPr>
          <p:nvPr>
            <p:ph idx="1"/>
          </p:nvPr>
        </p:nvSpPr>
        <p:spPr>
          <a:xfrm>
            <a:off x="5297762" y="2706624"/>
            <a:ext cx="6251110" cy="3483864"/>
          </a:xfrm>
        </p:spPr>
        <p:txBody>
          <a:bodyPr>
            <a:normAutofit/>
          </a:bodyPr>
          <a:lstStyle/>
          <a:p>
            <a:r>
              <a:rPr lang="en-US" sz="2400" dirty="0">
                <a:cs typeface="Arial" panose="020B0604020202020204" pitchFamily="34" charset="0"/>
              </a:rPr>
              <a:t>Required use</a:t>
            </a:r>
          </a:p>
          <a:p>
            <a:r>
              <a:rPr lang="en-US" sz="2400" dirty="0">
                <a:effectLst/>
                <a:cs typeface="Arial" panose="020B0604020202020204" pitchFamily="34" charset="0"/>
              </a:rPr>
              <a:t>Requires Annual Calibration </a:t>
            </a:r>
          </a:p>
          <a:p>
            <a:r>
              <a:rPr lang="en-US" sz="2400" dirty="0">
                <a:cs typeface="Arial" panose="020B0604020202020204" pitchFamily="34" charset="0"/>
              </a:rPr>
              <a:t>M</a:t>
            </a:r>
            <a:r>
              <a:rPr lang="en-US" sz="2400" dirty="0">
                <a:effectLst/>
                <a:cs typeface="Arial" panose="020B0604020202020204" pitchFamily="34" charset="0"/>
              </a:rPr>
              <a:t>ust have a way of determine BAC if Life Loc unavailable</a:t>
            </a:r>
          </a:p>
          <a:p>
            <a:pPr marL="0" indent="0">
              <a:buNone/>
            </a:pPr>
            <a:endParaRPr lang="en-US" sz="2200" dirty="0"/>
          </a:p>
        </p:txBody>
      </p:sp>
    </p:spTree>
    <p:extLst>
      <p:ext uri="{BB962C8B-B14F-4D97-AF65-F5344CB8AC3E}">
        <p14:creationId xmlns:p14="http://schemas.microsoft.com/office/powerpoint/2010/main" val="36147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C672-424E-95D2-CBDC-F5C73935E957}"/>
              </a:ext>
            </a:extLst>
          </p:cNvPr>
          <p:cNvSpPr>
            <a:spLocks noGrp="1"/>
          </p:cNvSpPr>
          <p:nvPr>
            <p:ph type="title"/>
          </p:nvPr>
        </p:nvSpPr>
        <p:spPr/>
        <p:txBody>
          <a:bodyPr/>
          <a:lstStyle/>
          <a:p>
            <a:r>
              <a:rPr lang="en-US" dirty="0"/>
              <a:t>Other References to Suspicion Screen in the PRH</a:t>
            </a:r>
          </a:p>
        </p:txBody>
      </p:sp>
      <p:sp>
        <p:nvSpPr>
          <p:cNvPr id="3" name="Content Placeholder 2">
            <a:extLst>
              <a:ext uri="{FF2B5EF4-FFF2-40B4-BE49-F238E27FC236}">
                <a16:creationId xmlns:a16="http://schemas.microsoft.com/office/drawing/2014/main" id="{62098D94-399F-E4D5-9D97-6F4D62E79903}"/>
              </a:ext>
            </a:extLst>
          </p:cNvPr>
          <p:cNvSpPr>
            <a:spLocks noGrp="1"/>
          </p:cNvSpPr>
          <p:nvPr>
            <p:ph idx="1"/>
          </p:nvPr>
        </p:nvSpPr>
        <p:spPr/>
        <p:txBody>
          <a:bodyPr>
            <a:normAutofit fontScale="40000" lnSpcReduction="20000"/>
          </a:bodyPr>
          <a:lstStyle/>
          <a:p>
            <a:pPr marL="0" indent="0">
              <a:buNone/>
            </a:pPr>
            <a:r>
              <a:rPr lang="en-US" sz="4000" dirty="0">
                <a:cs typeface="Arial" panose="020B0604020202020204" pitchFamily="34" charset="0"/>
              </a:rPr>
              <a:t>(c) </a:t>
            </a:r>
            <a:r>
              <a:rPr lang="en-US" sz="4000" dirty="0">
                <a:effectLst/>
                <a:cs typeface="Arial" panose="020B0604020202020204" pitchFamily="34" charset="0"/>
              </a:rPr>
              <a:t>Students who test positive for drug use by an off-center facility must be retested on center using the Job Corps nationally contracted laboratory as soon as possible, to include: </a:t>
            </a:r>
          </a:p>
          <a:p>
            <a:pPr marL="0" indent="0">
              <a:buNone/>
            </a:pPr>
            <a:endParaRPr lang="en-US" sz="4000" dirty="0">
              <a:cs typeface="Arial" panose="020B0604020202020204" pitchFamily="34" charset="0"/>
            </a:endParaRPr>
          </a:p>
          <a:p>
            <a:pPr marL="457200" indent="-457200">
              <a:buAutoNum type="arabicParenBoth"/>
            </a:pPr>
            <a:r>
              <a:rPr lang="en-US" sz="4000" dirty="0">
                <a:effectLst/>
                <a:cs typeface="Arial" panose="020B0604020202020204" pitchFamily="34" charset="0"/>
              </a:rPr>
              <a:t>Work-based learning students who tested positive on a drug test administered by experience sites, union trades, or potential employers; </a:t>
            </a:r>
          </a:p>
          <a:p>
            <a:pPr marL="457200" indent="-457200">
              <a:buAutoNum type="arabicParenBoth"/>
            </a:pPr>
            <a:r>
              <a:rPr lang="en-US" sz="4000" dirty="0">
                <a:effectLst/>
                <a:cs typeface="Arial" panose="020B0604020202020204" pitchFamily="34" charset="0"/>
              </a:rPr>
              <a:t>Students who tested positive on a drug test administered at a referral health facility (e.g., hospital emergency department, urgent care facility). </a:t>
            </a:r>
          </a:p>
          <a:p>
            <a:pPr marL="0" indent="0">
              <a:buNone/>
            </a:pPr>
            <a:endParaRPr lang="en-US" sz="4000" dirty="0">
              <a:effectLst/>
              <a:cs typeface="Arial" panose="020B0604020202020204" pitchFamily="34" charset="0"/>
            </a:endParaRPr>
          </a:p>
          <a:p>
            <a:pPr marL="0" indent="0">
              <a:buNone/>
            </a:pPr>
            <a:r>
              <a:rPr lang="en-US" sz="4000" dirty="0">
                <a:effectLst/>
                <a:cs typeface="Arial" panose="020B0604020202020204" pitchFamily="34" charset="0"/>
              </a:rPr>
              <a:t>This retest by the Job Corps nationally contracted laboratory must be classified as </a:t>
            </a:r>
            <a:r>
              <a:rPr lang="en-US" sz="4000" u="sng" dirty="0">
                <a:effectLst/>
                <a:cs typeface="Arial" panose="020B0604020202020204" pitchFamily="34" charset="0"/>
              </a:rPr>
              <a:t>a suspicion-of-drug-use test.</a:t>
            </a:r>
            <a:r>
              <a:rPr lang="en-US" sz="4000" dirty="0">
                <a:effectLst/>
                <a:cs typeface="Arial" panose="020B0604020202020204" pitchFamily="34" charset="0"/>
              </a:rPr>
              <a:t> For students who test positive for drug use on this retest, centers must follow the same procedures outlined in (c) above. </a:t>
            </a:r>
          </a:p>
          <a:p>
            <a:pPr marL="0" indent="0">
              <a:buNone/>
            </a:pPr>
            <a:endParaRPr lang="en-US" sz="4000" dirty="0">
              <a:effectLst/>
              <a:cs typeface="Arial" panose="020B0604020202020204" pitchFamily="34" charset="0"/>
            </a:endParaRPr>
          </a:p>
          <a:p>
            <a:pPr marL="0" indent="0">
              <a:buNone/>
            </a:pPr>
            <a:r>
              <a:rPr lang="en-US" sz="4000" dirty="0">
                <a:effectLst/>
                <a:cs typeface="Arial" panose="020B0604020202020204" pitchFamily="34" charset="0"/>
              </a:rPr>
              <a:t>(d) Student drivers who test positive for drug use under 49 CFR Part 382 DOT Federal Motor Carriers Safety Administration must follow the same procedures outlined in (c) above for positive suspicion tests. In addition, during the intervention period, student drivers who fall under DOT regulations are not permitted to drive. </a:t>
            </a:r>
          </a:p>
          <a:p>
            <a:pPr marL="0" indent="0">
              <a:buNone/>
            </a:pPr>
            <a:r>
              <a:rPr lang="en-US" sz="4000" dirty="0">
                <a:effectLst/>
                <a:cs typeface="Arial" panose="020B0604020202020204" pitchFamily="34" charset="0"/>
              </a:rPr>
              <a:t>(e) Students who test positive for alcohol use on suspicion must be referred to the TEAP specialist for assistance and the center’s student conduct system for disciplinary action. </a:t>
            </a:r>
          </a:p>
          <a:p>
            <a:endParaRPr lang="en-US" dirty="0"/>
          </a:p>
        </p:txBody>
      </p:sp>
    </p:spTree>
    <p:extLst>
      <p:ext uri="{BB962C8B-B14F-4D97-AF65-F5344CB8AC3E}">
        <p14:creationId xmlns:p14="http://schemas.microsoft.com/office/powerpoint/2010/main" val="368767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2FB5D-4BDB-674B-E6D7-2AD169A1709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What Does Reasonable Suspicion Mean?</a:t>
            </a:r>
          </a:p>
        </p:txBody>
      </p:sp>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Reasonable Suspicion Drug Testing? | Lobdock Impairment Detection">
            <a:extLst>
              <a:ext uri="{FF2B5EF4-FFF2-40B4-BE49-F238E27FC236}">
                <a16:creationId xmlns:a16="http://schemas.microsoft.com/office/drawing/2014/main" id="{4BB67319-CB7D-BA82-5CED-3B3E503719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60997" y="640080"/>
            <a:ext cx="660121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8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form&#10;&#10;Description automatically generated">
            <a:extLst>
              <a:ext uri="{FF2B5EF4-FFF2-40B4-BE49-F238E27FC236}">
                <a16:creationId xmlns:a16="http://schemas.microsoft.com/office/drawing/2014/main" id="{2D9064CA-5C53-EEFB-C353-AF252A59EBDE}"/>
              </a:ext>
            </a:extLst>
          </p:cNvPr>
          <p:cNvPicPr>
            <a:picLocks noChangeAspect="1"/>
          </p:cNvPicPr>
          <p:nvPr/>
        </p:nvPicPr>
        <p:blipFill>
          <a:blip r:embed="rId2"/>
          <a:stretch>
            <a:fillRect/>
          </a:stretch>
        </p:blipFill>
        <p:spPr>
          <a:xfrm>
            <a:off x="2547549" y="643467"/>
            <a:ext cx="7096902" cy="5571066"/>
          </a:xfrm>
          <a:prstGeom prst="rect">
            <a:avLst/>
          </a:prstGeom>
        </p:spPr>
      </p:pic>
    </p:spTree>
    <p:extLst>
      <p:ext uri="{BB962C8B-B14F-4D97-AF65-F5344CB8AC3E}">
        <p14:creationId xmlns:p14="http://schemas.microsoft.com/office/powerpoint/2010/main" val="109728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form&#10;&#10;Description automatically generated">
            <a:extLst>
              <a:ext uri="{FF2B5EF4-FFF2-40B4-BE49-F238E27FC236}">
                <a16:creationId xmlns:a16="http://schemas.microsoft.com/office/drawing/2014/main" id="{8AF2CA39-B226-D7B5-1C96-42D0C420D99B}"/>
              </a:ext>
            </a:extLst>
          </p:cNvPr>
          <p:cNvPicPr>
            <a:picLocks noChangeAspect="1"/>
          </p:cNvPicPr>
          <p:nvPr/>
        </p:nvPicPr>
        <p:blipFill>
          <a:blip r:embed="rId2"/>
          <a:stretch>
            <a:fillRect/>
          </a:stretch>
        </p:blipFill>
        <p:spPr>
          <a:xfrm>
            <a:off x="687196" y="643467"/>
            <a:ext cx="10817607" cy="5571066"/>
          </a:xfrm>
          <a:prstGeom prst="rect">
            <a:avLst/>
          </a:prstGeom>
        </p:spPr>
      </p:pic>
    </p:spTree>
    <p:extLst>
      <p:ext uri="{BB962C8B-B14F-4D97-AF65-F5344CB8AC3E}">
        <p14:creationId xmlns:p14="http://schemas.microsoft.com/office/powerpoint/2010/main" val="303461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3" name="Rectangle 103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F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8D357-99DF-BF41-3DBA-D3C4EFB34F0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Disciplinary Code Intersection (Exhibit 2.1)</a:t>
            </a:r>
          </a:p>
        </p:txBody>
      </p:sp>
      <p:sp>
        <p:nvSpPr>
          <p:cNvPr id="104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DERSTANDING MISCONDUCT, THE DISCIPLINARY CODE AND FORMULATING DISCIPLINARY  CHARGES">
            <a:extLst>
              <a:ext uri="{FF2B5EF4-FFF2-40B4-BE49-F238E27FC236}">
                <a16:creationId xmlns:a16="http://schemas.microsoft.com/office/drawing/2014/main" id="{AA12EC9E-64E2-8EFF-BD54-FDDD3274D8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79" r="797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8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document&#10;&#10;Description automatically generated">
            <a:extLst>
              <a:ext uri="{FF2B5EF4-FFF2-40B4-BE49-F238E27FC236}">
                <a16:creationId xmlns:a16="http://schemas.microsoft.com/office/drawing/2014/main" id="{D4B05395-E0DD-159C-8CF4-6BBB75FDA116}"/>
              </a:ext>
            </a:extLst>
          </p:cNvPr>
          <p:cNvPicPr>
            <a:picLocks noChangeAspect="1"/>
          </p:cNvPicPr>
          <p:nvPr/>
        </p:nvPicPr>
        <p:blipFill>
          <a:blip r:embed="rId2"/>
          <a:stretch>
            <a:fillRect/>
          </a:stretch>
        </p:blipFill>
        <p:spPr>
          <a:xfrm>
            <a:off x="643467" y="811784"/>
            <a:ext cx="10905066" cy="5234432"/>
          </a:xfrm>
          <a:prstGeom prst="rect">
            <a:avLst/>
          </a:prstGeom>
        </p:spPr>
      </p:pic>
    </p:spTree>
    <p:extLst>
      <p:ext uri="{BB962C8B-B14F-4D97-AF65-F5344CB8AC3E}">
        <p14:creationId xmlns:p14="http://schemas.microsoft.com/office/powerpoint/2010/main" val="253840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D4FD-6902-AA94-5339-E8861E10A053}"/>
              </a:ext>
            </a:extLst>
          </p:cNvPr>
          <p:cNvSpPr>
            <a:spLocks noGrp="1"/>
          </p:cNvSpPr>
          <p:nvPr>
            <p:ph type="title"/>
          </p:nvPr>
        </p:nvSpPr>
        <p:spPr>
          <a:xfrm>
            <a:off x="762000" y="1138036"/>
            <a:ext cx="4085665" cy="1402470"/>
          </a:xfrm>
        </p:spPr>
        <p:txBody>
          <a:bodyPr anchor="t">
            <a:normAutofit/>
          </a:bodyPr>
          <a:lstStyle/>
          <a:p>
            <a:r>
              <a:rPr lang="en-US" sz="3200"/>
              <a:t>Alcohol Testing and Disciplinary Code</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F2C1CD-D0B7-C00D-54B3-7B74D4AEDC98}"/>
              </a:ext>
            </a:extLst>
          </p:cNvPr>
          <p:cNvSpPr>
            <a:spLocks noGrp="1"/>
          </p:cNvSpPr>
          <p:nvPr>
            <p:ph idx="1"/>
          </p:nvPr>
        </p:nvSpPr>
        <p:spPr>
          <a:xfrm>
            <a:off x="762000" y="2551176"/>
            <a:ext cx="4085665" cy="3591207"/>
          </a:xfrm>
        </p:spPr>
        <p:txBody>
          <a:bodyPr>
            <a:normAutofit/>
          </a:bodyPr>
          <a:lstStyle/>
          <a:p>
            <a:pPr marL="0" indent="0">
              <a:buNone/>
            </a:pPr>
            <a:r>
              <a:rPr lang="en-US" sz="2000" dirty="0">
                <a:effectLst/>
                <a:cs typeface="Arial" panose="020B0604020202020204" pitchFamily="34" charset="0"/>
              </a:rPr>
              <a:t>(c) If a student refuses to submit to a breathalyzer or provide a sample for alcohol testing, the student shall be presumed guilty of the Level I infraction Alcohol: Possession, consumption, or distribution while on center or under center supervision. </a:t>
            </a:r>
          </a:p>
          <a:p>
            <a:pPr marL="0" indent="0">
              <a:buNone/>
            </a:pPr>
            <a:endParaRPr lang="en-US" sz="2000" dirty="0"/>
          </a:p>
        </p:txBody>
      </p:sp>
      <p:pic>
        <p:nvPicPr>
          <p:cNvPr id="5" name="Picture 4" descr="Bottles in a production line">
            <a:extLst>
              <a:ext uri="{FF2B5EF4-FFF2-40B4-BE49-F238E27FC236}">
                <a16:creationId xmlns:a16="http://schemas.microsoft.com/office/drawing/2014/main" id="{AFA9544A-80E8-2A6A-AFFB-8C5F37B35E5C}"/>
              </a:ext>
            </a:extLst>
          </p:cNvPr>
          <p:cNvPicPr>
            <a:picLocks noChangeAspect="1"/>
          </p:cNvPicPr>
          <p:nvPr/>
        </p:nvPicPr>
        <p:blipFill rotWithShape="1">
          <a:blip r:embed="rId2"/>
          <a:srcRect l="435" r="35900" b="-1"/>
          <a:stretch/>
        </p:blipFill>
        <p:spPr>
          <a:xfrm>
            <a:off x="5650992" y="10"/>
            <a:ext cx="6541008" cy="6857990"/>
          </a:xfrm>
          <a:prstGeom prst="rect">
            <a:avLst/>
          </a:prstGeom>
        </p:spPr>
      </p:pic>
    </p:spTree>
    <p:extLst>
      <p:ext uri="{BB962C8B-B14F-4D97-AF65-F5344CB8AC3E}">
        <p14:creationId xmlns:p14="http://schemas.microsoft.com/office/powerpoint/2010/main" val="322348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list&#10;&#10;Description automatically generated">
            <a:extLst>
              <a:ext uri="{FF2B5EF4-FFF2-40B4-BE49-F238E27FC236}">
                <a16:creationId xmlns:a16="http://schemas.microsoft.com/office/drawing/2014/main" id="{78D4FBAC-AF33-16BF-96EB-D44976ACD376}"/>
              </a:ext>
            </a:extLst>
          </p:cNvPr>
          <p:cNvPicPr>
            <a:picLocks noChangeAspect="1"/>
          </p:cNvPicPr>
          <p:nvPr/>
        </p:nvPicPr>
        <p:blipFill>
          <a:blip r:embed="rId2"/>
          <a:stretch>
            <a:fillRect/>
          </a:stretch>
        </p:blipFill>
        <p:spPr>
          <a:xfrm>
            <a:off x="643467" y="1411564"/>
            <a:ext cx="10905066" cy="4034872"/>
          </a:xfrm>
          <a:prstGeom prst="rect">
            <a:avLst/>
          </a:prstGeom>
        </p:spPr>
      </p:pic>
      <p:sp>
        <p:nvSpPr>
          <p:cNvPr id="3" name="TextBox 2">
            <a:extLst>
              <a:ext uri="{FF2B5EF4-FFF2-40B4-BE49-F238E27FC236}">
                <a16:creationId xmlns:a16="http://schemas.microsoft.com/office/drawing/2014/main" id="{8570DCCE-831D-9F47-0FA1-17EBE3BCBC5F}"/>
              </a:ext>
            </a:extLst>
          </p:cNvPr>
          <p:cNvSpPr txBox="1"/>
          <p:nvPr/>
        </p:nvSpPr>
        <p:spPr>
          <a:xfrm>
            <a:off x="1828800" y="1088571"/>
            <a:ext cx="2837187" cy="646331"/>
          </a:xfrm>
          <a:prstGeom prst="rect">
            <a:avLst/>
          </a:prstGeom>
          <a:noFill/>
        </p:spPr>
        <p:txBody>
          <a:bodyPr wrap="none" rtlCol="0">
            <a:spAutoFit/>
          </a:bodyPr>
          <a:lstStyle/>
          <a:p>
            <a:r>
              <a:rPr lang="en-US" dirty="0"/>
              <a:t>Exhibit 2.1 Disciplinary Code</a:t>
            </a:r>
          </a:p>
          <a:p>
            <a:endParaRPr lang="en-US" dirty="0"/>
          </a:p>
        </p:txBody>
      </p:sp>
    </p:spTree>
    <p:extLst>
      <p:ext uri="{BB962C8B-B14F-4D97-AF65-F5344CB8AC3E}">
        <p14:creationId xmlns:p14="http://schemas.microsoft.com/office/powerpoint/2010/main" val="12364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943DE31-CD05-3D7D-8B42-182F17C8DD39}"/>
              </a:ext>
            </a:extLst>
          </p:cNvPr>
          <p:cNvSpPr>
            <a:spLocks noGrp="1"/>
          </p:cNvSpPr>
          <p:nvPr>
            <p:ph type="title"/>
          </p:nvPr>
        </p:nvSpPr>
        <p:spPr>
          <a:xfrm>
            <a:off x="550863" y="365125"/>
            <a:ext cx="11090274" cy="1325563"/>
          </a:xfrm>
        </p:spPr>
        <p:txBody>
          <a:bodyPr>
            <a:normAutofit/>
          </a:bodyPr>
          <a:lstStyle/>
          <a:p>
            <a:r>
              <a:rPr lang="en-US" sz="4000"/>
              <a:t>Learning Objectives</a:t>
            </a:r>
          </a:p>
        </p:txBody>
      </p:sp>
      <p:graphicFrame>
        <p:nvGraphicFramePr>
          <p:cNvPr id="5" name="Content Placeholder 2">
            <a:extLst>
              <a:ext uri="{FF2B5EF4-FFF2-40B4-BE49-F238E27FC236}">
                <a16:creationId xmlns:a16="http://schemas.microsoft.com/office/drawing/2014/main" id="{EDD13487-0961-D558-1B64-6060ABFBF960}"/>
              </a:ext>
            </a:extLst>
          </p:cNvPr>
          <p:cNvGraphicFramePr>
            <a:graphicFrameLocks noGrp="1"/>
          </p:cNvGraphicFramePr>
          <p:nvPr>
            <p:ph idx="1"/>
            <p:extLst>
              <p:ext uri="{D42A27DB-BD31-4B8C-83A1-F6EECF244321}">
                <p14:modId xmlns:p14="http://schemas.microsoft.com/office/powerpoint/2010/main" val="1165799801"/>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61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52" name="Group 5134">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15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55" name="Group 5138">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140"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8" name="Picture 8" descr="Drug Testing Policy (Pre-Employment)">
            <a:extLst>
              <a:ext uri="{FF2B5EF4-FFF2-40B4-BE49-F238E27FC236}">
                <a16:creationId xmlns:a16="http://schemas.microsoft.com/office/drawing/2014/main" id="{0F3076EE-B0EF-7843-7017-DBAF5D9EEB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2137199"/>
            <a:ext cx="4571936" cy="2560284"/>
          </a:xfrm>
          <a:prstGeom prst="rect">
            <a:avLst/>
          </a:prstGeom>
          <a:noFill/>
          <a:extLst>
            <a:ext uri="{909E8E84-426E-40DD-AFC4-6F175D3DCCD1}">
              <a14:hiddenFill xmlns:a14="http://schemas.microsoft.com/office/drawing/2010/main">
                <a:solidFill>
                  <a:srgbClr val="FFFFFF"/>
                </a:solidFill>
              </a14:hiddenFill>
            </a:ext>
          </a:extLst>
        </p:spPr>
      </p:pic>
      <p:grpSp>
        <p:nvGrpSpPr>
          <p:cNvPr id="5157" name="Group 514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44" name="Freeform: Shape 514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5" name="Freeform: Shape 514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6" name="Freeform: Shape 514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7" name="Freeform: Shape 514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8" name="Freeform: Shape 514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9" name="Freeform: Shape 514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50" name="Freeform: Shape 514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extBox 4">
            <a:extLst>
              <a:ext uri="{FF2B5EF4-FFF2-40B4-BE49-F238E27FC236}">
                <a16:creationId xmlns:a16="http://schemas.microsoft.com/office/drawing/2014/main" id="{B6D145AD-38D4-BE40-0AFC-E5BD2F8CE821}"/>
              </a:ext>
            </a:extLst>
          </p:cNvPr>
          <p:cNvSpPr txBox="1"/>
          <p:nvPr/>
        </p:nvSpPr>
        <p:spPr>
          <a:xfrm>
            <a:off x="1014985" y="3442089"/>
            <a:ext cx="5501548" cy="2573579"/>
          </a:xfrm>
          <a:prstGeom prst="rect">
            <a:avLst/>
          </a:prstGeom>
        </p:spPr>
        <p:txBody>
          <a:bodyPr vert="horz" lIns="91440" tIns="45720" rIns="91440" bIns="45720" rtlCol="0" anchor="t">
            <a:normAutofit/>
          </a:bodyPr>
          <a:lstStyle/>
          <a:p>
            <a:pPr>
              <a:lnSpc>
                <a:spcPct val="90000"/>
              </a:lnSpc>
              <a:spcAft>
                <a:spcPts val="600"/>
              </a:spcAft>
            </a:pPr>
            <a:r>
              <a:rPr lang="en-US" sz="3600" dirty="0">
                <a:solidFill>
                  <a:schemeClr val="bg1"/>
                </a:solidFill>
              </a:rPr>
              <a:t>Drug Testing Requirements and Recommendations</a:t>
            </a:r>
          </a:p>
        </p:txBody>
      </p:sp>
    </p:spTree>
    <p:extLst>
      <p:ext uri="{BB962C8B-B14F-4D97-AF65-F5344CB8AC3E}">
        <p14:creationId xmlns:p14="http://schemas.microsoft.com/office/powerpoint/2010/main" val="24547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3733" y="548464"/>
            <a:ext cx="6798541" cy="1675623"/>
          </a:xfrm>
        </p:spPr>
        <p:txBody>
          <a:bodyPr anchor="b">
            <a:normAutofit/>
          </a:bodyPr>
          <a:lstStyle/>
          <a:p>
            <a:r>
              <a:rPr lang="en-US" sz="4000"/>
              <a:t>Decrease the Likelihood of Adulteration</a:t>
            </a:r>
          </a:p>
        </p:txBody>
      </p:sp>
      <p:pic>
        <p:nvPicPr>
          <p:cNvPr id="6" name="Picture 5" descr="A row of samples for medical testing">
            <a:extLst>
              <a:ext uri="{FF2B5EF4-FFF2-40B4-BE49-F238E27FC236}">
                <a16:creationId xmlns:a16="http://schemas.microsoft.com/office/drawing/2014/main" id="{0CC005A7-D904-998D-A18C-E613E0E22D74}"/>
              </a:ext>
            </a:extLst>
          </p:cNvPr>
          <p:cNvPicPr>
            <a:picLocks noChangeAspect="1"/>
          </p:cNvPicPr>
          <p:nvPr/>
        </p:nvPicPr>
        <p:blipFill rotWithShape="1">
          <a:blip r:embed="rId2"/>
          <a:srcRect l="50553" r="3554"/>
          <a:stretch/>
        </p:blipFill>
        <p:spPr>
          <a:xfrm>
            <a:off x="1" y="10"/>
            <a:ext cx="4196496" cy="6857990"/>
          </a:xfrm>
          <a:prstGeom prst="rect">
            <a:avLst/>
          </a:prstGeom>
          <a:effectLst/>
        </p:spPr>
      </p:pic>
      <p:sp>
        <p:nvSpPr>
          <p:cNvPr id="3" name="Content Placeholder 2"/>
          <p:cNvSpPr>
            <a:spLocks noGrp="1"/>
          </p:cNvSpPr>
          <p:nvPr>
            <p:ph idx="1"/>
          </p:nvPr>
        </p:nvSpPr>
        <p:spPr>
          <a:xfrm>
            <a:off x="4553734" y="2409830"/>
            <a:ext cx="6798539" cy="3705217"/>
          </a:xfrm>
        </p:spPr>
        <p:txBody>
          <a:bodyPr>
            <a:normAutofit/>
          </a:bodyPr>
          <a:lstStyle/>
          <a:p>
            <a:r>
              <a:rPr lang="en-US" sz="1700" dirty="0"/>
              <a:t>Provide a private area for specimen collection</a:t>
            </a:r>
          </a:p>
          <a:p>
            <a:r>
              <a:rPr lang="en-US" sz="1700" dirty="0"/>
              <a:t>Remove all cleaning products from the collection room area</a:t>
            </a:r>
          </a:p>
          <a:p>
            <a:r>
              <a:rPr lang="en-US" sz="1700" dirty="0"/>
              <a:t>Perform visual and temperature checks. The sample temperature should fall between 90.5 F and 99 F</a:t>
            </a:r>
          </a:p>
          <a:p>
            <a:r>
              <a:rPr lang="en-US" sz="1700" dirty="0"/>
              <a:t>Visually should appear free of possible contaminants </a:t>
            </a:r>
          </a:p>
          <a:p>
            <a:r>
              <a:rPr lang="en-US" sz="1700" dirty="0"/>
              <a:t>Turn off additional water sources in the immediate collection area, if possible</a:t>
            </a:r>
          </a:p>
          <a:p>
            <a:r>
              <a:rPr lang="en-US" sz="1700" dirty="0"/>
              <a:t>Place a blue chemical in the toilet tank to color the water</a:t>
            </a:r>
          </a:p>
          <a:p>
            <a:r>
              <a:rPr lang="en-US" sz="1700" dirty="0"/>
              <a:t>Have the student wash (with water only) hands and clean under nails and give student a paper towel for hand drying before they provide their sample</a:t>
            </a:r>
          </a:p>
          <a:p>
            <a:endParaRPr lang="en-US" sz="1700" dirty="0"/>
          </a:p>
        </p:txBody>
      </p:sp>
      <p:sp>
        <p:nvSpPr>
          <p:cNvPr id="4" name="Slide Number Placeholder 3"/>
          <p:cNvSpPr>
            <a:spLocks noGrp="1"/>
          </p:cNvSpPr>
          <p:nvPr>
            <p:ph type="sldNum" sz="quarter" idx="12"/>
          </p:nvPr>
        </p:nvSpPr>
        <p:spPr>
          <a:xfrm>
            <a:off x="9193686" y="6356350"/>
            <a:ext cx="2160114" cy="365125"/>
          </a:xfrm>
        </p:spPr>
        <p:txBody>
          <a:bodyPr>
            <a:normAutofit/>
          </a:bodyPr>
          <a:lstStyle/>
          <a:p>
            <a:pPr>
              <a:spcAft>
                <a:spcPts val="600"/>
              </a:spcAft>
            </a:pPr>
            <a:fld id="{5B73F288-119C-4A61-BAB7-6805DB4CCA32}" type="slidenum">
              <a:rPr lang="en-US" smtClean="0"/>
              <a:pPr>
                <a:spcAft>
                  <a:spcPts val="600"/>
                </a:spcAft>
              </a:pPr>
              <a:t>21</a:t>
            </a:fld>
            <a:endParaRPr lang="en-US"/>
          </a:p>
        </p:txBody>
      </p:sp>
    </p:spTree>
    <p:extLst>
      <p:ext uri="{BB962C8B-B14F-4D97-AF65-F5344CB8AC3E}">
        <p14:creationId xmlns:p14="http://schemas.microsoft.com/office/powerpoint/2010/main" val="390136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pen doors">
            <a:extLst>
              <a:ext uri="{FF2B5EF4-FFF2-40B4-BE49-F238E27FC236}">
                <a16:creationId xmlns:a16="http://schemas.microsoft.com/office/drawing/2014/main" id="{49B2A8E0-4CF2-7F22-0CD6-462904F49414}"/>
              </a:ext>
            </a:extLst>
          </p:cNvPr>
          <p:cNvPicPr>
            <a:picLocks noChangeAspect="1"/>
          </p:cNvPicPr>
          <p:nvPr/>
        </p:nvPicPr>
        <p:blipFill rotWithShape="1">
          <a:blip r:embed="rId2"/>
          <a:srcRect b="15730"/>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037809" y="1071350"/>
            <a:ext cx="4775162" cy="1339382"/>
          </a:xfrm>
        </p:spPr>
        <p:txBody>
          <a:bodyPr>
            <a:normAutofit/>
          </a:bodyPr>
          <a:lstStyle/>
          <a:p>
            <a:pPr algn="ctr"/>
            <a:r>
              <a:rPr lang="en-US" sz="3600"/>
              <a:t>Continued</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89319" y="2547257"/>
            <a:ext cx="4458446" cy="3109740"/>
          </a:xfrm>
        </p:spPr>
        <p:txBody>
          <a:bodyPr anchor="ctr">
            <a:normAutofit lnSpcReduction="10000"/>
          </a:bodyPr>
          <a:lstStyle/>
          <a:p>
            <a:r>
              <a:rPr lang="en-US" sz="1600" dirty="0"/>
              <a:t>Have the student remove outer garments (e.g., coats, sweaters, jackets)</a:t>
            </a:r>
          </a:p>
          <a:p>
            <a:r>
              <a:rPr lang="en-US" sz="1600" dirty="0"/>
              <a:t>Prohibit bags, packages, or purses in the collection area </a:t>
            </a:r>
          </a:p>
          <a:p>
            <a:r>
              <a:rPr lang="en-US" sz="1600" dirty="0"/>
              <a:t>Have the student provide the specimen while in an examination gown, if urine collection is part of a medical exam</a:t>
            </a:r>
          </a:p>
          <a:p>
            <a:r>
              <a:rPr lang="en-US" sz="1600" dirty="0"/>
              <a:t>Have collection personnel stand close to the door and be aware of unusual sounds when conducting a routine supervised collection</a:t>
            </a:r>
          </a:p>
          <a:p>
            <a:r>
              <a:rPr lang="en-US" sz="1600" dirty="0"/>
              <a:t>Make sure the student hands the specimen directly and immediately to collection personnel</a:t>
            </a:r>
          </a:p>
          <a:p>
            <a:endParaRPr lang="en-US" sz="14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5B73F288-119C-4A61-BAB7-6805DB4CCA32}" type="slidenum">
              <a:rPr lang="en-US" sz="1000">
                <a:solidFill>
                  <a:srgbClr val="FFFFFF"/>
                </a:solidFill>
              </a:rPr>
              <a:pPr>
                <a:spcAft>
                  <a:spcPts val="600"/>
                </a:spcAft>
              </a:pPr>
              <a:t>22</a:t>
            </a:fld>
            <a:endParaRPr lang="en-US" sz="1000">
              <a:solidFill>
                <a:srgbClr val="FFFFFF"/>
              </a:solidFill>
            </a:endParaRPr>
          </a:p>
        </p:txBody>
      </p:sp>
    </p:spTree>
    <p:extLst>
      <p:ext uri="{BB962C8B-B14F-4D97-AF65-F5344CB8AC3E}">
        <p14:creationId xmlns:p14="http://schemas.microsoft.com/office/powerpoint/2010/main" val="426559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versus Observed Collection</a:t>
            </a:r>
          </a:p>
        </p:txBody>
      </p:sp>
      <p:graphicFrame>
        <p:nvGraphicFramePr>
          <p:cNvPr id="5" name="Content Placeholder 2">
            <a:extLst>
              <a:ext uri="{FF2B5EF4-FFF2-40B4-BE49-F238E27FC236}">
                <a16:creationId xmlns:a16="http://schemas.microsoft.com/office/drawing/2014/main" id="{14E37C61-56DF-59BD-7CA9-530489870137}"/>
              </a:ext>
            </a:extLst>
          </p:cNvPr>
          <p:cNvGraphicFramePr>
            <a:graphicFrameLocks noGrp="1"/>
          </p:cNvGraphicFramePr>
          <p:nvPr>
            <p:ph idx="1"/>
            <p:extLst>
              <p:ext uri="{D42A27DB-BD31-4B8C-83A1-F6EECF244321}">
                <p14:modId xmlns:p14="http://schemas.microsoft.com/office/powerpoint/2010/main" val="33036018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4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US" sz="6200"/>
              <a:t>Chain of Custody is Key to Drug Testing Integrity</a:t>
            </a:r>
          </a:p>
        </p:txBody>
      </p:sp>
      <p:cxnSp>
        <p:nvCxnSpPr>
          <p:cNvPr id="33" name="Straight Connector 3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2">
            <a:extLst>
              <a:ext uri="{FF2B5EF4-FFF2-40B4-BE49-F238E27FC236}">
                <a16:creationId xmlns:a16="http://schemas.microsoft.com/office/drawing/2014/main" id="{28B781A3-04C5-C024-849C-BE3B428CF1E0}"/>
              </a:ext>
            </a:extLst>
          </p:cNvPr>
          <p:cNvGraphicFramePr>
            <a:graphicFrameLocks noGrp="1"/>
          </p:cNvGraphicFramePr>
          <p:nvPr>
            <p:ph idx="1"/>
            <p:extLst>
              <p:ext uri="{D42A27DB-BD31-4B8C-83A1-F6EECF244321}">
                <p14:modId xmlns:p14="http://schemas.microsoft.com/office/powerpoint/2010/main" val="339251752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04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dirty="0"/>
              <a:t>Next Steps: Positive Suspicion Screen</a:t>
            </a:r>
          </a:p>
        </p:txBody>
      </p:sp>
      <p:pic>
        <p:nvPicPr>
          <p:cNvPr id="5" name="Picture 4" descr="Desk with stethoscope and computer keyboard">
            <a:extLst>
              <a:ext uri="{FF2B5EF4-FFF2-40B4-BE49-F238E27FC236}">
                <a16:creationId xmlns:a16="http://schemas.microsoft.com/office/drawing/2014/main" id="{42F292CE-D4A7-5997-0FDD-9A87C7FE438B}"/>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US" sz="1700" dirty="0"/>
              <a:t>Is there a medical explanation?</a:t>
            </a:r>
          </a:p>
          <a:p>
            <a:pPr lvl="1"/>
            <a:r>
              <a:rPr lang="en-US" sz="1700" dirty="0"/>
              <a:t>Positive for opioids and student had a legitimate prescription for an oral health procedure or to manage chronic pain</a:t>
            </a:r>
          </a:p>
          <a:p>
            <a:pPr lvl="1"/>
            <a:r>
              <a:rPr lang="en-US" sz="1700" dirty="0"/>
              <a:t>A student prescribed stimulants for ADHD</a:t>
            </a:r>
          </a:p>
          <a:p>
            <a:r>
              <a:rPr lang="en-US" sz="1700" dirty="0"/>
              <a:t>Consult with toxicology professionals if needed</a:t>
            </a:r>
          </a:p>
          <a:p>
            <a:r>
              <a:rPr lang="en-US" sz="1700" dirty="0"/>
              <a:t>If no medical explanation, then a referral to disciplinary staff for ZT termination and provide student with community referral </a:t>
            </a:r>
          </a:p>
          <a:p>
            <a:r>
              <a:rPr lang="en-US" sz="1700" dirty="0"/>
              <a:t>Document in SHR</a:t>
            </a:r>
          </a:p>
          <a:p>
            <a:pPr marL="0" indent="0">
              <a:buNone/>
            </a:pPr>
            <a:endParaRPr lang="en-US" sz="1700" dirty="0"/>
          </a:p>
          <a:p>
            <a:endParaRPr lang="en-US" sz="1700" dirty="0"/>
          </a:p>
        </p:txBody>
      </p:sp>
    </p:spTree>
    <p:extLst>
      <p:ext uri="{BB962C8B-B14F-4D97-AF65-F5344CB8AC3E}">
        <p14:creationId xmlns:p14="http://schemas.microsoft.com/office/powerpoint/2010/main" val="643433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sz="4100" dirty="0"/>
              <a:t>Next Steps: Negative Suspicion Screen</a:t>
            </a:r>
          </a:p>
        </p:txBody>
      </p:sp>
      <p:pic>
        <p:nvPicPr>
          <p:cNvPr id="5" name="Picture 4" descr="Pen placed on top of a signature line">
            <a:extLst>
              <a:ext uri="{FF2B5EF4-FFF2-40B4-BE49-F238E27FC236}">
                <a16:creationId xmlns:a16="http://schemas.microsoft.com/office/drawing/2014/main" id="{B534F4A9-47F2-C1B1-B6E9-A6437DF91A34}"/>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US" sz="2000" dirty="0"/>
              <a:t>Review results with the student</a:t>
            </a:r>
          </a:p>
          <a:p>
            <a:r>
              <a:rPr lang="en-US" sz="2000" dirty="0"/>
              <a:t>Further assessment</a:t>
            </a:r>
          </a:p>
          <a:p>
            <a:pPr lvl="2"/>
            <a:r>
              <a:rPr lang="en-US" dirty="0"/>
              <a:t>MSWR</a:t>
            </a:r>
          </a:p>
          <a:p>
            <a:pPr lvl="2"/>
            <a:r>
              <a:rPr lang="en-US" dirty="0"/>
              <a:t>CMHC Referral</a:t>
            </a:r>
          </a:p>
          <a:p>
            <a:pPr lvl="2"/>
            <a:r>
              <a:rPr lang="en-US" dirty="0"/>
              <a:t>Heals Referral </a:t>
            </a:r>
          </a:p>
          <a:p>
            <a:r>
              <a:rPr lang="en-US" sz="2000" dirty="0"/>
              <a:t>Offer voluntary relapse prevention service</a:t>
            </a:r>
          </a:p>
          <a:p>
            <a:r>
              <a:rPr lang="en-US" sz="2000" dirty="0"/>
              <a:t>Brief interventions, using SBIRT or motivational interviewing</a:t>
            </a:r>
          </a:p>
          <a:p>
            <a:r>
              <a:rPr lang="en-US" sz="2000" dirty="0"/>
              <a:t>Document in SHR</a:t>
            </a:r>
          </a:p>
        </p:txBody>
      </p:sp>
    </p:spTree>
    <p:extLst>
      <p:ext uri="{BB962C8B-B14F-4D97-AF65-F5344CB8AC3E}">
        <p14:creationId xmlns:p14="http://schemas.microsoft.com/office/powerpoint/2010/main" val="2576659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a:t>Alcohol Testing Procedures</a:t>
            </a:r>
          </a:p>
        </p:txBody>
      </p:sp>
      <p:pic>
        <p:nvPicPr>
          <p:cNvPr id="14" name="Picture 13" descr="Graph on document with pen">
            <a:extLst>
              <a:ext uri="{FF2B5EF4-FFF2-40B4-BE49-F238E27FC236}">
                <a16:creationId xmlns:a16="http://schemas.microsoft.com/office/drawing/2014/main" id="{507A927A-CC21-5A32-3DE8-B0F2C29CCE96}"/>
              </a:ext>
            </a:extLst>
          </p:cNvPr>
          <p:cNvPicPr>
            <a:picLocks noChangeAspect="1"/>
          </p:cNvPicPr>
          <p:nvPr/>
        </p:nvPicPr>
        <p:blipFill rotWithShape="1">
          <a:blip r:embed="rId2"/>
          <a:srcRect l="27094" r="1337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endParaRPr lang="en-US" sz="2000"/>
          </a:p>
          <a:p>
            <a:r>
              <a:rPr lang="en-US" sz="2000"/>
              <a:t>Students who are suspected of using alcohol at any point after arrival on center are immediately tested.</a:t>
            </a:r>
          </a:p>
          <a:p>
            <a:r>
              <a:rPr lang="en-US" sz="2000"/>
              <a:t>Tested using the Lifeloc Breathalyzer (PI 22-02).</a:t>
            </a:r>
          </a:p>
          <a:p>
            <a:r>
              <a:rPr lang="en-US" sz="2000"/>
              <a:t>Only administered by trained staff member (TEAP responsible for training).  </a:t>
            </a:r>
          </a:p>
          <a:p>
            <a:r>
              <a:rPr lang="en-US" sz="2000"/>
              <a:t>ALL testing documented (even negative results) and filed in SHR.</a:t>
            </a:r>
          </a:p>
          <a:p>
            <a:endParaRPr lang="en-US" sz="2000"/>
          </a:p>
          <a:p>
            <a:endParaRPr lang="en-US" sz="2000"/>
          </a:p>
        </p:txBody>
      </p:sp>
    </p:spTree>
    <p:extLst>
      <p:ext uri="{BB962C8B-B14F-4D97-AF65-F5344CB8AC3E}">
        <p14:creationId xmlns:p14="http://schemas.microsoft.com/office/powerpoint/2010/main" val="74975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20" name="Group 19">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21" name="Freeform: Shape 20">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4" name="Picture 2" descr="Small Business Resources: Business Information for SMB Owners">
            <a:extLst>
              <a:ext uri="{FF2B5EF4-FFF2-40B4-BE49-F238E27FC236}">
                <a16:creationId xmlns:a16="http://schemas.microsoft.com/office/drawing/2014/main" id="{D8734784-5DFA-E948-8326-4EEC727D0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2" r="14832"/>
          <a:stretch/>
        </p:blipFill>
        <p:spPr bwMode="auto">
          <a:xfrm>
            <a:off x="2717957" y="1180532"/>
            <a:ext cx="6546822" cy="439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3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C81BD5-D024-4764-B3B0-2F6C6BF31033}"/>
              </a:ext>
            </a:extLst>
          </p:cNvPr>
          <p:cNvPicPr>
            <a:picLocks noChangeAspect="1"/>
          </p:cNvPicPr>
          <p:nvPr/>
        </p:nvPicPr>
        <p:blipFill rotWithShape="1">
          <a:blip r:embed="rId2"/>
          <a:srcRect l="22969" t="9721" r="24531" b="4723"/>
          <a:stretch/>
        </p:blipFill>
        <p:spPr>
          <a:xfrm>
            <a:off x="3057251" y="643467"/>
            <a:ext cx="6077497" cy="5571066"/>
          </a:xfrm>
          <a:prstGeom prst="rect">
            <a:avLst/>
          </a:prstGeom>
        </p:spPr>
      </p:pic>
    </p:spTree>
    <p:extLst>
      <p:ext uri="{BB962C8B-B14F-4D97-AF65-F5344CB8AC3E}">
        <p14:creationId xmlns:p14="http://schemas.microsoft.com/office/powerpoint/2010/main" val="380348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E5253-3D52-B0E5-68C4-8C91C9E2447C}"/>
              </a:ext>
            </a:extLst>
          </p:cNvPr>
          <p:cNvSpPr>
            <a:spLocks noGrp="1"/>
          </p:cNvSpPr>
          <p:nvPr>
            <p:ph type="title"/>
          </p:nvPr>
        </p:nvSpPr>
        <p:spPr>
          <a:xfrm>
            <a:off x="5297762" y="329184"/>
            <a:ext cx="6251110" cy="1783080"/>
          </a:xfrm>
        </p:spPr>
        <p:txBody>
          <a:bodyPr anchor="b">
            <a:normAutofit fontScale="90000"/>
          </a:bodyPr>
          <a:lstStyle/>
          <a:p>
            <a:r>
              <a:rPr lang="en-US" sz="5400" b="0" i="0" dirty="0">
                <a:effectLst/>
                <a:latin typeface="inherit"/>
              </a:rPr>
              <a:t>Drug testing is about workplace safety and worker health</a:t>
            </a:r>
            <a:endParaRPr lang="en-US" sz="5400" dirty="0"/>
          </a:p>
        </p:txBody>
      </p:sp>
      <p:pic>
        <p:nvPicPr>
          <p:cNvPr id="16" name="Picture 15" descr="A row of samples for medical testing">
            <a:extLst>
              <a:ext uri="{FF2B5EF4-FFF2-40B4-BE49-F238E27FC236}">
                <a16:creationId xmlns:a16="http://schemas.microsoft.com/office/drawing/2014/main" id="{BE423CB4-9683-8AD6-E05F-A2E93D0A040C}"/>
              </a:ext>
            </a:extLst>
          </p:cNvPr>
          <p:cNvPicPr>
            <a:picLocks noChangeAspect="1"/>
          </p:cNvPicPr>
          <p:nvPr/>
        </p:nvPicPr>
        <p:blipFill rotWithShape="1">
          <a:blip r:embed="rId2"/>
          <a:srcRect l="48033" r="103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4361B1-D3D6-C450-A9F1-E82A9D85189D}"/>
              </a:ext>
            </a:extLst>
          </p:cNvPr>
          <p:cNvSpPr>
            <a:spLocks noGrp="1"/>
          </p:cNvSpPr>
          <p:nvPr>
            <p:ph idx="1"/>
          </p:nvPr>
        </p:nvSpPr>
        <p:spPr>
          <a:xfrm>
            <a:off x="5297762" y="2706624"/>
            <a:ext cx="6251110" cy="3483864"/>
          </a:xfrm>
        </p:spPr>
        <p:txBody>
          <a:bodyPr>
            <a:noAutofit/>
          </a:bodyPr>
          <a:lstStyle/>
          <a:p>
            <a:pPr fontAlgn="base"/>
            <a:r>
              <a:rPr lang="en-US" sz="1600" b="0" i="0" dirty="0">
                <a:effectLst/>
                <a:cs typeface="Arial" panose="020B0604020202020204" pitchFamily="34" charset="0"/>
              </a:rPr>
              <a:t>More </a:t>
            </a:r>
            <a:r>
              <a:rPr lang="en-US" sz="1600" dirty="0">
                <a:cs typeface="Arial" panose="020B0604020202020204" pitchFamily="34" charset="0"/>
              </a:rPr>
              <a:t>than</a:t>
            </a:r>
            <a:r>
              <a:rPr lang="en-US" sz="1600" b="0" i="0" dirty="0">
                <a:effectLst/>
                <a:cs typeface="Arial" panose="020B0604020202020204" pitchFamily="34" charset="0"/>
              </a:rPr>
              <a:t> 74% of current illegal drug users are employed and cause up to 40% of industrial fatalities in the U.S. according to NDWA (</a:t>
            </a:r>
            <a:r>
              <a:rPr lang="en-US" sz="1600" b="0" i="0" u="none" strike="noStrike" dirty="0">
                <a:effectLst/>
                <a:cs typeface="Arial" panose="020B0604020202020204" pitchFamily="34" charset="0"/>
                <a:hlinkClick r:id="rId3">
                  <a:extLst>
                    <a:ext uri="{A12FA001-AC4F-418D-AE19-62706E023703}">
                      <ahyp:hlinkClr xmlns:ahyp="http://schemas.microsoft.com/office/drawing/2018/hyperlinkcolor" val="tx"/>
                    </a:ext>
                  </a:extLst>
                </a:hlinkClick>
              </a:rPr>
              <a:t>National Drug-Free Workplace Alliance</a:t>
            </a:r>
            <a:r>
              <a:rPr lang="en-US" sz="1600" b="0" i="0" u="none" strike="noStrike" dirty="0">
                <a:effectLst/>
                <a:cs typeface="Arial" panose="020B0604020202020204" pitchFamily="34" charset="0"/>
              </a:rPr>
              <a:t>)</a:t>
            </a:r>
          </a:p>
          <a:p>
            <a:pPr fontAlgn="base"/>
            <a:r>
              <a:rPr lang="en-US" sz="1600" i="0" dirty="0">
                <a:effectLst/>
                <a:cs typeface="Arial" panose="020B0604020202020204" pitchFamily="34" charset="0"/>
              </a:rPr>
              <a:t>Substance impairment may lead to 3.5 times more accidents</a:t>
            </a:r>
          </a:p>
          <a:p>
            <a:pPr fontAlgn="base"/>
            <a:r>
              <a:rPr lang="en-US" sz="1600" b="0" i="0" dirty="0">
                <a:effectLst/>
                <a:cs typeface="Arial" panose="020B0604020202020204" pitchFamily="34" charset="0"/>
              </a:rPr>
              <a:t>40% of employee theft is caused by drug abuse according to the U.S. Department of Justice</a:t>
            </a:r>
            <a:endParaRPr lang="en-US" sz="1600" b="0" i="0" u="none" strike="noStrike" dirty="0">
              <a:effectLst/>
              <a:cs typeface="Arial" panose="020B0604020202020204" pitchFamily="34" charset="0"/>
            </a:endParaRPr>
          </a:p>
          <a:p>
            <a:pPr fontAlgn="base"/>
            <a:r>
              <a:rPr lang="en-US" sz="1600" b="0" i="0" dirty="0">
                <a:effectLst/>
                <a:cs typeface="Arial" panose="020B0604020202020204" pitchFamily="34" charset="0"/>
              </a:rPr>
              <a:t>National Council on Alcoholism and Drug Dependence (NCADD) reported 70% of the 14.8 million Americans who </a:t>
            </a:r>
            <a:r>
              <a:rPr lang="en-US" sz="1600" dirty="0">
                <a:cs typeface="Arial" panose="020B0604020202020204" pitchFamily="34" charset="0"/>
              </a:rPr>
              <a:t>mis</a:t>
            </a:r>
            <a:r>
              <a:rPr lang="en-US" sz="1600" b="0" i="0" dirty="0">
                <a:effectLst/>
                <a:cs typeface="Arial" panose="020B0604020202020204" pitchFamily="34" charset="0"/>
              </a:rPr>
              <a:t>use drugs are employed.</a:t>
            </a:r>
          </a:p>
          <a:p>
            <a:pPr fontAlgn="base"/>
            <a:r>
              <a:rPr lang="en-US" sz="1600" i="0" dirty="0">
                <a:effectLst/>
                <a:cs typeface="Arial" panose="020B0604020202020204" pitchFamily="34" charset="0"/>
              </a:rPr>
              <a:t>Substance </a:t>
            </a:r>
            <a:r>
              <a:rPr lang="en-US" sz="1600" dirty="0">
                <a:cs typeface="Arial" panose="020B0604020202020204" pitchFamily="34" charset="0"/>
              </a:rPr>
              <a:t>mis</a:t>
            </a:r>
            <a:r>
              <a:rPr lang="en-US" sz="1600" i="0" dirty="0">
                <a:effectLst/>
                <a:cs typeface="Arial" panose="020B0604020202020204" pitchFamily="34" charset="0"/>
              </a:rPr>
              <a:t>use increases likelihood of an employee missing eight or more workdays annually</a:t>
            </a:r>
          </a:p>
          <a:p>
            <a:pPr fontAlgn="base"/>
            <a:r>
              <a:rPr lang="en-US" sz="1600" i="0" dirty="0">
                <a:effectLst/>
                <a:cs typeface="Arial" panose="020B0604020202020204" pitchFamily="34" charset="0"/>
              </a:rPr>
              <a:t>50% of workmen compensation claims are substance use-related</a:t>
            </a:r>
          </a:p>
          <a:p>
            <a:pPr fontAlgn="base"/>
            <a:r>
              <a:rPr lang="en-US" sz="1600" i="0" dirty="0">
                <a:effectLst/>
                <a:cs typeface="Arial" panose="020B0604020202020204" pitchFamily="34" charset="0"/>
              </a:rPr>
              <a:t>Substance use contributes to lowering productivity (by 33 percent)</a:t>
            </a:r>
          </a:p>
          <a:p>
            <a:pPr marL="0" indent="0" fontAlgn="base">
              <a:buNone/>
            </a:pPr>
            <a:br>
              <a:rPr lang="en-US" sz="1400" b="0" i="0" dirty="0">
                <a:effectLst/>
                <a:latin typeface="inherit"/>
              </a:rPr>
            </a:br>
            <a:endParaRPr lang="en-US" sz="1400" dirty="0"/>
          </a:p>
        </p:txBody>
      </p:sp>
      <p:sp>
        <p:nvSpPr>
          <p:cNvPr id="4" name="TextBox 3">
            <a:extLst>
              <a:ext uri="{FF2B5EF4-FFF2-40B4-BE49-F238E27FC236}">
                <a16:creationId xmlns:a16="http://schemas.microsoft.com/office/drawing/2014/main" id="{AE100017-50BC-8CF6-DD17-4ADBD8524794}"/>
              </a:ext>
            </a:extLst>
          </p:cNvPr>
          <p:cNvSpPr txBox="1"/>
          <p:nvPr/>
        </p:nvSpPr>
        <p:spPr>
          <a:xfrm>
            <a:off x="5442857" y="6444343"/>
            <a:ext cx="5410200" cy="369332"/>
          </a:xfrm>
          <a:prstGeom prst="rect">
            <a:avLst/>
          </a:prstGeom>
          <a:noFill/>
        </p:spPr>
        <p:txBody>
          <a:bodyPr wrap="square" rtlCol="0">
            <a:spAutoFit/>
          </a:bodyPr>
          <a:lstStyle/>
          <a:p>
            <a:r>
              <a:rPr lang="en-US" dirty="0"/>
              <a:t>Source: NIDA. </a:t>
            </a:r>
            <a:r>
              <a:rPr lang="en-US" sz="1800" dirty="0">
                <a:hlinkClick r:id="rId4"/>
              </a:rPr>
              <a:t>https://nida.nih.gov/</a:t>
            </a:r>
            <a:r>
              <a:rPr lang="en-US" sz="1800" dirty="0"/>
              <a:t> </a:t>
            </a:r>
            <a:endParaRPr lang="en-US" dirty="0"/>
          </a:p>
        </p:txBody>
      </p:sp>
    </p:spTree>
    <p:extLst>
      <p:ext uri="{BB962C8B-B14F-4D97-AF65-F5344CB8AC3E}">
        <p14:creationId xmlns:p14="http://schemas.microsoft.com/office/powerpoint/2010/main" val="296268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6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BD6C87-153E-46C5-B855-23B02A83EC89}"/>
              </a:ext>
            </a:extLst>
          </p:cNvPr>
          <p:cNvPicPr>
            <a:picLocks noChangeAspect="1"/>
          </p:cNvPicPr>
          <p:nvPr/>
        </p:nvPicPr>
        <p:blipFill rotWithShape="1">
          <a:blip r:embed="rId2"/>
          <a:srcRect t="13611" b="8055"/>
          <a:stretch/>
        </p:blipFill>
        <p:spPr>
          <a:xfrm>
            <a:off x="643467" y="1026459"/>
            <a:ext cx="10905066" cy="4805082"/>
          </a:xfrm>
          <a:prstGeom prst="rect">
            <a:avLst/>
          </a:prstGeom>
        </p:spPr>
      </p:pic>
    </p:spTree>
    <p:extLst>
      <p:ext uri="{BB962C8B-B14F-4D97-AF65-F5344CB8AC3E}">
        <p14:creationId xmlns:p14="http://schemas.microsoft.com/office/powerpoint/2010/main" val="2696867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DE31-CD05-3D7D-8B42-182F17C8DD39}"/>
              </a:ext>
            </a:extLst>
          </p:cNvPr>
          <p:cNvSpPr>
            <a:spLocks noGrp="1"/>
          </p:cNvSpPr>
          <p:nvPr>
            <p:ph type="title"/>
          </p:nvPr>
        </p:nvSpPr>
        <p:spPr>
          <a:xfrm>
            <a:off x="5868557" y="1138036"/>
            <a:ext cx="5444382" cy="1402470"/>
          </a:xfrm>
        </p:spPr>
        <p:txBody>
          <a:bodyPr anchor="t">
            <a:normAutofit/>
          </a:bodyPr>
          <a:lstStyle/>
          <a:p>
            <a:r>
              <a:rPr lang="en-US" sz="3200"/>
              <a:t>Learning Objectives Achieved</a:t>
            </a:r>
          </a:p>
        </p:txBody>
      </p:sp>
      <p:pic>
        <p:nvPicPr>
          <p:cNvPr id="5" name="Picture 4" descr="A blue and green triangle shapes&#10;&#10;Description automatically generated">
            <a:extLst>
              <a:ext uri="{FF2B5EF4-FFF2-40B4-BE49-F238E27FC236}">
                <a16:creationId xmlns:a16="http://schemas.microsoft.com/office/drawing/2014/main" id="{BFAB5713-4ADF-0CBC-6D48-6EACC1E3ECE7}"/>
              </a:ext>
            </a:extLst>
          </p:cNvPr>
          <p:cNvPicPr>
            <a:picLocks noChangeAspect="1"/>
          </p:cNvPicPr>
          <p:nvPr/>
        </p:nvPicPr>
        <p:blipFill rotWithShape="1">
          <a:blip r:embed="rId2"/>
          <a:srcRect l="643" r="49219"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65D0E5-3990-FFAE-226D-FF6FE2678E8C}"/>
              </a:ext>
            </a:extLst>
          </p:cNvPr>
          <p:cNvSpPr>
            <a:spLocks noGrp="1"/>
          </p:cNvSpPr>
          <p:nvPr>
            <p:ph idx="1"/>
          </p:nvPr>
        </p:nvSpPr>
        <p:spPr>
          <a:xfrm>
            <a:off x="5868557" y="2551176"/>
            <a:ext cx="5444382" cy="3591207"/>
          </a:xfrm>
        </p:spPr>
        <p:txBody>
          <a:bodyPr>
            <a:normAutofit/>
          </a:bodyPr>
          <a:lstStyle/>
          <a:p>
            <a:pPr marL="0" indent="0">
              <a:buNone/>
            </a:pPr>
            <a:r>
              <a:rPr lang="en-US" sz="1600" dirty="0"/>
              <a:t>1.) Review the importance of being drug-free in the workplace and the impact on employability.</a:t>
            </a:r>
          </a:p>
          <a:p>
            <a:pPr marL="0" indent="0">
              <a:buNone/>
            </a:pPr>
            <a:r>
              <a:rPr lang="en-US" sz="1600" dirty="0">
                <a:highlight>
                  <a:srgbClr val="FFFF00"/>
                </a:highlight>
              </a:rPr>
              <a:t>Safer workplace and healthier employees.</a:t>
            </a:r>
          </a:p>
          <a:p>
            <a:pPr marL="0" indent="0">
              <a:buNone/>
            </a:pPr>
            <a:r>
              <a:rPr lang="en-US" sz="1600" dirty="0"/>
              <a:t>2.) Identify the three steps associated with the suspicion screen process that are behavior-based.</a:t>
            </a:r>
          </a:p>
          <a:p>
            <a:pPr marL="0" indent="0">
              <a:buNone/>
            </a:pPr>
            <a:r>
              <a:rPr lang="en-US" sz="1600" dirty="0">
                <a:highlight>
                  <a:srgbClr val="FFFF00"/>
                </a:highlight>
              </a:rPr>
              <a:t>Train staff; staff identify reasonable suspicion; complete TEAP referral (or comparable form) with these specific behaviors listed.</a:t>
            </a:r>
          </a:p>
          <a:p>
            <a:pPr marL="0" indent="0">
              <a:buNone/>
            </a:pPr>
            <a:r>
              <a:rPr lang="en-US" sz="1600" dirty="0"/>
              <a:t>3.) Outline the necessary/required participants involved in the suspicion screen process. </a:t>
            </a:r>
          </a:p>
          <a:p>
            <a:pPr marL="0" indent="0">
              <a:buNone/>
            </a:pPr>
            <a:r>
              <a:rPr lang="en-US" sz="1600" dirty="0">
                <a:highlight>
                  <a:srgbClr val="FFFF00"/>
                </a:highlight>
              </a:rPr>
              <a:t>Front line staff (safety/security/residential/recreational/HWC (TEAP specialist or designee) and CD (or designee).</a:t>
            </a:r>
          </a:p>
          <a:p>
            <a:pPr marL="0" indent="0">
              <a:buNone/>
            </a:pPr>
            <a:endParaRPr lang="en-US" sz="1600" dirty="0"/>
          </a:p>
        </p:txBody>
      </p:sp>
    </p:spTree>
    <p:extLst>
      <p:ext uri="{BB962C8B-B14F-4D97-AF65-F5344CB8AC3E}">
        <p14:creationId xmlns:p14="http://schemas.microsoft.com/office/powerpoint/2010/main" val="43583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6C11B-9C20-248E-956A-90E1FE94038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Drug Testing Benefits – Data to share with Students</a:t>
            </a:r>
          </a:p>
        </p:txBody>
      </p:sp>
      <p:graphicFrame>
        <p:nvGraphicFramePr>
          <p:cNvPr id="5" name="Content Placeholder 2">
            <a:extLst>
              <a:ext uri="{FF2B5EF4-FFF2-40B4-BE49-F238E27FC236}">
                <a16:creationId xmlns:a16="http://schemas.microsoft.com/office/drawing/2014/main" id="{E3137A9A-FAB7-F5C6-DEEF-A221448765BE}"/>
              </a:ext>
            </a:extLst>
          </p:cNvPr>
          <p:cNvGraphicFramePr>
            <a:graphicFrameLocks noGrp="1"/>
          </p:cNvGraphicFramePr>
          <p:nvPr>
            <p:ph idx="1"/>
            <p:extLst>
              <p:ext uri="{D42A27DB-BD31-4B8C-83A1-F6EECF244321}">
                <p14:modId xmlns:p14="http://schemas.microsoft.com/office/powerpoint/2010/main" val="426800621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63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688E35-2425-5065-0669-FE68306C640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Suspicion Screen Process </a:t>
            </a:r>
          </a:p>
        </p:txBody>
      </p:sp>
      <p:graphicFrame>
        <p:nvGraphicFramePr>
          <p:cNvPr id="5" name="Content Placeholder 2">
            <a:extLst>
              <a:ext uri="{FF2B5EF4-FFF2-40B4-BE49-F238E27FC236}">
                <a16:creationId xmlns:a16="http://schemas.microsoft.com/office/drawing/2014/main" id="{76D78E5F-4ADC-E259-F35D-45AC4784706B}"/>
              </a:ext>
            </a:extLst>
          </p:cNvPr>
          <p:cNvGraphicFramePr>
            <a:graphicFrameLocks noGrp="1"/>
          </p:cNvGraphicFramePr>
          <p:nvPr>
            <p:ph idx="1"/>
            <p:extLst>
              <p:ext uri="{D42A27DB-BD31-4B8C-83A1-F6EECF244321}">
                <p14:modId xmlns:p14="http://schemas.microsoft.com/office/powerpoint/2010/main" val="156618403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46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3100">
                <a:solidFill>
                  <a:srgbClr val="FFFFFF"/>
                </a:solidFill>
              </a:rPr>
              <a:t>The Components of an Effective Suspicious Screening Process  </a:t>
            </a:r>
          </a:p>
        </p:txBody>
      </p:sp>
      <p:graphicFrame>
        <p:nvGraphicFramePr>
          <p:cNvPr id="5" name="Content Placeholder 2">
            <a:extLst>
              <a:ext uri="{FF2B5EF4-FFF2-40B4-BE49-F238E27FC236}">
                <a16:creationId xmlns:a16="http://schemas.microsoft.com/office/drawing/2014/main" id="{F54B1011-A91D-F52B-CA66-06722D6FB512}"/>
              </a:ext>
            </a:extLst>
          </p:cNvPr>
          <p:cNvGraphicFramePr>
            <a:graphicFrameLocks noGrp="1"/>
          </p:cNvGraphicFramePr>
          <p:nvPr>
            <p:ph idx="1"/>
            <p:extLst>
              <p:ext uri="{D42A27DB-BD31-4B8C-83A1-F6EECF244321}">
                <p14:modId xmlns:p14="http://schemas.microsoft.com/office/powerpoint/2010/main" val="28281311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68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D8DF-6DF5-9C43-A016-16EC7298F513}"/>
              </a:ext>
            </a:extLst>
          </p:cNvPr>
          <p:cNvSpPr>
            <a:spLocks noGrp="1"/>
          </p:cNvSpPr>
          <p:nvPr>
            <p:ph type="title"/>
          </p:nvPr>
        </p:nvSpPr>
        <p:spPr>
          <a:xfrm>
            <a:off x="635000" y="640823"/>
            <a:ext cx="3418659" cy="5583148"/>
          </a:xfrm>
        </p:spPr>
        <p:txBody>
          <a:bodyPr anchor="ctr">
            <a:normAutofit/>
          </a:bodyPr>
          <a:lstStyle/>
          <a:p>
            <a:r>
              <a:rPr lang="en-US" sz="5400"/>
              <a:t>Urine Toxicology Testing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99526B2-9278-EF4D-B467-752F23183B10}"/>
              </a:ext>
            </a:extLst>
          </p:cNvPr>
          <p:cNvGraphicFramePr>
            <a:graphicFrameLocks noGrp="1"/>
          </p:cNvGraphicFramePr>
          <p:nvPr>
            <p:ph idx="1"/>
            <p:extLst>
              <p:ext uri="{D42A27DB-BD31-4B8C-83A1-F6EECF244321}">
                <p14:modId xmlns:p14="http://schemas.microsoft.com/office/powerpoint/2010/main" val="33447741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2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A close-up of blue and red text&#10;&#10;Description automatically generated">
            <a:extLst>
              <a:ext uri="{FF2B5EF4-FFF2-40B4-BE49-F238E27FC236}">
                <a16:creationId xmlns:a16="http://schemas.microsoft.com/office/drawing/2014/main" id="{1C284FBB-99BD-584D-2FEA-D17561412E04}"/>
              </a:ext>
            </a:extLst>
          </p:cNvPr>
          <p:cNvPicPr>
            <a:picLocks noChangeAspect="1"/>
          </p:cNvPicPr>
          <p:nvPr/>
        </p:nvPicPr>
        <p:blipFill>
          <a:blip r:embed="rId2"/>
          <a:stretch>
            <a:fillRect/>
          </a:stretch>
        </p:blipFill>
        <p:spPr>
          <a:xfrm>
            <a:off x="3841844" y="2293750"/>
            <a:ext cx="4768755" cy="1922481"/>
          </a:xfrm>
          <a:prstGeom prst="rect">
            <a:avLst/>
          </a:prstGeom>
        </p:spPr>
      </p:pic>
    </p:spTree>
    <p:extLst>
      <p:ext uri="{BB962C8B-B14F-4D97-AF65-F5344CB8AC3E}">
        <p14:creationId xmlns:p14="http://schemas.microsoft.com/office/powerpoint/2010/main" val="263607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8CD2-AC6F-B002-676A-502C9974E9E2}"/>
              </a:ext>
            </a:extLst>
          </p:cNvPr>
          <p:cNvSpPr>
            <a:spLocks noGrp="1"/>
          </p:cNvSpPr>
          <p:nvPr>
            <p:ph type="title"/>
          </p:nvPr>
        </p:nvSpPr>
        <p:spPr/>
        <p:txBody>
          <a:bodyPr/>
          <a:lstStyle/>
          <a:p>
            <a:r>
              <a:rPr lang="en-US" dirty="0"/>
              <a:t>PRH Regarding Suspicion Screen Drug Testing: Drug Testing  </a:t>
            </a:r>
          </a:p>
        </p:txBody>
      </p:sp>
      <p:sp>
        <p:nvSpPr>
          <p:cNvPr id="3" name="Content Placeholder 2">
            <a:extLst>
              <a:ext uri="{FF2B5EF4-FFF2-40B4-BE49-F238E27FC236}">
                <a16:creationId xmlns:a16="http://schemas.microsoft.com/office/drawing/2014/main" id="{0D2186B2-B4EB-D178-5570-88EE34355EA9}"/>
              </a:ext>
            </a:extLst>
          </p:cNvPr>
          <p:cNvSpPr>
            <a:spLocks noGrp="1"/>
          </p:cNvSpPr>
          <p:nvPr>
            <p:ph idx="1"/>
          </p:nvPr>
        </p:nvSpPr>
        <p:spPr/>
        <p:txBody>
          <a:bodyPr>
            <a:normAutofit fontScale="62500" lnSpcReduction="20000"/>
          </a:bodyPr>
          <a:lstStyle/>
          <a:p>
            <a:pPr marL="0" indent="0">
              <a:lnSpc>
                <a:spcPct val="120000"/>
              </a:lnSpc>
              <a:buNone/>
            </a:pPr>
            <a:r>
              <a:rPr lang="en-US" dirty="0">
                <a:cs typeface="Arial" panose="020B0604020202020204" pitchFamily="34" charset="0"/>
              </a:rPr>
              <a:t>PRH 2.3 R5 (TEAP) in section E:</a:t>
            </a:r>
          </a:p>
          <a:p>
            <a:pPr marL="0" indent="0">
              <a:lnSpc>
                <a:spcPct val="120000"/>
              </a:lnSpc>
              <a:buNone/>
            </a:pPr>
            <a:r>
              <a:rPr lang="en-US" u="sng" dirty="0">
                <a:effectLst/>
                <a:cs typeface="Arial" panose="020B0604020202020204" pitchFamily="34" charset="0"/>
              </a:rPr>
              <a:t>Under Drug testing procedures: </a:t>
            </a:r>
          </a:p>
          <a:p>
            <a:pPr marL="0" indent="0">
              <a:lnSpc>
                <a:spcPct val="120000"/>
              </a:lnSpc>
              <a:buNone/>
            </a:pPr>
            <a:r>
              <a:rPr lang="en-US" dirty="0">
                <a:cs typeface="Arial" panose="020B0604020202020204" pitchFamily="34" charset="0"/>
              </a:rPr>
              <a:t>E1 is about drug testing: </a:t>
            </a:r>
            <a:r>
              <a:rPr lang="en-US" dirty="0">
                <a:effectLst/>
                <a:cs typeface="Arial" panose="020B0604020202020204" pitchFamily="34" charset="0"/>
              </a:rPr>
              <a:t>Students who are reasonably suspected </a:t>
            </a:r>
            <a:r>
              <a:rPr lang="en-US" u="sng" dirty="0">
                <a:effectLst/>
                <a:cs typeface="Arial" panose="020B0604020202020204" pitchFamily="34" charset="0"/>
              </a:rPr>
              <a:t>of using drugs </a:t>
            </a:r>
            <a:r>
              <a:rPr lang="en-US" dirty="0">
                <a:effectLst/>
                <a:cs typeface="Arial" panose="020B0604020202020204" pitchFamily="34" charset="0"/>
              </a:rPr>
              <a:t>at any point after arrival on center must be tested; this testing must take place as soon as possible after staff suspects use.</a:t>
            </a:r>
          </a:p>
          <a:p>
            <a:pPr marL="0" indent="0">
              <a:lnSpc>
                <a:spcPct val="120000"/>
              </a:lnSpc>
              <a:buNone/>
            </a:pPr>
            <a:r>
              <a:rPr lang="en-US" dirty="0">
                <a:effectLst/>
                <a:cs typeface="Arial" panose="020B0604020202020204" pitchFamily="34" charset="0"/>
              </a:rPr>
              <a:t>E3 is about alcohol testing: In Students who are reasonably suspected of being </a:t>
            </a:r>
            <a:r>
              <a:rPr lang="en-US" u="sng" dirty="0">
                <a:effectLst/>
                <a:cs typeface="Arial" panose="020B0604020202020204" pitchFamily="34" charset="0"/>
              </a:rPr>
              <a:t>intoxicated or consuming alcohol </a:t>
            </a:r>
            <a:r>
              <a:rPr lang="en-US" dirty="0">
                <a:effectLst/>
                <a:cs typeface="Arial" panose="020B0604020202020204" pitchFamily="34" charset="0"/>
              </a:rPr>
              <a:t>on center or under center supervision must be tested; this testing must take place immediately after staff suspects use. </a:t>
            </a:r>
          </a:p>
          <a:p>
            <a:pPr marL="0" indent="0">
              <a:lnSpc>
                <a:spcPct val="120000"/>
              </a:lnSpc>
              <a:buNone/>
            </a:pPr>
            <a:r>
              <a:rPr lang="en-US" dirty="0">
                <a:cs typeface="Arial" panose="020B0604020202020204" pitchFamily="34" charset="0"/>
              </a:rPr>
              <a:t>Define: “</a:t>
            </a:r>
            <a:r>
              <a:rPr lang="en-US" u="sng" dirty="0">
                <a:effectLst/>
                <a:cs typeface="Arial" panose="020B0604020202020204" pitchFamily="34" charset="0"/>
              </a:rPr>
              <a:t>reasonably suspected</a:t>
            </a:r>
            <a:r>
              <a:rPr lang="en-US" dirty="0">
                <a:effectLst/>
                <a:cs typeface="Arial" panose="020B0604020202020204" pitchFamily="34" charset="0"/>
              </a:rPr>
              <a:t>” is: </a:t>
            </a:r>
          </a:p>
          <a:p>
            <a:pPr marL="0" indent="0">
              <a:lnSpc>
                <a:spcPct val="120000"/>
              </a:lnSpc>
              <a:buNone/>
            </a:pPr>
            <a:r>
              <a:rPr lang="en-US" dirty="0">
                <a:effectLst/>
                <a:cs typeface="Arial" panose="020B0604020202020204" pitchFamily="34" charset="0"/>
              </a:rPr>
              <a:t>Reasonable suspicion is context specific, supported by specific and articulable facts, and may include </a:t>
            </a:r>
          </a:p>
          <a:p>
            <a:pPr marL="514350" indent="-514350">
              <a:lnSpc>
                <a:spcPct val="120000"/>
              </a:lnSpc>
              <a:buAutoNum type="arabicParenBoth"/>
            </a:pPr>
            <a:r>
              <a:rPr lang="en-US" dirty="0">
                <a:effectLst/>
                <a:cs typeface="Arial" panose="020B0604020202020204" pitchFamily="34" charset="0"/>
              </a:rPr>
              <a:t>direct observation of drug use or behavioral signs or symptoms suggestive of drug use </a:t>
            </a:r>
          </a:p>
          <a:p>
            <a:pPr marL="0" indent="0">
              <a:lnSpc>
                <a:spcPct val="120000"/>
              </a:lnSpc>
              <a:buNone/>
            </a:pPr>
            <a:r>
              <a:rPr lang="en-US" dirty="0">
                <a:effectLst/>
                <a:cs typeface="Arial" panose="020B0604020202020204" pitchFamily="34" charset="0"/>
              </a:rPr>
              <a:t>(2) specific reliable information that a student recently used drugs.  </a:t>
            </a:r>
          </a:p>
          <a:p>
            <a:pPr marL="0" indent="0">
              <a:lnSpc>
                <a:spcPct val="120000"/>
              </a:lnSpc>
              <a:buNone/>
            </a:pPr>
            <a:endParaRPr lang="en-US" dirty="0">
              <a:effectLst/>
              <a:latin typeface="Arial" panose="020B0604020202020204" pitchFamily="34" charset="0"/>
              <a:cs typeface="Arial" panose="020B0604020202020204" pitchFamily="34" charset="0"/>
            </a:endParaRPr>
          </a:p>
          <a:p>
            <a:pPr marL="457200" lvl="1" indent="0">
              <a:lnSpc>
                <a:spcPct val="120000"/>
              </a:lnSpc>
              <a:buNone/>
            </a:pPr>
            <a:endParaRPr lang="en-US" dirty="0">
              <a:effectLst/>
              <a:latin typeface="Arial" panose="020B0604020202020204" pitchFamily="34" charset="0"/>
              <a:cs typeface="Arial" panose="020B0604020202020204" pitchFamily="34" charset="0"/>
            </a:endParaRPr>
          </a:p>
          <a:p>
            <a:pPr marL="457200" lvl="1" indent="0">
              <a:lnSpc>
                <a:spcPct val="120000"/>
              </a:lnSpc>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814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XRUYQT3274NZ-681238054-2022</_dlc_DocId>
    <_dlc_DocIdUrl xmlns="b22f8f74-215c-4154-9939-bd29e4e8980e">
      <Url>https://supportservices.jobcorps.gov/health/_layouts/15/DocIdRedir.aspx?ID=XRUYQT3274NZ-681238054-2022</Url>
      <Description>XRUYQT3274NZ-681238054-2022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3D9037-0628-4943-B31D-492A84D5CA69}"/>
</file>

<file path=customXml/itemProps2.xml><?xml version="1.0" encoding="utf-8"?>
<ds:datastoreItem xmlns:ds="http://schemas.openxmlformats.org/officeDocument/2006/customXml" ds:itemID="{996BCDC2-C2F6-4F9F-8307-CD4DB687D480}"/>
</file>

<file path=customXml/itemProps3.xml><?xml version="1.0" encoding="utf-8"?>
<ds:datastoreItem xmlns:ds="http://schemas.openxmlformats.org/officeDocument/2006/customXml" ds:itemID="{8C8CA239-E119-48E8-AD07-1998834EC00E}"/>
</file>

<file path=customXml/itemProps4.xml><?xml version="1.0" encoding="utf-8"?>
<ds:datastoreItem xmlns:ds="http://schemas.openxmlformats.org/officeDocument/2006/customXml" ds:itemID="{3419B6C4-4D71-4D26-870E-AE7EFF2858FF}"/>
</file>

<file path=docProps/app.xml><?xml version="1.0" encoding="utf-8"?>
<Properties xmlns="http://schemas.openxmlformats.org/officeDocument/2006/extended-properties" xmlns:vt="http://schemas.openxmlformats.org/officeDocument/2006/docPropsVTypes">
  <TotalTime>365</TotalTime>
  <Words>1558</Words>
  <Application>Microsoft Office PowerPoint</Application>
  <PresentationFormat>Widescreen</PresentationFormat>
  <Paragraphs>135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Meiryo</vt:lpstr>
      <vt:lpstr>Arial</vt:lpstr>
      <vt:lpstr>Calibri</vt:lpstr>
      <vt:lpstr>Calibri Light</vt:lpstr>
      <vt:lpstr>inherit</vt:lpstr>
      <vt:lpstr>Office Theme</vt:lpstr>
      <vt:lpstr>Employability and Suspicion Testing</vt:lpstr>
      <vt:lpstr>Learning Objectives</vt:lpstr>
      <vt:lpstr>Drug testing is about workplace safety and worker health</vt:lpstr>
      <vt:lpstr>Drug Testing Benefits – Data to share with Students</vt:lpstr>
      <vt:lpstr>Suspicion Screen Process </vt:lpstr>
      <vt:lpstr>The Components of an Effective Suspicious Screening Process  </vt:lpstr>
      <vt:lpstr>Urine Toxicology Testing</vt:lpstr>
      <vt:lpstr>PowerPoint Presentation</vt:lpstr>
      <vt:lpstr>PRH Regarding Suspicion Screen Drug Testing: Drug Testing  </vt:lpstr>
      <vt:lpstr>PRH Regarding Suspicion Screen Drug Testing: Alcohol Testing</vt:lpstr>
      <vt:lpstr>PI 22-02 Life Loc Breathalyzer Utilization</vt:lpstr>
      <vt:lpstr>Other References to Suspicion Screen in the PRH</vt:lpstr>
      <vt:lpstr>What Does Reasonable Suspicion Mean?</vt:lpstr>
      <vt:lpstr>PowerPoint Presentation</vt:lpstr>
      <vt:lpstr>PowerPoint Presentation</vt:lpstr>
      <vt:lpstr>Disciplinary Code Intersection (Exhibit 2.1)</vt:lpstr>
      <vt:lpstr>PowerPoint Presentation</vt:lpstr>
      <vt:lpstr>Alcohol Testing and Disciplinary Code</vt:lpstr>
      <vt:lpstr>PowerPoint Presentation</vt:lpstr>
      <vt:lpstr>PowerPoint Presentation</vt:lpstr>
      <vt:lpstr>Decrease the Likelihood of Adulteration</vt:lpstr>
      <vt:lpstr>Continued</vt:lpstr>
      <vt:lpstr>Supervised versus Observed Collection</vt:lpstr>
      <vt:lpstr>Chain of Custody is Key to Drug Testing Integrity</vt:lpstr>
      <vt:lpstr>Next Steps: Positive Suspicion Screen</vt:lpstr>
      <vt:lpstr>Next Steps: Negative Suspicion Screen</vt:lpstr>
      <vt:lpstr>Alcohol Testing Procedures</vt:lpstr>
      <vt:lpstr>PowerPoint Presentation</vt:lpstr>
      <vt:lpstr>PowerPoint Presentation</vt:lpstr>
      <vt:lpstr>PowerPoint Presentation</vt:lpstr>
      <vt:lpstr>Learning Objectives Achieved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Suspicion Testing and Employability</dc:title>
  <dc:creator>Diane Tennies</dc:creator>
  <cp:lastModifiedBy>Carolina Valdenegro</cp:lastModifiedBy>
  <cp:revision>11</cp:revision>
  <dcterms:created xsi:type="dcterms:W3CDTF">2023-07-10T19:13:45Z</dcterms:created>
  <dcterms:modified xsi:type="dcterms:W3CDTF">2023-07-11T15:59:25Z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a89eadaf-c404-4e6e-abf6-325aab384d99</vt:lpwstr>
  </property>
</Properties>
</file>