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5"/>
    <p:sldMasterId id="2147483785" r:id="rId6"/>
    <p:sldMasterId id="2147483842" r:id="rId7"/>
  </p:sldMasterIdLst>
  <p:notesMasterIdLst>
    <p:notesMasterId r:id="rId42"/>
  </p:notesMasterIdLst>
  <p:sldIdLst>
    <p:sldId id="256" r:id="rId8"/>
    <p:sldId id="1786" r:id="rId9"/>
    <p:sldId id="1785" r:id="rId10"/>
    <p:sldId id="1712" r:id="rId11"/>
    <p:sldId id="1672" r:id="rId12"/>
    <p:sldId id="1669" r:id="rId13"/>
    <p:sldId id="1670" r:id="rId14"/>
    <p:sldId id="1739" r:id="rId15"/>
    <p:sldId id="260" r:id="rId16"/>
    <p:sldId id="1725" r:id="rId17"/>
    <p:sldId id="1792" r:id="rId18"/>
    <p:sldId id="1632" r:id="rId19"/>
    <p:sldId id="1635" r:id="rId20"/>
    <p:sldId id="1711" r:id="rId21"/>
    <p:sldId id="1667" r:id="rId22"/>
    <p:sldId id="1782" r:id="rId23"/>
    <p:sldId id="1637" r:id="rId24"/>
    <p:sldId id="1713" r:id="rId25"/>
    <p:sldId id="1740" r:id="rId26"/>
    <p:sldId id="1636" r:id="rId27"/>
    <p:sldId id="1787" r:id="rId28"/>
    <p:sldId id="1788" r:id="rId29"/>
    <p:sldId id="1789" r:id="rId30"/>
    <p:sldId id="1790" r:id="rId31"/>
    <p:sldId id="1791" r:id="rId32"/>
    <p:sldId id="312" r:id="rId33"/>
    <p:sldId id="1777" r:id="rId34"/>
    <p:sldId id="1639" r:id="rId35"/>
    <p:sldId id="1682" r:id="rId36"/>
    <p:sldId id="1781" r:id="rId37"/>
    <p:sldId id="313" r:id="rId38"/>
    <p:sldId id="290" r:id="rId39"/>
    <p:sldId id="519" r:id="rId40"/>
    <p:sldId id="173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C0E8F7"/>
    <a:srgbClr val="8ABC49"/>
    <a:srgbClr val="717171"/>
    <a:srgbClr val="42BA97"/>
    <a:srgbClr val="ED7D31"/>
    <a:srgbClr val="A5644E"/>
    <a:srgbClr val="8E856C"/>
    <a:srgbClr val="1CADE4"/>
    <a:srgbClr val="C8F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17165-F75B-4110-8C2D-E146D5737AE9}" v="11" dt="2024-04-24T16:49:23.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5401" autoAdjust="0"/>
    <p:restoredTop sz="52211" autoAdjust="0"/>
  </p:normalViewPr>
  <p:slideViewPr>
    <p:cSldViewPr snapToGrid="0">
      <p:cViewPr varScale="1">
        <p:scale>
          <a:sx n="39" d="100"/>
          <a:sy n="39" d="100"/>
        </p:scale>
        <p:origin x="1834" y="58"/>
      </p:cViewPr>
      <p:guideLst>
        <p:guide orient="horz" pos="1032"/>
        <p:guide pos="3840"/>
      </p:guideLst>
    </p:cSldViewPr>
  </p:slideViewPr>
  <p:outlineViewPr>
    <p:cViewPr>
      <p:scale>
        <a:sx n="33" d="100"/>
        <a:sy n="33" d="100"/>
      </p:scale>
      <p:origin x="0" y="-27488"/>
    </p:cViewPr>
  </p:outlineViewPr>
  <p:notesTextViewPr>
    <p:cViewPr>
      <p:scale>
        <a:sx n="135" d="100"/>
        <a:sy n="135" d="100"/>
      </p:scale>
      <p:origin x="0" y="0"/>
    </p:cViewPr>
  </p:notesTextViewPr>
  <p:sorterViewPr>
    <p:cViewPr>
      <p:scale>
        <a:sx n="80" d="100"/>
        <a:sy n="80" d="100"/>
      </p:scale>
      <p:origin x="0" y="0"/>
    </p:cViewPr>
  </p:sorterViewPr>
  <p:notesViewPr>
    <p:cSldViewPr snapToGrid="0">
      <p:cViewPr varScale="1">
        <p:scale>
          <a:sx n="59" d="100"/>
          <a:sy n="59" d="100"/>
        </p:scale>
        <p:origin x="3197"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FABAE9B5-A1E7-4CE4-81BE-18233378B160}" type="datetimeFigureOut">
              <a:rPr lang="en-US" smtClean="0"/>
              <a:t>5/7/2024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724C78DE-6A9A-440F-A338-56985D2FEE1E}" type="slidenum">
              <a:rPr lang="en-US" smtClean="0"/>
              <a:t>‹#›</a:t>
            </a:fld>
            <a:endParaRPr lang="en-US" dirty="0"/>
          </a:p>
        </p:txBody>
      </p:sp>
    </p:spTree>
    <p:extLst>
      <p:ext uri="{BB962C8B-B14F-4D97-AF65-F5344CB8AC3E}">
        <p14:creationId xmlns:p14="http://schemas.microsoft.com/office/powerpoint/2010/main" val="404097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upportservices.jobcorps.gov/health/Pages/Directory.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upportservices.jobcorps.gov/health/Documents/MSWR_Student_Health_Leave_Form_Template_Dec2023_revised.doc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rh.jobcorps.gov/Forms/Form%201-02%20Records%20Release%20Authorization.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or good morning for others!  Thank you for joining me for Part 3 of the New CMHC Orientation and again Welcome to the Job Corps family .  Hopefully the majority of you took Parts 1 and 2 over the past month.  If not, you can find the PowerPoint on the Job Corps Health and Wellness website. The webinar was recorded and the recording should also be available on the website within the next few weeks. https://supportservices.jobcorps.gov/health/Pages/Webinars.aspx </a:t>
            </a:r>
          </a:p>
          <a:p>
            <a:endParaRPr lang="en-US" dirty="0"/>
          </a:p>
          <a:p>
            <a:r>
              <a:rPr lang="en-US" dirty="0"/>
              <a:t>First of all, I would like to have some idea of the audience I am talking with today.  Type in your CENTER and HOW LONG you’ve been on center in the chat box. </a:t>
            </a:r>
          </a:p>
          <a:p>
            <a:r>
              <a:rPr lang="en-US" dirty="0"/>
              <a:t>During this webinar if you have questions you can type them in the chat box as I go along and you can also ask questions at the end of the webinar. And as a reminder, the links in the PowerPoint are live and will take you to the reference resources when the PowerPoint is downloaded. </a:t>
            </a:r>
          </a:p>
          <a:p>
            <a:endParaRPr lang="en-US" dirty="0"/>
          </a:p>
          <a:p>
            <a:r>
              <a:rPr lang="en-US" dirty="0"/>
              <a:t>So let’s start.</a:t>
            </a:r>
          </a:p>
          <a:p>
            <a:endParaRPr lang="en-US" dirty="0"/>
          </a:p>
          <a:p>
            <a:endParaRPr lang="en-US" dirty="0"/>
          </a:p>
        </p:txBody>
      </p:sp>
      <p:sp>
        <p:nvSpPr>
          <p:cNvPr id="4" name="Slide Number Placeholder 3"/>
          <p:cNvSpPr>
            <a:spLocks noGrp="1"/>
          </p:cNvSpPr>
          <p:nvPr>
            <p:ph type="sldNum" sz="quarter" idx="5"/>
          </p:nvPr>
        </p:nvSpPr>
        <p:spPr/>
        <p:txBody>
          <a:bodyPr/>
          <a:lstStyle/>
          <a:p>
            <a:fld id="{5E18581B-F98D-124C-B2A6-3373772BF391}" type="slidenum">
              <a:rPr lang="en-US" smtClean="0"/>
              <a:t>1</a:t>
            </a:fld>
            <a:endParaRPr lang="en-US" dirty="0"/>
          </a:p>
        </p:txBody>
      </p:sp>
    </p:spTree>
    <p:extLst>
      <p:ext uri="{BB962C8B-B14F-4D97-AF65-F5344CB8AC3E}">
        <p14:creationId xmlns:p14="http://schemas.microsoft.com/office/powerpoint/2010/main" val="286762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to use leave or go directly to a MSWR is a clinical decision. There may be situations where a center has thought about or considered leave but it will not be sufficient, and the student needs to be placed directly on MSWR.  This is allowed but should be determined on a case-by-case basis.  </a:t>
            </a:r>
          </a:p>
          <a:p>
            <a:endParaRPr lang="en-US" dirty="0"/>
          </a:p>
          <a:p>
            <a:r>
              <a:rPr lang="en-US" dirty="0"/>
              <a:t>For example, a student is in a car accident and has injuries that require surgery and possibly rehab. We know this student is not going to be able to return quickly so the use or consideration of other types of leave would be insufficient.  The student would be placed directly on MSWR in this scenario. Or let's say a student made a suicide attempt on center requiring medical attention and has now been admitted to the hospital.  This is a situation where a student might be placed directly on MSWR.</a:t>
            </a:r>
          </a:p>
          <a:p>
            <a:endParaRPr lang="en-US" dirty="0"/>
          </a:p>
          <a:p>
            <a:r>
              <a:rPr lang="en-US" dirty="0"/>
              <a:t>A student who is injured on center and claims worker's compensation, commonly referred to as OWCP, must be placed directly on MSWR.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34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look closer at the MSWR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0DD43-845F-0F4F-AF6C-AB3A5E394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55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411163"/>
            <a:ext cx="5486400" cy="3086100"/>
          </a:xfrm>
        </p:spPr>
      </p:sp>
      <p:sp>
        <p:nvSpPr>
          <p:cNvPr id="3" name="Notes Placeholder 2"/>
          <p:cNvSpPr>
            <a:spLocks noGrp="1"/>
          </p:cNvSpPr>
          <p:nvPr>
            <p:ph type="body" idx="1"/>
          </p:nvPr>
        </p:nvSpPr>
        <p:spPr>
          <a:xfrm>
            <a:off x="701040" y="3708219"/>
            <a:ext cx="5608320" cy="4976994"/>
          </a:xfrm>
        </p:spPr>
        <p:txBody>
          <a:bodyPr/>
          <a:lstStyle/>
          <a:p>
            <a:r>
              <a:rPr lang="en-US" dirty="0"/>
              <a:t>There are 6 process questions that should be asked when considering whether a student should be placed on MSWR.  We just went through the first 3 steps in the scenario with Jessica. Steps 4 and 5 only need to be considered if the student is an individual with a disability. </a:t>
            </a:r>
          </a:p>
          <a:p>
            <a:endParaRPr lang="en-US" dirty="0"/>
          </a:p>
          <a:p>
            <a:pPr marL="171450" indent="-171450">
              <a:buFont typeface="Arial" panose="020B0604020202020204" pitchFamily="34" charset="0"/>
              <a:buChar char="•"/>
            </a:pPr>
            <a:r>
              <a:rPr lang="en-US" dirty="0"/>
              <a:t>The first step is the clinical assessment. We’ll cover what’s required and how to documents it a little later.</a:t>
            </a:r>
          </a:p>
          <a:p>
            <a:pPr marL="171450" indent="-171450">
              <a:buFont typeface="Arial" panose="020B0604020202020204" pitchFamily="34" charset="0"/>
              <a:buChar char="•"/>
            </a:pPr>
            <a:r>
              <a:rPr lang="en-US" dirty="0"/>
              <a:t>At the conclusion of the assessment, the clinician determines whether the student has a preexisting or acquired health condition that requires treatment beyond Job Corps Basic Health Services as described in Exhibit 2-4 and whether the treatment is unavailable or unusually costly. That is step 2.</a:t>
            </a:r>
          </a:p>
          <a:p>
            <a:pPr marL="171450" indent="-171450">
              <a:buFont typeface="Arial" panose="020B0604020202020204" pitchFamily="34" charset="0"/>
              <a:buChar char="•"/>
            </a:pPr>
            <a:r>
              <a:rPr lang="en-US" dirty="0"/>
              <a:t>Step 3 is to consider whether other types of leave would address the health concerns.</a:t>
            </a:r>
          </a:p>
          <a:p>
            <a:pPr marL="171450" indent="-171450">
              <a:buFont typeface="Arial" panose="020B0604020202020204" pitchFamily="34" charset="0"/>
              <a:buChar char="•"/>
            </a:pPr>
            <a:r>
              <a:rPr lang="en-US" dirty="0"/>
              <a:t>Step 4 is determining whether the student is an individual with a disability.</a:t>
            </a:r>
          </a:p>
          <a:p>
            <a:pPr marL="171450" indent="-171450">
              <a:buFont typeface="Arial" panose="020B0604020202020204" pitchFamily="34" charset="0"/>
              <a:buChar char="•"/>
            </a:pPr>
            <a:r>
              <a:rPr lang="en-US" dirty="0"/>
              <a:t>Step 5 is to consider whether there are any accommodations that would address/mitigate the health concerns.</a:t>
            </a:r>
          </a:p>
          <a:p>
            <a:pPr marL="171450" indent="-171450">
              <a:buFont typeface="Arial" panose="020B0604020202020204" pitchFamily="34" charset="0"/>
              <a:buChar char="•"/>
            </a:pPr>
            <a:r>
              <a:rPr lang="en-US" dirty="0"/>
              <a:t>Step 6 is determining whether the student consents to the MSWR.</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102178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Here are the outcomes for MSWR</a:t>
            </a: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34392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1663" y="579438"/>
            <a:ext cx="5707062" cy="3209925"/>
          </a:xfrm>
          <a:prstGeom prst="rect">
            <a:avLst/>
          </a:prstGeom>
          <a:noFill/>
          <a:ln w="12700">
            <a:solidFill>
              <a:prstClr val="black"/>
            </a:solidFill>
          </a:ln>
        </p:spPr>
      </p:sp>
      <p:sp>
        <p:nvSpPr>
          <p:cNvPr id="6" name="Notes Placeholder 2"/>
          <p:cNvSpPr>
            <a:spLocks noGrp="1"/>
          </p:cNvSpPr>
          <p:nvPr>
            <p:ph type="body" sz="quarter" idx="3"/>
          </p:nvPr>
        </p:nvSpPr>
        <p:spPr>
          <a:xfrm>
            <a:off x="601663" y="4036695"/>
            <a:ext cx="5607050" cy="3660775"/>
          </a:xfrm>
          <a:prstGeom prst="rect">
            <a:avLst/>
          </a:prstGeom>
        </p:spPr>
        <p:txBody>
          <a:bodyPr/>
          <a:lstStyle/>
          <a:p>
            <a:r>
              <a:rPr lang="en-US" dirty="0"/>
              <a:t>This is a flowchart or decision tree that puts together the process questions and the outcomes that I just reviewed. It may look complicated, but it’s actually pretty simple.  Each white bubble is a question or decision point.  The 3 colors correspond to the 3 outcomes – green bubbles indicate that the student continues enrollment. Orange indicates that the student was placed on another leave. Blue represents an MSWR and, depending on whether the student consents or not, determines the type of documentation that is required. For the sake of time, I am not going to go through the entire flowchart, but you will have it with the PP slides.</a:t>
            </a:r>
          </a:p>
        </p:txBody>
      </p:sp>
    </p:spTree>
    <p:extLst>
      <p:ext uri="{BB962C8B-B14F-4D97-AF65-F5344CB8AC3E}">
        <p14:creationId xmlns:p14="http://schemas.microsoft.com/office/powerpoint/2010/main" val="137225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681038"/>
            <a:ext cx="5491163" cy="3089275"/>
          </a:xfrm>
          <a:prstGeom prst="rect">
            <a:avLst/>
          </a:prstGeom>
          <a:noFill/>
          <a:ln w="12700">
            <a:solidFill>
              <a:prstClr val="black"/>
            </a:solidFill>
          </a:ln>
        </p:spPr>
      </p:sp>
      <p:sp>
        <p:nvSpPr>
          <p:cNvPr id="6" name="Notes Placeholder 2"/>
          <p:cNvSpPr>
            <a:spLocks noGrp="1"/>
          </p:cNvSpPr>
          <p:nvPr>
            <p:ph type="body" sz="quarter" idx="3"/>
          </p:nvPr>
        </p:nvSpPr>
        <p:spPr>
          <a:xfrm>
            <a:off x="404813" y="4046855"/>
            <a:ext cx="5607050" cy="3660775"/>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Tenorite" pitchFamily="2" charset="0"/>
              </a:rPr>
              <a:t>Now centers must consider other leaves and methods of addressing the medical/mental health concerns.  This step is important because not all medical/mental health issues require an MSWR.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Tenorite" pitchFamily="2" charset="0"/>
              </a:rPr>
              <a:t>This does not mean that another type of leave MUST be used first – other leaves must be tried or considered.</a:t>
            </a:r>
          </a:p>
          <a:p>
            <a:pPr marL="171450" indent="-171450">
              <a:buFont typeface="Arial" panose="020B0604020202020204" pitchFamily="34" charset="0"/>
              <a:buChar char="•"/>
            </a:pPr>
            <a:r>
              <a:rPr lang="en-US" dirty="0"/>
              <a:t>One factor that you may want to take into account when considering other leaves is whether transportation is provided to the student.</a:t>
            </a:r>
          </a:p>
          <a:p>
            <a:pPr marL="171450" indent="-171450">
              <a:buFont typeface="Arial" panose="020B0604020202020204" pitchFamily="34" charset="0"/>
              <a:buChar char="•"/>
            </a:pPr>
            <a:r>
              <a:rPr lang="en-US" dirty="0"/>
              <a:t>Work with your HWD when considering whether another type of leave other than MSWR is available and appropriate based on the student’s situation.</a:t>
            </a:r>
          </a:p>
        </p:txBody>
      </p:sp>
    </p:spTree>
    <p:extLst>
      <p:ext uri="{BB962C8B-B14F-4D97-AF65-F5344CB8AC3E}">
        <p14:creationId xmlns:p14="http://schemas.microsoft.com/office/powerpoint/2010/main" val="4008406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0DD43-845F-0F4F-AF6C-AB3A5E394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85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MSWRs require 2 sets of documentation. First is your clinical assessment, discussed on the next slide, which is documented in the student health record (SHR). Second is the information that is required to be be given to the adult student or the parent/guardian of a minor student. For this second piece, we strongly recommend using the recommended MSWR form, which captures all of the new PRH documentation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E18581B-F98D-124C-B2A6-3373772BF391}" type="slidenum">
              <a:rPr lang="en-US" smtClean="0"/>
              <a:t>17</a:t>
            </a:fld>
            <a:endParaRPr lang="en-US" dirty="0"/>
          </a:p>
        </p:txBody>
      </p:sp>
    </p:spTree>
    <p:extLst>
      <p:ext uri="{BB962C8B-B14F-4D97-AF65-F5344CB8AC3E}">
        <p14:creationId xmlns:p14="http://schemas.microsoft.com/office/powerpoint/2010/main" val="1063791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973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clinical assessment provides the clinical justification for placing a student on MSWR.  The clinical assessment needs to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 symptoms and behaviors that the student is experiencing – symptoms and behaviors that are present at the time of the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the student is functioning on center – in other words, how the symptoms and behaviors are interfering with participation or progress in the Job Corps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clinical assessment should also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appropriate diagnostic code from the SPAMIS list of abbreviated codes, which is available on the Health and Wellness website. [SPAMIS - </a:t>
            </a:r>
            <a:r>
              <a:rPr lang="en-US" b="0" i="0" dirty="0">
                <a:solidFill>
                  <a:srgbClr val="222222"/>
                </a:solidFill>
                <a:effectLst/>
                <a:latin typeface="Arial" panose="020B0604020202020204" pitchFamily="34" charset="0"/>
              </a:rPr>
              <a:t>Student Pay Allotment Management Information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22222"/>
                </a:solidFill>
                <a:effectLst/>
                <a:latin typeface="Arial" panose="020B0604020202020204" pitchFamily="34" charset="0"/>
              </a:rPr>
              <a:t>A statement about whether or not MSWR is recommended for the student.  If MSWR is not recommended for the student, then the clinical assessment will be only documentation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22222"/>
                </a:solidFill>
                <a:effectLst/>
                <a:latin typeface="Arial" panose="020B0604020202020204" pitchFamily="34" charset="0"/>
              </a:rPr>
              <a:t>The 3 boxes with the stripes – documentation of student consent, consideration of other leaves and consideration of disability accommodations must also be documented somewhere. The updated MSWR form makes it easy to document all 3. If a center decides not to use the recommended MSWR Form, then these 3 items needed to be documented either in the clinical assessment or on an SF-600 note (which could be done by the HWD).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Finally, be sure to remember to put a note on the SF-600 chronological record to “see CMHC MSWR note.”</a:t>
            </a:r>
          </a:p>
        </p:txBody>
      </p:sp>
      <p:sp>
        <p:nvSpPr>
          <p:cNvPr id="4" name="Slide Number Placeholder 3"/>
          <p:cNvSpPr>
            <a:spLocks noGrp="1"/>
          </p:cNvSpPr>
          <p:nvPr>
            <p:ph type="sldNum" sz="quarter" idx="5"/>
          </p:nvPr>
        </p:nvSpPr>
        <p:spPr/>
        <p:txBody>
          <a:bodyPr/>
          <a:lstStyle/>
          <a:p>
            <a:fld id="{5E18581B-F98D-124C-B2A6-3373772BF391}" type="slidenum">
              <a:rPr lang="en-US" smtClean="0"/>
              <a:t>18</a:t>
            </a:fld>
            <a:endParaRPr lang="en-US" dirty="0"/>
          </a:p>
        </p:txBody>
      </p:sp>
    </p:spTree>
    <p:extLst>
      <p:ext uri="{BB962C8B-B14F-4D97-AF65-F5344CB8AC3E}">
        <p14:creationId xmlns:p14="http://schemas.microsoft.com/office/powerpoint/2010/main" val="383404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 Corps Student Pay, Allotment and Management Information System (SPAMIS)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 quick word about SPAMIS codes.  You will find that there is only one SPAMIS code per disorder rather than separate codes for the various specifiers.  Job Corps does not do billing so there is no need to have that level of detail when assigning codes.  So, for example Major Depressive Disorder only has one code F32.  You will not find all the different codes for the various specifiers as you see on the slide.  Please try to choose the most appropriate code and not rely on “unspecified” codes, if at all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currently trying to add some codes related to suicidal ideation and others common problems for cases when the student could not be assessed directly before being sent to a hospital for evaluation.</a:t>
            </a:r>
          </a:p>
          <a:p>
            <a:endParaRPr lang="en-US" dirty="0"/>
          </a:p>
        </p:txBody>
      </p:sp>
      <p:sp>
        <p:nvSpPr>
          <p:cNvPr id="4" name="Slide Number Placeholder 3"/>
          <p:cNvSpPr>
            <a:spLocks noGrp="1"/>
          </p:cNvSpPr>
          <p:nvPr>
            <p:ph type="sldNum" sz="quarter" idx="5"/>
          </p:nvPr>
        </p:nvSpPr>
        <p:spPr/>
        <p:txBody>
          <a:bodyPr/>
          <a:lstStyle/>
          <a:p>
            <a:fld id="{5E18581B-F98D-124C-B2A6-3373772BF391}" type="slidenum">
              <a:rPr lang="en-US" smtClean="0"/>
              <a:t>19</a:t>
            </a:fld>
            <a:endParaRPr lang="en-US" dirty="0"/>
          </a:p>
        </p:txBody>
      </p:sp>
    </p:spTree>
    <p:extLst>
      <p:ext uri="{BB962C8B-B14F-4D97-AF65-F5344CB8AC3E}">
        <p14:creationId xmlns:p14="http://schemas.microsoft.com/office/powerpoint/2010/main" val="208910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situations come up and students decide to permanently leave the Job Corps program--for instance, they may have a sick family member or childcare concerns or they decide they are home sick or that Job Corps is not what they thought--and they decide to voluntarily RESIGN from the program and go home. Students (obviously!) can voluntarily resign from the program if they want to. We don't force students to stay in Job Corps.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are other situations where students might  be forced to exit the program on what’s called a “ZT Separation” or a Zero Tolerance/Disciplinary Separation.  This might occur if a Student has</a:t>
            </a:r>
            <a:r>
              <a:rPr lang="en-US" baseline="0" dirty="0"/>
              <a:t> 1) a positive post intervention drug test, 2) tests positive on suspicion of drug use, 3) or is found in possession of drugs. If a student gets involved in a physical fight with another student a Zero Tolerance/Disciplinary Separation is the likely outcome. </a:t>
            </a:r>
          </a:p>
          <a:p>
            <a:endParaRPr lang="en-US" baseline="0" dirty="0"/>
          </a:p>
          <a:p>
            <a:r>
              <a:rPr lang="en-US" baseline="0" dirty="0"/>
              <a:t>But what about a student who begins to have intensifying mental health symptoms, like difficulty getting up in the morning, extreme fatigue, and low motivation due to depression?  Or perhaps a student has auditory hallucinations and paranoia, or they express suicidal ideation with a plan and require inpatient psychiatric hospitalization?  This is where MSWRs come in.</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C78DE-6A9A-440F-A338-56985D2FEE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41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131763"/>
            <a:ext cx="5165725" cy="2906712"/>
          </a:xfrm>
          <a:prstGeom prst="rect">
            <a:avLst/>
          </a:prstGeom>
          <a:noFill/>
          <a:ln w="12700">
            <a:solidFill>
              <a:prstClr val="black"/>
            </a:solidFill>
          </a:ln>
        </p:spPr>
      </p:sp>
      <p:sp>
        <p:nvSpPr>
          <p:cNvPr id="6" name="Notes Placeholder 2"/>
          <p:cNvSpPr>
            <a:spLocks noGrp="1"/>
          </p:cNvSpPr>
          <p:nvPr>
            <p:ph type="body" sz="quarter" idx="3"/>
          </p:nvPr>
        </p:nvSpPr>
        <p:spPr>
          <a:xfrm>
            <a:off x="582613" y="3355975"/>
            <a:ext cx="56070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list of all required MSWR documentation elements from the PRH.  So we just covered the first bullet – the clinical assessment.  We’ll discuss the other items when we get to the recommended MSWR form. The good news is that ALL of the other elements can be documented on the required MSWR Form. </a:t>
            </a:r>
          </a:p>
          <a:p>
            <a:endParaRPr lang="en-US" dirty="0"/>
          </a:p>
        </p:txBody>
      </p:sp>
    </p:spTree>
    <p:extLst>
      <p:ext uri="{BB962C8B-B14F-4D97-AF65-F5344CB8AC3E}">
        <p14:creationId xmlns:p14="http://schemas.microsoft.com/office/powerpoint/2010/main" val="152844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75" y="466725"/>
            <a:ext cx="5257800" cy="2957513"/>
          </a:xfrm>
          <a:prstGeom prst="rect">
            <a:avLst/>
          </a:prstGeom>
          <a:noFill/>
          <a:ln w="12700">
            <a:solidFill>
              <a:prstClr val="black"/>
            </a:solidFill>
          </a:ln>
        </p:spPr>
      </p:sp>
      <p:sp>
        <p:nvSpPr>
          <p:cNvPr id="6" name="Notes Placeholder 2"/>
          <p:cNvSpPr>
            <a:spLocks noGrp="1"/>
          </p:cNvSpPr>
          <p:nvPr>
            <p:ph type="body" sz="quarter" idx="3"/>
          </p:nvPr>
        </p:nvSpPr>
        <p:spPr>
          <a:xfrm>
            <a:off x="587375" y="3691255"/>
            <a:ext cx="5607050" cy="3660775"/>
          </a:xfrm>
          <a:prstGeom prst="rect">
            <a:avLst/>
          </a:prstGeom>
        </p:spPr>
        <p:txBody>
          <a:bodyPr/>
          <a:lstStyle/>
          <a:p>
            <a:r>
              <a:rPr lang="en-US" dirty="0"/>
              <a:t>If you attended any of previous MSWRs in 2023, the recommended MSWR Form has gotten a complete overhaul since that time and it is on the HW website with the date of Dec 2023. . Before we take a closer look on the next few slides, let me say 2 things:</a:t>
            </a:r>
          </a:p>
          <a:p>
            <a:pPr marL="228600" indent="-228600">
              <a:buAutoNum type="arabicPeriod"/>
            </a:pPr>
            <a:r>
              <a:rPr lang="en-US" dirty="0"/>
              <a:t>The sections of the form are colored coded -- blue and green – to indicate which health staff may completed the form. Green indicates that the section may be completed by nursing staff. Blue indicates the sections that must be completed by a clinician (CP, CMHC or other QHP).</a:t>
            </a:r>
          </a:p>
          <a:p>
            <a:pPr marL="228600" indent="-228600">
              <a:buAutoNum type="arabicPeriod"/>
            </a:pPr>
            <a:r>
              <a:rPr lang="en-US" dirty="0"/>
              <a:t>The “template” watermark that you see on the form is required because the form is recommended not required. Removing the watermark can easily be done in a couple of steps. Just Google it.</a:t>
            </a:r>
          </a:p>
        </p:txBody>
      </p:sp>
    </p:spTree>
    <p:extLst>
      <p:ext uri="{BB962C8B-B14F-4D97-AF65-F5344CB8AC3E}">
        <p14:creationId xmlns:p14="http://schemas.microsoft.com/office/powerpoint/2010/main" val="3058434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714500"/>
            <a:ext cx="4905375" cy="2759075"/>
          </a:xfrm>
          <a:prstGeom prst="rect">
            <a:avLst/>
          </a:prstGeom>
          <a:noFill/>
          <a:ln w="12700">
            <a:solidFill>
              <a:prstClr val="black"/>
            </a:solidFill>
          </a:ln>
        </p:spPr>
      </p:sp>
      <p:sp>
        <p:nvSpPr>
          <p:cNvPr id="6" name="Notes Placeholder 2"/>
          <p:cNvSpPr>
            <a:spLocks noGrp="1"/>
          </p:cNvSpPr>
          <p:nvPr>
            <p:ph type="body" sz="quarter" idx="3"/>
          </p:nvPr>
        </p:nvSpPr>
        <p:spPr>
          <a:xfrm>
            <a:off x="701675" y="4822826"/>
            <a:ext cx="5607050" cy="3660775"/>
          </a:xfrm>
          <a:prstGeom prst="rect">
            <a:avLst/>
          </a:prstGeom>
        </p:spPr>
        <p:txBody>
          <a:bodyPr/>
          <a:lstStyle/>
          <a:p>
            <a:r>
              <a:rPr lang="en-US" dirty="0"/>
              <a:t>The first section – Student Information – documents:</a:t>
            </a:r>
          </a:p>
          <a:p>
            <a:pPr marL="171450" indent="-171450">
              <a:buFont typeface="Arial" panose="020B0604020202020204" pitchFamily="34" charset="0"/>
              <a:buChar char="•"/>
            </a:pPr>
            <a:r>
              <a:rPr lang="en-US" dirty="0"/>
              <a:t>Anticipated date of return. This is important because in many cases it is not expected that the student will need the entire 180 days of MSWR. It also sets up a positive expectation that the student is expected to return from MSWR.</a:t>
            </a:r>
          </a:p>
          <a:p>
            <a:pPr marL="171450" indent="-171450">
              <a:buFont typeface="Arial" panose="020B0604020202020204" pitchFamily="34" charset="0"/>
              <a:buChar char="•"/>
            </a:pPr>
            <a:r>
              <a:rPr lang="en-US" dirty="0"/>
              <a:t>In the right column, you can see where consideration of other leave can be document with a checkboxes. Similarly consideration of disability accommodations can be documented with a quick checkmark.</a:t>
            </a:r>
          </a:p>
          <a:p>
            <a:pPr marL="0" indent="0">
              <a:buFont typeface="Arial" panose="020B0604020202020204" pitchFamily="34" charset="0"/>
              <a:buNone/>
            </a:pPr>
            <a:r>
              <a:rPr lang="en-US" dirty="0"/>
              <a:t>The next section – Reason for Health Leave – is where the reason or reasons for the health leave are indicated with a checkbox only.  </a:t>
            </a:r>
          </a:p>
          <a:p>
            <a:pPr marL="171450" indent="-171450">
              <a:buFont typeface="Arial" panose="020B0604020202020204" pitchFamily="34" charset="0"/>
              <a:buChar char="•"/>
            </a:pPr>
            <a:r>
              <a:rPr lang="en-US" dirty="0"/>
              <a:t>There are clearer instructions that indicate that no clinical information should be written in this section. The appropriate place for clinical information is in the next section.</a:t>
            </a:r>
          </a:p>
          <a:p>
            <a:pPr marL="171450" indent="-171450">
              <a:buFont typeface="Arial" panose="020B0604020202020204" pitchFamily="34" charset="0"/>
              <a:buChar char="•"/>
            </a:pPr>
            <a:r>
              <a:rPr lang="en-US" dirty="0"/>
              <a:t>There is also a reminder in bold that if the MSWR is for Direct Threat to Others, Form 2-04 (DTA) must be completed.</a:t>
            </a:r>
          </a:p>
        </p:txBody>
      </p:sp>
    </p:spTree>
    <p:extLst>
      <p:ext uri="{BB962C8B-B14F-4D97-AF65-F5344CB8AC3E}">
        <p14:creationId xmlns:p14="http://schemas.microsoft.com/office/powerpoint/2010/main" val="3968920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309563"/>
            <a:ext cx="4675187" cy="2628900"/>
          </a:xfrm>
          <a:prstGeom prst="rect">
            <a:avLst/>
          </a:prstGeom>
          <a:noFill/>
          <a:ln w="12700">
            <a:solidFill>
              <a:prstClr val="black"/>
            </a:solidFill>
          </a:ln>
        </p:spPr>
      </p:sp>
      <p:sp>
        <p:nvSpPr>
          <p:cNvPr id="6" name="Notes Placeholder 2"/>
          <p:cNvSpPr>
            <a:spLocks noGrp="1"/>
          </p:cNvSpPr>
          <p:nvPr>
            <p:ph type="body" sz="quarter" idx="3"/>
          </p:nvPr>
        </p:nvSpPr>
        <p:spPr>
          <a:xfrm>
            <a:off x="488156" y="3101023"/>
            <a:ext cx="5607050" cy="7566977"/>
          </a:xfrm>
          <a:prstGeom prst="rect">
            <a:avLst/>
          </a:prstGeom>
        </p:spPr>
        <p:txBody>
          <a:bodyPr/>
          <a:lstStyle/>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One of the most important sections of the MSWR form or letter is the section </a:t>
            </a:r>
            <a:r>
              <a:rPr lang="en-US" sz="1050" b="1" dirty="0">
                <a:effectLst/>
                <a:latin typeface="Calibri" panose="020F0502020204030204" pitchFamily="34" charset="0"/>
                <a:ea typeface="Calibri" panose="020F0502020204030204" pitchFamily="34" charset="0"/>
                <a:cs typeface="Arial" panose="020B0604020202020204" pitchFamily="34" charset="0"/>
              </a:rPr>
              <a:t>Individualized Treatment Instructions</a:t>
            </a:r>
            <a:r>
              <a:rPr lang="en-US" sz="1050" dirty="0">
                <a:effectLst/>
                <a:latin typeface="Calibri" panose="020F0502020204030204" pitchFamily="34" charset="0"/>
                <a:ea typeface="Calibri" panose="020F0502020204030204" pitchFamily="34" charset="0"/>
                <a:cs typeface="Arial" panose="020B0604020202020204" pitchFamily="34" charset="0"/>
              </a:rPr>
              <a:t>. This section can be used to provide information to the student’s provider about the </a:t>
            </a:r>
            <a:r>
              <a:rPr lang="en-US" sz="105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student's</a:t>
            </a:r>
            <a:r>
              <a:rPr lang="en-US" sz="1050" dirty="0">
                <a:effectLst/>
                <a:latin typeface="Calibri" panose="020F0502020204030204" pitchFamily="34" charset="0"/>
                <a:ea typeface="Calibri" panose="020F0502020204030204" pitchFamily="34" charset="0"/>
                <a:cs typeface="Arial" panose="020B0604020202020204" pitchFamily="34" charset="0"/>
              </a:rPr>
              <a:t> treatment needs. Most importantly, this section sets the criteria for determining when a student has met the criteria to return to </a:t>
            </a:r>
            <a:r>
              <a:rPr lang="en-US" sz="105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center</a:t>
            </a:r>
            <a:r>
              <a:rPr lang="en-US" sz="1050" dirty="0">
                <a:effectLst/>
                <a:latin typeface="Calibri" panose="020F0502020204030204" pitchFamily="34" charset="0"/>
                <a:ea typeface="Calibri" panose="020F0502020204030204" pitchFamily="34" charset="0"/>
                <a:cs typeface="Arial" panose="020B0604020202020204" pitchFamily="34" charset="0"/>
              </a:rPr>
              <a:t> and resume their Job Corps training. A few tips- </a:t>
            </a:r>
          </a:p>
          <a:p>
            <a:pPr marL="342900" marR="0" lvl="0" indent="-342900">
              <a:spcAft>
                <a:spcPts val="600"/>
              </a:spcAft>
              <a:buFont typeface="+mj-lt"/>
              <a:buAutoNum type="arabicPeriod"/>
            </a:pPr>
            <a:r>
              <a:rPr lang="en-US" sz="1050" dirty="0">
                <a:effectLst/>
                <a:latin typeface="Calibri" panose="020F0502020204030204" pitchFamily="34" charset="0"/>
                <a:ea typeface="Calibri" panose="020F0502020204030204" pitchFamily="34" charset="0"/>
                <a:cs typeface="Calibri" panose="020F0502020204030204" pitchFamily="34" charset="0"/>
              </a:rPr>
              <a:t>The treatment goals should include the target symptoms, behaviors, or functional limitations that should be evaluated and addressed.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Font typeface="+mj-lt"/>
              <a:buAutoNum type="arabicPeriod"/>
            </a:pPr>
            <a:r>
              <a:rPr lang="en-US" sz="1050" dirty="0">
                <a:effectLst/>
                <a:latin typeface="Calibri" panose="020F0502020204030204" pitchFamily="34" charset="0"/>
                <a:ea typeface="Calibri" panose="020F0502020204030204" pitchFamily="34" charset="0"/>
                <a:cs typeface="Arial" panose="020B0604020202020204" pitchFamily="34" charset="0"/>
              </a:rPr>
              <a:t>The treatment goals should be written in plain language </a:t>
            </a:r>
            <a:r>
              <a:rPr lang="en-US" sz="105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that</a:t>
            </a:r>
            <a:r>
              <a:rPr lang="en-US" sz="1050" dirty="0">
                <a:effectLst/>
                <a:latin typeface="Calibri" panose="020F0502020204030204" pitchFamily="34" charset="0"/>
                <a:ea typeface="Calibri" panose="020F0502020204030204" pitchFamily="34" charset="0"/>
                <a:cs typeface="Arial" panose="020B0604020202020204" pitchFamily="34" charset="0"/>
              </a:rPr>
              <a:t> the student can understand without the use of jargon or specialized vocabulary.</a:t>
            </a:r>
          </a:p>
          <a:p>
            <a:pPr marL="342900" marR="0" lvl="0" indent="-342900">
              <a:spcAft>
                <a:spcPts val="600"/>
              </a:spcAft>
              <a:buFont typeface="+mj-lt"/>
              <a:buAutoNum type="arabicPeriod"/>
            </a:pPr>
            <a:r>
              <a:rPr lang="en-US" sz="1050" dirty="0">
                <a:effectLst/>
                <a:latin typeface="Calibri" panose="020F0502020204030204" pitchFamily="34" charset="0"/>
                <a:ea typeface="Calibri" panose="020F0502020204030204" pitchFamily="34" charset="0"/>
                <a:cs typeface="Arial" panose="020B0604020202020204" pitchFamily="34" charset="0"/>
              </a:rPr>
              <a:t>Do not write treatment goals that are too specific, such as requiring a specific number of counseling/psychotherapy sessions or a specific type of therapy such as EMDR (Eye Movement Desensitization and Retraining) or DBT (Dialectical Behavior Therapy). The student’s treating provider should be the one to determine the number of sessions and treatment modality needed to meet the student’s treatment goals.</a:t>
            </a:r>
          </a:p>
          <a:p>
            <a:pPr marL="342900" marR="0" lvl="0" indent="-342900">
              <a:spcAft>
                <a:spcPts val="600"/>
              </a:spcAft>
              <a:buFont typeface="+mj-lt"/>
              <a:buAutoNum type="arabicPeriod"/>
            </a:pPr>
            <a:r>
              <a:rPr lang="en-US" sz="105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Do not specify requirements that create significant barriers that could result in the student not being able to return.</a:t>
            </a:r>
            <a:r>
              <a:rPr lang="en-US" sz="1050" dirty="0">
                <a:effectLst/>
                <a:latin typeface="Calibri" panose="020F0502020204030204" pitchFamily="34" charset="0"/>
                <a:ea typeface="Calibri" panose="020F0502020204030204" pitchFamily="34" charset="0"/>
                <a:cs typeface="Arial" panose="020B0604020202020204" pitchFamily="34" charset="0"/>
              </a:rPr>
              <a:t> The recommended treatment modalities should be accessible to the student. Recommending a 6-month intensive outpatient program would not be reasonable if it </a:t>
            </a:r>
            <a:r>
              <a:rPr lang="en-US" sz="105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would take</a:t>
            </a:r>
            <a:r>
              <a:rPr lang="en-US" sz="1050" dirty="0">
                <a:effectLst/>
                <a:latin typeface="Calibri" panose="020F0502020204030204" pitchFamily="34" charset="0"/>
                <a:ea typeface="Calibri" panose="020F0502020204030204" pitchFamily="34" charset="0"/>
                <a:cs typeface="Arial" panose="020B0604020202020204" pitchFamily="34" charset="0"/>
              </a:rPr>
              <a:t> 2 months for the student to be evaluated and accepted into the program, given that the maximum length of an MSWR is 180 days (6 months).</a:t>
            </a:r>
          </a:p>
          <a:p>
            <a:pPr marL="342900" marR="0" lvl="0" indent="-342900">
              <a:spcAft>
                <a:spcPts val="600"/>
              </a:spcAft>
              <a:buFont typeface="+mj-lt"/>
              <a:buAutoNum type="arabicPeriod"/>
            </a:pPr>
            <a:r>
              <a:rPr lang="en-US" sz="1050" dirty="0">
                <a:effectLst/>
                <a:latin typeface="Calibri" panose="020F0502020204030204" pitchFamily="34" charset="0"/>
                <a:ea typeface="Calibri" panose="020F0502020204030204" pitchFamily="34" charset="0"/>
                <a:cs typeface="Arial" panose="020B0604020202020204" pitchFamily="34" charset="0"/>
              </a:rPr>
              <a:t>The treatment goals should be reasonable. Full remission of a student’s condition is usually not required for a student to function well enough to continue their training. Typically, stabilization of a student’s medical or mental health condition may be sufficient.</a:t>
            </a:r>
          </a:p>
          <a:p>
            <a:pPr marL="342900" marR="0" lvl="0" indent="-342900">
              <a:spcAft>
                <a:spcPts val="600"/>
              </a:spcAft>
              <a:buFont typeface="+mj-lt"/>
              <a:buAutoNum type="arabicPeriod"/>
            </a:pPr>
            <a:r>
              <a:rPr lang="en-US" sz="1050" dirty="0">
                <a:effectLst/>
                <a:latin typeface="Calibri" panose="020F0502020204030204" pitchFamily="34" charset="0"/>
                <a:ea typeface="Calibri" panose="020F0502020204030204" pitchFamily="34" charset="0"/>
                <a:cs typeface="Arial" panose="020B0604020202020204" pitchFamily="34" charset="0"/>
              </a:rPr>
              <a:t>Write treatment goals that provide some flexibility and allow the student’s treating provider to develop a treatment plan to meet the student’s needs.</a:t>
            </a:r>
          </a:p>
          <a:p>
            <a:pPr marL="342900" marR="0" lvl="0" indent="-342900">
              <a:spcAft>
                <a:spcPts val="600"/>
              </a:spcAft>
              <a:buFont typeface="+mj-lt"/>
              <a:buAutoNum type="arabicPeriod"/>
            </a:pPr>
            <a:r>
              <a:rPr lang="en-US" sz="1050" dirty="0">
                <a:effectLst/>
                <a:latin typeface="Calibri" panose="020F0502020204030204" pitchFamily="34" charset="0"/>
                <a:ea typeface="Calibri" panose="020F0502020204030204" pitchFamily="34" charset="0"/>
                <a:cs typeface="Arial" panose="020B0604020202020204" pitchFamily="34" charset="0"/>
              </a:rPr>
              <a:t>Do not include anything that suggests that the student’s return is based on a contingency </a:t>
            </a:r>
            <a:r>
              <a:rPr lang="en-US" sz="1050" u="sng" dirty="0">
                <a:effectLst/>
                <a:latin typeface="Calibri" panose="020F0502020204030204" pitchFamily="34" charset="0"/>
                <a:ea typeface="Calibri" panose="020F0502020204030204" pitchFamily="34" charset="0"/>
                <a:cs typeface="Arial" panose="020B0604020202020204" pitchFamily="34" charset="0"/>
              </a:rPr>
              <a:t>that the student must meet,</a:t>
            </a:r>
            <a:r>
              <a:rPr lang="en-US" sz="1050" dirty="0">
                <a:effectLst/>
                <a:latin typeface="Calibri" panose="020F0502020204030204" pitchFamily="34" charset="0"/>
                <a:ea typeface="Calibri" panose="020F0502020204030204" pitchFamily="34" charset="0"/>
                <a:cs typeface="Arial" panose="020B0604020202020204" pitchFamily="34" charset="0"/>
              </a:rPr>
              <a:t> such as adherence to a medication regimen or continued treatment after returning to center.</a:t>
            </a:r>
          </a:p>
          <a:p>
            <a:pPr marL="0" marR="0"/>
            <a:r>
              <a:rPr lang="en-US" sz="1050" b="1" dirty="0">
                <a:effectLst/>
                <a:latin typeface="Calibri" panose="020F0502020204030204" pitchFamily="34" charset="0"/>
                <a:ea typeface="Calibri" panose="020F0502020204030204" pitchFamily="34" charset="0"/>
                <a:cs typeface="Arial" panose="020B0604020202020204" pitchFamily="34" charset="0"/>
              </a:rPr>
              <a:t>Centers are encouraged to contact the </a:t>
            </a:r>
            <a:r>
              <a:rPr lang="en-US" sz="1050" b="1"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appropriate</a:t>
            </a:r>
            <a:r>
              <a:rPr lang="en-US" sz="105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a:t>
            </a:r>
            <a:r>
              <a:rPr lang="en-US" sz="1050" b="1" u="sng" dirty="0">
                <a:solidFill>
                  <a:srgbClr val="0000FF"/>
                </a:solidFill>
                <a:effectLst/>
                <a:highlight>
                  <a:srgbClr val="FFFFFF"/>
                </a:highlight>
                <a:latin typeface="Calibri" panose="020F0502020204030204" pitchFamily="34" charset="0"/>
                <a:ea typeface="Times New Roman" panose="02020603050405020304" pitchFamily="18" charset="0"/>
                <a:cs typeface="Arial" panose="020B0604020202020204" pitchFamily="34" charset="0"/>
                <a:hlinkClick r:id="rId3"/>
              </a:rPr>
              <a:t>Regional Health Specialist</a:t>
            </a:r>
            <a:r>
              <a:rPr lang="en-US" sz="1050" b="1"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a:t>
            </a:r>
            <a:r>
              <a:rPr lang="en-US" sz="1050" b="1" dirty="0">
                <a:effectLst/>
                <a:latin typeface="Calibri" panose="020F0502020204030204" pitchFamily="34" charset="0"/>
                <a:ea typeface="Calibri" panose="020F0502020204030204" pitchFamily="34" charset="0"/>
                <a:cs typeface="Arial" panose="020B0604020202020204" pitchFamily="34" charset="0"/>
              </a:rPr>
              <a:t>for additional guidance with questions related to writing Individualized Treatment Instructions.</a:t>
            </a:r>
          </a:p>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3.	Referral for Treatment</a:t>
            </a:r>
          </a:p>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Students must be given at least one referral for treatment in their local area. If a student wants to get treatment from their own provider or a provider that they have seen in the past, the center does not need to provide a referral. The contact information for the student’s provider/agency/clinic must be recorded on the optional MSWR Form or in the SHR.</a:t>
            </a:r>
          </a:p>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The name of the provider/agency/clinic, address, and phone number should be provided to the student for all referrals.</a:t>
            </a:r>
          </a:p>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To facilitate initiation of treatment and the student’s return, centers should:</a:t>
            </a:r>
          </a:p>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	Provide referrals that are meaningful and that the student can access based on cost and health insurance status. For example, if a student does not have health insurance, referrals to providers who require insurance or paying out of pocket are not meaningful.</a:t>
            </a:r>
          </a:p>
          <a:p>
            <a:pPr marL="0" marR="0"/>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marL="0" marR="0"/>
            <a:r>
              <a:rPr lang="en-US" sz="1050" dirty="0">
                <a:effectLst/>
                <a:latin typeface="Calibri" panose="020F0502020204030204" pitchFamily="34" charset="0"/>
                <a:ea typeface="Calibri" panose="020F0502020204030204" pitchFamily="34" charset="0"/>
                <a:cs typeface="Arial" panose="020B0604020202020204" pitchFamily="34" charset="0"/>
              </a:rPr>
              <a:t>Arrange a first appointment prior to the student leaving center. Many students tend to delay seeking treatment and cannot get sufficient care before the MSWR leave period expires.</a:t>
            </a:r>
          </a:p>
          <a:p>
            <a:pPr marL="0" marR="0"/>
            <a:endParaRPr lang="en-US" sz="1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72167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1177925"/>
            <a:ext cx="5454650" cy="3068638"/>
          </a:xfrm>
          <a:prstGeom prst="rect">
            <a:avLst/>
          </a:prstGeom>
          <a:noFill/>
          <a:ln w="12700">
            <a:solidFill>
              <a:prstClr val="black"/>
            </a:solidFill>
          </a:ln>
        </p:spPr>
      </p:sp>
      <p:sp>
        <p:nvSpPr>
          <p:cNvPr id="6" name="Notes Placeholder 2"/>
          <p:cNvSpPr>
            <a:spLocks noGrp="1"/>
          </p:cNvSpPr>
          <p:nvPr>
            <p:ph type="body" sz="quarter" idx="3"/>
          </p:nvPr>
        </p:nvSpPr>
        <p:spPr>
          <a:xfrm>
            <a:off x="701675" y="4473575"/>
            <a:ext cx="5607050" cy="4446905"/>
          </a:xfrm>
          <a:prstGeom prst="rect">
            <a:avLst/>
          </a:prstGeom>
        </p:spPr>
        <p:txBody>
          <a:bodyPr/>
          <a:lstStyle/>
          <a:p>
            <a:pPr marL="342900" marR="0" lvl="0" indent="-342900">
              <a:spcAft>
                <a:spcPts val="600"/>
              </a:spcAft>
              <a:buFont typeface="+mj-lt"/>
              <a:buAutoNum type="arabicPeriod" startAt="3"/>
            </a:pPr>
            <a:r>
              <a:rPr lang="en-US" sz="1200" b="1" dirty="0">
                <a:effectLst/>
                <a:latin typeface="Calibri" panose="020F0502020204030204" pitchFamily="34" charset="0"/>
                <a:ea typeface="Calibri" panose="020F0502020204030204" pitchFamily="34" charset="0"/>
                <a:cs typeface="Arial" panose="020B0604020202020204" pitchFamily="34" charset="0"/>
              </a:rPr>
              <a:t>Date of Anticipated Return to Center</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SzPts val="10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An anticipated date of return is simply an estimate of how long it will take for the student to complete treatment and return to center. Many conditions do not require the maximum 180 days of MSWR leave. </a:t>
            </a:r>
          </a:p>
          <a:p>
            <a:pPr marL="342900" marR="0" lvl="0" indent="-342900">
              <a:spcAft>
                <a:spcPts val="600"/>
              </a:spcAft>
              <a:buSzPts val="10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Providing an anticipated return date is a new requirement. It is simply an estimate based on the student’s treatment needs. Not all conditions require the maximum time of 180 days.</a:t>
            </a:r>
          </a:p>
          <a:p>
            <a:pPr marL="342900" marR="0" lvl="0" indent="-342900">
              <a:lnSpc>
                <a:spcPct val="105000"/>
              </a:lnSpc>
              <a:spcAft>
                <a:spcPts val="600"/>
              </a:spcAft>
              <a:buFont typeface="+mj-lt"/>
              <a:buAutoNum type="arabicPeriod" startAt="3"/>
            </a:pPr>
            <a:r>
              <a:rPr lang="en-US" sz="12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Transportation Details, Including Whether an Escort is Needed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SzPts val="10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Document how the student will be transported home  and whether the student needs an escort while being transported. The optional MSWR form has checkboxes for common transportation scenarios and a yes/no checkbox for “Escort needed.” If an escort is needed, the name and title/relationship of the escort should be recorded in the space provided.</a:t>
            </a:r>
          </a:p>
          <a:p>
            <a:pPr marL="342900" marR="0" lvl="0" indent="-342900">
              <a:spcAft>
                <a:spcPts val="600"/>
              </a:spcAft>
              <a:buSzPts val="10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Escorts are generally needed if there are safety concerns related to the student, particularly if the student will be going home using public transportation. Escorts should be considered if a student is being given an MSWR for direct threat to others.</a:t>
            </a:r>
          </a:p>
          <a:p>
            <a:endParaRPr lang="en-US" dirty="0"/>
          </a:p>
        </p:txBody>
      </p:sp>
    </p:spTree>
    <p:extLst>
      <p:ext uri="{BB962C8B-B14F-4D97-AF65-F5344CB8AC3E}">
        <p14:creationId xmlns:p14="http://schemas.microsoft.com/office/powerpoint/2010/main" val="419876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2638" y="1219200"/>
            <a:ext cx="4775200" cy="2686050"/>
          </a:xfrm>
          <a:prstGeom prst="rect">
            <a:avLst/>
          </a:prstGeom>
          <a:noFill/>
          <a:ln w="12700">
            <a:solidFill>
              <a:prstClr val="black"/>
            </a:solidFill>
          </a:ln>
        </p:spPr>
      </p:sp>
      <p:sp>
        <p:nvSpPr>
          <p:cNvPr id="6" name="Notes Placeholder 2"/>
          <p:cNvSpPr>
            <a:spLocks noGrp="1"/>
          </p:cNvSpPr>
          <p:nvPr>
            <p:ph type="body" sz="quarter" idx="3"/>
          </p:nvPr>
        </p:nvSpPr>
        <p:spPr>
          <a:xfrm>
            <a:off x="559435" y="4077017"/>
            <a:ext cx="5607050" cy="4578985"/>
          </a:xfrm>
          <a:prstGeom prst="rect">
            <a:avLst/>
          </a:prstGeom>
        </p:spPr>
        <p:txBody>
          <a:bodyPr/>
          <a:lstStyle/>
          <a:p>
            <a:r>
              <a:rPr lang="en-US" dirty="0"/>
              <a:t>6.</a:t>
            </a:r>
            <a:r>
              <a:rPr lang="en-US" sz="1100" dirty="0"/>
              <a:t>	Individualized Student Medical Expectations to Return</a:t>
            </a:r>
          </a:p>
          <a:p>
            <a:r>
              <a:rPr lang="en-US" sz="1100" dirty="0"/>
              <a:t>•	The PRH requires that students provide documentation showing resolution of the medical, mental health, alcohol, or drug abuse conditions and ability to participate in the program [PRH 6.2, R6a(2)].</a:t>
            </a:r>
          </a:p>
          <a:p>
            <a:r>
              <a:rPr lang="en-US" sz="1100" dirty="0"/>
              <a:t>•	In addition to treatment records, the optional MSWR form specifies that students need to inform the center about any continuing treatment needs (such as medications) after returning to center and about any disability accommodations needed. There is space to add additional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Although centers may specify additional steps for returning, </a:t>
            </a:r>
            <a:r>
              <a:rPr lang="en-US" sz="1100" u="sng"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centers cannot add requirements that put any conditions on returning or on enrollment</a:t>
            </a:r>
            <a:r>
              <a:rPr lang="en-US" sz="11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For example, centers cannot require that students take prescribed medications or engage in specific treatment as a condition of returning.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2.	Student Consent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	Student consent can be documented by the student’s signature on the optional MSWR Student Health Leave Form or in a note on the SF-600.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	If a student is not on center when the MSWR is initiated (for example, they are already home or have been admitted to a hospital), an explanation for why the student’s signature could not be obtained must be documented on the SF-600 or elsewhere in the SHR. The optional MSWR Student Health Leave Form has a checkbox below the student signature area to indicate that the student was not available. An explanation must still be provided in the SHR.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	If a student does NOT consent to an MSWR based on health care needs, then Form 2-05 HCNA must be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0989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the student consents to the MSWR, then the student is placed on MSWR. The clinical assessment must be documented in the SHR (e.g., using a progress note or the SF-600), and the center can choose how to document the Other MSWR Documentation Requirements </a:t>
            </a:r>
          </a:p>
          <a:p>
            <a:r>
              <a:rPr lang="en-US" dirty="0"/>
              <a:t>•	If the student does not consent to the MSWR, the QHP documents their health care needs assessment on Form 2-05 HCNA that must be completed to document the student’s health care needs. </a:t>
            </a:r>
          </a:p>
          <a:p>
            <a:endParaRPr lang="en-US" dirty="0"/>
          </a:p>
        </p:txBody>
      </p:sp>
      <p:sp>
        <p:nvSpPr>
          <p:cNvPr id="4" name="Slide Number Placeholder 3"/>
          <p:cNvSpPr>
            <a:spLocks noGrp="1"/>
          </p:cNvSpPr>
          <p:nvPr>
            <p:ph type="sldNum" sz="quarter" idx="5"/>
          </p:nvPr>
        </p:nvSpPr>
        <p:spPr/>
        <p:txBody>
          <a:bodyPr/>
          <a:lstStyle/>
          <a:p>
            <a:fld id="{26A2E7E2-C79F-43C9-B2C6-59CA0DFC87FF}" type="slidenum">
              <a:rPr lang="en-US" smtClean="0"/>
              <a:t>26</a:t>
            </a:fld>
            <a:endParaRPr lang="en-US" dirty="0"/>
          </a:p>
        </p:txBody>
      </p:sp>
    </p:spTree>
    <p:extLst>
      <p:ext uri="{BB962C8B-B14F-4D97-AF65-F5344CB8AC3E}">
        <p14:creationId xmlns:p14="http://schemas.microsoft.com/office/powerpoint/2010/main" val="112201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bg1"/>
                </a:solidFill>
                <a:latin typeface="Tenorite" pitchFamily="2" charset="0"/>
              </a:rPr>
              <a:t>There are 2 special circumstances when the documentation requirements for an MSWR differ.</a:t>
            </a:r>
          </a:p>
          <a:p>
            <a:pPr marL="171450" indent="-171450">
              <a:buFont typeface="Arial" panose="020B0604020202020204" pitchFamily="34" charset="0"/>
              <a:buChar char="•"/>
            </a:pPr>
            <a:r>
              <a:rPr lang="en-US" sz="1000" b="0" dirty="0">
                <a:solidFill>
                  <a:schemeClr val="bg1"/>
                </a:solidFill>
                <a:latin typeface="Tenorite" pitchFamily="2" charset="0"/>
              </a:rPr>
              <a:t>One situation is when the MSWR is initiated because the student’s condition or disability </a:t>
            </a:r>
            <a:r>
              <a:rPr lang="en-US" sz="1000" b="0" dirty="0">
                <a:solidFill>
                  <a:schemeClr val="bg1"/>
                </a:solidFill>
              </a:rPr>
              <a:t>is a direct threat to others.</a:t>
            </a:r>
          </a:p>
          <a:p>
            <a:pPr marL="171450" indent="-171450">
              <a:buFont typeface="Arial" panose="020B0604020202020204" pitchFamily="34" charset="0"/>
              <a:buChar char="•"/>
            </a:pPr>
            <a:r>
              <a:rPr lang="en-US" sz="1000" b="0" dirty="0">
                <a:solidFill>
                  <a:schemeClr val="bg1"/>
                </a:solidFill>
                <a:latin typeface="Tenorite" pitchFamily="2" charset="0"/>
              </a:rPr>
              <a:t>The second situation is when the student does not consent to an MSWR that is initiated due to health care needs.</a:t>
            </a:r>
          </a:p>
          <a:p>
            <a:r>
              <a:rPr lang="en-US" sz="1000" dirty="0">
                <a:solidFill>
                  <a:schemeClr val="bg1"/>
                </a:solidFill>
                <a:latin typeface="Tenorite" pitchFamily="2" charset="0"/>
              </a:rPr>
              <a:t>If the MSWR is due to a direct threat to others:</a:t>
            </a:r>
          </a:p>
          <a:p>
            <a:pPr marL="349250" indent="-336550">
              <a:spcBef>
                <a:spcPts val="0"/>
              </a:spcBef>
              <a:spcAft>
                <a:spcPts val="2200"/>
              </a:spcAft>
              <a:buClr>
                <a:schemeClr val="bg1"/>
              </a:buClr>
              <a:buFont typeface="Arial" panose="020B0604020202020204" pitchFamily="34" charset="0"/>
              <a:buChar char="•"/>
            </a:pPr>
            <a:r>
              <a:rPr lang="en-US" sz="1000" dirty="0">
                <a:solidFill>
                  <a:schemeClr val="bg1"/>
                </a:solidFill>
                <a:latin typeface="Tenorite" pitchFamily="2" charset="0"/>
              </a:rPr>
              <a:t>The center must complete </a:t>
            </a:r>
            <a:r>
              <a:rPr lang="en-US" sz="1000" b="1" dirty="0">
                <a:solidFill>
                  <a:schemeClr val="bg1"/>
                </a:solidFill>
                <a:latin typeface="Tenorite" pitchFamily="2" charset="0"/>
              </a:rPr>
              <a:t>Form 2-04 Individualized Assessment of Possible Direct Threat</a:t>
            </a:r>
            <a:endParaRPr lang="en-US" sz="1000" dirty="0">
              <a:solidFill>
                <a:schemeClr val="bg1"/>
              </a:solidFill>
              <a:latin typeface="Tenorite" pitchFamily="2" charset="0"/>
            </a:endParaRPr>
          </a:p>
          <a:p>
            <a:pPr marL="349250" indent="-336550">
              <a:spcBef>
                <a:spcPts val="0"/>
              </a:spcBef>
              <a:spcAft>
                <a:spcPts val="2200"/>
              </a:spcAft>
              <a:buClr>
                <a:schemeClr val="bg1"/>
              </a:buClr>
              <a:buFont typeface="Arial" panose="020B0604020202020204" pitchFamily="34" charset="0"/>
              <a:buChar char="•"/>
            </a:pPr>
            <a:r>
              <a:rPr lang="en-US" sz="1000" dirty="0">
                <a:solidFill>
                  <a:schemeClr val="bg1"/>
                </a:solidFill>
                <a:latin typeface="Tenorite" pitchFamily="2" charset="0"/>
              </a:rPr>
              <a:t>Form 2-04 must be completed </a:t>
            </a:r>
            <a:r>
              <a:rPr lang="en-US" sz="1000" b="1" dirty="0">
                <a:solidFill>
                  <a:schemeClr val="bg1"/>
                </a:solidFill>
                <a:latin typeface="Tenorite" pitchFamily="2" charset="0"/>
              </a:rPr>
              <a:t>regardless of whether the student consents to the MSWR</a:t>
            </a:r>
            <a:r>
              <a:rPr lang="en-US" sz="1000" dirty="0">
                <a:solidFill>
                  <a:schemeClr val="bg1"/>
                </a:solidFill>
                <a:latin typeface="Tenorite" pitchFamily="2" charset="0"/>
              </a:rPr>
              <a:t>. So, even when the student consents to the MSWR, if the MSWR is based on a direct threat to others, the DTA must be completed.</a:t>
            </a:r>
          </a:p>
          <a:p>
            <a:pPr marL="12700" indent="0">
              <a:spcBef>
                <a:spcPts val="0"/>
              </a:spcBef>
              <a:spcAft>
                <a:spcPts val="2200"/>
              </a:spcAft>
              <a:buClr>
                <a:schemeClr val="bg1"/>
              </a:buClr>
              <a:buFont typeface="Arial" panose="020B0604020202020204" pitchFamily="34" charset="0"/>
              <a:buNone/>
            </a:pPr>
            <a:r>
              <a:rPr lang="en-US" sz="1000" dirty="0">
                <a:solidFill>
                  <a:schemeClr val="bg1"/>
                </a:solidFill>
                <a:latin typeface="Tenorite" pitchFamily="2" charset="0"/>
              </a:rPr>
              <a:t>When an MSWR is initiated for health care needs and the student does NOT consent to the MSWR:</a:t>
            </a:r>
          </a:p>
          <a:p>
            <a:pPr marL="287338" indent="-274638">
              <a:spcBef>
                <a:spcPts val="0"/>
              </a:spcBef>
              <a:spcAft>
                <a:spcPts val="3600"/>
              </a:spcAft>
              <a:buFont typeface="Arial" panose="020B0604020202020204" pitchFamily="34" charset="0"/>
              <a:buChar char="•"/>
            </a:pPr>
            <a:r>
              <a:rPr lang="en-US" sz="1000" dirty="0">
                <a:solidFill>
                  <a:schemeClr val="bg1"/>
                </a:solidFill>
              </a:rPr>
              <a:t>The center must complete </a:t>
            </a:r>
            <a:r>
              <a:rPr lang="en-US" sz="1000" b="1" dirty="0">
                <a:solidFill>
                  <a:schemeClr val="bg1"/>
                </a:solidFill>
              </a:rPr>
              <a:t>Form 2-05 Health Care Needs Assessment (HCNA)</a:t>
            </a:r>
            <a:r>
              <a:rPr lang="en-US" sz="1000" b="0" dirty="0">
                <a:solidFill>
                  <a:schemeClr val="bg1"/>
                </a:solidFill>
              </a:rPr>
              <a:t>.</a:t>
            </a:r>
          </a:p>
          <a:p>
            <a:pPr marL="287338" indent="-274638">
              <a:spcBef>
                <a:spcPts val="0"/>
              </a:spcBef>
              <a:spcAft>
                <a:spcPts val="1200"/>
              </a:spcAft>
              <a:buFont typeface="Arial" panose="020B0604020202020204" pitchFamily="34" charset="0"/>
              <a:buChar char="•"/>
            </a:pPr>
            <a:r>
              <a:rPr lang="en-US" sz="1000" dirty="0">
                <a:solidFill>
                  <a:schemeClr val="bg1"/>
                </a:solidFill>
              </a:rPr>
              <a:t>A separate clinical assessment/progress note </a:t>
            </a:r>
            <a:r>
              <a:rPr lang="en-US" sz="1000" b="1" dirty="0">
                <a:solidFill>
                  <a:schemeClr val="bg1"/>
                </a:solidFill>
              </a:rPr>
              <a:t>is NOT needed </a:t>
            </a:r>
            <a:r>
              <a:rPr lang="en-US" sz="1000" dirty="0">
                <a:solidFill>
                  <a:schemeClr val="bg1"/>
                </a:solidFill>
              </a:rPr>
              <a:t>because the HCNA provides a more detailed assessment.</a:t>
            </a:r>
          </a:p>
          <a:p>
            <a:pPr marL="12700" indent="0">
              <a:spcBef>
                <a:spcPts val="0"/>
              </a:spcBef>
              <a:spcAft>
                <a:spcPts val="2200"/>
              </a:spcAft>
              <a:buClr>
                <a:schemeClr val="bg1"/>
              </a:buClr>
              <a:buFont typeface="Arial" panose="020B0604020202020204" pitchFamily="34" charset="0"/>
              <a:buNone/>
            </a:pPr>
            <a:r>
              <a:rPr lang="en-US" sz="1000" dirty="0">
                <a:solidFill>
                  <a:schemeClr val="bg1"/>
                </a:solidFill>
                <a:latin typeface="Tenorite" pitchFamily="2" charset="0"/>
              </a:rPr>
              <a:t>In either case, </a:t>
            </a:r>
          </a:p>
          <a:p>
            <a:pPr marL="349250" indent="-336550">
              <a:spcBef>
                <a:spcPts val="0"/>
              </a:spcBef>
              <a:spcAft>
                <a:spcPts val="2200"/>
              </a:spcAft>
              <a:buClr>
                <a:schemeClr val="bg1"/>
              </a:buClr>
              <a:buFont typeface="Arial" panose="020B0604020202020204" pitchFamily="34" charset="0"/>
              <a:buChar char="•"/>
            </a:pPr>
            <a:r>
              <a:rPr lang="en-US" sz="1000" dirty="0">
                <a:solidFill>
                  <a:schemeClr val="bg1"/>
                </a:solidFill>
                <a:latin typeface="Tenorite" pitchFamily="2" charset="0"/>
              </a:rPr>
              <a:t>The entire assessment must be completed including the disability accommodations if the student is an individual with a disability. </a:t>
            </a:r>
          </a:p>
          <a:p>
            <a:pPr marL="349250" indent="-336550">
              <a:spcBef>
                <a:spcPts val="0"/>
              </a:spcBef>
              <a:spcAft>
                <a:spcPts val="2200"/>
              </a:spcAft>
              <a:buClr>
                <a:schemeClr val="bg1"/>
              </a:buClr>
              <a:buFont typeface="Arial" panose="020B0604020202020204" pitchFamily="34" charset="0"/>
              <a:buChar char="•"/>
            </a:pPr>
            <a:r>
              <a:rPr lang="en-US" sz="1000" dirty="0">
                <a:solidFill>
                  <a:schemeClr val="bg1"/>
                </a:solidFill>
                <a:latin typeface="Tenorite" pitchFamily="2" charset="0"/>
              </a:rPr>
              <a:t>Finally, the center </a:t>
            </a:r>
            <a:r>
              <a:rPr lang="en-US" sz="1000" b="1" dirty="0">
                <a:solidFill>
                  <a:schemeClr val="bg1"/>
                </a:solidFill>
                <a:latin typeface="Tenorite" pitchFamily="2" charset="0"/>
              </a:rPr>
              <a:t>should NOT </a:t>
            </a:r>
            <a:r>
              <a:rPr lang="en-US" sz="1000" dirty="0">
                <a:solidFill>
                  <a:schemeClr val="bg1"/>
                </a:solidFill>
                <a:latin typeface="Tenorite" pitchFamily="2" charset="0"/>
              </a:rPr>
              <a:t>send the completed DTA or HCNA for regional review. The completed assessment </a:t>
            </a:r>
            <a:r>
              <a:rPr lang="en-US" sz="1000" b="1" dirty="0">
                <a:solidFill>
                  <a:schemeClr val="bg1"/>
                </a:solidFill>
                <a:latin typeface="Tenorite" pitchFamily="2" charset="0"/>
              </a:rPr>
              <a:t>should be filed in the MSWR section of the SHR</a:t>
            </a:r>
            <a:r>
              <a:rPr lang="en-US" sz="1000" dirty="0">
                <a:solidFill>
                  <a:schemeClr val="bg1"/>
                </a:solidFill>
                <a:latin typeface="Tenorite" pitchFamily="2"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2E7E2-C79F-43C9-B2C6-59CA0DFC87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1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8581B-F98D-124C-B2A6-3373772BF391}" type="slidenum">
              <a:rPr lang="en-US" smtClean="0"/>
              <a:t>28</a:t>
            </a:fld>
            <a:endParaRPr lang="en-US" dirty="0"/>
          </a:p>
        </p:txBody>
      </p:sp>
    </p:spTree>
    <p:extLst>
      <p:ext uri="{BB962C8B-B14F-4D97-AF65-F5344CB8AC3E}">
        <p14:creationId xmlns:p14="http://schemas.microsoft.com/office/powerpoint/2010/main" val="4194632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1060450"/>
            <a:ext cx="4291012" cy="2414588"/>
          </a:xfrm>
        </p:spPr>
      </p:sp>
      <p:sp>
        <p:nvSpPr>
          <p:cNvPr id="3" name="Notes Placeholder 2"/>
          <p:cNvSpPr>
            <a:spLocks noGrp="1"/>
          </p:cNvSpPr>
          <p:nvPr>
            <p:ph type="body" idx="1"/>
          </p:nvPr>
        </p:nvSpPr>
        <p:spPr>
          <a:xfrm>
            <a:off x="701040" y="3607118"/>
            <a:ext cx="5608320" cy="6766242"/>
          </a:xfrm>
        </p:spPr>
        <p:txBody>
          <a:bodyPr/>
          <a:lstStyle/>
          <a:p>
            <a:pPr marL="0" marR="0"/>
            <a:r>
              <a:rPr lang="en-US" sz="1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In order for</a:t>
            </a:r>
            <a:r>
              <a:rPr lang="en-US" sz="1000" dirty="0">
                <a:effectLst/>
                <a:latin typeface="Calibri" panose="020F0502020204030204" pitchFamily="34" charset="0"/>
                <a:ea typeface="Calibri" panose="020F0502020204030204" pitchFamily="34" charset="0"/>
                <a:cs typeface="Arial" panose="020B0604020202020204" pitchFamily="34" charset="0"/>
              </a:rPr>
              <a:t> a student to return to center from an MSWR, an appropriate QHP will need to determine whether the student’s condition has stabilized or improved sufficiently for the student to return to center and resume their training. The ideal choice would be the QHP who conducted the assessment and made the recommendation for an MSWR. If that QHP is not available, then another QHP in the same discipline or the Center Physician (CP) can make the determination about whether the student is ready to return to center from an MSWR. The Center Dentist should make the determination in the rare case that a student is given an MSWR for an oral health condition.</a:t>
            </a:r>
          </a:p>
          <a:p>
            <a:pPr marL="0" marR="0"/>
            <a:r>
              <a:rPr lang="en-US" sz="1000" dirty="0">
                <a:effectLst/>
                <a:latin typeface="Calibri" panose="020F0502020204030204" pitchFamily="34" charset="0"/>
                <a:ea typeface="Calibri" panose="020F0502020204030204" pitchFamily="34" charset="0"/>
                <a:cs typeface="Arial" panose="020B0604020202020204" pitchFamily="34" charset="0"/>
              </a:rPr>
              <a:t>For many medical and oral health conditions, a letter from the student’s provider indicating that the student is ready to return to center may be sufficient to clear the student to return. For more complex cases, including most mental health conditions, here are some general guidelines for determining the student’s readiness to return.</a:t>
            </a:r>
          </a:p>
          <a:p>
            <a:pPr marL="342900" marR="0" lvl="0" indent="-342900">
              <a:spcAft>
                <a:spcPts val="600"/>
              </a:spcAft>
              <a:buSzPts val="900"/>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If the </a:t>
            </a:r>
            <a:r>
              <a:rPr lang="en-US" sz="10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optional MSWR Form</a:t>
            </a:r>
            <a:r>
              <a:rPr lang="en-US" sz="10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was used, refer to </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expectations that were outlined in the “Individualized Treatment Instructions” and the “Steps to Return to Center.”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SzPts val="900"/>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Obtain the most recent laboratory results, if applicable, and determine the need for periodic monitoring upon returning to center.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SzPts val="900"/>
              <a:buFont typeface="Symbol" panose="05050102010706020507" pitchFamily="18" charset="2"/>
              <a:buChar char=""/>
            </a:pPr>
            <a:r>
              <a:rPr lang="en-US" sz="10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Obtain and review treatment records from the student’s provider if the student has engaged in at least some treatment. A signed </a:t>
            </a:r>
            <a:r>
              <a:rPr lang="en-US" sz="1000" u="sng"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Form 1-02 Records Release Authorization</a:t>
            </a:r>
            <a:r>
              <a:rPr lang="en-US" sz="10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from the student will be needed to obtain records and to be able to communicate directly with the student’s provider. It is usually easier to have the student sign the release form used by the student’s provider. This will avoid the problem that is sometimes encountered when providers or clinics are not willing to accept Job Corps authorization.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SzPts val="900"/>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If needed, contact the student’s provider directly to discuss the student’s treatment progress and ongoing treatment needs.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Aft>
                <a:spcPts val="600"/>
              </a:spcAft>
              <a:buSzPts val="900"/>
              <a:buFont typeface="Symbol" panose="05050102010706020507" pitchFamily="18" charset="2"/>
              <a:buChar char=""/>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Conduct a clinical interview with the student to assess their treatment progress and ongoing treatment needs. Improvement and/or stabilization of the student’s condition enough to enable the student to resume participation in the program should be the primary focus of the interview.</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0" marR="0"/>
            <a:r>
              <a:rPr lang="en-US" sz="1000" dirty="0">
                <a:effectLst/>
                <a:latin typeface="Calibri" panose="020F0502020204030204" pitchFamily="34" charset="0"/>
                <a:ea typeface="Calibri" panose="020F0502020204030204" pitchFamily="34" charset="0"/>
                <a:cs typeface="Arial" panose="020B0604020202020204" pitchFamily="34" charset="0"/>
              </a:rPr>
              <a:t>There is no requirement for students to fulfill </a:t>
            </a:r>
            <a:r>
              <a:rPr lang="en-US" sz="1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all of</a:t>
            </a:r>
            <a:r>
              <a:rPr lang="en-US" sz="1000" dirty="0">
                <a:effectLst/>
                <a:latin typeface="Calibri" panose="020F0502020204030204" pitchFamily="34" charset="0"/>
                <a:ea typeface="Calibri" panose="020F0502020204030204" pitchFamily="34" charset="0"/>
                <a:cs typeface="Arial" panose="020B0604020202020204" pitchFamily="34" charset="0"/>
              </a:rPr>
              <a:t> the “Individualized Treatment Instructions” or “Steps to Return” before returning to center. The primary criterion when determining whether a student is ready to return is whether there has been sufficient improvement and/or stabilization of the student’s condition to enable them to resume their education and training.</a:t>
            </a:r>
          </a:p>
          <a:p>
            <a:pPr marL="0" marR="0"/>
            <a:r>
              <a:rPr lang="en-US" sz="1000" dirty="0">
                <a:effectLst/>
                <a:latin typeface="Calibri" panose="020F0502020204030204" pitchFamily="34" charset="0"/>
                <a:ea typeface="Calibri" panose="020F0502020204030204" pitchFamily="34" charset="0"/>
                <a:cs typeface="Arial" panose="020B0604020202020204" pitchFamily="34" charset="0"/>
              </a:rPr>
              <a:t>If the student has not engaged in treatment, the center clinician’s determination must be made based on the clinical interview alone.  </a:t>
            </a:r>
          </a:p>
          <a:p>
            <a:pPr marL="0" marR="0"/>
            <a:r>
              <a:rPr lang="en-US" sz="1000" dirty="0">
                <a:effectLst/>
                <a:latin typeface="Calibri" panose="020F0502020204030204" pitchFamily="34" charset="0"/>
                <a:ea typeface="Calibri" panose="020F0502020204030204" pitchFamily="34" charset="0"/>
                <a:cs typeface="Arial" panose="020B0604020202020204" pitchFamily="34" charset="0"/>
              </a:rPr>
              <a:t>If the student is making </a:t>
            </a:r>
            <a:r>
              <a:rPr lang="en-US" sz="1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good progress</a:t>
            </a:r>
            <a:r>
              <a:rPr lang="en-US" sz="1000" dirty="0">
                <a:effectLst/>
                <a:latin typeface="Calibri" panose="020F0502020204030204" pitchFamily="34" charset="0"/>
                <a:ea typeface="Calibri" panose="020F0502020204030204" pitchFamily="34" charset="0"/>
                <a:cs typeface="Arial" panose="020B0604020202020204" pitchFamily="34" charset="0"/>
              </a:rPr>
              <a:t> but will not complete their treatment goals prior to the end of the 180-day MSWR period but will meet their treatment goals within a set </a:t>
            </a:r>
            <a:r>
              <a:rPr lang="en-US" sz="1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time frame</a:t>
            </a:r>
            <a:r>
              <a:rPr lang="en-US" sz="1000" dirty="0">
                <a:effectLst/>
                <a:latin typeface="Calibri" panose="020F0502020204030204" pitchFamily="34" charset="0"/>
                <a:ea typeface="Calibri" panose="020F0502020204030204" pitchFamily="34" charset="0"/>
                <a:cs typeface="Arial" panose="020B0604020202020204" pitchFamily="34" charset="0"/>
              </a:rPr>
              <a:t> according to their treating provider, the center should consider obtaining an extension of the MSWR period for the student. </a:t>
            </a:r>
          </a:p>
          <a:p>
            <a:pPr marL="0" marR="0"/>
            <a:r>
              <a:rPr lang="en-US" sz="1000" dirty="0">
                <a:effectLst/>
                <a:latin typeface="Calibri" panose="020F0502020204030204" pitchFamily="34" charset="0"/>
                <a:ea typeface="Calibri" panose="020F0502020204030204" pitchFamily="34" charset="0"/>
                <a:cs typeface="Arial" panose="020B0604020202020204" pitchFamily="34" charset="0"/>
              </a:rPr>
              <a:t>The QHP’s assessment, including record review (if applicable) and interview with the student, should be documented in the SHR in a progress note or on the SF-600. The assessment should end with a statement about the QHP’s opinion about whether the student is ready to return to </a:t>
            </a:r>
            <a:r>
              <a:rPr lang="en-US" sz="1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center</a:t>
            </a:r>
            <a:r>
              <a:rPr lang="en-US" sz="1000" dirty="0">
                <a:effectLst/>
                <a:latin typeface="Calibri" panose="020F0502020204030204" pitchFamily="34" charset="0"/>
                <a:ea typeface="Calibri" panose="020F0502020204030204" pitchFamily="34" charset="0"/>
                <a:cs typeface="Arial" panose="020B0604020202020204" pitchFamily="34" charset="0"/>
              </a:rPr>
              <a:t> and any additional support or treatment needs the student may have after returning to </a:t>
            </a:r>
            <a:r>
              <a:rPr lang="en-US" sz="1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center</a:t>
            </a:r>
            <a:r>
              <a:rPr lang="en-US" sz="10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24C78DE-6A9A-440F-A338-56985D2FEE1E}" type="slidenum">
              <a:rPr lang="en-US" smtClean="0"/>
              <a:t>29</a:t>
            </a:fld>
            <a:endParaRPr lang="en-US" dirty="0"/>
          </a:p>
        </p:txBody>
      </p:sp>
    </p:spTree>
    <p:extLst>
      <p:ext uri="{BB962C8B-B14F-4D97-AF65-F5344CB8AC3E}">
        <p14:creationId xmlns:p14="http://schemas.microsoft.com/office/powerpoint/2010/main" val="205832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 we talk about MSWRs- I will be covering a lot of information but do not work,- There are several guidance documents and trainings on the HW Support Website- There is a MH Resource Bundle section with a separate resource section just for MSWRs an when you click on the link on the slide, it will take you directly there.</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5/7/2024 11:15 AM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a:xfrm>
            <a:off x="0" y="8685213"/>
            <a:ext cx="630936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anose="020F0502020204030204"/>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anose="020F0502020204030204"/>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500" b="0" i="0" u="none" strike="noStrike" kern="1200" cap="none" spc="0" normalizeH="0" baseline="0" noProof="0" dirty="0">
                <a:ln>
                  <a:noFill/>
                </a:ln>
                <a:solidFill>
                  <a:srgbClr val="000000"/>
                </a:solidFill>
                <a:effectLst/>
                <a:uLnTx/>
                <a:uFillTx/>
                <a:latin typeface="Calibri" panose="020F0502020204030204"/>
                <a:ea typeface="+mn-ea"/>
                <a:cs typeface="+mn-cs"/>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a:xfrm>
            <a:off x="6309359" y="8685213"/>
            <a:ext cx="699418"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387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We’ve covered all of the requirements.  Now there is only 1 item left to cover. The first is MSWR extensions. These are probably underutilized by centers, but they are an important consideration for students who need a little more time to finish treatment before returning to center. Extension requests must be s</a:t>
            </a:r>
            <a:r>
              <a:rPr lang="en-US" sz="1000" dirty="0">
                <a:solidFill>
                  <a:schemeClr val="tx1"/>
                </a:solidFill>
              </a:rPr>
              <a:t>ubmitted to the Regional Office</a:t>
            </a:r>
          </a:p>
          <a:p>
            <a:pPr marL="171450" indent="-171450">
              <a:buFont typeface="Arial" panose="020B0604020202020204" pitchFamily="34" charset="0"/>
              <a:buChar char="•"/>
            </a:pPr>
            <a:r>
              <a:rPr lang="en-US" sz="1000" dirty="0">
                <a:solidFill>
                  <a:schemeClr val="tx1"/>
                </a:solidFill>
              </a:rPr>
              <a:t>There are 2 reasons that the RO may grant an extension:</a:t>
            </a:r>
          </a:p>
          <a:p>
            <a:pPr marL="577850" lvl="1" indent="-285750">
              <a:spcAft>
                <a:spcPts val="1000"/>
              </a:spcAft>
              <a:buSzPct val="75000"/>
              <a:buFont typeface="Wingdings" pitchFamily="2" charset="2"/>
              <a:buChar char="§"/>
            </a:pPr>
            <a:r>
              <a:rPr lang="en-US" sz="1000" dirty="0">
                <a:solidFill>
                  <a:schemeClr val="tx1"/>
                </a:solidFill>
              </a:rPr>
              <a:t>If there are extenuating circumstances – this could be any number of things such as difficulties with transportation, a medical or therapist office closing, a treatment provider leaving a clinic, an unexpected complication related to the condition like a reinjury or infection</a:t>
            </a:r>
          </a:p>
          <a:p>
            <a:pPr marL="577850" lvl="1" indent="-285750">
              <a:spcAft>
                <a:spcPts val="1000"/>
              </a:spcAft>
              <a:buSzPct val="75000"/>
              <a:buFont typeface="Wingdings" pitchFamily="2" charset="2"/>
              <a:buChar char="§"/>
            </a:pPr>
            <a:r>
              <a:rPr lang="en-US" sz="1000" dirty="0">
                <a:solidFill>
                  <a:schemeClr val="tx1"/>
                </a:solidFill>
              </a:rPr>
              <a:t>The other reason is if the student makes a request for an accommodation related to a change in the date of their return</a:t>
            </a:r>
          </a:p>
          <a:p>
            <a:pPr marL="295275" indent="-285750">
              <a:lnSpc>
                <a:spcPct val="90000"/>
              </a:lnSpc>
              <a:spcAft>
                <a:spcPts val="1200"/>
              </a:spcAft>
              <a:buFont typeface="Arial" panose="020B0604020202020204" pitchFamily="34" charset="0"/>
              <a:buChar char="•"/>
            </a:pPr>
            <a:r>
              <a:rPr lang="en-US" sz="1000" dirty="0">
                <a:solidFill>
                  <a:schemeClr val="tx1"/>
                </a:solidFill>
              </a:rPr>
              <a:t>The extension request to the RO must be accompanied by supporting document from student’s health-care provider verifying that extension of leave is medically necessary</a:t>
            </a:r>
          </a:p>
          <a:p>
            <a:pPr marL="295275" indent="-285750">
              <a:lnSpc>
                <a:spcPct val="90000"/>
              </a:lnSpc>
              <a:spcAft>
                <a:spcPts val="1200"/>
              </a:spcAft>
              <a:buFont typeface="Arial" panose="020B0604020202020204" pitchFamily="34" charset="0"/>
              <a:buChar char="•"/>
            </a:pPr>
            <a:r>
              <a:rPr lang="en-US" sz="1000" dirty="0">
                <a:solidFill>
                  <a:schemeClr val="tx1"/>
                </a:solidFill>
              </a:rPr>
              <a:t>Reviewed on a case-by-case basis</a:t>
            </a:r>
          </a:p>
          <a:p>
            <a:pPr marL="9525" indent="0">
              <a:lnSpc>
                <a:spcPct val="90000"/>
              </a:lnSpc>
              <a:spcAft>
                <a:spcPts val="1200"/>
              </a:spcAft>
              <a:buFont typeface="Arial" panose="020B0604020202020204" pitchFamily="34" charset="0"/>
              <a:buNone/>
            </a:pPr>
            <a:r>
              <a:rPr lang="en-US" sz="1000" dirty="0">
                <a:solidFill>
                  <a:schemeClr val="tx1"/>
                </a:solidFill>
              </a:rPr>
              <a:t>The process for the RO to review an extension request may take some time, so it is something that want to anticipate ahead of time if you can.  Also, if you are running short on time or you are unsure whether the situation is one that the RO would consider an request, it is recommended that you email/call your PM or COR to discuss.</a:t>
            </a:r>
          </a:p>
          <a:p>
            <a:endParaRPr lang="en-US" dirty="0"/>
          </a:p>
        </p:txBody>
      </p:sp>
      <p:sp>
        <p:nvSpPr>
          <p:cNvPr id="4" name="Slide Number Placeholder 3"/>
          <p:cNvSpPr>
            <a:spLocks noGrp="1"/>
          </p:cNvSpPr>
          <p:nvPr>
            <p:ph type="sldNum" sz="quarter" idx="5"/>
          </p:nvPr>
        </p:nvSpPr>
        <p:spPr/>
        <p:txBody>
          <a:bodyPr/>
          <a:lstStyle/>
          <a:p>
            <a:fld id="{A7E5A4EA-BE92-824C-BD25-05FC346BEED5}" type="slidenum">
              <a:rPr lang="en-US" smtClean="0"/>
              <a:t>30</a:t>
            </a:fld>
            <a:endParaRPr lang="en-US" dirty="0"/>
          </a:p>
        </p:txBody>
      </p:sp>
    </p:spTree>
    <p:extLst>
      <p:ext uri="{BB962C8B-B14F-4D97-AF65-F5344CB8AC3E}">
        <p14:creationId xmlns:p14="http://schemas.microsoft.com/office/powerpoint/2010/main" val="4033341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final note related to MSWR – is about your role as a consultant.  While you are using your clinical skills to arrive at a recommendation about whether or not a student should be placed on MSWR, it is important to note that with this particular assessment activity you are operating in your consultant role.  </a:t>
            </a:r>
          </a:p>
          <a:p>
            <a:pPr marL="285750" indent="-285750">
              <a:buFont typeface="Arial" panose="020B0604020202020204" pitchFamily="34" charset="0"/>
              <a:buChar char="•"/>
            </a:pPr>
            <a:r>
              <a:rPr lang="en-US" sz="1200" dirty="0"/>
              <a:t>Like with applicant files, where you review the clinical information and make a recommendation to admit or deny enrollment, with MSWR, you are making recommendation for or against placing a student on MSWR based on the clinical information available.</a:t>
            </a:r>
          </a:p>
          <a:p>
            <a:pPr marL="285750" indent="-285750">
              <a:buFont typeface="Arial" panose="020B0604020202020204" pitchFamily="34" charset="0"/>
              <a:buChar char="•"/>
            </a:pPr>
            <a:r>
              <a:rPr lang="en-US" sz="1200" dirty="0"/>
              <a:t>The final decision about whether the student is actually placed on MSWR rests with the Center Director.</a:t>
            </a:r>
          </a:p>
          <a:p>
            <a:pPr marL="285750" indent="-285750">
              <a:buFont typeface="Arial" panose="020B0604020202020204" pitchFamily="34" charset="0"/>
              <a:buChar char="•"/>
            </a:pPr>
            <a:r>
              <a:rPr lang="en-US" sz="1200" dirty="0"/>
              <a:t>Thus, it is important to record your clinical decision-making using detailed documentation about your assessment of the student, your recommendation and any relevant discussions.</a:t>
            </a:r>
          </a:p>
          <a:p>
            <a:pPr marL="285750" indent="-285750">
              <a:buFont typeface="Arial" panose="020B0604020202020204" pitchFamily="34" charset="0"/>
              <a:buChar char="•"/>
            </a:pPr>
            <a:r>
              <a:rPr lang="en-US" sz="1200" dirty="0"/>
              <a:t>The good new is that the overwhelming major of MSWR recommendations are supported by Center Directors, but there are cases when they are not.</a:t>
            </a:r>
          </a:p>
          <a:p>
            <a:pPr marL="285750" indent="-285750">
              <a:buFont typeface="Arial" panose="020B0604020202020204" pitchFamily="34" charset="0"/>
              <a:buChar char="•"/>
            </a:pPr>
            <a:r>
              <a:rPr lang="en-US" sz="1200" dirty="0"/>
              <a:t>Being in this consultative role is new for most clinicians who come to work at Job Corps and it can take some getting used to. In fact, it may even be uncomfortable at times. You can always reach out to your RMHS to discuss any specific MSWR cases before and after making a recommendation.</a:t>
            </a:r>
          </a:p>
        </p:txBody>
      </p:sp>
      <p:sp>
        <p:nvSpPr>
          <p:cNvPr id="4" name="Slide Number Placeholder 3"/>
          <p:cNvSpPr>
            <a:spLocks noGrp="1"/>
          </p:cNvSpPr>
          <p:nvPr>
            <p:ph type="sldNum" sz="quarter" idx="5"/>
          </p:nvPr>
        </p:nvSpPr>
        <p:spPr/>
        <p:txBody>
          <a:bodyPr/>
          <a:lstStyle/>
          <a:p>
            <a:fld id="{26A2E7E2-C79F-43C9-B2C6-59CA0DFC87FF}" type="slidenum">
              <a:rPr lang="en-US" smtClean="0"/>
              <a:t>31</a:t>
            </a:fld>
            <a:endParaRPr lang="en-US" dirty="0"/>
          </a:p>
        </p:txBody>
      </p:sp>
    </p:spTree>
    <p:extLst>
      <p:ext uri="{BB962C8B-B14F-4D97-AF65-F5344CB8AC3E}">
        <p14:creationId xmlns:p14="http://schemas.microsoft.com/office/powerpoint/2010/main" val="737735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8581B-F98D-124C-B2A6-3373772BF391}" type="slidenum">
              <a:rPr lang="en-US" smtClean="0"/>
              <a:t>32</a:t>
            </a:fld>
            <a:endParaRPr lang="en-US" dirty="0"/>
          </a:p>
        </p:txBody>
      </p:sp>
    </p:spTree>
    <p:extLst>
      <p:ext uri="{BB962C8B-B14F-4D97-AF65-F5344CB8AC3E}">
        <p14:creationId xmlns:p14="http://schemas.microsoft.com/office/powerpoint/2010/main" val="3178374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more questions or need more help—PLEASE contact your regional health specialist.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BD826-205F-4916-B974-0D83ABF246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000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CMHC Orientation</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50ADF-94BB-4089-AFD9-C823B76181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45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time together today we will review the definition and criteria for MSWRs, the process for initiating and completing MSWRs and what documentation is required per policy -/PRH.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0DD43-845F-0F4F-AF6C-AB3A5E394D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79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162050"/>
            <a:ext cx="4110038" cy="2312988"/>
          </a:xfrm>
        </p:spPr>
      </p:sp>
      <p:sp>
        <p:nvSpPr>
          <p:cNvPr id="3" name="Notes Placeholder 2"/>
          <p:cNvSpPr>
            <a:spLocks noGrp="1"/>
          </p:cNvSpPr>
          <p:nvPr>
            <p:ph type="body" idx="1"/>
          </p:nvPr>
        </p:nvSpPr>
        <p:spPr/>
        <p:txBody>
          <a:bodyPr/>
          <a:lstStyle/>
          <a:p>
            <a:r>
              <a:rPr lang="en-US" dirty="0"/>
              <a:t>This slides tells you what an MSWR is…it can be compared to medical leave you receive as an employee with Job Corps.  It allows students to receive treatment for health conditions and when the condition is stabilized – return to the program and pick up their training where they left off with no penalty.</a:t>
            </a:r>
          </a:p>
        </p:txBody>
      </p:sp>
      <p:sp>
        <p:nvSpPr>
          <p:cNvPr id="4" name="Slide Number Placeholder 3"/>
          <p:cNvSpPr>
            <a:spLocks noGrp="1"/>
          </p:cNvSpPr>
          <p:nvPr>
            <p:ph type="sldNum" sz="quarter" idx="5"/>
          </p:nvPr>
        </p:nvSpPr>
        <p:spPr/>
        <p:txBody>
          <a:bodyPr/>
          <a:lstStyle/>
          <a:p>
            <a:fld id="{724C78DE-6A9A-440F-A338-56985D2FEE1E}" type="slidenum">
              <a:rPr lang="en-US" smtClean="0"/>
              <a:t>5</a:t>
            </a:fld>
            <a:endParaRPr lang="en-US" dirty="0"/>
          </a:p>
        </p:txBody>
      </p:sp>
    </p:spTree>
    <p:extLst>
      <p:ext uri="{BB962C8B-B14F-4D97-AF65-F5344CB8AC3E}">
        <p14:creationId xmlns:p14="http://schemas.microsoft.com/office/powerpoint/2010/main" val="5505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1971675"/>
            <a:ext cx="5199063" cy="2924175"/>
          </a:xfrm>
          <a:prstGeom prst="rect">
            <a:avLst/>
          </a:prstGeom>
          <a:noFill/>
          <a:ln w="12700">
            <a:solidFill>
              <a:prstClr val="black"/>
            </a:solidFill>
          </a:ln>
        </p:spPr>
      </p:sp>
      <p:sp>
        <p:nvSpPr>
          <p:cNvPr id="6" name="Notes Placeholder 2"/>
          <p:cNvSpPr>
            <a:spLocks noGrp="1"/>
          </p:cNvSpPr>
          <p:nvPr>
            <p:ph type="body" sz="quarter" idx="3"/>
          </p:nvPr>
        </p:nvSpPr>
        <p:spPr>
          <a:xfrm>
            <a:off x="701675" y="5100003"/>
            <a:ext cx="5607050" cy="3660775"/>
          </a:xfrm>
          <a:prstGeom prst="rect">
            <a:avLst/>
          </a:prstGeom>
        </p:spPr>
        <p:txBody>
          <a:bodyPr/>
          <a:lstStyle/>
          <a:p>
            <a:endParaRPr lang="en-US" dirty="0"/>
          </a:p>
          <a:p>
            <a:r>
              <a:rPr lang="en-US" dirty="0"/>
              <a:t>Now, MSWRs must be initiated by health and wellness clinicians or by a students; treating provider for conditions that believe will be treated and student can return within 180 days.  Important to know that a student can have multiple MSWSRs – but must meet the treatment requirements to return which we will talk more about.</a:t>
            </a:r>
          </a:p>
          <a:p>
            <a:r>
              <a:rPr lang="en-US" dirty="0"/>
              <a:t>Examples:  student requests to be on MSWR or Center Director requests student be put on MSWR before getting separated for disciplinary reasons.</a:t>
            </a:r>
          </a:p>
        </p:txBody>
      </p:sp>
    </p:spTree>
    <p:extLst>
      <p:ext uri="{BB962C8B-B14F-4D97-AF65-F5344CB8AC3E}">
        <p14:creationId xmlns:p14="http://schemas.microsoft.com/office/powerpoint/2010/main" val="290544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366713"/>
            <a:ext cx="5434012" cy="3057525"/>
          </a:xfrm>
          <a:prstGeom prst="rect">
            <a:avLst/>
          </a:prstGeom>
          <a:noFill/>
          <a:ln w="12700">
            <a:solidFill>
              <a:prstClr val="black"/>
            </a:solidFill>
          </a:ln>
        </p:spPr>
      </p:sp>
      <p:sp>
        <p:nvSpPr>
          <p:cNvPr id="5" name="TextBox 4">
            <a:extLst>
              <a:ext uri="{FF2B5EF4-FFF2-40B4-BE49-F238E27FC236}">
                <a16:creationId xmlns:a16="http://schemas.microsoft.com/office/drawing/2014/main" id="{103587B0-9B83-8C63-148A-662ECD873068}"/>
              </a:ext>
            </a:extLst>
          </p:cNvPr>
          <p:cNvSpPr txBox="1"/>
          <p:nvPr/>
        </p:nvSpPr>
        <p:spPr>
          <a:xfrm>
            <a:off x="345440" y="3835460"/>
            <a:ext cx="631952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ea typeface="Times New Roman" panose="02020603050405020304" pitchFamily="18" charset="0"/>
                <a:cs typeface="Times New Roman" panose="02020603050405020304" pitchFamily="18" charset="0"/>
              </a:rPr>
              <a:t>Here are the main changes that occurred in November 2022 related to MSWRs – the biggest one is that a straight medical separation no longer exists- this was a category where a student had to remain out of the program for a year and reapply.   In today’s training we will also discuss other types of leave that should be tried or considered before a MSWR, the process steps for student consent, and documentation 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ea typeface="Times New Roman" panose="02020603050405020304" pitchFamily="18" charset="0"/>
                <a:cs typeface="Times New Roman" panose="02020603050405020304" pitchFamily="18" charset="0"/>
              </a:rPr>
              <a:t>(MSFC “Final Close”) </a:t>
            </a:r>
            <a:r>
              <a:rPr lang="en-US" sz="1200" b="1" dirty="0">
                <a:solidFill>
                  <a:schemeClr val="accent1"/>
                </a:solidFill>
                <a:ea typeface="Times New Roman" panose="02020603050405020304" pitchFamily="18" charset="0"/>
                <a:cs typeface="Times New Roman" panose="02020603050405020304" pitchFamily="18" charset="0"/>
              </a:rPr>
              <a:t>only occur </a:t>
            </a:r>
            <a:r>
              <a:rPr lang="en-US" sz="1200" dirty="0">
                <a:solidFill>
                  <a:schemeClr val="tx1"/>
                </a:solidFill>
                <a:ea typeface="Times New Roman" panose="02020603050405020304" pitchFamily="18" charset="0"/>
                <a:cs typeface="Times New Roman" panose="02020603050405020304" pitchFamily="18" charset="0"/>
              </a:rPr>
              <a:t>when a student does not come back from an MSWR.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ea typeface="Times New Roman" panose="02020603050405020304" pitchFamily="18" charset="0"/>
                <a:cs typeface="Times New Roman" panose="02020603050405020304" pitchFamily="18" charset="0"/>
              </a:rPr>
              <a:t>Medical separations are NOT the same as MSFC “Final Close”.</a:t>
            </a:r>
          </a:p>
        </p:txBody>
      </p:sp>
    </p:spTree>
    <p:extLst>
      <p:ext uri="{BB962C8B-B14F-4D97-AF65-F5344CB8AC3E}">
        <p14:creationId xmlns:p14="http://schemas.microsoft.com/office/powerpoint/2010/main" val="342222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D00DD43-845F-0F4F-AF6C-AB3A5E394DC4}" type="slidenum">
              <a:rPr lang="en-US" smtClean="0"/>
              <a:t>8</a:t>
            </a:fld>
            <a:endParaRPr lang="en-US" dirty="0"/>
          </a:p>
        </p:txBody>
      </p:sp>
    </p:spTree>
    <p:extLst>
      <p:ext uri="{BB962C8B-B14F-4D97-AF65-F5344CB8AC3E}">
        <p14:creationId xmlns:p14="http://schemas.microsoft.com/office/powerpoint/2010/main" val="389026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always considered an MSWR when the clinician ( QHP) has assessed that the student’s health condition now requires treatment beyond our basic health services, or it is unavailable or unusually costly .  Number 3 and 4 are new – Prior to making a determination of an MSWR, centers must consider or try other types of leave as indicated on the slide – but those leaves would not be sufficient in terms of time usually to address the health condition and if student has a disability, we have reviewed if there are any disability accommodations that might address the medical concerns and allow the student to remain in the program and get treatment.</a:t>
            </a:r>
          </a:p>
        </p:txBody>
      </p:sp>
      <p:sp>
        <p:nvSpPr>
          <p:cNvPr id="4" name="Slide Number Placeholder 3"/>
          <p:cNvSpPr>
            <a:spLocks noGrp="1"/>
          </p:cNvSpPr>
          <p:nvPr>
            <p:ph type="sldNum" sz="quarter" idx="5"/>
          </p:nvPr>
        </p:nvSpPr>
        <p:spPr/>
        <p:txBody>
          <a:bodyPr/>
          <a:lstStyle/>
          <a:p>
            <a:fld id="{AD00DD43-845F-0F4F-AF6C-AB3A5E394DC4}" type="slidenum">
              <a:rPr lang="en-US" smtClean="0"/>
              <a:t>9</a:t>
            </a:fld>
            <a:endParaRPr lang="en-US" dirty="0"/>
          </a:p>
        </p:txBody>
      </p:sp>
    </p:spTree>
    <p:extLst>
      <p:ext uri="{BB962C8B-B14F-4D97-AF65-F5344CB8AC3E}">
        <p14:creationId xmlns:p14="http://schemas.microsoft.com/office/powerpoint/2010/main" val="79708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886D5C8-3CBF-49BC-B93C-A083029399CC}" type="datetimeFigureOut">
              <a:rPr lang="en-US" smtClean="0"/>
              <a:t>5/7/2024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8F9BCB9-AB2B-4DE6-811F-55B6AF31A771}"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40059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64280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330888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p>
        </p:txBody>
      </p:sp>
      <p:sp>
        <p:nvSpPr>
          <p:cNvPr id="6" name="Text Placeholder 5"/>
          <p:cNvSpPr>
            <a:spLocks noGrp="1"/>
          </p:cNvSpPr>
          <p:nvPr>
            <p:ph type="body" sz="quarter" idx="10"/>
          </p:nvPr>
        </p:nvSpPr>
        <p:spPr>
          <a:xfrm>
            <a:off x="508000" y="1411552"/>
            <a:ext cx="11176000" cy="2210862"/>
          </a:xfrm>
        </p:spPr>
        <p:txBody>
          <a:bodyPr/>
          <a:lstStyle>
            <a:lvl1pPr marL="396875" indent="-396875">
              <a:lnSpc>
                <a:spcPct val="90000"/>
              </a:lnSpc>
              <a:buClr>
                <a:schemeClr val="tx1"/>
              </a:buClr>
              <a:buSzPct val="80000"/>
              <a:buFont typeface="System Font Regular"/>
              <a:buChar char="●"/>
              <a:defRPr/>
            </a:lvl1pPr>
            <a:lvl2pPr marL="914400" indent="-396875">
              <a:lnSpc>
                <a:spcPct val="90000"/>
              </a:lnSpc>
              <a:buClr>
                <a:schemeClr val="tx1"/>
              </a:buClr>
              <a:buSzPct val="80000"/>
              <a:buFont typeface="System Font Regular"/>
              <a:buChar char="●"/>
              <a:defRPr/>
            </a:lvl2pPr>
            <a:lvl3pPr marL="1258888" indent="-344488">
              <a:lnSpc>
                <a:spcPct val="90000"/>
              </a:lnSpc>
              <a:buClr>
                <a:schemeClr val="tx1"/>
              </a:buClr>
              <a:buSzPct val="80000"/>
              <a:buFont typeface="System Font Regular"/>
              <a:buChar char="●"/>
              <a:defRPr/>
            </a:lvl3pPr>
            <a:lvl4pPr marL="1604963" indent="-346075">
              <a:lnSpc>
                <a:spcPct val="90000"/>
              </a:lnSpc>
              <a:buClr>
                <a:schemeClr val="tx1"/>
              </a:buClr>
              <a:buSzPct val="80000"/>
              <a:buFont typeface="System Font Regular"/>
              <a:buChar char="●"/>
              <a:defRPr/>
            </a:lvl4pPr>
            <a:lvl5pPr marL="1941513" indent="-336550">
              <a:lnSpc>
                <a:spcPct val="90000"/>
              </a:lnSpc>
              <a:buClr>
                <a:schemeClr val="tx1"/>
              </a:buClr>
              <a:buSzPct val="80000"/>
              <a:buFont typeface="System Font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76572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95FA5-6121-45E7-9810-3FF63E5F9645}"/>
              </a:ext>
            </a:extLst>
          </p:cNvPr>
          <p:cNvSpPr>
            <a:spLocks noGrp="1"/>
          </p:cNvSpPr>
          <p:nvPr>
            <p:ph type="ctrTitle"/>
          </p:nvPr>
        </p:nvSpPr>
        <p:spPr>
          <a:xfrm>
            <a:off x="1524000" y="1122363"/>
            <a:ext cx="9144000" cy="2387600"/>
          </a:xfrm>
        </p:spPr>
        <p:txBody>
          <a:bodyPr anchor="b"/>
          <a:lstStyle>
            <a:lvl1pPr algn="ctr">
              <a:defRPr sz="6000">
                <a:solidFill>
                  <a:srgbClr val="009999"/>
                </a:solidFill>
              </a:defRPr>
            </a:lvl1pPr>
          </a:lstStyle>
          <a:p>
            <a:r>
              <a:rPr lang="en-US" dirty="0"/>
              <a:t>Click to edit Master title style</a:t>
            </a:r>
          </a:p>
        </p:txBody>
      </p:sp>
      <p:sp>
        <p:nvSpPr>
          <p:cNvPr id="3" name="Subtitle 2">
            <a:extLst>
              <a:ext uri="{FF2B5EF4-FFF2-40B4-BE49-F238E27FC236}">
                <a16:creationId xmlns:a16="http://schemas.microsoft.com/office/drawing/2014/main" id="{991AD9AF-D19F-4476-91EB-12025D687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701BE-380F-4E65-B357-AC5642A472B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4CB04F0-A2DA-4070-9E15-8246C606A9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BC8CD9C-435B-4B7B-A9A9-4DFAD3A7ED97}"/>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12496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5E16-E992-4117-B5B0-958087110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53D1C-67DB-46CA-A563-1FA08C2D9785}"/>
              </a:ext>
            </a:extLst>
          </p:cNvPr>
          <p:cNvSpPr>
            <a:spLocks noGrp="1"/>
          </p:cNvSpPr>
          <p:nvPr>
            <p:ph idx="1"/>
          </p:nvPr>
        </p:nvSpPr>
        <p:spPr/>
        <p:txBody>
          <a:bodyPr/>
          <a:lstStyle>
            <a:lvl1pPr>
              <a:lnSpc>
                <a:spcPct val="114000"/>
              </a:lnSpc>
              <a:spcBef>
                <a:spcPts val="0"/>
              </a:spcBef>
              <a:spcAft>
                <a:spcPts val="600"/>
              </a:spcAft>
              <a:defRPr/>
            </a:lvl1pPr>
            <a:lvl2pPr>
              <a:lnSpc>
                <a:spcPct val="114000"/>
              </a:lnSpc>
              <a:spcBef>
                <a:spcPts val="0"/>
              </a:spcBef>
              <a:spcAft>
                <a:spcPts val="600"/>
              </a:spcAft>
              <a:defRPr/>
            </a:lvl2pPr>
            <a:lvl3pPr>
              <a:lnSpc>
                <a:spcPct val="114000"/>
              </a:lnSpc>
              <a:spcBef>
                <a:spcPts val="0"/>
              </a:spcBef>
              <a:spcAft>
                <a:spcPts val="600"/>
              </a:spcAft>
              <a:defRPr/>
            </a:lvl3pPr>
            <a:lvl4pPr>
              <a:lnSpc>
                <a:spcPct val="114000"/>
              </a:lnSpc>
              <a:spcBef>
                <a:spcPts val="0"/>
              </a:spcBef>
              <a:spcAft>
                <a:spcPts val="600"/>
              </a:spcAft>
              <a:defRPr/>
            </a:lvl4pPr>
            <a:lvl5pPr>
              <a:lnSpc>
                <a:spcPct val="114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5AC8FD-2BAD-4321-AB8F-84CB7751A79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70984A8-FE84-411C-880C-9EE8E892355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E8116B1-6A49-4103-927E-B1DC581AF6E7}"/>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92087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4CF4-F0D5-4A3F-8E4C-65FC32E63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68F06-509F-4ADB-B4BB-2C5B2A79A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5FBE-011D-46F3-95DC-0F026229D9F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FE66156-24B6-4099-A579-3DCF2FF9EF6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E148A0B-A53F-41B9-88B2-FAC110DC89CC}"/>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30003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C6A5-B341-4928-AAE9-E128D674B15B}"/>
              </a:ext>
            </a:extLst>
          </p:cNvPr>
          <p:cNvSpPr>
            <a:spLocks noGrp="1"/>
          </p:cNvSpPr>
          <p:nvPr>
            <p:ph type="title"/>
          </p:nvPr>
        </p:nvSpPr>
        <p:spPr/>
        <p:txBody>
          <a:bodyPr/>
          <a:lstStyle>
            <a:lvl1pPr>
              <a:defRPr>
                <a:solidFill>
                  <a:srgbClr val="2F559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092F6B-3F99-452C-B2FB-2D5A4CE0B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0A202-379A-467A-AFF2-69F414B4A7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CFA878-9677-4FBA-B7F0-3DABAD28A5A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27664F3-7E69-4B95-9864-89D6AF7EDD5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058803-4F46-4A33-9219-27824C89600C}"/>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340185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CEA-BDFC-496B-8AE8-E9574CFC654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B1FF631-2C3A-4093-8577-FF31AB7920AF}"/>
              </a:ext>
            </a:extLst>
          </p:cNvPr>
          <p:cNvSpPr>
            <a:spLocks noGrp="1"/>
          </p:cNvSpPr>
          <p:nvPr>
            <p:ph type="body" idx="1"/>
          </p:nvPr>
        </p:nvSpPr>
        <p:spPr>
          <a:xfrm>
            <a:off x="839788" y="1681163"/>
            <a:ext cx="5157787" cy="823912"/>
          </a:xfrm>
          <a:solidFill>
            <a:srgbClr val="009999"/>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617FBF5-CC43-44B4-A22C-F706FA555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126922-E33E-4E58-8BF9-4DC30F8AE913}"/>
              </a:ext>
            </a:extLst>
          </p:cNvPr>
          <p:cNvSpPr>
            <a:spLocks noGrp="1"/>
          </p:cNvSpPr>
          <p:nvPr>
            <p:ph type="body" sz="quarter" idx="3"/>
          </p:nvPr>
        </p:nvSpPr>
        <p:spPr>
          <a:xfrm>
            <a:off x="6172200" y="1681163"/>
            <a:ext cx="5183188" cy="823912"/>
          </a:xfrm>
          <a:solidFill>
            <a:srgbClr val="009999"/>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9DEA586-DD43-488F-8BD0-6950476576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700360-DBE4-4BF4-BBDC-F56788C8AAF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1B86F5B7-F1CE-49DB-B8A3-9C164046F0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1F638D2E-A17F-4744-A402-8867109FAF90}"/>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225917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2B3F-D907-40BA-B262-1621E2C088D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EE3E34D-D592-4A8C-87B1-FFC1B90BEDC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0F58DF3-625E-471F-8A73-98DD0FF846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7BC99B8-F56B-46A3-AF8A-27BBEDEE76A9}"/>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390896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56974-3C7E-492C-B171-1861099CADA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5ECE6C1-64F5-468A-9A54-E60B103CBF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1663FB6-9C09-4531-8906-852ABBDB744C}"/>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78605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1241361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C945-3BDB-4CF3-8626-9A7EF0794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C61185-DEC3-45CA-BA0C-6EED1D440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7EC77F-0B24-44F9-ABD7-7AE4CDFB9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CDCCD-F75C-4BF3-961D-31842305AA1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6B74E93E-907E-4B17-895F-49928D385B0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0F586FF-597D-4156-9B6B-91894DD5907F}"/>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12260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51B2-D2AA-4E65-8AAC-140B34713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483D3-691C-47B0-8ADE-0C74EC894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FC2125-06C5-4275-A8FF-F969BC01B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C8214-0A55-429F-966F-F66814AE695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B9544A2-4A92-45AE-9390-3ED1E42624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D693909-C45A-4191-9535-C5176175C8E4}"/>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2922618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97E5-2BB7-442F-8F4C-956BDA5D77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A46EA9-403B-4AFB-B103-EEFA6E115B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F2D29-4E1D-41F0-B5E1-8B1D9BE90D9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FCC16CB-BAFB-442E-9BE9-4F7A8166E7E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7458AA-B5D1-467D-B0F2-9A9A37226AA3}"/>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702692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AD6CA-095A-44B6-94EF-4F03B75C87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31E93-3CFD-446D-BBF2-FFF3B8E801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699E5-1809-445B-A303-225BFBBDB1F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882902E-9C55-4CB4-B0A7-682D443756C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F831E05-44FD-4DC6-93C1-FA6AC9D1CCD4}"/>
              </a:ext>
            </a:extLst>
          </p:cNvPr>
          <p:cNvSpPr>
            <a:spLocks noGrp="1"/>
          </p:cNvSpPr>
          <p:nvPr>
            <p:ph type="sldNum" sz="quarter" idx="12"/>
          </p:nvPr>
        </p:nvSpPr>
        <p:spPr/>
        <p:txBody>
          <a:bodyPr/>
          <a:lstStyle/>
          <a:p>
            <a:fld id="{AE743507-C39D-4973-A10E-A1A6810F609F}" type="slidenum">
              <a:rPr lang="en-US" smtClean="0"/>
              <a:t>‹#›</a:t>
            </a:fld>
            <a:endParaRPr lang="en-US" dirty="0"/>
          </a:p>
        </p:txBody>
      </p:sp>
    </p:spTree>
    <p:extLst>
      <p:ext uri="{BB962C8B-B14F-4D97-AF65-F5344CB8AC3E}">
        <p14:creationId xmlns:p14="http://schemas.microsoft.com/office/powerpoint/2010/main" val="360032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2286000" y="1293812"/>
            <a:ext cx="2219325" cy="4259263"/>
          </a:xfrm>
          <a:prstGeom prst="rect">
            <a:avLst/>
          </a:prstGeom>
        </p:spPr>
        <p:txBody>
          <a:bodyPr/>
          <a:lstStyle/>
          <a:p>
            <a:endParaRPr lang="en-US" dirty="0"/>
          </a:p>
        </p:txBody>
      </p:sp>
      <p:sp>
        <p:nvSpPr>
          <p:cNvPr id="10" name="Picture Placeholder 8"/>
          <p:cNvSpPr>
            <a:spLocks noGrp="1"/>
          </p:cNvSpPr>
          <p:nvPr>
            <p:ph type="pic" sz="quarter" idx="12"/>
          </p:nvPr>
        </p:nvSpPr>
        <p:spPr>
          <a:xfrm>
            <a:off x="4990171" y="1299368"/>
            <a:ext cx="2219325" cy="4259263"/>
          </a:xfrm>
          <a:prstGeom prst="rect">
            <a:avLst/>
          </a:prstGeom>
        </p:spPr>
        <p:txBody>
          <a:bodyPr/>
          <a:lstStyle/>
          <a:p>
            <a:endParaRPr lang="en-US" dirty="0"/>
          </a:p>
        </p:txBody>
      </p:sp>
      <p:sp>
        <p:nvSpPr>
          <p:cNvPr id="11" name="Picture Placeholder 8"/>
          <p:cNvSpPr>
            <a:spLocks noGrp="1"/>
          </p:cNvSpPr>
          <p:nvPr>
            <p:ph type="pic" sz="quarter" idx="13"/>
          </p:nvPr>
        </p:nvSpPr>
        <p:spPr>
          <a:xfrm>
            <a:off x="7694342" y="1299368"/>
            <a:ext cx="2219325" cy="4259263"/>
          </a:xfrm>
          <a:prstGeom prst="rect">
            <a:avLst/>
          </a:prstGeom>
        </p:spPr>
        <p:txBody>
          <a:bodyPr/>
          <a:lstStyle/>
          <a:p>
            <a:endParaRPr lang="en-US" dirty="0"/>
          </a:p>
        </p:txBody>
      </p:sp>
    </p:spTree>
    <p:extLst>
      <p:ext uri="{BB962C8B-B14F-4D97-AF65-F5344CB8AC3E}">
        <p14:creationId xmlns:p14="http://schemas.microsoft.com/office/powerpoint/2010/main" val="2601524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6D9F99-4ABF-4640-A4D7-867F465BF82C}"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FE823-4E8E-4B50-B5B2-CEA9163B9493}" type="slidenum">
              <a:rPr lang="en-US" smtClean="0"/>
              <a:pPr/>
              <a:t>‹#›</a:t>
            </a:fld>
            <a:endParaRPr lang="en-US" dirty="0"/>
          </a:p>
        </p:txBody>
      </p:sp>
    </p:spTree>
    <p:extLst>
      <p:ext uri="{BB962C8B-B14F-4D97-AF65-F5344CB8AC3E}">
        <p14:creationId xmlns:p14="http://schemas.microsoft.com/office/powerpoint/2010/main" val="73901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88AA25-0ABF-4444-BF79-A8339D80008A}" type="slidenum">
              <a:rPr lang="en-US" smtClean="0"/>
              <a:pPr/>
              <a:t>‹#›</a:t>
            </a:fld>
            <a:endParaRPr lang="en-US" dirty="0"/>
          </a:p>
        </p:txBody>
      </p:sp>
    </p:spTree>
    <p:extLst>
      <p:ext uri="{BB962C8B-B14F-4D97-AF65-F5344CB8AC3E}">
        <p14:creationId xmlns:p14="http://schemas.microsoft.com/office/powerpoint/2010/main" val="2297620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98BBE-EDAB-4388-A7A5-7945593221CD}"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4162290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2C23B6-4360-4110-B20C-D0BC705A07DC}"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2509287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BFB20-3802-4EF6-BBD0-9932BCD13F5E}" type="datetime1">
              <a:rPr lang="en-US" smtClean="0"/>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8FE823-4E8E-4B50-B5B2-CEA9163B9493}" type="slidenum">
              <a:rPr lang="en-US" smtClean="0"/>
              <a:pPr/>
              <a:t>‹#›</a:t>
            </a:fld>
            <a:endParaRPr lang="en-US" dirty="0"/>
          </a:p>
        </p:txBody>
      </p:sp>
    </p:spTree>
    <p:extLst>
      <p:ext uri="{BB962C8B-B14F-4D97-AF65-F5344CB8AC3E}">
        <p14:creationId xmlns:p14="http://schemas.microsoft.com/office/powerpoint/2010/main" val="309730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886D5C8-3CBF-49BC-B93C-A083029399CC}" type="datetimeFigureOut">
              <a:rPr lang="en-US" smtClean="0"/>
              <a:t>5/7/2024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8F9BCB9-AB2B-4DE6-811F-55B6AF31A771}"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64251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63A450-1E7D-437F-95A3-C03F79BDDCDC}"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3295628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7C92B-1810-4D98-9B6E-408F13F2F886}" type="datetime1">
              <a:rPr lang="en-US" smtClean="0"/>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8FE823-4E8E-4B50-B5B2-CEA9163B9493}" type="slidenum">
              <a:rPr lang="en-US" smtClean="0"/>
              <a:pPr/>
              <a:t>‹#›</a:t>
            </a:fld>
            <a:endParaRPr lang="en-US" dirty="0"/>
          </a:p>
        </p:txBody>
      </p:sp>
    </p:spTree>
    <p:extLst>
      <p:ext uri="{BB962C8B-B14F-4D97-AF65-F5344CB8AC3E}">
        <p14:creationId xmlns:p14="http://schemas.microsoft.com/office/powerpoint/2010/main" val="3832558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978D1-5414-4CBD-9FFA-C9C889201E71}"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264822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763A0-94C5-4922-AB2A-40A777D5FFD7}"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2217743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32959-CDCC-4C65-9607-C90C41A03680}"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2171772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ED4A4-C6A7-4242-8231-605E173DB403}"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FE823-4E8E-4B50-B5B2-CEA9163B9493}" type="slidenum">
              <a:rPr lang="en-US" smtClean="0"/>
              <a:t>‹#›</a:t>
            </a:fld>
            <a:endParaRPr lang="en-US" dirty="0"/>
          </a:p>
        </p:txBody>
      </p:sp>
    </p:spTree>
    <p:extLst>
      <p:ext uri="{BB962C8B-B14F-4D97-AF65-F5344CB8AC3E}">
        <p14:creationId xmlns:p14="http://schemas.microsoft.com/office/powerpoint/2010/main" val="3913339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r>
              <a:rPr lang="en-US" dirty="0"/>
              <a:t>February 2023</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Mental Health AFR Overview</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49356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22">
    <p:spTree>
      <p:nvGrpSpPr>
        <p:cNvPr id="1" name=""/>
        <p:cNvGrpSpPr/>
        <p:nvPr/>
      </p:nvGrpSpPr>
      <p:grpSpPr>
        <a:xfrm>
          <a:off x="0" y="0"/>
          <a:ext cx="0" cy="0"/>
          <a:chOff x="0" y="0"/>
          <a:chExt cx="0" cy="0"/>
        </a:xfrm>
      </p:grpSpPr>
      <p:sp>
        <p:nvSpPr>
          <p:cNvPr id="19" name="图片占位符 18"/>
          <p:cNvSpPr>
            <a:spLocks noGrp="1"/>
          </p:cNvSpPr>
          <p:nvPr>
            <p:ph type="pic" sz="quarter" idx="11"/>
          </p:nvPr>
        </p:nvSpPr>
        <p:spPr>
          <a:xfrm>
            <a:off x="5065837" y="2008386"/>
            <a:ext cx="8623498" cy="4849615"/>
          </a:xfrm>
          <a:custGeom>
            <a:avLst/>
            <a:gdLst>
              <a:gd name="connsiteX0" fmla="*/ 8623498 w 17246996"/>
              <a:gd name="connsiteY0" fmla="*/ 0 h 9699229"/>
              <a:gd name="connsiteX1" fmla="*/ 17246996 w 17246996"/>
              <a:gd name="connsiteY1" fmla="*/ 9699229 h 9699229"/>
              <a:gd name="connsiteX2" fmla="*/ 0 w 17246996"/>
              <a:gd name="connsiteY2" fmla="*/ 9699229 h 9699229"/>
            </a:gdLst>
            <a:ahLst/>
            <a:cxnLst>
              <a:cxn ang="0">
                <a:pos x="connsiteX0" y="connsiteY0"/>
              </a:cxn>
              <a:cxn ang="0">
                <a:pos x="connsiteX1" y="connsiteY1"/>
              </a:cxn>
              <a:cxn ang="0">
                <a:pos x="connsiteX2" y="connsiteY2"/>
              </a:cxn>
            </a:cxnLst>
            <a:rect l="l" t="t" r="r" b="b"/>
            <a:pathLst>
              <a:path w="17246996" h="9699229">
                <a:moveTo>
                  <a:pt x="8623498" y="0"/>
                </a:moveTo>
                <a:lnTo>
                  <a:pt x="17246996" y="9699229"/>
                </a:lnTo>
                <a:lnTo>
                  <a:pt x="0" y="9699229"/>
                </a:lnTo>
                <a:close/>
              </a:path>
            </a:pathLst>
          </a:custGeom>
          <a:solidFill>
            <a:schemeClr val="tx1">
              <a:lumMod val="40000"/>
              <a:lumOff val="60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
        <p:nvSpPr>
          <p:cNvPr id="16" name="图片占位符 15"/>
          <p:cNvSpPr>
            <a:spLocks noGrp="1"/>
          </p:cNvSpPr>
          <p:nvPr>
            <p:ph type="pic" sz="quarter" idx="10"/>
          </p:nvPr>
        </p:nvSpPr>
        <p:spPr>
          <a:xfrm>
            <a:off x="6093939" y="-1"/>
            <a:ext cx="4876161" cy="2742216"/>
          </a:xfrm>
          <a:custGeom>
            <a:avLst/>
            <a:gdLst>
              <a:gd name="connsiteX0" fmla="*/ 0 w 9752321"/>
              <a:gd name="connsiteY0" fmla="*/ 0 h 5484432"/>
              <a:gd name="connsiteX1" fmla="*/ 3114610 w 9752321"/>
              <a:gd name="connsiteY1" fmla="*/ 0 h 5484432"/>
              <a:gd name="connsiteX2" fmla="*/ 4876159 w 9752321"/>
              <a:gd name="connsiteY2" fmla="*/ 1981292 h 5484432"/>
              <a:gd name="connsiteX3" fmla="*/ 6637709 w 9752321"/>
              <a:gd name="connsiteY3" fmla="*/ 0 h 5484432"/>
              <a:gd name="connsiteX4" fmla="*/ 9752321 w 9752321"/>
              <a:gd name="connsiteY4" fmla="*/ 0 h 5484432"/>
              <a:gd name="connsiteX5" fmla="*/ 4876159 w 9752321"/>
              <a:gd name="connsiteY5" fmla="*/ 5484432 h 548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321" h="5484432">
                <a:moveTo>
                  <a:pt x="0" y="0"/>
                </a:moveTo>
                <a:lnTo>
                  <a:pt x="3114610" y="0"/>
                </a:lnTo>
                <a:lnTo>
                  <a:pt x="4876159" y="1981292"/>
                </a:lnTo>
                <a:lnTo>
                  <a:pt x="6637709" y="0"/>
                </a:lnTo>
                <a:lnTo>
                  <a:pt x="9752321" y="0"/>
                </a:lnTo>
                <a:lnTo>
                  <a:pt x="4876159" y="5484432"/>
                </a:lnTo>
                <a:close/>
              </a:path>
            </a:pathLst>
          </a:custGeom>
          <a:solidFill>
            <a:schemeClr val="tx1">
              <a:lumMod val="40000"/>
              <a:lumOff val="60000"/>
            </a:schemeClr>
          </a:solidFill>
          <a:ln w="12700">
            <a:miter lim="400000"/>
          </a:ln>
          <a:extLst>
            <a:ext uri="{C572A759-6A51-4108-AA02-DFA0A04FC94B}">
              <ma14:wrappingTextBoxFlag xmlns:ma14="http://schemas.microsoft.com/office/mac/drawingml/2011/main" xmlns="" val="1"/>
            </a:ext>
          </a:extLst>
        </p:spPr>
        <p:txBody>
          <a:bodyPr wrap="square">
            <a:noAutofit/>
          </a:bodyPr>
          <a:lstStyle/>
          <a:p>
            <a:endParaRPr lang="zh-CN" altLang="en-US"/>
          </a:p>
        </p:txBody>
      </p:sp>
    </p:spTree>
    <p:extLst>
      <p:ext uri="{BB962C8B-B14F-4D97-AF65-F5344CB8AC3E}">
        <p14:creationId xmlns:p14="http://schemas.microsoft.com/office/powerpoint/2010/main" val="1593295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345" y="424868"/>
            <a:ext cx="10515600" cy="590931"/>
          </a:xfrm>
          <a:noFill/>
        </p:spPr>
        <p:txBody>
          <a:bodyPr wrap="square" rtlCol="0">
            <a:spAutoFit/>
          </a:bodyPr>
          <a:lstStyle>
            <a:lvl1pPr>
              <a:defRPr lang="en-US" sz="3600" b="1" baseline="0">
                <a:solidFill>
                  <a:schemeClr val="bg1"/>
                </a:solidFill>
                <a:ea typeface="+mn-ea"/>
                <a:cs typeface="+mn-cs"/>
              </a:defRPr>
            </a:lvl1pPr>
          </a:lstStyle>
          <a:p>
            <a:pPr marL="0" lvl="0"/>
            <a:r>
              <a:rPr lang="en-US" dirty="0"/>
              <a:t>LOREM IPSUM</a:t>
            </a:r>
          </a:p>
        </p:txBody>
      </p:sp>
      <p:sp>
        <p:nvSpPr>
          <p:cNvPr id="5" name="Footer Placeholder 4"/>
          <p:cNvSpPr>
            <a:spLocks noGrp="1"/>
          </p:cNvSpPr>
          <p:nvPr>
            <p:ph type="ftr" sz="quarter" idx="11"/>
          </p:nvPr>
        </p:nvSpPr>
        <p:spPr>
          <a:xfrm>
            <a:off x="8237989" y="6356354"/>
            <a:ext cx="3115811" cy="365125"/>
          </a:xfrm>
          <a:prstGeom prst="rect">
            <a:avLst/>
          </a:prstGeom>
        </p:spPr>
        <p:txBody>
          <a:bodyPr/>
          <a:lstStyle>
            <a:lvl1pPr algn="r">
              <a:defRPr/>
            </a:lvl1pPr>
          </a:lstStyle>
          <a:p>
            <a:endParaRPr lang="en-US" dirty="0"/>
          </a:p>
        </p:txBody>
      </p:sp>
      <p:sp>
        <p:nvSpPr>
          <p:cNvPr id="14" name="Text Placeholder 13"/>
          <p:cNvSpPr>
            <a:spLocks noGrp="1"/>
          </p:cNvSpPr>
          <p:nvPr>
            <p:ph type="body" sz="quarter" idx="14" hasCustomPrompt="1"/>
          </p:nvPr>
        </p:nvSpPr>
        <p:spPr>
          <a:xfrm>
            <a:off x="443345" y="1024174"/>
            <a:ext cx="4800600" cy="428625"/>
          </a:xfrm>
        </p:spPr>
        <p:txBody>
          <a:bodyPr anchor="ctr">
            <a:normAutofit/>
          </a:bodyPr>
          <a:lstStyle>
            <a:lvl1pPr marL="0" indent="0">
              <a:buNone/>
              <a:defRPr sz="2000" baseline="0">
                <a:solidFill>
                  <a:schemeClr val="tx1">
                    <a:lumMod val="50000"/>
                    <a:lumOff val="50000"/>
                  </a:schemeClr>
                </a:solidFill>
                <a:latin typeface="+mj-lt"/>
              </a:defRPr>
            </a:lvl1pPr>
          </a:lstStyle>
          <a:p>
            <a:pPr lvl="0"/>
            <a:r>
              <a:rPr lang="en-US" dirty="0"/>
              <a:t>REPLACE THIS TEXT</a:t>
            </a:r>
          </a:p>
        </p:txBody>
      </p:sp>
    </p:spTree>
    <p:extLst>
      <p:ext uri="{BB962C8B-B14F-4D97-AF65-F5344CB8AC3E}">
        <p14:creationId xmlns:p14="http://schemas.microsoft.com/office/powerpoint/2010/main" val="3642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405951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100070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58842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6D5C8-3CBF-49BC-B93C-A083029399CC}" type="datetimeFigureOut">
              <a:rPr lang="en-US" smtClean="0"/>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F9BCB9-AB2B-4DE6-811F-55B6AF31A771}" type="slidenum">
              <a:rPr lang="en-US" smtClean="0"/>
              <a:t>‹#›</a:t>
            </a:fld>
            <a:endParaRPr lang="en-US" dirty="0"/>
          </a:p>
        </p:txBody>
      </p:sp>
    </p:spTree>
    <p:extLst>
      <p:ext uri="{BB962C8B-B14F-4D97-AF65-F5344CB8AC3E}">
        <p14:creationId xmlns:p14="http://schemas.microsoft.com/office/powerpoint/2010/main" val="114114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886D5C8-3CBF-49BC-B93C-A083029399CC}" type="datetimeFigureOut">
              <a:rPr lang="en-US" smtClean="0"/>
              <a:t>5/7/2024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8F9BCB9-AB2B-4DE6-811F-55B6AF31A771}"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617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886D5C8-3CBF-49BC-B93C-A083029399CC}" type="datetimeFigureOut">
              <a:rPr lang="en-US" smtClean="0"/>
              <a:t>5/7/2024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8F9BCB9-AB2B-4DE6-811F-55B6AF31A771}"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40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886D5C8-3CBF-49BC-B93C-A083029399CC}" type="datetimeFigureOut">
              <a:rPr lang="en-US" smtClean="0"/>
              <a:t>5/7/2024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8F9BCB9-AB2B-4DE6-811F-55B6AF31A771}"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7631942"/>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858"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58697-2C64-4040-99C2-2B0A6393C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4A64C2-AB7F-4054-B232-9DBCD02B73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85A50F7E-5C2C-4A26-880E-6E1A23710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AE743507-C39D-4973-A10E-A1A6810F609F}" type="slidenum">
              <a:rPr lang="en-US" smtClean="0"/>
              <a:pPr/>
              <a:t>‹#›</a:t>
            </a:fld>
            <a:endParaRPr lang="en-US" dirty="0"/>
          </a:p>
        </p:txBody>
      </p:sp>
    </p:spTree>
    <p:extLst>
      <p:ext uri="{BB962C8B-B14F-4D97-AF65-F5344CB8AC3E}">
        <p14:creationId xmlns:p14="http://schemas.microsoft.com/office/powerpoint/2010/main" val="357884547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8" r:id="rId12"/>
  </p:sldLayoutIdLst>
  <p:hf hdr="0" ftr="0" dt="0"/>
  <p:txStyles>
    <p:titleStyle>
      <a:lvl1pPr algn="l" defTabSz="914400" rtl="0" eaLnBrk="1" latinLnBrk="0" hangingPunct="1">
        <a:lnSpc>
          <a:spcPct val="90000"/>
        </a:lnSpc>
        <a:spcBef>
          <a:spcPct val="0"/>
        </a:spcBef>
        <a:buNone/>
        <a:defRPr sz="4400" kern="1200">
          <a:solidFill>
            <a:srgbClr val="2F5597"/>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Clr>
          <a:srgbClr val="009999"/>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D725F"/>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3D7A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6D5C8-3CBF-49BC-B93C-A083029399CC}" type="datetimeFigureOut">
              <a:rPr lang="en-US" smtClean="0"/>
              <a:t>5/7/2024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9BCB9-AB2B-4DE6-811F-55B6AF31A771}" type="slidenum">
              <a:rPr lang="en-US" smtClean="0"/>
              <a:t>‹#›</a:t>
            </a:fld>
            <a:endParaRPr lang="en-US" dirty="0"/>
          </a:p>
        </p:txBody>
      </p:sp>
    </p:spTree>
    <p:extLst>
      <p:ext uri="{BB962C8B-B14F-4D97-AF65-F5344CB8AC3E}">
        <p14:creationId xmlns:p14="http://schemas.microsoft.com/office/powerpoint/2010/main" val="229241424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7" r:id="rId12"/>
    <p:sldLayoutId id="2147483782" r:id="rId13"/>
    <p:sldLayoutId id="214748378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supportservices.jobcorps.gov/health/Documents/Webinars/Orientations/webinar_CMHC_Orientation_Part2.pptx" TargetMode="External"/><Relationship Id="rId3" Type="http://schemas.openxmlformats.org/officeDocument/2006/relationships/hyperlink" Target="https://supportservices.jobcorps.gov/health/Pages/MH-Resource-Bundles.aspx#mswr" TargetMode="External"/><Relationship Id="rId7" Type="http://schemas.openxmlformats.org/officeDocument/2006/relationships/hyperlink" Target="https://supportservices.jobcorps.gov/health/Documents/MentalHealth/MSWR_Monthly_Contact_Sheet.doc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supportservices.jobcorps.gov/health/Documents/MSWR_Draft_Sample_Form-New_PRH_Changes_April2023_Spanish.docx" TargetMode="External"/><Relationship Id="rId5" Type="http://schemas.openxmlformats.org/officeDocument/2006/relationships/hyperlink" Target="https://supportservices.jobcorps.gov/health/Documents/MSWR_%20Draft_Sample_Form_Apr2023.docx" TargetMode="External"/><Relationship Id="rId10" Type="http://schemas.openxmlformats.org/officeDocument/2006/relationships/hyperlink" Target="https://supportservices.jobcorps.gov/disability/Webinars/Medical%20Separations%20and%20DTAs%20Detailed.pptx" TargetMode="External"/><Relationship Id="rId4" Type="http://schemas.openxmlformats.org/officeDocument/2006/relationships/hyperlink" Target="https://supportservices.jobcorps.gov/health/Documents/JCDCNotices/SPAMIS_MedicalSeparation_Codes.docx" TargetMode="External"/><Relationship Id="rId9" Type="http://schemas.openxmlformats.org/officeDocument/2006/relationships/hyperlink" Target="https://supportservices.jobcorps.gov/disability/Webinars/Medical%20Separations,%20DTAs,%20and%20Disability%20Discrimination.ppt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Jarski.Elizabeth@jobcorps.org" TargetMode="External"/><Relationship Id="rId7" Type="http://schemas.openxmlformats.org/officeDocument/2006/relationships/hyperlink" Target="mailto:Mackenzie.Helena@jobcorps.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mailto:Warner.Tamara.D@jobcorps.org" TargetMode="External"/><Relationship Id="rId5" Type="http://schemas.openxmlformats.org/officeDocument/2006/relationships/hyperlink" Target="mailto:Cherry.Valerie@jobcorpe.org" TargetMode="External"/><Relationship Id="rId4" Type="http://schemas.openxmlformats.org/officeDocument/2006/relationships/hyperlink" Target="mailto:Acevedo.Maria@jobcorps.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gsaw puzzles in plastic figures">
            <a:extLst>
              <a:ext uri="{FF2B5EF4-FFF2-40B4-BE49-F238E27FC236}">
                <a16:creationId xmlns:a16="http://schemas.microsoft.com/office/drawing/2014/main" id="{C3AB0A9A-9A94-6790-7C28-F31F4EEEA80A}"/>
              </a:ext>
            </a:extLst>
          </p:cNvPr>
          <p:cNvPicPr>
            <a:picLocks noChangeAspect="1"/>
          </p:cNvPicPr>
          <p:nvPr/>
        </p:nvPicPr>
        <p:blipFill rotWithShape="1">
          <a:blip r:embed="rId3"/>
          <a:srcRect l="25644" r="21476"/>
          <a:stretch/>
        </p:blipFill>
        <p:spPr>
          <a:xfrm>
            <a:off x="6967903" y="-14"/>
            <a:ext cx="5236733" cy="6858000"/>
          </a:xfrm>
          <a:prstGeom prst="rect">
            <a:avLst/>
          </a:prstGeom>
        </p:spPr>
      </p:pic>
      <p:sp>
        <p:nvSpPr>
          <p:cNvPr id="6" name="TextBox 5">
            <a:extLst>
              <a:ext uri="{FF2B5EF4-FFF2-40B4-BE49-F238E27FC236}">
                <a16:creationId xmlns:a16="http://schemas.microsoft.com/office/drawing/2014/main" id="{E78DE1B4-15BE-9D34-75DC-8EDC95FEEBEF}"/>
              </a:ext>
            </a:extLst>
          </p:cNvPr>
          <p:cNvSpPr txBox="1"/>
          <p:nvPr/>
        </p:nvSpPr>
        <p:spPr>
          <a:xfrm>
            <a:off x="8217073" y="5123145"/>
            <a:ext cx="3306871" cy="925851"/>
          </a:xfrm>
          <a:prstGeom prst="rect">
            <a:avLst/>
          </a:prstGeom>
          <a:solidFill>
            <a:schemeClr val="tx2">
              <a:lumMod val="75000"/>
            </a:schemeClr>
          </a:solidFill>
        </p:spPr>
        <p:txBody>
          <a:bodyPr wrap="square" rtlCol="0" anchor="ctr">
            <a:noAutofit/>
          </a:bodyPr>
          <a:lstStyle/>
          <a:p>
            <a:pPr marL="11113" marR="0" lvl="0" algn="l" defTabSz="4572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srgbClr val="FFFFFF"/>
                </a:solidFill>
                <a:effectLst/>
                <a:uLnTx/>
                <a:uFillTx/>
                <a:latin typeface="Tenorite" pitchFamily="2" charset="0"/>
                <a:ea typeface="+mn-ea"/>
                <a:cs typeface="+mn-cs"/>
              </a:rPr>
              <a:t>PRH Chapter 6.2 </a:t>
            </a:r>
          </a:p>
          <a:p>
            <a:pPr marL="11113" marR="0" lvl="0" algn="l" defTabSz="4572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srgbClr val="FFFFFF"/>
                </a:solidFill>
                <a:effectLst/>
                <a:uLnTx/>
                <a:uFillTx/>
                <a:latin typeface="Tenorite" pitchFamily="2" charset="0"/>
                <a:ea typeface="+mn-ea"/>
                <a:cs typeface="+mn-cs"/>
              </a:rPr>
              <a:t>R5 Medical Separations</a:t>
            </a:r>
          </a:p>
        </p:txBody>
      </p:sp>
      <p:sp>
        <p:nvSpPr>
          <p:cNvPr id="8" name="Title 1">
            <a:extLst>
              <a:ext uri="{FF2B5EF4-FFF2-40B4-BE49-F238E27FC236}">
                <a16:creationId xmlns:a16="http://schemas.microsoft.com/office/drawing/2014/main" id="{40BC7CE9-DC93-4E71-C04C-3CC739AC1381}"/>
              </a:ext>
            </a:extLst>
          </p:cNvPr>
          <p:cNvSpPr>
            <a:spLocks noGrp="1"/>
          </p:cNvSpPr>
          <p:nvPr>
            <p:ph type="ctrTitle"/>
          </p:nvPr>
        </p:nvSpPr>
        <p:spPr>
          <a:xfrm>
            <a:off x="1528147" y="2722668"/>
            <a:ext cx="5678215" cy="3857153"/>
          </a:xfrm>
        </p:spPr>
        <p:txBody>
          <a:bodyPr vert="horz" lIns="91440" tIns="45720" rIns="91440" bIns="45720" rtlCol="0">
            <a:noAutofit/>
          </a:bodyPr>
          <a:lstStyle/>
          <a:p>
            <a:pPr algn="l"/>
            <a:r>
              <a:rPr lang="en-US" sz="4200" b="1" cap="none" dirty="0">
                <a:latin typeface="Calibri Light" panose="020F0302020204030204" pitchFamily="34" charset="0"/>
                <a:ea typeface="Calibri Light" panose="020F0302020204030204" pitchFamily="34" charset="0"/>
                <a:cs typeface="Calibri Light" panose="020F0302020204030204" pitchFamily="34" charset="0"/>
              </a:rPr>
              <a:t>Center Mental Health Consultant Orientation</a:t>
            </a:r>
            <a:br>
              <a:rPr lang="en-US" sz="4200" b="1" cap="none" dirty="0">
                <a:latin typeface="Calibri Light" panose="020F0302020204030204" pitchFamily="34" charset="0"/>
                <a:ea typeface="Calibri Light" panose="020F0302020204030204" pitchFamily="34" charset="0"/>
                <a:cs typeface="Calibri Light" panose="020F0302020204030204" pitchFamily="34" charset="0"/>
              </a:rPr>
            </a:br>
            <a:br>
              <a:rPr lang="en-US" sz="4200" b="1" cap="none" dirty="0">
                <a:latin typeface="Calibri Light" panose="020F0302020204030204" pitchFamily="34" charset="0"/>
                <a:ea typeface="Calibri Light" panose="020F0302020204030204" pitchFamily="34" charset="0"/>
                <a:cs typeface="Calibri Light" panose="020F0302020204030204" pitchFamily="34" charset="0"/>
              </a:rPr>
            </a:br>
            <a:r>
              <a:rPr lang="en-US" sz="4200" b="1" cap="none" dirty="0">
                <a:latin typeface="Calibri Light" panose="020F0302020204030204" pitchFamily="34" charset="0"/>
                <a:ea typeface="Calibri Light" panose="020F0302020204030204" pitchFamily="34" charset="0"/>
                <a:cs typeface="Calibri Light" panose="020F0302020204030204" pitchFamily="34" charset="0"/>
              </a:rPr>
              <a:t>Part 3- Medical Separation with Reinstatement Rights (MSWR) </a:t>
            </a:r>
            <a:endParaRPr lang="en-US" sz="4200" b="1" dirty="0"/>
          </a:p>
        </p:txBody>
      </p:sp>
      <p:pic>
        <p:nvPicPr>
          <p:cNvPr id="13" name="Picture 12">
            <a:extLst>
              <a:ext uri="{FF2B5EF4-FFF2-40B4-BE49-F238E27FC236}">
                <a16:creationId xmlns:a16="http://schemas.microsoft.com/office/drawing/2014/main" id="{31A44457-E7C1-36C8-2FED-5A4D1BE3D123}"/>
              </a:ext>
            </a:extLst>
          </p:cNvPr>
          <p:cNvPicPr>
            <a:picLocks noChangeAspect="1"/>
          </p:cNvPicPr>
          <p:nvPr/>
        </p:nvPicPr>
        <p:blipFill>
          <a:blip r:embed="rId4"/>
          <a:stretch>
            <a:fillRect/>
          </a:stretch>
        </p:blipFill>
        <p:spPr>
          <a:xfrm>
            <a:off x="4783829" y="278179"/>
            <a:ext cx="1748624" cy="2002345"/>
          </a:xfrm>
          <a:prstGeom prst="rect">
            <a:avLst/>
          </a:prstGeom>
        </p:spPr>
      </p:pic>
    </p:spTree>
    <p:extLst>
      <p:ext uri="{BB962C8B-B14F-4D97-AF65-F5344CB8AC3E}">
        <p14:creationId xmlns:p14="http://schemas.microsoft.com/office/powerpoint/2010/main" val="30092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819" y="122977"/>
            <a:ext cx="9218547" cy="3857153"/>
          </a:xfrm>
        </p:spPr>
        <p:txBody>
          <a:bodyPr vert="horz" lIns="91440" tIns="45720" rIns="91440" bIns="45720" rtlCol="0">
            <a:noAutofit/>
          </a:bodyPr>
          <a:lstStyle/>
          <a:p>
            <a:r>
              <a:rPr lang="en-US" sz="6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CAN A STUDENT EVER BE PLACED DIRECTLY ON A MSWR?</a:t>
            </a:r>
            <a:endParaRPr lang="en-US" sz="6000" b="1" dirty="0">
              <a:solidFill>
                <a:srgbClr val="002060"/>
              </a:solidFill>
            </a:endParaRPr>
          </a:p>
        </p:txBody>
      </p:sp>
      <p:sp>
        <p:nvSpPr>
          <p:cNvPr id="3" name="Subtitle 2"/>
          <p:cNvSpPr>
            <a:spLocks noGrp="1"/>
          </p:cNvSpPr>
          <p:nvPr>
            <p:ph type="subTitle" idx="1"/>
          </p:nvPr>
        </p:nvSpPr>
        <p:spPr>
          <a:xfrm>
            <a:off x="5244724" y="4002409"/>
            <a:ext cx="6093725" cy="1930320"/>
          </a:xfrm>
        </p:spPr>
        <p:txBody>
          <a:bodyPr vert="horz" lIns="91440" tIns="45720" rIns="91440" bIns="45720" rtlCol="0">
            <a:normAutofit/>
          </a:bodyPr>
          <a:lstStyle/>
          <a:p>
            <a:pPr lvl="0" indent="-228600" algn="l">
              <a:spcBef>
                <a:spcPts val="0"/>
              </a:spcBef>
              <a:buFont typeface="Arial" panose="020B0604020202020204" pitchFamily="34" charset="0"/>
              <a:buChar char="•"/>
            </a:pPr>
            <a:endParaRPr lang="en-US" sz="500" b="1" i="1" dirty="0">
              <a:solidFill>
                <a:schemeClr val="tx1">
                  <a:alpha val="85000"/>
                </a:schemeClr>
              </a:solidFill>
            </a:endParaRPr>
          </a:p>
          <a:p>
            <a:pPr lvl="0" indent="-228600" algn="l">
              <a:spcBef>
                <a:spcPts val="0"/>
              </a:spcBef>
              <a:buFont typeface="Arial" panose="020B0604020202020204" pitchFamily="34" charset="0"/>
              <a:buChar char="•"/>
            </a:pPr>
            <a:endParaRPr lang="en-US" sz="500" b="1" i="1" dirty="0">
              <a:solidFill>
                <a:schemeClr val="tx1">
                  <a:alpha val="85000"/>
                </a:schemeClr>
              </a:solidFill>
            </a:endParaRPr>
          </a:p>
          <a:p>
            <a:pPr lvl="0" indent="-228600" algn="l">
              <a:spcBef>
                <a:spcPts val="0"/>
              </a:spcBef>
              <a:buFont typeface="Arial" panose="020B0604020202020204" pitchFamily="34" charset="0"/>
              <a:buChar char="•"/>
            </a:pPr>
            <a:endParaRPr lang="en-US" sz="500" b="1" i="1" dirty="0">
              <a:solidFill>
                <a:schemeClr val="tx1">
                  <a:alpha val="85000"/>
                </a:schemeClr>
              </a:solidFill>
            </a:endParaRPr>
          </a:p>
          <a:p>
            <a:pPr lvl="0" algn="l">
              <a:spcBef>
                <a:spcPts val="0"/>
              </a:spcBef>
            </a:pPr>
            <a:r>
              <a:rPr lang="en-US" sz="6000" b="1" dirty="0">
                <a:solidFill>
                  <a:srgbClr val="FFC000">
                    <a:alpha val="85000"/>
                  </a:srgbClr>
                </a:solidFill>
                <a:latin typeface="Calibri Light" panose="020F0302020204030204" pitchFamily="34" charset="0"/>
                <a:ea typeface="Calibri Light" panose="020F0302020204030204" pitchFamily="34" charset="0"/>
                <a:cs typeface="Calibri Light" panose="020F0302020204030204" pitchFamily="34" charset="0"/>
              </a:rPr>
              <a:t>YES!</a:t>
            </a:r>
          </a:p>
          <a:p>
            <a:pPr lvl="1" indent="-228600" algn="l">
              <a:spcBef>
                <a:spcPts val="0"/>
              </a:spcBef>
              <a:spcAft>
                <a:spcPts val="800"/>
              </a:spcAft>
              <a:buFont typeface="Arial" panose="020B0604020202020204" pitchFamily="34" charset="0"/>
              <a:buChar char="•"/>
            </a:pPr>
            <a:endParaRPr lang="en-US" sz="2400" b="1" i="1" dirty="0">
              <a:solidFill>
                <a:schemeClr val="tx1">
                  <a:alpha val="85000"/>
                </a:schemeClr>
              </a:solidFill>
            </a:endParaRPr>
          </a:p>
          <a:p>
            <a:pPr indent="-228600" algn="l">
              <a:buFont typeface="Arial" panose="020B0604020202020204" pitchFamily="34" charset="0"/>
              <a:buChar char="•"/>
            </a:pPr>
            <a:endParaRPr lang="en-US" sz="500" dirty="0">
              <a:solidFill>
                <a:schemeClr val="tx1">
                  <a:alpha val="85000"/>
                </a:schemeClr>
              </a:solidFill>
            </a:endParaRPr>
          </a:p>
        </p:txBody>
      </p:sp>
    </p:spTree>
    <p:extLst>
      <p:ext uri="{BB962C8B-B14F-4D97-AF65-F5344CB8AC3E}">
        <p14:creationId xmlns:p14="http://schemas.microsoft.com/office/powerpoint/2010/main" val="216806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10B3672F-AF44-2E44-47D5-03FFCBEC3A70}"/>
              </a:ext>
            </a:extLst>
          </p:cNvPr>
          <p:cNvPicPr>
            <a:picLocks noChangeAspect="1"/>
          </p:cNvPicPr>
          <p:nvPr/>
        </p:nvPicPr>
        <p:blipFill rotWithShape="1">
          <a:blip r:embed="rId3">
            <a:duotone>
              <a:schemeClr val="accent1">
                <a:shade val="45000"/>
                <a:satMod val="135000"/>
              </a:schemeClr>
              <a:prstClr val="white"/>
            </a:duotone>
          </a:blip>
          <a:srcRect t="12769" r="-1" b="-1"/>
          <a:stretch/>
        </p:blipFill>
        <p:spPr>
          <a:xfrm>
            <a:off x="-30480" y="0"/>
            <a:ext cx="12252960" cy="6894025"/>
          </a:xfrm>
          <a:prstGeom prst="rect">
            <a:avLst/>
          </a:prstGeom>
        </p:spPr>
      </p:pic>
      <p:sp>
        <p:nvSpPr>
          <p:cNvPr id="2" name="Title 1">
            <a:extLst>
              <a:ext uri="{FF2B5EF4-FFF2-40B4-BE49-F238E27FC236}">
                <a16:creationId xmlns:a16="http://schemas.microsoft.com/office/drawing/2014/main" id="{C68E5C77-6C4F-7689-7B91-A22290520BE9}"/>
              </a:ext>
            </a:extLst>
          </p:cNvPr>
          <p:cNvSpPr>
            <a:spLocks noGrp="1"/>
          </p:cNvSpPr>
          <p:nvPr>
            <p:ph type="ctrTitle" idx="4294967295"/>
          </p:nvPr>
        </p:nvSpPr>
        <p:spPr>
          <a:xfrm>
            <a:off x="1321810" y="1059811"/>
            <a:ext cx="10870190" cy="1097280"/>
          </a:xfrm>
          <a:solidFill>
            <a:schemeClr val="accent1"/>
          </a:solidFill>
          <a:ln>
            <a:noFill/>
          </a:ln>
        </p:spPr>
        <p:txBody>
          <a:bodyPr anchor="ctr">
            <a:noAutofit/>
          </a:bodyPr>
          <a:lstStyle/>
          <a:p>
            <a:pPr>
              <a:lnSpc>
                <a:spcPct val="100000"/>
              </a:lnSpc>
              <a:spcAft>
                <a:spcPts val="2400"/>
              </a:spcAft>
            </a:pPr>
            <a:r>
              <a:rPr lang="en-US" sz="4000" dirty="0">
                <a:solidFill>
                  <a:schemeClr val="tx1"/>
                </a:solidFill>
              </a:rPr>
              <a:t> </a:t>
            </a:r>
            <a:r>
              <a:rPr lang="en-US" sz="4000" b="1" dirty="0">
                <a:solidFill>
                  <a:schemeClr val="bg1"/>
                </a:solidFill>
                <a:latin typeface="Tenorite" pitchFamily="2" charset="0"/>
              </a:rPr>
              <a:t>MSWR</a:t>
            </a:r>
          </a:p>
        </p:txBody>
      </p:sp>
      <p:sp>
        <p:nvSpPr>
          <p:cNvPr id="4" name="Title 1">
            <a:extLst>
              <a:ext uri="{FF2B5EF4-FFF2-40B4-BE49-F238E27FC236}">
                <a16:creationId xmlns:a16="http://schemas.microsoft.com/office/drawing/2014/main" id="{DAFCBCC0-7551-C8EC-5393-D527009810C9}"/>
              </a:ext>
            </a:extLst>
          </p:cNvPr>
          <p:cNvSpPr txBox="1">
            <a:spLocks/>
          </p:cNvSpPr>
          <p:nvPr/>
        </p:nvSpPr>
        <p:spPr>
          <a:xfrm>
            <a:off x="2615868" y="2509798"/>
            <a:ext cx="9601200" cy="822960"/>
          </a:xfrm>
          <a:prstGeom prst="rect">
            <a:avLst/>
          </a:prstGeom>
          <a:solidFill>
            <a:schemeClr val="accent1">
              <a:lumMod val="20000"/>
              <a:lumOff val="8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1: Definition/Criteria</a:t>
            </a:r>
          </a:p>
        </p:txBody>
      </p:sp>
      <p:sp>
        <p:nvSpPr>
          <p:cNvPr id="5" name="Title 1">
            <a:extLst>
              <a:ext uri="{FF2B5EF4-FFF2-40B4-BE49-F238E27FC236}">
                <a16:creationId xmlns:a16="http://schemas.microsoft.com/office/drawing/2014/main" id="{55CF118D-C2A5-2B68-A05B-D0F50BD37068}"/>
              </a:ext>
            </a:extLst>
          </p:cNvPr>
          <p:cNvSpPr txBox="1">
            <a:spLocks/>
          </p:cNvSpPr>
          <p:nvPr/>
        </p:nvSpPr>
        <p:spPr>
          <a:xfrm>
            <a:off x="3087136" y="3685465"/>
            <a:ext cx="9144000" cy="822960"/>
          </a:xfrm>
          <a:prstGeom prst="rect">
            <a:avLst/>
          </a:prstGeom>
          <a:solidFill>
            <a:srgbClr val="C8C8E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2: Process</a:t>
            </a:r>
          </a:p>
        </p:txBody>
      </p:sp>
      <p:sp>
        <p:nvSpPr>
          <p:cNvPr id="6" name="Title 1">
            <a:extLst>
              <a:ext uri="{FF2B5EF4-FFF2-40B4-BE49-F238E27FC236}">
                <a16:creationId xmlns:a16="http://schemas.microsoft.com/office/drawing/2014/main" id="{2DBA7BCC-8805-1E16-D058-9A429563BBB1}"/>
              </a:ext>
            </a:extLst>
          </p:cNvPr>
          <p:cNvSpPr txBox="1">
            <a:spLocks/>
          </p:cNvSpPr>
          <p:nvPr/>
        </p:nvSpPr>
        <p:spPr>
          <a:xfrm>
            <a:off x="3519268" y="4861133"/>
            <a:ext cx="8686800" cy="821639"/>
          </a:xfrm>
          <a:prstGeom prst="rect">
            <a:avLst/>
          </a:prstGeom>
          <a:solidFill>
            <a:srgbClr val="DBDAE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3: Documentation</a:t>
            </a:r>
          </a:p>
        </p:txBody>
      </p:sp>
      <p:sp>
        <p:nvSpPr>
          <p:cNvPr id="8" name="TextBox 7">
            <a:extLst>
              <a:ext uri="{FF2B5EF4-FFF2-40B4-BE49-F238E27FC236}">
                <a16:creationId xmlns:a16="http://schemas.microsoft.com/office/drawing/2014/main" id="{5846A488-6ED3-751D-5FCF-9FC2F70B73FF}"/>
              </a:ext>
            </a:extLst>
          </p:cNvPr>
          <p:cNvSpPr txBox="1"/>
          <p:nvPr/>
        </p:nvSpPr>
        <p:spPr>
          <a:xfrm>
            <a:off x="1931963" y="2490391"/>
            <a:ext cx="675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97FD5"/>
                </a:solidFill>
                <a:effectLst/>
                <a:uLnTx/>
                <a:uFillTx/>
                <a:latin typeface="Franklin Gothic Book" panose="020B0503020102020204"/>
                <a:ea typeface="+mn-ea"/>
                <a:cs typeface="+mn-cs"/>
              </a:rPr>
              <a:t>✓</a:t>
            </a:r>
          </a:p>
        </p:txBody>
      </p:sp>
      <p:sp>
        <p:nvSpPr>
          <p:cNvPr id="3" name="TextBox 2">
            <a:extLst>
              <a:ext uri="{FF2B5EF4-FFF2-40B4-BE49-F238E27FC236}">
                <a16:creationId xmlns:a16="http://schemas.microsoft.com/office/drawing/2014/main" id="{4C11678F-889E-3E0A-67CB-D5D04746F3B5}"/>
              </a:ext>
            </a:extLst>
          </p:cNvPr>
          <p:cNvSpPr txBox="1"/>
          <p:nvPr/>
        </p:nvSpPr>
        <p:spPr>
          <a:xfrm>
            <a:off x="2001579" y="3704872"/>
            <a:ext cx="675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97FD5"/>
                </a:solidFill>
                <a:effectLst/>
                <a:uLnTx/>
                <a:uFillTx/>
                <a:latin typeface="Franklin Gothic Book" panose="020B0503020102020204"/>
                <a:ea typeface="+mn-ea"/>
                <a:cs typeface="+mn-cs"/>
              </a:rPr>
              <a:t>✓</a:t>
            </a:r>
          </a:p>
        </p:txBody>
      </p:sp>
      <p:sp>
        <p:nvSpPr>
          <p:cNvPr id="7" name="Slide Number Placeholder 3">
            <a:extLst>
              <a:ext uri="{FF2B5EF4-FFF2-40B4-BE49-F238E27FC236}">
                <a16:creationId xmlns:a16="http://schemas.microsoft.com/office/drawing/2014/main" id="{6F4BFF14-480C-8BC3-6A0B-1E8E2D983EFA}"/>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1" i="0" u="none" strike="noStrike" kern="1200" cap="none" spc="0" normalizeH="0" baseline="0" noProof="0" dirty="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7149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12"/>
          </p:nvPr>
        </p:nvSpPr>
        <p:spPr>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12</a:t>
            </a:fld>
            <a:endParaRPr lang="en-US" dirty="0">
              <a:solidFill>
                <a:schemeClr val="tx1">
                  <a:lumMod val="85000"/>
                  <a:lumOff val="15000"/>
                </a:schemeClr>
              </a:solidFill>
            </a:endParaRPr>
          </a:p>
        </p:txBody>
      </p:sp>
      <p:grpSp>
        <p:nvGrpSpPr>
          <p:cNvPr id="32" name="Group 31">
            <a:extLst>
              <a:ext uri="{FF2B5EF4-FFF2-40B4-BE49-F238E27FC236}">
                <a16:creationId xmlns:a16="http://schemas.microsoft.com/office/drawing/2014/main" id="{F727D549-D678-D9F5-3FC0-3029BA81F7CF}"/>
              </a:ext>
            </a:extLst>
          </p:cNvPr>
          <p:cNvGrpSpPr/>
          <p:nvPr/>
        </p:nvGrpSpPr>
        <p:grpSpPr>
          <a:xfrm>
            <a:off x="966927" y="1430645"/>
            <a:ext cx="10949585" cy="4620033"/>
            <a:chOff x="759615" y="1618749"/>
            <a:chExt cx="10949585" cy="4620033"/>
          </a:xfrm>
        </p:grpSpPr>
        <p:sp>
          <p:nvSpPr>
            <p:cNvPr id="21" name="Circular Arrow 20">
              <a:extLst>
                <a:ext uri="{FF2B5EF4-FFF2-40B4-BE49-F238E27FC236}">
                  <a16:creationId xmlns:a16="http://schemas.microsoft.com/office/drawing/2014/main" id="{05059182-1093-1283-F386-E32E0C2E91B2}"/>
                </a:ext>
              </a:extLst>
            </p:cNvPr>
            <p:cNvSpPr/>
            <p:nvPr/>
          </p:nvSpPr>
          <p:spPr>
            <a:xfrm rot="5400000">
              <a:off x="10003844" y="3002763"/>
              <a:ext cx="1673352" cy="1737360"/>
            </a:xfrm>
            <a:prstGeom prst="circularArrow">
              <a:avLst>
                <a:gd name="adj1" fmla="val 12500"/>
                <a:gd name="adj2" fmla="val 568714"/>
                <a:gd name="adj3" fmla="val 20457681"/>
                <a:gd name="adj4" fmla="val 10800000"/>
                <a:gd name="adj5" fmla="val 12500"/>
              </a:avLst>
            </a:prstGeom>
            <a:solidFill>
              <a:srgbClr val="F7E897"/>
            </a:solidFill>
            <a:ln w="12700" cap="flat" cmpd="sng" algn="ctr">
              <a:solidFill>
                <a:schemeClr val="accent2">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30" name="Group 29">
              <a:extLst>
                <a:ext uri="{FF2B5EF4-FFF2-40B4-BE49-F238E27FC236}">
                  <a16:creationId xmlns:a16="http://schemas.microsoft.com/office/drawing/2014/main" id="{656F70E3-8DC3-75AA-7B5C-7E89E5AC093B}"/>
                </a:ext>
              </a:extLst>
            </p:cNvPr>
            <p:cNvGrpSpPr/>
            <p:nvPr/>
          </p:nvGrpSpPr>
          <p:grpSpPr>
            <a:xfrm>
              <a:off x="759615" y="1618749"/>
              <a:ext cx="10001779" cy="2099417"/>
              <a:chOff x="759615" y="1618749"/>
              <a:chExt cx="10001779" cy="2099417"/>
            </a:xfrm>
          </p:grpSpPr>
          <p:sp>
            <p:nvSpPr>
              <p:cNvPr id="9" name="Rectangle 8">
                <a:extLst>
                  <a:ext uri="{FF2B5EF4-FFF2-40B4-BE49-F238E27FC236}">
                    <a16:creationId xmlns:a16="http://schemas.microsoft.com/office/drawing/2014/main" id="{12B30061-21BB-8067-15AB-37FAA08B7D57}"/>
                  </a:ext>
                </a:extLst>
              </p:cNvPr>
              <p:cNvSpPr/>
              <p:nvPr/>
            </p:nvSpPr>
            <p:spPr>
              <a:xfrm>
                <a:off x="780430" y="2043691"/>
                <a:ext cx="2788920" cy="1673352"/>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000" dirty="0">
                    <a:solidFill>
                      <a:schemeClr val="tx1"/>
                    </a:solidFill>
                    <a:latin typeface="Tenorite" pitchFamily="2" charset="0"/>
                    <a:ea typeface="Calibri" panose="020F0502020204030204" pitchFamily="34" charset="0"/>
                    <a:cs typeface="Times New Roman" panose="02020603050405020304" pitchFamily="18" charset="0"/>
                  </a:rPr>
                  <a:t>Center clinician or student’s treating provider conducts an assessment</a:t>
                </a:r>
                <a:endParaRPr lang="en-US" sz="2000" dirty="0">
                  <a:solidFill>
                    <a:schemeClr val="tx1"/>
                  </a:solidFill>
                  <a:effectLst/>
                  <a:latin typeface="Tenorite" pitchFamily="2"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92C3D88-007C-C0C2-EF73-E88DFA6B492F}"/>
                  </a:ext>
                </a:extLst>
              </p:cNvPr>
              <p:cNvSpPr/>
              <p:nvPr/>
            </p:nvSpPr>
            <p:spPr>
              <a:xfrm>
                <a:off x="4231382" y="2080413"/>
                <a:ext cx="3017520" cy="1588115"/>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1900" dirty="0">
                    <a:effectLst/>
                    <a:latin typeface="Tenorite" pitchFamily="2" charset="0"/>
                    <a:ea typeface="Calibri" panose="020F0502020204030204" pitchFamily="34" charset="0"/>
                    <a:cs typeface="Times New Roman" panose="02020603050405020304" pitchFamily="18" charset="0"/>
                  </a:rPr>
                  <a:t>Does the student have health condition that requires treatment</a:t>
                </a:r>
              </a:p>
            </p:txBody>
          </p:sp>
          <p:sp>
            <p:nvSpPr>
              <p:cNvPr id="13" name="Right Arrow 12">
                <a:extLst>
                  <a:ext uri="{FF2B5EF4-FFF2-40B4-BE49-F238E27FC236}">
                    <a16:creationId xmlns:a16="http://schemas.microsoft.com/office/drawing/2014/main" id="{E2877446-3985-C99A-57D2-101B15DB4DC2}"/>
                  </a:ext>
                </a:extLst>
              </p:cNvPr>
              <p:cNvSpPr/>
              <p:nvPr/>
            </p:nvSpPr>
            <p:spPr>
              <a:xfrm>
                <a:off x="7331696" y="2606047"/>
                <a:ext cx="621792" cy="548640"/>
              </a:xfrm>
              <a:prstGeom prst="rightArrow">
                <a:avLst/>
              </a:prstGeom>
              <a:solidFill>
                <a:srgbClr val="F7E897"/>
              </a:solidFill>
              <a:ln w="12700" cap="flat" cmpd="sng" algn="ctr">
                <a:solidFill>
                  <a:schemeClr val="accent2">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ight Arrow 13">
                <a:extLst>
                  <a:ext uri="{FF2B5EF4-FFF2-40B4-BE49-F238E27FC236}">
                    <a16:creationId xmlns:a16="http://schemas.microsoft.com/office/drawing/2014/main" id="{579776FF-78C4-BC87-1628-D3BB9788A3B6}"/>
                  </a:ext>
                </a:extLst>
              </p:cNvPr>
              <p:cNvSpPr/>
              <p:nvPr/>
            </p:nvSpPr>
            <p:spPr>
              <a:xfrm>
                <a:off x="3582763" y="2606047"/>
                <a:ext cx="621792" cy="548640"/>
              </a:xfrm>
              <a:prstGeom prst="rightArrow">
                <a:avLst/>
              </a:prstGeom>
              <a:solidFill>
                <a:srgbClr val="F7E897"/>
              </a:solidFill>
              <a:ln w="12700" cap="flat" cmpd="sng" algn="ctr">
                <a:solidFill>
                  <a:schemeClr val="accent2">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a:extLst>
                  <a:ext uri="{FF2B5EF4-FFF2-40B4-BE49-F238E27FC236}">
                    <a16:creationId xmlns:a16="http://schemas.microsoft.com/office/drawing/2014/main" id="{419E1A76-E2C7-2097-469F-C041B27F2F94}"/>
                  </a:ext>
                </a:extLst>
              </p:cNvPr>
              <p:cNvSpPr/>
              <p:nvPr/>
            </p:nvSpPr>
            <p:spPr>
              <a:xfrm>
                <a:off x="7972474" y="2042569"/>
                <a:ext cx="2788920" cy="1675597"/>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1900" dirty="0">
                    <a:effectLst/>
                    <a:latin typeface="Tenorite" pitchFamily="2" charset="0"/>
                    <a:ea typeface="Calibri" panose="020F0502020204030204" pitchFamily="34" charset="0"/>
                    <a:cs typeface="Times New Roman" panose="02020603050405020304" pitchFamily="18" charset="0"/>
                  </a:rPr>
                  <a:t>Will other types of leave address health concerns?</a:t>
                </a:r>
              </a:p>
            </p:txBody>
          </p:sp>
          <p:sp>
            <p:nvSpPr>
              <p:cNvPr id="22" name="TextBox 21">
                <a:extLst>
                  <a:ext uri="{FF2B5EF4-FFF2-40B4-BE49-F238E27FC236}">
                    <a16:creationId xmlns:a16="http://schemas.microsoft.com/office/drawing/2014/main" id="{B183402E-526E-0E4A-A18D-D906A9BFB9F1}"/>
                  </a:ext>
                </a:extLst>
              </p:cNvPr>
              <p:cNvSpPr txBox="1"/>
              <p:nvPr/>
            </p:nvSpPr>
            <p:spPr>
              <a:xfrm>
                <a:off x="759615" y="1618749"/>
                <a:ext cx="2788920" cy="461665"/>
              </a:xfrm>
              <a:prstGeom prst="rect">
                <a:avLst/>
              </a:prstGeom>
              <a:solidFill>
                <a:schemeClr val="bg1"/>
              </a:solidFill>
              <a:ln w="28575">
                <a:solidFill>
                  <a:schemeClr val="bg1"/>
                </a:solidFill>
              </a:ln>
            </p:spPr>
            <p:txBody>
              <a:bodyPr wrap="square" rtlCol="0">
                <a:spAutoFit/>
              </a:bodyPr>
              <a:lstStyle/>
              <a:p>
                <a:pPr algn="ctr"/>
                <a:r>
                  <a:rPr lang="en-US" sz="2400" b="1" dirty="0">
                    <a:latin typeface="Tenorite" pitchFamily="2" charset="0"/>
                  </a:rPr>
                  <a:t>STEP 1</a:t>
                </a:r>
              </a:p>
            </p:txBody>
          </p:sp>
          <p:sp>
            <p:nvSpPr>
              <p:cNvPr id="24" name="TextBox 23">
                <a:extLst>
                  <a:ext uri="{FF2B5EF4-FFF2-40B4-BE49-F238E27FC236}">
                    <a16:creationId xmlns:a16="http://schemas.microsoft.com/office/drawing/2014/main" id="{B710858D-F5F6-E86E-F31C-A92E54CE4541}"/>
                  </a:ext>
                </a:extLst>
              </p:cNvPr>
              <p:cNvSpPr txBox="1"/>
              <p:nvPr/>
            </p:nvSpPr>
            <p:spPr>
              <a:xfrm>
                <a:off x="4303913" y="1618749"/>
                <a:ext cx="2926080" cy="461665"/>
              </a:xfrm>
              <a:prstGeom prst="rect">
                <a:avLst/>
              </a:prstGeom>
              <a:solidFill>
                <a:schemeClr val="bg1"/>
              </a:solidFill>
              <a:ln w="28575">
                <a:solidFill>
                  <a:schemeClr val="bg1"/>
                </a:solidFill>
              </a:ln>
            </p:spPr>
            <p:txBody>
              <a:bodyPr wrap="square" rtlCol="0">
                <a:spAutoFit/>
              </a:bodyPr>
              <a:lstStyle/>
              <a:p>
                <a:pPr algn="ctr"/>
                <a:r>
                  <a:rPr lang="en-US" sz="2400" b="1" dirty="0">
                    <a:latin typeface="Tenorite" pitchFamily="2" charset="0"/>
                  </a:rPr>
                  <a:t>STEP 2</a:t>
                </a:r>
              </a:p>
            </p:txBody>
          </p:sp>
          <p:sp>
            <p:nvSpPr>
              <p:cNvPr id="25" name="TextBox 24">
                <a:extLst>
                  <a:ext uri="{FF2B5EF4-FFF2-40B4-BE49-F238E27FC236}">
                    <a16:creationId xmlns:a16="http://schemas.microsoft.com/office/drawing/2014/main" id="{1B2953D8-B9F8-136F-2C36-7C22C203C783}"/>
                  </a:ext>
                </a:extLst>
              </p:cNvPr>
              <p:cNvSpPr txBox="1"/>
              <p:nvPr/>
            </p:nvSpPr>
            <p:spPr>
              <a:xfrm>
                <a:off x="7912840" y="1618749"/>
                <a:ext cx="2788920" cy="461665"/>
              </a:xfrm>
              <a:prstGeom prst="rect">
                <a:avLst/>
              </a:prstGeom>
              <a:solidFill>
                <a:schemeClr val="bg1"/>
              </a:solidFill>
              <a:ln w="28575">
                <a:solidFill>
                  <a:schemeClr val="bg1"/>
                </a:solidFill>
              </a:ln>
            </p:spPr>
            <p:txBody>
              <a:bodyPr wrap="square" rtlCol="0">
                <a:spAutoFit/>
              </a:bodyPr>
              <a:lstStyle/>
              <a:p>
                <a:pPr algn="ctr"/>
                <a:r>
                  <a:rPr lang="en-US" sz="2400" b="1" dirty="0">
                    <a:latin typeface="Tenorite" pitchFamily="2" charset="0"/>
                  </a:rPr>
                  <a:t>STEP</a:t>
                </a:r>
                <a:r>
                  <a:rPr lang="en-US" sz="2200" b="1" dirty="0">
                    <a:latin typeface="Tenorite" pitchFamily="2" charset="0"/>
                  </a:rPr>
                  <a:t> 3</a:t>
                </a:r>
              </a:p>
            </p:txBody>
          </p:sp>
        </p:grpSp>
        <p:grpSp>
          <p:nvGrpSpPr>
            <p:cNvPr id="31" name="Group 30">
              <a:extLst>
                <a:ext uri="{FF2B5EF4-FFF2-40B4-BE49-F238E27FC236}">
                  <a16:creationId xmlns:a16="http://schemas.microsoft.com/office/drawing/2014/main" id="{C43F03AD-6819-6C8F-581E-4B11509E3223}"/>
                </a:ext>
              </a:extLst>
            </p:cNvPr>
            <p:cNvGrpSpPr/>
            <p:nvPr/>
          </p:nvGrpSpPr>
          <p:grpSpPr>
            <a:xfrm>
              <a:off x="763162" y="3873676"/>
              <a:ext cx="10077358" cy="2365106"/>
              <a:chOff x="763162" y="3743050"/>
              <a:chExt cx="10077358" cy="2365106"/>
            </a:xfrm>
          </p:grpSpPr>
          <p:sp>
            <p:nvSpPr>
              <p:cNvPr id="15" name="Right Arrow 14">
                <a:extLst>
                  <a:ext uri="{FF2B5EF4-FFF2-40B4-BE49-F238E27FC236}">
                    <a16:creationId xmlns:a16="http://schemas.microsoft.com/office/drawing/2014/main" id="{BE398DE0-99A5-F7D0-3F15-05A34BBC6354}"/>
                  </a:ext>
                </a:extLst>
              </p:cNvPr>
              <p:cNvSpPr/>
              <p:nvPr/>
            </p:nvSpPr>
            <p:spPr>
              <a:xfrm flipH="1">
                <a:off x="3549963" y="4905593"/>
                <a:ext cx="594360" cy="548640"/>
              </a:xfrm>
              <a:prstGeom prst="rightArrow">
                <a:avLst/>
              </a:prstGeom>
              <a:solidFill>
                <a:srgbClr val="F7E897"/>
              </a:solidFill>
              <a:ln w="12700" cap="flat" cmpd="sng" algn="ctr">
                <a:solidFill>
                  <a:schemeClr val="accent2">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ight Arrow 15">
                <a:extLst>
                  <a:ext uri="{FF2B5EF4-FFF2-40B4-BE49-F238E27FC236}">
                    <a16:creationId xmlns:a16="http://schemas.microsoft.com/office/drawing/2014/main" id="{FCB4FD8A-F2C7-29C6-BB64-2872B17A68EC}"/>
                  </a:ext>
                </a:extLst>
              </p:cNvPr>
              <p:cNvSpPr/>
              <p:nvPr/>
            </p:nvSpPr>
            <p:spPr>
              <a:xfrm flipH="1" flipV="1">
                <a:off x="7323815" y="4905593"/>
                <a:ext cx="594360" cy="548640"/>
              </a:xfrm>
              <a:prstGeom prst="rightArrow">
                <a:avLst/>
              </a:prstGeom>
              <a:solidFill>
                <a:srgbClr val="F7E897"/>
              </a:solidFill>
              <a:ln w="12700" cap="flat" cmpd="sng" algn="ctr">
                <a:solidFill>
                  <a:schemeClr val="accent2">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a:extLst>
                  <a:ext uri="{FF2B5EF4-FFF2-40B4-BE49-F238E27FC236}">
                    <a16:creationId xmlns:a16="http://schemas.microsoft.com/office/drawing/2014/main" id="{96E93DEC-EBD6-92CD-FFC3-3CB07E0E9B40}"/>
                  </a:ext>
                </a:extLst>
              </p:cNvPr>
              <p:cNvSpPr/>
              <p:nvPr/>
            </p:nvSpPr>
            <p:spPr>
              <a:xfrm>
                <a:off x="8060744" y="4249370"/>
                <a:ext cx="2779776" cy="1858786"/>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1900" dirty="0">
                    <a:effectLst/>
                    <a:latin typeface="Tenorite" pitchFamily="2" charset="0"/>
                    <a:ea typeface="Calibri" panose="020F0502020204030204" pitchFamily="34" charset="0"/>
                    <a:cs typeface="Times New Roman" panose="02020603050405020304" pitchFamily="18" charset="0"/>
                  </a:rPr>
                  <a:t>Is the student an individual with a disability?</a:t>
                </a:r>
              </a:p>
            </p:txBody>
          </p:sp>
          <p:sp>
            <p:nvSpPr>
              <p:cNvPr id="19" name="Rectangle 18">
                <a:extLst>
                  <a:ext uri="{FF2B5EF4-FFF2-40B4-BE49-F238E27FC236}">
                    <a16:creationId xmlns:a16="http://schemas.microsoft.com/office/drawing/2014/main" id="{7A6CD60D-5C87-01BD-A578-949AF77AFB95}"/>
                  </a:ext>
                </a:extLst>
              </p:cNvPr>
              <p:cNvSpPr/>
              <p:nvPr/>
            </p:nvSpPr>
            <p:spPr>
              <a:xfrm>
                <a:off x="4199931" y="4164164"/>
                <a:ext cx="3094389" cy="1880197"/>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dirty="0">
                    <a:effectLst/>
                    <a:latin typeface="Tenorite" pitchFamily="2" charset="0"/>
                    <a:ea typeface="Calibri" panose="020F0502020204030204" pitchFamily="34" charset="0"/>
                    <a:cs typeface="Times New Roman" panose="02020603050405020304" pitchFamily="18" charset="0"/>
                  </a:rPr>
                  <a:t>Are there disability accommodations that would address/mitigate health concerns?</a:t>
                </a:r>
              </a:p>
            </p:txBody>
          </p:sp>
          <p:sp>
            <p:nvSpPr>
              <p:cNvPr id="20" name="Rectangle 19">
                <a:extLst>
                  <a:ext uri="{FF2B5EF4-FFF2-40B4-BE49-F238E27FC236}">
                    <a16:creationId xmlns:a16="http://schemas.microsoft.com/office/drawing/2014/main" id="{BC9976A1-B1CF-EE37-6072-0C3499035275}"/>
                  </a:ext>
                </a:extLst>
              </p:cNvPr>
              <p:cNvSpPr/>
              <p:nvPr/>
            </p:nvSpPr>
            <p:spPr>
              <a:xfrm>
                <a:off x="763162" y="4164929"/>
                <a:ext cx="2788920" cy="1858786"/>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900" dirty="0">
                    <a:effectLst/>
                    <a:latin typeface="Tenorite" pitchFamily="2" charset="0"/>
                    <a:ea typeface="Calibri" panose="020F0502020204030204" pitchFamily="34" charset="0"/>
                    <a:cs typeface="Times New Roman" panose="02020603050405020304" pitchFamily="18" charset="0"/>
                  </a:rPr>
                  <a:t>Does the  student consent to the MSWR?</a:t>
                </a:r>
              </a:p>
            </p:txBody>
          </p:sp>
          <p:sp>
            <p:nvSpPr>
              <p:cNvPr id="27" name="TextBox 26">
                <a:extLst>
                  <a:ext uri="{FF2B5EF4-FFF2-40B4-BE49-F238E27FC236}">
                    <a16:creationId xmlns:a16="http://schemas.microsoft.com/office/drawing/2014/main" id="{347F0719-CFDA-65A4-2802-CBB987AEA5FB}"/>
                  </a:ext>
                </a:extLst>
              </p:cNvPr>
              <p:cNvSpPr txBox="1"/>
              <p:nvPr/>
            </p:nvSpPr>
            <p:spPr>
              <a:xfrm>
                <a:off x="4201789" y="3743050"/>
                <a:ext cx="3090672" cy="461665"/>
              </a:xfrm>
              <a:prstGeom prst="rect">
                <a:avLst/>
              </a:prstGeom>
              <a:solidFill>
                <a:schemeClr val="bg1"/>
              </a:solidFill>
              <a:ln w="28575">
                <a:solidFill>
                  <a:schemeClr val="bg1"/>
                </a:solidFill>
              </a:ln>
            </p:spPr>
            <p:txBody>
              <a:bodyPr wrap="square" rtlCol="0">
                <a:spAutoFit/>
              </a:bodyPr>
              <a:lstStyle/>
              <a:p>
                <a:pPr algn="ctr"/>
                <a:r>
                  <a:rPr lang="en-US" sz="2400" b="1" dirty="0">
                    <a:latin typeface="Tenorite" pitchFamily="2" charset="0"/>
                  </a:rPr>
                  <a:t>STEP 5</a:t>
                </a:r>
              </a:p>
            </p:txBody>
          </p:sp>
          <p:sp>
            <p:nvSpPr>
              <p:cNvPr id="26" name="TextBox 25">
                <a:extLst>
                  <a:ext uri="{FF2B5EF4-FFF2-40B4-BE49-F238E27FC236}">
                    <a16:creationId xmlns:a16="http://schemas.microsoft.com/office/drawing/2014/main" id="{B5D3D5B8-298A-0570-2BAC-1D545A4E3620}"/>
                  </a:ext>
                </a:extLst>
              </p:cNvPr>
              <p:cNvSpPr txBox="1"/>
              <p:nvPr/>
            </p:nvSpPr>
            <p:spPr>
              <a:xfrm>
                <a:off x="763162" y="3743050"/>
                <a:ext cx="2788920" cy="430887"/>
              </a:xfrm>
              <a:prstGeom prst="rect">
                <a:avLst/>
              </a:prstGeom>
              <a:solidFill>
                <a:schemeClr val="bg1"/>
              </a:solidFill>
              <a:ln w="28575">
                <a:solidFill>
                  <a:schemeClr val="bg1"/>
                </a:solidFill>
              </a:ln>
            </p:spPr>
            <p:txBody>
              <a:bodyPr wrap="square" rtlCol="0">
                <a:spAutoFit/>
              </a:bodyPr>
              <a:lstStyle/>
              <a:p>
                <a:pPr algn="ctr"/>
                <a:r>
                  <a:rPr lang="en-US" sz="2200" b="1" dirty="0">
                    <a:latin typeface="+mj-lt"/>
                  </a:rPr>
                  <a:t>STEP 6</a:t>
                </a:r>
              </a:p>
            </p:txBody>
          </p:sp>
          <p:sp>
            <p:nvSpPr>
              <p:cNvPr id="28" name="TextBox 27">
                <a:extLst>
                  <a:ext uri="{FF2B5EF4-FFF2-40B4-BE49-F238E27FC236}">
                    <a16:creationId xmlns:a16="http://schemas.microsoft.com/office/drawing/2014/main" id="{C6DED655-84B5-1C03-F2C2-918068362292}"/>
                  </a:ext>
                </a:extLst>
              </p:cNvPr>
              <p:cNvSpPr txBox="1"/>
              <p:nvPr/>
            </p:nvSpPr>
            <p:spPr>
              <a:xfrm>
                <a:off x="7943195" y="3743050"/>
                <a:ext cx="2779776" cy="461665"/>
              </a:xfrm>
              <a:prstGeom prst="rect">
                <a:avLst/>
              </a:prstGeom>
              <a:solidFill>
                <a:schemeClr val="bg1"/>
              </a:solidFill>
              <a:ln w="28575">
                <a:solidFill>
                  <a:schemeClr val="bg1"/>
                </a:solidFill>
              </a:ln>
            </p:spPr>
            <p:txBody>
              <a:bodyPr wrap="square" rtlCol="0">
                <a:spAutoFit/>
              </a:bodyPr>
              <a:lstStyle/>
              <a:p>
                <a:pPr algn="ctr"/>
                <a:r>
                  <a:rPr lang="en-US" sz="2400" b="1" dirty="0">
                    <a:latin typeface="Tenorite" pitchFamily="2" charset="0"/>
                  </a:rPr>
                  <a:t>STEP 4</a:t>
                </a:r>
              </a:p>
            </p:txBody>
          </p:sp>
        </p:grpSp>
      </p:grpSp>
      <p:sp>
        <p:nvSpPr>
          <p:cNvPr id="2" name="Title 1">
            <a:extLst>
              <a:ext uri="{FF2B5EF4-FFF2-40B4-BE49-F238E27FC236}">
                <a16:creationId xmlns:a16="http://schemas.microsoft.com/office/drawing/2014/main" id="{CAFE1853-3055-39F5-7B8E-AB1C23FCFB32}"/>
              </a:ext>
            </a:extLst>
          </p:cNvPr>
          <p:cNvSpPr txBox="1">
            <a:spLocks/>
          </p:cNvSpPr>
          <p:nvPr/>
        </p:nvSpPr>
        <p:spPr>
          <a:xfrm>
            <a:off x="1166368" y="568252"/>
            <a:ext cx="9779000" cy="728662"/>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algn="ctr"/>
            <a:r>
              <a:rPr lang="en-US" sz="3800" dirty="0">
                <a:solidFill>
                  <a:srgbClr val="1F23A8"/>
                </a:solidFill>
              </a:rPr>
              <a:t>MSWR OUTCOMES</a:t>
            </a:r>
          </a:p>
        </p:txBody>
      </p:sp>
      <p:sp>
        <p:nvSpPr>
          <p:cNvPr id="4" name="Slide Number Placeholder 3">
            <a:extLst>
              <a:ext uri="{FF2B5EF4-FFF2-40B4-BE49-F238E27FC236}">
                <a16:creationId xmlns:a16="http://schemas.microsoft.com/office/drawing/2014/main" id="{07B28385-55C5-4F81-3103-F979649C6A0C}"/>
              </a:ext>
            </a:extLst>
          </p:cNvPr>
          <p:cNvSpPr txBox="1">
            <a:spLocks/>
          </p:cNvSpPr>
          <p:nvPr/>
        </p:nvSpPr>
        <p:spPr>
          <a:xfrm>
            <a:off x="10408153" y="6364847"/>
            <a:ext cx="1530927"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bg1"/>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8F63A3B-78C7-47BE-AE5E-E10140E04643}" type="slidenum">
              <a:rPr lang="en-US" b="1" smtClean="0">
                <a:latin typeface="+mn-lt"/>
              </a:rPr>
              <a:pPr>
                <a:spcAft>
                  <a:spcPts val="600"/>
                </a:spcAft>
              </a:pPr>
              <a:t>12</a:t>
            </a:fld>
            <a:endParaRPr lang="en-US" b="1" dirty="0">
              <a:latin typeface="+mn-lt"/>
            </a:endParaRPr>
          </a:p>
        </p:txBody>
      </p:sp>
    </p:spTree>
    <p:extLst>
      <p:ext uri="{BB962C8B-B14F-4D97-AF65-F5344CB8AC3E}">
        <p14:creationId xmlns:p14="http://schemas.microsoft.com/office/powerpoint/2010/main" val="385788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12"/>
          </p:nvPr>
        </p:nvSpPr>
        <p:spPr>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13</a:t>
            </a:fld>
            <a:endParaRPr lang="en-US" dirty="0">
              <a:solidFill>
                <a:schemeClr val="tx1">
                  <a:lumMod val="85000"/>
                  <a:lumOff val="15000"/>
                </a:schemeClr>
              </a:solidFill>
            </a:endParaRPr>
          </a:p>
        </p:txBody>
      </p:sp>
      <p:sp>
        <p:nvSpPr>
          <p:cNvPr id="2" name="Title 1">
            <a:extLst>
              <a:ext uri="{FF2B5EF4-FFF2-40B4-BE49-F238E27FC236}">
                <a16:creationId xmlns:a16="http://schemas.microsoft.com/office/drawing/2014/main" id="{F96F75DE-8A44-4EC5-83C6-95BDDF10DFD9}"/>
              </a:ext>
            </a:extLst>
          </p:cNvPr>
          <p:cNvSpPr>
            <a:spLocks noGrp="1"/>
          </p:cNvSpPr>
          <p:nvPr>
            <p:ph type="title" idx="4294967295"/>
          </p:nvPr>
        </p:nvSpPr>
        <p:spPr>
          <a:xfrm>
            <a:off x="1166368" y="568252"/>
            <a:ext cx="9779000" cy="728662"/>
          </a:xfrm>
        </p:spPr>
        <p:txBody>
          <a:bodyPr anchor="t">
            <a:normAutofit/>
          </a:bodyPr>
          <a:lstStyle/>
          <a:p>
            <a:pPr algn="ctr"/>
            <a:r>
              <a:rPr lang="en-US" sz="3800" dirty="0">
                <a:solidFill>
                  <a:srgbClr val="1F23A8"/>
                </a:solidFill>
                <a:latin typeface="Tenorite" pitchFamily="2" charset="0"/>
              </a:rPr>
              <a:t>MSWR OUTCOMES</a:t>
            </a:r>
          </a:p>
        </p:txBody>
      </p:sp>
      <p:grpSp>
        <p:nvGrpSpPr>
          <p:cNvPr id="23" name="Group 22">
            <a:extLst>
              <a:ext uri="{FF2B5EF4-FFF2-40B4-BE49-F238E27FC236}">
                <a16:creationId xmlns:a16="http://schemas.microsoft.com/office/drawing/2014/main" id="{BB1013B9-BD22-F2BC-0C98-20D6059C28A2}"/>
              </a:ext>
            </a:extLst>
          </p:cNvPr>
          <p:cNvGrpSpPr/>
          <p:nvPr/>
        </p:nvGrpSpPr>
        <p:grpSpPr>
          <a:xfrm>
            <a:off x="1769901" y="1546750"/>
            <a:ext cx="2926080" cy="4094860"/>
            <a:chOff x="1769901" y="1546750"/>
            <a:chExt cx="2926080" cy="4094860"/>
          </a:xfrm>
        </p:grpSpPr>
        <p:sp>
          <p:nvSpPr>
            <p:cNvPr id="4" name="TextBox 3">
              <a:extLst>
                <a:ext uri="{FF2B5EF4-FFF2-40B4-BE49-F238E27FC236}">
                  <a16:creationId xmlns:a16="http://schemas.microsoft.com/office/drawing/2014/main" id="{6562EC67-00A1-7A7F-4AC9-7FBC49A87F10}"/>
                </a:ext>
              </a:extLst>
            </p:cNvPr>
            <p:cNvSpPr txBox="1"/>
            <p:nvPr/>
          </p:nvSpPr>
          <p:spPr>
            <a:xfrm>
              <a:off x="1789046" y="1546750"/>
              <a:ext cx="2887790" cy="1210187"/>
            </a:xfrm>
            <a:prstGeom prst="rect">
              <a:avLst/>
            </a:prstGeom>
            <a:solidFill>
              <a:schemeClr val="accent4">
                <a:alpha val="40000"/>
              </a:schemeClr>
            </a:solidFill>
            <a:ln w="28575">
              <a:solidFill>
                <a:schemeClr val="accent4">
                  <a:lumMod val="75000"/>
                  <a:alpha val="40478"/>
                </a:schemeClr>
              </a:solidFill>
            </a:ln>
          </p:spPr>
          <p:txBody>
            <a:bodyPr wrap="square" rtlCol="0" anchor="ctr">
              <a:noAutofit/>
            </a:bodyPr>
            <a:lstStyle/>
            <a:p>
              <a:pPr algn="ctr"/>
              <a:r>
                <a:rPr lang="en-US" sz="2400" b="1" dirty="0">
                  <a:latin typeface="Tenorite" pitchFamily="2" charset="0"/>
                </a:rPr>
                <a:t>Continued Enrollment</a:t>
              </a:r>
            </a:p>
          </p:txBody>
        </p:sp>
        <p:sp>
          <p:nvSpPr>
            <p:cNvPr id="12" name="TextBox 11">
              <a:extLst>
                <a:ext uri="{FF2B5EF4-FFF2-40B4-BE49-F238E27FC236}">
                  <a16:creationId xmlns:a16="http://schemas.microsoft.com/office/drawing/2014/main" id="{A04E9492-7EC2-0369-8E52-4A203E32CCE8}"/>
                </a:ext>
              </a:extLst>
            </p:cNvPr>
            <p:cNvSpPr txBox="1"/>
            <p:nvPr/>
          </p:nvSpPr>
          <p:spPr>
            <a:xfrm>
              <a:off x="1789046" y="2945174"/>
              <a:ext cx="2887790" cy="728662"/>
            </a:xfrm>
            <a:prstGeom prst="rect">
              <a:avLst/>
            </a:prstGeom>
            <a:solidFill>
              <a:schemeClr val="accent3">
                <a:alpha val="39990"/>
              </a:schemeClr>
            </a:solidFill>
            <a:ln w="28575">
              <a:solidFill>
                <a:schemeClr val="accent3">
                  <a:lumMod val="75000"/>
                  <a:alpha val="39563"/>
                </a:schemeClr>
              </a:solidFill>
            </a:ln>
          </p:spPr>
          <p:txBody>
            <a:bodyPr wrap="square" rtlCol="0" anchor="ctr">
              <a:noAutofit/>
            </a:bodyPr>
            <a:lstStyle/>
            <a:p>
              <a:pPr algn="ctr"/>
              <a:r>
                <a:rPr lang="en-US" sz="2400" b="1" dirty="0">
                  <a:latin typeface="Tenorite" pitchFamily="2" charset="0"/>
                </a:rPr>
                <a:t>Other Leave</a:t>
              </a:r>
            </a:p>
          </p:txBody>
        </p:sp>
        <p:sp>
          <p:nvSpPr>
            <p:cNvPr id="13" name="TextBox 12">
              <a:extLst>
                <a:ext uri="{FF2B5EF4-FFF2-40B4-BE49-F238E27FC236}">
                  <a16:creationId xmlns:a16="http://schemas.microsoft.com/office/drawing/2014/main" id="{ADD41346-95CA-642D-8DEF-4F7B44E314C9}"/>
                </a:ext>
              </a:extLst>
            </p:cNvPr>
            <p:cNvSpPr txBox="1"/>
            <p:nvPr/>
          </p:nvSpPr>
          <p:spPr>
            <a:xfrm>
              <a:off x="1769901" y="3897804"/>
              <a:ext cx="2926080" cy="731520"/>
            </a:xfrm>
            <a:prstGeom prst="rect">
              <a:avLst/>
            </a:prstGeom>
            <a:solidFill>
              <a:schemeClr val="accent1">
                <a:alpha val="41000"/>
              </a:schemeClr>
            </a:solidFill>
            <a:ln w="28575">
              <a:solidFill>
                <a:schemeClr val="accent1"/>
              </a:solidFill>
            </a:ln>
          </p:spPr>
          <p:txBody>
            <a:bodyPr wrap="square" rtlCol="0" anchor="ctr">
              <a:noAutofit/>
            </a:bodyPr>
            <a:lstStyle/>
            <a:p>
              <a:pPr algn="ctr"/>
              <a:r>
                <a:rPr lang="en-US" sz="2400" b="1" dirty="0">
                  <a:latin typeface="Tenorite" pitchFamily="2" charset="0"/>
                </a:rPr>
                <a:t>MSWR (consent)</a:t>
              </a:r>
            </a:p>
          </p:txBody>
        </p:sp>
        <p:sp>
          <p:nvSpPr>
            <p:cNvPr id="15" name="TextBox 14">
              <a:extLst>
                <a:ext uri="{FF2B5EF4-FFF2-40B4-BE49-F238E27FC236}">
                  <a16:creationId xmlns:a16="http://schemas.microsoft.com/office/drawing/2014/main" id="{BFDAB70E-9C47-6174-10DB-9A9C94FB39DA}"/>
                </a:ext>
              </a:extLst>
            </p:cNvPr>
            <p:cNvSpPr txBox="1"/>
            <p:nvPr/>
          </p:nvSpPr>
          <p:spPr>
            <a:xfrm>
              <a:off x="1769901" y="4836938"/>
              <a:ext cx="2926080" cy="804672"/>
            </a:xfrm>
            <a:prstGeom prst="rect">
              <a:avLst/>
            </a:prstGeom>
            <a:solidFill>
              <a:schemeClr val="accent1">
                <a:alpha val="39896"/>
              </a:schemeClr>
            </a:solidFill>
            <a:ln w="28575">
              <a:solidFill>
                <a:schemeClr val="accent1"/>
              </a:solidFill>
            </a:ln>
          </p:spPr>
          <p:txBody>
            <a:bodyPr wrap="square" rtlCol="0" anchor="ctr">
              <a:noAutofit/>
            </a:bodyPr>
            <a:lstStyle/>
            <a:p>
              <a:pPr algn="ctr"/>
              <a:r>
                <a:rPr lang="en-US" sz="2400" b="1" dirty="0">
                  <a:latin typeface="Tenorite" pitchFamily="2" charset="0"/>
                </a:rPr>
                <a:t>MSWR</a:t>
              </a:r>
            </a:p>
            <a:p>
              <a:pPr algn="ctr">
                <a:lnSpc>
                  <a:spcPct val="90000"/>
                </a:lnSpc>
              </a:pPr>
              <a:r>
                <a:rPr lang="en-US" sz="2400" b="1" dirty="0">
                  <a:latin typeface="Tenorite" pitchFamily="2" charset="0"/>
                </a:rPr>
                <a:t>(no consent)</a:t>
              </a:r>
            </a:p>
          </p:txBody>
        </p:sp>
      </p:grpSp>
      <p:grpSp>
        <p:nvGrpSpPr>
          <p:cNvPr id="22" name="Group 21">
            <a:extLst>
              <a:ext uri="{FF2B5EF4-FFF2-40B4-BE49-F238E27FC236}">
                <a16:creationId xmlns:a16="http://schemas.microsoft.com/office/drawing/2014/main" id="{280D2EA6-7099-4ECE-3814-9E7A021D10CF}"/>
              </a:ext>
            </a:extLst>
          </p:cNvPr>
          <p:cNvGrpSpPr/>
          <p:nvPr/>
        </p:nvGrpSpPr>
        <p:grpSpPr>
          <a:xfrm>
            <a:off x="4835860" y="1546750"/>
            <a:ext cx="5983358" cy="4094254"/>
            <a:chOff x="4835860" y="1546750"/>
            <a:chExt cx="5983358" cy="4094254"/>
          </a:xfrm>
        </p:grpSpPr>
        <p:sp>
          <p:nvSpPr>
            <p:cNvPr id="10" name="Rectangle 9">
              <a:extLst>
                <a:ext uri="{FF2B5EF4-FFF2-40B4-BE49-F238E27FC236}">
                  <a16:creationId xmlns:a16="http://schemas.microsoft.com/office/drawing/2014/main" id="{D92C3D88-007C-C0C2-EF73-E88DFA6B492F}"/>
                </a:ext>
              </a:extLst>
            </p:cNvPr>
            <p:cNvSpPr/>
            <p:nvPr/>
          </p:nvSpPr>
          <p:spPr>
            <a:xfrm>
              <a:off x="4835862" y="1546750"/>
              <a:ext cx="5983356" cy="1210188"/>
            </a:xfrm>
            <a:prstGeom prst="rect">
              <a:avLst/>
            </a:prstGeom>
            <a:solidFill>
              <a:schemeClr val="accent4">
                <a:alpha val="40000"/>
              </a:schemeClr>
            </a:solidFill>
            <a:ln w="28575">
              <a:solidFill>
                <a:schemeClr val="accent4">
                  <a:lumMod val="75000"/>
                  <a:alpha val="40155"/>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0" marR="0" algn="ctr">
                <a:lnSpc>
                  <a:spcPct val="90000"/>
                </a:lnSpc>
                <a:spcBef>
                  <a:spcPts val="0"/>
                </a:spcBef>
                <a:spcAft>
                  <a:spcPts val="0"/>
                </a:spcAft>
              </a:pPr>
              <a:r>
                <a:rPr lang="en-US" sz="2400" dirty="0">
                  <a:solidFill>
                    <a:schemeClr val="tx1"/>
                  </a:solidFill>
                  <a:effectLst/>
                  <a:latin typeface="Tenorite" pitchFamily="2" charset="0"/>
                  <a:ea typeface="Calibri" panose="020F0502020204030204" pitchFamily="34" charset="0"/>
                  <a:cs typeface="Times New Roman" panose="02020603050405020304" pitchFamily="18" charset="0"/>
                </a:rPr>
                <a:t>If treatment needs do not exceed or basic health care or disability accommodations will mitigate or address health concern</a:t>
              </a:r>
            </a:p>
          </p:txBody>
        </p:sp>
        <p:sp>
          <p:nvSpPr>
            <p:cNvPr id="16" name="Rectangle 15">
              <a:extLst>
                <a:ext uri="{FF2B5EF4-FFF2-40B4-BE49-F238E27FC236}">
                  <a16:creationId xmlns:a16="http://schemas.microsoft.com/office/drawing/2014/main" id="{B872CF02-0D5E-A05D-B0AC-4BC6BEB6FDA6}"/>
                </a:ext>
              </a:extLst>
            </p:cNvPr>
            <p:cNvSpPr/>
            <p:nvPr/>
          </p:nvSpPr>
          <p:spPr>
            <a:xfrm>
              <a:off x="4835860" y="2945174"/>
              <a:ext cx="5983356" cy="728662"/>
            </a:xfrm>
            <a:prstGeom prst="rect">
              <a:avLst/>
            </a:prstGeom>
            <a:solidFill>
              <a:schemeClr val="accent3">
                <a:alpha val="39563"/>
              </a:schemeClr>
            </a:solidFill>
            <a:ln w="28575">
              <a:solidFill>
                <a:schemeClr val="accent3">
                  <a:lumMod val="75000"/>
                  <a:alpha val="40027"/>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400" dirty="0">
                  <a:solidFill>
                    <a:schemeClr val="tx1"/>
                  </a:solidFill>
                  <a:effectLst/>
                  <a:latin typeface="Tenorite" pitchFamily="2" charset="0"/>
                  <a:ea typeface="Calibri" panose="020F0502020204030204" pitchFamily="34" charset="0"/>
                  <a:cs typeface="Times New Roman" panose="02020603050405020304" pitchFamily="18" charset="0"/>
                </a:rPr>
                <a:t>Place on other leave</a:t>
              </a:r>
            </a:p>
          </p:txBody>
        </p:sp>
        <p:sp>
          <p:nvSpPr>
            <p:cNvPr id="17" name="Rectangle 16">
              <a:extLst>
                <a:ext uri="{FF2B5EF4-FFF2-40B4-BE49-F238E27FC236}">
                  <a16:creationId xmlns:a16="http://schemas.microsoft.com/office/drawing/2014/main" id="{D13EED32-4A72-5C9D-587C-A2E869B2C20D}"/>
                </a:ext>
              </a:extLst>
            </p:cNvPr>
            <p:cNvSpPr/>
            <p:nvPr/>
          </p:nvSpPr>
          <p:spPr>
            <a:xfrm>
              <a:off x="4835860" y="3897804"/>
              <a:ext cx="5983356" cy="728662"/>
            </a:xfrm>
            <a:prstGeom prst="rect">
              <a:avLst/>
            </a:prstGeom>
            <a:solidFill>
              <a:schemeClr val="accent1">
                <a:alpha val="40159"/>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0"/>
                </a:spcAft>
              </a:pPr>
              <a:r>
                <a:rPr lang="en-US" sz="2400" dirty="0">
                  <a:solidFill>
                    <a:schemeClr val="tx1"/>
                  </a:solidFill>
                  <a:effectLst/>
                  <a:latin typeface="Tenorite" pitchFamily="2" charset="0"/>
                  <a:ea typeface="Calibri" panose="020F0502020204030204" pitchFamily="34" charset="0"/>
                  <a:cs typeface="Times New Roman" panose="02020603050405020304" pitchFamily="18" charset="0"/>
                </a:rPr>
                <a:t>Place on MSWR </a:t>
              </a:r>
            </a:p>
          </p:txBody>
        </p:sp>
        <p:sp>
          <p:nvSpPr>
            <p:cNvPr id="18" name="Rectangle 17">
              <a:extLst>
                <a:ext uri="{FF2B5EF4-FFF2-40B4-BE49-F238E27FC236}">
                  <a16:creationId xmlns:a16="http://schemas.microsoft.com/office/drawing/2014/main" id="{65A62348-BD29-F570-00A0-97BAC56CE090}"/>
                </a:ext>
              </a:extLst>
            </p:cNvPr>
            <p:cNvSpPr/>
            <p:nvPr/>
          </p:nvSpPr>
          <p:spPr>
            <a:xfrm>
              <a:off x="4835860" y="4836938"/>
              <a:ext cx="5983356" cy="804066"/>
            </a:xfrm>
            <a:prstGeom prst="rect">
              <a:avLst/>
            </a:prstGeom>
            <a:solidFill>
              <a:schemeClr val="accent1">
                <a:alpha val="40019"/>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0" marR="0" algn="ctr">
                <a:lnSpc>
                  <a:spcPct val="90000"/>
                </a:lnSpc>
                <a:spcBef>
                  <a:spcPts val="0"/>
                </a:spcBef>
                <a:spcAft>
                  <a:spcPts val="0"/>
                </a:spcAft>
              </a:pPr>
              <a:r>
                <a:rPr lang="en-US" sz="2400" dirty="0">
                  <a:solidFill>
                    <a:schemeClr val="tx1"/>
                  </a:solidFill>
                  <a:effectLst/>
                  <a:latin typeface="Tenorite" pitchFamily="2" charset="0"/>
                  <a:ea typeface="Calibri" panose="020F0502020204030204" pitchFamily="34" charset="0"/>
                  <a:cs typeface="Times New Roman" panose="02020603050405020304" pitchFamily="18" charset="0"/>
                </a:rPr>
                <a:t>Complete Form 2-05</a:t>
              </a:r>
            </a:p>
            <a:p>
              <a:pPr marL="0" marR="0" algn="ctr">
                <a:lnSpc>
                  <a:spcPct val="90000"/>
                </a:lnSpc>
                <a:spcBef>
                  <a:spcPts val="0"/>
                </a:spcBef>
                <a:spcAft>
                  <a:spcPts val="0"/>
                </a:spcAft>
              </a:pPr>
              <a:r>
                <a:rPr lang="en-US" sz="2400" dirty="0">
                  <a:solidFill>
                    <a:schemeClr val="tx1"/>
                  </a:solidFill>
                  <a:latin typeface="Tenorite" pitchFamily="2" charset="0"/>
                  <a:ea typeface="Calibri" panose="020F0502020204030204" pitchFamily="34" charset="0"/>
                  <a:cs typeface="Times New Roman" panose="02020603050405020304" pitchFamily="18" charset="0"/>
                </a:rPr>
                <a:t>Place on MSWR</a:t>
              </a:r>
              <a:endParaRPr lang="en-US" sz="2400" dirty="0">
                <a:solidFill>
                  <a:schemeClr val="tx1"/>
                </a:solidFill>
                <a:effectLst/>
                <a:latin typeface="Tenorite" pitchFamily="2" charset="0"/>
                <a:ea typeface="Calibri" panose="020F0502020204030204" pitchFamily="34" charset="0"/>
                <a:cs typeface="Times New Roman" panose="02020603050405020304" pitchFamily="18" charset="0"/>
              </a:endParaRPr>
            </a:p>
          </p:txBody>
        </p:sp>
      </p:grpSp>
      <p:sp>
        <p:nvSpPr>
          <p:cNvPr id="7" name="Left Bracket 6">
            <a:extLst>
              <a:ext uri="{FF2B5EF4-FFF2-40B4-BE49-F238E27FC236}">
                <a16:creationId xmlns:a16="http://schemas.microsoft.com/office/drawing/2014/main" id="{F366049A-774E-DF81-B51B-73485DB1ED58}"/>
              </a:ext>
            </a:extLst>
          </p:cNvPr>
          <p:cNvSpPr/>
          <p:nvPr/>
        </p:nvSpPr>
        <p:spPr>
          <a:xfrm>
            <a:off x="1372285" y="2849480"/>
            <a:ext cx="397615" cy="2860205"/>
          </a:xfrm>
          <a:prstGeom prst="lef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7FED0E88-D2B8-56D5-C727-C0B1CA967CEE}"/>
              </a:ext>
            </a:extLst>
          </p:cNvPr>
          <p:cNvSpPr txBox="1"/>
          <p:nvPr/>
        </p:nvSpPr>
        <p:spPr>
          <a:xfrm rot="16200000">
            <a:off x="-447673" y="4048750"/>
            <a:ext cx="2860204" cy="461665"/>
          </a:xfrm>
          <a:prstGeom prst="rect">
            <a:avLst/>
          </a:prstGeom>
          <a:noFill/>
        </p:spPr>
        <p:txBody>
          <a:bodyPr wrap="square" rtlCol="0">
            <a:spAutoFit/>
          </a:bodyPr>
          <a:lstStyle/>
          <a:p>
            <a:r>
              <a:rPr lang="en-US" sz="2400" dirty="0">
                <a:latin typeface="Tenorite" pitchFamily="2" charset="0"/>
              </a:rPr>
              <a:t>3  Clinical Pathways</a:t>
            </a:r>
          </a:p>
        </p:txBody>
      </p:sp>
      <p:sp>
        <p:nvSpPr>
          <p:cNvPr id="3" name="Slide Number Placeholder 3">
            <a:extLst>
              <a:ext uri="{FF2B5EF4-FFF2-40B4-BE49-F238E27FC236}">
                <a16:creationId xmlns:a16="http://schemas.microsoft.com/office/drawing/2014/main" id="{56A737C4-CB66-FEBD-1D9D-34C4427F92B2}"/>
              </a:ext>
            </a:extLst>
          </p:cNvPr>
          <p:cNvSpPr txBox="1">
            <a:spLocks/>
          </p:cNvSpPr>
          <p:nvPr/>
        </p:nvSpPr>
        <p:spPr>
          <a:xfrm>
            <a:off x="10408153" y="6364847"/>
            <a:ext cx="1530927"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bg1"/>
                </a:solidFill>
                <a:latin typeface="Tenorite"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8F63A3B-78C7-47BE-AE5E-E10140E04643}" type="slidenum">
              <a:rPr lang="en-US" b="1" smtClean="0">
                <a:latin typeface="+mn-lt"/>
              </a:rPr>
              <a:pPr>
                <a:spcAft>
                  <a:spcPts val="600"/>
                </a:spcAft>
              </a:pPr>
              <a:t>13</a:t>
            </a:fld>
            <a:endParaRPr lang="en-US" b="1" dirty="0">
              <a:latin typeface="+mn-lt"/>
            </a:endParaRPr>
          </a:p>
        </p:txBody>
      </p:sp>
    </p:spTree>
    <p:extLst>
      <p:ext uri="{BB962C8B-B14F-4D97-AF65-F5344CB8AC3E}">
        <p14:creationId xmlns:p14="http://schemas.microsoft.com/office/powerpoint/2010/main" val="38209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B49A52-01CF-0328-E5F6-C0CEE393F1E0}"/>
              </a:ext>
            </a:extLst>
          </p:cNvPr>
          <p:cNvSpPr txBox="1">
            <a:spLocks/>
          </p:cNvSpPr>
          <p:nvPr/>
        </p:nvSpPr>
        <p:spPr>
          <a:xfrm rot="16200000">
            <a:off x="-615647" y="2761125"/>
            <a:ext cx="4740499" cy="1314282"/>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ts val="4875"/>
              </a:lnSpc>
              <a:spcBef>
                <a:spcPct val="0"/>
              </a:spcBef>
              <a:buNone/>
              <a:defRPr sz="4400" b="1" kern="1200" cap="all" baseline="0">
                <a:solidFill>
                  <a:schemeClr val="accent6"/>
                </a:solidFill>
                <a:latin typeface="Tenorite" pitchFamily="2" charset="0"/>
                <a:ea typeface="+mj-ea"/>
                <a:cs typeface="+mj-cs"/>
              </a:defRPr>
            </a:lvl1pPr>
          </a:lstStyle>
          <a:p>
            <a:pPr marL="0" marR="0" lvl="0" indent="0" algn="ctr" defTabSz="914400" rtl="0" eaLnBrk="1" fontAlgn="auto" latinLnBrk="0" hangingPunct="1">
              <a:lnSpc>
                <a:spcPts val="4875"/>
              </a:lnSpc>
              <a:spcBef>
                <a:spcPct val="0"/>
              </a:spcBef>
              <a:spcAft>
                <a:spcPts val="0"/>
              </a:spcAft>
              <a:buClrTx/>
              <a:buSzTx/>
              <a:buFontTx/>
              <a:buNone/>
              <a:tabLst/>
              <a:defRPr/>
            </a:pPr>
            <a:r>
              <a:rPr kumimoji="0" lang="en-US" sz="17600" b="0" i="0" u="none" strike="noStrike" kern="1200" cap="none" spc="0" normalizeH="0" baseline="0" noProof="0" dirty="0">
                <a:ln>
                  <a:noFill/>
                </a:ln>
                <a:solidFill>
                  <a:srgbClr val="FFFFFF"/>
                </a:solidFill>
                <a:effectLst/>
                <a:uLnTx/>
                <a:uFillTx/>
                <a:latin typeface="Tenorite" pitchFamily="2" charset="0"/>
                <a:ea typeface="+mj-ea"/>
                <a:cs typeface="+mj-cs"/>
              </a:rPr>
              <a:t>MSWR</a:t>
            </a:r>
            <a:r>
              <a:rPr kumimoji="0" lang="en-US" sz="17600" b="0" i="0" u="none" strike="noStrike" kern="1200" cap="none" spc="0" normalizeH="0" baseline="0" noProof="0" dirty="0">
                <a:ln>
                  <a:noFill/>
                </a:ln>
                <a:solidFill>
                  <a:srgbClr val="200583"/>
                </a:solidFill>
                <a:effectLst/>
                <a:uLnTx/>
                <a:uFillTx/>
                <a:latin typeface="Tenorite" pitchFamily="2" charset="0"/>
                <a:ea typeface="+mj-ea"/>
                <a:cs typeface="+mj-cs"/>
              </a:rPr>
              <a:t> </a:t>
            </a:r>
            <a:r>
              <a:rPr kumimoji="0" lang="en-US" sz="17600" b="0" i="0" u="none" strike="noStrike" kern="1200" cap="none" spc="0" normalizeH="0" baseline="0" noProof="0" dirty="0">
                <a:ln>
                  <a:noFill/>
                </a:ln>
                <a:solidFill>
                  <a:srgbClr val="FFFFFF"/>
                </a:solidFill>
                <a:effectLst/>
                <a:uLnTx/>
                <a:uFillTx/>
                <a:latin typeface="Tenorite" pitchFamily="2" charset="0"/>
                <a:ea typeface="+mj-ea"/>
                <a:cs typeface="+mj-cs"/>
              </a:rPr>
              <a:t>Flowchart</a:t>
            </a:r>
            <a:br>
              <a:rPr kumimoji="0" lang="en-US" sz="4400" b="0" i="0" u="none" strike="noStrike" kern="1200" cap="all" spc="0" normalizeH="0" baseline="0" noProof="0" dirty="0">
                <a:ln>
                  <a:noFill/>
                </a:ln>
                <a:solidFill>
                  <a:srgbClr val="200583"/>
                </a:solidFill>
                <a:effectLst/>
                <a:uLnTx/>
                <a:uFillTx/>
                <a:latin typeface="Tenorite" pitchFamily="2" charset="0"/>
                <a:ea typeface="+mj-ea"/>
                <a:cs typeface="+mj-cs"/>
              </a:rPr>
            </a:br>
            <a:r>
              <a:rPr kumimoji="0" lang="en-US" sz="14400" b="0" i="0" u="none" strike="noStrike" kern="1200" cap="none" spc="0" normalizeH="0" baseline="0" noProof="0" dirty="0">
                <a:ln>
                  <a:noFill/>
                </a:ln>
                <a:solidFill>
                  <a:srgbClr val="FFFFFF"/>
                </a:solidFill>
                <a:effectLst/>
                <a:uLnTx/>
                <a:uFillTx/>
                <a:latin typeface="Tenorite" pitchFamily="2" charset="0"/>
                <a:ea typeface="+mj-ea"/>
                <a:cs typeface="+mj-cs"/>
              </a:rPr>
              <a:t>for Health Care Needs</a:t>
            </a:r>
            <a:endParaRPr kumimoji="0" lang="en-US" sz="14400" b="0" i="0" u="none" strike="noStrike" kern="1200" cap="all" spc="0" normalizeH="0" baseline="0" noProof="0" dirty="0">
              <a:ln>
                <a:noFill/>
              </a:ln>
              <a:solidFill>
                <a:srgbClr val="FFFFFF"/>
              </a:solidFill>
              <a:effectLst/>
              <a:uLnTx/>
              <a:uFillTx/>
              <a:latin typeface="Tenorite" pitchFamily="2" charset="0"/>
              <a:ea typeface="+mj-ea"/>
              <a:cs typeface="+mj-cs"/>
            </a:endParaRPr>
          </a:p>
        </p:txBody>
      </p:sp>
      <p:pic>
        <p:nvPicPr>
          <p:cNvPr id="18" name="Picture 17" descr="A flowchart of medical separation&#10;&#10;Description automatically generated with low confidence">
            <a:extLst>
              <a:ext uri="{FF2B5EF4-FFF2-40B4-BE49-F238E27FC236}">
                <a16:creationId xmlns:a16="http://schemas.microsoft.com/office/drawing/2014/main" id="{6428F771-9BF9-CDB2-DD7F-8D7C5E72AB6D}"/>
              </a:ext>
            </a:extLst>
          </p:cNvPr>
          <p:cNvPicPr>
            <a:picLocks noChangeAspect="1"/>
          </p:cNvPicPr>
          <p:nvPr/>
        </p:nvPicPr>
        <p:blipFill>
          <a:blip r:embed="rId3"/>
          <a:stretch>
            <a:fillRect/>
          </a:stretch>
        </p:blipFill>
        <p:spPr>
          <a:xfrm>
            <a:off x="4260617" y="-10734"/>
            <a:ext cx="6460582" cy="6858000"/>
          </a:xfrm>
          <a:prstGeom prst="rect">
            <a:avLst/>
          </a:prstGeom>
        </p:spPr>
      </p:pic>
      <p:sp>
        <p:nvSpPr>
          <p:cNvPr id="2" name="Slide Number Placeholder 3">
            <a:extLst>
              <a:ext uri="{FF2B5EF4-FFF2-40B4-BE49-F238E27FC236}">
                <a16:creationId xmlns:a16="http://schemas.microsoft.com/office/drawing/2014/main" id="{1877F3CE-A753-7D81-3B8B-53DB3A3CB6E5}"/>
              </a:ext>
            </a:extLst>
          </p:cNvPr>
          <p:cNvSpPr txBox="1">
            <a:spLocks/>
          </p:cNvSpPr>
          <p:nvPr/>
        </p:nvSpPr>
        <p:spPr>
          <a:xfrm>
            <a:off x="10507526" y="6482141"/>
            <a:ext cx="1530927"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1" i="0" u="none" strike="noStrike" kern="1200" cap="none" spc="0" normalizeH="0" baseline="0" noProof="0" smtClean="0">
                <a:ln>
                  <a:noFill/>
                </a:ln>
                <a:solidFill>
                  <a:srgbClr val="200583"/>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200583"/>
              </a:solidFill>
              <a:effectLst/>
              <a:uLnTx/>
              <a:uFillTx/>
              <a:ea typeface="+mn-ea"/>
              <a:cs typeface="+mn-cs"/>
            </a:endParaRPr>
          </a:p>
        </p:txBody>
      </p:sp>
      <p:sp>
        <p:nvSpPr>
          <p:cNvPr id="3" name="Title 4">
            <a:extLst>
              <a:ext uri="{FF2B5EF4-FFF2-40B4-BE49-F238E27FC236}">
                <a16:creationId xmlns:a16="http://schemas.microsoft.com/office/drawing/2014/main" id="{2D88E530-93F6-689E-57B4-D787E4B8420D}"/>
              </a:ext>
            </a:extLst>
          </p:cNvPr>
          <p:cNvSpPr txBox="1">
            <a:spLocks/>
          </p:cNvSpPr>
          <p:nvPr/>
        </p:nvSpPr>
        <p:spPr>
          <a:xfrm>
            <a:off x="590474" y="0"/>
            <a:ext cx="2461485" cy="6847266"/>
          </a:xfrm>
          <a:prstGeom prst="rect">
            <a:avLst/>
          </a:prstGeom>
          <a:solidFill>
            <a:schemeClr val="tx1">
              <a:lumMod val="50000"/>
              <a:lumOff val="50000"/>
            </a:schemeClr>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algn="ctr"/>
            <a:endParaRPr lang="en-US" sz="4000" dirty="0">
              <a:solidFill>
                <a:srgbClr val="F7E897"/>
              </a:solidFill>
            </a:endParaRPr>
          </a:p>
        </p:txBody>
      </p:sp>
      <p:sp>
        <p:nvSpPr>
          <p:cNvPr id="4" name="Title 1">
            <a:extLst>
              <a:ext uri="{FF2B5EF4-FFF2-40B4-BE49-F238E27FC236}">
                <a16:creationId xmlns:a16="http://schemas.microsoft.com/office/drawing/2014/main" id="{2A808114-4DD3-FCD0-1751-2A3CF4E0158D}"/>
              </a:ext>
            </a:extLst>
          </p:cNvPr>
          <p:cNvSpPr txBox="1">
            <a:spLocks/>
          </p:cNvSpPr>
          <p:nvPr/>
        </p:nvSpPr>
        <p:spPr>
          <a:xfrm rot="16200000">
            <a:off x="-463247" y="2913525"/>
            <a:ext cx="4740499" cy="1314282"/>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ts val="4875"/>
              </a:lnSpc>
              <a:spcBef>
                <a:spcPct val="0"/>
              </a:spcBef>
              <a:buNone/>
              <a:defRPr sz="4400" b="1" kern="1200" cap="all" baseline="0">
                <a:solidFill>
                  <a:schemeClr val="accent6"/>
                </a:solidFill>
                <a:latin typeface="Tenorite" pitchFamily="2" charset="0"/>
                <a:ea typeface="+mj-ea"/>
                <a:cs typeface="+mj-cs"/>
              </a:defRPr>
            </a:lvl1pPr>
          </a:lstStyle>
          <a:p>
            <a:r>
              <a:rPr lang="en-US" sz="17600" b="0" cap="none" dirty="0">
                <a:solidFill>
                  <a:schemeClr val="bg1"/>
                </a:solidFill>
              </a:rPr>
              <a:t>MSWR</a:t>
            </a:r>
            <a:r>
              <a:rPr lang="en-US" sz="17600" b="0" cap="none" dirty="0">
                <a:solidFill>
                  <a:schemeClr val="accent1"/>
                </a:solidFill>
              </a:rPr>
              <a:t> </a:t>
            </a:r>
            <a:r>
              <a:rPr lang="en-US" sz="17600" b="0" cap="none" dirty="0">
                <a:solidFill>
                  <a:schemeClr val="bg1"/>
                </a:solidFill>
              </a:rPr>
              <a:t>Flowchart</a:t>
            </a:r>
            <a:br>
              <a:rPr lang="en-US" b="0" dirty="0">
                <a:solidFill>
                  <a:schemeClr val="accent1"/>
                </a:solidFill>
              </a:rPr>
            </a:br>
            <a:r>
              <a:rPr lang="en-US" sz="14400" b="0" cap="none" dirty="0">
                <a:solidFill>
                  <a:schemeClr val="bg1"/>
                </a:solidFill>
              </a:rPr>
              <a:t>for Health Care Needs</a:t>
            </a:r>
            <a:endParaRPr lang="en-US" sz="14400" b="0" dirty="0">
              <a:solidFill>
                <a:schemeClr val="bg1"/>
              </a:solidFill>
            </a:endParaRPr>
          </a:p>
        </p:txBody>
      </p:sp>
      <p:sp>
        <p:nvSpPr>
          <p:cNvPr id="6" name="Text Box 18">
            <a:extLst>
              <a:ext uri="{FF2B5EF4-FFF2-40B4-BE49-F238E27FC236}">
                <a16:creationId xmlns:a16="http://schemas.microsoft.com/office/drawing/2014/main" id="{A7BB7BCA-5F26-3D10-A751-50575350BF52}"/>
              </a:ext>
            </a:extLst>
          </p:cNvPr>
          <p:cNvSpPr txBox="1"/>
          <p:nvPr/>
        </p:nvSpPr>
        <p:spPr>
          <a:xfrm>
            <a:off x="3223530" y="660349"/>
            <a:ext cx="1775981" cy="740940"/>
          </a:xfrm>
          <a:prstGeom prst="rect">
            <a:avLst/>
          </a:prstGeom>
          <a:solidFill>
            <a:schemeClr val="lt1"/>
          </a:solidFill>
          <a:ln w="158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u="sng" dirty="0">
                <a:solidFill>
                  <a:srgbClr val="000000"/>
                </a:solidFill>
                <a:effectLst/>
                <a:latin typeface="Calibri" panose="020F0502020204030204" pitchFamily="34" charset="0"/>
                <a:ea typeface="Times New Roman" panose="02020603050405020304" pitchFamily="18" charset="0"/>
              </a:rPr>
              <a:t>COLOR LEGEND</a:t>
            </a:r>
            <a:endParaRPr lang="en-US" sz="1100" b="1" dirty="0">
              <a:effectLst/>
              <a:latin typeface="Calibri" panose="020F0502020204030204" pitchFamily="34" charset="0"/>
              <a:ea typeface="Times New Roman" panose="02020603050405020304" pitchFamily="18" charset="0"/>
            </a:endParaRPr>
          </a:p>
          <a:p>
            <a:pPr marL="177800" marR="0" lvl="0" indent="-177800">
              <a:spcBef>
                <a:spcPts val="0"/>
              </a:spcBef>
              <a:spcAft>
                <a:spcPts val="0"/>
              </a:spcAft>
              <a:buFont typeface="Symbol" pitchFamily="2" charset="2"/>
              <a:buChar char=""/>
            </a:pPr>
            <a:r>
              <a:rPr lang="en-US" sz="1050" b="1" dirty="0">
                <a:solidFill>
                  <a:srgbClr val="538135"/>
                </a:solidFill>
                <a:effectLst/>
                <a:latin typeface="Calibri" panose="020F0502020204030204" pitchFamily="34" charset="0"/>
                <a:ea typeface="Times New Roman" panose="02020603050405020304" pitchFamily="18" charset="0"/>
              </a:rPr>
              <a:t>Continue enrollment</a:t>
            </a:r>
            <a:endParaRPr lang="en-US" sz="1100" dirty="0">
              <a:effectLst/>
              <a:latin typeface="Calibri" panose="020F0502020204030204" pitchFamily="34" charset="0"/>
              <a:ea typeface="Times New Roman" panose="02020603050405020304" pitchFamily="18" charset="0"/>
            </a:endParaRPr>
          </a:p>
          <a:p>
            <a:pPr marL="177800" marR="0" lvl="0" indent="-177800">
              <a:spcBef>
                <a:spcPts val="0"/>
              </a:spcBef>
              <a:spcAft>
                <a:spcPts val="0"/>
              </a:spcAft>
              <a:buFont typeface="Symbol" pitchFamily="2" charset="2"/>
              <a:buChar char=""/>
            </a:pPr>
            <a:r>
              <a:rPr lang="en-US" sz="1050" b="1" dirty="0">
                <a:solidFill>
                  <a:srgbClr val="DC6817"/>
                </a:solidFill>
                <a:effectLst/>
                <a:latin typeface="Calibri" panose="020F0502020204030204" pitchFamily="34" charset="0"/>
                <a:ea typeface="Times New Roman" panose="02020603050405020304" pitchFamily="18" charset="0"/>
              </a:rPr>
              <a:t>Other leave</a:t>
            </a:r>
            <a:endParaRPr lang="en-US" sz="1100" dirty="0">
              <a:effectLst/>
              <a:latin typeface="Calibri" panose="020F0502020204030204" pitchFamily="34" charset="0"/>
              <a:ea typeface="Times New Roman" panose="02020603050405020304" pitchFamily="18" charset="0"/>
            </a:endParaRPr>
          </a:p>
          <a:p>
            <a:pPr marL="177800" marR="0" lvl="0" indent="-177800">
              <a:spcBef>
                <a:spcPts val="0"/>
              </a:spcBef>
              <a:spcAft>
                <a:spcPts val="0"/>
              </a:spcAft>
              <a:buFont typeface="Symbol" pitchFamily="2" charset="2"/>
              <a:buChar char=""/>
            </a:pPr>
            <a:r>
              <a:rPr lang="en-US" sz="1050" b="1" dirty="0">
                <a:solidFill>
                  <a:srgbClr val="4472C4"/>
                </a:solidFill>
                <a:effectLst/>
                <a:latin typeface="Calibri" panose="020F0502020204030204" pitchFamily="34" charset="0"/>
                <a:ea typeface="Times New Roman" panose="02020603050405020304" pitchFamily="18" charset="0"/>
              </a:rPr>
              <a:t>MSWR</a:t>
            </a:r>
            <a:endParaRPr lang="en-US" sz="11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47241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a:lstStyle/>
          <a:p>
            <a:fld id="{48F63A3B-78C7-47BE-AE5E-E10140E04643}" type="slidenum">
              <a:rPr lang="en-US" smtClean="0">
                <a:latin typeface="+mn-lt"/>
              </a:rPr>
              <a:pPr/>
              <a:t>15</a:t>
            </a:fld>
            <a:endParaRPr lang="en-US" dirty="0">
              <a:latin typeface="+mn-lt"/>
            </a:endParaRPr>
          </a:p>
        </p:txBody>
      </p:sp>
      <p:sp>
        <p:nvSpPr>
          <p:cNvPr id="8" name="TextBox 7">
            <a:extLst>
              <a:ext uri="{FF2B5EF4-FFF2-40B4-BE49-F238E27FC236}">
                <a16:creationId xmlns:a16="http://schemas.microsoft.com/office/drawing/2014/main" id="{A9655B18-5EBB-78EF-A289-476B92BAB3D3}"/>
              </a:ext>
            </a:extLst>
          </p:cNvPr>
          <p:cNvSpPr txBox="1"/>
          <p:nvPr/>
        </p:nvSpPr>
        <p:spPr>
          <a:xfrm>
            <a:off x="2062103" y="5830052"/>
            <a:ext cx="7888190" cy="526298"/>
          </a:xfrm>
          <a:prstGeom prst="rect">
            <a:avLst/>
          </a:prstGeom>
          <a:noFill/>
          <a:ln w="25400">
            <a:solidFill>
              <a:schemeClr val="accent1"/>
            </a:solidFill>
          </a:ln>
        </p:spPr>
        <p:txBody>
          <a:bodyPr wrap="square" tIns="91440" bIns="91440">
            <a:spAutoFit/>
          </a:bodyPr>
          <a:lstStyle/>
          <a:p>
            <a:pPr marL="0" marR="0" lvl="0" indent="0" algn="ctr" defTabSz="457200" rtl="0" eaLnBrk="1" fontAlgn="auto" latinLnBrk="0" hangingPunct="1">
              <a:lnSpc>
                <a:spcPct val="90000"/>
              </a:lnSpc>
              <a:spcBef>
                <a:spcPts val="0"/>
              </a:spcBef>
              <a:spcAft>
                <a:spcPts val="18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1"/>
                </a:solidFill>
                <a:effectLst/>
                <a:uLnTx/>
                <a:uFillTx/>
                <a:latin typeface="Tenorite" pitchFamily="2" charset="0"/>
              </a:rPr>
              <a:t>Not all mental health issues require an MSWR.</a:t>
            </a:r>
          </a:p>
        </p:txBody>
      </p:sp>
      <p:sp>
        <p:nvSpPr>
          <p:cNvPr id="24" name="Text Placeholder 10">
            <a:extLst>
              <a:ext uri="{FF2B5EF4-FFF2-40B4-BE49-F238E27FC236}">
                <a16:creationId xmlns:a16="http://schemas.microsoft.com/office/drawing/2014/main" id="{AD76DCA8-EB92-2FE1-C5E6-AAEF3D03A6A1}"/>
              </a:ext>
            </a:extLst>
          </p:cNvPr>
          <p:cNvSpPr txBox="1">
            <a:spLocks/>
          </p:cNvSpPr>
          <p:nvPr/>
        </p:nvSpPr>
        <p:spPr>
          <a:xfrm>
            <a:off x="3087403" y="1649449"/>
            <a:ext cx="6017193" cy="41148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Tenorite" pitchFamily="2" charset="0"/>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Tenorite" pitchFamily="2" charset="0"/>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Tenorite" pitchFamily="2" charset="0"/>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000" b="1" u="sng" dirty="0">
              <a:solidFill>
                <a:schemeClr val="accent4">
                  <a:lumMod val="75000"/>
                </a:schemeClr>
              </a:solidFill>
            </a:endParaRPr>
          </a:p>
        </p:txBody>
      </p:sp>
      <p:graphicFrame>
        <p:nvGraphicFramePr>
          <p:cNvPr id="2" name="Table 1">
            <a:extLst>
              <a:ext uri="{FF2B5EF4-FFF2-40B4-BE49-F238E27FC236}">
                <a16:creationId xmlns:a16="http://schemas.microsoft.com/office/drawing/2014/main" id="{C8522B75-DC5A-5D1C-7DCF-A4AB41A11718}"/>
              </a:ext>
            </a:extLst>
          </p:cNvPr>
          <p:cNvGraphicFramePr>
            <a:graphicFrameLocks noGrp="1"/>
          </p:cNvGraphicFramePr>
          <p:nvPr/>
        </p:nvGraphicFramePr>
        <p:xfrm>
          <a:off x="1503804" y="2095161"/>
          <a:ext cx="9004788" cy="3360824"/>
        </p:xfrm>
        <a:graphic>
          <a:graphicData uri="http://schemas.openxmlformats.org/drawingml/2006/table">
            <a:tbl>
              <a:tblPr firstRow="1" firstCol="1" bandRow="1">
                <a:tableStyleId>{F5AB1C69-6EDB-4FF4-983F-18BD219EF322}</a:tableStyleId>
              </a:tblPr>
              <a:tblGrid>
                <a:gridCol w="5867667">
                  <a:extLst>
                    <a:ext uri="{9D8B030D-6E8A-4147-A177-3AD203B41FA5}">
                      <a16:colId xmlns:a16="http://schemas.microsoft.com/office/drawing/2014/main" val="1605684104"/>
                    </a:ext>
                  </a:extLst>
                </a:gridCol>
                <a:gridCol w="1501863">
                  <a:extLst>
                    <a:ext uri="{9D8B030D-6E8A-4147-A177-3AD203B41FA5}">
                      <a16:colId xmlns:a16="http://schemas.microsoft.com/office/drawing/2014/main" val="2851450587"/>
                    </a:ext>
                  </a:extLst>
                </a:gridCol>
                <a:gridCol w="1635258">
                  <a:extLst>
                    <a:ext uri="{9D8B030D-6E8A-4147-A177-3AD203B41FA5}">
                      <a16:colId xmlns:a16="http://schemas.microsoft.com/office/drawing/2014/main" val="2213205145"/>
                    </a:ext>
                  </a:extLst>
                </a:gridCol>
              </a:tblGrid>
              <a:tr h="822730">
                <a:tc rowSpan="2">
                  <a:txBody>
                    <a:bodyPr/>
                    <a:lstStyle/>
                    <a:p>
                      <a:pPr marL="0" marR="0">
                        <a:spcBef>
                          <a:spcPts val="0"/>
                        </a:spcBef>
                        <a:spcAft>
                          <a:spcPts val="0"/>
                        </a:spcAft>
                      </a:pPr>
                      <a:r>
                        <a:rPr lang="en-US" sz="2200" kern="100" dirty="0">
                          <a:solidFill>
                            <a:schemeClr val="tx1"/>
                          </a:solidFill>
                          <a:effectLst/>
                          <a:latin typeface="Tenorite" pitchFamily="2" charset="0"/>
                        </a:rPr>
                        <a:t>Leave Type</a:t>
                      </a:r>
                      <a:endParaRPr lang="en-US" sz="2200" kern="100" dirty="0">
                        <a:solidFill>
                          <a:schemeClr val="tx1"/>
                        </a:solidFill>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spcBef>
                          <a:spcPts val="0"/>
                        </a:spcBef>
                        <a:spcAft>
                          <a:spcPts val="0"/>
                        </a:spcAft>
                      </a:pPr>
                      <a:r>
                        <a:rPr lang="en-US" sz="2200" kern="100" dirty="0">
                          <a:solidFill>
                            <a:schemeClr val="tx1"/>
                          </a:solidFill>
                          <a:effectLst/>
                          <a:latin typeface="Tenorite" pitchFamily="2" charset="0"/>
                        </a:rPr>
                        <a:t>Transportation Provided</a:t>
                      </a:r>
                      <a:endParaRPr lang="en-US" sz="2200" kern="100" dirty="0">
                        <a:solidFill>
                          <a:schemeClr val="tx1"/>
                        </a:solidFill>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56823162"/>
                  </a:ext>
                </a:extLst>
              </a:tr>
              <a:tr h="352418">
                <a:tc vMerge="1">
                  <a:txBody>
                    <a:bodyPr/>
                    <a:lstStyle/>
                    <a:p>
                      <a:endParaRPr lang="en-US"/>
                    </a:p>
                  </a:txBody>
                  <a:tcPr/>
                </a:tc>
                <a:tc>
                  <a:txBody>
                    <a:bodyPr/>
                    <a:lstStyle/>
                    <a:p>
                      <a:pPr marL="0" marR="0" algn="ctr">
                        <a:spcBef>
                          <a:spcPts val="0"/>
                        </a:spcBef>
                        <a:spcAft>
                          <a:spcPts val="0"/>
                        </a:spcAft>
                      </a:pPr>
                      <a:r>
                        <a:rPr lang="en-US" sz="2200" b="1" kern="100" dirty="0">
                          <a:effectLst/>
                          <a:latin typeface="Tenorite" pitchFamily="2" charset="0"/>
                        </a:rPr>
                        <a:t>YES</a:t>
                      </a:r>
                      <a:endParaRPr lang="en-US" sz="2200" b="1"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200" b="1" kern="100" dirty="0">
                          <a:effectLst/>
                          <a:latin typeface="Tenorite" pitchFamily="2" charset="0"/>
                        </a:rPr>
                        <a:t>NO</a:t>
                      </a:r>
                      <a:endParaRPr lang="en-US" sz="2200" b="1"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4410098"/>
                  </a:ext>
                </a:extLst>
              </a:tr>
              <a:tr h="546419">
                <a:tc>
                  <a:txBody>
                    <a:bodyPr/>
                    <a:lstStyle/>
                    <a:p>
                      <a:pPr marL="0" marR="0">
                        <a:spcBef>
                          <a:spcPts val="1200"/>
                        </a:spcBef>
                        <a:spcAft>
                          <a:spcPts val="1200"/>
                        </a:spcAft>
                      </a:pPr>
                      <a:r>
                        <a:rPr lang="en-US" sz="2200" b="0" kern="100" dirty="0">
                          <a:solidFill>
                            <a:schemeClr val="tx1"/>
                          </a:solidFill>
                          <a:effectLst/>
                          <a:latin typeface="Tenorite" pitchFamily="2" charset="0"/>
                        </a:rPr>
                        <a:t>Personal Leave with Pay (PTO)</a:t>
                      </a:r>
                      <a:endParaRPr lang="en-US" sz="2200" b="0" kern="100" dirty="0">
                        <a:solidFill>
                          <a:schemeClr val="tx1"/>
                        </a:solidFill>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400" kern="100" dirty="0">
                          <a:effectLst/>
                          <a:latin typeface="Tenorite" pitchFamily="2" charset="0"/>
                        </a:rPr>
                        <a:t> </a:t>
                      </a: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2400" kern="100" dirty="0">
                          <a:effectLst/>
                          <a:latin typeface="Tenorite" pitchFamily="2" charset="0"/>
                        </a:rPr>
                        <a:t> </a:t>
                      </a: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61085726"/>
                  </a:ext>
                </a:extLst>
              </a:tr>
              <a:tr h="546419">
                <a:tc>
                  <a:txBody>
                    <a:bodyPr/>
                    <a:lstStyle/>
                    <a:p>
                      <a:pPr marL="0" marR="0">
                        <a:spcBef>
                          <a:spcPts val="1200"/>
                        </a:spcBef>
                        <a:spcAft>
                          <a:spcPts val="1200"/>
                        </a:spcAft>
                      </a:pPr>
                      <a:r>
                        <a:rPr lang="en-US" sz="2200" b="0" kern="100" dirty="0">
                          <a:solidFill>
                            <a:schemeClr val="tx1"/>
                          </a:solidFill>
                          <a:effectLst/>
                          <a:latin typeface="Tenorite" pitchFamily="2" charset="0"/>
                        </a:rPr>
                        <a:t>Administrative Leave</a:t>
                      </a:r>
                      <a:endParaRPr lang="en-US" sz="2200" b="0" kern="100" dirty="0">
                        <a:solidFill>
                          <a:schemeClr val="tx1"/>
                        </a:solidFill>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80716"/>
                      </a:schemeClr>
                    </a:solidFill>
                  </a:tcPr>
                </a:tc>
                <a:tc>
                  <a:txBody>
                    <a:bodyPr/>
                    <a:lstStyle/>
                    <a:p>
                      <a:pPr marL="0" marR="0">
                        <a:spcBef>
                          <a:spcPts val="0"/>
                        </a:spcBef>
                        <a:spcAft>
                          <a:spcPts val="0"/>
                        </a:spcAft>
                      </a:pPr>
                      <a:r>
                        <a:rPr lang="en-US" sz="2400" kern="100" dirty="0">
                          <a:effectLst/>
                          <a:latin typeface="Tenorite" pitchFamily="2" charset="0"/>
                        </a:rPr>
                        <a:t> </a:t>
                      </a: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80716"/>
                      </a:schemeClr>
                    </a:solidFill>
                  </a:tcPr>
                </a:tc>
                <a:tc>
                  <a:txBody>
                    <a:bodyPr/>
                    <a:lstStyle/>
                    <a:p>
                      <a:pPr marL="0" marR="0">
                        <a:spcBef>
                          <a:spcPts val="0"/>
                        </a:spcBef>
                        <a:spcAft>
                          <a:spcPts val="0"/>
                        </a:spcAft>
                      </a:pPr>
                      <a:r>
                        <a:rPr lang="en-US" sz="2400" kern="100" dirty="0">
                          <a:effectLst/>
                          <a:latin typeface="Tenorite" pitchFamily="2" charset="0"/>
                        </a:rPr>
                        <a:t> </a:t>
                      </a: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80716"/>
                      </a:schemeClr>
                    </a:solidFill>
                  </a:tcPr>
                </a:tc>
                <a:extLst>
                  <a:ext uri="{0D108BD9-81ED-4DB2-BD59-A6C34878D82A}">
                    <a16:rowId xmlns:a16="http://schemas.microsoft.com/office/drawing/2014/main" val="3447439769"/>
                  </a:ext>
                </a:extLst>
              </a:tr>
              <a:tr h="546419">
                <a:tc>
                  <a:txBody>
                    <a:bodyPr/>
                    <a:lstStyle/>
                    <a:p>
                      <a:pPr marL="0" marR="0">
                        <a:spcBef>
                          <a:spcPts val="1200"/>
                        </a:spcBef>
                        <a:spcAft>
                          <a:spcPts val="1200"/>
                        </a:spcAft>
                      </a:pPr>
                      <a:r>
                        <a:rPr lang="en-US" sz="2200" b="0" kern="100" dirty="0">
                          <a:solidFill>
                            <a:schemeClr val="tx1"/>
                          </a:solidFill>
                          <a:effectLst/>
                          <a:latin typeface="Tenorite" pitchFamily="2" charset="0"/>
                        </a:rPr>
                        <a:t>Regional Office Management Leave (ROML)</a:t>
                      </a:r>
                      <a:endParaRPr lang="en-US" sz="2200" b="0" kern="100" dirty="0">
                        <a:solidFill>
                          <a:schemeClr val="tx1"/>
                        </a:solidFill>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71000"/>
                      </a:schemeClr>
                    </a:solidFill>
                  </a:tcPr>
                </a:tc>
                <a:tc>
                  <a:txBody>
                    <a:bodyPr/>
                    <a:lstStyle/>
                    <a:p>
                      <a:pPr marL="0" marR="0">
                        <a:spcBef>
                          <a:spcPts val="0"/>
                        </a:spcBef>
                        <a:spcAft>
                          <a:spcPts val="0"/>
                        </a:spcAft>
                      </a:pPr>
                      <a:r>
                        <a:rPr lang="en-US" sz="2400" kern="100" dirty="0">
                          <a:effectLst/>
                          <a:latin typeface="Tenorite" pitchFamily="2" charset="0"/>
                        </a:rPr>
                        <a:t> </a:t>
                      </a: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71000"/>
                      </a:schemeClr>
                    </a:solidFill>
                  </a:tcPr>
                </a:tc>
                <a:tc>
                  <a:txBody>
                    <a:bodyPr/>
                    <a:lstStyle/>
                    <a:p>
                      <a:pPr marL="0" marR="0">
                        <a:spcBef>
                          <a:spcPts val="0"/>
                        </a:spcBef>
                        <a:spcAft>
                          <a:spcPts val="0"/>
                        </a:spcAft>
                      </a:pPr>
                      <a:r>
                        <a:rPr lang="en-US" sz="2400" kern="100" dirty="0">
                          <a:effectLst/>
                          <a:latin typeface="Tenorite" pitchFamily="2" charset="0"/>
                        </a:rPr>
                        <a:t> </a:t>
                      </a: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71000"/>
                      </a:schemeClr>
                    </a:solidFill>
                  </a:tcPr>
                </a:tc>
                <a:extLst>
                  <a:ext uri="{0D108BD9-81ED-4DB2-BD59-A6C34878D82A}">
                    <a16:rowId xmlns:a16="http://schemas.microsoft.com/office/drawing/2014/main" val="4192410826"/>
                  </a:ext>
                </a:extLst>
              </a:tr>
              <a:tr h="546419">
                <a:tc>
                  <a:txBody>
                    <a:bodyPr/>
                    <a:lstStyle/>
                    <a:p>
                      <a:pPr marL="0" marR="0">
                        <a:spcBef>
                          <a:spcPts val="1200"/>
                        </a:spcBef>
                        <a:spcAft>
                          <a:spcPts val="1200"/>
                        </a:spcAft>
                      </a:pPr>
                      <a:r>
                        <a:rPr lang="en-US" sz="2200" b="0" kern="100" dirty="0">
                          <a:solidFill>
                            <a:schemeClr val="tx1"/>
                          </a:solidFill>
                          <a:effectLst/>
                          <a:latin typeface="Tenorite" pitchFamily="2" charset="0"/>
                          <a:ea typeface="Calibri" panose="020F0502020204030204" pitchFamily="34" charset="0"/>
                          <a:cs typeface="Times New Roman" panose="02020603050405020304" pitchFamily="18" charset="0"/>
                        </a:rPr>
                        <a:t>Bereavement (10 days) – requires confirmation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D3E8">
                        <a:alpha val="71000"/>
                      </a:srgbClr>
                    </a:solidFill>
                  </a:tcPr>
                </a:tc>
                <a:tc>
                  <a:txBody>
                    <a:bodyPr/>
                    <a:lstStyle/>
                    <a:p>
                      <a:pPr marL="0" marR="0">
                        <a:spcBef>
                          <a:spcPts val="0"/>
                        </a:spcBef>
                        <a:spcAft>
                          <a:spcPts val="0"/>
                        </a:spcAft>
                      </a:pP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E8">
                        <a:alpha val="71000"/>
                      </a:srgbClr>
                    </a:solidFill>
                  </a:tcPr>
                </a:tc>
                <a:tc>
                  <a:txBody>
                    <a:bodyPr/>
                    <a:lstStyle/>
                    <a:p>
                      <a:pPr marL="0" marR="0">
                        <a:spcBef>
                          <a:spcPts val="0"/>
                        </a:spcBef>
                        <a:spcAft>
                          <a:spcPts val="0"/>
                        </a:spcAft>
                      </a:pPr>
                      <a:endParaRPr lang="en-US" sz="2400" kern="100" dirty="0">
                        <a:effectLst/>
                        <a:latin typeface="Tenorite"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E8">
                        <a:alpha val="71000"/>
                      </a:srgbClr>
                    </a:solidFill>
                  </a:tcPr>
                </a:tc>
                <a:extLst>
                  <a:ext uri="{0D108BD9-81ED-4DB2-BD59-A6C34878D82A}">
                    <a16:rowId xmlns:a16="http://schemas.microsoft.com/office/drawing/2014/main" val="3878594255"/>
                  </a:ext>
                </a:extLst>
              </a:tr>
            </a:tbl>
          </a:graphicData>
        </a:graphic>
      </p:graphicFrame>
      <p:pic>
        <p:nvPicPr>
          <p:cNvPr id="9" name="Graphic 8" descr="Badge Cross with solid fill">
            <a:extLst>
              <a:ext uri="{FF2B5EF4-FFF2-40B4-BE49-F238E27FC236}">
                <a16:creationId xmlns:a16="http://schemas.microsoft.com/office/drawing/2014/main" id="{227ABD5F-2ACE-F27F-E3C2-89E5EDCF9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1895" y="3272034"/>
            <a:ext cx="576072" cy="576072"/>
          </a:xfrm>
          <a:prstGeom prst="rect">
            <a:avLst/>
          </a:prstGeom>
        </p:spPr>
      </p:pic>
      <p:sp>
        <p:nvSpPr>
          <p:cNvPr id="5" name="Title 4">
            <a:extLst>
              <a:ext uri="{FF2B5EF4-FFF2-40B4-BE49-F238E27FC236}">
                <a16:creationId xmlns:a16="http://schemas.microsoft.com/office/drawing/2014/main" id="{C4580DCC-938B-8E51-2059-728D98F543B2}"/>
              </a:ext>
            </a:extLst>
          </p:cNvPr>
          <p:cNvSpPr txBox="1">
            <a:spLocks/>
          </p:cNvSpPr>
          <p:nvPr/>
        </p:nvSpPr>
        <p:spPr>
          <a:xfrm>
            <a:off x="1504874" y="688768"/>
            <a:ext cx="9004788" cy="1213147"/>
          </a:xfrm>
          <a:prstGeom prst="rect">
            <a:avLst/>
          </a:prstGeom>
          <a:solidFill>
            <a:schemeClr val="accent1"/>
          </a:solidFill>
        </p:spPr>
        <p:txBody>
          <a:bodyPr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algn="ctr">
              <a:lnSpc>
                <a:spcPct val="100000"/>
              </a:lnSpc>
            </a:pPr>
            <a:r>
              <a:rPr lang="en-US" sz="4000" b="0" dirty="0">
                <a:solidFill>
                  <a:schemeClr val="bg1"/>
                </a:solidFill>
              </a:rPr>
              <a:t>Other Leaves</a:t>
            </a:r>
          </a:p>
          <a:p>
            <a:pPr algn="ctr">
              <a:lnSpc>
                <a:spcPct val="100000"/>
              </a:lnSpc>
            </a:pPr>
            <a:r>
              <a:rPr lang="en-US" sz="2800" b="0" dirty="0">
                <a:solidFill>
                  <a:schemeClr val="bg1"/>
                </a:solidFill>
              </a:rPr>
              <a:t>must be </a:t>
            </a:r>
            <a:r>
              <a:rPr lang="en-US" sz="2800" b="0" i="1" u="sng" dirty="0">
                <a:solidFill>
                  <a:srgbClr val="F7E897"/>
                </a:solidFill>
              </a:rPr>
              <a:t>tried or considered</a:t>
            </a:r>
          </a:p>
        </p:txBody>
      </p:sp>
      <p:grpSp>
        <p:nvGrpSpPr>
          <p:cNvPr id="7" name="Group 6">
            <a:extLst>
              <a:ext uri="{FF2B5EF4-FFF2-40B4-BE49-F238E27FC236}">
                <a16:creationId xmlns:a16="http://schemas.microsoft.com/office/drawing/2014/main" id="{06169471-417C-693A-85DD-42424CBD0C66}"/>
              </a:ext>
            </a:extLst>
          </p:cNvPr>
          <p:cNvGrpSpPr/>
          <p:nvPr/>
        </p:nvGrpSpPr>
        <p:grpSpPr>
          <a:xfrm>
            <a:off x="7823360" y="3805577"/>
            <a:ext cx="587350" cy="1676511"/>
            <a:chOff x="7823360" y="3805577"/>
            <a:chExt cx="587350" cy="1676511"/>
          </a:xfrm>
        </p:grpSpPr>
        <p:pic>
          <p:nvPicPr>
            <p:cNvPr id="39" name="Graphic 38" descr="Badge Tick1 with solid fill">
              <a:extLst>
                <a:ext uri="{FF2B5EF4-FFF2-40B4-BE49-F238E27FC236}">
                  <a16:creationId xmlns:a16="http://schemas.microsoft.com/office/drawing/2014/main" id="{8627A641-7A96-65B5-B19C-E68DC9448A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8999" y="3805577"/>
              <a:ext cx="576072" cy="576072"/>
            </a:xfrm>
            <a:prstGeom prst="rect">
              <a:avLst/>
            </a:prstGeom>
          </p:spPr>
        </p:pic>
        <p:pic>
          <p:nvPicPr>
            <p:cNvPr id="4" name="Graphic 3" descr="Badge Tick1 with solid fill">
              <a:extLst>
                <a:ext uri="{FF2B5EF4-FFF2-40B4-BE49-F238E27FC236}">
                  <a16:creationId xmlns:a16="http://schemas.microsoft.com/office/drawing/2014/main" id="{24CB3FA9-4ED0-C72E-AEC8-6EBDEA101706}"/>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rot="21407201">
              <a:off x="7823360" y="4343296"/>
              <a:ext cx="587350" cy="587350"/>
            </a:xfrm>
            <a:prstGeom prst="rect">
              <a:avLst/>
            </a:prstGeom>
          </p:spPr>
        </p:pic>
        <p:pic>
          <p:nvPicPr>
            <p:cNvPr id="6" name="Graphic 5" descr="Badge Tick1 with solid fill">
              <a:extLst>
                <a:ext uri="{FF2B5EF4-FFF2-40B4-BE49-F238E27FC236}">
                  <a16:creationId xmlns:a16="http://schemas.microsoft.com/office/drawing/2014/main" id="{56C48A89-F2F6-4298-02CA-E18474E1579C}"/>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rot="21407201">
              <a:off x="7823360" y="4894738"/>
              <a:ext cx="587350" cy="587350"/>
            </a:xfrm>
            <a:prstGeom prst="rect">
              <a:avLst/>
            </a:prstGeom>
          </p:spPr>
        </p:pic>
      </p:grpSp>
    </p:spTree>
    <p:extLst>
      <p:ext uri="{BB962C8B-B14F-4D97-AF65-F5344CB8AC3E}">
        <p14:creationId xmlns:p14="http://schemas.microsoft.com/office/powerpoint/2010/main" val="55009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10B3672F-AF44-2E44-47D5-03FFCBEC3A70}"/>
              </a:ext>
            </a:extLst>
          </p:cNvPr>
          <p:cNvPicPr>
            <a:picLocks noChangeAspect="1"/>
          </p:cNvPicPr>
          <p:nvPr/>
        </p:nvPicPr>
        <p:blipFill rotWithShape="1">
          <a:blip r:embed="rId3">
            <a:duotone>
              <a:schemeClr val="accent1">
                <a:shade val="45000"/>
                <a:satMod val="135000"/>
              </a:schemeClr>
              <a:prstClr val="white"/>
            </a:duotone>
          </a:blip>
          <a:srcRect t="12769" r="-1" b="-1"/>
          <a:stretch/>
        </p:blipFill>
        <p:spPr>
          <a:xfrm>
            <a:off x="-30480" y="0"/>
            <a:ext cx="12252960" cy="6894025"/>
          </a:xfrm>
          <a:prstGeom prst="rect">
            <a:avLst/>
          </a:prstGeom>
        </p:spPr>
      </p:pic>
      <p:sp>
        <p:nvSpPr>
          <p:cNvPr id="2" name="Title 1">
            <a:extLst>
              <a:ext uri="{FF2B5EF4-FFF2-40B4-BE49-F238E27FC236}">
                <a16:creationId xmlns:a16="http://schemas.microsoft.com/office/drawing/2014/main" id="{C68E5C77-6C4F-7689-7B91-A22290520BE9}"/>
              </a:ext>
            </a:extLst>
          </p:cNvPr>
          <p:cNvSpPr>
            <a:spLocks noGrp="1"/>
          </p:cNvSpPr>
          <p:nvPr>
            <p:ph type="ctrTitle" idx="4294967295"/>
          </p:nvPr>
        </p:nvSpPr>
        <p:spPr>
          <a:xfrm>
            <a:off x="1321810" y="1059811"/>
            <a:ext cx="10870190" cy="1097280"/>
          </a:xfrm>
          <a:solidFill>
            <a:schemeClr val="accent1"/>
          </a:solidFill>
          <a:ln>
            <a:noFill/>
          </a:ln>
        </p:spPr>
        <p:txBody>
          <a:bodyPr anchor="ctr">
            <a:noAutofit/>
          </a:bodyPr>
          <a:lstStyle/>
          <a:p>
            <a:pPr>
              <a:lnSpc>
                <a:spcPct val="100000"/>
              </a:lnSpc>
              <a:spcAft>
                <a:spcPts val="2400"/>
              </a:spcAft>
            </a:pPr>
            <a:r>
              <a:rPr lang="en-US" sz="4000" dirty="0">
                <a:solidFill>
                  <a:schemeClr val="tx1"/>
                </a:solidFill>
              </a:rPr>
              <a:t> </a:t>
            </a:r>
            <a:r>
              <a:rPr lang="en-US" sz="4000" b="1" dirty="0">
                <a:solidFill>
                  <a:schemeClr val="bg1"/>
                </a:solidFill>
                <a:latin typeface="Tenorite" pitchFamily="2" charset="0"/>
              </a:rPr>
              <a:t>MSWR</a:t>
            </a:r>
          </a:p>
        </p:txBody>
      </p:sp>
      <p:sp>
        <p:nvSpPr>
          <p:cNvPr id="4" name="Title 1">
            <a:extLst>
              <a:ext uri="{FF2B5EF4-FFF2-40B4-BE49-F238E27FC236}">
                <a16:creationId xmlns:a16="http://schemas.microsoft.com/office/drawing/2014/main" id="{DAFCBCC0-7551-C8EC-5393-D527009810C9}"/>
              </a:ext>
            </a:extLst>
          </p:cNvPr>
          <p:cNvSpPr txBox="1">
            <a:spLocks/>
          </p:cNvSpPr>
          <p:nvPr/>
        </p:nvSpPr>
        <p:spPr>
          <a:xfrm>
            <a:off x="2615868" y="2509798"/>
            <a:ext cx="9601200" cy="822960"/>
          </a:xfrm>
          <a:prstGeom prst="rect">
            <a:avLst/>
          </a:prstGeom>
          <a:solidFill>
            <a:schemeClr val="accent1">
              <a:lumMod val="20000"/>
              <a:lumOff val="8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1: Definition/Criteria</a:t>
            </a:r>
          </a:p>
        </p:txBody>
      </p:sp>
      <p:sp>
        <p:nvSpPr>
          <p:cNvPr id="5" name="Title 1">
            <a:extLst>
              <a:ext uri="{FF2B5EF4-FFF2-40B4-BE49-F238E27FC236}">
                <a16:creationId xmlns:a16="http://schemas.microsoft.com/office/drawing/2014/main" id="{55CF118D-C2A5-2B68-A05B-D0F50BD37068}"/>
              </a:ext>
            </a:extLst>
          </p:cNvPr>
          <p:cNvSpPr txBox="1">
            <a:spLocks/>
          </p:cNvSpPr>
          <p:nvPr/>
        </p:nvSpPr>
        <p:spPr>
          <a:xfrm>
            <a:off x="3087136" y="3685465"/>
            <a:ext cx="9144000" cy="822960"/>
          </a:xfrm>
          <a:prstGeom prst="rect">
            <a:avLst/>
          </a:prstGeom>
          <a:solidFill>
            <a:srgbClr val="C8C8E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2: Process</a:t>
            </a:r>
          </a:p>
        </p:txBody>
      </p:sp>
      <p:sp>
        <p:nvSpPr>
          <p:cNvPr id="6" name="Title 1">
            <a:extLst>
              <a:ext uri="{FF2B5EF4-FFF2-40B4-BE49-F238E27FC236}">
                <a16:creationId xmlns:a16="http://schemas.microsoft.com/office/drawing/2014/main" id="{2DBA7BCC-8805-1E16-D058-9A429563BBB1}"/>
              </a:ext>
            </a:extLst>
          </p:cNvPr>
          <p:cNvSpPr txBox="1">
            <a:spLocks/>
          </p:cNvSpPr>
          <p:nvPr/>
        </p:nvSpPr>
        <p:spPr>
          <a:xfrm>
            <a:off x="3519268" y="4861133"/>
            <a:ext cx="8686800" cy="821639"/>
          </a:xfrm>
          <a:prstGeom prst="rect">
            <a:avLst/>
          </a:prstGeom>
          <a:solidFill>
            <a:srgbClr val="DBDAE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3: Documentation</a:t>
            </a:r>
          </a:p>
        </p:txBody>
      </p:sp>
      <p:sp>
        <p:nvSpPr>
          <p:cNvPr id="8" name="TextBox 7">
            <a:extLst>
              <a:ext uri="{FF2B5EF4-FFF2-40B4-BE49-F238E27FC236}">
                <a16:creationId xmlns:a16="http://schemas.microsoft.com/office/drawing/2014/main" id="{5846A488-6ED3-751D-5FCF-9FC2F70B73FF}"/>
              </a:ext>
            </a:extLst>
          </p:cNvPr>
          <p:cNvSpPr txBox="1"/>
          <p:nvPr/>
        </p:nvSpPr>
        <p:spPr>
          <a:xfrm>
            <a:off x="1931963" y="2490391"/>
            <a:ext cx="675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97FD5"/>
                </a:solidFill>
                <a:effectLst/>
                <a:uLnTx/>
                <a:uFillTx/>
                <a:latin typeface="Franklin Gothic Book" panose="020B0503020102020204"/>
                <a:ea typeface="+mn-ea"/>
                <a:cs typeface="+mn-cs"/>
              </a:rPr>
              <a:t>✓</a:t>
            </a:r>
          </a:p>
        </p:txBody>
      </p:sp>
      <p:sp>
        <p:nvSpPr>
          <p:cNvPr id="3" name="TextBox 2">
            <a:extLst>
              <a:ext uri="{FF2B5EF4-FFF2-40B4-BE49-F238E27FC236}">
                <a16:creationId xmlns:a16="http://schemas.microsoft.com/office/drawing/2014/main" id="{4C11678F-889E-3E0A-67CB-D5D04746F3B5}"/>
              </a:ext>
            </a:extLst>
          </p:cNvPr>
          <p:cNvSpPr txBox="1"/>
          <p:nvPr/>
        </p:nvSpPr>
        <p:spPr>
          <a:xfrm>
            <a:off x="2001579" y="3704872"/>
            <a:ext cx="675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97FD5"/>
                </a:solidFill>
                <a:effectLst/>
                <a:uLnTx/>
                <a:uFillTx/>
                <a:latin typeface="Franklin Gothic Book" panose="020B0503020102020204"/>
                <a:ea typeface="+mn-ea"/>
                <a:cs typeface="+mn-cs"/>
              </a:rPr>
              <a:t>✓</a:t>
            </a:r>
          </a:p>
        </p:txBody>
      </p:sp>
      <p:sp>
        <p:nvSpPr>
          <p:cNvPr id="7" name="Slide Number Placeholder 3">
            <a:extLst>
              <a:ext uri="{FF2B5EF4-FFF2-40B4-BE49-F238E27FC236}">
                <a16:creationId xmlns:a16="http://schemas.microsoft.com/office/drawing/2014/main" id="{6F4BFF14-480C-8BC3-6A0B-1E8E2D983EFA}"/>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1" i="0" u="none" strike="noStrike" kern="1200" cap="none" spc="0" normalizeH="0" baseline="0" noProof="0" dirty="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0DC5AD00-B56B-7052-F977-B75C2201FDB1}"/>
              </a:ext>
            </a:extLst>
          </p:cNvPr>
          <p:cNvSpPr txBox="1"/>
          <p:nvPr/>
        </p:nvSpPr>
        <p:spPr>
          <a:xfrm>
            <a:off x="2001579" y="4919353"/>
            <a:ext cx="675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97FD5"/>
                </a:solidFill>
                <a:effectLst/>
                <a:uLnTx/>
                <a:uFillTx/>
                <a:latin typeface="Franklin Gothic Book" panose="020B0503020102020204"/>
                <a:ea typeface="+mn-ea"/>
                <a:cs typeface="+mn-cs"/>
              </a:rPr>
              <a:t>✓</a:t>
            </a:r>
          </a:p>
        </p:txBody>
      </p:sp>
    </p:spTree>
    <p:extLst>
      <p:ext uri="{BB962C8B-B14F-4D97-AF65-F5344CB8AC3E}">
        <p14:creationId xmlns:p14="http://schemas.microsoft.com/office/powerpoint/2010/main" val="32297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C46A-5A5D-D19F-B016-8B78200E9A3B}"/>
              </a:ext>
            </a:extLst>
          </p:cNvPr>
          <p:cNvSpPr>
            <a:spLocks noGrp="1"/>
          </p:cNvSpPr>
          <p:nvPr>
            <p:ph type="title"/>
          </p:nvPr>
        </p:nvSpPr>
        <p:spPr>
          <a:xfrm>
            <a:off x="252919" y="1123837"/>
            <a:ext cx="3081124" cy="4601183"/>
          </a:xfrm>
          <a:solidFill>
            <a:schemeClr val="accent1"/>
          </a:solidFill>
        </p:spPr>
        <p:txBody>
          <a:bodyPr vert="horz" lIns="91440" tIns="45720" rIns="91440" bIns="45720" rtlCol="0" anchor="ctr">
            <a:normAutofit/>
          </a:bodyPr>
          <a:lstStyle/>
          <a:p>
            <a:pPr algn="ctr"/>
            <a:r>
              <a:rPr lang="en-US" sz="3300" dirty="0">
                <a:solidFill>
                  <a:schemeClr val="bg1"/>
                </a:solidFill>
                <a:latin typeface="Tenorite" pitchFamily="2" charset="0"/>
              </a:rPr>
              <a:t>MSWR</a:t>
            </a:r>
            <a:br>
              <a:rPr lang="en-US" sz="3300" dirty="0">
                <a:solidFill>
                  <a:schemeClr val="bg1"/>
                </a:solidFill>
                <a:latin typeface="Tenorite" pitchFamily="2" charset="0"/>
              </a:rPr>
            </a:br>
            <a:r>
              <a:rPr lang="en-US" sz="3300" dirty="0">
                <a:solidFill>
                  <a:schemeClr val="bg1"/>
                </a:solidFill>
                <a:latin typeface="Tenorite" pitchFamily="2" charset="0"/>
              </a:rPr>
              <a:t>Documentation</a:t>
            </a:r>
            <a:br>
              <a:rPr lang="en-US" sz="3300" dirty="0">
                <a:latin typeface="Tenorite" pitchFamily="2" charset="0"/>
              </a:rPr>
            </a:br>
            <a:br>
              <a:rPr lang="en-US" sz="3300" dirty="0">
                <a:latin typeface="Tenorite" pitchFamily="2" charset="0"/>
              </a:rPr>
            </a:br>
            <a:r>
              <a:rPr lang="en-US" sz="3300" dirty="0">
                <a:solidFill>
                  <a:srgbClr val="F7E897"/>
                </a:solidFill>
                <a:latin typeface="Tenorite" pitchFamily="2" charset="0"/>
              </a:rPr>
              <a:t>2 Types</a:t>
            </a:r>
          </a:p>
        </p:txBody>
      </p:sp>
      <p:sp>
        <p:nvSpPr>
          <p:cNvPr id="5" name="Rectangle 4">
            <a:extLst>
              <a:ext uri="{FF2B5EF4-FFF2-40B4-BE49-F238E27FC236}">
                <a16:creationId xmlns:a16="http://schemas.microsoft.com/office/drawing/2014/main" id="{F98B53C9-3149-F6E8-AFB9-F1B7B25D7ED1}"/>
              </a:ext>
            </a:extLst>
          </p:cNvPr>
          <p:cNvSpPr/>
          <p:nvPr/>
        </p:nvSpPr>
        <p:spPr>
          <a:xfrm>
            <a:off x="3771186" y="731146"/>
            <a:ext cx="7229749" cy="894467"/>
          </a:xfrm>
          <a:prstGeom prst="rect">
            <a:avLst/>
          </a:prstGeom>
        </p:spPr>
        <p:txBody>
          <a:bodyPr vert="horz" lIns="91440" tIns="45720" rIns="91440" bIns="45720" rtlCol="0" anchor="t">
            <a:noAutofit/>
          </a:bodyPr>
          <a:lstStyle/>
          <a:p>
            <a:pPr defTabSz="914400">
              <a:lnSpc>
                <a:spcPct val="90000"/>
              </a:lnSpc>
              <a:spcAft>
                <a:spcPts val="600"/>
              </a:spcAft>
              <a:buClr>
                <a:schemeClr val="accent1"/>
              </a:buClr>
            </a:pPr>
            <a:r>
              <a:rPr lang="en-US" sz="2600" dirty="0">
                <a:solidFill>
                  <a:schemeClr val="tx1">
                    <a:lumMod val="85000"/>
                    <a:lumOff val="15000"/>
                  </a:schemeClr>
                </a:solidFill>
                <a:latin typeface="Tenorite" pitchFamily="2" charset="0"/>
              </a:rPr>
              <a:t>CMHCs must provide 2 types of documentation for an MSWR:</a:t>
            </a:r>
          </a:p>
        </p:txBody>
      </p:sp>
      <p:sp>
        <p:nvSpPr>
          <p:cNvPr id="4" name="Slide Number Placeholder 3">
            <a:extLst>
              <a:ext uri="{FF2B5EF4-FFF2-40B4-BE49-F238E27FC236}">
                <a16:creationId xmlns:a16="http://schemas.microsoft.com/office/drawing/2014/main" id="{C492E751-C624-38C6-BF5A-0113BAE0A14A}"/>
              </a:ext>
            </a:extLst>
          </p:cNvPr>
          <p:cNvSpPr>
            <a:spLocks noGrp="1"/>
          </p:cNvSpPr>
          <p:nvPr>
            <p:ph type="sldNum" sz="quarter" idx="12"/>
          </p:nvPr>
        </p:nvSpPr>
        <p:spPr>
          <a:xfrm>
            <a:off x="10404282" y="6384485"/>
            <a:ext cx="1530927" cy="365125"/>
          </a:xfrm>
        </p:spPr>
        <p:txBody>
          <a:bodyPr vert="horz" lIns="91440" tIns="45720" rIns="91440" bIns="45720" rtlCol="0" anchor="ctr">
            <a:normAutofit/>
          </a:bodyPr>
          <a:lstStyle/>
          <a:p>
            <a:pPr>
              <a:spcAft>
                <a:spcPts val="600"/>
              </a:spcAft>
            </a:pPr>
            <a:fld id="{48F63A3B-78C7-47BE-AE5E-E10140E04643}" type="slidenum">
              <a:rPr lang="en-US" b="1" kern="1200" dirty="0">
                <a:latin typeface="+mn-lt"/>
                <a:ea typeface="+mn-ea"/>
                <a:cs typeface="+mn-cs"/>
              </a:rPr>
              <a:pPr>
                <a:spcAft>
                  <a:spcPts val="600"/>
                </a:spcAft>
              </a:pPr>
              <a:t>17</a:t>
            </a:fld>
            <a:endParaRPr lang="en-US" b="1" kern="1200" dirty="0">
              <a:latin typeface="+mn-lt"/>
              <a:ea typeface="+mn-ea"/>
              <a:cs typeface="+mn-cs"/>
            </a:endParaRPr>
          </a:p>
        </p:txBody>
      </p:sp>
      <p:sp>
        <p:nvSpPr>
          <p:cNvPr id="3" name="Content Placeholder 5">
            <a:extLst>
              <a:ext uri="{FF2B5EF4-FFF2-40B4-BE49-F238E27FC236}">
                <a16:creationId xmlns:a16="http://schemas.microsoft.com/office/drawing/2014/main" id="{761633A0-548B-5486-7A7E-B1783B84B5FB}"/>
              </a:ext>
            </a:extLst>
          </p:cNvPr>
          <p:cNvSpPr txBox="1">
            <a:spLocks/>
          </p:cNvSpPr>
          <p:nvPr/>
        </p:nvSpPr>
        <p:spPr>
          <a:xfrm>
            <a:off x="3650021" y="1625613"/>
            <a:ext cx="7519725" cy="914400"/>
          </a:xfrm>
          <a:prstGeom prst="rect">
            <a:avLst/>
          </a:prstGeom>
          <a:solidFill>
            <a:schemeClr val="accent3">
              <a:alpha val="39764"/>
            </a:schemeClr>
          </a:solidFill>
        </p:spPr>
        <p:txBody>
          <a:bodyPr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Tenorite" pitchFamily="2" charset="0"/>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Tenorite" pitchFamily="2" charset="0"/>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Tenorite" pitchFamily="2" charset="0"/>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Tenorite" pitchFamily="2" charset="0"/>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244475" defTabSz="914400">
              <a:lnSpc>
                <a:spcPct val="90000"/>
              </a:lnSpc>
              <a:spcAft>
                <a:spcPts val="600"/>
              </a:spcAft>
              <a:buClr>
                <a:schemeClr val="accent1"/>
              </a:buClr>
              <a:buFont typeface="Wingdings 2" pitchFamily="18" charset="2"/>
              <a:buChar char=""/>
            </a:pPr>
            <a:r>
              <a:rPr lang="en-US" sz="2400" dirty="0">
                <a:solidFill>
                  <a:schemeClr val="tx1">
                    <a:lumMod val="85000"/>
                    <a:lumOff val="15000"/>
                  </a:schemeClr>
                </a:solidFill>
                <a:latin typeface="Tenorite" pitchFamily="2" charset="0"/>
              </a:rPr>
              <a:t>A clinical assessment in the student health record (SHR) </a:t>
            </a:r>
          </a:p>
        </p:txBody>
      </p:sp>
      <p:sp>
        <p:nvSpPr>
          <p:cNvPr id="6" name="Content Placeholder 5">
            <a:extLst>
              <a:ext uri="{FF2B5EF4-FFF2-40B4-BE49-F238E27FC236}">
                <a16:creationId xmlns:a16="http://schemas.microsoft.com/office/drawing/2014/main" id="{42FE5C42-7DE5-A935-EA13-653825FA9A28}"/>
              </a:ext>
            </a:extLst>
          </p:cNvPr>
          <p:cNvSpPr txBox="1">
            <a:spLocks/>
          </p:cNvSpPr>
          <p:nvPr/>
        </p:nvSpPr>
        <p:spPr>
          <a:xfrm>
            <a:off x="3650022" y="2703395"/>
            <a:ext cx="7519726" cy="1218311"/>
          </a:xfrm>
          <a:prstGeom prst="rect">
            <a:avLst/>
          </a:prstGeom>
          <a:solidFill>
            <a:schemeClr val="accent4">
              <a:alpha val="40222"/>
            </a:schemeClr>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03225" indent="-244475" defTabSz="914400">
              <a:lnSpc>
                <a:spcPct val="90000"/>
              </a:lnSpc>
              <a:spcAft>
                <a:spcPts val="600"/>
              </a:spcAft>
              <a:buClr>
                <a:schemeClr val="accent1"/>
              </a:buClr>
              <a:buFont typeface="Wingdings 2" pitchFamily="18" charset="2"/>
              <a:buChar char=""/>
            </a:pPr>
            <a:r>
              <a:rPr lang="en-US" sz="2400" dirty="0">
                <a:solidFill>
                  <a:schemeClr val="tx1">
                    <a:lumMod val="85000"/>
                    <a:lumOff val="15000"/>
                  </a:schemeClr>
                </a:solidFill>
                <a:latin typeface="Tenorite" pitchFamily="2" charset="0"/>
              </a:rPr>
              <a:t>Complete the recommended MSWR Form and provide a copy to the student and to the parent/guardian (if minor)</a:t>
            </a:r>
          </a:p>
        </p:txBody>
      </p:sp>
      <p:sp>
        <p:nvSpPr>
          <p:cNvPr id="7" name="Content Placeholder 5">
            <a:extLst>
              <a:ext uri="{FF2B5EF4-FFF2-40B4-BE49-F238E27FC236}">
                <a16:creationId xmlns:a16="http://schemas.microsoft.com/office/drawing/2014/main" id="{64C4C613-15E1-075D-A3E1-B8E8EE796608}"/>
              </a:ext>
            </a:extLst>
          </p:cNvPr>
          <p:cNvSpPr txBox="1">
            <a:spLocks/>
          </p:cNvSpPr>
          <p:nvPr/>
        </p:nvSpPr>
        <p:spPr>
          <a:xfrm>
            <a:off x="3650022" y="4085377"/>
            <a:ext cx="7519726" cy="1823055"/>
          </a:xfrm>
          <a:prstGeom prst="rect">
            <a:avLst/>
          </a:prstGeom>
          <a:solidFill>
            <a:srgbClr val="D3D3E8"/>
          </a:solidFill>
        </p:spPr>
        <p:txBody>
          <a:bodyPr vert="horz" lIns="91440" tIns="13716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808038" indent="-808038" defTabSz="914400">
              <a:lnSpc>
                <a:spcPct val="90000"/>
              </a:lnSpc>
              <a:spcBef>
                <a:spcPts val="0"/>
              </a:spcBef>
              <a:buClr>
                <a:schemeClr val="accent1"/>
              </a:buClr>
              <a:buNone/>
            </a:pPr>
            <a:r>
              <a:rPr lang="en-US" sz="2400" i="1" u="sng" dirty="0">
                <a:solidFill>
                  <a:schemeClr val="tx1">
                    <a:lumMod val="85000"/>
                    <a:lumOff val="15000"/>
                  </a:schemeClr>
                </a:solidFill>
                <a:latin typeface="Tenorite" pitchFamily="2" charset="0"/>
              </a:rPr>
              <a:t>Note</a:t>
            </a:r>
            <a:r>
              <a:rPr lang="en-US" sz="2400" dirty="0">
                <a:solidFill>
                  <a:schemeClr val="tx1">
                    <a:lumMod val="85000"/>
                    <a:lumOff val="15000"/>
                  </a:schemeClr>
                </a:solidFill>
                <a:latin typeface="Tenorite" pitchFamily="2" charset="0"/>
              </a:rPr>
              <a:t>: </a:t>
            </a:r>
            <a:r>
              <a:rPr lang="en-US" sz="2200" dirty="0">
                <a:solidFill>
                  <a:schemeClr val="tx1">
                    <a:lumMod val="85000"/>
                    <a:lumOff val="15000"/>
                  </a:schemeClr>
                </a:solidFill>
                <a:latin typeface="Tenorite" pitchFamily="2" charset="0"/>
              </a:rPr>
              <a:t>If student is not available at the time the MSWR is initiated, the recommended MSWR Form must be mailed to student. If the student is a minor, the MSWR form must be mailed to parent/guardian. </a:t>
            </a:r>
            <a:r>
              <a:rPr lang="en-US" sz="2200" b="1" dirty="0">
                <a:solidFill>
                  <a:srgbClr val="1F23A8"/>
                </a:solidFill>
                <a:latin typeface="Tenorite" pitchFamily="2" charset="0"/>
              </a:rPr>
              <a:t>Mailing of the form </a:t>
            </a:r>
            <a:r>
              <a:rPr lang="en-US" sz="2200" b="1" u="sng" dirty="0">
                <a:solidFill>
                  <a:srgbClr val="1F23A8"/>
                </a:solidFill>
                <a:latin typeface="Tenorite" pitchFamily="2" charset="0"/>
              </a:rPr>
              <a:t>must be documented </a:t>
            </a:r>
            <a:r>
              <a:rPr lang="en-US" sz="2200" b="1" dirty="0">
                <a:solidFill>
                  <a:srgbClr val="1F23A8"/>
                </a:solidFill>
                <a:latin typeface="Tenorite" pitchFamily="2" charset="0"/>
              </a:rPr>
              <a:t>in the SHR</a:t>
            </a:r>
            <a:r>
              <a:rPr lang="en-US" sz="2200" dirty="0">
                <a:solidFill>
                  <a:schemeClr val="tx1">
                    <a:lumMod val="85000"/>
                    <a:lumOff val="15000"/>
                  </a:schemeClr>
                </a:solidFill>
                <a:latin typeface="Tenorite" pitchFamily="2" charset="0"/>
              </a:rPr>
              <a:t>.</a:t>
            </a:r>
          </a:p>
        </p:txBody>
      </p:sp>
    </p:spTree>
    <p:extLst>
      <p:ext uri="{BB962C8B-B14F-4D97-AF65-F5344CB8AC3E}">
        <p14:creationId xmlns:p14="http://schemas.microsoft.com/office/powerpoint/2010/main" val="420822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C46A-5A5D-D19F-B016-8B78200E9A3B}"/>
              </a:ext>
            </a:extLst>
          </p:cNvPr>
          <p:cNvSpPr>
            <a:spLocks noGrp="1"/>
          </p:cNvSpPr>
          <p:nvPr>
            <p:ph type="title"/>
          </p:nvPr>
        </p:nvSpPr>
        <p:spPr>
          <a:xfrm>
            <a:off x="252919" y="1123837"/>
            <a:ext cx="3067056" cy="4601183"/>
          </a:xfrm>
          <a:solidFill>
            <a:schemeClr val="accent1"/>
          </a:solidFill>
        </p:spPr>
        <p:txBody>
          <a:bodyPr vert="horz" lIns="91440" tIns="45720" rIns="91440" bIns="45720" rtlCol="0" anchor="ctr">
            <a:normAutofit/>
          </a:bodyPr>
          <a:lstStyle/>
          <a:p>
            <a:pPr algn="ctr"/>
            <a:r>
              <a:rPr lang="en-US" sz="3300" dirty="0">
                <a:solidFill>
                  <a:schemeClr val="bg1"/>
                </a:solidFill>
              </a:rPr>
              <a:t>MSWR Documentation</a:t>
            </a:r>
            <a:br>
              <a:rPr lang="en-US" sz="3300" dirty="0"/>
            </a:br>
            <a:br>
              <a:rPr lang="en-US" sz="3300" dirty="0"/>
            </a:br>
            <a:r>
              <a:rPr lang="en-US" sz="3300" dirty="0">
                <a:solidFill>
                  <a:srgbClr val="F7E897"/>
                </a:solidFill>
              </a:rPr>
              <a:t>Progress Note for SHR</a:t>
            </a:r>
          </a:p>
        </p:txBody>
      </p:sp>
      <p:sp>
        <p:nvSpPr>
          <p:cNvPr id="4" name="Slide Number Placeholder 3">
            <a:extLst>
              <a:ext uri="{FF2B5EF4-FFF2-40B4-BE49-F238E27FC236}">
                <a16:creationId xmlns:a16="http://schemas.microsoft.com/office/drawing/2014/main" id="{C492E751-C624-38C6-BF5A-0113BAE0A14A}"/>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a:spcAft>
                <a:spcPts val="600"/>
              </a:spcAft>
            </a:pPr>
            <a:fld id="{48F63A3B-78C7-47BE-AE5E-E10140E04643}" type="slidenum">
              <a:rPr lang="en-US" b="1" kern="1200" dirty="0">
                <a:latin typeface="+mn-lt"/>
                <a:ea typeface="+mn-ea"/>
                <a:cs typeface="+mn-cs"/>
              </a:rPr>
              <a:pPr>
                <a:spcAft>
                  <a:spcPts val="600"/>
                </a:spcAft>
              </a:pPr>
              <a:t>18</a:t>
            </a:fld>
            <a:endParaRPr lang="en-US" b="1" kern="1200" dirty="0">
              <a:latin typeface="+mn-lt"/>
              <a:ea typeface="+mn-ea"/>
              <a:cs typeface="+mn-cs"/>
            </a:endParaRPr>
          </a:p>
        </p:txBody>
      </p:sp>
      <p:sp>
        <p:nvSpPr>
          <p:cNvPr id="6" name="TextBox 5">
            <a:extLst>
              <a:ext uri="{FF2B5EF4-FFF2-40B4-BE49-F238E27FC236}">
                <a16:creationId xmlns:a16="http://schemas.microsoft.com/office/drawing/2014/main" id="{D3010048-681D-C8E5-0BCA-731201C78EB4}"/>
              </a:ext>
            </a:extLst>
          </p:cNvPr>
          <p:cNvSpPr txBox="1"/>
          <p:nvPr/>
        </p:nvSpPr>
        <p:spPr>
          <a:xfrm>
            <a:off x="4295335" y="5672246"/>
            <a:ext cx="3601329" cy="939488"/>
          </a:xfrm>
          <a:prstGeom prst="rect">
            <a:avLst/>
          </a:prstGeom>
          <a:noFill/>
          <a:ln w="19050">
            <a:solidFill>
              <a:schemeClr val="accent4">
                <a:lumMod val="75000"/>
              </a:schemeClr>
            </a:solidFill>
          </a:ln>
        </p:spPr>
        <p:txBody>
          <a:bodyPr wrap="square" lIns="137160" tIns="91440" rIns="91440" bIns="91440" rtlCol="0">
            <a:spAutoFit/>
          </a:bodyPr>
          <a:lstStyle/>
          <a:p>
            <a:pPr algn="ctr">
              <a:lnSpc>
                <a:spcPct val="90000"/>
              </a:lnSpc>
            </a:pPr>
            <a:r>
              <a:rPr lang="en-US" dirty="0">
                <a:latin typeface="Tenorite" pitchFamily="2" charset="0"/>
              </a:rPr>
              <a:t>Remember to put a note on the SF-600 chronological record “See CMHC MSWR note</a:t>
            </a:r>
            <a:r>
              <a:rPr lang="en-US" b="1" dirty="0">
                <a:latin typeface="Tenorite" pitchFamily="2" charset="0"/>
              </a:rPr>
              <a:t>.”</a:t>
            </a:r>
            <a:endParaRPr lang="en-US" dirty="0">
              <a:latin typeface="Tenorite" pitchFamily="2" charset="0"/>
            </a:endParaRPr>
          </a:p>
        </p:txBody>
      </p:sp>
      <p:grpSp>
        <p:nvGrpSpPr>
          <p:cNvPr id="5" name="Group 4">
            <a:extLst>
              <a:ext uri="{FF2B5EF4-FFF2-40B4-BE49-F238E27FC236}">
                <a16:creationId xmlns:a16="http://schemas.microsoft.com/office/drawing/2014/main" id="{B6A3E417-8641-481E-7A01-B8C8A5119E83}"/>
              </a:ext>
            </a:extLst>
          </p:cNvPr>
          <p:cNvGrpSpPr/>
          <p:nvPr/>
        </p:nvGrpSpPr>
        <p:grpSpPr>
          <a:xfrm>
            <a:off x="3784209" y="627599"/>
            <a:ext cx="7272997" cy="4765164"/>
            <a:chOff x="3624368" y="1297468"/>
            <a:chExt cx="7272997" cy="4765164"/>
          </a:xfrm>
        </p:grpSpPr>
        <p:sp>
          <p:nvSpPr>
            <p:cNvPr id="9" name="TextBox 8">
              <a:extLst>
                <a:ext uri="{FF2B5EF4-FFF2-40B4-BE49-F238E27FC236}">
                  <a16:creationId xmlns:a16="http://schemas.microsoft.com/office/drawing/2014/main" id="{9A8100BD-AF76-061D-30C5-4ECB85ECBAB4}"/>
                </a:ext>
              </a:extLst>
            </p:cNvPr>
            <p:cNvSpPr txBox="1"/>
            <p:nvPr/>
          </p:nvSpPr>
          <p:spPr>
            <a:xfrm>
              <a:off x="3624368" y="1297468"/>
              <a:ext cx="7272997" cy="691671"/>
            </a:xfrm>
            <a:prstGeom prst="rect">
              <a:avLst/>
            </a:prstGeom>
            <a:solidFill>
              <a:schemeClr val="tx1">
                <a:lumMod val="50000"/>
                <a:lumOff val="50000"/>
              </a:schemeClr>
            </a:solidFill>
          </p:spPr>
          <p:txBody>
            <a:bodyPr wrap="square" lIns="182880" tIns="91440" bIns="91440" anchor="ctr">
              <a:noAutofit/>
            </a:bodyPr>
            <a:lstStyle/>
            <a:p>
              <a:pPr marL="0" marR="0" lvl="0" indent="0" algn="ctr" defTabSz="457200" rtl="0" eaLnBrk="1" fontAlgn="auto" latinLnBrk="0" hangingPunct="1">
                <a:lnSpc>
                  <a:spcPct val="100000"/>
                </a:lnSpc>
                <a:spcBef>
                  <a:spcPts val="0"/>
                </a:spcBef>
                <a:spcAft>
                  <a:spcPts val="3000"/>
                </a:spcAft>
                <a:buClrTx/>
                <a:buSzTx/>
                <a:buFontTx/>
                <a:buNone/>
                <a:tabLst/>
                <a:defRPr/>
              </a:pPr>
              <a:r>
                <a:rPr kumimoji="0" lang="en-US" sz="3800" b="0" i="0" u="none" strike="noStrike" kern="1200" cap="none" spc="0" normalizeH="0" baseline="0" noProof="0" dirty="0">
                  <a:ln>
                    <a:noFill/>
                  </a:ln>
                  <a:solidFill>
                    <a:schemeClr val="bg1"/>
                  </a:solidFill>
                  <a:effectLst/>
                  <a:uLnTx/>
                  <a:uFillTx/>
                  <a:latin typeface="Tenorite" pitchFamily="2" charset="0"/>
                  <a:ea typeface="+mn-ea"/>
                  <a:cs typeface="+mn-cs"/>
                </a:rPr>
                <a:t>Clinical Assessment</a:t>
              </a:r>
            </a:p>
          </p:txBody>
        </p:sp>
        <p:sp>
          <p:nvSpPr>
            <p:cNvPr id="10" name="TextBox 9">
              <a:extLst>
                <a:ext uri="{FF2B5EF4-FFF2-40B4-BE49-F238E27FC236}">
                  <a16:creationId xmlns:a16="http://schemas.microsoft.com/office/drawing/2014/main" id="{A5EFCDDF-7D85-81B2-7517-6535DD1934F6}"/>
                </a:ext>
              </a:extLst>
            </p:cNvPr>
            <p:cNvSpPr txBox="1"/>
            <p:nvPr/>
          </p:nvSpPr>
          <p:spPr>
            <a:xfrm>
              <a:off x="3624368" y="3888920"/>
              <a:ext cx="3601329" cy="1051560"/>
            </a:xfrm>
            <a:prstGeom prst="rect">
              <a:avLst/>
            </a:prstGeom>
            <a:solidFill>
              <a:schemeClr val="bg2">
                <a:lumMod val="20000"/>
                <a:lumOff val="80000"/>
              </a:schemeClr>
            </a:solidFill>
            <a:ln w="9525">
              <a:solidFill>
                <a:schemeClr val="accent1"/>
              </a:solidFill>
            </a:ln>
          </p:spPr>
          <p:txBody>
            <a:bodyPr wrap="square" tIns="91440" bIns="91440" rtlCol="0" anchor="ctr">
              <a:noAutofit/>
            </a:bodyPr>
            <a:lstStyle/>
            <a:p>
              <a:pPr algn="ctr">
                <a:lnSpc>
                  <a:spcPct val="90000"/>
                </a:lnSpc>
              </a:pPr>
              <a:r>
                <a:rPr lang="en-US" sz="2000" dirty="0">
                  <a:latin typeface="Tenorite" pitchFamily="2" charset="0"/>
                </a:rPr>
                <a:t>Appropriate</a:t>
              </a:r>
              <a:r>
                <a:rPr lang="en-US" sz="2000" dirty="0">
                  <a:solidFill>
                    <a:schemeClr val="accent1"/>
                  </a:solidFill>
                  <a:latin typeface="Tenorite" pitchFamily="2" charset="0"/>
                </a:rPr>
                <a:t> </a:t>
              </a:r>
              <a:r>
                <a:rPr lang="en-US" sz="2000" b="1" dirty="0">
                  <a:solidFill>
                    <a:srgbClr val="1F23A8"/>
                  </a:solidFill>
                  <a:latin typeface="Tenorite" pitchFamily="2" charset="0"/>
                </a:rPr>
                <a:t>SPAMIS </a:t>
              </a:r>
              <a:r>
                <a:rPr lang="en-US" sz="2000" dirty="0">
                  <a:latin typeface="Tenorite" pitchFamily="2" charset="0"/>
                </a:rPr>
                <a:t>diagnostic code</a:t>
              </a:r>
              <a:endParaRPr lang="en-US" sz="2000" dirty="0">
                <a:solidFill>
                  <a:schemeClr val="accent3">
                    <a:lumMod val="75000"/>
                  </a:schemeClr>
                </a:solidFill>
                <a:latin typeface="Tenorite" pitchFamily="2" charset="0"/>
              </a:endParaRPr>
            </a:p>
          </p:txBody>
        </p:sp>
        <p:sp>
          <p:nvSpPr>
            <p:cNvPr id="11" name="TextBox 10">
              <a:extLst>
                <a:ext uri="{FF2B5EF4-FFF2-40B4-BE49-F238E27FC236}">
                  <a16:creationId xmlns:a16="http://schemas.microsoft.com/office/drawing/2014/main" id="{29C9902F-0234-E6BB-9AE6-4E7F15A34D67}"/>
                </a:ext>
              </a:extLst>
            </p:cNvPr>
            <p:cNvSpPr txBox="1"/>
            <p:nvPr/>
          </p:nvSpPr>
          <p:spPr>
            <a:xfrm>
              <a:off x="7404387" y="5376832"/>
              <a:ext cx="3492978" cy="685800"/>
            </a:xfrm>
            <a:prstGeom prst="rect">
              <a:avLst/>
            </a:prstGeom>
            <a:blipFill dpi="0" rotWithShape="1">
              <a:blip r:embed="rId3">
                <a:alphaModFix amt="39570"/>
              </a:blip>
              <a:srcRect/>
              <a:stretch>
                <a:fillRect/>
              </a:stretch>
            </a:blipFill>
            <a:ln w="9525">
              <a:solidFill>
                <a:schemeClr val="accent1"/>
              </a:solidFill>
            </a:ln>
          </p:spPr>
          <p:txBody>
            <a:bodyPr wrap="square" tIns="91440" bIns="91440" rtlCol="0">
              <a:noAutofit/>
            </a:bodyPr>
            <a:lstStyle/>
            <a:p>
              <a:pPr algn="ctr">
                <a:lnSpc>
                  <a:spcPct val="90000"/>
                </a:lnSpc>
              </a:pPr>
              <a:r>
                <a:rPr lang="en-US" sz="2000" dirty="0">
                  <a:latin typeface="Tenorite" pitchFamily="2" charset="0"/>
                </a:rPr>
                <a:t>Consideration of </a:t>
              </a:r>
              <a:r>
                <a:rPr lang="en-US" sz="2000" b="1" dirty="0">
                  <a:solidFill>
                    <a:schemeClr val="accent1"/>
                  </a:solidFill>
                  <a:latin typeface="Tenorite" pitchFamily="2" charset="0"/>
                </a:rPr>
                <a:t>disability accommodations</a:t>
              </a:r>
              <a:r>
                <a:rPr lang="en-US" sz="2000" b="1" dirty="0">
                  <a:solidFill>
                    <a:srgbClr val="FF0000"/>
                  </a:solidFill>
                  <a:latin typeface="Tenorite" pitchFamily="2" charset="0"/>
                </a:rPr>
                <a:t>*</a:t>
              </a:r>
            </a:p>
          </p:txBody>
        </p:sp>
        <p:sp>
          <p:nvSpPr>
            <p:cNvPr id="12" name="TextBox 11">
              <a:extLst>
                <a:ext uri="{FF2B5EF4-FFF2-40B4-BE49-F238E27FC236}">
                  <a16:creationId xmlns:a16="http://schemas.microsoft.com/office/drawing/2014/main" id="{5AF3FDD1-9274-39AB-A278-971CACAE5B12}"/>
                </a:ext>
              </a:extLst>
            </p:cNvPr>
            <p:cNvSpPr txBox="1"/>
            <p:nvPr/>
          </p:nvSpPr>
          <p:spPr>
            <a:xfrm>
              <a:off x="7404387" y="3888920"/>
              <a:ext cx="3492978" cy="685800"/>
            </a:xfrm>
            <a:prstGeom prst="rect">
              <a:avLst/>
            </a:prstGeom>
            <a:blipFill dpi="0" rotWithShape="1">
              <a:blip r:embed="rId3">
                <a:alphaModFix amt="39857"/>
              </a:blip>
              <a:srcRect/>
              <a:stretch>
                <a:fillRect/>
              </a:stretch>
            </a:blipFill>
            <a:ln w="9525">
              <a:solidFill>
                <a:schemeClr val="accent1"/>
              </a:solidFill>
            </a:ln>
          </p:spPr>
          <p:txBody>
            <a:bodyPr wrap="square" tIns="91440" bIns="91440" rtlCol="0" anchor="ctr">
              <a:noAutofit/>
            </a:bodyPr>
            <a:lstStyle/>
            <a:p>
              <a:pPr algn="ctr"/>
              <a:r>
                <a:rPr lang="en-US" sz="2000" b="1" dirty="0">
                  <a:solidFill>
                    <a:schemeClr val="accent1"/>
                  </a:solidFill>
                  <a:latin typeface="Tenorite" pitchFamily="2" charset="0"/>
                </a:rPr>
                <a:t>Student consent</a:t>
              </a:r>
              <a:r>
                <a:rPr lang="en-US" sz="2000" b="1" dirty="0">
                  <a:solidFill>
                    <a:srgbClr val="FF0000"/>
                  </a:solidFill>
                  <a:latin typeface="Tenorite" pitchFamily="2" charset="0"/>
                </a:rPr>
                <a:t>*</a:t>
              </a:r>
            </a:p>
          </p:txBody>
        </p:sp>
        <p:sp>
          <p:nvSpPr>
            <p:cNvPr id="13" name="TextBox 12">
              <a:extLst>
                <a:ext uri="{FF2B5EF4-FFF2-40B4-BE49-F238E27FC236}">
                  <a16:creationId xmlns:a16="http://schemas.microsoft.com/office/drawing/2014/main" id="{51052F26-891C-9C94-9F6B-95A235964FED}"/>
                </a:ext>
              </a:extLst>
            </p:cNvPr>
            <p:cNvSpPr txBox="1"/>
            <p:nvPr/>
          </p:nvSpPr>
          <p:spPr>
            <a:xfrm>
              <a:off x="3624368" y="5011072"/>
              <a:ext cx="3601329" cy="1051560"/>
            </a:xfrm>
            <a:prstGeom prst="rect">
              <a:avLst/>
            </a:prstGeom>
            <a:solidFill>
              <a:schemeClr val="bg2">
                <a:lumMod val="20000"/>
                <a:lumOff val="80000"/>
              </a:schemeClr>
            </a:solidFill>
            <a:ln w="9525">
              <a:solidFill>
                <a:schemeClr val="accent1"/>
              </a:solidFill>
            </a:ln>
          </p:spPr>
          <p:txBody>
            <a:bodyPr wrap="square" tIns="91440" bIns="91440" rtlCol="0" anchor="ctr">
              <a:noAutofit/>
            </a:bodyPr>
            <a:lstStyle/>
            <a:p>
              <a:pPr algn="ctr">
                <a:lnSpc>
                  <a:spcPct val="90000"/>
                </a:lnSpc>
              </a:pPr>
              <a:r>
                <a:rPr lang="en-US" sz="2000" dirty="0">
                  <a:latin typeface="Tenorite" pitchFamily="2" charset="0"/>
                </a:rPr>
                <a:t>Statement about whether MSWR </a:t>
              </a:r>
              <a:r>
                <a:rPr lang="en-US" sz="2000" b="1" dirty="0">
                  <a:solidFill>
                    <a:srgbClr val="1F23A8"/>
                  </a:solidFill>
                  <a:latin typeface="Tenorite" pitchFamily="2" charset="0"/>
                </a:rPr>
                <a:t>is or is not recommended</a:t>
              </a:r>
            </a:p>
          </p:txBody>
        </p:sp>
        <p:sp>
          <p:nvSpPr>
            <p:cNvPr id="14" name="TextBox 13">
              <a:extLst>
                <a:ext uri="{FF2B5EF4-FFF2-40B4-BE49-F238E27FC236}">
                  <a16:creationId xmlns:a16="http://schemas.microsoft.com/office/drawing/2014/main" id="{05794235-EEC2-180B-1733-609C55D570AC}"/>
                </a:ext>
              </a:extLst>
            </p:cNvPr>
            <p:cNvSpPr txBox="1"/>
            <p:nvPr/>
          </p:nvSpPr>
          <p:spPr>
            <a:xfrm>
              <a:off x="3624368" y="2051065"/>
              <a:ext cx="7272997" cy="1721858"/>
            </a:xfrm>
            <a:prstGeom prst="rect">
              <a:avLst/>
            </a:prstGeom>
            <a:solidFill>
              <a:schemeClr val="bg2">
                <a:lumMod val="20000"/>
                <a:lumOff val="80000"/>
              </a:schemeClr>
            </a:solidFill>
            <a:ln w="9525">
              <a:solidFill>
                <a:schemeClr val="accent1"/>
              </a:solidFill>
            </a:ln>
          </p:spPr>
          <p:txBody>
            <a:bodyPr wrap="square" lIns="182880" tIns="91440" bIns="91440" rtlCol="0" anchor="ctr">
              <a:noAutofit/>
            </a:bodyPr>
            <a:lstStyle/>
            <a:p>
              <a:pPr>
                <a:spcAft>
                  <a:spcPts val="600"/>
                </a:spcAft>
              </a:pPr>
              <a:r>
                <a:rPr lang="en-US" sz="2200" b="1" dirty="0">
                  <a:solidFill>
                    <a:srgbClr val="1F23A8"/>
                  </a:solidFill>
                  <a:latin typeface="Tenorite" pitchFamily="2" charset="0"/>
                </a:rPr>
                <a:t>Clinical justification </a:t>
              </a:r>
              <a:r>
                <a:rPr lang="en-US" sz="2200" b="1" dirty="0">
                  <a:latin typeface="Tenorite" pitchFamily="2" charset="0"/>
                </a:rPr>
                <a:t>for MSWR</a:t>
              </a:r>
              <a:r>
                <a:rPr lang="en-US" sz="2200" b="1" dirty="0">
                  <a:solidFill>
                    <a:schemeClr val="accent3">
                      <a:lumMod val="75000"/>
                    </a:schemeClr>
                  </a:solidFill>
                  <a:latin typeface="Tenorite" pitchFamily="2" charset="0"/>
                </a:rPr>
                <a:t>*</a:t>
              </a:r>
              <a:r>
                <a:rPr lang="en-US" sz="2200" dirty="0">
                  <a:solidFill>
                    <a:schemeClr val="accent3">
                      <a:lumMod val="75000"/>
                    </a:schemeClr>
                  </a:solidFill>
                  <a:latin typeface="Tenorite" pitchFamily="2" charset="0"/>
                </a:rPr>
                <a:t> </a:t>
              </a:r>
            </a:p>
            <a:p>
              <a:pPr marL="285750" indent="-285750">
                <a:spcAft>
                  <a:spcPts val="600"/>
                </a:spcAft>
                <a:buFont typeface="Arial" panose="020B0604020202020204" pitchFamily="34" charset="0"/>
                <a:buChar char="•"/>
              </a:pPr>
              <a:r>
                <a:rPr lang="en-US" sz="2000" dirty="0">
                  <a:latin typeface="Tenorite" pitchFamily="2" charset="0"/>
                </a:rPr>
                <a:t>Current symptoms and behaviors</a:t>
              </a:r>
            </a:p>
            <a:p>
              <a:pPr marL="285750" indent="-285750">
                <a:buFont typeface="Arial" panose="020B0604020202020204" pitchFamily="34" charset="0"/>
                <a:buChar char="•"/>
              </a:pPr>
              <a:r>
                <a:rPr lang="en-US" sz="2000" dirty="0">
                  <a:latin typeface="Tenorite" pitchFamily="2" charset="0"/>
                </a:rPr>
                <a:t>Functioning: how symptoms/behaviors are interfering with participation/progress in Job Corps</a:t>
              </a:r>
            </a:p>
          </p:txBody>
        </p:sp>
      </p:grpSp>
      <p:sp>
        <p:nvSpPr>
          <p:cNvPr id="15" name="TextBox 14">
            <a:extLst>
              <a:ext uri="{FF2B5EF4-FFF2-40B4-BE49-F238E27FC236}">
                <a16:creationId xmlns:a16="http://schemas.microsoft.com/office/drawing/2014/main" id="{A8DE8D34-F043-27DE-21FF-4E90BEFB4C6D}"/>
              </a:ext>
            </a:extLst>
          </p:cNvPr>
          <p:cNvSpPr txBox="1"/>
          <p:nvPr/>
        </p:nvSpPr>
        <p:spPr>
          <a:xfrm>
            <a:off x="7564228" y="3962976"/>
            <a:ext cx="3492978" cy="682062"/>
          </a:xfrm>
          <a:prstGeom prst="rect">
            <a:avLst/>
          </a:prstGeom>
          <a:blipFill dpi="0" rotWithShape="1">
            <a:blip r:embed="rId3">
              <a:alphaModFix amt="40000"/>
            </a:blip>
            <a:srcRect/>
            <a:stretch>
              <a:fillRect/>
            </a:stretch>
          </a:blipFill>
          <a:ln w="9525">
            <a:solidFill>
              <a:schemeClr val="accent1"/>
            </a:solidFill>
          </a:ln>
        </p:spPr>
        <p:txBody>
          <a:bodyPr wrap="square" tIns="91440" bIns="91440" rtlCol="0">
            <a:noAutofit/>
          </a:bodyPr>
          <a:lstStyle/>
          <a:p>
            <a:pPr algn="ctr">
              <a:lnSpc>
                <a:spcPct val="90000"/>
              </a:lnSpc>
            </a:pPr>
            <a:r>
              <a:rPr lang="en-US" sz="2000" dirty="0">
                <a:latin typeface="Tenorite" pitchFamily="2" charset="0"/>
              </a:rPr>
              <a:t>Consideration of </a:t>
            </a:r>
            <a:r>
              <a:rPr lang="en-US" sz="2000" b="1" dirty="0">
                <a:solidFill>
                  <a:schemeClr val="accent1"/>
                </a:solidFill>
                <a:latin typeface="Tenorite" pitchFamily="2" charset="0"/>
              </a:rPr>
              <a:t>other leaves</a:t>
            </a:r>
            <a:r>
              <a:rPr lang="en-US" sz="2000" b="1" dirty="0">
                <a:solidFill>
                  <a:srgbClr val="FF0000"/>
                </a:solidFill>
                <a:latin typeface="Tenorite" pitchFamily="2" charset="0"/>
              </a:rPr>
              <a:t>*</a:t>
            </a:r>
            <a:endParaRPr lang="en-US" sz="2000" dirty="0">
              <a:solidFill>
                <a:srgbClr val="FF0000"/>
              </a:solidFill>
              <a:latin typeface="Tenorite" pitchFamily="2" charset="0"/>
            </a:endParaRPr>
          </a:p>
        </p:txBody>
      </p:sp>
      <p:sp>
        <p:nvSpPr>
          <p:cNvPr id="16" name="TextBox 15">
            <a:extLst>
              <a:ext uri="{FF2B5EF4-FFF2-40B4-BE49-F238E27FC236}">
                <a16:creationId xmlns:a16="http://schemas.microsoft.com/office/drawing/2014/main" id="{5031A03D-EEF2-B7F3-F420-E958BF439341}"/>
              </a:ext>
            </a:extLst>
          </p:cNvPr>
          <p:cNvSpPr txBox="1"/>
          <p:nvPr/>
        </p:nvSpPr>
        <p:spPr>
          <a:xfrm>
            <a:off x="7564228" y="5393019"/>
            <a:ext cx="3492978" cy="690189"/>
          </a:xfrm>
          <a:prstGeom prst="rect">
            <a:avLst/>
          </a:prstGeom>
          <a:noFill/>
          <a:ln w="19050">
            <a:noFill/>
          </a:ln>
        </p:spPr>
        <p:txBody>
          <a:bodyPr wrap="square" lIns="137160" tIns="91440" rIns="91440" bIns="91440" rtlCol="0">
            <a:spAutoFit/>
          </a:bodyPr>
          <a:lstStyle/>
          <a:p>
            <a:pPr algn="r">
              <a:lnSpc>
                <a:spcPct val="90000"/>
              </a:lnSpc>
            </a:pPr>
            <a:r>
              <a:rPr lang="en-US" b="1" dirty="0">
                <a:solidFill>
                  <a:srgbClr val="FF0000"/>
                </a:solidFill>
                <a:latin typeface="Tenorite" pitchFamily="2" charset="0"/>
              </a:rPr>
              <a:t>*</a:t>
            </a:r>
            <a:r>
              <a:rPr lang="en-US" dirty="0">
                <a:latin typeface="Tenorite" pitchFamily="2" charset="0"/>
              </a:rPr>
              <a:t> </a:t>
            </a:r>
            <a:r>
              <a:rPr lang="en-US" i="1" dirty="0">
                <a:latin typeface="Tenorite" pitchFamily="2" charset="0"/>
              </a:rPr>
              <a:t>All can be documented on recommended MSWR form.</a:t>
            </a:r>
          </a:p>
        </p:txBody>
      </p:sp>
    </p:spTree>
    <p:extLst>
      <p:ext uri="{BB962C8B-B14F-4D97-AF65-F5344CB8AC3E}">
        <p14:creationId xmlns:p14="http://schemas.microsoft.com/office/powerpoint/2010/main" val="106057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109169-A249-8831-5E35-96B0E235153E}"/>
              </a:ext>
            </a:extLst>
          </p:cNvPr>
          <p:cNvSpPr>
            <a:spLocks noGrp="1"/>
          </p:cNvSpPr>
          <p:nvPr>
            <p:ph type="title" idx="4294967295"/>
          </p:nvPr>
        </p:nvSpPr>
        <p:spPr>
          <a:xfrm>
            <a:off x="248051" y="1786893"/>
            <a:ext cx="3201366" cy="3387497"/>
          </a:xfrm>
        </p:spPr>
        <p:txBody>
          <a:bodyPr vert="horz" lIns="91440" tIns="45720" rIns="91440" bIns="45720" rtlCol="0" anchor="b">
            <a:normAutofit fontScale="90000"/>
          </a:bodyPr>
          <a:lstStyle/>
          <a:p>
            <a:pPr algn="r">
              <a:spcAft>
                <a:spcPts val="1200"/>
              </a:spcAft>
            </a:pPr>
            <a:r>
              <a:rPr lang="en-US" kern="1200" dirty="0">
                <a:solidFill>
                  <a:srgbClr val="FFFFFF"/>
                </a:solidFill>
                <a:latin typeface="+mj-lt"/>
                <a:ea typeface="+mj-ea"/>
                <a:cs typeface="+mj-cs"/>
              </a:rPr>
              <a:t>SPAMIS Codes</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3100" kern="1200" dirty="0">
                <a:solidFill>
                  <a:srgbClr val="FFFFFF"/>
                </a:solidFill>
                <a:latin typeface="+mj-lt"/>
                <a:ea typeface="+mj-ea"/>
                <a:cs typeface="+mj-cs"/>
              </a:rPr>
              <a:t>There is only one SPAMIS code per disorder rather than separate codes for various specifiers.</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FDBA2D00-4785-0330-143C-9CC9F9E67F4D}"/>
              </a:ext>
            </a:extLst>
          </p:cNvPr>
          <p:cNvSpPr txBox="1"/>
          <p:nvPr/>
        </p:nvSpPr>
        <p:spPr>
          <a:xfrm>
            <a:off x="4464792" y="511388"/>
            <a:ext cx="6555347" cy="5546047"/>
          </a:xfrm>
          <a:prstGeom prst="rect">
            <a:avLst/>
          </a:prstGeom>
        </p:spPr>
        <p:txBody>
          <a:bodyPr vert="horz" lIns="91440" tIns="45720" rIns="91440" bIns="45720" rtlCol="0" anchor="ctr">
            <a:normAutofit/>
          </a:bodyPr>
          <a:lstStyle/>
          <a:p>
            <a:pPr marL="179388" indent="-228600">
              <a:lnSpc>
                <a:spcPct val="90000"/>
              </a:lnSpc>
              <a:spcAft>
                <a:spcPts val="600"/>
              </a:spcAft>
              <a:buClr>
                <a:schemeClr val="accent1"/>
              </a:buClr>
              <a:buFont typeface="Arial" panose="020B0604020202020204" pitchFamily="34" charset="0"/>
              <a:buChar char="•"/>
            </a:pPr>
            <a:r>
              <a:rPr lang="en-US" sz="1900" dirty="0"/>
              <a:t>F32 is the one code available for Major Depressive Disorder (all types, all specifiers)</a:t>
            </a:r>
          </a:p>
          <a:p>
            <a:pPr indent="-228600">
              <a:lnSpc>
                <a:spcPct val="90000"/>
              </a:lnSpc>
              <a:buClr>
                <a:schemeClr val="accent1"/>
              </a:buClr>
              <a:buFont typeface="Arial" panose="020B0604020202020204" pitchFamily="34" charset="0"/>
              <a:buChar char="•"/>
            </a:pPr>
            <a:endParaRPr lang="en-US" sz="1900" dirty="0"/>
          </a:p>
          <a:p>
            <a:pPr indent="-228600">
              <a:lnSpc>
                <a:spcPct val="90000"/>
              </a:lnSpc>
              <a:spcAft>
                <a:spcPts val="600"/>
              </a:spcAft>
              <a:buClr>
                <a:schemeClr val="accent1"/>
              </a:buClr>
              <a:buFont typeface="Arial" panose="020B0604020202020204" pitchFamily="34" charset="0"/>
              <a:buChar char="•"/>
            </a:pPr>
            <a:r>
              <a:rPr lang="en-US" sz="1900" dirty="0"/>
              <a:t>You will NOT find:</a:t>
            </a:r>
          </a:p>
          <a:p>
            <a:pPr marL="571500" indent="-228600">
              <a:lnSpc>
                <a:spcPct val="90000"/>
              </a:lnSpc>
              <a:buClr>
                <a:schemeClr val="tx1"/>
              </a:buClr>
              <a:buSzPct val="150000"/>
              <a:buFont typeface="Arial" panose="020B0604020202020204" pitchFamily="34" charset="0"/>
              <a:buChar char="•"/>
            </a:pPr>
            <a:r>
              <a:rPr lang="en-US" sz="1900" dirty="0"/>
              <a:t>F32.1 Major depressive disorder, Single episode, Moderate</a:t>
            </a:r>
          </a:p>
          <a:p>
            <a:pPr marL="571500" indent="-228600">
              <a:lnSpc>
                <a:spcPct val="90000"/>
              </a:lnSpc>
              <a:buClr>
                <a:schemeClr val="tx1"/>
              </a:buClr>
              <a:buSzPct val="150000"/>
              <a:buFont typeface="Arial" panose="020B0604020202020204" pitchFamily="34" charset="0"/>
              <a:buChar char="•"/>
            </a:pPr>
            <a:r>
              <a:rPr lang="en-US" sz="1900" dirty="0"/>
              <a:t>F32.2  Major depressive disorder, Single episode, Severe</a:t>
            </a:r>
          </a:p>
          <a:p>
            <a:pPr marL="571500" indent="-228600">
              <a:lnSpc>
                <a:spcPct val="90000"/>
              </a:lnSpc>
              <a:buClr>
                <a:schemeClr val="tx1"/>
              </a:buClr>
              <a:buSzPct val="150000"/>
              <a:buFont typeface="Arial" panose="020B0604020202020204" pitchFamily="34" charset="0"/>
              <a:buChar char="•"/>
            </a:pPr>
            <a:r>
              <a:rPr lang="en-US" sz="1900" dirty="0"/>
              <a:t>F32.3 Major depressive disorder, Single episode, With psychotic features</a:t>
            </a:r>
          </a:p>
          <a:p>
            <a:pPr marL="571500" indent="-228600">
              <a:lnSpc>
                <a:spcPct val="90000"/>
              </a:lnSpc>
              <a:buClr>
                <a:schemeClr val="tx1"/>
              </a:buClr>
              <a:buSzPct val="150000"/>
              <a:buFont typeface="Arial" panose="020B0604020202020204" pitchFamily="34" charset="0"/>
              <a:buChar char="•"/>
            </a:pPr>
            <a:r>
              <a:rPr lang="en-US" sz="1900" dirty="0"/>
              <a:t>F32.4 Major depressive disorder, Single episode, In partial remission</a:t>
            </a:r>
          </a:p>
          <a:p>
            <a:pPr marL="571500" indent="-228600">
              <a:lnSpc>
                <a:spcPct val="90000"/>
              </a:lnSpc>
              <a:buClr>
                <a:schemeClr val="tx1"/>
              </a:buClr>
              <a:buSzPct val="150000"/>
              <a:buFont typeface="Arial" panose="020B0604020202020204" pitchFamily="34" charset="0"/>
              <a:buChar char="•"/>
            </a:pPr>
            <a:r>
              <a:rPr lang="en-US" sz="1900" dirty="0"/>
              <a:t>F32.5 Major depressive disorder, Single episode, In full remission</a:t>
            </a:r>
          </a:p>
          <a:p>
            <a:pPr marL="571500" indent="-228600">
              <a:lnSpc>
                <a:spcPct val="90000"/>
              </a:lnSpc>
              <a:spcAft>
                <a:spcPts val="600"/>
              </a:spcAft>
              <a:buClr>
                <a:schemeClr val="tx1"/>
              </a:buClr>
              <a:buSzPct val="150000"/>
              <a:buFont typeface="Arial" panose="020B0604020202020204" pitchFamily="34" charset="0"/>
              <a:buChar char="•"/>
            </a:pPr>
            <a:r>
              <a:rPr lang="en-US" sz="1900" dirty="0"/>
              <a:t>F32.9 Major depressive disorder, Single episode, Unspecified</a:t>
            </a:r>
          </a:p>
          <a:p>
            <a:pPr marL="277495" indent="-228600">
              <a:lnSpc>
                <a:spcPct val="90000"/>
              </a:lnSpc>
              <a:buClr>
                <a:schemeClr val="accent1"/>
              </a:buClr>
              <a:buFont typeface="Arial" panose="020B0604020202020204" pitchFamily="34" charset="0"/>
              <a:buChar char="•"/>
            </a:pPr>
            <a:endParaRPr lang="en-US" sz="1900" dirty="0"/>
          </a:p>
          <a:p>
            <a:pPr indent="-228600">
              <a:lnSpc>
                <a:spcPct val="90000"/>
              </a:lnSpc>
              <a:spcAft>
                <a:spcPts val="600"/>
              </a:spcAft>
              <a:buClr>
                <a:schemeClr val="accent1"/>
              </a:buClr>
              <a:buFont typeface="Arial" panose="020B0604020202020204" pitchFamily="34" charset="0"/>
              <a:buChar char="•"/>
            </a:pPr>
            <a:r>
              <a:rPr lang="en-US" sz="1900" dirty="0"/>
              <a:t>You also will NOT find:</a:t>
            </a:r>
          </a:p>
          <a:p>
            <a:pPr lvl="1" indent="-228600">
              <a:lnSpc>
                <a:spcPct val="90000"/>
              </a:lnSpc>
              <a:spcAft>
                <a:spcPts val="600"/>
              </a:spcAft>
              <a:buClr>
                <a:schemeClr val="accent1"/>
              </a:buClr>
              <a:buFont typeface="Arial" panose="020B0604020202020204" pitchFamily="34" charset="0"/>
              <a:buChar char="•"/>
            </a:pPr>
            <a:r>
              <a:rPr lang="en-US" sz="1900" dirty="0"/>
              <a:t>Any F33 codes for Major depressive disorder, Recurrent episode</a:t>
            </a:r>
          </a:p>
          <a:p>
            <a:pPr indent="-228600">
              <a:lnSpc>
                <a:spcPct val="90000"/>
              </a:lnSpc>
              <a:spcAft>
                <a:spcPts val="600"/>
              </a:spcAft>
              <a:buClr>
                <a:schemeClr val="accent1"/>
              </a:buClr>
              <a:buFont typeface="Arial" panose="020B0604020202020204" pitchFamily="34" charset="0"/>
              <a:buChar char="•"/>
            </a:pPr>
            <a:endParaRPr lang="en-US" sz="1900" dirty="0"/>
          </a:p>
        </p:txBody>
      </p:sp>
    </p:spTree>
    <p:extLst>
      <p:ext uri="{BB962C8B-B14F-4D97-AF65-F5344CB8AC3E}">
        <p14:creationId xmlns:p14="http://schemas.microsoft.com/office/powerpoint/2010/main" val="98348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swering the Question Behind the Questions People Ask You -  outreachmagazine.com">
            <a:extLst>
              <a:ext uri="{FF2B5EF4-FFF2-40B4-BE49-F238E27FC236}">
                <a16:creationId xmlns:a16="http://schemas.microsoft.com/office/drawing/2014/main" id="{297711B1-E92F-C51A-640A-CAA1CDFE3B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5149" y="1883392"/>
            <a:ext cx="6098982" cy="3781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792428" y="1897037"/>
            <a:ext cx="3656419" cy="4640740"/>
          </a:xfrm>
        </p:spPr>
        <p:txBody>
          <a:bodyPr>
            <a:normAutofit/>
          </a:bodyPr>
          <a:lstStyle/>
          <a:p>
            <a:pPr marL="0" indent="0">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Can Students Decide to Voluntarily Leave Job Corps?</a:t>
            </a:r>
          </a:p>
          <a:p>
            <a:pPr>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What is a ZT Separation?</a:t>
            </a:r>
          </a:p>
        </p:txBody>
      </p:sp>
      <p:sp>
        <p:nvSpPr>
          <p:cNvPr id="4" name="TextBox 3">
            <a:extLst>
              <a:ext uri="{FF2B5EF4-FFF2-40B4-BE49-F238E27FC236}">
                <a16:creationId xmlns:a16="http://schemas.microsoft.com/office/drawing/2014/main" id="{7F11D01D-6F34-F48E-733D-F82ABE7235CB}"/>
              </a:ext>
            </a:extLst>
          </p:cNvPr>
          <p:cNvSpPr txBox="1"/>
          <p:nvPr/>
        </p:nvSpPr>
        <p:spPr>
          <a:xfrm>
            <a:off x="1025149" y="448362"/>
            <a:ext cx="66585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What Situations Might Result in a Student Leaving Job Corps?</a:t>
            </a:r>
          </a:p>
        </p:txBody>
      </p:sp>
    </p:spTree>
    <p:extLst>
      <p:ext uri="{BB962C8B-B14F-4D97-AF65-F5344CB8AC3E}">
        <p14:creationId xmlns:p14="http://schemas.microsoft.com/office/powerpoint/2010/main" val="391432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idx="4294967295"/>
          </p:nvPr>
        </p:nvSpPr>
        <p:spPr>
          <a:xfrm>
            <a:off x="252919" y="1123837"/>
            <a:ext cx="3187730" cy="4601183"/>
          </a:xfrm>
          <a:solidFill>
            <a:schemeClr val="accent1"/>
          </a:solidFill>
        </p:spPr>
        <p:txBody>
          <a:bodyPr vert="horz" lIns="91440" tIns="45720" rIns="91440" bIns="45720" rtlCol="0" anchor="t">
            <a:normAutofit/>
          </a:bodyPr>
          <a:lstStyle/>
          <a:p>
            <a:pPr algn="ctr"/>
            <a:br>
              <a:rPr lang="en-US" sz="3300" dirty="0"/>
            </a:br>
            <a:br>
              <a:rPr lang="en-US" sz="3300" dirty="0"/>
            </a:br>
            <a:r>
              <a:rPr lang="en-US" sz="3300" dirty="0">
                <a:solidFill>
                  <a:schemeClr val="bg1"/>
                </a:solidFill>
              </a:rPr>
              <a:t>MSWR Documentation</a:t>
            </a:r>
            <a:br>
              <a:rPr lang="en-US" sz="3300" dirty="0"/>
            </a:br>
            <a:r>
              <a:rPr lang="en-US" sz="3300" dirty="0">
                <a:solidFill>
                  <a:schemeClr val="bg1"/>
                </a:solidFill>
              </a:rPr>
              <a:t>Requirements</a:t>
            </a:r>
          </a:p>
        </p:txBody>
      </p:sp>
      <p:sp>
        <p:nvSpPr>
          <p:cNvPr id="39" name="TextBox 38">
            <a:extLst>
              <a:ext uri="{FF2B5EF4-FFF2-40B4-BE49-F238E27FC236}">
                <a16:creationId xmlns:a16="http://schemas.microsoft.com/office/drawing/2014/main" id="{80A0DBC2-E79E-9E4E-5ABE-BAF82AAB5157}"/>
              </a:ext>
            </a:extLst>
          </p:cNvPr>
          <p:cNvSpPr txBox="1"/>
          <p:nvPr/>
        </p:nvSpPr>
        <p:spPr>
          <a:xfrm>
            <a:off x="3780384" y="800242"/>
            <a:ext cx="7315200" cy="5580710"/>
          </a:xfrm>
          <a:prstGeom prst="rect">
            <a:avLst/>
          </a:prstGeom>
        </p:spPr>
        <p:txBody>
          <a:bodyPr vert="horz" lIns="91440" tIns="45720" rIns="91440" bIns="45720" rtlCol="0" anchor="ctr">
            <a:noAutofit/>
          </a:bodyPr>
          <a:lstStyle/>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Clinical assessment including current symptoms/behaviors, functional impairments, and diagnostic code.</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Individualized treatment instructions</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Student consent</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Referral source(s)</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Transportation details, including whether an escort is needed</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Dates of separation and anticipated return to center</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Individualized student medical expectations to return</a:t>
            </a:r>
          </a:p>
          <a:p>
            <a:pPr marL="342900" marR="0" lvl="0" indent="-322263" defTabSz="914400">
              <a:lnSpc>
                <a:spcPct val="90000"/>
              </a:lnSpc>
              <a:spcBef>
                <a:spcPts val="0"/>
              </a:spcBef>
              <a:spcAft>
                <a:spcPts val="1800"/>
              </a:spcAft>
              <a:buClr>
                <a:schemeClr val="accent1"/>
              </a:buClr>
              <a:buFont typeface="Wingdings 2" pitchFamily="18" charset="2"/>
              <a:buChar char=""/>
            </a:pPr>
            <a:r>
              <a:rPr lang="en-US" sz="2100" dirty="0">
                <a:solidFill>
                  <a:schemeClr val="tx1">
                    <a:lumMod val="85000"/>
                    <a:lumOff val="15000"/>
                  </a:schemeClr>
                </a:solidFill>
                <a:effectLst/>
                <a:latin typeface="Tenorite" pitchFamily="2" charset="0"/>
              </a:rPr>
              <a:t>Accommodation plan and CIS Accommodation Plan Notes if student is an individual with a disability</a:t>
            </a:r>
          </a:p>
          <a:p>
            <a:pPr marL="285750" indent="-182880" defTabSz="914400">
              <a:lnSpc>
                <a:spcPct val="90000"/>
              </a:lnSpc>
              <a:buClr>
                <a:schemeClr val="accent1"/>
              </a:buClr>
              <a:buFont typeface="Wingdings 2" pitchFamily="18" charset="2"/>
              <a:buChar char=""/>
            </a:pPr>
            <a:endParaRPr lang="en-US" dirty="0">
              <a:solidFill>
                <a:schemeClr val="tx1">
                  <a:lumMod val="65000"/>
                  <a:lumOff val="35000"/>
                </a:schemeClr>
              </a:solidFill>
              <a:latin typeface="Tenorite" pitchFamily="2" charset="0"/>
            </a:endParaRPr>
          </a:p>
        </p:txBody>
      </p:sp>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a:xfrm>
            <a:off x="10408154" y="6380952"/>
            <a:ext cx="1530927" cy="365125"/>
          </a:xfrm>
        </p:spPr>
        <p:txBody>
          <a:bodyPr vert="horz" lIns="91440" tIns="45720" rIns="91440" bIns="45720" rtlCol="0" anchor="ctr">
            <a:normAutofit/>
          </a:bodyPr>
          <a:lstStyle/>
          <a:p>
            <a:pPr>
              <a:spcAft>
                <a:spcPts val="600"/>
              </a:spcAft>
            </a:pPr>
            <a:fld id="{48F63A3B-78C7-47BE-AE5E-E10140E04643}" type="slidenum">
              <a:rPr lang="en-US" smtClean="0">
                <a:latin typeface="+mn-lt"/>
              </a:rPr>
              <a:pPr>
                <a:spcAft>
                  <a:spcPts val="600"/>
                </a:spcAft>
              </a:pPr>
              <a:t>20</a:t>
            </a:fld>
            <a:endParaRPr lang="en-US" dirty="0">
              <a:latin typeface="+mn-lt"/>
            </a:endParaRPr>
          </a:p>
        </p:txBody>
      </p:sp>
      <p:sp>
        <p:nvSpPr>
          <p:cNvPr id="10" name="TextBox 9">
            <a:extLst>
              <a:ext uri="{FF2B5EF4-FFF2-40B4-BE49-F238E27FC236}">
                <a16:creationId xmlns:a16="http://schemas.microsoft.com/office/drawing/2014/main" id="{938500D9-32B8-3F2C-8887-1A202079D4DA}"/>
              </a:ext>
            </a:extLst>
          </p:cNvPr>
          <p:cNvSpPr txBox="1"/>
          <p:nvPr/>
        </p:nvSpPr>
        <p:spPr>
          <a:xfrm>
            <a:off x="381598" y="4458242"/>
            <a:ext cx="2930371" cy="769441"/>
          </a:xfrm>
          <a:prstGeom prst="rect">
            <a:avLst/>
          </a:prstGeom>
          <a:solidFill>
            <a:schemeClr val="bg2">
              <a:lumMod val="75000"/>
            </a:schemeClr>
          </a:solidFill>
          <a:ln w="15875">
            <a:noFill/>
          </a:ln>
        </p:spPr>
        <p:txBody>
          <a:bodyPr wrap="square">
            <a:spAutoFit/>
          </a:bodyPr>
          <a:lstStyle/>
          <a:p>
            <a:pPr algn="ctr"/>
            <a:r>
              <a:rPr lang="en-US" sz="2200" dirty="0">
                <a:solidFill>
                  <a:srgbClr val="FFC000"/>
                </a:solidFill>
                <a:effectLst/>
                <a:latin typeface="Tenorite" pitchFamily="2" charset="0"/>
                <a:ea typeface="Times New Roman" panose="02020603050405020304" pitchFamily="18" charset="0"/>
              </a:rPr>
              <a:t>8 specific elements in PRH 6.2, R5(e2). </a:t>
            </a:r>
            <a:endParaRPr lang="en-US" sz="2200" dirty="0">
              <a:solidFill>
                <a:srgbClr val="FFC000"/>
              </a:solidFill>
              <a:latin typeface="Tenorite" pitchFamily="2" charset="0"/>
            </a:endParaRPr>
          </a:p>
        </p:txBody>
      </p:sp>
      <p:sp>
        <p:nvSpPr>
          <p:cNvPr id="6" name="TextBox 5">
            <a:extLst>
              <a:ext uri="{FF2B5EF4-FFF2-40B4-BE49-F238E27FC236}">
                <a16:creationId xmlns:a16="http://schemas.microsoft.com/office/drawing/2014/main" id="{9309FFCF-4026-8BE9-69DA-D630C3134EBB}"/>
              </a:ext>
            </a:extLst>
          </p:cNvPr>
          <p:cNvSpPr txBox="1"/>
          <p:nvPr/>
        </p:nvSpPr>
        <p:spPr>
          <a:xfrm>
            <a:off x="10252087" y="1378945"/>
            <a:ext cx="1686994" cy="839420"/>
          </a:xfrm>
          <a:prstGeom prst="ellipse">
            <a:avLst/>
          </a:prstGeom>
          <a:solidFill>
            <a:schemeClr val="accent3">
              <a:alpha val="53472"/>
            </a:schemeClr>
          </a:solidFill>
          <a:ln w="12700">
            <a:solidFill>
              <a:schemeClr val="accent3">
                <a:lumMod val="50000"/>
              </a:schemeClr>
            </a:solidFill>
          </a:ln>
        </p:spPr>
        <p:txBody>
          <a:bodyPr wrap="square" rtlCol="0">
            <a:noAutofit/>
          </a:bodyPr>
          <a:lstStyle/>
          <a:p>
            <a:pPr algn="ctr">
              <a:lnSpc>
                <a:spcPct val="90000"/>
              </a:lnSpc>
            </a:pPr>
            <a:r>
              <a:rPr lang="en-US" sz="2000" dirty="0"/>
              <a:t>SHR note</a:t>
            </a:r>
          </a:p>
        </p:txBody>
      </p:sp>
      <p:sp>
        <p:nvSpPr>
          <p:cNvPr id="15" name="Up Arrow 14">
            <a:extLst>
              <a:ext uri="{FF2B5EF4-FFF2-40B4-BE49-F238E27FC236}">
                <a16:creationId xmlns:a16="http://schemas.microsoft.com/office/drawing/2014/main" id="{E2D75252-A3E7-80CB-CB7C-414FFA8B8D59}"/>
              </a:ext>
            </a:extLst>
          </p:cNvPr>
          <p:cNvSpPr/>
          <p:nvPr/>
        </p:nvSpPr>
        <p:spPr>
          <a:xfrm rot="18003919">
            <a:off x="9824540" y="1260014"/>
            <a:ext cx="458731" cy="588105"/>
          </a:xfrm>
          <a:prstGeom prst="upArrow">
            <a:avLst/>
          </a:prstGeom>
          <a:solidFill>
            <a:schemeClr val="accent3">
              <a:alpha val="65856"/>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64403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B84C96-5F13-97DB-62A8-DD9A4C344A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98CD167-20D7-C354-099F-F5907CF2C3CD}"/>
              </a:ext>
            </a:extLst>
          </p:cNvPr>
          <p:cNvSpPr>
            <a:spLocks noGrp="1"/>
          </p:cNvSpPr>
          <p:nvPr>
            <p:ph type="title" idx="4294967295"/>
          </p:nvPr>
        </p:nvSpPr>
        <p:spPr>
          <a:xfrm rot="16200000">
            <a:off x="-2118170" y="3056827"/>
            <a:ext cx="5549347" cy="797146"/>
          </a:xfrm>
          <a:solidFill>
            <a:schemeClr val="accent1"/>
          </a:solidFill>
        </p:spPr>
        <p:txBody>
          <a:bodyPr anchor="ctr">
            <a:noAutofit/>
          </a:bodyPr>
          <a:lstStyle/>
          <a:p>
            <a:pPr algn="ctr"/>
            <a:r>
              <a:rPr lang="en-US" sz="3000" dirty="0">
                <a:solidFill>
                  <a:schemeClr val="tx1">
                    <a:lumMod val="75000"/>
                  </a:schemeClr>
                </a:solidFill>
                <a:latin typeface="Tenorite" pitchFamily="2" charset="0"/>
              </a:rPr>
              <a:t>Recommended MSWR Form</a:t>
            </a:r>
          </a:p>
        </p:txBody>
      </p:sp>
      <p:pic>
        <p:nvPicPr>
          <p:cNvPr id="7" name="Picture 6">
            <a:extLst>
              <a:ext uri="{FF2B5EF4-FFF2-40B4-BE49-F238E27FC236}">
                <a16:creationId xmlns:a16="http://schemas.microsoft.com/office/drawing/2014/main" id="{638836A2-58D0-7718-6A86-2BE39EAF6458}"/>
              </a:ext>
            </a:extLst>
          </p:cNvPr>
          <p:cNvPicPr>
            <a:picLocks noChangeAspect="1"/>
          </p:cNvPicPr>
          <p:nvPr/>
        </p:nvPicPr>
        <p:blipFill rotWithShape="1">
          <a:blip r:embed="rId3"/>
          <a:srcRect l="19179" t="22667" r="18357" b="7314"/>
          <a:stretch/>
        </p:blipFill>
        <p:spPr>
          <a:xfrm>
            <a:off x="1450576" y="183279"/>
            <a:ext cx="10295265" cy="6491442"/>
          </a:xfrm>
          <a:prstGeom prst="rect">
            <a:avLst/>
          </a:prstGeom>
        </p:spPr>
      </p:pic>
    </p:spTree>
    <p:extLst>
      <p:ext uri="{BB962C8B-B14F-4D97-AF65-F5344CB8AC3E}">
        <p14:creationId xmlns:p14="http://schemas.microsoft.com/office/powerpoint/2010/main" val="254679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B84C96-5F13-97DB-62A8-DD9A4C344A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Title 1">
            <a:extLst>
              <a:ext uri="{FF2B5EF4-FFF2-40B4-BE49-F238E27FC236}">
                <a16:creationId xmlns:a16="http://schemas.microsoft.com/office/drawing/2014/main" id="{861A067F-2E54-375A-7E16-11E81BF1D99B}"/>
              </a:ext>
            </a:extLst>
          </p:cNvPr>
          <p:cNvSpPr txBox="1">
            <a:spLocks/>
          </p:cNvSpPr>
          <p:nvPr/>
        </p:nvSpPr>
        <p:spPr>
          <a:xfrm rot="16200000">
            <a:off x="-2065583" y="3086118"/>
            <a:ext cx="5549347" cy="664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60" normalizeH="0" baseline="0" noProof="0" dirty="0">
                <a:ln>
                  <a:noFill/>
                </a:ln>
                <a:solidFill>
                  <a:srgbClr val="4A66AC"/>
                </a:solidFill>
                <a:effectLst/>
                <a:uLnTx/>
                <a:uFillTx/>
                <a:latin typeface="Tenorite" pitchFamily="2" charset="0"/>
                <a:ea typeface="+mj-ea"/>
                <a:cs typeface="+mj-cs"/>
              </a:rPr>
              <a:t>MSWR Recommended Form</a:t>
            </a:r>
          </a:p>
        </p:txBody>
      </p:sp>
      <p:sp>
        <p:nvSpPr>
          <p:cNvPr id="2" name="Title 1">
            <a:extLst>
              <a:ext uri="{FF2B5EF4-FFF2-40B4-BE49-F238E27FC236}">
                <a16:creationId xmlns:a16="http://schemas.microsoft.com/office/drawing/2014/main" id="{7F7FF26C-F68F-C187-AC3B-E4A00EABECD9}"/>
              </a:ext>
            </a:extLst>
          </p:cNvPr>
          <p:cNvSpPr txBox="1">
            <a:spLocks/>
          </p:cNvSpPr>
          <p:nvPr/>
        </p:nvSpPr>
        <p:spPr>
          <a:xfrm rot="16200000">
            <a:off x="-2118170" y="3056827"/>
            <a:ext cx="5549347" cy="797146"/>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lumMod val="75000"/>
                  </a:prstClr>
                </a:solidFill>
                <a:effectLst/>
                <a:uLnTx/>
                <a:uFillTx/>
                <a:latin typeface="Tenorite" pitchFamily="2" charset="0"/>
                <a:ea typeface="+mj-ea"/>
                <a:cs typeface="+mj-cs"/>
              </a:rPr>
              <a:t>Recommended</a:t>
            </a:r>
            <a:r>
              <a:rPr kumimoji="0" lang="en-US" sz="3000" b="1" i="0" u="none" strike="noStrike" kern="1200" cap="none" spc="0" normalizeH="0" baseline="0" noProof="0" dirty="0">
                <a:ln>
                  <a:noFill/>
                </a:ln>
                <a:solidFill>
                  <a:prstClr val="black"/>
                </a:solidFill>
                <a:effectLst/>
                <a:uLnTx/>
                <a:uFillTx/>
                <a:latin typeface="Tenorite" pitchFamily="2" charset="0"/>
                <a:ea typeface="+mj-ea"/>
                <a:cs typeface="+mj-cs"/>
              </a:rPr>
              <a:t> </a:t>
            </a:r>
            <a:r>
              <a:rPr kumimoji="0" lang="en-US" sz="3000" b="1" i="0" u="none" strike="noStrike" kern="1200" cap="none" spc="0" normalizeH="0" baseline="0" noProof="0" dirty="0">
                <a:ln>
                  <a:noFill/>
                </a:ln>
                <a:solidFill>
                  <a:prstClr val="white">
                    <a:lumMod val="75000"/>
                  </a:prstClr>
                </a:solidFill>
                <a:effectLst/>
                <a:uLnTx/>
                <a:uFillTx/>
                <a:latin typeface="Tenorite" pitchFamily="2" charset="0"/>
                <a:ea typeface="+mj-ea"/>
                <a:cs typeface="+mj-cs"/>
              </a:rPr>
              <a:t>MSWR Form</a:t>
            </a:r>
          </a:p>
        </p:txBody>
      </p:sp>
      <p:sp>
        <p:nvSpPr>
          <p:cNvPr id="5" name="TextBox 4">
            <a:extLst>
              <a:ext uri="{FF2B5EF4-FFF2-40B4-BE49-F238E27FC236}">
                <a16:creationId xmlns:a16="http://schemas.microsoft.com/office/drawing/2014/main" id="{AF136530-F4C6-F800-E6FE-578BFD45D2B8}"/>
              </a:ext>
            </a:extLst>
          </p:cNvPr>
          <p:cNvSpPr txBox="1"/>
          <p:nvPr/>
        </p:nvSpPr>
        <p:spPr>
          <a:xfrm>
            <a:off x="8548774" y="1497330"/>
            <a:ext cx="3205811" cy="1486586"/>
          </a:xfrm>
          <a:prstGeom prst="rect">
            <a:avLst/>
          </a:prstGeom>
          <a:noFill/>
        </p:spPr>
        <p:txBody>
          <a:bodyPr vert="horz" lIns="91440" tIns="45720" rIns="91440" bIns="45720" rtlCol="0" anchor="t">
            <a:noAutofit/>
          </a:bodyPr>
          <a:lstStyle/>
          <a:p>
            <a:pPr marL="304800" marR="0" lvl="0" indent="-2857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Anticipated date of return</a:t>
            </a:r>
          </a:p>
          <a:p>
            <a:pPr marL="306388" marR="0" lvl="0" indent="-2857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Other Leaves considered?</a:t>
            </a:r>
          </a:p>
          <a:p>
            <a:pPr marL="306388" marR="0" lvl="0" indent="-285750" algn="l" defTabSz="914400" rtl="0" eaLnBrk="1" fontAlgn="auto" latinLnBrk="0" hangingPunct="1">
              <a:lnSpc>
                <a:spcPct val="90000"/>
              </a:lnSpc>
              <a:spcBef>
                <a:spcPts val="0"/>
              </a:spcBef>
              <a:spcAft>
                <a:spcPts val="18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Disability Accommodations considered?</a:t>
            </a:r>
          </a:p>
          <a:p>
            <a:pPr marL="285750" marR="0" lvl="0" indent="-182880" algn="l" defTabSz="914400" rtl="0" eaLnBrk="1" fontAlgn="auto" latinLnBrk="0" hangingPunct="1">
              <a:lnSpc>
                <a:spcPct val="90000"/>
              </a:lnSpc>
              <a:spcBef>
                <a:spcPts val="0"/>
              </a:spcBef>
              <a:spcAft>
                <a:spcPts val="0"/>
              </a:spcAft>
              <a:buClr>
                <a:srgbClr val="4A66AC"/>
              </a:buClr>
              <a:buSzTx/>
              <a:buFont typeface="Wingdings 2" pitchFamily="18" charset="2"/>
              <a:buChar char=""/>
              <a:tabLst/>
              <a:defRPr/>
            </a:pPr>
            <a:endParaRPr kumimoji="0" lang="en-US" sz="1800" b="0" i="0" u="none" strike="noStrike" kern="1200" cap="none" spc="0" normalizeH="0" baseline="0" noProof="0" dirty="0">
              <a:ln>
                <a:noFill/>
              </a:ln>
              <a:solidFill>
                <a:prstClr val="white">
                  <a:lumMod val="65000"/>
                  <a:lumOff val="35000"/>
                </a:prstClr>
              </a:solidFill>
              <a:effectLst/>
              <a:uLnTx/>
              <a:uFillTx/>
              <a:latin typeface="Tenorite" pitchFamily="2" charset="0"/>
              <a:ea typeface="+mn-ea"/>
              <a:cs typeface="+mn-cs"/>
            </a:endParaRPr>
          </a:p>
        </p:txBody>
      </p:sp>
      <p:pic>
        <p:nvPicPr>
          <p:cNvPr id="8" name="Picture 7">
            <a:extLst>
              <a:ext uri="{FF2B5EF4-FFF2-40B4-BE49-F238E27FC236}">
                <a16:creationId xmlns:a16="http://schemas.microsoft.com/office/drawing/2014/main" id="{CE2BF64B-2F60-FE18-A4BB-D5D422958E81}"/>
              </a:ext>
            </a:extLst>
          </p:cNvPr>
          <p:cNvPicPr>
            <a:picLocks noChangeAspect="1"/>
          </p:cNvPicPr>
          <p:nvPr/>
        </p:nvPicPr>
        <p:blipFill rotWithShape="1">
          <a:blip r:embed="rId3">
            <a:extLst>
              <a:ext uri="{28A0092B-C50C-407E-A947-70E740481C1C}">
                <a14:useLocalDpi xmlns:a14="http://schemas.microsoft.com/office/drawing/2010/main" val="0"/>
              </a:ext>
            </a:extLst>
          </a:blip>
          <a:srcRect l="1368" r="2454"/>
          <a:stretch/>
        </p:blipFill>
        <p:spPr>
          <a:xfrm>
            <a:off x="1172733" y="643592"/>
            <a:ext cx="7301561" cy="5677922"/>
          </a:xfrm>
          <a:prstGeom prst="rect">
            <a:avLst/>
          </a:prstGeom>
        </p:spPr>
      </p:pic>
      <p:sp>
        <p:nvSpPr>
          <p:cNvPr id="14" name="TextBox 13">
            <a:extLst>
              <a:ext uri="{FF2B5EF4-FFF2-40B4-BE49-F238E27FC236}">
                <a16:creationId xmlns:a16="http://schemas.microsoft.com/office/drawing/2014/main" id="{6FD88F16-0142-E358-CF36-6552E1B639F5}"/>
              </a:ext>
            </a:extLst>
          </p:cNvPr>
          <p:cNvSpPr txBox="1"/>
          <p:nvPr/>
        </p:nvSpPr>
        <p:spPr>
          <a:xfrm>
            <a:off x="8571417" y="3119997"/>
            <a:ext cx="3200400" cy="417135"/>
          </a:xfrm>
          <a:prstGeom prst="roundRect">
            <a:avLst/>
          </a:prstGeom>
          <a:solidFill>
            <a:srgbClr val="A3C787"/>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enorite" pitchFamily="2" charset="0"/>
                <a:ea typeface="+mn-ea"/>
                <a:cs typeface="+mn-cs"/>
              </a:rPr>
              <a:t>Reason for Health Leave</a:t>
            </a:r>
          </a:p>
        </p:txBody>
      </p:sp>
      <p:sp>
        <p:nvSpPr>
          <p:cNvPr id="13" name="TextBox 12">
            <a:extLst>
              <a:ext uri="{FF2B5EF4-FFF2-40B4-BE49-F238E27FC236}">
                <a16:creationId xmlns:a16="http://schemas.microsoft.com/office/drawing/2014/main" id="{79A380DE-481C-CB45-F61F-1B590F609970}"/>
              </a:ext>
            </a:extLst>
          </p:cNvPr>
          <p:cNvSpPr txBox="1"/>
          <p:nvPr/>
        </p:nvSpPr>
        <p:spPr>
          <a:xfrm>
            <a:off x="8571417" y="1035445"/>
            <a:ext cx="3200400" cy="417135"/>
          </a:xfrm>
          <a:prstGeom prst="roundRect">
            <a:avLst/>
          </a:prstGeom>
          <a:solidFill>
            <a:srgbClr val="A3C787"/>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enorite" pitchFamily="2" charset="0"/>
                <a:ea typeface="+mn-ea"/>
                <a:cs typeface="+mn-cs"/>
              </a:rPr>
              <a:t>Student Information</a:t>
            </a:r>
          </a:p>
        </p:txBody>
      </p:sp>
      <p:sp>
        <p:nvSpPr>
          <p:cNvPr id="6" name="TextBox 5">
            <a:extLst>
              <a:ext uri="{FF2B5EF4-FFF2-40B4-BE49-F238E27FC236}">
                <a16:creationId xmlns:a16="http://schemas.microsoft.com/office/drawing/2014/main" id="{95C3BAE0-623D-B515-B2D1-51EBEA1595BF}"/>
              </a:ext>
            </a:extLst>
          </p:cNvPr>
          <p:cNvSpPr txBox="1"/>
          <p:nvPr/>
        </p:nvSpPr>
        <p:spPr>
          <a:xfrm>
            <a:off x="8548774" y="3567088"/>
            <a:ext cx="3136800" cy="2817837"/>
          </a:xfrm>
          <a:prstGeom prst="rect">
            <a:avLst/>
          </a:prstGeom>
        </p:spPr>
        <p:txBody>
          <a:bodyPr vert="horz" lIns="91440" tIns="45720" rIns="91440" bIns="45720" rtlCol="0" anchor="t">
            <a:noAutofit/>
          </a:bodyPr>
          <a:lstStyle/>
          <a:p>
            <a:pPr marL="293688" marR="0" lvl="0" indent="-274638"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Only a check box goes in this section.</a:t>
            </a:r>
          </a:p>
          <a:p>
            <a:pPr marL="293688" marR="0" lvl="0" indent="-274638"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Clearer instructions indicate that “No clinical information should be written in this section.”</a:t>
            </a:r>
          </a:p>
          <a:p>
            <a:pPr marL="293688" marR="0" lvl="0" indent="-274638" algn="l" defTabSz="914400" rtl="0" eaLnBrk="1" fontAlgn="auto" latinLnBrk="0" hangingPunct="1">
              <a:lnSpc>
                <a:spcPct val="90000"/>
              </a:lnSpc>
              <a:spcBef>
                <a:spcPts val="0"/>
              </a:spcBef>
              <a:spcAft>
                <a:spcPts val="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lumOff val="35000"/>
                  </a:prstClr>
                </a:solidFill>
                <a:effectLst/>
                <a:uLnTx/>
                <a:uFillTx/>
                <a:latin typeface="Tenorite" pitchFamily="2" charset="0"/>
                <a:ea typeface="+mn-ea"/>
                <a:cs typeface="+mn-cs"/>
              </a:rPr>
              <a:t>Reminder: if MSWR is for Direct Threat to Others, Form 2-04 must be completed.</a:t>
            </a:r>
          </a:p>
        </p:txBody>
      </p:sp>
      <p:sp>
        <p:nvSpPr>
          <p:cNvPr id="17" name="Rounded Rectangle 16">
            <a:extLst>
              <a:ext uri="{FF2B5EF4-FFF2-40B4-BE49-F238E27FC236}">
                <a16:creationId xmlns:a16="http://schemas.microsoft.com/office/drawing/2014/main" id="{FF6EA412-1D3E-5F5C-25D4-D0DAFF713873}"/>
              </a:ext>
            </a:extLst>
          </p:cNvPr>
          <p:cNvSpPr/>
          <p:nvPr/>
        </p:nvSpPr>
        <p:spPr>
          <a:xfrm>
            <a:off x="1271584" y="3906207"/>
            <a:ext cx="1843090" cy="327441"/>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9" name="Rounded Rectangle 18">
            <a:extLst>
              <a:ext uri="{FF2B5EF4-FFF2-40B4-BE49-F238E27FC236}">
                <a16:creationId xmlns:a16="http://schemas.microsoft.com/office/drawing/2014/main" id="{650FEBAD-8D36-E327-B805-DF6D4DC2671E}"/>
              </a:ext>
            </a:extLst>
          </p:cNvPr>
          <p:cNvSpPr/>
          <p:nvPr/>
        </p:nvSpPr>
        <p:spPr>
          <a:xfrm>
            <a:off x="4544676" y="3906207"/>
            <a:ext cx="3840480" cy="327441"/>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8" name="Rounded Rectangle 17">
            <a:extLst>
              <a:ext uri="{FF2B5EF4-FFF2-40B4-BE49-F238E27FC236}">
                <a16:creationId xmlns:a16="http://schemas.microsoft.com/office/drawing/2014/main" id="{ADA1B8B6-9FE3-548A-005D-6DD7409DC728}"/>
              </a:ext>
            </a:extLst>
          </p:cNvPr>
          <p:cNvSpPr/>
          <p:nvPr/>
        </p:nvSpPr>
        <p:spPr>
          <a:xfrm>
            <a:off x="4544676" y="2743199"/>
            <a:ext cx="3840480" cy="1120143"/>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700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B84C96-5F13-97DB-62A8-DD9A4C344A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7F7FF26C-F68F-C187-AC3B-E4A00EABECD9}"/>
              </a:ext>
            </a:extLst>
          </p:cNvPr>
          <p:cNvSpPr txBox="1">
            <a:spLocks/>
          </p:cNvSpPr>
          <p:nvPr/>
        </p:nvSpPr>
        <p:spPr>
          <a:xfrm rot="16200000">
            <a:off x="-2118170" y="3056827"/>
            <a:ext cx="5549347" cy="797146"/>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lumMod val="75000"/>
                  </a:prstClr>
                </a:solidFill>
                <a:effectLst/>
                <a:uLnTx/>
                <a:uFillTx/>
                <a:latin typeface="Tenorite" pitchFamily="2" charset="0"/>
                <a:ea typeface="+mj-ea"/>
                <a:cs typeface="+mj-cs"/>
              </a:rPr>
              <a:t>Recommended MSWR Form</a:t>
            </a:r>
          </a:p>
        </p:txBody>
      </p:sp>
      <p:sp>
        <p:nvSpPr>
          <p:cNvPr id="5" name="TextBox 4">
            <a:extLst>
              <a:ext uri="{FF2B5EF4-FFF2-40B4-BE49-F238E27FC236}">
                <a16:creationId xmlns:a16="http://schemas.microsoft.com/office/drawing/2014/main" id="{AF136530-F4C6-F800-E6FE-578BFD45D2B8}"/>
              </a:ext>
            </a:extLst>
          </p:cNvPr>
          <p:cNvSpPr txBox="1"/>
          <p:nvPr/>
        </p:nvSpPr>
        <p:spPr>
          <a:xfrm>
            <a:off x="8320475" y="1331606"/>
            <a:ext cx="3723887" cy="2576597"/>
          </a:xfrm>
          <a:prstGeom prst="rect">
            <a:avLst/>
          </a:prstGeom>
          <a:noFill/>
        </p:spPr>
        <p:txBody>
          <a:bodyPr vert="horz" lIns="91440" tIns="45720" rIns="91440" bIns="45720" rtlCol="0" anchor="t">
            <a:noAutofit/>
          </a:bodyPr>
          <a:lstStyle/>
          <a:p>
            <a:pPr marL="298450" marR="0" lvl="0" indent="-2984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enorite" pitchFamily="2" charset="0"/>
                <a:ea typeface="+mn-ea"/>
                <a:cs typeface="+mn-cs"/>
              </a:rPr>
              <a:t>NEW</a:t>
            </a: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 </a:t>
            </a:r>
            <a:r>
              <a:rPr kumimoji="0" lang="en-US" sz="1800" b="1"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Headers</a:t>
            </a: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a:t>
            </a:r>
          </a:p>
          <a:p>
            <a:pPr marL="469900" marR="0" lvl="1" indent="-228600" algn="l" defTabSz="914400" rtl="0" eaLnBrk="1" fontAlgn="auto" latinLnBrk="0" hangingPunct="1">
              <a:lnSpc>
                <a:spcPct val="90000"/>
              </a:lnSpc>
              <a:spcBef>
                <a:spcPts val="0"/>
              </a:spcBef>
              <a:spcAft>
                <a:spcPts val="1000"/>
              </a:spcAft>
              <a:buClr>
                <a:prstClr val="white"/>
              </a:buClr>
              <a:buSzTx/>
              <a:buFont typeface="System Font Regular"/>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Symptoms, behaviors or conditions requiring treatment</a:t>
            </a:r>
          </a:p>
          <a:p>
            <a:pPr marL="469900" marR="0" lvl="1" indent="-228600" algn="l" defTabSz="914400" rtl="0" eaLnBrk="1" fontAlgn="auto" latinLnBrk="0" hangingPunct="1">
              <a:lnSpc>
                <a:spcPct val="90000"/>
              </a:lnSpc>
              <a:spcBef>
                <a:spcPts val="0"/>
              </a:spcBef>
              <a:spcAft>
                <a:spcPts val="1000"/>
              </a:spcAft>
              <a:buClr>
                <a:prstClr val="white"/>
              </a:buClr>
              <a:buSzTx/>
              <a:buFont typeface="System Font Regular"/>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Treatment instructions to improve the specific symptoms or problems</a:t>
            </a:r>
          </a:p>
          <a:p>
            <a:pPr marL="277813" marR="0" lvl="0" indent="-277813"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enorite" pitchFamily="2" charset="0"/>
                <a:ea typeface="+mn-ea"/>
                <a:cs typeface="+mn-cs"/>
              </a:rPr>
              <a:t>NEW </a:t>
            </a:r>
            <a:r>
              <a:rPr kumimoji="0" lang="en-US" sz="1800" b="1"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Table</a:t>
            </a: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 of yes/no/NA questions</a:t>
            </a:r>
          </a:p>
          <a:p>
            <a:pPr marL="236538" marR="0" lvl="0" indent="-217488" algn="l" defTabSz="914400" rtl="0" eaLnBrk="1" fontAlgn="auto" latinLnBrk="0" hangingPunct="1">
              <a:lnSpc>
                <a:spcPct val="90000"/>
              </a:lnSpc>
              <a:spcBef>
                <a:spcPts val="0"/>
              </a:spcBef>
              <a:spcAft>
                <a:spcPts val="1000"/>
              </a:spcAft>
              <a:buClr>
                <a:srgbClr val="4A66AC"/>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endParaRPr>
          </a:p>
        </p:txBody>
      </p:sp>
      <p:sp>
        <p:nvSpPr>
          <p:cNvPr id="6" name="TextBox 5">
            <a:extLst>
              <a:ext uri="{FF2B5EF4-FFF2-40B4-BE49-F238E27FC236}">
                <a16:creationId xmlns:a16="http://schemas.microsoft.com/office/drawing/2014/main" id="{95C3BAE0-623D-B515-B2D1-51EBEA1595BF}"/>
              </a:ext>
            </a:extLst>
          </p:cNvPr>
          <p:cNvSpPr txBox="1"/>
          <p:nvPr/>
        </p:nvSpPr>
        <p:spPr>
          <a:xfrm>
            <a:off x="8526813" y="4462927"/>
            <a:ext cx="3311210" cy="1781582"/>
          </a:xfrm>
          <a:prstGeom prst="rect">
            <a:avLst/>
          </a:prstGeom>
        </p:spPr>
        <p:txBody>
          <a:bodyPr vert="horz" lIns="91440" tIns="45720" rIns="91440" bIns="45720" rtlCol="0" anchor="t">
            <a:noAutofit/>
          </a:bodyPr>
          <a:lstStyle/>
          <a:p>
            <a:pPr marL="412750" marR="0" lvl="0" indent="-39370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Tenorite" pitchFamily="2" charset="0"/>
                <a:ea typeface="+mn-ea"/>
                <a:cs typeface="+mn-cs"/>
              </a:rPr>
              <a:t>NEW </a:t>
            </a: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student-centered instructions using plain language about Job Corps’ obligation to provide a referral and the student’s right to decline referral</a:t>
            </a:r>
          </a:p>
        </p:txBody>
      </p:sp>
      <p:sp>
        <p:nvSpPr>
          <p:cNvPr id="14" name="TextBox 13">
            <a:extLst>
              <a:ext uri="{FF2B5EF4-FFF2-40B4-BE49-F238E27FC236}">
                <a16:creationId xmlns:a16="http://schemas.microsoft.com/office/drawing/2014/main" id="{6FD88F16-0142-E358-CF36-6552E1B639F5}"/>
              </a:ext>
            </a:extLst>
          </p:cNvPr>
          <p:cNvSpPr txBox="1"/>
          <p:nvPr/>
        </p:nvSpPr>
        <p:spPr>
          <a:xfrm>
            <a:off x="8490778" y="3984273"/>
            <a:ext cx="3383280" cy="417135"/>
          </a:xfrm>
          <a:prstGeom prst="roundRect">
            <a:avLst/>
          </a:prstGeom>
          <a:solidFill>
            <a:srgbClr val="A3C787">
              <a:alpha val="94902"/>
            </a:srgbClr>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prstClr val="black"/>
                </a:solidFill>
                <a:effectLst/>
                <a:uLnTx/>
                <a:uFillTx/>
                <a:latin typeface="Tenorite" pitchFamily="2" charset="0"/>
                <a:ea typeface="+mn-ea"/>
                <a:cs typeface="+mn-cs"/>
              </a:rPr>
              <a:t>Referrals for Treatment</a:t>
            </a:r>
          </a:p>
        </p:txBody>
      </p:sp>
      <p:sp>
        <p:nvSpPr>
          <p:cNvPr id="13" name="TextBox 12">
            <a:extLst>
              <a:ext uri="{FF2B5EF4-FFF2-40B4-BE49-F238E27FC236}">
                <a16:creationId xmlns:a16="http://schemas.microsoft.com/office/drawing/2014/main" id="{79A380DE-481C-CB45-F61F-1B590F609970}"/>
              </a:ext>
            </a:extLst>
          </p:cNvPr>
          <p:cNvSpPr txBox="1"/>
          <p:nvPr/>
        </p:nvSpPr>
        <p:spPr>
          <a:xfrm>
            <a:off x="8490778" y="490269"/>
            <a:ext cx="3383280" cy="723602"/>
          </a:xfrm>
          <a:prstGeom prst="roundRect">
            <a:avLst/>
          </a:prstGeom>
          <a:solidFill>
            <a:schemeClr val="accent3">
              <a:lumMod val="40000"/>
              <a:lumOff val="60000"/>
              <a:alpha val="85097"/>
            </a:schemeClr>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prstClr val="black"/>
                </a:solidFill>
                <a:effectLst/>
                <a:uLnTx/>
                <a:uFillTx/>
                <a:latin typeface="Tenorite" pitchFamily="2" charset="0"/>
                <a:ea typeface="+mn-ea"/>
                <a:cs typeface="+mn-cs"/>
              </a:rPr>
              <a:t>Individualized Treatment Instructions</a:t>
            </a:r>
          </a:p>
        </p:txBody>
      </p:sp>
      <p:sp>
        <p:nvSpPr>
          <p:cNvPr id="8" name="Down Arrow 7">
            <a:extLst>
              <a:ext uri="{FF2B5EF4-FFF2-40B4-BE49-F238E27FC236}">
                <a16:creationId xmlns:a16="http://schemas.microsoft.com/office/drawing/2014/main" id="{409868AB-9219-58A1-0F88-5266D928FE75}"/>
              </a:ext>
            </a:extLst>
          </p:cNvPr>
          <p:cNvSpPr/>
          <p:nvPr/>
        </p:nvSpPr>
        <p:spPr>
          <a:xfrm rot="7295376">
            <a:off x="7919531" y="3879757"/>
            <a:ext cx="338328" cy="670987"/>
          </a:xfrm>
          <a:prstGeom prst="down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pic>
        <p:nvPicPr>
          <p:cNvPr id="9" name="Picture 8">
            <a:extLst>
              <a:ext uri="{FF2B5EF4-FFF2-40B4-BE49-F238E27FC236}">
                <a16:creationId xmlns:a16="http://schemas.microsoft.com/office/drawing/2014/main" id="{553B1257-50B9-2E52-F539-41FB18472851}"/>
              </a:ext>
            </a:extLst>
          </p:cNvPr>
          <p:cNvPicPr>
            <a:picLocks noChangeAspect="1"/>
          </p:cNvPicPr>
          <p:nvPr/>
        </p:nvPicPr>
        <p:blipFill rotWithShape="1">
          <a:blip r:embed="rId3">
            <a:extLst>
              <a:ext uri="{28A0092B-C50C-407E-A947-70E740481C1C}">
                <a14:useLocalDpi xmlns:a14="http://schemas.microsoft.com/office/drawing/2010/main" val="0"/>
              </a:ext>
            </a:extLst>
          </a:blip>
          <a:srcRect r="345"/>
          <a:stretch/>
        </p:blipFill>
        <p:spPr>
          <a:xfrm>
            <a:off x="1065491" y="931905"/>
            <a:ext cx="7215996" cy="4716840"/>
          </a:xfrm>
          <a:prstGeom prst="rect">
            <a:avLst/>
          </a:prstGeom>
        </p:spPr>
      </p:pic>
      <p:sp>
        <p:nvSpPr>
          <p:cNvPr id="11" name="Rounded Rectangle 10">
            <a:extLst>
              <a:ext uri="{FF2B5EF4-FFF2-40B4-BE49-F238E27FC236}">
                <a16:creationId xmlns:a16="http://schemas.microsoft.com/office/drawing/2014/main" id="{EDE3A397-877F-C44E-5287-D190830389C8}"/>
              </a:ext>
            </a:extLst>
          </p:cNvPr>
          <p:cNvSpPr/>
          <p:nvPr/>
        </p:nvSpPr>
        <p:spPr>
          <a:xfrm>
            <a:off x="1094066" y="1199582"/>
            <a:ext cx="3566160" cy="3657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2" name="Rounded Rectangle 11">
            <a:extLst>
              <a:ext uri="{FF2B5EF4-FFF2-40B4-BE49-F238E27FC236}">
                <a16:creationId xmlns:a16="http://schemas.microsoft.com/office/drawing/2014/main" id="{E6597054-0E21-4753-24A9-9D5B9233F806}"/>
              </a:ext>
            </a:extLst>
          </p:cNvPr>
          <p:cNvSpPr/>
          <p:nvPr/>
        </p:nvSpPr>
        <p:spPr>
          <a:xfrm>
            <a:off x="1094066" y="1662053"/>
            <a:ext cx="5735359" cy="3657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6" name="Rounded Rectangle 15">
            <a:extLst>
              <a:ext uri="{FF2B5EF4-FFF2-40B4-BE49-F238E27FC236}">
                <a16:creationId xmlns:a16="http://schemas.microsoft.com/office/drawing/2014/main" id="{3682D12A-F542-EADA-3685-29950030CF2F}"/>
              </a:ext>
            </a:extLst>
          </p:cNvPr>
          <p:cNvSpPr/>
          <p:nvPr/>
        </p:nvSpPr>
        <p:spPr>
          <a:xfrm>
            <a:off x="1094065" y="2413823"/>
            <a:ext cx="7162688" cy="155448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9509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B84C96-5F13-97DB-62A8-DD9A4C344A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Title 1">
            <a:extLst>
              <a:ext uri="{FF2B5EF4-FFF2-40B4-BE49-F238E27FC236}">
                <a16:creationId xmlns:a16="http://schemas.microsoft.com/office/drawing/2014/main" id="{861A067F-2E54-375A-7E16-11E81BF1D99B}"/>
              </a:ext>
            </a:extLst>
          </p:cNvPr>
          <p:cNvSpPr txBox="1">
            <a:spLocks/>
          </p:cNvSpPr>
          <p:nvPr/>
        </p:nvSpPr>
        <p:spPr>
          <a:xfrm rot="16200000">
            <a:off x="-2065583" y="3086118"/>
            <a:ext cx="5549347" cy="664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60" normalizeH="0" baseline="0" noProof="0" dirty="0">
                <a:ln>
                  <a:noFill/>
                </a:ln>
                <a:solidFill>
                  <a:srgbClr val="4A66AC"/>
                </a:solidFill>
                <a:effectLst/>
                <a:uLnTx/>
                <a:uFillTx/>
                <a:latin typeface="Tenorite" pitchFamily="2" charset="0"/>
                <a:ea typeface="+mj-ea"/>
                <a:cs typeface="+mj-cs"/>
              </a:rPr>
              <a:t>MSWR Recommended Form</a:t>
            </a:r>
          </a:p>
        </p:txBody>
      </p:sp>
      <p:sp>
        <p:nvSpPr>
          <p:cNvPr id="2" name="Title 1">
            <a:extLst>
              <a:ext uri="{FF2B5EF4-FFF2-40B4-BE49-F238E27FC236}">
                <a16:creationId xmlns:a16="http://schemas.microsoft.com/office/drawing/2014/main" id="{7F7FF26C-F68F-C187-AC3B-E4A00EABECD9}"/>
              </a:ext>
            </a:extLst>
          </p:cNvPr>
          <p:cNvSpPr txBox="1">
            <a:spLocks/>
          </p:cNvSpPr>
          <p:nvPr/>
        </p:nvSpPr>
        <p:spPr>
          <a:xfrm rot="16200000">
            <a:off x="-2118170" y="3056827"/>
            <a:ext cx="5549347" cy="797146"/>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lumMod val="75000"/>
                  </a:prstClr>
                </a:solidFill>
                <a:effectLst/>
                <a:uLnTx/>
                <a:uFillTx/>
                <a:latin typeface="Tenorite" pitchFamily="2" charset="0"/>
                <a:ea typeface="+mj-ea"/>
                <a:cs typeface="+mj-cs"/>
              </a:rPr>
              <a:t>Recommended MSWR Form</a:t>
            </a:r>
          </a:p>
        </p:txBody>
      </p:sp>
      <p:sp>
        <p:nvSpPr>
          <p:cNvPr id="5" name="TextBox 4">
            <a:extLst>
              <a:ext uri="{FF2B5EF4-FFF2-40B4-BE49-F238E27FC236}">
                <a16:creationId xmlns:a16="http://schemas.microsoft.com/office/drawing/2014/main" id="{AF136530-F4C6-F800-E6FE-578BFD45D2B8}"/>
              </a:ext>
            </a:extLst>
          </p:cNvPr>
          <p:cNvSpPr txBox="1"/>
          <p:nvPr/>
        </p:nvSpPr>
        <p:spPr>
          <a:xfrm>
            <a:off x="8620298" y="1513266"/>
            <a:ext cx="3205811" cy="1866875"/>
          </a:xfrm>
          <a:prstGeom prst="rect">
            <a:avLst/>
          </a:prstGeom>
          <a:noFill/>
        </p:spPr>
        <p:txBody>
          <a:bodyPr vert="horz" lIns="91440" tIns="45720" rIns="91440" bIns="45720" rtlCol="0" anchor="t">
            <a:noAutofit/>
          </a:bodyPr>
          <a:lstStyle/>
          <a:p>
            <a:pPr marL="304800" marR="0" lvl="0" indent="-2857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Provides a place to indicate that student declined referral</a:t>
            </a:r>
          </a:p>
          <a:p>
            <a:pPr marL="306388" marR="0" lvl="0" indent="-2857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Student must provide name of provider or clinic they plan to use</a:t>
            </a:r>
          </a:p>
          <a:p>
            <a:pPr marL="285750" marR="0" lvl="0" indent="-182880" algn="l" defTabSz="914400" rtl="0" eaLnBrk="1" fontAlgn="auto" latinLnBrk="0" hangingPunct="1">
              <a:lnSpc>
                <a:spcPct val="90000"/>
              </a:lnSpc>
              <a:spcBef>
                <a:spcPts val="0"/>
              </a:spcBef>
              <a:spcAft>
                <a:spcPts val="0"/>
              </a:spcAft>
              <a:buClr>
                <a:srgbClr val="4A66AC"/>
              </a:buClr>
              <a:buSzTx/>
              <a:buFont typeface="Wingdings 2" pitchFamily="18" charset="2"/>
              <a:buChar char=""/>
              <a:tabLst/>
              <a:defRPr/>
            </a:pPr>
            <a:endParaRPr kumimoji="0" lang="en-US" sz="1800" b="0" i="0" u="none" strike="noStrike" kern="1200" cap="none" spc="0" normalizeH="0" baseline="0" noProof="0" dirty="0">
              <a:ln>
                <a:noFill/>
              </a:ln>
              <a:solidFill>
                <a:prstClr val="white">
                  <a:lumMod val="65000"/>
                  <a:lumOff val="35000"/>
                </a:prstClr>
              </a:solidFill>
              <a:effectLst/>
              <a:uLnTx/>
              <a:uFillTx/>
              <a:latin typeface="Tenorite" pitchFamily="2" charset="0"/>
              <a:ea typeface="+mn-ea"/>
              <a:cs typeface="+mn-cs"/>
            </a:endParaRPr>
          </a:p>
        </p:txBody>
      </p:sp>
      <p:sp>
        <p:nvSpPr>
          <p:cNvPr id="6" name="TextBox 5">
            <a:extLst>
              <a:ext uri="{FF2B5EF4-FFF2-40B4-BE49-F238E27FC236}">
                <a16:creationId xmlns:a16="http://schemas.microsoft.com/office/drawing/2014/main" id="{95C3BAE0-623D-B515-B2D1-51EBEA1595BF}"/>
              </a:ext>
            </a:extLst>
          </p:cNvPr>
          <p:cNvSpPr txBox="1"/>
          <p:nvPr/>
        </p:nvSpPr>
        <p:spPr>
          <a:xfrm>
            <a:off x="8706566" y="4083496"/>
            <a:ext cx="3136800" cy="1802953"/>
          </a:xfrm>
          <a:prstGeom prst="rect">
            <a:avLst/>
          </a:prstGeom>
        </p:spPr>
        <p:txBody>
          <a:bodyPr vert="horz" lIns="91440" tIns="45720" rIns="91440" bIns="45720" rtlCol="0" anchor="t">
            <a:noAutofit/>
          </a:bodyPr>
          <a:lstStyle/>
          <a:p>
            <a:pPr marL="304800" marR="0" lvl="0" indent="-2857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Checkboxes for most common scenarios</a:t>
            </a:r>
          </a:p>
          <a:p>
            <a:pPr marL="306388" marR="0" lvl="0" indent="-2857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If escort is needed, name of escort and relationship must be specified</a:t>
            </a:r>
          </a:p>
        </p:txBody>
      </p:sp>
      <p:sp>
        <p:nvSpPr>
          <p:cNvPr id="14" name="TextBox 13">
            <a:extLst>
              <a:ext uri="{FF2B5EF4-FFF2-40B4-BE49-F238E27FC236}">
                <a16:creationId xmlns:a16="http://schemas.microsoft.com/office/drawing/2014/main" id="{6FD88F16-0142-E358-CF36-6552E1B639F5}"/>
              </a:ext>
            </a:extLst>
          </p:cNvPr>
          <p:cNvSpPr txBox="1"/>
          <p:nvPr/>
        </p:nvSpPr>
        <p:spPr>
          <a:xfrm>
            <a:off x="8637555" y="3665853"/>
            <a:ext cx="3205811" cy="417135"/>
          </a:xfrm>
          <a:prstGeom prst="roundRect">
            <a:avLst/>
          </a:prstGeom>
          <a:solidFill>
            <a:srgbClr val="A3C787"/>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enorite" pitchFamily="2" charset="0"/>
                <a:ea typeface="+mn-ea"/>
                <a:cs typeface="+mn-cs"/>
              </a:rPr>
              <a:t>Transportation Details</a:t>
            </a:r>
          </a:p>
        </p:txBody>
      </p:sp>
      <p:sp>
        <p:nvSpPr>
          <p:cNvPr id="13" name="TextBox 12">
            <a:extLst>
              <a:ext uri="{FF2B5EF4-FFF2-40B4-BE49-F238E27FC236}">
                <a16:creationId xmlns:a16="http://schemas.microsoft.com/office/drawing/2014/main" id="{79A380DE-481C-CB45-F61F-1B590F609970}"/>
              </a:ext>
            </a:extLst>
          </p:cNvPr>
          <p:cNvSpPr txBox="1"/>
          <p:nvPr/>
        </p:nvSpPr>
        <p:spPr>
          <a:xfrm>
            <a:off x="8637555" y="1078054"/>
            <a:ext cx="3205811" cy="417135"/>
          </a:xfrm>
          <a:prstGeom prst="roundRect">
            <a:avLst/>
          </a:prstGeom>
          <a:solidFill>
            <a:srgbClr val="A3C787"/>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enorite" pitchFamily="2" charset="0"/>
                <a:ea typeface="+mn-ea"/>
                <a:cs typeface="+mn-cs"/>
              </a:rPr>
              <a:t>No Referral Needed</a:t>
            </a:r>
          </a:p>
        </p:txBody>
      </p:sp>
      <p:sp>
        <p:nvSpPr>
          <p:cNvPr id="3" name="TextBox 2">
            <a:extLst>
              <a:ext uri="{FF2B5EF4-FFF2-40B4-BE49-F238E27FC236}">
                <a16:creationId xmlns:a16="http://schemas.microsoft.com/office/drawing/2014/main" id="{4B6C3EBA-1E41-97E8-4EB8-2D84ABD83B40}"/>
              </a:ext>
            </a:extLst>
          </p:cNvPr>
          <p:cNvSpPr txBox="1"/>
          <p:nvPr/>
        </p:nvSpPr>
        <p:spPr>
          <a:xfrm>
            <a:off x="1119474" y="643592"/>
            <a:ext cx="2053884" cy="377026"/>
          </a:xfrm>
          <a:prstGeom prst="rect">
            <a:avLst/>
          </a:prstGeom>
          <a:noFill/>
        </p:spPr>
        <p:txBody>
          <a:bodyPr wrap="square">
            <a:spAutoFit/>
          </a:bodyPr>
          <a:lstStyle/>
          <a:p>
            <a:pPr marL="20637" marR="0" lvl="0" indent="0" algn="l"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Page 2</a:t>
            </a:r>
          </a:p>
        </p:txBody>
      </p:sp>
      <p:pic>
        <p:nvPicPr>
          <p:cNvPr id="9" name="Picture 8">
            <a:extLst>
              <a:ext uri="{FF2B5EF4-FFF2-40B4-BE49-F238E27FC236}">
                <a16:creationId xmlns:a16="http://schemas.microsoft.com/office/drawing/2014/main" id="{669857B2-95F1-78C4-C1D4-8FE6F270D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314" y="1020618"/>
            <a:ext cx="7358937" cy="3565670"/>
          </a:xfrm>
          <a:prstGeom prst="rect">
            <a:avLst/>
          </a:prstGeom>
        </p:spPr>
      </p:pic>
    </p:spTree>
    <p:extLst>
      <p:ext uri="{BB962C8B-B14F-4D97-AF65-F5344CB8AC3E}">
        <p14:creationId xmlns:p14="http://schemas.microsoft.com/office/powerpoint/2010/main" val="389470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B84C96-5F13-97DB-62A8-DD9A4C344A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Title 1">
            <a:extLst>
              <a:ext uri="{FF2B5EF4-FFF2-40B4-BE49-F238E27FC236}">
                <a16:creationId xmlns:a16="http://schemas.microsoft.com/office/drawing/2014/main" id="{861A067F-2E54-375A-7E16-11E81BF1D99B}"/>
              </a:ext>
            </a:extLst>
          </p:cNvPr>
          <p:cNvSpPr txBox="1">
            <a:spLocks/>
          </p:cNvSpPr>
          <p:nvPr/>
        </p:nvSpPr>
        <p:spPr>
          <a:xfrm rot="16200000">
            <a:off x="-2065583" y="3086118"/>
            <a:ext cx="5549347" cy="664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60" normalizeH="0" baseline="0" noProof="0" dirty="0">
                <a:ln>
                  <a:noFill/>
                </a:ln>
                <a:solidFill>
                  <a:srgbClr val="4A66AC"/>
                </a:solidFill>
                <a:effectLst/>
                <a:uLnTx/>
                <a:uFillTx/>
                <a:latin typeface="Tenorite" pitchFamily="2" charset="0"/>
                <a:ea typeface="+mj-ea"/>
                <a:cs typeface="+mj-cs"/>
              </a:rPr>
              <a:t>MSWR Recommended Form</a:t>
            </a:r>
          </a:p>
        </p:txBody>
      </p:sp>
      <p:sp>
        <p:nvSpPr>
          <p:cNvPr id="2" name="Title 1">
            <a:extLst>
              <a:ext uri="{FF2B5EF4-FFF2-40B4-BE49-F238E27FC236}">
                <a16:creationId xmlns:a16="http://schemas.microsoft.com/office/drawing/2014/main" id="{7F7FF26C-F68F-C187-AC3B-E4A00EABECD9}"/>
              </a:ext>
            </a:extLst>
          </p:cNvPr>
          <p:cNvSpPr txBox="1">
            <a:spLocks/>
          </p:cNvSpPr>
          <p:nvPr/>
        </p:nvSpPr>
        <p:spPr>
          <a:xfrm rot="16200000">
            <a:off x="-2118170" y="3056827"/>
            <a:ext cx="5549347" cy="797146"/>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white">
                    <a:lumMod val="75000"/>
                  </a:prstClr>
                </a:solidFill>
                <a:effectLst/>
                <a:uLnTx/>
                <a:uFillTx/>
                <a:latin typeface="Tenorite" pitchFamily="2" charset="0"/>
                <a:ea typeface="+mj-ea"/>
                <a:cs typeface="+mj-cs"/>
              </a:rPr>
              <a:t>Recommended MSWR Form</a:t>
            </a:r>
          </a:p>
        </p:txBody>
      </p:sp>
      <p:grpSp>
        <p:nvGrpSpPr>
          <p:cNvPr id="22" name="Group 21">
            <a:extLst>
              <a:ext uri="{FF2B5EF4-FFF2-40B4-BE49-F238E27FC236}">
                <a16:creationId xmlns:a16="http://schemas.microsoft.com/office/drawing/2014/main" id="{D32D4C57-E929-F110-22A7-2DB02D6EC2E7}"/>
              </a:ext>
            </a:extLst>
          </p:cNvPr>
          <p:cNvGrpSpPr/>
          <p:nvPr/>
        </p:nvGrpSpPr>
        <p:grpSpPr>
          <a:xfrm>
            <a:off x="8280356" y="275498"/>
            <a:ext cx="3570324" cy="5631301"/>
            <a:chOff x="8120768" y="275498"/>
            <a:chExt cx="3570324" cy="5631301"/>
          </a:xfrm>
        </p:grpSpPr>
        <p:sp>
          <p:nvSpPr>
            <p:cNvPr id="5" name="TextBox 4">
              <a:extLst>
                <a:ext uri="{FF2B5EF4-FFF2-40B4-BE49-F238E27FC236}">
                  <a16:creationId xmlns:a16="http://schemas.microsoft.com/office/drawing/2014/main" id="{AF136530-F4C6-F800-E6FE-578BFD45D2B8}"/>
                </a:ext>
              </a:extLst>
            </p:cNvPr>
            <p:cNvSpPr txBox="1"/>
            <p:nvPr/>
          </p:nvSpPr>
          <p:spPr>
            <a:xfrm>
              <a:off x="8120768" y="1036716"/>
              <a:ext cx="3493364" cy="1321098"/>
            </a:xfrm>
            <a:prstGeom prst="rect">
              <a:avLst/>
            </a:prstGeom>
            <a:noFill/>
          </p:spPr>
          <p:txBody>
            <a:bodyPr vert="horz" lIns="91440" tIns="45720" rIns="91440" bIns="45720" rtlCol="0" anchor="t">
              <a:noAutofit/>
            </a:bodyPr>
            <a:lstStyle/>
            <a:p>
              <a:pPr marL="355600" marR="0" lvl="0" indent="-3365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Updated instructions including option for student’s provider to fax records with fax number provided.</a:t>
              </a:r>
            </a:p>
          </p:txBody>
        </p:sp>
        <p:sp>
          <p:nvSpPr>
            <p:cNvPr id="6" name="TextBox 5">
              <a:extLst>
                <a:ext uri="{FF2B5EF4-FFF2-40B4-BE49-F238E27FC236}">
                  <a16:creationId xmlns:a16="http://schemas.microsoft.com/office/drawing/2014/main" id="{95C3BAE0-623D-B515-B2D1-51EBEA1595BF}"/>
                </a:ext>
              </a:extLst>
            </p:cNvPr>
            <p:cNvSpPr txBox="1"/>
            <p:nvPr/>
          </p:nvSpPr>
          <p:spPr>
            <a:xfrm>
              <a:off x="8120768" y="2833038"/>
              <a:ext cx="3493365" cy="1711709"/>
            </a:xfrm>
            <a:prstGeom prst="rect">
              <a:avLst/>
            </a:prstGeom>
          </p:spPr>
          <p:txBody>
            <a:bodyPr vert="horz" lIns="91440" tIns="45720" rIns="91440" bIns="45720" rtlCol="0" anchor="t">
              <a:noAutofit/>
            </a:bodyPr>
            <a:lstStyle/>
            <a:p>
              <a:pPr marL="412750" marR="0" lvl="0" indent="-39370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enorite" pitchFamily="2" charset="0"/>
                  <a:ea typeface="+mn-ea"/>
                  <a:cs typeface="+mn-cs"/>
                </a:rPr>
                <a:t>NEW</a:t>
              </a: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 section, makes it clear that records need to be reviewed and student may be contacted and may request written permission to talk to student’s provider</a:t>
              </a:r>
            </a:p>
          </p:txBody>
        </p:sp>
        <p:sp>
          <p:nvSpPr>
            <p:cNvPr id="13" name="TextBox 12">
              <a:extLst>
                <a:ext uri="{FF2B5EF4-FFF2-40B4-BE49-F238E27FC236}">
                  <a16:creationId xmlns:a16="http://schemas.microsoft.com/office/drawing/2014/main" id="{79A380DE-481C-CB45-F61F-1B590F609970}"/>
                </a:ext>
              </a:extLst>
            </p:cNvPr>
            <p:cNvSpPr txBox="1"/>
            <p:nvPr/>
          </p:nvSpPr>
          <p:spPr>
            <a:xfrm>
              <a:off x="8124932" y="275498"/>
              <a:ext cx="3566160" cy="723602"/>
            </a:xfrm>
            <a:prstGeom prst="roundRect">
              <a:avLst/>
            </a:prstGeom>
            <a:solidFill>
              <a:schemeClr val="accent3">
                <a:lumMod val="40000"/>
                <a:lumOff val="60000"/>
                <a:alpha val="85496"/>
              </a:schemeClr>
            </a:solidFill>
          </p:spPr>
          <p:txBody>
            <a:bodyPr wrap="square">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enorite" pitchFamily="2" charset="0"/>
                  <a:ea typeface="+mn-ea"/>
                  <a:cs typeface="+mn-cs"/>
                </a:rPr>
                <a:t>Individualized Steps to Return to Center</a:t>
              </a:r>
            </a:p>
          </p:txBody>
        </p:sp>
        <p:sp>
          <p:nvSpPr>
            <p:cNvPr id="14" name="TextBox 13">
              <a:extLst>
                <a:ext uri="{FF2B5EF4-FFF2-40B4-BE49-F238E27FC236}">
                  <a16:creationId xmlns:a16="http://schemas.microsoft.com/office/drawing/2014/main" id="{6FD88F16-0142-E358-CF36-6552E1B639F5}"/>
                </a:ext>
              </a:extLst>
            </p:cNvPr>
            <p:cNvSpPr txBox="1"/>
            <p:nvPr/>
          </p:nvSpPr>
          <p:spPr>
            <a:xfrm>
              <a:off x="8124932" y="2371897"/>
              <a:ext cx="3566160" cy="417135"/>
            </a:xfrm>
            <a:prstGeom prst="roundRect">
              <a:avLst/>
            </a:prstGeom>
            <a:solidFill>
              <a:srgbClr val="A3C787"/>
            </a:solidFill>
          </p:spPr>
          <p:txBody>
            <a:bodyPr wrap="square" anchor="ctr">
              <a:sp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enorite" pitchFamily="2" charset="0"/>
                  <a:ea typeface="+mn-ea"/>
                  <a:cs typeface="+mn-cs"/>
                </a:rPr>
                <a:t>What the Center Does Next</a:t>
              </a:r>
            </a:p>
          </p:txBody>
        </p:sp>
        <p:sp>
          <p:nvSpPr>
            <p:cNvPr id="8" name="TextBox 7">
              <a:extLst>
                <a:ext uri="{FF2B5EF4-FFF2-40B4-BE49-F238E27FC236}">
                  <a16:creationId xmlns:a16="http://schemas.microsoft.com/office/drawing/2014/main" id="{9F35022B-89E5-E706-B90A-D7D9607BE300}"/>
                </a:ext>
              </a:extLst>
            </p:cNvPr>
            <p:cNvSpPr txBox="1"/>
            <p:nvPr/>
          </p:nvSpPr>
          <p:spPr>
            <a:xfrm>
              <a:off x="8124932" y="4716874"/>
              <a:ext cx="3566160" cy="457200"/>
            </a:xfrm>
            <a:prstGeom prst="roundRect">
              <a:avLst/>
            </a:prstGeom>
            <a:solidFill>
              <a:srgbClr val="FF9B45">
                <a:alpha val="85098"/>
              </a:srgbClr>
            </a:solidFill>
          </p:spPr>
          <p:txBody>
            <a:bodyPr wrap="square" anchor="ctr">
              <a:noAutofit/>
            </a:bodyPr>
            <a:lstStyle/>
            <a:p>
              <a:pPr marL="20637" marR="0" lvl="0" indent="0" algn="ctr" defTabSz="914400" rtl="0" eaLnBrk="1" fontAlgn="auto" latinLnBrk="0" hangingPunct="1">
                <a:lnSpc>
                  <a:spcPct val="90000"/>
                </a:lnSpc>
                <a:spcBef>
                  <a:spcPts val="0"/>
                </a:spcBef>
                <a:spcAft>
                  <a:spcPts val="1200"/>
                </a:spcAft>
                <a:buClr>
                  <a:srgbClr val="4A66AC"/>
                </a:buClr>
                <a:buSzTx/>
                <a:buFontTx/>
                <a:buNone/>
                <a:tabLst/>
                <a:defRPr/>
              </a:pPr>
              <a:r>
                <a:rPr kumimoji="0" lang="en-US" sz="1900" b="1" i="0" u="none" strike="noStrike" kern="1200" cap="none" spc="0" normalizeH="0" baseline="0" noProof="0" dirty="0">
                  <a:ln>
                    <a:noFill/>
                  </a:ln>
                  <a:solidFill>
                    <a:sysClr val="windowText" lastClr="000000"/>
                  </a:solidFill>
                  <a:effectLst/>
                  <a:uLnTx/>
                  <a:uFillTx/>
                  <a:latin typeface="Tenorite" pitchFamily="2" charset="0"/>
                  <a:ea typeface="+mn-ea"/>
                  <a:cs typeface="+mn-cs"/>
                </a:rPr>
                <a:t>Student Consent and Signature</a:t>
              </a:r>
            </a:p>
          </p:txBody>
        </p:sp>
        <p:sp>
          <p:nvSpPr>
            <p:cNvPr id="11" name="TextBox 10">
              <a:extLst>
                <a:ext uri="{FF2B5EF4-FFF2-40B4-BE49-F238E27FC236}">
                  <a16:creationId xmlns:a16="http://schemas.microsoft.com/office/drawing/2014/main" id="{C49A8B17-74AE-90F7-8761-57B1896925B7}"/>
                </a:ext>
              </a:extLst>
            </p:cNvPr>
            <p:cNvSpPr txBox="1"/>
            <p:nvPr/>
          </p:nvSpPr>
          <p:spPr>
            <a:xfrm>
              <a:off x="8120768" y="5189514"/>
              <a:ext cx="3493364" cy="717285"/>
            </a:xfrm>
            <a:prstGeom prst="rect">
              <a:avLst/>
            </a:prstGeom>
          </p:spPr>
          <p:txBody>
            <a:bodyPr vert="horz" lIns="91440" tIns="45720" rIns="91440" bIns="45720" rtlCol="0" anchor="t">
              <a:noAutofit/>
            </a:bodyPr>
            <a:lstStyle/>
            <a:p>
              <a:pPr marL="355600" marR="0" lvl="0" indent="-336550" algn="l" defTabSz="914400" rtl="0" eaLnBrk="1" fontAlgn="auto" latinLnBrk="0" hangingPunct="1">
                <a:lnSpc>
                  <a:spcPct val="90000"/>
                </a:lnSpc>
                <a:spcBef>
                  <a:spcPts val="0"/>
                </a:spcBef>
                <a:spcAft>
                  <a:spcPts val="1000"/>
                </a:spcAft>
                <a:buClr>
                  <a:prstClr val="white"/>
                </a:buClr>
                <a:buSzPct val="125000"/>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enorite" pitchFamily="2" charset="0"/>
                  <a:ea typeface="+mn-ea"/>
                  <a:cs typeface="+mn-cs"/>
                </a:rPr>
                <a:t>NEW</a:t>
              </a: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 section to clearly document student consent</a:t>
              </a:r>
            </a:p>
          </p:txBody>
        </p:sp>
      </p:grpSp>
      <p:sp>
        <p:nvSpPr>
          <p:cNvPr id="12" name="TextBox 11">
            <a:extLst>
              <a:ext uri="{FF2B5EF4-FFF2-40B4-BE49-F238E27FC236}">
                <a16:creationId xmlns:a16="http://schemas.microsoft.com/office/drawing/2014/main" id="{88028946-437A-F147-31A4-D5CC5EB4E71D}"/>
              </a:ext>
            </a:extLst>
          </p:cNvPr>
          <p:cNvSpPr txBox="1"/>
          <p:nvPr/>
        </p:nvSpPr>
        <p:spPr>
          <a:xfrm>
            <a:off x="1883400" y="6036033"/>
            <a:ext cx="6115916" cy="576068"/>
          </a:xfrm>
          <a:prstGeom prst="rect">
            <a:avLst/>
          </a:prstGeom>
        </p:spPr>
        <p:txBody>
          <a:bodyPr vert="horz" lIns="91440" tIns="45720" rIns="91440" bIns="45720" rtlCol="0" anchor="t">
            <a:noAutofit/>
          </a:bodyPr>
          <a:lstStyle/>
          <a:p>
            <a:pPr marL="19050" marR="0" lvl="0" indent="0" algn="ctr" defTabSz="914400" rtl="0" eaLnBrk="1" fontAlgn="auto" latinLnBrk="0" hangingPunct="1">
              <a:lnSpc>
                <a:spcPct val="90000"/>
              </a:lnSpc>
              <a:spcBef>
                <a:spcPts val="0"/>
              </a:spcBef>
              <a:spcAft>
                <a:spcPts val="1000"/>
              </a:spcAft>
              <a:buClr>
                <a:prstClr val="white"/>
              </a:buClr>
              <a:buSzPct val="125000"/>
              <a:buFontTx/>
              <a:buNone/>
              <a:tabLst/>
              <a:defRPr/>
            </a:pPr>
            <a:r>
              <a:rPr kumimoji="0" lang="en-US" sz="1800" b="0" i="0" u="none" strike="noStrike" kern="1200" cap="none" spc="0" normalizeH="0" baseline="0" noProof="0" dirty="0">
                <a:ln>
                  <a:noFill/>
                </a:ln>
                <a:solidFill>
                  <a:prstClr val="white">
                    <a:lumMod val="85000"/>
                    <a:lumOff val="15000"/>
                  </a:prstClr>
                </a:solidFill>
                <a:effectLst/>
                <a:uLnTx/>
                <a:uFillTx/>
                <a:latin typeface="Tenorite" pitchFamily="2" charset="0"/>
                <a:ea typeface="+mn-ea"/>
                <a:cs typeface="+mn-cs"/>
              </a:rPr>
              <a:t>Checkbox to indicate that student was not available to sign and that verbal consent is documented in SHR.</a:t>
            </a:r>
          </a:p>
        </p:txBody>
      </p:sp>
      <p:pic>
        <p:nvPicPr>
          <p:cNvPr id="17" name="Picture 16">
            <a:extLst>
              <a:ext uri="{FF2B5EF4-FFF2-40B4-BE49-F238E27FC236}">
                <a16:creationId xmlns:a16="http://schemas.microsoft.com/office/drawing/2014/main" id="{877B4155-61D9-B7E5-43FB-70765FE34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708" y="249679"/>
            <a:ext cx="6369711" cy="5701387"/>
          </a:xfrm>
          <a:prstGeom prst="rect">
            <a:avLst/>
          </a:prstGeom>
        </p:spPr>
      </p:pic>
      <p:sp>
        <p:nvSpPr>
          <p:cNvPr id="18" name="Rounded Rectangle 17">
            <a:extLst>
              <a:ext uri="{FF2B5EF4-FFF2-40B4-BE49-F238E27FC236}">
                <a16:creationId xmlns:a16="http://schemas.microsoft.com/office/drawing/2014/main" id="{08080336-1952-E290-A8AE-987A5FB0FAFD}"/>
              </a:ext>
            </a:extLst>
          </p:cNvPr>
          <p:cNvSpPr/>
          <p:nvPr/>
        </p:nvSpPr>
        <p:spPr>
          <a:xfrm>
            <a:off x="1629605" y="5300663"/>
            <a:ext cx="5685602" cy="2857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9" name="Up Arrow 18">
            <a:extLst>
              <a:ext uri="{FF2B5EF4-FFF2-40B4-BE49-F238E27FC236}">
                <a16:creationId xmlns:a16="http://schemas.microsoft.com/office/drawing/2014/main" id="{A3C4411E-7885-453A-B49B-BA2B77B06762}"/>
              </a:ext>
            </a:extLst>
          </p:cNvPr>
          <p:cNvSpPr/>
          <p:nvPr/>
        </p:nvSpPr>
        <p:spPr>
          <a:xfrm rot="19158601">
            <a:off x="1871669" y="5543550"/>
            <a:ext cx="274320" cy="475268"/>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7647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76F618-99C5-CE42-83CA-2D1C9D380802}"/>
              </a:ext>
            </a:extLst>
          </p:cNvPr>
          <p:cNvSpPr>
            <a:spLocks noGrp="1"/>
          </p:cNvSpPr>
          <p:nvPr>
            <p:ph type="title"/>
          </p:nvPr>
        </p:nvSpPr>
        <p:spPr>
          <a:xfrm>
            <a:off x="488723" y="763524"/>
            <a:ext cx="3221501" cy="5330952"/>
          </a:xfrm>
          <a:solidFill>
            <a:schemeClr val="accent1"/>
          </a:solidFill>
        </p:spPr>
        <p:txBody>
          <a:bodyPr anchor="ctr">
            <a:normAutofit/>
          </a:bodyPr>
          <a:lstStyle/>
          <a:p>
            <a:pPr marL="125413" algn="ctr"/>
            <a:r>
              <a:rPr lang="en-US" sz="3000" dirty="0">
                <a:solidFill>
                  <a:schemeClr val="bg1"/>
                </a:solidFill>
                <a:latin typeface="Tenorite" pitchFamily="2" charset="0"/>
              </a:rPr>
              <a:t>What if student doesn’t agree with (consent to) MSWR?</a:t>
            </a:r>
          </a:p>
        </p:txBody>
      </p:sp>
      <p:sp>
        <p:nvSpPr>
          <p:cNvPr id="3" name="Content Placeholder 2">
            <a:extLst>
              <a:ext uri="{FF2B5EF4-FFF2-40B4-BE49-F238E27FC236}">
                <a16:creationId xmlns:a16="http://schemas.microsoft.com/office/drawing/2014/main" id="{EC8F70D3-61C5-E04A-B6B1-45A990211AC3}"/>
              </a:ext>
            </a:extLst>
          </p:cNvPr>
          <p:cNvSpPr>
            <a:spLocks noGrp="1"/>
          </p:cNvSpPr>
          <p:nvPr>
            <p:ph idx="1"/>
          </p:nvPr>
        </p:nvSpPr>
        <p:spPr>
          <a:xfrm>
            <a:off x="3864968" y="682986"/>
            <a:ext cx="7180552" cy="5120640"/>
          </a:xfrm>
        </p:spPr>
        <p:txBody>
          <a:bodyPr>
            <a:noAutofit/>
          </a:bodyPr>
          <a:lstStyle/>
          <a:p>
            <a:pPr marL="349250" indent="-336550">
              <a:spcBef>
                <a:spcPts val="0"/>
              </a:spcBef>
              <a:spcAft>
                <a:spcPts val="1800"/>
              </a:spcAft>
              <a:buClr>
                <a:schemeClr val="bg1"/>
              </a:buClr>
            </a:pPr>
            <a:r>
              <a:rPr lang="en-US" sz="2200" dirty="0">
                <a:latin typeface="Tenorite" pitchFamily="2" charset="0"/>
              </a:rPr>
              <a:t>You must complete </a:t>
            </a:r>
            <a:r>
              <a:rPr lang="en-US" sz="2200" b="1" dirty="0">
                <a:solidFill>
                  <a:srgbClr val="FFC000"/>
                </a:solidFill>
                <a:latin typeface="Tenorite" pitchFamily="2" charset="0"/>
              </a:rPr>
              <a:t>Form 2-05 </a:t>
            </a:r>
            <a:r>
              <a:rPr lang="en-US" sz="2200" dirty="0">
                <a:latin typeface="Tenorite" pitchFamily="2" charset="0"/>
              </a:rPr>
              <a:t>(Health Care Needs Assessment) to place in the SHR.</a:t>
            </a:r>
          </a:p>
          <a:p>
            <a:pPr marL="349250" indent="-336550">
              <a:spcBef>
                <a:spcPts val="0"/>
              </a:spcBef>
              <a:spcAft>
                <a:spcPts val="1800"/>
              </a:spcAft>
              <a:buClr>
                <a:schemeClr val="bg1"/>
              </a:buClr>
            </a:pPr>
            <a:r>
              <a:rPr lang="en-US" sz="2200" dirty="0">
                <a:latin typeface="Tenorite" pitchFamily="2" charset="0"/>
              </a:rPr>
              <a:t>You do not need to do a separate progress note because Form 2-05 provide a more detailed assessment.</a:t>
            </a:r>
          </a:p>
          <a:p>
            <a:pPr marL="349250" indent="-336550">
              <a:spcBef>
                <a:spcPts val="0"/>
              </a:spcBef>
              <a:spcAft>
                <a:spcPts val="1800"/>
              </a:spcAft>
              <a:buClr>
                <a:schemeClr val="bg1"/>
              </a:buClr>
            </a:pPr>
            <a:r>
              <a:rPr lang="en-US" sz="2200" dirty="0">
                <a:latin typeface="Tenorite" pitchFamily="2" charset="0"/>
              </a:rPr>
              <a:t>You must complete the </a:t>
            </a:r>
            <a:r>
              <a:rPr lang="en-US" sz="2200" b="1" dirty="0">
                <a:solidFill>
                  <a:srgbClr val="FFC000"/>
                </a:solidFill>
                <a:latin typeface="Tenorite" pitchFamily="2" charset="0"/>
              </a:rPr>
              <a:t>ENTIRE assessment </a:t>
            </a:r>
            <a:r>
              <a:rPr lang="en-US" sz="2200" dirty="0">
                <a:latin typeface="Tenorite" pitchFamily="2" charset="0"/>
              </a:rPr>
              <a:t>just as you would for AFR including the disability accommodations if the student is an individual with a disability.</a:t>
            </a:r>
          </a:p>
          <a:p>
            <a:pPr marL="349250" indent="-336550">
              <a:spcAft>
                <a:spcPts val="1200"/>
              </a:spcAft>
              <a:buClr>
                <a:schemeClr val="bg1"/>
              </a:buClr>
            </a:pPr>
            <a:r>
              <a:rPr lang="en-US" sz="2200" dirty="0">
                <a:latin typeface="Tenorite" pitchFamily="2" charset="0"/>
              </a:rPr>
              <a:t>You do </a:t>
            </a:r>
            <a:r>
              <a:rPr lang="en-US" sz="2200" b="1" dirty="0">
                <a:solidFill>
                  <a:srgbClr val="FF0000"/>
                </a:solidFill>
                <a:latin typeface="Tenorite" pitchFamily="2" charset="0"/>
              </a:rPr>
              <a:t>NOT</a:t>
            </a:r>
            <a:r>
              <a:rPr lang="en-US" sz="2200" dirty="0">
                <a:latin typeface="Tenorite" pitchFamily="2" charset="0"/>
              </a:rPr>
              <a:t> need to send the HCNA for regional review. The HCNA provides additional documentation for you and the center.</a:t>
            </a:r>
          </a:p>
        </p:txBody>
      </p:sp>
      <p:sp>
        <p:nvSpPr>
          <p:cNvPr id="4" name="Slide Number Placeholder 3">
            <a:extLst>
              <a:ext uri="{FF2B5EF4-FFF2-40B4-BE49-F238E27FC236}">
                <a16:creationId xmlns:a16="http://schemas.microsoft.com/office/drawing/2014/main" id="{050411D5-540B-E65C-456E-43D9E687AC43}"/>
              </a:ext>
            </a:extLst>
          </p:cNvPr>
          <p:cNvSpPr>
            <a:spLocks noGrp="1"/>
          </p:cNvSpPr>
          <p:nvPr>
            <p:ph type="sldNum" sz="quarter" idx="12"/>
          </p:nvPr>
        </p:nvSpPr>
        <p:spPr>
          <a:xfrm>
            <a:off x="11540355" y="6356350"/>
            <a:ext cx="410973" cy="365125"/>
          </a:xfrm>
        </p:spPr>
        <p:txBody>
          <a:bodyPr/>
          <a:lstStyle/>
          <a:p>
            <a:fld id="{48F63A3B-78C7-47BE-AE5E-E10140E04643}" type="slidenum">
              <a:rPr lang="en-US" smtClean="0">
                <a:latin typeface="+mn-lt"/>
              </a:rPr>
              <a:t>26</a:t>
            </a:fld>
            <a:endParaRPr lang="en-US" dirty="0">
              <a:latin typeface="+mn-lt"/>
            </a:endParaRPr>
          </a:p>
        </p:txBody>
      </p:sp>
    </p:spTree>
    <p:extLst>
      <p:ext uri="{BB962C8B-B14F-4D97-AF65-F5344CB8AC3E}">
        <p14:creationId xmlns:p14="http://schemas.microsoft.com/office/powerpoint/2010/main" val="68427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061B1C0-C7E2-363C-BF22-63C57BCAC34F}"/>
              </a:ext>
            </a:extLst>
          </p:cNvPr>
          <p:cNvSpPr txBox="1">
            <a:spLocks/>
          </p:cNvSpPr>
          <p:nvPr/>
        </p:nvSpPr>
        <p:spPr>
          <a:xfrm>
            <a:off x="10486678" y="6387230"/>
            <a:ext cx="153092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solidFill>
                <a:effectLst/>
                <a:uLnTx/>
                <a:uFillTx/>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dirty="0">
              <a:ln>
                <a:noFill/>
              </a:ln>
              <a:solidFill>
                <a:schemeClr val="bg1"/>
              </a:solidFill>
              <a:effectLst/>
              <a:uLnTx/>
              <a:uFillTx/>
              <a:ea typeface="+mn-ea"/>
              <a:cs typeface="+mn-cs"/>
            </a:endParaRPr>
          </a:p>
        </p:txBody>
      </p:sp>
      <p:grpSp>
        <p:nvGrpSpPr>
          <p:cNvPr id="3" name="Group 2">
            <a:extLst>
              <a:ext uri="{FF2B5EF4-FFF2-40B4-BE49-F238E27FC236}">
                <a16:creationId xmlns:a16="http://schemas.microsoft.com/office/drawing/2014/main" id="{2CAE9A43-468E-8735-4C03-CD52E269CE11}"/>
              </a:ext>
            </a:extLst>
          </p:cNvPr>
          <p:cNvGrpSpPr/>
          <p:nvPr/>
        </p:nvGrpSpPr>
        <p:grpSpPr>
          <a:xfrm>
            <a:off x="753650" y="1240870"/>
            <a:ext cx="10530575" cy="2889353"/>
            <a:chOff x="753650" y="1598426"/>
            <a:chExt cx="10530575" cy="2889353"/>
          </a:xfrm>
        </p:grpSpPr>
        <p:sp>
          <p:nvSpPr>
            <p:cNvPr id="9" name="Content Placeholder 2">
              <a:extLst>
                <a:ext uri="{FF2B5EF4-FFF2-40B4-BE49-F238E27FC236}">
                  <a16:creationId xmlns:a16="http://schemas.microsoft.com/office/drawing/2014/main" id="{6D1915BE-87D9-EC32-9651-56D14BD4E38B}"/>
                </a:ext>
              </a:extLst>
            </p:cNvPr>
            <p:cNvSpPr txBox="1">
              <a:spLocks/>
            </p:cNvSpPr>
            <p:nvPr/>
          </p:nvSpPr>
          <p:spPr>
            <a:xfrm>
              <a:off x="753651" y="2421266"/>
              <a:ext cx="5183324" cy="2066513"/>
            </a:xfrm>
            <a:prstGeom prst="rect">
              <a:avLst/>
            </a:prstGeom>
            <a:solidFill>
              <a:schemeClr val="bg2">
                <a:lumMod val="20000"/>
                <a:lumOff val="80000"/>
              </a:schemeClr>
            </a:solidFill>
            <a:ln w="9525">
              <a:solidFill>
                <a:schemeClr val="accent1"/>
              </a:solidFill>
            </a:ln>
          </p:spPr>
          <p:txBody>
            <a:bodyPr tIns="91440" bIns="9144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Tenorite"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Tenorite"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Tenorite"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7338" indent="-287338">
                <a:spcBef>
                  <a:spcPts val="0"/>
                </a:spcBef>
                <a:spcAft>
                  <a:spcPts val="2200"/>
                </a:spcAft>
              </a:pPr>
              <a:r>
                <a:rPr lang="en-US" dirty="0">
                  <a:solidFill>
                    <a:schemeClr val="tx1"/>
                  </a:solidFill>
                </a:rPr>
                <a:t>Must complete </a:t>
              </a:r>
              <a:r>
                <a:rPr lang="en-US" b="1" dirty="0">
                  <a:solidFill>
                    <a:schemeClr val="accent1"/>
                  </a:solidFill>
                </a:rPr>
                <a:t>Form 2-04 Individualized Assessment of Possible Direct Threat (DTA) </a:t>
              </a:r>
            </a:p>
            <a:p>
              <a:pPr marL="287338" indent="-287338">
                <a:spcBef>
                  <a:spcPts val="0"/>
                </a:spcBef>
                <a:spcAft>
                  <a:spcPts val="2200"/>
                </a:spcAft>
              </a:pPr>
              <a:r>
                <a:rPr lang="en-US" b="1" dirty="0">
                  <a:solidFill>
                    <a:schemeClr val="accent1"/>
                  </a:solidFill>
                </a:rPr>
                <a:t>Regardless </a:t>
              </a:r>
              <a:r>
                <a:rPr lang="en-US" dirty="0">
                  <a:solidFill>
                    <a:schemeClr val="tx1"/>
                  </a:solidFill>
                </a:rPr>
                <a:t>of whether the student consents to the MSWR.</a:t>
              </a:r>
            </a:p>
          </p:txBody>
        </p:sp>
        <p:sp>
          <p:nvSpPr>
            <p:cNvPr id="10" name="Content Placeholder 2">
              <a:extLst>
                <a:ext uri="{FF2B5EF4-FFF2-40B4-BE49-F238E27FC236}">
                  <a16:creationId xmlns:a16="http://schemas.microsoft.com/office/drawing/2014/main" id="{BC73BA3C-3905-5465-B4E9-CB8451EE8B6A}"/>
                </a:ext>
              </a:extLst>
            </p:cNvPr>
            <p:cNvSpPr txBox="1">
              <a:spLocks/>
            </p:cNvSpPr>
            <p:nvPr/>
          </p:nvSpPr>
          <p:spPr>
            <a:xfrm>
              <a:off x="6096000" y="2421266"/>
              <a:ext cx="5188225" cy="2066512"/>
            </a:xfrm>
            <a:prstGeom prst="rect">
              <a:avLst/>
            </a:prstGeom>
            <a:solidFill>
              <a:schemeClr val="bg2">
                <a:lumMod val="20000"/>
                <a:lumOff val="80000"/>
              </a:schemeClr>
            </a:solidFill>
            <a:ln w="9525">
              <a:solidFill>
                <a:schemeClr val="accent1"/>
              </a:solidFill>
            </a:ln>
          </p:spPr>
          <p:txBody>
            <a:bodyPr tIns="91440" bIns="9144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Tenorite"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Tenorite"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Tenorite"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7338" indent="-274638">
                <a:spcBef>
                  <a:spcPts val="0"/>
                </a:spcBef>
                <a:spcAft>
                  <a:spcPts val="3600"/>
                </a:spcAft>
              </a:pPr>
              <a:r>
                <a:rPr lang="en-US" dirty="0">
                  <a:solidFill>
                    <a:schemeClr val="tx1"/>
                  </a:solidFill>
                </a:rPr>
                <a:t>Must complete </a:t>
              </a:r>
              <a:r>
                <a:rPr lang="en-US" b="1" dirty="0">
                  <a:solidFill>
                    <a:schemeClr val="accent1"/>
                  </a:solidFill>
                </a:rPr>
                <a:t>Form 2-05 Health Care Needs Assessment (HCNA)</a:t>
              </a:r>
            </a:p>
            <a:p>
              <a:pPr marL="287338" indent="-274638">
                <a:spcBef>
                  <a:spcPts val="0"/>
                </a:spcBef>
                <a:spcAft>
                  <a:spcPts val="1200"/>
                </a:spcAft>
              </a:pPr>
              <a:r>
                <a:rPr lang="en-US" dirty="0">
                  <a:solidFill>
                    <a:schemeClr val="tx1"/>
                  </a:solidFill>
                </a:rPr>
                <a:t>A separate clinical assessment/progress note </a:t>
              </a:r>
              <a:r>
                <a:rPr lang="en-US" b="1" dirty="0">
                  <a:solidFill>
                    <a:schemeClr val="accent1"/>
                  </a:solidFill>
                </a:rPr>
                <a:t>is NOT needed.</a:t>
              </a:r>
              <a:endParaRPr lang="en-US" dirty="0">
                <a:solidFill>
                  <a:schemeClr val="tx1"/>
                </a:solidFill>
              </a:endParaRPr>
            </a:p>
          </p:txBody>
        </p:sp>
        <p:sp>
          <p:nvSpPr>
            <p:cNvPr id="11" name="Text Placeholder 4">
              <a:extLst>
                <a:ext uri="{FF2B5EF4-FFF2-40B4-BE49-F238E27FC236}">
                  <a16:creationId xmlns:a16="http://schemas.microsoft.com/office/drawing/2014/main" id="{CEF45935-5EA6-C412-0012-2A11A7A02A40}"/>
                </a:ext>
              </a:extLst>
            </p:cNvPr>
            <p:cNvSpPr txBox="1">
              <a:spLocks/>
            </p:cNvSpPr>
            <p:nvPr/>
          </p:nvSpPr>
          <p:spPr>
            <a:xfrm>
              <a:off x="753650" y="1598426"/>
              <a:ext cx="5183325" cy="728662"/>
            </a:xfrm>
            <a:prstGeom prst="rect">
              <a:avLst/>
            </a:prstGeom>
            <a:solidFill>
              <a:schemeClr val="accent1"/>
            </a:solidFill>
            <a:ln w="9525">
              <a:solidFill>
                <a:schemeClr val="accent1"/>
              </a:solidFill>
            </a:ln>
          </p:spPr>
          <p:txBody>
            <a:bodyPr anchor="ct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Tenorite"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Tenorite"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Tenorite"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None/>
              </a:pPr>
              <a:r>
                <a:rPr lang="en-US" sz="2200" dirty="0">
                  <a:solidFill>
                    <a:schemeClr val="bg1"/>
                  </a:solidFill>
                </a:rPr>
                <a:t>MSWR for </a:t>
              </a:r>
              <a:r>
                <a:rPr lang="en-US" sz="2200" dirty="0">
                  <a:solidFill>
                    <a:schemeClr val="accent2">
                      <a:lumMod val="40000"/>
                      <a:lumOff val="60000"/>
                    </a:schemeClr>
                  </a:solidFill>
                </a:rPr>
                <a:t>Direct Threat to Others</a:t>
              </a:r>
            </a:p>
          </p:txBody>
        </p:sp>
        <p:sp>
          <p:nvSpPr>
            <p:cNvPr id="12" name="Text Placeholder 5">
              <a:extLst>
                <a:ext uri="{FF2B5EF4-FFF2-40B4-BE49-F238E27FC236}">
                  <a16:creationId xmlns:a16="http://schemas.microsoft.com/office/drawing/2014/main" id="{4D20801E-D120-6629-087B-EC40B7AF2F48}"/>
                </a:ext>
              </a:extLst>
            </p:cNvPr>
            <p:cNvSpPr txBox="1">
              <a:spLocks/>
            </p:cNvSpPr>
            <p:nvPr/>
          </p:nvSpPr>
          <p:spPr>
            <a:xfrm>
              <a:off x="6096000" y="1598426"/>
              <a:ext cx="5188225" cy="728661"/>
            </a:xfrm>
            <a:prstGeom prst="rect">
              <a:avLst/>
            </a:prstGeom>
            <a:solidFill>
              <a:schemeClr val="accent1"/>
            </a:solidFill>
            <a:ln w="9525">
              <a:solidFill>
                <a:schemeClr val="accent1"/>
              </a:solidFill>
            </a:ln>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Tenorite"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Tenorite"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Tenorite"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Tenorite"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spcBef>
                  <a:spcPts val="0"/>
                </a:spcBef>
                <a:buNone/>
              </a:pPr>
              <a:r>
                <a:rPr lang="en-US" sz="2200" dirty="0">
                  <a:solidFill>
                    <a:schemeClr val="bg1"/>
                  </a:solidFill>
                </a:rPr>
                <a:t>Student </a:t>
              </a:r>
              <a:r>
                <a:rPr lang="en-US" sz="2200" dirty="0">
                  <a:solidFill>
                    <a:schemeClr val="accent2">
                      <a:lumMod val="40000"/>
                      <a:lumOff val="60000"/>
                    </a:schemeClr>
                  </a:solidFill>
                </a:rPr>
                <a:t>does not consent</a:t>
              </a:r>
            </a:p>
            <a:p>
              <a:pPr marL="0" indent="0" algn="ctr">
                <a:spcBef>
                  <a:spcPts val="0"/>
                </a:spcBef>
                <a:buNone/>
              </a:pPr>
              <a:r>
                <a:rPr lang="en-US" sz="2200" dirty="0">
                  <a:solidFill>
                    <a:schemeClr val="bg1"/>
                  </a:solidFill>
                </a:rPr>
                <a:t>(MSWR for health care needs)</a:t>
              </a:r>
            </a:p>
          </p:txBody>
        </p:sp>
      </p:grpSp>
      <p:sp>
        <p:nvSpPr>
          <p:cNvPr id="13" name="Title 1">
            <a:extLst>
              <a:ext uri="{FF2B5EF4-FFF2-40B4-BE49-F238E27FC236}">
                <a16:creationId xmlns:a16="http://schemas.microsoft.com/office/drawing/2014/main" id="{19BE1F4D-8A81-2828-1857-192D44FE755E}"/>
              </a:ext>
            </a:extLst>
          </p:cNvPr>
          <p:cNvSpPr txBox="1">
            <a:spLocks/>
          </p:cNvSpPr>
          <p:nvPr/>
        </p:nvSpPr>
        <p:spPr>
          <a:xfrm>
            <a:off x="939858" y="470770"/>
            <a:ext cx="10312284" cy="7286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rgbClr val="200583"/>
                </a:solidFill>
                <a:latin typeface="Tenorite" pitchFamily="2" charset="0"/>
              </a:rPr>
              <a:t>Documentation: 2</a:t>
            </a:r>
            <a:r>
              <a:rPr kumimoji="0" lang="en-US" sz="4000" b="0" i="0" u="none" strike="noStrike" kern="1200" cap="none" spc="-60" normalizeH="0" baseline="0" noProof="0" dirty="0">
                <a:ln>
                  <a:noFill/>
                </a:ln>
                <a:solidFill>
                  <a:srgbClr val="200583"/>
                </a:solidFill>
                <a:effectLst/>
                <a:uLnTx/>
                <a:uFillTx/>
                <a:latin typeface="Tenorite" pitchFamily="2" charset="0"/>
                <a:ea typeface="+mj-ea"/>
                <a:cs typeface="+mj-cs"/>
              </a:rPr>
              <a:t> Special Circumstances</a:t>
            </a:r>
            <a:endParaRPr kumimoji="0" lang="en-US" sz="2900" b="0" i="1" u="none" strike="noStrike" kern="1200" cap="none" spc="-60" normalizeH="0" baseline="0" noProof="0" dirty="0">
              <a:ln>
                <a:noFill/>
              </a:ln>
              <a:solidFill>
                <a:srgbClr val="FF0000"/>
              </a:solidFill>
              <a:effectLst/>
              <a:uLnTx/>
              <a:uFillTx/>
              <a:latin typeface="Tenorite" pitchFamily="2" charset="0"/>
              <a:ea typeface="+mj-ea"/>
              <a:cs typeface="+mj-cs"/>
            </a:endParaRPr>
          </a:p>
        </p:txBody>
      </p:sp>
      <p:sp>
        <p:nvSpPr>
          <p:cNvPr id="15" name="TextBox 14">
            <a:extLst>
              <a:ext uri="{FF2B5EF4-FFF2-40B4-BE49-F238E27FC236}">
                <a16:creationId xmlns:a16="http://schemas.microsoft.com/office/drawing/2014/main" id="{51F6A162-81C1-8B8B-51C3-6B1D6AC8603B}"/>
              </a:ext>
            </a:extLst>
          </p:cNvPr>
          <p:cNvSpPr txBox="1"/>
          <p:nvPr/>
        </p:nvSpPr>
        <p:spPr>
          <a:xfrm>
            <a:off x="1093596" y="4323951"/>
            <a:ext cx="9851069" cy="1654819"/>
          </a:xfrm>
          <a:prstGeom prst="rect">
            <a:avLst/>
          </a:prstGeom>
          <a:solidFill>
            <a:schemeClr val="accent3"/>
          </a:solidFill>
          <a:ln w="9525">
            <a:solidFill>
              <a:schemeClr val="accent1"/>
            </a:solidFill>
          </a:ln>
        </p:spPr>
        <p:txBody>
          <a:bodyPr wrap="square" tIns="91440" bIns="91440">
            <a:noAutofit/>
          </a:bodyPr>
          <a:lstStyle/>
          <a:p>
            <a:pPr marL="298450" marR="0" lvl="0" indent="-285750" algn="l" defTabSz="914400" rtl="0" eaLnBrk="1" fontAlgn="auto" latinLnBrk="0" hangingPunct="1">
              <a:lnSpc>
                <a:spcPct val="100000"/>
              </a:lnSpc>
              <a:spcBef>
                <a:spcPts val="0"/>
              </a:spcBef>
              <a:spcAft>
                <a:spcPts val="2200"/>
              </a:spcAft>
              <a:buClr>
                <a:schemeClr val="accent1"/>
              </a:buClr>
              <a:buSzTx/>
              <a:buFont typeface="Arial" panose="020B0604020202020204" pitchFamily="34" charset="0"/>
              <a:buChar char="•"/>
              <a:defRPr/>
            </a:pPr>
            <a:r>
              <a:rPr kumimoji="0" lang="en-US" sz="2000" b="1" i="0" u="none" strike="noStrike" kern="1200" cap="none" spc="0" normalizeH="0" baseline="0" noProof="0" dirty="0">
                <a:ln>
                  <a:noFill/>
                </a:ln>
                <a:effectLst/>
                <a:uLnTx/>
                <a:uFillTx/>
                <a:latin typeface="Tenorite" pitchFamily="2" charset="0"/>
              </a:rPr>
              <a:t>The </a:t>
            </a:r>
            <a:r>
              <a:rPr kumimoji="0" lang="en-US" sz="2000" b="1" i="0" u="none" strike="noStrike" kern="1200" cap="none" spc="0" normalizeH="0" baseline="0" noProof="0" dirty="0">
                <a:ln>
                  <a:noFill/>
                </a:ln>
                <a:solidFill>
                  <a:srgbClr val="FFC000"/>
                </a:solidFill>
                <a:effectLst/>
                <a:uLnTx/>
                <a:uFillTx/>
                <a:latin typeface="Tenorite" pitchFamily="2" charset="0"/>
              </a:rPr>
              <a:t>ENTIRE assessment </a:t>
            </a:r>
            <a:r>
              <a:rPr kumimoji="0" lang="en-US" sz="2000" b="1" i="0" u="none" strike="noStrike" kern="1200" cap="none" spc="0" normalizeH="0" baseline="0" noProof="0" dirty="0">
                <a:ln>
                  <a:noFill/>
                </a:ln>
                <a:effectLst/>
                <a:uLnTx/>
                <a:uFillTx/>
                <a:latin typeface="Tenorite" pitchFamily="2" charset="0"/>
              </a:rPr>
              <a:t>must be completed </a:t>
            </a:r>
            <a:r>
              <a:rPr kumimoji="0" lang="en-US" sz="2000" b="0" i="0" u="none" strike="noStrike" kern="1200" cap="none" spc="0" normalizeH="0" baseline="0" noProof="0" dirty="0">
                <a:ln>
                  <a:noFill/>
                </a:ln>
                <a:effectLst/>
                <a:uLnTx/>
                <a:uFillTx/>
                <a:latin typeface="Tenorite" pitchFamily="2" charset="0"/>
              </a:rPr>
              <a:t>including the disability accommodations if the student is an individual with a disability.</a:t>
            </a:r>
          </a:p>
          <a:p>
            <a:pPr marL="287338" marR="0" lvl="0" indent="-287338" algn="l" defTabSz="914400" rtl="0" eaLnBrk="1" fontAlgn="auto" latinLnBrk="0" hangingPunct="1">
              <a:lnSpc>
                <a:spcPct val="100000"/>
              </a:lnSpc>
              <a:spcBef>
                <a:spcPts val="0"/>
              </a:spcBef>
              <a:spcAft>
                <a:spcPts val="1200"/>
              </a:spcAft>
              <a:buClr>
                <a:schemeClr val="accent1"/>
              </a:buClr>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Tenorite" pitchFamily="2" charset="0"/>
              </a:rPr>
              <a:t>Do </a:t>
            </a:r>
            <a:r>
              <a:rPr kumimoji="0" lang="en-US" sz="2000" b="1" i="0" u="sng" strike="noStrike" kern="1200" cap="none" spc="0" normalizeH="0" baseline="0" noProof="0" dirty="0">
                <a:ln>
                  <a:noFill/>
                </a:ln>
                <a:solidFill>
                  <a:srgbClr val="FF0000"/>
                </a:solidFill>
                <a:effectLst/>
                <a:uLnTx/>
                <a:uFillTx/>
                <a:latin typeface="Tenorite" pitchFamily="2" charset="0"/>
              </a:rPr>
              <a:t>NOT</a:t>
            </a:r>
            <a:r>
              <a:rPr kumimoji="0" lang="en-US" sz="2000" b="0" i="0" strike="noStrike" kern="1200" cap="none" spc="0" normalizeH="0" baseline="0" noProof="0" dirty="0">
                <a:ln>
                  <a:noFill/>
                </a:ln>
                <a:effectLst/>
                <a:uLnTx/>
                <a:uFillTx/>
                <a:latin typeface="Tenorite" pitchFamily="2" charset="0"/>
              </a:rPr>
              <a:t> </a:t>
            </a:r>
            <a:r>
              <a:rPr kumimoji="0" lang="en-US" sz="2000" b="0" i="0" u="none" strike="noStrike" kern="1200" cap="none" spc="0" normalizeH="0" baseline="0" noProof="0" dirty="0">
                <a:ln>
                  <a:noFill/>
                </a:ln>
                <a:effectLst/>
                <a:uLnTx/>
                <a:uFillTx/>
                <a:latin typeface="Tenorite" pitchFamily="2" charset="0"/>
              </a:rPr>
              <a:t>send the completed DTA or HCNA for regional review. </a:t>
            </a:r>
            <a:r>
              <a:rPr kumimoji="0" lang="en-US" sz="2000" b="1" i="0" u="none" strike="noStrike" kern="1200" cap="none" spc="0" normalizeH="0" baseline="0" noProof="0" dirty="0">
                <a:ln>
                  <a:noFill/>
                </a:ln>
                <a:solidFill>
                  <a:srgbClr val="FFC000"/>
                </a:solidFill>
                <a:effectLst/>
                <a:uLnTx/>
                <a:uFillTx/>
                <a:latin typeface="Tenorite" pitchFamily="2" charset="0"/>
              </a:rPr>
              <a:t>File in the MSWR section of the SHR</a:t>
            </a:r>
            <a:r>
              <a:rPr kumimoji="0" lang="en-US" sz="2000" b="0" i="0" u="none" strike="noStrike" kern="1200" cap="none" spc="0" normalizeH="0" baseline="0" noProof="0" dirty="0">
                <a:ln>
                  <a:noFill/>
                </a:ln>
                <a:solidFill>
                  <a:srgbClr val="FFC000"/>
                </a:solidFill>
                <a:effectLst/>
                <a:uLnTx/>
                <a:uFillTx/>
                <a:latin typeface="Tenorite" pitchFamily="2" charset="0"/>
              </a:rPr>
              <a:t>.</a:t>
            </a:r>
          </a:p>
        </p:txBody>
      </p:sp>
    </p:spTree>
    <p:extLst>
      <p:ext uri="{BB962C8B-B14F-4D97-AF65-F5344CB8AC3E}">
        <p14:creationId xmlns:p14="http://schemas.microsoft.com/office/powerpoint/2010/main" val="3929170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the floor&#10;&#10;Description automatically generated with medium confidence">
            <a:extLst>
              <a:ext uri="{FF2B5EF4-FFF2-40B4-BE49-F238E27FC236}">
                <a16:creationId xmlns:a16="http://schemas.microsoft.com/office/drawing/2014/main" id="{1C96E367-AEAB-4CBC-5BF1-536118837F85}"/>
              </a:ext>
            </a:extLst>
          </p:cNvPr>
          <p:cNvPicPr>
            <a:picLocks noChangeAspect="1"/>
          </p:cNvPicPr>
          <p:nvPr/>
        </p:nvPicPr>
        <p:blipFill>
          <a:blip r:embed="rId3">
            <a:alphaModFix amt="14000"/>
          </a:blip>
          <a:stretch>
            <a:fillRect/>
          </a:stretch>
        </p:blipFill>
        <p:spPr>
          <a:xfrm>
            <a:off x="1457152" y="91361"/>
            <a:ext cx="10056618" cy="6698019"/>
          </a:xfrm>
          <a:prstGeom prst="rect">
            <a:avLst/>
          </a:prstGeom>
        </p:spPr>
      </p:pic>
      <p:sp>
        <p:nvSpPr>
          <p:cNvPr id="2" name="Title 1">
            <a:extLst>
              <a:ext uri="{FF2B5EF4-FFF2-40B4-BE49-F238E27FC236}">
                <a16:creationId xmlns:a16="http://schemas.microsoft.com/office/drawing/2014/main" id="{37A2C46A-5A5D-D19F-B016-8B78200E9A3B}"/>
              </a:ext>
            </a:extLst>
          </p:cNvPr>
          <p:cNvSpPr>
            <a:spLocks noGrp="1"/>
          </p:cNvSpPr>
          <p:nvPr>
            <p:ph type="title"/>
          </p:nvPr>
        </p:nvSpPr>
        <p:spPr>
          <a:xfrm>
            <a:off x="4559043" y="343643"/>
            <a:ext cx="3073914" cy="746031"/>
          </a:xfrm>
        </p:spPr>
        <p:txBody>
          <a:bodyPr vert="horz" lIns="91440" tIns="45720" rIns="91440" bIns="45720" rtlCol="0" anchor="ctr">
            <a:normAutofit/>
          </a:bodyPr>
          <a:lstStyle/>
          <a:p>
            <a:pPr algn="r"/>
            <a:r>
              <a:rPr lang="en-US" sz="3800" dirty="0">
                <a:solidFill>
                  <a:schemeClr val="tx1">
                    <a:lumMod val="95000"/>
                    <a:lumOff val="5000"/>
                  </a:schemeClr>
                </a:solidFill>
              </a:rPr>
              <a:t>WHAT IF  … ?</a:t>
            </a:r>
          </a:p>
        </p:txBody>
      </p:sp>
      <p:sp>
        <p:nvSpPr>
          <p:cNvPr id="5" name="Content Placeholder 5">
            <a:extLst>
              <a:ext uri="{FF2B5EF4-FFF2-40B4-BE49-F238E27FC236}">
                <a16:creationId xmlns:a16="http://schemas.microsoft.com/office/drawing/2014/main" id="{02C13810-5C5B-3446-FE34-9C380226D348}"/>
              </a:ext>
            </a:extLst>
          </p:cNvPr>
          <p:cNvSpPr txBox="1">
            <a:spLocks/>
          </p:cNvSpPr>
          <p:nvPr/>
        </p:nvSpPr>
        <p:spPr>
          <a:xfrm>
            <a:off x="5145202" y="1884043"/>
            <a:ext cx="5643814" cy="4070888"/>
          </a:xfrm>
          <a:prstGeom prst="rect">
            <a:avLst/>
          </a:prstGeom>
        </p:spPr>
        <p:txBody>
          <a:bodyPr vert="horz" lIns="91440" tIns="45720" rIns="91440" bIns="45720" rtlCol="0" anchor="ctr">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Tenorite" pitchFamily="2" charset="0"/>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Tenorite" pitchFamily="2" charset="0"/>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Tenorite" pitchFamily="2" charset="0"/>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5288">
              <a:lnSpc>
                <a:spcPct val="90000"/>
              </a:lnSpc>
              <a:spcBef>
                <a:spcPts val="0"/>
              </a:spcBef>
              <a:spcAft>
                <a:spcPts val="1800"/>
              </a:spcAft>
              <a:buClr>
                <a:schemeClr val="accent1"/>
              </a:buClr>
              <a:buFont typeface="Wingdings 2" pitchFamily="18" charset="2"/>
              <a:buChar char=""/>
            </a:pPr>
            <a:r>
              <a:rPr lang="en-US" sz="2200" dirty="0">
                <a:solidFill>
                  <a:schemeClr val="tx1">
                    <a:lumMod val="85000"/>
                    <a:lumOff val="15000"/>
                  </a:schemeClr>
                </a:solidFill>
              </a:rPr>
              <a:t>A clinical assessment must be conducted to initiate MSWR; could be done by Center Physician/ARNP. </a:t>
            </a:r>
          </a:p>
          <a:p>
            <a:pPr marL="457200" indent="-395288">
              <a:lnSpc>
                <a:spcPct val="90000"/>
              </a:lnSpc>
              <a:spcBef>
                <a:spcPts val="0"/>
              </a:spcBef>
              <a:spcAft>
                <a:spcPts val="1800"/>
              </a:spcAft>
              <a:buClr>
                <a:schemeClr val="accent1"/>
              </a:buClr>
              <a:buFont typeface="Wingdings 2" pitchFamily="18" charset="2"/>
              <a:buChar char=""/>
            </a:pPr>
            <a:r>
              <a:rPr lang="en-US" sz="2200" dirty="0">
                <a:solidFill>
                  <a:schemeClr val="tx1">
                    <a:lumMod val="85000"/>
                    <a:lumOff val="15000"/>
                  </a:schemeClr>
                </a:solidFill>
              </a:rPr>
              <a:t>If not, a different type of leave should be considered for student until clinical assessment can be conducted. </a:t>
            </a:r>
            <a:r>
              <a:rPr lang="en-US" sz="2200" b="1" dirty="0">
                <a:solidFill>
                  <a:srgbClr val="FFC000"/>
                </a:solidFill>
              </a:rPr>
              <a:t>Discuss options with your HWD.</a:t>
            </a:r>
          </a:p>
          <a:p>
            <a:pPr marL="457200" indent="-395288">
              <a:lnSpc>
                <a:spcPct val="90000"/>
              </a:lnSpc>
              <a:spcBef>
                <a:spcPts val="0"/>
              </a:spcBef>
              <a:spcAft>
                <a:spcPts val="800"/>
              </a:spcAft>
              <a:buClr>
                <a:schemeClr val="accent1"/>
              </a:buClr>
              <a:buFont typeface="Wingdings 2" pitchFamily="18" charset="2"/>
              <a:buChar char=""/>
            </a:pPr>
            <a:r>
              <a:rPr lang="en-US" sz="2200" dirty="0">
                <a:solidFill>
                  <a:schemeClr val="tx1">
                    <a:lumMod val="85000"/>
                    <a:lumOff val="15000"/>
                  </a:schemeClr>
                </a:solidFill>
              </a:rPr>
              <a:t>Otherwise, document what you know about the student and what occurred (based on HWD/staff report, documentation from hospital, etc.) as soon as you can.</a:t>
            </a:r>
          </a:p>
          <a:p>
            <a:pPr indent="-182880">
              <a:lnSpc>
                <a:spcPct val="90000"/>
              </a:lnSpc>
              <a:spcBef>
                <a:spcPts val="0"/>
              </a:spcBef>
              <a:spcAft>
                <a:spcPts val="1200"/>
              </a:spcAft>
              <a:buClr>
                <a:schemeClr val="accent1"/>
              </a:buClr>
              <a:buFont typeface="Wingdings 2" pitchFamily="18" charset="2"/>
              <a:buChar char=""/>
            </a:pPr>
            <a:endParaRPr lang="en-US" sz="2200" b="1" dirty="0">
              <a:solidFill>
                <a:schemeClr val="tx1">
                  <a:lumMod val="65000"/>
                  <a:lumOff val="35000"/>
                </a:schemeClr>
              </a:solidFill>
              <a:latin typeface="+mn-lt"/>
            </a:endParaRPr>
          </a:p>
        </p:txBody>
      </p:sp>
      <p:sp>
        <p:nvSpPr>
          <p:cNvPr id="4" name="Slide Number Placeholder 3">
            <a:extLst>
              <a:ext uri="{FF2B5EF4-FFF2-40B4-BE49-F238E27FC236}">
                <a16:creationId xmlns:a16="http://schemas.microsoft.com/office/drawing/2014/main" id="{C492E751-C624-38C6-BF5A-0113BAE0A14A}"/>
              </a:ext>
            </a:extLst>
          </p:cNvPr>
          <p:cNvSpPr>
            <a:spLocks noGrp="1"/>
          </p:cNvSpPr>
          <p:nvPr>
            <p:ph type="sldNum" sz="quarter" idx="12"/>
          </p:nvPr>
        </p:nvSpPr>
        <p:spPr>
          <a:xfrm>
            <a:off x="10493458" y="6401514"/>
            <a:ext cx="1530927" cy="365125"/>
          </a:xfrm>
        </p:spPr>
        <p:txBody>
          <a:bodyPr vert="horz" lIns="91440" tIns="45720" rIns="91440" bIns="45720" rtlCol="0" anchor="ctr">
            <a:normAutofit/>
          </a:bodyPr>
          <a:lstStyle/>
          <a:p>
            <a:pPr>
              <a:spcAft>
                <a:spcPts val="600"/>
              </a:spcAft>
            </a:pPr>
            <a:fld id="{48F63A3B-78C7-47BE-AE5E-E10140E04643}" type="slidenum">
              <a:rPr lang="en-US" kern="1200" dirty="0">
                <a:latin typeface="+mn-lt"/>
                <a:ea typeface="+mn-ea"/>
                <a:cs typeface="+mn-cs"/>
              </a:rPr>
              <a:pPr>
                <a:spcAft>
                  <a:spcPts val="600"/>
                </a:spcAft>
              </a:pPr>
              <a:t>28</a:t>
            </a:fld>
            <a:endParaRPr lang="en-US" kern="1200" dirty="0">
              <a:latin typeface="+mn-lt"/>
              <a:ea typeface="+mn-ea"/>
              <a:cs typeface="+mn-cs"/>
            </a:endParaRPr>
          </a:p>
        </p:txBody>
      </p:sp>
      <p:sp>
        <p:nvSpPr>
          <p:cNvPr id="9" name="TextBox 8">
            <a:extLst>
              <a:ext uri="{FF2B5EF4-FFF2-40B4-BE49-F238E27FC236}">
                <a16:creationId xmlns:a16="http://schemas.microsoft.com/office/drawing/2014/main" id="{7A3B8E58-0327-803C-5A29-E78F383CC450}"/>
              </a:ext>
            </a:extLst>
          </p:cNvPr>
          <p:cNvSpPr txBox="1"/>
          <p:nvPr/>
        </p:nvSpPr>
        <p:spPr>
          <a:xfrm>
            <a:off x="1721796" y="2087988"/>
            <a:ext cx="3291530" cy="2677656"/>
          </a:xfrm>
          <a:prstGeom prst="rect">
            <a:avLst/>
          </a:prstGeom>
          <a:noFill/>
        </p:spPr>
        <p:txBody>
          <a:bodyPr wrap="square">
            <a:spAutoFit/>
          </a:bodyPr>
          <a:lstStyle/>
          <a:p>
            <a:pPr marL="164592" indent="0">
              <a:spcBef>
                <a:spcPts val="0"/>
              </a:spcBef>
              <a:buClr>
                <a:schemeClr val="accent1"/>
              </a:buClr>
              <a:buNone/>
            </a:pPr>
            <a:r>
              <a:rPr lang="en-US" sz="2800" b="1" dirty="0">
                <a:solidFill>
                  <a:srgbClr val="FFC000"/>
                </a:solidFill>
                <a:latin typeface="Tenorite" pitchFamily="2" charset="0"/>
              </a:rPr>
              <a:t>Student is taken to the hospital or the MSWR question comes up on a day that you are not on center?</a:t>
            </a:r>
          </a:p>
        </p:txBody>
      </p:sp>
    </p:spTree>
    <p:extLst>
      <p:ext uri="{BB962C8B-B14F-4D97-AF65-F5344CB8AC3E}">
        <p14:creationId xmlns:p14="http://schemas.microsoft.com/office/powerpoint/2010/main" val="42681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DF931-08C4-CC1E-F180-2F0250CD3CF3}"/>
              </a:ext>
            </a:extLst>
          </p:cNvPr>
          <p:cNvSpPr txBox="1"/>
          <p:nvPr/>
        </p:nvSpPr>
        <p:spPr>
          <a:xfrm>
            <a:off x="4178105" y="1250565"/>
            <a:ext cx="7191054" cy="4561442"/>
          </a:xfrm>
          <a:prstGeom prst="rect">
            <a:avLst/>
          </a:prstGeom>
          <a:noFill/>
        </p:spPr>
        <p:txBody>
          <a:bodyPr wrap="square" rtlCol="0">
            <a:noAutofit/>
          </a:bodyPr>
          <a:lstStyle/>
          <a:p>
            <a:pPr marL="285750" indent="-285750">
              <a:spcAft>
                <a:spcPts val="2000"/>
              </a:spcAft>
              <a:buFont typeface="Arial" panose="020B0604020202020204" pitchFamily="34" charset="0"/>
              <a:buChar char="•"/>
            </a:pPr>
            <a:r>
              <a:rPr lang="en-US" sz="2200" dirty="0">
                <a:latin typeface="Tenorite" pitchFamily="2" charset="0"/>
              </a:rPr>
              <a:t>Obtain records if not provided by student.</a:t>
            </a:r>
          </a:p>
          <a:p>
            <a:pPr marL="285750" indent="-285750">
              <a:spcAft>
                <a:spcPts val="2000"/>
              </a:spcAft>
              <a:buFont typeface="Arial" panose="020B0604020202020204" pitchFamily="34" charset="0"/>
              <a:buChar char="•"/>
            </a:pPr>
            <a:r>
              <a:rPr lang="en-US" sz="2200" dirty="0">
                <a:latin typeface="Tenorite" pitchFamily="2" charset="0"/>
              </a:rPr>
              <a:t>Review clinical information.</a:t>
            </a:r>
          </a:p>
          <a:p>
            <a:pPr marL="285750" indent="-285750">
              <a:spcAft>
                <a:spcPts val="2000"/>
              </a:spcAft>
              <a:buFont typeface="Arial" panose="020B0604020202020204" pitchFamily="34" charset="0"/>
              <a:buChar char="•"/>
            </a:pPr>
            <a:r>
              <a:rPr lang="en-US" sz="2200" dirty="0">
                <a:latin typeface="Tenorite" pitchFamily="2" charset="0"/>
              </a:rPr>
              <a:t>Get a release and talk directly with provider, if possible.</a:t>
            </a:r>
          </a:p>
          <a:p>
            <a:pPr marL="285750" indent="-285750">
              <a:spcAft>
                <a:spcPts val="2000"/>
              </a:spcAft>
              <a:buFont typeface="Arial" panose="020B0604020202020204" pitchFamily="34" charset="0"/>
              <a:buChar char="•"/>
            </a:pPr>
            <a:r>
              <a:rPr lang="en-US" sz="2200" dirty="0">
                <a:latin typeface="Tenorite" pitchFamily="2" charset="0"/>
              </a:rPr>
              <a:t>Interview the student.</a:t>
            </a:r>
          </a:p>
          <a:p>
            <a:pPr marL="285750" indent="-285750">
              <a:spcAft>
                <a:spcPts val="2000"/>
              </a:spcAft>
              <a:buFont typeface="Arial" panose="020B0604020202020204" pitchFamily="34" charset="0"/>
              <a:buChar char="•"/>
            </a:pPr>
            <a:r>
              <a:rPr lang="en-US" sz="2200" dirty="0">
                <a:latin typeface="Tenorite" pitchFamily="2" charset="0"/>
              </a:rPr>
              <a:t>Evaluate the student’s progress in terms of the individualized treatment instructions you provided on the MSWR form.</a:t>
            </a:r>
          </a:p>
          <a:p>
            <a:pPr marL="285750" indent="-285750">
              <a:spcAft>
                <a:spcPts val="1200"/>
              </a:spcAft>
              <a:buFont typeface="Arial" panose="020B0604020202020204" pitchFamily="34" charset="0"/>
              <a:buChar char="•"/>
            </a:pPr>
            <a:r>
              <a:rPr lang="en-US" sz="2200" dirty="0">
                <a:latin typeface="Tenorite" pitchFamily="2" charset="0"/>
              </a:rPr>
              <a:t>Is student stable enough to resume educational and training?</a:t>
            </a:r>
          </a:p>
          <a:p>
            <a:pPr marL="285750" indent="-285750">
              <a:spcAft>
                <a:spcPts val="3000"/>
              </a:spcAft>
              <a:buFont typeface="Arial" panose="020B0604020202020204" pitchFamily="34" charset="0"/>
              <a:buChar char="•"/>
            </a:pPr>
            <a:endParaRPr lang="en-US" sz="2400" dirty="0">
              <a:latin typeface="Tenorite" pitchFamily="2" charset="0"/>
            </a:endParaRPr>
          </a:p>
        </p:txBody>
      </p:sp>
      <p:sp>
        <p:nvSpPr>
          <p:cNvPr id="2" name="Title 1">
            <a:extLst>
              <a:ext uri="{FF2B5EF4-FFF2-40B4-BE49-F238E27FC236}">
                <a16:creationId xmlns:a16="http://schemas.microsoft.com/office/drawing/2014/main" id="{D20B2328-BB75-959F-54FC-AC6EF6CB93FE}"/>
              </a:ext>
            </a:extLst>
          </p:cNvPr>
          <p:cNvSpPr>
            <a:spLocks noGrp="1"/>
          </p:cNvSpPr>
          <p:nvPr>
            <p:ph type="title"/>
          </p:nvPr>
        </p:nvSpPr>
        <p:spPr>
          <a:xfrm>
            <a:off x="822841" y="1210824"/>
            <a:ext cx="2947482" cy="4601183"/>
          </a:xfrm>
          <a:solidFill>
            <a:schemeClr val="accent1"/>
          </a:solidFill>
        </p:spPr>
        <p:txBody>
          <a:bodyPr vert="horz" lIns="91440" tIns="45720" rIns="91440" bIns="45720" rtlCol="0" anchor="ctr">
            <a:normAutofit/>
          </a:bodyPr>
          <a:lstStyle/>
          <a:p>
            <a:pPr algn="ctr">
              <a:lnSpc>
                <a:spcPct val="100000"/>
              </a:lnSpc>
            </a:pPr>
            <a:r>
              <a:rPr kumimoji="0" lang="en-US" sz="3600" i="0" u="none" strike="noStrike" kern="1200" cap="none" spc="0" normalizeH="0" baseline="0" noProof="0" dirty="0">
                <a:ln>
                  <a:noFill/>
                </a:ln>
                <a:solidFill>
                  <a:srgbClr val="FFC000"/>
                </a:solidFill>
                <a:effectLst/>
                <a:uLnTx/>
                <a:uFillTx/>
                <a:latin typeface="Tenorite" pitchFamily="2" charset="0"/>
                <a:ea typeface="+mn-ea"/>
                <a:cs typeface="+mn-cs"/>
              </a:rPr>
              <a:t>How do I determine if a student is ready to return to center?</a:t>
            </a:r>
            <a:endParaRPr lang="en-US" sz="3600" dirty="0">
              <a:solidFill>
                <a:srgbClr val="FFC000"/>
              </a:solidFill>
            </a:endParaRPr>
          </a:p>
        </p:txBody>
      </p:sp>
      <p:sp>
        <p:nvSpPr>
          <p:cNvPr id="3" name="Slide Number Placeholder 3">
            <a:extLst>
              <a:ext uri="{FF2B5EF4-FFF2-40B4-BE49-F238E27FC236}">
                <a16:creationId xmlns:a16="http://schemas.microsoft.com/office/drawing/2014/main" id="{96D760B8-05DB-0450-1F47-EE7A7AE0DE50}"/>
              </a:ext>
            </a:extLst>
          </p:cNvPr>
          <p:cNvSpPr>
            <a:spLocks noGrp="1"/>
          </p:cNvSpPr>
          <p:nvPr>
            <p:ph type="sldNum" sz="quarter" idx="12"/>
          </p:nvPr>
        </p:nvSpPr>
        <p:spPr>
          <a:xfrm>
            <a:off x="11540355" y="6356350"/>
            <a:ext cx="410973" cy="365125"/>
          </a:xfrm>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241878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D95DD83-4DDB-B14A-AAC0-30270CD49CF8}"/>
              </a:ext>
            </a:extLst>
          </p:cNvPr>
          <p:cNvSpPr txBox="1">
            <a:spLocks/>
          </p:cNvSpPr>
          <p:nvPr/>
        </p:nvSpPr>
        <p:spPr>
          <a:xfrm>
            <a:off x="910884" y="621445"/>
            <a:ext cx="10263553" cy="1561514"/>
          </a:xfrm>
          <a:prstGeom prst="rect">
            <a:avLst/>
          </a:prstGeom>
          <a:solidFill>
            <a:schemeClr val="accent1"/>
          </a:solidFill>
          <a:ln w="50800" cmpd="thickThin">
            <a:solidFill>
              <a:schemeClr val="bg1"/>
            </a:solidFill>
          </a:ln>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150" normalizeH="0" baseline="0" noProof="0" dirty="0">
                <a:ln w="3175">
                  <a:noFill/>
                </a:ln>
                <a:solidFill>
                  <a:srgbClr val="1B2F2C">
                    <a:lumMod val="20000"/>
                    <a:lumOff val="80000"/>
                  </a:srgbClr>
                </a:solidFill>
                <a:effectLst>
                  <a:outerShdw blurRad="50800" dist="38100" dir="2700000" algn="tl" rotWithShape="0">
                    <a:prstClr val="black">
                      <a:alpha val="40000"/>
                    </a:prstClr>
                  </a:outerShdw>
                </a:effectLst>
                <a:uLnTx/>
                <a:uFillTx/>
                <a:latin typeface="Avenir Next LT Pro"/>
                <a:ea typeface="+mn-ea"/>
                <a:cs typeface="Arial" charset="0"/>
              </a:rPr>
              <a:t>Health and Wellness Support Website</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50" normalizeH="0" baseline="0" noProof="0" dirty="0">
                <a:ln w="3175">
                  <a:noFill/>
                </a:ln>
                <a:solidFill>
                  <a:schemeClr val="tx1"/>
                </a:solidFill>
                <a:effectLst>
                  <a:outerShdw blurRad="50800" dist="38100" dir="2700000" algn="tl" rotWithShape="0">
                    <a:prstClr val="black">
                      <a:alpha val="40000"/>
                    </a:prstClr>
                  </a:outerShdw>
                </a:effectLst>
                <a:uLnTx/>
                <a:uFillTx/>
                <a:latin typeface="Avenir Next LT Pro"/>
                <a:ea typeface="+mn-ea"/>
                <a:cs typeface="Arial" charset="0"/>
                <a:hlinkClick r:id="rId3">
                  <a:extLst>
                    <a:ext uri="{A12FA001-AC4F-418D-AE19-62706E023703}">
                      <ahyp:hlinkClr xmlns:ahyp="http://schemas.microsoft.com/office/drawing/2018/hyperlinkcolor" val="tx"/>
                    </a:ext>
                  </a:extLst>
                </a:hlinkClick>
              </a:rPr>
              <a:t>MSWR Resource Bundle</a:t>
            </a:r>
            <a:endParaRPr kumimoji="0" lang="en-US" sz="4000" b="1" i="0" u="none" strike="noStrike" kern="1200" cap="none" spc="-150" normalizeH="0" baseline="0" noProof="0" dirty="0">
              <a:ln w="3175">
                <a:noFill/>
              </a:ln>
              <a:solidFill>
                <a:schemeClr val="tx1"/>
              </a:solidFill>
              <a:effectLst>
                <a:outerShdw blurRad="50800" dist="38100" dir="2700000" algn="tl" rotWithShape="0">
                  <a:prstClr val="black">
                    <a:alpha val="40000"/>
                  </a:prstClr>
                </a:outerShdw>
              </a:effectLst>
              <a:uLnTx/>
              <a:uFillTx/>
              <a:latin typeface="Avenir Next LT Pro"/>
              <a:ea typeface="+mn-ea"/>
              <a:cs typeface="Arial" charset="0"/>
            </a:endParaRPr>
          </a:p>
        </p:txBody>
      </p:sp>
      <p:sp>
        <p:nvSpPr>
          <p:cNvPr id="5" name="TextBox 4">
            <a:extLst>
              <a:ext uri="{FF2B5EF4-FFF2-40B4-BE49-F238E27FC236}">
                <a16:creationId xmlns:a16="http://schemas.microsoft.com/office/drawing/2014/main" id="{9AA19F4E-3191-5A78-2D7C-309D1FFAB773}"/>
              </a:ext>
            </a:extLst>
          </p:cNvPr>
          <p:cNvSpPr txBox="1"/>
          <p:nvPr/>
        </p:nvSpPr>
        <p:spPr>
          <a:xfrm>
            <a:off x="910883" y="2444484"/>
            <a:ext cx="5185117" cy="30315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a:ln>
                  <a:noFill/>
                </a:ln>
                <a:effectLst/>
                <a:uLnTx/>
                <a:uFillTx/>
                <a:latin typeface="Avenir Next LT Pro Light"/>
                <a:ea typeface="+mn-ea"/>
                <a:cs typeface="+mn-cs"/>
              </a:rPr>
              <a:t>Guidance Documents</a:t>
            </a:r>
            <a:endParaRPr kumimoji="0" lang="en-US" sz="2200" b="0" i="0" u="none" strike="noStrike" kern="1200" cap="none" spc="0" normalizeH="0" baseline="0" noProof="0" dirty="0">
              <a:ln>
                <a:noFill/>
              </a:ln>
              <a:effectLst/>
              <a:uLnTx/>
              <a:uFillTx/>
              <a:latin typeface="Avenir Next LT Pro Light"/>
              <a:ea typeface="+mn-ea"/>
              <a:cs typeface="+mn-c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hlinkClick r:id="rId4">
                  <a:extLst>
                    <a:ext uri="{A12FA001-AC4F-418D-AE19-62706E023703}">
                      <ahyp:hlinkClr xmlns:ahyp="http://schemas.microsoft.com/office/drawing/2018/hyperlinkcolor" val="tx"/>
                    </a:ext>
                  </a:extLst>
                </a:hlinkClick>
              </a:rPr>
              <a:t>SPAMIS Separation Medical Separation Codes for JCC</a:t>
            </a:r>
            <a:r>
              <a:rPr kumimoji="0" lang="en-US" sz="1800" b="0" i="0" u="none" strike="noStrike" kern="1200" cap="none" spc="0" normalizeH="0" baseline="0" noProof="0" dirty="0">
                <a:ln>
                  <a:noFill/>
                </a:ln>
                <a:effectLst/>
                <a:uLnTx/>
                <a:uFillTx/>
                <a:latin typeface="Tenorite" pitchFamily="2" charset="0"/>
                <a:ea typeface="+mn-ea"/>
                <a:cs typeface="+mn-cs"/>
              </a:rPr>
              <a:t> — July 2018</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hlinkClick r:id="rId5">
                  <a:extLst>
                    <a:ext uri="{A12FA001-AC4F-418D-AE19-62706E023703}">
                      <ahyp:hlinkClr xmlns:ahyp="http://schemas.microsoft.com/office/drawing/2018/hyperlinkcolor" val="tx"/>
                    </a:ext>
                  </a:extLst>
                </a:hlinkClick>
              </a:rPr>
              <a:t>Sample Medical Separation with Reinstatement (MSWR) Form</a:t>
            </a:r>
            <a:r>
              <a:rPr kumimoji="0" lang="en-US" sz="1800" b="0" i="0" u="none" strike="noStrike" kern="1200" cap="none" spc="0" normalizeH="0" baseline="0" noProof="0" dirty="0">
                <a:ln>
                  <a:noFill/>
                </a:ln>
                <a:effectLst/>
                <a:uLnTx/>
                <a:uFillTx/>
                <a:latin typeface="Tenorite" pitchFamily="2" charset="0"/>
                <a:ea typeface="+mn-ea"/>
                <a:cs typeface="+mn-cs"/>
              </a:rPr>
              <a:t>​ </a:t>
            </a:r>
            <a:r>
              <a:rPr kumimoji="0" lang="en-US" sz="1800" b="0" i="0" u="none" strike="noStrike" kern="1200" cap="none" spc="0" normalizeH="0" baseline="0" noProof="0" dirty="0">
                <a:ln>
                  <a:noFill/>
                </a:ln>
                <a:solidFill>
                  <a:srgbClr val="FF0000"/>
                </a:solidFill>
                <a:effectLst/>
                <a:uLnTx/>
                <a:uFillTx/>
                <a:latin typeface="Tenorite" pitchFamily="2" charset="0"/>
                <a:ea typeface="+mn-ea"/>
                <a:cs typeface="+mn-cs"/>
              </a:rPr>
              <a:t>— December 2023 </a:t>
            </a:r>
            <a:r>
              <a:rPr kumimoji="0" lang="en-US" sz="1800" b="0" i="1" u="none" strike="noStrike" kern="1200" cap="none" spc="0" normalizeH="0" baseline="0" noProof="0" dirty="0">
                <a:ln>
                  <a:noFill/>
                </a:ln>
                <a:solidFill>
                  <a:srgbClr val="FF0000"/>
                </a:solidFill>
                <a:effectLst/>
                <a:uLnTx/>
                <a:uFillTx/>
                <a:latin typeface="Tenorite" pitchFamily="2" charset="0"/>
                <a:ea typeface="+mn-ea"/>
                <a:cs typeface="+mn-cs"/>
              </a:rPr>
              <a:t>REVISED</a:t>
            </a:r>
            <a:endParaRPr kumimoji="0" lang="en-US" sz="1800" b="0" i="0" u="none" strike="noStrike" kern="1200" cap="none" spc="0" normalizeH="0" baseline="0" noProof="0" dirty="0">
              <a:ln>
                <a:noFill/>
              </a:ln>
              <a:solidFill>
                <a:srgbClr val="FF0000"/>
              </a:solidFill>
              <a:effectLst/>
              <a:uLnTx/>
              <a:uFillTx/>
              <a:latin typeface="Tenorite" pitchFamily="2" charset="0"/>
              <a:ea typeface="+mn-ea"/>
              <a:cs typeface="+mn-c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hlinkClick r:id="rId6">
                  <a:extLst>
                    <a:ext uri="{A12FA001-AC4F-418D-AE19-62706E023703}">
                      <ahyp:hlinkClr xmlns:ahyp="http://schemas.microsoft.com/office/drawing/2018/hyperlinkcolor" val="tx"/>
                    </a:ext>
                  </a:extLst>
                </a:hlinkClick>
              </a:rPr>
              <a:t>​​​​Formulario de Separación Médi​ca Con Reinstalación (Spanish)​​​</a:t>
            </a:r>
            <a:r>
              <a:rPr kumimoji="0" lang="en-US" sz="1800" b="0" i="0" u="none" strike="noStrike" kern="1200" cap="none" spc="0" normalizeH="0" baseline="0" noProof="0" dirty="0">
                <a:ln>
                  <a:noFill/>
                </a:ln>
                <a:effectLst/>
                <a:uLnTx/>
                <a:uFillTx/>
                <a:latin typeface="Tenorite" pitchFamily="2" charset="0"/>
                <a:ea typeface="+mn-ea"/>
                <a:cs typeface="+mn-cs"/>
              </a:rPr>
              <a:t> —</a:t>
            </a:r>
            <a:r>
              <a:rPr kumimoji="0" lang="en-US" sz="1800" b="0" i="0" u="none" strike="noStrike" kern="1200" cap="none" spc="0" normalizeH="0" baseline="0" noProof="0" dirty="0">
                <a:ln>
                  <a:noFill/>
                </a:ln>
                <a:solidFill>
                  <a:srgbClr val="FF0000"/>
                </a:solidFill>
                <a:effectLst/>
                <a:uLnTx/>
                <a:uFillTx/>
                <a:latin typeface="Tenorite" pitchFamily="2" charset="0"/>
                <a:ea typeface="+mn-ea"/>
                <a:cs typeface="+mn-cs"/>
              </a:rPr>
              <a:t>December 2023 </a:t>
            </a:r>
            <a:r>
              <a:rPr kumimoji="0" lang="en-US" sz="1800" b="0" i="1" u="none" strike="noStrike" kern="1200" cap="none" spc="0" normalizeH="0" baseline="0" noProof="0" dirty="0">
                <a:ln>
                  <a:noFill/>
                </a:ln>
                <a:solidFill>
                  <a:srgbClr val="FF0000"/>
                </a:solidFill>
                <a:effectLst/>
                <a:uLnTx/>
                <a:uFillTx/>
                <a:latin typeface="Tenorite" pitchFamily="2" charset="0"/>
                <a:ea typeface="+mn-ea"/>
                <a:cs typeface="+mn-cs"/>
              </a:rPr>
              <a:t>REVISED</a:t>
            </a:r>
            <a:r>
              <a:rPr kumimoji="0" lang="en-US" sz="1800" b="0" i="0" u="none" strike="noStrike" kern="1200" cap="none" spc="0" normalizeH="0" baseline="0" noProof="0" dirty="0">
                <a:ln>
                  <a:noFill/>
                </a:ln>
                <a:solidFill>
                  <a:srgbClr val="FF0000"/>
                </a:solidFill>
                <a:effectLst/>
                <a:uLnTx/>
                <a:uFillTx/>
                <a:latin typeface="Tenorite" pitchFamily="2" charset="0"/>
                <a:ea typeface="+mn-ea"/>
                <a:cs typeface="+mn-cs"/>
              </a:rPr>
              <a:t>​​</a:t>
            </a:r>
            <a:r>
              <a:rPr kumimoji="0" lang="en-US" sz="1800" b="1" i="1" u="none" strike="noStrike" kern="1200" cap="none" spc="0" normalizeH="0" baseline="0" noProof="0" dirty="0">
                <a:ln>
                  <a:noFill/>
                </a:ln>
                <a:solidFill>
                  <a:srgbClr val="FF0000"/>
                </a:solidFill>
                <a:effectLst/>
                <a:uLnTx/>
                <a:uFillTx/>
                <a:latin typeface="Tenorite" pitchFamily="2"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Tenorite"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hlinkClick r:id="rId7">
                  <a:extLst>
                    <a:ext uri="{A12FA001-AC4F-418D-AE19-62706E023703}">
                      <ahyp:hlinkClr xmlns:ahyp="http://schemas.microsoft.com/office/drawing/2018/hyperlinkcolor" val="tx"/>
                    </a:ext>
                  </a:extLst>
                </a:hlinkClick>
              </a:rPr>
              <a:t>MSWR Monthly Contact Sheet</a:t>
            </a:r>
            <a:endParaRPr kumimoji="0" lang="en-US" sz="1800" b="0" i="0" u="none" strike="noStrike" kern="1200" cap="none" spc="0" normalizeH="0" baseline="0" noProof="0" dirty="0">
              <a:ln>
                <a:noFill/>
              </a:ln>
              <a:effectLst/>
              <a:uLnTx/>
              <a:uFillTx/>
              <a:latin typeface="Tenorite" pitchFamily="2" charset="0"/>
              <a:ea typeface="+mn-ea"/>
              <a:cs typeface="+mn-cs"/>
            </a:endParaRPr>
          </a:p>
        </p:txBody>
      </p:sp>
      <p:sp>
        <p:nvSpPr>
          <p:cNvPr id="8" name="TextBox 7">
            <a:extLst>
              <a:ext uri="{FF2B5EF4-FFF2-40B4-BE49-F238E27FC236}">
                <a16:creationId xmlns:a16="http://schemas.microsoft.com/office/drawing/2014/main" id="{11DECD24-EF3A-97EE-1BC1-36108392D5C2}"/>
              </a:ext>
            </a:extLst>
          </p:cNvPr>
          <p:cNvSpPr txBox="1"/>
          <p:nvPr/>
        </p:nvSpPr>
        <p:spPr>
          <a:xfrm>
            <a:off x="6020142" y="2444484"/>
            <a:ext cx="5185117" cy="26520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a:ln>
                  <a:noFill/>
                </a:ln>
                <a:effectLst/>
                <a:uLnTx/>
                <a:uFillTx/>
                <a:latin typeface="Avenir Next LT Pro Light"/>
                <a:ea typeface="+mn-ea"/>
                <a:cs typeface="+mn-cs"/>
              </a:rPr>
              <a:t>Webinars</a:t>
            </a:r>
            <a:endParaRPr kumimoji="0" lang="en-US" sz="2200" b="0" i="0" u="none" strike="noStrike" kern="1200" cap="none" spc="0" normalizeH="0" baseline="0" noProof="0" dirty="0">
              <a:ln>
                <a:noFill/>
              </a:ln>
              <a:effectLst/>
              <a:uLnTx/>
              <a:uFillTx/>
              <a:latin typeface="Avenir Next LT Pro Light"/>
              <a:ea typeface="+mn-ea"/>
              <a:cs typeface="+mn-c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hlinkClick r:id="rId8">
                  <a:extLst>
                    <a:ext uri="{A12FA001-AC4F-418D-AE19-62706E023703}">
                      <ahyp:hlinkClr xmlns:ahyp="http://schemas.microsoft.com/office/drawing/2018/hyperlinkcolor" val="tx"/>
                    </a:ext>
                  </a:extLst>
                </a:hlinkClick>
              </a:rPr>
              <a:t>CMHC Orientation Part 2: Medical Separations and Applicant File Review</a:t>
            </a:r>
            <a:endParaRPr kumimoji="0" lang="en-US" sz="1800" b="0" i="0" u="none" strike="noStrike" kern="1200" cap="none" spc="0" normalizeH="0" baseline="0" noProof="0" dirty="0">
              <a:ln>
                <a:noFill/>
              </a:ln>
              <a:effectLst/>
              <a:uLnTx/>
              <a:uFillTx/>
              <a:latin typeface="Tenorite" pitchFamily="2" charset="0"/>
              <a:ea typeface="+mn-ea"/>
              <a:cs typeface="+mn-cs"/>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hlinkClick r:id="rId9">
                  <a:extLst>
                    <a:ext uri="{A12FA001-AC4F-418D-AE19-62706E023703}">
                      <ahyp:hlinkClr xmlns:ahyp="http://schemas.microsoft.com/office/drawing/2018/hyperlinkcolor" val="tx"/>
                    </a:ext>
                  </a:extLst>
                </a:hlinkClick>
              </a:rPr>
              <a:t>Medical Separations, DTAs, and Disability Discrimination​ Overview Training</a:t>
            </a:r>
            <a:r>
              <a:rPr kumimoji="0" lang="en-US" sz="1800" b="0" i="0" u="none" strike="noStrike" kern="1200" cap="none" spc="0" normalizeH="0" baseline="0" noProof="0" dirty="0">
                <a:ln>
                  <a:noFill/>
                </a:ln>
                <a:effectLst/>
                <a:uLnTx/>
                <a:uFillTx/>
                <a:latin typeface="Tenorite" pitchFamily="2" charset="0"/>
                <a:ea typeface="+mn-ea"/>
                <a:cs typeface="+mn-cs"/>
              </a:rPr>
              <a:t> — December 12, 13, &amp; ​14,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Tenorite" pitchFamily="2" charset="0"/>
                <a:ea typeface="+mn-ea"/>
                <a:cs typeface="+mn-cs"/>
              </a:rPr>
              <a:t>​</a:t>
            </a:r>
            <a:r>
              <a:rPr kumimoji="0" lang="en-US" sz="1800" b="0" i="0" u="none" strike="noStrike" kern="1200" cap="none" spc="0" normalizeH="0" baseline="0" noProof="0" dirty="0">
                <a:ln>
                  <a:noFill/>
                </a:ln>
                <a:effectLst/>
                <a:uLnTx/>
                <a:uFillTx/>
                <a:latin typeface="Tenorite" pitchFamily="2" charset="0"/>
                <a:ea typeface="+mn-ea"/>
                <a:cs typeface="+mn-cs"/>
                <a:hlinkClick r:id="rId10">
                  <a:extLst>
                    <a:ext uri="{A12FA001-AC4F-418D-AE19-62706E023703}">
                      <ahyp:hlinkClr xmlns:ahyp="http://schemas.microsoft.com/office/drawing/2018/hyperlinkcolor" val="tx"/>
                    </a:ext>
                  </a:extLst>
                </a:hlinkClick>
              </a:rPr>
              <a:t>Medical Separations and DTAs Detailed Training</a:t>
            </a:r>
            <a:r>
              <a:rPr kumimoji="0" lang="en-US" sz="1800" b="0" i="0" u="none" strike="noStrike" kern="1200" cap="none" spc="0" normalizeH="0" baseline="0" noProof="0" dirty="0">
                <a:ln>
                  <a:noFill/>
                </a:ln>
                <a:effectLst/>
                <a:uLnTx/>
                <a:uFillTx/>
                <a:latin typeface="Tenorite" pitchFamily="2" charset="0"/>
                <a:ea typeface="+mn-ea"/>
                <a:cs typeface="+mn-cs"/>
              </a:rPr>
              <a:t> — December 15 &amp; 16, 2022</a:t>
            </a:r>
          </a:p>
        </p:txBody>
      </p:sp>
      <p:sp>
        <p:nvSpPr>
          <p:cNvPr id="2" name="Slide Number Placeholder 3">
            <a:extLst>
              <a:ext uri="{FF2B5EF4-FFF2-40B4-BE49-F238E27FC236}">
                <a16:creationId xmlns:a16="http://schemas.microsoft.com/office/drawing/2014/main" id="{FCE70E10-EA23-3040-2404-DFB05DA3EFA5}"/>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1" i="0" u="none" strike="noStrike" kern="1200" cap="none" spc="0" normalizeH="0" baseline="0" noProof="0" dirty="0">
                <a:ln>
                  <a:noFill/>
                </a:ln>
                <a:solidFill>
                  <a:srgbClr val="FFFFFF"/>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1" i="0" u="none" strike="noStrike" kern="1200" cap="none" spc="0" normalizeH="0" baseline="0" noProof="0" dirty="0">
              <a:ln>
                <a:noFill/>
              </a:ln>
              <a:solidFill>
                <a:srgbClr val="FFFFFF"/>
              </a:solidFill>
              <a:effectLst/>
              <a:uLnTx/>
              <a:uFillTx/>
              <a:latin typeface="Avenir Next LT Pro Light"/>
              <a:ea typeface="+mn-ea"/>
              <a:cs typeface="+mn-cs"/>
            </a:endParaRPr>
          </a:p>
        </p:txBody>
      </p:sp>
    </p:spTree>
    <p:extLst>
      <p:ext uri="{BB962C8B-B14F-4D97-AF65-F5344CB8AC3E}">
        <p14:creationId xmlns:p14="http://schemas.microsoft.com/office/powerpoint/2010/main" val="2870214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able Cablija Extension Tlapa De - Free photo on Pixabay - Pixabay">
            <a:extLst>
              <a:ext uri="{FF2B5EF4-FFF2-40B4-BE49-F238E27FC236}">
                <a16:creationId xmlns:a16="http://schemas.microsoft.com/office/drawing/2014/main" id="{9BAB86B3-1602-1E26-30E3-7B193096207E}"/>
              </a:ext>
            </a:extLst>
          </p:cNvPr>
          <p:cNvPicPr>
            <a:picLocks noChangeAspect="1" noChangeArrowheads="1"/>
          </p:cNvPicPr>
          <p:nvPr/>
        </p:nvPicPr>
        <p:blipFill rotWithShape="1">
          <a:blip r:embed="rId3">
            <a:alphaModFix amt="90000"/>
            <a:extLst>
              <a:ext uri="{28A0092B-C50C-407E-A947-70E740481C1C}">
                <a14:useLocalDpi xmlns:a14="http://schemas.microsoft.com/office/drawing/2010/main" val="0"/>
              </a:ext>
            </a:extLst>
          </a:blip>
          <a:srcRect l="-1" t="12779" r="4719" b="3244"/>
          <a:stretch/>
        </p:blipFill>
        <p:spPr bwMode="auto">
          <a:xfrm>
            <a:off x="0" y="2004441"/>
            <a:ext cx="6096000" cy="3599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55C7EE0-BF94-995F-0336-AEE15E0D3163}"/>
              </a:ext>
            </a:extLst>
          </p:cNvPr>
          <p:cNvSpPr>
            <a:spLocks noGrp="1"/>
          </p:cNvSpPr>
          <p:nvPr>
            <p:ph type="body" sz="half" idx="4294967295"/>
          </p:nvPr>
        </p:nvSpPr>
        <p:spPr>
          <a:xfrm>
            <a:off x="6203849" y="1988399"/>
            <a:ext cx="5578703" cy="4016375"/>
          </a:xfrm>
        </p:spPr>
        <p:txBody>
          <a:bodyPr vert="horz" lIns="91440" tIns="45720" rIns="91440" bIns="45720" rtlCol="0" anchor="t">
            <a:noAutofit/>
          </a:bodyPr>
          <a:lstStyle/>
          <a:p>
            <a:pPr marL="349250" indent="-349250">
              <a:lnSpc>
                <a:spcPct val="90000"/>
              </a:lnSpc>
              <a:spcBef>
                <a:spcPts val="0"/>
              </a:spcBef>
              <a:spcAft>
                <a:spcPts val="800"/>
              </a:spcAft>
              <a:buFont typeface="+mj-lt"/>
              <a:buAutoNum type="arabicPeriod"/>
            </a:pPr>
            <a:r>
              <a:rPr lang="en-US" sz="2000" dirty="0">
                <a:solidFill>
                  <a:schemeClr val="tx1"/>
                </a:solidFill>
              </a:rPr>
              <a:t>Submit request to the Regional Office (RO)</a:t>
            </a:r>
          </a:p>
          <a:p>
            <a:pPr marL="349250" indent="-339725">
              <a:lnSpc>
                <a:spcPct val="90000"/>
              </a:lnSpc>
              <a:spcAft>
                <a:spcPts val="1000"/>
              </a:spcAft>
              <a:buFont typeface="+mj-lt"/>
              <a:buAutoNum type="arabicPeriod"/>
            </a:pPr>
            <a:r>
              <a:rPr lang="en-US" sz="2000" b="1" dirty="0">
                <a:solidFill>
                  <a:srgbClr val="FFC000"/>
                </a:solidFill>
              </a:rPr>
              <a:t>2 reasons </a:t>
            </a:r>
            <a:r>
              <a:rPr lang="en-US" sz="2000" dirty="0">
                <a:solidFill>
                  <a:srgbClr val="FFC000"/>
                </a:solidFill>
              </a:rPr>
              <a:t>for an extension:</a:t>
            </a:r>
          </a:p>
          <a:p>
            <a:pPr marL="577850" lvl="1" indent="-285750">
              <a:spcBef>
                <a:spcPts val="0"/>
              </a:spcBef>
              <a:spcAft>
                <a:spcPts val="800"/>
              </a:spcAft>
              <a:buSzPct val="75000"/>
              <a:buFont typeface="Wingdings" pitchFamily="2" charset="2"/>
              <a:buChar char="§"/>
            </a:pPr>
            <a:r>
              <a:rPr lang="en-US" sz="2000" dirty="0">
                <a:solidFill>
                  <a:schemeClr val="tx1"/>
                </a:solidFill>
              </a:rPr>
              <a:t>Extenuating circumstances</a:t>
            </a:r>
          </a:p>
          <a:p>
            <a:pPr marL="577850" lvl="1" indent="-285750">
              <a:spcBef>
                <a:spcPts val="0"/>
              </a:spcBef>
              <a:spcAft>
                <a:spcPts val="1200"/>
              </a:spcAft>
              <a:buSzPct val="75000"/>
              <a:buFont typeface="Wingdings" pitchFamily="2" charset="2"/>
              <a:buChar char="§"/>
            </a:pPr>
            <a:r>
              <a:rPr lang="en-US" sz="2000" dirty="0">
                <a:solidFill>
                  <a:schemeClr val="tx1"/>
                </a:solidFill>
              </a:rPr>
              <a:t>Request for an accommodation related to a change in the date of the student’s return</a:t>
            </a:r>
          </a:p>
          <a:p>
            <a:pPr marL="352425" indent="-342900">
              <a:lnSpc>
                <a:spcPct val="90000"/>
              </a:lnSpc>
              <a:spcBef>
                <a:spcPts val="0"/>
              </a:spcBef>
              <a:spcAft>
                <a:spcPts val="800"/>
              </a:spcAft>
              <a:buFont typeface="+mj-lt"/>
              <a:buAutoNum type="arabicPeriod"/>
            </a:pPr>
            <a:r>
              <a:rPr lang="en-US" sz="2000" dirty="0">
                <a:solidFill>
                  <a:schemeClr val="tx1"/>
                </a:solidFill>
              </a:rPr>
              <a:t>Must be </a:t>
            </a:r>
            <a:r>
              <a:rPr lang="en-US" sz="2000" b="1" dirty="0">
                <a:solidFill>
                  <a:srgbClr val="FFC000"/>
                </a:solidFill>
              </a:rPr>
              <a:t>accompanied by supporting documentation from student’s health-care provider </a:t>
            </a:r>
            <a:r>
              <a:rPr lang="en-US" sz="2000" dirty="0">
                <a:solidFill>
                  <a:schemeClr val="tx1"/>
                </a:solidFill>
              </a:rPr>
              <a:t>verifying that extension of leave is medically necessary</a:t>
            </a:r>
          </a:p>
          <a:p>
            <a:pPr marL="352425" indent="-342900">
              <a:lnSpc>
                <a:spcPct val="90000"/>
              </a:lnSpc>
              <a:spcAft>
                <a:spcPts val="1400"/>
              </a:spcAft>
              <a:buFont typeface="+mj-lt"/>
              <a:buAutoNum type="arabicPeriod"/>
            </a:pPr>
            <a:r>
              <a:rPr lang="en-US" sz="2000" dirty="0">
                <a:solidFill>
                  <a:schemeClr val="tx1"/>
                </a:solidFill>
              </a:rPr>
              <a:t>Reviewed on a case-by-case basis</a:t>
            </a:r>
          </a:p>
        </p:txBody>
      </p:sp>
      <p:sp>
        <p:nvSpPr>
          <p:cNvPr id="6" name="Rectangle 5">
            <a:extLst>
              <a:ext uri="{FF2B5EF4-FFF2-40B4-BE49-F238E27FC236}">
                <a16:creationId xmlns:a16="http://schemas.microsoft.com/office/drawing/2014/main" id="{C81D2BF1-3E70-F77B-6AC5-193307910C02}"/>
              </a:ext>
            </a:extLst>
          </p:cNvPr>
          <p:cNvSpPr/>
          <p:nvPr/>
        </p:nvSpPr>
        <p:spPr>
          <a:xfrm>
            <a:off x="-28136" y="328497"/>
            <a:ext cx="12192000" cy="13083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enorite" pitchFamily="2" charset="0"/>
              </a:rPr>
              <a:t>MSWR Extensions</a:t>
            </a:r>
            <a:br>
              <a:rPr lang="en-US" sz="3600" dirty="0">
                <a:latin typeface="Tenorite" pitchFamily="2" charset="0"/>
              </a:rPr>
            </a:br>
            <a:r>
              <a:rPr lang="en-US" sz="3000" dirty="0">
                <a:solidFill>
                  <a:srgbClr val="F7E897"/>
                </a:solidFill>
                <a:latin typeface="Tenorite" pitchFamily="2" charset="0"/>
              </a:rPr>
              <a:t>PRH 6.2 R5 e(4)</a:t>
            </a:r>
          </a:p>
        </p:txBody>
      </p:sp>
      <p:sp>
        <p:nvSpPr>
          <p:cNvPr id="2" name="TextBox 1">
            <a:extLst>
              <a:ext uri="{FF2B5EF4-FFF2-40B4-BE49-F238E27FC236}">
                <a16:creationId xmlns:a16="http://schemas.microsoft.com/office/drawing/2014/main" id="{A3688146-57EA-6B68-D95D-033ED638122E}"/>
              </a:ext>
            </a:extLst>
          </p:cNvPr>
          <p:cNvSpPr txBox="1"/>
          <p:nvPr/>
        </p:nvSpPr>
        <p:spPr>
          <a:xfrm>
            <a:off x="1561514" y="5804719"/>
            <a:ext cx="4018802" cy="400110"/>
          </a:xfrm>
          <a:prstGeom prst="rect">
            <a:avLst/>
          </a:prstGeom>
          <a:noFill/>
        </p:spPr>
        <p:txBody>
          <a:bodyPr wrap="square" rtlCol="0">
            <a:spAutoFit/>
          </a:bodyPr>
          <a:lstStyle/>
          <a:p>
            <a:r>
              <a:rPr lang="en-US" sz="2000" b="1" i="1" dirty="0">
                <a:solidFill>
                  <a:srgbClr val="FFC000"/>
                </a:solidFill>
              </a:rPr>
              <a:t>Don’t wait until the last minute!</a:t>
            </a:r>
          </a:p>
        </p:txBody>
      </p:sp>
      <p:sp>
        <p:nvSpPr>
          <p:cNvPr id="3" name="Slide Number Placeholder 3">
            <a:extLst>
              <a:ext uri="{FF2B5EF4-FFF2-40B4-BE49-F238E27FC236}">
                <a16:creationId xmlns:a16="http://schemas.microsoft.com/office/drawing/2014/main" id="{229F7948-6B23-983B-1363-5564F77441F1}"/>
              </a:ext>
            </a:extLst>
          </p:cNvPr>
          <p:cNvSpPr txBox="1">
            <a:spLocks/>
          </p:cNvSpPr>
          <p:nvPr/>
        </p:nvSpPr>
        <p:spPr>
          <a:xfrm>
            <a:off x="10484133" y="6356350"/>
            <a:ext cx="1530927"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smtClean="0">
                <a:ln>
                  <a:noFill/>
                </a:ln>
                <a:solidFill>
                  <a:schemeClr val="bg1"/>
                </a:solidFill>
                <a:effectLst/>
                <a:uLnTx/>
                <a:uFillTx/>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171591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to another person&#10;&#10;Description automatically generated with low confidence">
            <a:extLst>
              <a:ext uri="{FF2B5EF4-FFF2-40B4-BE49-F238E27FC236}">
                <a16:creationId xmlns:a16="http://schemas.microsoft.com/office/drawing/2014/main" id="{09EC880D-98E9-9538-6FAE-0F3D9587D175}"/>
              </a:ext>
            </a:extLst>
          </p:cNvPr>
          <p:cNvPicPr>
            <a:picLocks noChangeAspect="1"/>
          </p:cNvPicPr>
          <p:nvPr/>
        </p:nvPicPr>
        <p:blipFill>
          <a:blip r:embed="rId3">
            <a:alphaModFix amt="24000"/>
          </a:blip>
          <a:stretch>
            <a:fillRect/>
          </a:stretch>
        </p:blipFill>
        <p:spPr>
          <a:xfrm>
            <a:off x="3482523" y="1123837"/>
            <a:ext cx="7718877" cy="4601183"/>
          </a:xfrm>
          <a:prstGeom prst="rect">
            <a:avLst/>
          </a:prstGeom>
        </p:spPr>
      </p:pic>
      <p:sp>
        <p:nvSpPr>
          <p:cNvPr id="3" name="Text Placeholder 2">
            <a:extLst>
              <a:ext uri="{FF2B5EF4-FFF2-40B4-BE49-F238E27FC236}">
                <a16:creationId xmlns:a16="http://schemas.microsoft.com/office/drawing/2014/main" id="{5851485A-3C25-9B45-B803-DADB674B7D2E}"/>
              </a:ext>
            </a:extLst>
          </p:cNvPr>
          <p:cNvSpPr>
            <a:spLocks noGrp="1"/>
          </p:cNvSpPr>
          <p:nvPr>
            <p:ph type="body" sz="quarter" idx="10"/>
          </p:nvPr>
        </p:nvSpPr>
        <p:spPr>
          <a:xfrm>
            <a:off x="3601329" y="1328489"/>
            <a:ext cx="7600071" cy="3877985"/>
          </a:xfrm>
        </p:spPr>
        <p:txBody>
          <a:bodyPr>
            <a:noAutofit/>
          </a:bodyPr>
          <a:lstStyle/>
          <a:p>
            <a:pPr marL="236538" indent="-236538">
              <a:spcBef>
                <a:spcPts val="0"/>
              </a:spcBef>
            </a:pPr>
            <a:r>
              <a:rPr lang="en-US" sz="2200" dirty="0">
                <a:solidFill>
                  <a:srgbClr val="FFC000"/>
                </a:solidFill>
                <a:latin typeface="Tenorite" pitchFamily="2" charset="0"/>
              </a:rPr>
              <a:t>As with applicant files, your role as a CMHC is to make a </a:t>
            </a:r>
            <a:r>
              <a:rPr lang="en-US" sz="2200" b="1" dirty="0">
                <a:solidFill>
                  <a:srgbClr val="FFC000"/>
                </a:solidFill>
                <a:latin typeface="Tenorite" pitchFamily="2" charset="0"/>
              </a:rPr>
              <a:t>recommendation</a:t>
            </a:r>
            <a:r>
              <a:rPr lang="en-US" sz="2200" dirty="0">
                <a:solidFill>
                  <a:srgbClr val="FFC000"/>
                </a:solidFill>
                <a:latin typeface="Tenorite" pitchFamily="2" charset="0"/>
              </a:rPr>
              <a:t> about placing a student on MSWR based on the clinical information available.</a:t>
            </a:r>
          </a:p>
          <a:p>
            <a:pPr marL="236538" indent="-236538">
              <a:spcBef>
                <a:spcPts val="0"/>
              </a:spcBef>
              <a:buNone/>
            </a:pPr>
            <a:endParaRPr lang="en-US" sz="2200" dirty="0">
              <a:solidFill>
                <a:srgbClr val="FFC000"/>
              </a:solidFill>
              <a:latin typeface="Tenorite" pitchFamily="2" charset="0"/>
            </a:endParaRPr>
          </a:p>
          <a:p>
            <a:pPr marL="236538" indent="-236538">
              <a:spcBef>
                <a:spcPts val="0"/>
              </a:spcBef>
            </a:pPr>
            <a:r>
              <a:rPr lang="en-US" sz="2200" dirty="0">
                <a:solidFill>
                  <a:srgbClr val="FFC000"/>
                </a:solidFill>
                <a:latin typeface="Tenorite" pitchFamily="2" charset="0"/>
              </a:rPr>
              <a:t>The final decision about the student’s disposition is made by the Center Director.</a:t>
            </a:r>
          </a:p>
          <a:p>
            <a:pPr marL="236538" indent="-236538">
              <a:spcBef>
                <a:spcPts val="0"/>
              </a:spcBef>
              <a:buNone/>
            </a:pPr>
            <a:endParaRPr lang="en-US" sz="2200" dirty="0">
              <a:solidFill>
                <a:srgbClr val="FFC000"/>
              </a:solidFill>
              <a:latin typeface="Tenorite" pitchFamily="2" charset="0"/>
            </a:endParaRPr>
          </a:p>
          <a:p>
            <a:pPr marL="236538" indent="-236538">
              <a:spcBef>
                <a:spcPts val="0"/>
              </a:spcBef>
              <a:spcAft>
                <a:spcPts val="1400"/>
              </a:spcAft>
            </a:pPr>
            <a:r>
              <a:rPr lang="en-US" sz="2200" b="1" dirty="0">
                <a:solidFill>
                  <a:srgbClr val="FFC000"/>
                </a:solidFill>
                <a:latin typeface="Tenorite" pitchFamily="2" charset="0"/>
              </a:rPr>
              <a:t>Detailed documentation </a:t>
            </a:r>
            <a:r>
              <a:rPr lang="en-US" sz="2200" dirty="0">
                <a:solidFill>
                  <a:srgbClr val="FFC000"/>
                </a:solidFill>
                <a:latin typeface="Tenorite" pitchFamily="2" charset="0"/>
              </a:rPr>
              <a:t>related to your assessment, recommendation, and any relevant discussions is important to record your clinical decision-making</a:t>
            </a:r>
            <a:r>
              <a:rPr lang="en-US" sz="2200" dirty="0">
                <a:solidFill>
                  <a:schemeClr val="tx1">
                    <a:lumMod val="85000"/>
                    <a:lumOff val="15000"/>
                  </a:schemeClr>
                </a:solidFill>
                <a:latin typeface="Tenorite" pitchFamily="2" charset="0"/>
              </a:rPr>
              <a:t>.</a:t>
            </a:r>
          </a:p>
        </p:txBody>
      </p:sp>
      <p:sp>
        <p:nvSpPr>
          <p:cNvPr id="4" name="Text Placeholder 2">
            <a:extLst>
              <a:ext uri="{FF2B5EF4-FFF2-40B4-BE49-F238E27FC236}">
                <a16:creationId xmlns:a16="http://schemas.microsoft.com/office/drawing/2014/main" id="{00FB0729-328F-204C-B4A9-C07A60C6BC75}"/>
              </a:ext>
            </a:extLst>
          </p:cNvPr>
          <p:cNvSpPr txBox="1">
            <a:spLocks/>
          </p:cNvSpPr>
          <p:nvPr/>
        </p:nvSpPr>
        <p:spPr>
          <a:xfrm>
            <a:off x="376002" y="1201821"/>
            <a:ext cx="2292246" cy="4454358"/>
          </a:xfrm>
          <a:prstGeom prst="rect">
            <a:avLst/>
          </a:prstGeom>
          <a:noFill/>
          <a:ln w="28575">
            <a:noFill/>
          </a:ln>
        </p:spPr>
        <p:txBody>
          <a:bodyPr vert="horz" wrap="square" lIns="91440" tIns="91440" rIns="91440" bIns="91440" rtlCol="0" anchor="ctr">
            <a:no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b="1" dirty="0">
                <a:solidFill>
                  <a:schemeClr val="bg1"/>
                </a:solidFill>
              </a:rPr>
              <a:t>Consultant Role</a:t>
            </a:r>
          </a:p>
        </p:txBody>
      </p:sp>
      <p:sp>
        <p:nvSpPr>
          <p:cNvPr id="2" name="Title 1">
            <a:extLst>
              <a:ext uri="{FF2B5EF4-FFF2-40B4-BE49-F238E27FC236}">
                <a16:creationId xmlns:a16="http://schemas.microsoft.com/office/drawing/2014/main" id="{DC4B000A-59A2-10BF-088B-A6BB7554B10F}"/>
              </a:ext>
            </a:extLst>
          </p:cNvPr>
          <p:cNvSpPr>
            <a:spLocks noGrp="1"/>
          </p:cNvSpPr>
          <p:nvPr>
            <p:ph type="title"/>
          </p:nvPr>
        </p:nvSpPr>
        <p:spPr>
          <a:xfrm>
            <a:off x="407667" y="1123837"/>
            <a:ext cx="2947482" cy="4601183"/>
          </a:xfrm>
          <a:solidFill>
            <a:schemeClr val="accent1"/>
          </a:solidFill>
        </p:spPr>
        <p:txBody>
          <a:bodyPr vert="horz" lIns="91440" tIns="45720" rIns="91440" bIns="45720" rtlCol="0" anchor="ctr">
            <a:normAutofit/>
          </a:bodyPr>
          <a:lstStyle/>
          <a:p>
            <a:pPr algn="ctr">
              <a:spcAft>
                <a:spcPts val="1200"/>
              </a:spcAft>
            </a:pPr>
            <a:r>
              <a:rPr lang="en-US" sz="3600" dirty="0">
                <a:solidFill>
                  <a:schemeClr val="bg1"/>
                </a:solidFill>
              </a:rPr>
              <a:t>Consultant Role</a:t>
            </a:r>
          </a:p>
        </p:txBody>
      </p:sp>
      <p:sp>
        <p:nvSpPr>
          <p:cNvPr id="6" name="Slide Number Placeholder 3">
            <a:extLst>
              <a:ext uri="{FF2B5EF4-FFF2-40B4-BE49-F238E27FC236}">
                <a16:creationId xmlns:a16="http://schemas.microsoft.com/office/drawing/2014/main" id="{C7A7211A-0DB6-700E-EEF3-E1E1163A8FD0}"/>
              </a:ext>
            </a:extLst>
          </p:cNvPr>
          <p:cNvSpPr txBox="1">
            <a:spLocks/>
          </p:cNvSpPr>
          <p:nvPr/>
        </p:nvSpPr>
        <p:spPr>
          <a:xfrm>
            <a:off x="11540355" y="6356350"/>
            <a:ext cx="41097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z="1200" smtClean="0">
                <a:solidFill>
                  <a:schemeClr val="bg1"/>
                </a:solidFill>
              </a:rPr>
              <a:pPr/>
              <a:t>31</a:t>
            </a:fld>
            <a:endParaRPr lang="en-US" sz="1200" dirty="0">
              <a:solidFill>
                <a:schemeClr val="bg1"/>
              </a:solidFill>
            </a:endParaRPr>
          </a:p>
        </p:txBody>
      </p:sp>
    </p:spTree>
    <p:extLst>
      <p:ext uri="{BB962C8B-B14F-4D97-AF65-F5344CB8AC3E}">
        <p14:creationId xmlns:p14="http://schemas.microsoft.com/office/powerpoint/2010/main" val="21158632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057C-2CB0-A440-8C90-2C3541E3AE80}"/>
              </a:ext>
            </a:extLst>
          </p:cNvPr>
          <p:cNvSpPr>
            <a:spLocks noGrp="1"/>
          </p:cNvSpPr>
          <p:nvPr>
            <p:ph type="title"/>
          </p:nvPr>
        </p:nvSpPr>
        <p:spPr>
          <a:xfrm>
            <a:off x="2680481" y="2444263"/>
            <a:ext cx="6831037" cy="1579197"/>
          </a:xfrm>
          <a:solidFill>
            <a:schemeClr val="accent1"/>
          </a:solidFill>
          <a:ln w="31750">
            <a:noFill/>
          </a:ln>
        </p:spPr>
        <p:txBody>
          <a:bodyPr anchor="ctr" anchorCtr="0">
            <a:noAutofit/>
          </a:bodyPr>
          <a:lstStyle/>
          <a:p>
            <a:pPr algn="ctr"/>
            <a:r>
              <a:rPr lang="en-US" sz="4000" b="0" dirty="0">
                <a:solidFill>
                  <a:srgbClr val="FFC000"/>
                </a:solidFill>
              </a:rPr>
              <a:t>Questions/Discussion</a:t>
            </a:r>
          </a:p>
        </p:txBody>
      </p:sp>
      <p:sp>
        <p:nvSpPr>
          <p:cNvPr id="3" name="Slide Number Placeholder 3">
            <a:extLst>
              <a:ext uri="{FF2B5EF4-FFF2-40B4-BE49-F238E27FC236}">
                <a16:creationId xmlns:a16="http://schemas.microsoft.com/office/drawing/2014/main" id="{3B6EDAFC-8EC8-754A-82F9-476DBD303B1C}"/>
              </a:ext>
            </a:extLst>
          </p:cNvPr>
          <p:cNvSpPr>
            <a:spLocks noGrp="1"/>
          </p:cNvSpPr>
          <p:nvPr>
            <p:ph type="sldNum" sz="quarter" idx="12"/>
          </p:nvPr>
        </p:nvSpPr>
        <p:spPr>
          <a:xfrm>
            <a:off x="11540355" y="6356350"/>
            <a:ext cx="410973" cy="365125"/>
          </a:xfrm>
        </p:spPr>
        <p:txBody>
          <a:bodyPr/>
          <a:lstStyle/>
          <a:p>
            <a:fld id="{48F63A3B-78C7-47BE-AE5E-E10140E04643}" type="slidenum">
              <a:rPr lang="en-US" smtClean="0">
                <a:latin typeface="+mn-lt"/>
              </a:rPr>
              <a:t>32</a:t>
            </a:fld>
            <a:endParaRPr lang="en-US" dirty="0">
              <a:latin typeface="+mn-lt"/>
            </a:endParaRPr>
          </a:p>
        </p:txBody>
      </p:sp>
    </p:spTree>
    <p:extLst>
      <p:ext uri="{BB962C8B-B14F-4D97-AF65-F5344CB8AC3E}">
        <p14:creationId xmlns:p14="http://schemas.microsoft.com/office/powerpoint/2010/main" val="47438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400F-C7D3-4ABD-B580-E49CC625E48C}"/>
              </a:ext>
            </a:extLst>
          </p:cNvPr>
          <p:cNvSpPr>
            <a:spLocks noGrp="1"/>
          </p:cNvSpPr>
          <p:nvPr>
            <p:ph type="title" idx="4294967295"/>
          </p:nvPr>
        </p:nvSpPr>
        <p:spPr>
          <a:xfrm>
            <a:off x="838200" y="451444"/>
            <a:ext cx="10515600" cy="1030206"/>
          </a:xfrm>
        </p:spPr>
        <p:txBody>
          <a:bodyPr>
            <a:normAutofit fontScale="90000"/>
          </a:bodyPr>
          <a:lstStyle/>
          <a:p>
            <a:r>
              <a:rPr lang="en-US" sz="49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Regional Mental Health Specialists</a:t>
            </a:r>
            <a:br>
              <a:rPr lang="en-US" dirty="0"/>
            </a:br>
            <a:endParaRPr lang="en-US" dirty="0"/>
          </a:p>
        </p:txBody>
      </p:sp>
      <p:sp>
        <p:nvSpPr>
          <p:cNvPr id="3" name="Content Placeholder 2">
            <a:extLst>
              <a:ext uri="{FF2B5EF4-FFF2-40B4-BE49-F238E27FC236}">
                <a16:creationId xmlns:a16="http://schemas.microsoft.com/office/drawing/2014/main" id="{4EE20592-384F-41F7-B5EF-D9460D5EC60A}"/>
              </a:ext>
            </a:extLst>
          </p:cNvPr>
          <p:cNvSpPr>
            <a:spLocks noGrp="1"/>
          </p:cNvSpPr>
          <p:nvPr>
            <p:ph sz="half" idx="4294967295"/>
          </p:nvPr>
        </p:nvSpPr>
        <p:spPr>
          <a:xfrm>
            <a:off x="914400" y="1564599"/>
            <a:ext cx="5181600" cy="4351338"/>
          </a:xfrm>
        </p:spPr>
        <p:txBody>
          <a:bodyPr>
            <a:normAutofit fontScale="92500" lnSpcReduction="10000"/>
          </a:bodyPr>
          <a:lstStyle/>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Regions 1 (Boston) &amp; 3 (Atlanta)</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Liz Jarski, LCSW</a:t>
            </a:r>
          </a:p>
          <a:p>
            <a:pPr marL="0" indent="0">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Jarski.Elizabeth@jobcorps.org</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Region 1 (Puerto Rico)</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Maria Acevedo, PhD</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Acevedo.Maria@jobcorps.org</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Lead/Region 2 (Philadelphia)</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Valerie Cherry, PhD</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Cherry.Valerie@jobcorps.org</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endParaRPr lang="en-US" dirty="0"/>
          </a:p>
          <a:p>
            <a:pPr lvl="2"/>
            <a:endParaRPr lang="en-US" dirty="0"/>
          </a:p>
        </p:txBody>
      </p:sp>
      <p:sp>
        <p:nvSpPr>
          <p:cNvPr id="4" name="Content Placeholder 3">
            <a:extLst>
              <a:ext uri="{FF2B5EF4-FFF2-40B4-BE49-F238E27FC236}">
                <a16:creationId xmlns:a16="http://schemas.microsoft.com/office/drawing/2014/main" id="{0C0E7602-E1D7-4644-BB58-64F4DA1BCAB4}"/>
              </a:ext>
            </a:extLst>
          </p:cNvPr>
          <p:cNvSpPr>
            <a:spLocks noGrp="1"/>
          </p:cNvSpPr>
          <p:nvPr>
            <p:ph sz="half" idx="4294967295"/>
          </p:nvPr>
        </p:nvSpPr>
        <p:spPr>
          <a:xfrm>
            <a:off x="6482788" y="1516062"/>
            <a:ext cx="5709211" cy="4351338"/>
          </a:xfrm>
        </p:spPr>
        <p:txBody>
          <a:bodyPr>
            <a:noAutofit/>
          </a:bodyPr>
          <a:lstStyle/>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Regions 4 (Dallas) &amp; 6 (San Francisco)</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Tamara Warner, PhD</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Warner.Tamara.D@jobcorps.org</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Region 5 (Chicago)</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Helena Mackenzie, PhD</a:t>
            </a:r>
            <a:b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Mackenzie.Helena@jobcorps.org</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endParaRPr lang="en-US" sz="2800" dirty="0">
              <a:latin typeface="Calibri" panose="020F0502020204030204" pitchFamily="34" charset="0"/>
              <a:ea typeface="Calibri" panose="020F0502020204030204" pitchFamily="34" charset="0"/>
              <a:cs typeface="Calibri" panose="020F0502020204030204" pitchFamily="34" charset="0"/>
            </a:endParaRPr>
          </a:p>
          <a:p>
            <a:pPr lvl="1"/>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EE28F53-8B38-4F50-97CE-0A63A39DF54D}"/>
              </a:ext>
            </a:extLst>
          </p:cNvPr>
          <p:cNvPicPr>
            <a:picLocks noChangeAspect="1"/>
          </p:cNvPicPr>
          <p:nvPr/>
        </p:nvPicPr>
        <p:blipFill>
          <a:blip r:embed="rId8"/>
          <a:stretch>
            <a:fillRect/>
          </a:stretch>
        </p:blipFill>
        <p:spPr>
          <a:xfrm>
            <a:off x="7156805" y="5317885"/>
            <a:ext cx="4361178" cy="1196104"/>
          </a:xfrm>
          <a:prstGeom prst="rect">
            <a:avLst/>
          </a:prstGeom>
        </p:spPr>
      </p:pic>
    </p:spTree>
    <p:extLst>
      <p:ext uri="{BB962C8B-B14F-4D97-AF65-F5344CB8AC3E}">
        <p14:creationId xmlns:p14="http://schemas.microsoft.com/office/powerpoint/2010/main" val="2036658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B195C88-F4C4-6DA1-76DE-177ACDC0FF7E}"/>
              </a:ext>
            </a:extLst>
          </p:cNvPr>
          <p:cNvSpPr>
            <a:spLocks noGrp="1"/>
          </p:cNvSpPr>
          <p:nvPr>
            <p:ph type="ctrTitle"/>
          </p:nvPr>
        </p:nvSpPr>
        <p:spPr>
          <a:xfrm>
            <a:off x="1915385" y="917846"/>
            <a:ext cx="8361229" cy="3450179"/>
          </a:xfrm>
        </p:spPr>
        <p:txBody>
          <a:bodyPr vert="horz" lIns="91440" tIns="45720" rIns="91440" bIns="45720" rtlCol="0">
            <a:noAutofit/>
          </a:bodyPr>
          <a:lstStyle/>
          <a:p>
            <a:r>
              <a:rPr lang="en-US" sz="4800" b="1" cap="none" dirty="0">
                <a:latin typeface="Calibri Light" panose="020F0302020204030204" pitchFamily="34" charset="0"/>
                <a:ea typeface="Calibri Light" panose="020F0302020204030204" pitchFamily="34" charset="0"/>
                <a:cs typeface="Calibri Light" panose="020F0302020204030204" pitchFamily="34" charset="0"/>
              </a:rPr>
              <a:t>Thank you for listening and your participation!</a:t>
            </a:r>
            <a:br>
              <a:rPr lang="en-US" sz="4800" b="1" cap="none" dirty="0">
                <a:latin typeface="Calibri Light" panose="020F0302020204030204" pitchFamily="34" charset="0"/>
                <a:ea typeface="Calibri Light" panose="020F0302020204030204" pitchFamily="34" charset="0"/>
                <a:cs typeface="Calibri Light" panose="020F0302020204030204" pitchFamily="34" charset="0"/>
              </a:rPr>
            </a:br>
            <a:br>
              <a:rPr lang="en-US" sz="4800" b="1" cap="none" dirty="0">
                <a:latin typeface="Calibri Light" panose="020F0302020204030204" pitchFamily="34" charset="0"/>
                <a:ea typeface="Calibri Light" panose="020F0302020204030204" pitchFamily="34" charset="0"/>
                <a:cs typeface="Calibri Light" panose="020F0302020204030204" pitchFamily="34" charset="0"/>
              </a:rPr>
            </a:br>
            <a:r>
              <a:rPr lang="en-US" sz="4800" b="1" cap="none" dirty="0">
                <a:latin typeface="Calibri Light" panose="020F0302020204030204" pitchFamily="34" charset="0"/>
                <a:ea typeface="Calibri Light" panose="020F0302020204030204" pitchFamily="34" charset="0"/>
                <a:cs typeface="Calibri Light" panose="020F0302020204030204" pitchFamily="34" charset="0"/>
              </a:rPr>
              <a:t>Questions? </a:t>
            </a:r>
          </a:p>
        </p:txBody>
      </p:sp>
      <p:pic>
        <p:nvPicPr>
          <p:cNvPr id="11" name="Picture 2" descr="Puzzle head">
            <a:extLst>
              <a:ext uri="{FF2B5EF4-FFF2-40B4-BE49-F238E27FC236}">
                <a16:creationId xmlns:a16="http://schemas.microsoft.com/office/drawing/2014/main" id="{9C2D6A51-2046-FFC9-D5D7-FB235D2218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943"/>
          <a:stretch/>
        </p:blipFill>
        <p:spPr bwMode="auto">
          <a:xfrm>
            <a:off x="1648684" y="3429000"/>
            <a:ext cx="2542315" cy="267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3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10B3672F-AF44-2E44-47D5-03FFCBEC3A70}"/>
              </a:ext>
            </a:extLst>
          </p:cNvPr>
          <p:cNvPicPr>
            <a:picLocks noChangeAspect="1"/>
          </p:cNvPicPr>
          <p:nvPr/>
        </p:nvPicPr>
        <p:blipFill rotWithShape="1">
          <a:blip r:embed="rId3">
            <a:duotone>
              <a:schemeClr val="accent1">
                <a:shade val="45000"/>
                <a:satMod val="135000"/>
              </a:schemeClr>
              <a:prstClr val="white"/>
            </a:duotone>
          </a:blip>
          <a:srcRect t="12769" r="-1" b="-1"/>
          <a:stretch/>
        </p:blipFill>
        <p:spPr>
          <a:xfrm>
            <a:off x="-30480" y="0"/>
            <a:ext cx="12252960" cy="6894025"/>
          </a:xfrm>
          <a:prstGeom prst="rect">
            <a:avLst/>
          </a:prstGeom>
        </p:spPr>
      </p:pic>
      <p:sp>
        <p:nvSpPr>
          <p:cNvPr id="2" name="Title 1">
            <a:extLst>
              <a:ext uri="{FF2B5EF4-FFF2-40B4-BE49-F238E27FC236}">
                <a16:creationId xmlns:a16="http://schemas.microsoft.com/office/drawing/2014/main" id="{C68E5C77-6C4F-7689-7B91-A22290520BE9}"/>
              </a:ext>
            </a:extLst>
          </p:cNvPr>
          <p:cNvSpPr>
            <a:spLocks noGrp="1"/>
          </p:cNvSpPr>
          <p:nvPr>
            <p:ph type="ctrTitle" idx="4294967295"/>
          </p:nvPr>
        </p:nvSpPr>
        <p:spPr>
          <a:xfrm>
            <a:off x="1321810" y="1059811"/>
            <a:ext cx="10870190" cy="1097280"/>
          </a:xfrm>
          <a:solidFill>
            <a:schemeClr val="accent1"/>
          </a:solidFill>
          <a:ln>
            <a:noFill/>
          </a:ln>
        </p:spPr>
        <p:txBody>
          <a:bodyPr anchor="ctr">
            <a:noAutofit/>
          </a:bodyPr>
          <a:lstStyle/>
          <a:p>
            <a:pPr>
              <a:lnSpc>
                <a:spcPct val="100000"/>
              </a:lnSpc>
              <a:spcAft>
                <a:spcPts val="2400"/>
              </a:spcAft>
            </a:pPr>
            <a:r>
              <a:rPr lang="en-US" sz="4000" dirty="0">
                <a:solidFill>
                  <a:schemeClr val="tx1"/>
                </a:solidFill>
              </a:rPr>
              <a:t> </a:t>
            </a:r>
            <a:r>
              <a:rPr lang="en-US" sz="4000" b="1" dirty="0">
                <a:solidFill>
                  <a:schemeClr val="bg1"/>
                </a:solidFill>
                <a:latin typeface="Tenorite" pitchFamily="2" charset="0"/>
              </a:rPr>
              <a:t>MSWR</a:t>
            </a:r>
          </a:p>
        </p:txBody>
      </p:sp>
      <p:sp>
        <p:nvSpPr>
          <p:cNvPr id="4" name="Title 1">
            <a:extLst>
              <a:ext uri="{FF2B5EF4-FFF2-40B4-BE49-F238E27FC236}">
                <a16:creationId xmlns:a16="http://schemas.microsoft.com/office/drawing/2014/main" id="{DAFCBCC0-7551-C8EC-5393-D527009810C9}"/>
              </a:ext>
            </a:extLst>
          </p:cNvPr>
          <p:cNvSpPr txBox="1">
            <a:spLocks/>
          </p:cNvSpPr>
          <p:nvPr/>
        </p:nvSpPr>
        <p:spPr>
          <a:xfrm>
            <a:off x="2615868" y="2509798"/>
            <a:ext cx="9601200" cy="822960"/>
          </a:xfrm>
          <a:prstGeom prst="rect">
            <a:avLst/>
          </a:prstGeom>
          <a:solidFill>
            <a:schemeClr val="accent1">
              <a:lumMod val="20000"/>
              <a:lumOff val="80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1: Definition/Criteria</a:t>
            </a:r>
          </a:p>
        </p:txBody>
      </p:sp>
      <p:sp>
        <p:nvSpPr>
          <p:cNvPr id="5" name="Title 1">
            <a:extLst>
              <a:ext uri="{FF2B5EF4-FFF2-40B4-BE49-F238E27FC236}">
                <a16:creationId xmlns:a16="http://schemas.microsoft.com/office/drawing/2014/main" id="{55CF118D-C2A5-2B68-A05B-D0F50BD37068}"/>
              </a:ext>
            </a:extLst>
          </p:cNvPr>
          <p:cNvSpPr txBox="1">
            <a:spLocks/>
          </p:cNvSpPr>
          <p:nvPr/>
        </p:nvSpPr>
        <p:spPr>
          <a:xfrm>
            <a:off x="3087136" y="3685465"/>
            <a:ext cx="9144000" cy="822960"/>
          </a:xfrm>
          <a:prstGeom prst="rect">
            <a:avLst/>
          </a:prstGeom>
          <a:solidFill>
            <a:srgbClr val="C8C8E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2: Process</a:t>
            </a:r>
          </a:p>
        </p:txBody>
      </p:sp>
      <p:sp>
        <p:nvSpPr>
          <p:cNvPr id="6" name="Title 1">
            <a:extLst>
              <a:ext uri="{FF2B5EF4-FFF2-40B4-BE49-F238E27FC236}">
                <a16:creationId xmlns:a16="http://schemas.microsoft.com/office/drawing/2014/main" id="{2DBA7BCC-8805-1E16-D058-9A429563BBB1}"/>
              </a:ext>
            </a:extLst>
          </p:cNvPr>
          <p:cNvSpPr txBox="1">
            <a:spLocks/>
          </p:cNvSpPr>
          <p:nvPr/>
        </p:nvSpPr>
        <p:spPr>
          <a:xfrm>
            <a:off x="3519268" y="4861133"/>
            <a:ext cx="8686800" cy="821639"/>
          </a:xfrm>
          <a:prstGeom prst="rect">
            <a:avLst/>
          </a:prstGeom>
          <a:solidFill>
            <a:srgbClr val="DBDAEF"/>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en-US" sz="3200" b="0" i="0" u="none" strike="noStrike" kern="1200" cap="none" spc="-60" normalizeH="0" baseline="0" noProof="0" dirty="0">
                <a:ln>
                  <a:noFill/>
                </a:ln>
                <a:solidFill>
                  <a:srgbClr val="4A66AC"/>
                </a:solidFill>
                <a:effectLst/>
                <a:uLnTx/>
                <a:uFillTx/>
                <a:latin typeface="Tenorite" pitchFamily="2" charset="0"/>
                <a:ea typeface="+mj-ea"/>
                <a:cs typeface="+mj-cs"/>
              </a:rPr>
              <a:t>Part 3: Documentation</a:t>
            </a:r>
          </a:p>
        </p:txBody>
      </p:sp>
      <p:sp>
        <p:nvSpPr>
          <p:cNvPr id="8" name="TextBox 7">
            <a:extLst>
              <a:ext uri="{FF2B5EF4-FFF2-40B4-BE49-F238E27FC236}">
                <a16:creationId xmlns:a16="http://schemas.microsoft.com/office/drawing/2014/main" id="{5846A488-6ED3-751D-5FCF-9FC2F70B73FF}"/>
              </a:ext>
            </a:extLst>
          </p:cNvPr>
          <p:cNvSpPr txBox="1"/>
          <p:nvPr/>
        </p:nvSpPr>
        <p:spPr>
          <a:xfrm>
            <a:off x="1931963" y="2490391"/>
            <a:ext cx="67524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97FD5"/>
                </a:solidFill>
                <a:effectLst/>
                <a:uLnTx/>
                <a:uFillTx/>
                <a:latin typeface="Franklin Gothic Book" panose="020B0503020102020204"/>
                <a:ea typeface="+mn-ea"/>
                <a:cs typeface="+mn-cs"/>
              </a:rPr>
              <a:t>✓</a:t>
            </a:r>
          </a:p>
        </p:txBody>
      </p:sp>
      <p:sp>
        <p:nvSpPr>
          <p:cNvPr id="7" name="Slide Number Placeholder 3">
            <a:extLst>
              <a:ext uri="{FF2B5EF4-FFF2-40B4-BE49-F238E27FC236}">
                <a16:creationId xmlns:a16="http://schemas.microsoft.com/office/drawing/2014/main" id="{6F4BFF14-480C-8BC3-6A0B-1E8E2D983EFA}"/>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1" i="0" u="none" strike="noStrike" kern="1200" cap="none" spc="0" normalizeH="0" baseline="0" noProof="0" dirty="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4703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08598D-5254-1841-B2BA-38D09B6A7019}"/>
              </a:ext>
            </a:extLst>
          </p:cNvPr>
          <p:cNvSpPr>
            <a:spLocks noGrp="1"/>
          </p:cNvSpPr>
          <p:nvPr>
            <p:ph type="title"/>
          </p:nvPr>
        </p:nvSpPr>
        <p:spPr>
          <a:xfrm>
            <a:off x="590474" y="1074418"/>
            <a:ext cx="2461485" cy="4682839"/>
          </a:xfrm>
          <a:solidFill>
            <a:schemeClr val="accent1"/>
          </a:solidFill>
        </p:spPr>
        <p:txBody>
          <a:bodyPr anchor="ctr">
            <a:noAutofit/>
          </a:bodyPr>
          <a:lstStyle/>
          <a:p>
            <a:pPr algn="ctr"/>
            <a:r>
              <a:rPr lang="en-US" sz="4000" dirty="0">
                <a:solidFill>
                  <a:srgbClr val="FFC000"/>
                </a:solidFill>
                <a:latin typeface="Tenorite" pitchFamily="2" charset="0"/>
              </a:rPr>
              <a:t>What is an MSWR?</a:t>
            </a:r>
          </a:p>
        </p:txBody>
      </p:sp>
      <p:grpSp>
        <p:nvGrpSpPr>
          <p:cNvPr id="22" name="Group 21">
            <a:extLst>
              <a:ext uri="{FF2B5EF4-FFF2-40B4-BE49-F238E27FC236}">
                <a16:creationId xmlns:a16="http://schemas.microsoft.com/office/drawing/2014/main" id="{3D475A60-C17F-75E5-1AC7-F612DB91D566}"/>
              </a:ext>
            </a:extLst>
          </p:cNvPr>
          <p:cNvGrpSpPr/>
          <p:nvPr/>
        </p:nvGrpSpPr>
        <p:grpSpPr>
          <a:xfrm>
            <a:off x="3610099" y="1256759"/>
            <a:ext cx="7291449" cy="4344482"/>
            <a:chOff x="3928006" y="1030238"/>
            <a:chExt cx="6973542" cy="4333503"/>
          </a:xfrm>
        </p:grpSpPr>
        <p:sp>
          <p:nvSpPr>
            <p:cNvPr id="3" name="TextBox 2">
              <a:extLst>
                <a:ext uri="{FF2B5EF4-FFF2-40B4-BE49-F238E27FC236}">
                  <a16:creationId xmlns:a16="http://schemas.microsoft.com/office/drawing/2014/main" id="{16E8C91B-9FAD-CB50-3670-4492BB0E99BF}"/>
                </a:ext>
              </a:extLst>
            </p:cNvPr>
            <p:cNvSpPr txBox="1"/>
            <p:nvPr/>
          </p:nvSpPr>
          <p:spPr>
            <a:xfrm>
              <a:off x="3928006" y="1030238"/>
              <a:ext cx="6866663" cy="997186"/>
            </a:xfrm>
            <a:prstGeom prst="rect">
              <a:avLst/>
            </a:prstGeom>
            <a:noFill/>
          </p:spPr>
          <p:txBody>
            <a:bodyPr wrap="square">
              <a:noAutofit/>
            </a:bodyPr>
            <a:lstStyle/>
            <a:p>
              <a:pPr marL="342900" lvl="0" indent="-342900">
                <a:buClr>
                  <a:schemeClr val="accent1"/>
                </a:buClr>
                <a:buFont typeface="Arial" panose="020B0604020202020204" pitchFamily="34" charset="0"/>
                <a:buChar char="•"/>
              </a:pPr>
              <a:r>
                <a:rPr lang="en-US" sz="2200" dirty="0">
                  <a:latin typeface="Tenorite" pitchFamily="2" charset="0"/>
                </a:rPr>
                <a:t>MSWR is analogous to the </a:t>
              </a:r>
              <a:r>
                <a:rPr lang="en-US" sz="2200" b="1" dirty="0">
                  <a:solidFill>
                    <a:srgbClr val="FFC000"/>
                  </a:solidFill>
                  <a:latin typeface="Tenorite" pitchFamily="2" charset="0"/>
                </a:rPr>
                <a:t>medical leave offered by employers</a:t>
              </a:r>
              <a:r>
                <a:rPr lang="en-US" sz="2200" dirty="0">
                  <a:latin typeface="Tenorite" pitchFamily="2" charset="0"/>
                </a:rPr>
                <a:t> to allow employees time away from work to address medical/health concerns and return to work. </a:t>
              </a:r>
            </a:p>
          </p:txBody>
        </p:sp>
        <p:sp>
          <p:nvSpPr>
            <p:cNvPr id="6" name="TextBox 5">
              <a:extLst>
                <a:ext uri="{FF2B5EF4-FFF2-40B4-BE49-F238E27FC236}">
                  <a16:creationId xmlns:a16="http://schemas.microsoft.com/office/drawing/2014/main" id="{5F9A5D6C-A5D0-F551-ABAC-AABFB5CA8361}"/>
                </a:ext>
              </a:extLst>
            </p:cNvPr>
            <p:cNvSpPr txBox="1"/>
            <p:nvPr/>
          </p:nvSpPr>
          <p:spPr>
            <a:xfrm>
              <a:off x="3928006" y="2418309"/>
              <a:ext cx="6973541" cy="1107996"/>
            </a:xfrm>
            <a:prstGeom prst="rect">
              <a:avLst/>
            </a:prstGeom>
            <a:noFill/>
          </p:spPr>
          <p:txBody>
            <a:bodyPr wrap="square">
              <a:noAutofit/>
            </a:bodyPr>
            <a:lstStyle/>
            <a:p>
              <a:pPr marL="342900" lvl="0" indent="-342900">
                <a:buClr>
                  <a:schemeClr val="accent1"/>
                </a:buClr>
                <a:buFont typeface="Arial" panose="020B0604020202020204" pitchFamily="34" charset="0"/>
                <a:buChar char="•"/>
              </a:pPr>
              <a:r>
                <a:rPr lang="en-US" sz="2200" dirty="0">
                  <a:latin typeface="Tenorite" pitchFamily="2" charset="0"/>
                </a:rPr>
                <a:t>MSWR is a </a:t>
              </a:r>
              <a:r>
                <a:rPr lang="en-US" sz="2200" b="1" dirty="0">
                  <a:solidFill>
                    <a:srgbClr val="FFC000"/>
                  </a:solidFill>
                  <a:latin typeface="Tenorite" pitchFamily="2" charset="0"/>
                </a:rPr>
                <a:t>medical leave from the Job Corps program </a:t>
              </a:r>
              <a:r>
                <a:rPr lang="en-US" sz="2200" dirty="0">
                  <a:latin typeface="Tenorite" pitchFamily="2" charset="0"/>
                </a:rPr>
                <a:t>for a student to obtain treatment to address a medical, mental health, substance abuse or dental condition. </a:t>
              </a:r>
            </a:p>
          </p:txBody>
        </p:sp>
        <p:sp>
          <p:nvSpPr>
            <p:cNvPr id="14" name="TextBox 13">
              <a:extLst>
                <a:ext uri="{FF2B5EF4-FFF2-40B4-BE49-F238E27FC236}">
                  <a16:creationId xmlns:a16="http://schemas.microsoft.com/office/drawing/2014/main" id="{AE9C48CC-BDCF-79F9-0C29-4880D934DBF0}"/>
                </a:ext>
              </a:extLst>
            </p:cNvPr>
            <p:cNvSpPr txBox="1"/>
            <p:nvPr/>
          </p:nvSpPr>
          <p:spPr>
            <a:xfrm>
              <a:off x="3928008" y="3917191"/>
              <a:ext cx="6973540" cy="1446550"/>
            </a:xfrm>
            <a:prstGeom prst="rect">
              <a:avLst/>
            </a:prstGeom>
            <a:noFill/>
          </p:spPr>
          <p:txBody>
            <a:bodyPr wrap="square">
              <a:noAutofit/>
            </a:bodyPr>
            <a:lstStyle/>
            <a:p>
              <a:pPr marL="342900" lvl="0" indent="-342900">
                <a:buClr>
                  <a:schemeClr val="accent1"/>
                </a:buClr>
                <a:buFont typeface="Arial" panose="020B0604020202020204" pitchFamily="34" charset="0"/>
                <a:buChar char="•"/>
              </a:pPr>
              <a:r>
                <a:rPr lang="en-US" sz="2200" dirty="0">
                  <a:latin typeface="Tenorite" pitchFamily="2" charset="0"/>
                </a:rPr>
                <a:t>After a condition has been resolved or stabilized, students who meet the requirements to return to center can resume their education and vocational training </a:t>
              </a:r>
              <a:r>
                <a:rPr lang="en-US" sz="2200" b="1" dirty="0">
                  <a:solidFill>
                    <a:srgbClr val="FFC000"/>
                  </a:solidFill>
                  <a:latin typeface="Tenorite" pitchFamily="2" charset="0"/>
                </a:rPr>
                <a:t>where they left off with no penalty</a:t>
              </a:r>
              <a:r>
                <a:rPr lang="en-US" sz="2200" dirty="0">
                  <a:solidFill>
                    <a:srgbClr val="FFC000"/>
                  </a:solidFill>
                  <a:latin typeface="Tenorite" pitchFamily="2" charset="0"/>
                </a:rPr>
                <a:t>. </a:t>
              </a:r>
            </a:p>
          </p:txBody>
        </p:sp>
      </p:grpSp>
      <p:sp>
        <p:nvSpPr>
          <p:cNvPr id="23" name="Slide Number Placeholder 3">
            <a:extLst>
              <a:ext uri="{FF2B5EF4-FFF2-40B4-BE49-F238E27FC236}">
                <a16:creationId xmlns:a16="http://schemas.microsoft.com/office/drawing/2014/main" id="{C02B9183-DE1F-A04F-E71E-13329EEEFAED}"/>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a:spcAft>
                <a:spcPts val="600"/>
              </a:spcAft>
            </a:pPr>
            <a:fld id="{48F63A3B-78C7-47BE-AE5E-E10140E04643}" type="slidenum">
              <a:rPr lang="en-US" b="1" kern="1200" dirty="0">
                <a:latin typeface="+mn-lt"/>
                <a:ea typeface="+mn-ea"/>
                <a:cs typeface="+mn-cs"/>
              </a:rPr>
              <a:pPr>
                <a:spcAft>
                  <a:spcPts val="600"/>
                </a:spcAft>
              </a:pPr>
              <a:t>5</a:t>
            </a:fld>
            <a:endParaRPr lang="en-US" b="1" kern="1200" dirty="0">
              <a:latin typeface="+mn-lt"/>
              <a:ea typeface="+mn-ea"/>
              <a:cs typeface="+mn-cs"/>
            </a:endParaRPr>
          </a:p>
        </p:txBody>
      </p:sp>
    </p:spTree>
    <p:extLst>
      <p:ext uri="{BB962C8B-B14F-4D97-AF65-F5344CB8AC3E}">
        <p14:creationId xmlns:p14="http://schemas.microsoft.com/office/powerpoint/2010/main" val="361078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02C13810-5C5B-3446-FE34-9C380226D348}"/>
              </a:ext>
            </a:extLst>
          </p:cNvPr>
          <p:cNvSpPr txBox="1">
            <a:spLocks/>
          </p:cNvSpPr>
          <p:nvPr/>
        </p:nvSpPr>
        <p:spPr>
          <a:xfrm>
            <a:off x="3578986" y="894750"/>
            <a:ext cx="7334437" cy="5042173"/>
          </a:xfrm>
          <a:prstGeom prst="rect">
            <a:avLst/>
          </a:prstGeom>
        </p:spPr>
        <p:txBody>
          <a:bodyPr vert="horz" lIns="91440" tIns="45720" rIns="91440" bIns="45720" rtlCol="0" anchor="ctr">
            <a:norm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Tenorite" pitchFamily="2" charset="0"/>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Tenorite" pitchFamily="2" charset="0"/>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Tenorite" pitchFamily="2" charset="0"/>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3375">
              <a:spcBef>
                <a:spcPts val="0"/>
              </a:spcBef>
              <a:spcAft>
                <a:spcPts val="3000"/>
              </a:spcAft>
              <a:buClr>
                <a:schemeClr val="accent1"/>
              </a:buClr>
              <a:buSzPct val="100000"/>
              <a:buFont typeface="Wingdings 2" pitchFamily="18" charset="2"/>
              <a:buChar char=""/>
            </a:pPr>
            <a:r>
              <a:rPr lang="en-US" sz="2200" dirty="0">
                <a:solidFill>
                  <a:schemeClr val="tx1">
                    <a:lumMod val="85000"/>
                    <a:lumOff val="15000"/>
                  </a:schemeClr>
                </a:solidFill>
              </a:rPr>
              <a:t>Must be initiated by </a:t>
            </a:r>
            <a:r>
              <a:rPr lang="en-US" sz="2200" dirty="0">
                <a:solidFill>
                  <a:srgbClr val="FFC000"/>
                </a:solidFill>
              </a:rPr>
              <a:t>a </a:t>
            </a:r>
            <a:r>
              <a:rPr lang="en-US" sz="2200" b="1" dirty="0">
                <a:solidFill>
                  <a:srgbClr val="FFC000"/>
                </a:solidFill>
              </a:rPr>
              <a:t>health services clinician </a:t>
            </a:r>
            <a:r>
              <a:rPr lang="en-US" sz="2200" dirty="0">
                <a:solidFill>
                  <a:schemeClr val="tx1">
                    <a:lumMod val="85000"/>
                    <a:lumOff val="15000"/>
                  </a:schemeClr>
                </a:solidFill>
              </a:rPr>
              <a:t>(not administrative staff and not students).</a:t>
            </a:r>
          </a:p>
          <a:p>
            <a:pPr marL="457200" indent="-333375">
              <a:spcBef>
                <a:spcPts val="0"/>
              </a:spcBef>
              <a:spcAft>
                <a:spcPts val="3000"/>
              </a:spcAft>
              <a:buClr>
                <a:schemeClr val="accent1"/>
              </a:buClr>
              <a:buSzPct val="100000"/>
              <a:buFont typeface="Wingdings 2" pitchFamily="18" charset="2"/>
              <a:buChar char=""/>
            </a:pPr>
            <a:r>
              <a:rPr lang="en-US" sz="2200" dirty="0">
                <a:solidFill>
                  <a:schemeClr val="tx1">
                    <a:lumMod val="85000"/>
                    <a:lumOff val="15000"/>
                  </a:schemeClr>
                </a:solidFill>
              </a:rPr>
              <a:t>Center clinician or student’s treating provider estimates that the student will </a:t>
            </a:r>
            <a:r>
              <a:rPr lang="en-US" sz="2200" b="1" dirty="0">
                <a:solidFill>
                  <a:srgbClr val="FFC000"/>
                </a:solidFill>
              </a:rPr>
              <a:t>be able to return to the center within 180 days</a:t>
            </a:r>
            <a:r>
              <a:rPr lang="en-US" sz="2200" dirty="0">
                <a:solidFill>
                  <a:srgbClr val="FFC000"/>
                </a:solidFill>
              </a:rPr>
              <a:t>.</a:t>
            </a:r>
          </a:p>
          <a:p>
            <a:pPr marL="457200" indent="-333375">
              <a:lnSpc>
                <a:spcPct val="90000"/>
              </a:lnSpc>
              <a:spcBef>
                <a:spcPts val="0"/>
              </a:spcBef>
              <a:spcAft>
                <a:spcPts val="3000"/>
              </a:spcAft>
              <a:buClr>
                <a:schemeClr val="accent1"/>
              </a:buClr>
              <a:buSzPct val="100000"/>
              <a:buFont typeface="Wingdings 2" pitchFamily="18" charset="2"/>
              <a:buChar char=""/>
            </a:pPr>
            <a:r>
              <a:rPr lang="en-US" sz="2200" dirty="0">
                <a:solidFill>
                  <a:schemeClr val="tx1">
                    <a:lumMod val="85000"/>
                    <a:lumOff val="15000"/>
                  </a:schemeClr>
                </a:solidFill>
              </a:rPr>
              <a:t>The student’s leave should reflect </a:t>
            </a:r>
            <a:r>
              <a:rPr lang="en-US" sz="2200" dirty="0">
                <a:solidFill>
                  <a:srgbClr val="FFC000"/>
                </a:solidFill>
              </a:rPr>
              <a:t>the </a:t>
            </a:r>
            <a:r>
              <a:rPr lang="en-US" sz="2200" b="1" dirty="0">
                <a:solidFill>
                  <a:srgbClr val="FFC000"/>
                </a:solidFill>
              </a:rPr>
              <a:t>length of time needed to address a condition</a:t>
            </a:r>
            <a:r>
              <a:rPr lang="en-US" sz="2200" dirty="0">
                <a:solidFill>
                  <a:srgbClr val="FFC000"/>
                </a:solidFill>
              </a:rPr>
              <a:t>.</a:t>
            </a:r>
          </a:p>
          <a:p>
            <a:pPr marL="457200" indent="-333375">
              <a:lnSpc>
                <a:spcPct val="90000"/>
              </a:lnSpc>
              <a:spcBef>
                <a:spcPts val="0"/>
              </a:spcBef>
              <a:spcAft>
                <a:spcPts val="3000"/>
              </a:spcAft>
              <a:buClr>
                <a:schemeClr val="accent1"/>
              </a:buClr>
              <a:buSzPct val="100000"/>
              <a:buFont typeface="Wingdings 2" pitchFamily="18" charset="2"/>
              <a:buChar char=""/>
            </a:pPr>
            <a:r>
              <a:rPr lang="en-US" sz="2200" dirty="0">
                <a:solidFill>
                  <a:schemeClr val="tx1">
                    <a:lumMod val="85000"/>
                    <a:lumOff val="15000"/>
                  </a:schemeClr>
                </a:solidFill>
              </a:rPr>
              <a:t>There </a:t>
            </a:r>
            <a:r>
              <a:rPr lang="en-US" sz="2200" dirty="0">
                <a:solidFill>
                  <a:srgbClr val="FFC000"/>
                </a:solidFill>
              </a:rPr>
              <a:t>is </a:t>
            </a:r>
            <a:r>
              <a:rPr lang="en-US" sz="2200" b="1" dirty="0">
                <a:solidFill>
                  <a:srgbClr val="FFC000"/>
                </a:solidFill>
              </a:rPr>
              <a:t>no limit </a:t>
            </a:r>
            <a:r>
              <a:rPr lang="en-US" sz="2200" dirty="0">
                <a:solidFill>
                  <a:srgbClr val="FFC000"/>
                </a:solidFill>
              </a:rPr>
              <a:t>on </a:t>
            </a:r>
            <a:r>
              <a:rPr lang="en-US" sz="2200" dirty="0">
                <a:solidFill>
                  <a:schemeClr val="tx1">
                    <a:lumMod val="85000"/>
                    <a:lumOff val="15000"/>
                  </a:schemeClr>
                </a:solidFill>
              </a:rPr>
              <a:t>the number of MSWRs a student can have.</a:t>
            </a:r>
          </a:p>
        </p:txBody>
      </p:sp>
      <p:sp>
        <p:nvSpPr>
          <p:cNvPr id="4" name="Slide Number Placeholder 3">
            <a:extLst>
              <a:ext uri="{FF2B5EF4-FFF2-40B4-BE49-F238E27FC236}">
                <a16:creationId xmlns:a16="http://schemas.microsoft.com/office/drawing/2014/main" id="{C492E751-C624-38C6-BF5A-0113BAE0A14A}"/>
              </a:ext>
            </a:extLst>
          </p:cNvPr>
          <p:cNvSpPr>
            <a:spLocks noGrp="1"/>
          </p:cNvSpPr>
          <p:nvPr>
            <p:ph type="sldNum" sz="quarter" idx="12"/>
          </p:nvPr>
        </p:nvSpPr>
        <p:spPr>
          <a:xfrm>
            <a:off x="10451255" y="6370417"/>
            <a:ext cx="1530927" cy="365125"/>
          </a:xfrm>
        </p:spPr>
        <p:txBody>
          <a:bodyPr vert="horz" lIns="91440" tIns="45720" rIns="91440" bIns="45720" rtlCol="0" anchor="ctr">
            <a:normAutofit/>
          </a:bodyPr>
          <a:lstStyle/>
          <a:p>
            <a:pPr>
              <a:spcAft>
                <a:spcPts val="600"/>
              </a:spcAft>
            </a:pPr>
            <a:fld id="{48F63A3B-78C7-47BE-AE5E-E10140E04643}" type="slidenum">
              <a:rPr lang="en-US" b="1" kern="1200" dirty="0">
                <a:latin typeface="+mn-lt"/>
                <a:ea typeface="+mn-ea"/>
                <a:cs typeface="+mn-cs"/>
              </a:rPr>
              <a:pPr>
                <a:spcAft>
                  <a:spcPts val="600"/>
                </a:spcAft>
              </a:pPr>
              <a:t>6</a:t>
            </a:fld>
            <a:endParaRPr lang="en-US" b="1" kern="1200" dirty="0">
              <a:latin typeface="+mn-lt"/>
              <a:ea typeface="+mn-ea"/>
              <a:cs typeface="+mn-cs"/>
            </a:endParaRPr>
          </a:p>
        </p:txBody>
      </p:sp>
      <p:sp>
        <p:nvSpPr>
          <p:cNvPr id="7" name="Title 4">
            <a:extLst>
              <a:ext uri="{FF2B5EF4-FFF2-40B4-BE49-F238E27FC236}">
                <a16:creationId xmlns:a16="http://schemas.microsoft.com/office/drawing/2014/main" id="{FFA39EDD-E4E2-CE5E-397A-4036FED5FDFE}"/>
              </a:ext>
            </a:extLst>
          </p:cNvPr>
          <p:cNvSpPr>
            <a:spLocks noGrp="1"/>
          </p:cNvSpPr>
          <p:nvPr>
            <p:ph type="title"/>
          </p:nvPr>
        </p:nvSpPr>
        <p:spPr>
          <a:xfrm>
            <a:off x="590474" y="1074418"/>
            <a:ext cx="2461485" cy="4682839"/>
          </a:xfrm>
          <a:solidFill>
            <a:schemeClr val="accent1"/>
          </a:solidFill>
        </p:spPr>
        <p:txBody>
          <a:bodyPr anchor="ctr">
            <a:noAutofit/>
          </a:bodyPr>
          <a:lstStyle/>
          <a:p>
            <a:pPr algn="ctr"/>
            <a:r>
              <a:rPr lang="en-US" sz="4000" dirty="0">
                <a:solidFill>
                  <a:srgbClr val="FFC000"/>
                </a:solidFill>
                <a:latin typeface="Tenorite" pitchFamily="2" charset="0"/>
              </a:rPr>
              <a:t>What is an MSWR?</a:t>
            </a:r>
          </a:p>
        </p:txBody>
      </p:sp>
    </p:spTree>
    <p:extLst>
      <p:ext uri="{BB962C8B-B14F-4D97-AF65-F5344CB8AC3E}">
        <p14:creationId xmlns:p14="http://schemas.microsoft.com/office/powerpoint/2010/main" val="164962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3F9198-039C-E2FB-2809-20AEF3DF00F8}"/>
              </a:ext>
            </a:extLst>
          </p:cNvPr>
          <p:cNvSpPr txBox="1">
            <a:spLocks/>
          </p:cNvSpPr>
          <p:nvPr/>
        </p:nvSpPr>
        <p:spPr>
          <a:xfrm>
            <a:off x="401933" y="1479950"/>
            <a:ext cx="2793603" cy="3787428"/>
          </a:xfrm>
          <a:prstGeom prst="rect">
            <a:avLst/>
          </a:prstGeom>
        </p:spPr>
        <p:txBody>
          <a:bodyPr vert="horz" lIns="91440" tIns="45720" rIns="91440" bIns="45720" rtlCol="0" anchor="ctr">
            <a:noAutofit/>
          </a:bodyPr>
          <a:lstStyle>
            <a:lvl1pPr algn="ctr" defTabSz="914400" rtl="0" eaLnBrk="1" latinLnBrk="0" hangingPunct="1">
              <a:lnSpc>
                <a:spcPts val="4875"/>
              </a:lnSpc>
              <a:spcBef>
                <a:spcPct val="0"/>
              </a:spcBef>
              <a:buNone/>
              <a:defRPr sz="4400" b="1" kern="1200" cap="all" baseline="0">
                <a:solidFill>
                  <a:schemeClr val="accent6"/>
                </a:solidFill>
                <a:latin typeface="Tenorite" pitchFamily="2" charset="0"/>
                <a:ea typeface="+mj-ea"/>
                <a:cs typeface="+mj-cs"/>
              </a:defRPr>
            </a:lvl1pPr>
          </a:lstStyle>
          <a:p>
            <a:pPr algn="l">
              <a:lnSpc>
                <a:spcPct val="90000"/>
              </a:lnSpc>
              <a:spcAft>
                <a:spcPts val="600"/>
              </a:spcAft>
            </a:pPr>
            <a:r>
              <a:rPr lang="en-US" sz="4000" b="0" cap="none" spc="-60" dirty="0">
                <a:solidFill>
                  <a:srgbClr val="FFFFFF"/>
                </a:solidFill>
              </a:rPr>
              <a:t>What’s Changed With MSWR?</a:t>
            </a:r>
            <a:br>
              <a:rPr lang="en-US" sz="3600" cap="none" spc="-60" dirty="0">
                <a:solidFill>
                  <a:srgbClr val="FFFFFF"/>
                </a:solidFill>
              </a:rPr>
            </a:br>
            <a:endParaRPr lang="en-US" sz="3000" b="0" cap="none" spc="-60" dirty="0">
              <a:solidFill>
                <a:srgbClr val="FFFFFF"/>
              </a:solidFill>
            </a:endParaRPr>
          </a:p>
        </p:txBody>
      </p:sp>
      <p:sp>
        <p:nvSpPr>
          <p:cNvPr id="4" name="Slide Number Placeholder 3">
            <a:extLst>
              <a:ext uri="{FF2B5EF4-FFF2-40B4-BE49-F238E27FC236}">
                <a16:creationId xmlns:a16="http://schemas.microsoft.com/office/drawing/2014/main" id="{C492E751-C624-38C6-BF5A-0113BAE0A14A}"/>
              </a:ext>
            </a:extLst>
          </p:cNvPr>
          <p:cNvSpPr>
            <a:spLocks noGrp="1"/>
          </p:cNvSpPr>
          <p:nvPr>
            <p:ph type="sldNum" sz="quarter" idx="12"/>
          </p:nvPr>
        </p:nvSpPr>
        <p:spPr>
          <a:xfrm>
            <a:off x="10474574" y="6356350"/>
            <a:ext cx="1530927" cy="365125"/>
          </a:xfrm>
        </p:spPr>
        <p:txBody>
          <a:bodyPr vert="horz" lIns="91440" tIns="45720" rIns="91440" bIns="45720" rtlCol="0" anchor="ctr">
            <a:normAutofit/>
          </a:bodyPr>
          <a:lstStyle/>
          <a:p>
            <a:pPr>
              <a:spcAft>
                <a:spcPts val="600"/>
              </a:spcAft>
            </a:pPr>
            <a:fld id="{48F63A3B-78C7-47BE-AE5E-E10140E04643}" type="slidenum">
              <a:rPr lang="en-US" b="1" kern="1200" dirty="0">
                <a:latin typeface="+mn-lt"/>
                <a:ea typeface="+mn-ea"/>
                <a:cs typeface="+mn-cs"/>
              </a:rPr>
              <a:pPr>
                <a:spcAft>
                  <a:spcPts val="600"/>
                </a:spcAft>
              </a:pPr>
              <a:t>7</a:t>
            </a:fld>
            <a:endParaRPr lang="en-US" b="1" kern="1200" dirty="0">
              <a:latin typeface="+mn-lt"/>
              <a:ea typeface="+mn-ea"/>
              <a:cs typeface="+mn-cs"/>
            </a:endParaRPr>
          </a:p>
        </p:txBody>
      </p:sp>
      <p:grpSp>
        <p:nvGrpSpPr>
          <p:cNvPr id="22" name="Group 21">
            <a:extLst>
              <a:ext uri="{FF2B5EF4-FFF2-40B4-BE49-F238E27FC236}">
                <a16:creationId xmlns:a16="http://schemas.microsoft.com/office/drawing/2014/main" id="{0923D8FE-A6EE-894A-A000-B4EEDBBD9805}"/>
              </a:ext>
            </a:extLst>
          </p:cNvPr>
          <p:cNvGrpSpPr/>
          <p:nvPr/>
        </p:nvGrpSpPr>
        <p:grpSpPr>
          <a:xfrm>
            <a:off x="3562601" y="1393428"/>
            <a:ext cx="7677437" cy="3960472"/>
            <a:chOff x="375109" y="1440777"/>
            <a:chExt cx="8886058" cy="4477927"/>
          </a:xfrm>
        </p:grpSpPr>
        <p:grpSp>
          <p:nvGrpSpPr>
            <p:cNvPr id="10" name="Group 9">
              <a:extLst>
                <a:ext uri="{FF2B5EF4-FFF2-40B4-BE49-F238E27FC236}">
                  <a16:creationId xmlns:a16="http://schemas.microsoft.com/office/drawing/2014/main" id="{C9375472-CA09-F83F-E451-267935CCC2D2}"/>
                </a:ext>
              </a:extLst>
            </p:cNvPr>
            <p:cNvGrpSpPr/>
            <p:nvPr/>
          </p:nvGrpSpPr>
          <p:grpSpPr>
            <a:xfrm>
              <a:off x="375109" y="1440777"/>
              <a:ext cx="671613" cy="4296358"/>
              <a:chOff x="3603475" y="1959857"/>
              <a:chExt cx="684708" cy="4296358"/>
            </a:xfrm>
          </p:grpSpPr>
          <p:pic>
            <p:nvPicPr>
              <p:cNvPr id="11" name="Graphic 10" descr="Badge 1 with solid fill">
                <a:extLst>
                  <a:ext uri="{FF2B5EF4-FFF2-40B4-BE49-F238E27FC236}">
                    <a16:creationId xmlns:a16="http://schemas.microsoft.com/office/drawing/2014/main" id="{FF14E6F5-B3F5-BA44-AC23-3EFCB31C0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3476" y="1959857"/>
                <a:ext cx="684699" cy="671603"/>
              </a:xfrm>
              <a:prstGeom prst="rect">
                <a:avLst/>
              </a:prstGeom>
            </p:spPr>
          </p:pic>
          <p:pic>
            <p:nvPicPr>
              <p:cNvPr id="12" name="Graphic 11" descr="Badge with solid fill">
                <a:extLst>
                  <a:ext uri="{FF2B5EF4-FFF2-40B4-BE49-F238E27FC236}">
                    <a16:creationId xmlns:a16="http://schemas.microsoft.com/office/drawing/2014/main" id="{0E254ED4-6CFF-7187-9161-9185DB2E5A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3475" y="2877689"/>
                <a:ext cx="684699" cy="671603"/>
              </a:xfrm>
              <a:prstGeom prst="rect">
                <a:avLst/>
              </a:prstGeom>
            </p:spPr>
          </p:pic>
          <p:pic>
            <p:nvPicPr>
              <p:cNvPr id="13" name="Graphic 12" descr="Badge 3 with solid fill">
                <a:extLst>
                  <a:ext uri="{FF2B5EF4-FFF2-40B4-BE49-F238E27FC236}">
                    <a16:creationId xmlns:a16="http://schemas.microsoft.com/office/drawing/2014/main" id="{86B3779B-A29C-1453-5A76-48EBD74B8F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03484" y="4128178"/>
                <a:ext cx="684699" cy="671602"/>
              </a:xfrm>
              <a:prstGeom prst="rect">
                <a:avLst/>
              </a:prstGeom>
            </p:spPr>
          </p:pic>
          <p:pic>
            <p:nvPicPr>
              <p:cNvPr id="14" name="Graphic 13" descr="Badge 4 with solid fill">
                <a:extLst>
                  <a:ext uri="{FF2B5EF4-FFF2-40B4-BE49-F238E27FC236}">
                    <a16:creationId xmlns:a16="http://schemas.microsoft.com/office/drawing/2014/main" id="{11E60191-B6D1-D84C-ECFF-A31431A3DE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3475" y="5584613"/>
                <a:ext cx="684699" cy="671602"/>
              </a:xfrm>
              <a:prstGeom prst="rect">
                <a:avLst/>
              </a:prstGeom>
            </p:spPr>
          </p:pic>
        </p:grpSp>
        <p:sp>
          <p:nvSpPr>
            <p:cNvPr id="21" name="Content Placeholder 11">
              <a:extLst>
                <a:ext uri="{FF2B5EF4-FFF2-40B4-BE49-F238E27FC236}">
                  <a16:creationId xmlns:a16="http://schemas.microsoft.com/office/drawing/2014/main" id="{85444622-3870-CE57-7D50-5A060227E95B}"/>
                </a:ext>
              </a:extLst>
            </p:cNvPr>
            <p:cNvSpPr txBox="1">
              <a:spLocks/>
            </p:cNvSpPr>
            <p:nvPr/>
          </p:nvSpPr>
          <p:spPr>
            <a:xfrm>
              <a:off x="1110760" y="1487998"/>
              <a:ext cx="8150407" cy="4430706"/>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Tenorite" pitchFamily="2" charset="0"/>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Tenorite" pitchFamily="2" charset="0"/>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Tenorite" pitchFamily="2" charset="0"/>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2" indent="0" defTabSz="740664">
                <a:spcBef>
                  <a:spcPts val="0"/>
                </a:spcBef>
                <a:spcAft>
                  <a:spcPts val="3600"/>
                </a:spcAft>
                <a:buNone/>
              </a:pPr>
              <a:r>
                <a:rPr lang="en-US" sz="2200" kern="1200" dirty="0">
                  <a:solidFill>
                    <a:schemeClr val="tx1"/>
                  </a:solidFill>
                  <a:latin typeface="Tenorite" pitchFamily="2" charset="0"/>
                  <a:ea typeface="+mn-ea"/>
                  <a:cs typeface="+mn-cs"/>
                </a:rPr>
                <a:t>(</a:t>
              </a:r>
              <a:r>
                <a:rPr lang="en-US" sz="2200" kern="1200" dirty="0">
                  <a:solidFill>
                    <a:schemeClr val="tx1"/>
                  </a:solidFill>
                  <a:ea typeface="+mn-ea"/>
                  <a:cs typeface="+mn-cs"/>
                </a:rPr>
                <a:t>Straight) Medical Separation </a:t>
              </a:r>
              <a:r>
                <a:rPr lang="en-US" sz="2200" b="1" kern="1200" dirty="0">
                  <a:solidFill>
                    <a:srgbClr val="FFC000"/>
                  </a:solidFill>
                  <a:ea typeface="+mn-ea"/>
                  <a:cs typeface="+mn-cs"/>
                </a:rPr>
                <a:t>no longer exists</a:t>
              </a:r>
              <a:r>
                <a:rPr lang="en-US" sz="2200" kern="1200" dirty="0">
                  <a:solidFill>
                    <a:srgbClr val="FFC000"/>
                  </a:solidFill>
                  <a:ea typeface="+mn-ea"/>
                  <a:cs typeface="+mn-cs"/>
                </a:rPr>
                <a:t>.</a:t>
              </a:r>
            </a:p>
            <a:p>
              <a:pPr marL="9002" indent="0" defTabSz="740664">
                <a:spcBef>
                  <a:spcPts val="0"/>
                </a:spcBef>
                <a:spcAft>
                  <a:spcPts val="3600"/>
                </a:spcAft>
                <a:buClr>
                  <a:schemeClr val="accent1"/>
                </a:buClr>
                <a:buNone/>
              </a:pPr>
              <a:r>
                <a:rPr lang="en-US" sz="2200" b="1" kern="1200" dirty="0">
                  <a:solidFill>
                    <a:srgbClr val="FFC000"/>
                  </a:solidFill>
                  <a:ea typeface="+mn-ea"/>
                  <a:cs typeface="+mn-cs"/>
                </a:rPr>
                <a:t>Other types of leave </a:t>
              </a:r>
              <a:r>
                <a:rPr lang="en-US" sz="2200" kern="1200" dirty="0">
                  <a:solidFill>
                    <a:schemeClr val="tx1"/>
                  </a:solidFill>
                  <a:ea typeface="+mn-ea"/>
                  <a:cs typeface="+mn-cs"/>
                </a:rPr>
                <a:t>must be tried or considered. MSWR should be considered as a “last resort.”</a:t>
              </a:r>
              <a:endParaRPr lang="en-US" sz="2200" kern="1200" dirty="0">
                <a:solidFill>
                  <a:srgbClr val="1F23A8"/>
                </a:solidFill>
                <a:ea typeface="+mn-ea"/>
                <a:cs typeface="+mn-cs"/>
              </a:endParaRPr>
            </a:p>
            <a:p>
              <a:pPr marL="9002" indent="0" defTabSz="740664">
                <a:lnSpc>
                  <a:spcPct val="90000"/>
                </a:lnSpc>
                <a:spcBef>
                  <a:spcPts val="0"/>
                </a:spcBef>
                <a:spcAft>
                  <a:spcPts val="3600"/>
                </a:spcAft>
                <a:buNone/>
              </a:pPr>
              <a:r>
                <a:rPr lang="en-US" sz="2200" b="1" kern="1200" dirty="0">
                  <a:solidFill>
                    <a:srgbClr val="FFC000"/>
                  </a:solidFill>
                  <a:ea typeface="+mn-ea"/>
                  <a:cs typeface="+mn-cs"/>
                </a:rPr>
                <a:t>Student consent </a:t>
              </a:r>
              <a:r>
                <a:rPr lang="en-US" sz="2200" kern="1200" dirty="0">
                  <a:solidFill>
                    <a:schemeClr val="tx1"/>
                  </a:solidFill>
                  <a:ea typeface="+mn-ea"/>
                  <a:cs typeface="+mn-cs"/>
                </a:rPr>
                <a:t>(or lack of consent) must be documented. </a:t>
              </a:r>
              <a:r>
                <a:rPr lang="en-US" sz="2000" kern="1200" dirty="0">
                  <a:solidFill>
                    <a:schemeClr val="tx1"/>
                  </a:solidFill>
                  <a:ea typeface="+mn-ea"/>
                  <a:cs typeface="+mn-cs"/>
                </a:rPr>
                <a:t>(Note: Student is still  placed on MSWR even if they don’t consent.)</a:t>
              </a:r>
            </a:p>
            <a:p>
              <a:pPr marL="9002" indent="0" defTabSz="740664">
                <a:lnSpc>
                  <a:spcPct val="90000"/>
                </a:lnSpc>
                <a:spcBef>
                  <a:spcPts val="0"/>
                </a:spcBef>
                <a:spcAft>
                  <a:spcPts val="1134"/>
                </a:spcAft>
                <a:buNone/>
              </a:pPr>
              <a:r>
                <a:rPr lang="en-US" sz="2200" kern="1200" dirty="0">
                  <a:solidFill>
                    <a:schemeClr val="tx1"/>
                  </a:solidFill>
                  <a:latin typeface="Tenorite" pitchFamily="2" charset="0"/>
                  <a:ea typeface="+mn-ea"/>
                  <a:cs typeface="+mn-cs"/>
                </a:rPr>
                <a:t>More specific </a:t>
              </a:r>
              <a:r>
                <a:rPr lang="en-US" sz="2200" b="1" kern="1200" dirty="0">
                  <a:solidFill>
                    <a:srgbClr val="FFC000"/>
                  </a:solidFill>
                  <a:latin typeface="Tenorite" pitchFamily="2" charset="0"/>
                  <a:ea typeface="+mn-ea"/>
                  <a:cs typeface="+mn-cs"/>
                </a:rPr>
                <a:t>documentation requirements</a:t>
              </a:r>
              <a:r>
                <a:rPr lang="en-US" sz="2200" kern="1200" dirty="0">
                  <a:solidFill>
                    <a:srgbClr val="1F23A8"/>
                  </a:solidFill>
                  <a:latin typeface="Tenorite" pitchFamily="2" charset="0"/>
                  <a:ea typeface="+mn-ea"/>
                  <a:cs typeface="+mn-cs"/>
                </a:rPr>
                <a:t>.</a:t>
              </a:r>
              <a:endParaRPr lang="en-US" sz="2200" dirty="0">
                <a:solidFill>
                  <a:srgbClr val="1F23A8"/>
                </a:solidFill>
              </a:endParaRPr>
            </a:p>
          </p:txBody>
        </p:sp>
      </p:grpSp>
      <p:sp>
        <p:nvSpPr>
          <p:cNvPr id="2" name="Title 4">
            <a:extLst>
              <a:ext uri="{FF2B5EF4-FFF2-40B4-BE49-F238E27FC236}">
                <a16:creationId xmlns:a16="http://schemas.microsoft.com/office/drawing/2014/main" id="{CF0A0DB7-EF71-E619-6739-95C0E61C87EF}"/>
              </a:ext>
            </a:extLst>
          </p:cNvPr>
          <p:cNvSpPr>
            <a:spLocks noGrp="1"/>
          </p:cNvSpPr>
          <p:nvPr>
            <p:ph type="title"/>
          </p:nvPr>
        </p:nvSpPr>
        <p:spPr>
          <a:xfrm>
            <a:off x="590474" y="1074418"/>
            <a:ext cx="2461485" cy="4682839"/>
          </a:xfrm>
          <a:solidFill>
            <a:schemeClr val="accent1"/>
          </a:solidFill>
        </p:spPr>
        <p:txBody>
          <a:bodyPr anchor="ctr">
            <a:noAutofit/>
          </a:bodyPr>
          <a:lstStyle/>
          <a:p>
            <a:pPr algn="ctr">
              <a:lnSpc>
                <a:spcPct val="100000"/>
              </a:lnSpc>
              <a:spcAft>
                <a:spcPts val="4200"/>
              </a:spcAft>
            </a:pPr>
            <a:r>
              <a:rPr lang="en-US" sz="4000" dirty="0">
                <a:solidFill>
                  <a:srgbClr val="FFC000"/>
                </a:solidFill>
                <a:latin typeface="Tenorite" pitchFamily="2" charset="0"/>
              </a:rPr>
              <a:t>Main Changes</a:t>
            </a:r>
            <a:br>
              <a:rPr lang="en-US" sz="4000" dirty="0">
                <a:solidFill>
                  <a:srgbClr val="FFC000"/>
                </a:solidFill>
                <a:latin typeface="Tenorite" pitchFamily="2" charset="0"/>
              </a:rPr>
            </a:br>
            <a:br>
              <a:rPr lang="en-US" sz="4000" dirty="0">
                <a:solidFill>
                  <a:srgbClr val="FFC000"/>
                </a:solidFill>
                <a:latin typeface="Tenorite" pitchFamily="2" charset="0"/>
              </a:rPr>
            </a:br>
            <a:r>
              <a:rPr lang="en-US" sz="2000" dirty="0">
                <a:solidFill>
                  <a:srgbClr val="FFC000"/>
                </a:solidFill>
                <a:latin typeface="Tenorite" pitchFamily="2" charset="0"/>
              </a:rPr>
              <a:t>PRH Change Notice 22-02 </a:t>
            </a:r>
            <a:br>
              <a:rPr lang="en-US" sz="2000" dirty="0">
                <a:solidFill>
                  <a:srgbClr val="FFC000"/>
                </a:solidFill>
                <a:latin typeface="Tenorite" pitchFamily="2" charset="0"/>
              </a:rPr>
            </a:br>
            <a:r>
              <a:rPr lang="en-US" sz="2000" b="0" dirty="0">
                <a:solidFill>
                  <a:srgbClr val="FFC000"/>
                </a:solidFill>
                <a:latin typeface="Tenorite" pitchFamily="2" charset="0"/>
              </a:rPr>
              <a:t>(issued 11/30/22)</a:t>
            </a:r>
          </a:p>
        </p:txBody>
      </p:sp>
    </p:spTree>
    <p:extLst>
      <p:ext uri="{BB962C8B-B14F-4D97-AF65-F5344CB8AC3E}">
        <p14:creationId xmlns:p14="http://schemas.microsoft.com/office/powerpoint/2010/main" val="296821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9D1B9E-FB64-924E-87AC-859623835F2D}"/>
              </a:ext>
            </a:extLst>
          </p:cNvPr>
          <p:cNvSpPr>
            <a:spLocks noGrp="1"/>
          </p:cNvSpPr>
          <p:nvPr>
            <p:ph idx="1"/>
          </p:nvPr>
        </p:nvSpPr>
        <p:spPr>
          <a:xfrm>
            <a:off x="4466989" y="1100129"/>
            <a:ext cx="6674622" cy="914400"/>
          </a:xfrm>
          <a:solidFill>
            <a:schemeClr val="accent3">
              <a:alpha val="39764"/>
            </a:schemeClr>
          </a:solidFill>
        </p:spPr>
        <p:txBody>
          <a:bodyPr anchor="ctr">
            <a:noAutofit/>
          </a:bodyPr>
          <a:lstStyle/>
          <a:p>
            <a:pPr marL="0" indent="0">
              <a:spcBef>
                <a:spcPts val="0"/>
              </a:spcBef>
              <a:spcAft>
                <a:spcPts val="1000"/>
              </a:spcAft>
              <a:buNone/>
            </a:pPr>
            <a:r>
              <a:rPr lang="en-US" sz="2200" dirty="0">
                <a:solidFill>
                  <a:schemeClr val="tx1">
                    <a:lumMod val="85000"/>
                    <a:lumOff val="15000"/>
                  </a:schemeClr>
                </a:solidFill>
                <a:latin typeface="Tenorite" pitchFamily="2" charset="0"/>
              </a:rPr>
              <a:t>Center Physician</a:t>
            </a:r>
            <a:endParaRPr lang="en-US" sz="2200" dirty="0">
              <a:solidFill>
                <a:schemeClr val="tx1">
                  <a:lumMod val="85000"/>
                  <a:lumOff val="15000"/>
                </a:schemeClr>
              </a:solidFill>
              <a:effectLst/>
              <a:latin typeface="Tenorite" pitchFamily="2" charset="0"/>
              <a:ea typeface="Calibri" panose="020F0502020204030204" pitchFamily="34" charset="0"/>
              <a:cs typeface="Times New Roman" panose="02020603050405020304" pitchFamily="18" charset="0"/>
            </a:endParaRPr>
          </a:p>
        </p:txBody>
      </p:sp>
      <p:sp>
        <p:nvSpPr>
          <p:cNvPr id="12" name="Graphic 1" descr="Badge 1 with solid fill">
            <a:extLst>
              <a:ext uri="{FF2B5EF4-FFF2-40B4-BE49-F238E27FC236}">
                <a16:creationId xmlns:a16="http://schemas.microsoft.com/office/drawing/2014/main" id="{80150B10-7E22-4911-AB12-11C0F43C8C2C}"/>
              </a:ext>
            </a:extLst>
          </p:cNvPr>
          <p:cNvSpPr/>
          <p:nvPr/>
        </p:nvSpPr>
        <p:spPr>
          <a:xfrm>
            <a:off x="3699725" y="1303963"/>
            <a:ext cx="506449" cy="506450"/>
          </a:xfrm>
          <a:custGeom>
            <a:avLst/>
            <a:gdLst>
              <a:gd name="connsiteX0" fmla="*/ 253225 w 506449"/>
              <a:gd name="connsiteY0" fmla="*/ 0 h 506450"/>
              <a:gd name="connsiteX1" fmla="*/ 0 w 506449"/>
              <a:gd name="connsiteY1" fmla="*/ 253225 h 506450"/>
              <a:gd name="connsiteX2" fmla="*/ 253225 w 506449"/>
              <a:gd name="connsiteY2" fmla="*/ 506450 h 506450"/>
              <a:gd name="connsiteX3" fmla="*/ 506450 w 506449"/>
              <a:gd name="connsiteY3" fmla="*/ 253225 h 506450"/>
              <a:gd name="connsiteX4" fmla="*/ 506450 w 506449"/>
              <a:gd name="connsiteY4" fmla="*/ 253198 h 506450"/>
              <a:gd name="connsiteX5" fmla="*/ 253425 w 506449"/>
              <a:gd name="connsiteY5" fmla="*/ 0 h 506450"/>
              <a:gd name="connsiteX6" fmla="*/ 253225 w 506449"/>
              <a:gd name="connsiteY6" fmla="*/ 0 h 506450"/>
              <a:gd name="connsiteX7" fmla="*/ 281002 w 506449"/>
              <a:gd name="connsiteY7" fmla="*/ 360712 h 506450"/>
              <a:gd name="connsiteX8" fmla="*/ 242484 w 506449"/>
              <a:gd name="connsiteY8" fmla="*/ 360712 h 506450"/>
              <a:gd name="connsiteX9" fmla="*/ 242484 w 506449"/>
              <a:gd name="connsiteY9" fmla="*/ 176749 h 506450"/>
              <a:gd name="connsiteX10" fmla="*/ 232182 w 506449"/>
              <a:gd name="connsiteY10" fmla="*/ 183170 h 506450"/>
              <a:gd name="connsiteX11" fmla="*/ 221008 w 506449"/>
              <a:gd name="connsiteY11" fmla="*/ 188704 h 506450"/>
              <a:gd name="connsiteX12" fmla="*/ 207946 w 506449"/>
              <a:gd name="connsiteY12" fmla="*/ 193244 h 506450"/>
              <a:gd name="connsiteX13" fmla="*/ 192891 w 506449"/>
              <a:gd name="connsiteY13" fmla="*/ 197338 h 506450"/>
              <a:gd name="connsiteX14" fmla="*/ 192891 w 506449"/>
              <a:gd name="connsiteY14" fmla="*/ 166568 h 506450"/>
              <a:gd name="connsiteX15" fmla="*/ 202959 w 506449"/>
              <a:gd name="connsiteY15" fmla="*/ 163467 h 506450"/>
              <a:gd name="connsiteX16" fmla="*/ 211933 w 506449"/>
              <a:gd name="connsiteY16" fmla="*/ 160367 h 506450"/>
              <a:gd name="connsiteX17" fmla="*/ 220788 w 506449"/>
              <a:gd name="connsiteY17" fmla="*/ 156713 h 506450"/>
              <a:gd name="connsiteX18" fmla="*/ 229642 w 506449"/>
              <a:gd name="connsiteY18" fmla="*/ 153059 h 506450"/>
              <a:gd name="connsiteX19" fmla="*/ 238156 w 506449"/>
              <a:gd name="connsiteY19" fmla="*/ 148632 h 506450"/>
              <a:gd name="connsiteX20" fmla="*/ 246691 w 506449"/>
              <a:gd name="connsiteY20" fmla="*/ 143965 h 506450"/>
              <a:gd name="connsiteX21" fmla="*/ 255872 w 506449"/>
              <a:gd name="connsiteY21" fmla="*/ 138631 h 506450"/>
              <a:gd name="connsiteX22" fmla="*/ 265066 w 506449"/>
              <a:gd name="connsiteY22" fmla="*/ 133297 h 506450"/>
              <a:gd name="connsiteX23" fmla="*/ 281002 w 506449"/>
              <a:gd name="connsiteY23" fmla="*/ 133297 h 5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6449" h="506450">
                <a:moveTo>
                  <a:pt x="253225" y="0"/>
                </a:moveTo>
                <a:cubicBezTo>
                  <a:pt x="113373" y="0"/>
                  <a:pt x="0" y="113373"/>
                  <a:pt x="0" y="253225"/>
                </a:cubicBezTo>
                <a:cubicBezTo>
                  <a:pt x="0" y="393077"/>
                  <a:pt x="113373" y="506450"/>
                  <a:pt x="253225" y="506450"/>
                </a:cubicBezTo>
                <a:cubicBezTo>
                  <a:pt x="393077" y="506450"/>
                  <a:pt x="506450" y="393077"/>
                  <a:pt x="506450" y="253225"/>
                </a:cubicBezTo>
                <a:cubicBezTo>
                  <a:pt x="506450" y="253216"/>
                  <a:pt x="506450" y="253207"/>
                  <a:pt x="506450" y="253198"/>
                </a:cubicBezTo>
                <a:cubicBezTo>
                  <a:pt x="506498" y="113409"/>
                  <a:pt x="393214" y="48"/>
                  <a:pt x="253425" y="0"/>
                </a:cubicBezTo>
                <a:cubicBezTo>
                  <a:pt x="253358" y="0"/>
                  <a:pt x="253292" y="0"/>
                  <a:pt x="253225" y="0"/>
                </a:cubicBezTo>
                <a:close/>
                <a:moveTo>
                  <a:pt x="281002" y="360712"/>
                </a:moveTo>
                <a:lnTo>
                  <a:pt x="242484" y="360712"/>
                </a:lnTo>
                <a:lnTo>
                  <a:pt x="242484" y="176749"/>
                </a:lnTo>
                <a:cubicBezTo>
                  <a:pt x="239230" y="178971"/>
                  <a:pt x="235796" y="181111"/>
                  <a:pt x="232182" y="183170"/>
                </a:cubicBezTo>
                <a:cubicBezTo>
                  <a:pt x="228571" y="185235"/>
                  <a:pt x="224839" y="187082"/>
                  <a:pt x="221008" y="188704"/>
                </a:cubicBezTo>
                <a:cubicBezTo>
                  <a:pt x="216865" y="190331"/>
                  <a:pt x="212511" y="191844"/>
                  <a:pt x="207946" y="193244"/>
                </a:cubicBezTo>
                <a:cubicBezTo>
                  <a:pt x="203381" y="194644"/>
                  <a:pt x="198363" y="196009"/>
                  <a:pt x="192891" y="197338"/>
                </a:cubicBezTo>
                <a:lnTo>
                  <a:pt x="192891" y="166568"/>
                </a:lnTo>
                <a:cubicBezTo>
                  <a:pt x="196580" y="165532"/>
                  <a:pt x="199936" y="164499"/>
                  <a:pt x="202959" y="163467"/>
                </a:cubicBezTo>
                <a:cubicBezTo>
                  <a:pt x="205981" y="162436"/>
                  <a:pt x="208973" y="161402"/>
                  <a:pt x="211933" y="160367"/>
                </a:cubicBezTo>
                <a:cubicBezTo>
                  <a:pt x="214874" y="159187"/>
                  <a:pt x="217834" y="157973"/>
                  <a:pt x="220788" y="156713"/>
                </a:cubicBezTo>
                <a:cubicBezTo>
                  <a:pt x="223741" y="155453"/>
                  <a:pt x="226688" y="154246"/>
                  <a:pt x="229642" y="153059"/>
                </a:cubicBezTo>
                <a:cubicBezTo>
                  <a:pt x="232442" y="151584"/>
                  <a:pt x="235281" y="150107"/>
                  <a:pt x="238156" y="148632"/>
                </a:cubicBezTo>
                <a:cubicBezTo>
                  <a:pt x="241032" y="147156"/>
                  <a:pt x="243877" y="145600"/>
                  <a:pt x="246691" y="143965"/>
                </a:cubicBezTo>
                <a:cubicBezTo>
                  <a:pt x="249803" y="142347"/>
                  <a:pt x="252863" y="140569"/>
                  <a:pt x="255872" y="138631"/>
                </a:cubicBezTo>
                <a:cubicBezTo>
                  <a:pt x="258881" y="136692"/>
                  <a:pt x="261946" y="134915"/>
                  <a:pt x="265066" y="133297"/>
                </a:cubicBezTo>
                <a:lnTo>
                  <a:pt x="281002" y="133297"/>
                </a:lnTo>
                <a:close/>
              </a:path>
            </a:pathLst>
          </a:custGeom>
          <a:solidFill>
            <a:schemeClr val="accent2">
              <a:lumMod val="60000"/>
              <a:lumOff val="40000"/>
            </a:schemeClr>
          </a:solidFill>
          <a:ln w="6648" cap="flat">
            <a:noFill/>
            <a:prstDash val="solid"/>
            <a:miter/>
          </a:ln>
        </p:spPr>
        <p:txBody>
          <a:bodyPr rtlCol="0" anchor="ctr"/>
          <a:lstStyle/>
          <a:p>
            <a:endParaRPr lang="en-US" dirty="0"/>
          </a:p>
        </p:txBody>
      </p:sp>
      <p:sp>
        <p:nvSpPr>
          <p:cNvPr id="13" name="Graphic 7" descr="Badge with solid fill">
            <a:extLst>
              <a:ext uri="{FF2B5EF4-FFF2-40B4-BE49-F238E27FC236}">
                <a16:creationId xmlns:a16="http://schemas.microsoft.com/office/drawing/2014/main" id="{92394252-E4E5-169A-6161-68AC1A8E2123}"/>
              </a:ext>
            </a:extLst>
          </p:cNvPr>
          <p:cNvSpPr/>
          <p:nvPr/>
        </p:nvSpPr>
        <p:spPr>
          <a:xfrm>
            <a:off x="3709103" y="2655176"/>
            <a:ext cx="506449" cy="506449"/>
          </a:xfrm>
          <a:custGeom>
            <a:avLst/>
            <a:gdLst>
              <a:gd name="connsiteX0" fmla="*/ 253225 w 506449"/>
              <a:gd name="connsiteY0" fmla="*/ 0 h 506449"/>
              <a:gd name="connsiteX1" fmla="*/ 0 w 506449"/>
              <a:gd name="connsiteY1" fmla="*/ 253225 h 506449"/>
              <a:gd name="connsiteX2" fmla="*/ 253225 w 506449"/>
              <a:gd name="connsiteY2" fmla="*/ 506450 h 506449"/>
              <a:gd name="connsiteX3" fmla="*/ 506450 w 506449"/>
              <a:gd name="connsiteY3" fmla="*/ 253225 h 506449"/>
              <a:gd name="connsiteX4" fmla="*/ 506450 w 506449"/>
              <a:gd name="connsiteY4" fmla="*/ 253205 h 506449"/>
              <a:gd name="connsiteX5" fmla="*/ 253418 w 506449"/>
              <a:gd name="connsiteY5" fmla="*/ 0 h 506449"/>
              <a:gd name="connsiteX6" fmla="*/ 253225 w 506449"/>
              <a:gd name="connsiteY6" fmla="*/ 0 h 506449"/>
              <a:gd name="connsiteX7" fmla="*/ 325621 w 506449"/>
              <a:gd name="connsiteY7" fmla="*/ 366773 h 506449"/>
              <a:gd name="connsiteX8" fmla="*/ 180836 w 506449"/>
              <a:gd name="connsiteY8" fmla="*/ 366773 h 506449"/>
              <a:gd name="connsiteX9" fmla="*/ 180836 w 506449"/>
              <a:gd name="connsiteY9" fmla="*/ 345523 h 506449"/>
              <a:gd name="connsiteX10" fmla="*/ 185703 w 506449"/>
              <a:gd name="connsiteY10" fmla="*/ 319520 h 506449"/>
              <a:gd name="connsiteX11" fmla="*/ 199092 w 506449"/>
              <a:gd name="connsiteY11" fmla="*/ 298184 h 506449"/>
              <a:gd name="connsiteX12" fmla="*/ 218914 w 506449"/>
              <a:gd name="connsiteY12" fmla="*/ 280035 h 506449"/>
              <a:gd name="connsiteX13" fmla="*/ 243264 w 506449"/>
              <a:gd name="connsiteY13" fmla="*/ 263653 h 506449"/>
              <a:gd name="connsiteX14" fmla="*/ 263933 w 506449"/>
              <a:gd name="connsiteY14" fmla="*/ 248818 h 506449"/>
              <a:gd name="connsiteX15" fmla="*/ 276795 w 506449"/>
              <a:gd name="connsiteY15" fmla="*/ 234696 h 506449"/>
              <a:gd name="connsiteX16" fmla="*/ 283335 w 506449"/>
              <a:gd name="connsiteY16" fmla="*/ 220414 h 506449"/>
              <a:gd name="connsiteX17" fmla="*/ 285102 w 506449"/>
              <a:gd name="connsiteY17" fmla="*/ 204472 h 506449"/>
              <a:gd name="connsiteX18" fmla="*/ 282889 w 506449"/>
              <a:gd name="connsiteY18" fmla="*/ 190751 h 506449"/>
              <a:gd name="connsiteX19" fmla="*/ 276355 w 506449"/>
              <a:gd name="connsiteY19" fmla="*/ 179129 h 506449"/>
              <a:gd name="connsiteX20" fmla="*/ 265286 w 506449"/>
              <a:gd name="connsiteY20" fmla="*/ 171128 h 506449"/>
              <a:gd name="connsiteX21" fmla="*/ 249685 w 506449"/>
              <a:gd name="connsiteY21" fmla="*/ 168141 h 506449"/>
              <a:gd name="connsiteX22" fmla="*/ 219574 w 506449"/>
              <a:gd name="connsiteY22" fmla="*/ 175229 h 506449"/>
              <a:gd name="connsiteX23" fmla="*/ 192791 w 506449"/>
              <a:gd name="connsiteY23" fmla="*/ 194264 h 506449"/>
              <a:gd name="connsiteX24" fmla="*/ 192791 w 506449"/>
              <a:gd name="connsiteY24" fmla="*/ 159727 h 506449"/>
              <a:gd name="connsiteX25" fmla="*/ 219681 w 506449"/>
              <a:gd name="connsiteY25" fmla="*/ 144231 h 506449"/>
              <a:gd name="connsiteX26" fmla="*/ 253018 w 506449"/>
              <a:gd name="connsiteY26" fmla="*/ 139564 h 506449"/>
              <a:gd name="connsiteX27" fmla="*/ 279582 w 506449"/>
              <a:gd name="connsiteY27" fmla="*/ 143565 h 506449"/>
              <a:gd name="connsiteX28" fmla="*/ 301278 w 506449"/>
              <a:gd name="connsiteY28" fmla="*/ 155186 h 506449"/>
              <a:gd name="connsiteX29" fmla="*/ 315893 w 506449"/>
              <a:gd name="connsiteY29" fmla="*/ 174222 h 506449"/>
              <a:gd name="connsiteX30" fmla="*/ 321227 w 506449"/>
              <a:gd name="connsiteY30" fmla="*/ 200225 h 506449"/>
              <a:gd name="connsiteX31" fmla="*/ 318446 w 506449"/>
              <a:gd name="connsiteY31" fmla="*/ 224128 h 506449"/>
              <a:gd name="connsiteX32" fmla="*/ 309325 w 506449"/>
              <a:gd name="connsiteY32" fmla="*/ 244791 h 506449"/>
              <a:gd name="connsiteX33" fmla="*/ 292843 w 506449"/>
              <a:gd name="connsiteY33" fmla="*/ 263613 h 506449"/>
              <a:gd name="connsiteX34" fmla="*/ 268047 w 506449"/>
              <a:gd name="connsiteY34" fmla="*/ 281982 h 506449"/>
              <a:gd name="connsiteX35" fmla="*/ 246791 w 506449"/>
              <a:gd name="connsiteY35" fmla="*/ 295930 h 506449"/>
              <a:gd name="connsiteX36" fmla="*/ 230956 w 506449"/>
              <a:gd name="connsiteY36" fmla="*/ 308659 h 506449"/>
              <a:gd name="connsiteX37" fmla="*/ 221114 w 506449"/>
              <a:gd name="connsiteY37" fmla="*/ 321720 h 506449"/>
              <a:gd name="connsiteX38" fmla="*/ 217781 w 506449"/>
              <a:gd name="connsiteY38" fmla="*/ 336669 h 506449"/>
              <a:gd name="connsiteX39" fmla="*/ 325594 w 506449"/>
              <a:gd name="connsiteY39" fmla="*/ 336669 h 5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6449" h="506449">
                <a:moveTo>
                  <a:pt x="253225" y="0"/>
                </a:moveTo>
                <a:cubicBezTo>
                  <a:pt x="113373" y="0"/>
                  <a:pt x="0" y="113373"/>
                  <a:pt x="0" y="253225"/>
                </a:cubicBezTo>
                <a:cubicBezTo>
                  <a:pt x="0" y="393077"/>
                  <a:pt x="113373" y="506450"/>
                  <a:pt x="253225" y="506450"/>
                </a:cubicBezTo>
                <a:cubicBezTo>
                  <a:pt x="393077" y="506450"/>
                  <a:pt x="506450" y="393077"/>
                  <a:pt x="506450" y="253225"/>
                </a:cubicBezTo>
                <a:cubicBezTo>
                  <a:pt x="506450" y="253218"/>
                  <a:pt x="506450" y="253212"/>
                  <a:pt x="506450" y="253205"/>
                </a:cubicBezTo>
                <a:cubicBezTo>
                  <a:pt x="506498" y="113412"/>
                  <a:pt x="393212" y="48"/>
                  <a:pt x="253418" y="0"/>
                </a:cubicBezTo>
                <a:cubicBezTo>
                  <a:pt x="253354" y="0"/>
                  <a:pt x="253290" y="0"/>
                  <a:pt x="253225" y="0"/>
                </a:cubicBezTo>
                <a:close/>
                <a:moveTo>
                  <a:pt x="325621" y="366773"/>
                </a:moveTo>
                <a:lnTo>
                  <a:pt x="180836" y="366773"/>
                </a:lnTo>
                <a:lnTo>
                  <a:pt x="180836" y="345523"/>
                </a:lnTo>
                <a:cubicBezTo>
                  <a:pt x="180704" y="336617"/>
                  <a:pt x="182359" y="327775"/>
                  <a:pt x="185703" y="319520"/>
                </a:cubicBezTo>
                <a:cubicBezTo>
                  <a:pt x="188981" y="311730"/>
                  <a:pt x="193502" y="304523"/>
                  <a:pt x="199092" y="298184"/>
                </a:cubicBezTo>
                <a:cubicBezTo>
                  <a:pt x="205040" y="291452"/>
                  <a:pt x="211684" y="285368"/>
                  <a:pt x="218914" y="280035"/>
                </a:cubicBezTo>
                <a:cubicBezTo>
                  <a:pt x="226444" y="274430"/>
                  <a:pt x="234561" y="268969"/>
                  <a:pt x="243264" y="263653"/>
                </a:cubicBezTo>
                <a:cubicBezTo>
                  <a:pt x="250552" y="259288"/>
                  <a:pt x="257466" y="254326"/>
                  <a:pt x="263933" y="248818"/>
                </a:cubicBezTo>
                <a:cubicBezTo>
                  <a:pt x="268796" y="244669"/>
                  <a:pt x="273117" y="239924"/>
                  <a:pt x="276795" y="234696"/>
                </a:cubicBezTo>
                <a:cubicBezTo>
                  <a:pt x="279822" y="230371"/>
                  <a:pt x="282038" y="225532"/>
                  <a:pt x="283335" y="220414"/>
                </a:cubicBezTo>
                <a:cubicBezTo>
                  <a:pt x="284552" y="215189"/>
                  <a:pt x="285145" y="209838"/>
                  <a:pt x="285102" y="204472"/>
                </a:cubicBezTo>
                <a:cubicBezTo>
                  <a:pt x="285110" y="199809"/>
                  <a:pt x="284363" y="195175"/>
                  <a:pt x="282889" y="190751"/>
                </a:cubicBezTo>
                <a:cubicBezTo>
                  <a:pt x="281501" y="186483"/>
                  <a:pt x="279280" y="182533"/>
                  <a:pt x="276355" y="179129"/>
                </a:cubicBezTo>
                <a:cubicBezTo>
                  <a:pt x="273307" y="175671"/>
                  <a:pt x="269526" y="172938"/>
                  <a:pt x="265286" y="171128"/>
                </a:cubicBezTo>
                <a:cubicBezTo>
                  <a:pt x="260353" y="169051"/>
                  <a:pt x="255037" y="168033"/>
                  <a:pt x="249685" y="168141"/>
                </a:cubicBezTo>
                <a:cubicBezTo>
                  <a:pt x="239230" y="168102"/>
                  <a:pt x="228913" y="170530"/>
                  <a:pt x="219574" y="175229"/>
                </a:cubicBezTo>
                <a:cubicBezTo>
                  <a:pt x="209753" y="180213"/>
                  <a:pt x="200726" y="186627"/>
                  <a:pt x="192791" y="194264"/>
                </a:cubicBezTo>
                <a:lnTo>
                  <a:pt x="192791" y="159727"/>
                </a:lnTo>
                <a:cubicBezTo>
                  <a:pt x="200459" y="152584"/>
                  <a:pt x="209656" y="147284"/>
                  <a:pt x="219681" y="144231"/>
                </a:cubicBezTo>
                <a:cubicBezTo>
                  <a:pt x="230499" y="141024"/>
                  <a:pt x="241736" y="139450"/>
                  <a:pt x="253018" y="139564"/>
                </a:cubicBezTo>
                <a:cubicBezTo>
                  <a:pt x="262027" y="139501"/>
                  <a:pt x="270991" y="140852"/>
                  <a:pt x="279582" y="143565"/>
                </a:cubicBezTo>
                <a:cubicBezTo>
                  <a:pt x="287487" y="146024"/>
                  <a:pt x="294850" y="149969"/>
                  <a:pt x="301278" y="155186"/>
                </a:cubicBezTo>
                <a:cubicBezTo>
                  <a:pt x="307527" y="160343"/>
                  <a:pt x="312524" y="166852"/>
                  <a:pt x="315893" y="174222"/>
                </a:cubicBezTo>
                <a:cubicBezTo>
                  <a:pt x="319560" y="182392"/>
                  <a:pt x="321381" y="191271"/>
                  <a:pt x="321227" y="200225"/>
                </a:cubicBezTo>
                <a:cubicBezTo>
                  <a:pt x="321305" y="208278"/>
                  <a:pt x="320371" y="216308"/>
                  <a:pt x="318446" y="224128"/>
                </a:cubicBezTo>
                <a:cubicBezTo>
                  <a:pt x="316561" y="231470"/>
                  <a:pt x="313480" y="238450"/>
                  <a:pt x="309325" y="244791"/>
                </a:cubicBezTo>
                <a:cubicBezTo>
                  <a:pt x="304695" y="251771"/>
                  <a:pt x="299151" y="258101"/>
                  <a:pt x="292843" y="263613"/>
                </a:cubicBezTo>
                <a:cubicBezTo>
                  <a:pt x="285078" y="270384"/>
                  <a:pt x="276787" y="276527"/>
                  <a:pt x="268047" y="281982"/>
                </a:cubicBezTo>
                <a:cubicBezTo>
                  <a:pt x="260073" y="287005"/>
                  <a:pt x="252987" y="291654"/>
                  <a:pt x="246791" y="295930"/>
                </a:cubicBezTo>
                <a:cubicBezTo>
                  <a:pt x="241178" y="299740"/>
                  <a:pt x="235883" y="303997"/>
                  <a:pt x="230956" y="308659"/>
                </a:cubicBezTo>
                <a:cubicBezTo>
                  <a:pt x="226948" y="312414"/>
                  <a:pt x="223619" y="316833"/>
                  <a:pt x="221114" y="321720"/>
                </a:cubicBezTo>
                <a:cubicBezTo>
                  <a:pt x="218861" y="326378"/>
                  <a:pt x="217721" y="331495"/>
                  <a:pt x="217781" y="336669"/>
                </a:cubicBezTo>
                <a:lnTo>
                  <a:pt x="325594" y="336669"/>
                </a:lnTo>
                <a:close/>
              </a:path>
            </a:pathLst>
          </a:custGeom>
          <a:solidFill>
            <a:schemeClr val="accent2">
              <a:lumMod val="60000"/>
              <a:lumOff val="40000"/>
            </a:schemeClr>
          </a:solidFill>
          <a:ln w="6648" cap="flat">
            <a:noFill/>
            <a:prstDash val="solid"/>
            <a:miter/>
          </a:ln>
        </p:spPr>
        <p:txBody>
          <a:bodyPr rtlCol="0" anchor="ctr"/>
          <a:lstStyle/>
          <a:p>
            <a:endParaRPr lang="en-US" dirty="0"/>
          </a:p>
        </p:txBody>
      </p:sp>
      <p:sp>
        <p:nvSpPr>
          <p:cNvPr id="14" name="Graphic 8" descr="Badge 3 with solid fill">
            <a:extLst>
              <a:ext uri="{FF2B5EF4-FFF2-40B4-BE49-F238E27FC236}">
                <a16:creationId xmlns:a16="http://schemas.microsoft.com/office/drawing/2014/main" id="{199F0D0E-C78C-81AA-2CE7-BF1B8EACFA3C}"/>
              </a:ext>
            </a:extLst>
          </p:cNvPr>
          <p:cNvSpPr/>
          <p:nvPr/>
        </p:nvSpPr>
        <p:spPr>
          <a:xfrm>
            <a:off x="3709097" y="4006388"/>
            <a:ext cx="506463" cy="506462"/>
          </a:xfrm>
          <a:custGeom>
            <a:avLst/>
            <a:gdLst>
              <a:gd name="connsiteX0" fmla="*/ 253238 w 506463"/>
              <a:gd name="connsiteY0" fmla="*/ 0 h 506462"/>
              <a:gd name="connsiteX1" fmla="*/ 0 w 506463"/>
              <a:gd name="connsiteY1" fmla="*/ 253225 h 506462"/>
              <a:gd name="connsiteX2" fmla="*/ 253225 w 506463"/>
              <a:gd name="connsiteY2" fmla="*/ 506463 h 506462"/>
              <a:gd name="connsiteX3" fmla="*/ 506463 w 506463"/>
              <a:gd name="connsiteY3" fmla="*/ 253238 h 506462"/>
              <a:gd name="connsiteX4" fmla="*/ 506463 w 506463"/>
              <a:gd name="connsiteY4" fmla="*/ 253211 h 506462"/>
              <a:gd name="connsiteX5" fmla="*/ 253438 w 506463"/>
              <a:gd name="connsiteY5" fmla="*/ 0 h 506462"/>
              <a:gd name="connsiteX6" fmla="*/ 253238 w 506463"/>
              <a:gd name="connsiteY6" fmla="*/ 0 h 506462"/>
              <a:gd name="connsiteX7" fmla="*/ 320233 w 506463"/>
              <a:gd name="connsiteY7" fmla="*/ 330254 h 506462"/>
              <a:gd name="connsiteX8" fmla="*/ 301298 w 506463"/>
              <a:gd name="connsiteY8" fmla="*/ 351063 h 506462"/>
              <a:gd name="connsiteX9" fmla="*/ 273521 w 506463"/>
              <a:gd name="connsiteY9" fmla="*/ 363792 h 506462"/>
              <a:gd name="connsiteX10" fmla="*/ 240183 w 506463"/>
              <a:gd name="connsiteY10" fmla="*/ 368112 h 506462"/>
              <a:gd name="connsiteX11" fmla="*/ 206312 w 506463"/>
              <a:gd name="connsiteY11" fmla="*/ 365118 h 506462"/>
              <a:gd name="connsiteX12" fmla="*/ 179529 w 506463"/>
              <a:gd name="connsiteY12" fmla="*/ 356157 h 506462"/>
              <a:gd name="connsiteX13" fmla="*/ 179529 w 506463"/>
              <a:gd name="connsiteY13" fmla="*/ 322040 h 506462"/>
              <a:gd name="connsiteX14" fmla="*/ 208866 w 506463"/>
              <a:gd name="connsiteY14" fmla="*/ 335548 h 506462"/>
              <a:gd name="connsiteX15" fmla="*/ 241290 w 506463"/>
              <a:gd name="connsiteY15" fmla="*/ 339975 h 506462"/>
              <a:gd name="connsiteX16" fmla="*/ 257012 w 506463"/>
              <a:gd name="connsiteY16" fmla="*/ 338422 h 506462"/>
              <a:gd name="connsiteX17" fmla="*/ 272627 w 506463"/>
              <a:gd name="connsiteY17" fmla="*/ 332781 h 506462"/>
              <a:gd name="connsiteX18" fmla="*/ 284582 w 506463"/>
              <a:gd name="connsiteY18" fmla="*/ 321600 h 506462"/>
              <a:gd name="connsiteX19" fmla="*/ 289329 w 506463"/>
              <a:gd name="connsiteY19" fmla="*/ 303671 h 506462"/>
              <a:gd name="connsiteX20" fmla="*/ 284802 w 506463"/>
              <a:gd name="connsiteY20" fmla="*/ 285182 h 506462"/>
              <a:gd name="connsiteX21" fmla="*/ 272181 w 506463"/>
              <a:gd name="connsiteY21" fmla="*/ 272787 h 506462"/>
              <a:gd name="connsiteX22" fmla="*/ 253145 w 506463"/>
              <a:gd name="connsiteY22" fmla="*/ 265813 h 506462"/>
              <a:gd name="connsiteX23" fmla="*/ 229335 w 506463"/>
              <a:gd name="connsiteY23" fmla="*/ 263599 h 506462"/>
              <a:gd name="connsiteX24" fmla="*/ 208759 w 506463"/>
              <a:gd name="connsiteY24" fmla="*/ 263599 h 506462"/>
              <a:gd name="connsiteX25" fmla="*/ 208759 w 506463"/>
              <a:gd name="connsiteY25" fmla="*/ 235262 h 506462"/>
              <a:gd name="connsiteX26" fmla="*/ 228242 w 506463"/>
              <a:gd name="connsiteY26" fmla="*/ 235262 h 506462"/>
              <a:gd name="connsiteX27" fmla="*/ 249391 w 506463"/>
              <a:gd name="connsiteY27" fmla="*/ 233262 h 506462"/>
              <a:gd name="connsiteX28" fmla="*/ 265993 w 506463"/>
              <a:gd name="connsiteY28" fmla="*/ 226735 h 506462"/>
              <a:gd name="connsiteX29" fmla="*/ 276841 w 506463"/>
              <a:gd name="connsiteY29" fmla="*/ 215107 h 506462"/>
              <a:gd name="connsiteX30" fmla="*/ 280715 w 506463"/>
              <a:gd name="connsiteY30" fmla="*/ 197844 h 506462"/>
              <a:gd name="connsiteX31" fmla="*/ 277068 w 506463"/>
              <a:gd name="connsiteY31" fmla="*/ 182236 h 506462"/>
              <a:gd name="connsiteX32" fmla="*/ 267733 w 506463"/>
              <a:gd name="connsiteY32" fmla="*/ 172715 h 506462"/>
              <a:gd name="connsiteX33" fmla="*/ 255439 w 506463"/>
              <a:gd name="connsiteY33" fmla="*/ 167954 h 506462"/>
              <a:gd name="connsiteX34" fmla="*/ 242604 w 506463"/>
              <a:gd name="connsiteY34" fmla="*/ 166621 h 506462"/>
              <a:gd name="connsiteX35" fmla="*/ 215147 w 506463"/>
              <a:gd name="connsiteY35" fmla="*/ 170621 h 506462"/>
              <a:gd name="connsiteX36" fmla="*/ 189024 w 506463"/>
              <a:gd name="connsiteY36" fmla="*/ 182569 h 506462"/>
              <a:gd name="connsiteX37" fmla="*/ 189024 w 506463"/>
              <a:gd name="connsiteY37" fmla="*/ 151159 h 506462"/>
              <a:gd name="connsiteX38" fmla="*/ 215327 w 506463"/>
              <a:gd name="connsiteY38" fmla="*/ 141524 h 506462"/>
              <a:gd name="connsiteX39" fmla="*/ 245757 w 506463"/>
              <a:gd name="connsiteY39" fmla="*/ 138317 h 506462"/>
              <a:gd name="connsiteX40" fmla="*/ 272887 w 506463"/>
              <a:gd name="connsiteY40" fmla="*/ 141524 h 506462"/>
              <a:gd name="connsiteX41" fmla="*/ 296224 w 506463"/>
              <a:gd name="connsiteY41" fmla="*/ 151379 h 506462"/>
              <a:gd name="connsiteX42" fmla="*/ 312499 w 506463"/>
              <a:gd name="connsiteY42" fmla="*/ 168201 h 506462"/>
              <a:gd name="connsiteX43" fmla="*/ 318580 w 506463"/>
              <a:gd name="connsiteY43" fmla="*/ 192330 h 506462"/>
              <a:gd name="connsiteX44" fmla="*/ 305858 w 506463"/>
              <a:gd name="connsiteY44" fmla="*/ 228642 h 506462"/>
              <a:gd name="connsiteX45" fmla="*/ 270987 w 506463"/>
              <a:gd name="connsiteY45" fmla="*/ 247897 h 506462"/>
              <a:gd name="connsiteX46" fmla="*/ 292017 w 506463"/>
              <a:gd name="connsiteY46" fmla="*/ 253231 h 506462"/>
              <a:gd name="connsiteX47" fmla="*/ 310065 w 506463"/>
              <a:gd name="connsiteY47" fmla="*/ 264413 h 506462"/>
              <a:gd name="connsiteX48" fmla="*/ 322567 w 506463"/>
              <a:gd name="connsiteY48" fmla="*/ 280795 h 506462"/>
              <a:gd name="connsiteX49" fmla="*/ 327234 w 506463"/>
              <a:gd name="connsiteY49" fmla="*/ 301497 h 506462"/>
              <a:gd name="connsiteX50" fmla="*/ 320233 w 506463"/>
              <a:gd name="connsiteY50" fmla="*/ 330254 h 50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06463" h="506462">
                <a:moveTo>
                  <a:pt x="253238" y="0"/>
                </a:moveTo>
                <a:cubicBezTo>
                  <a:pt x="113382" y="-4"/>
                  <a:pt x="4" y="113369"/>
                  <a:pt x="0" y="253225"/>
                </a:cubicBezTo>
                <a:cubicBezTo>
                  <a:pt x="-4" y="393081"/>
                  <a:pt x="113369" y="506459"/>
                  <a:pt x="253225" y="506463"/>
                </a:cubicBezTo>
                <a:cubicBezTo>
                  <a:pt x="393081" y="506466"/>
                  <a:pt x="506459" y="393094"/>
                  <a:pt x="506463" y="253238"/>
                </a:cubicBezTo>
                <a:cubicBezTo>
                  <a:pt x="506463" y="253229"/>
                  <a:pt x="506463" y="253220"/>
                  <a:pt x="506463" y="253211"/>
                </a:cubicBezTo>
                <a:cubicBezTo>
                  <a:pt x="506515" y="113418"/>
                  <a:pt x="393232" y="51"/>
                  <a:pt x="253438" y="0"/>
                </a:cubicBezTo>
                <a:cubicBezTo>
                  <a:pt x="253372" y="0"/>
                  <a:pt x="253305" y="0"/>
                  <a:pt x="253238" y="0"/>
                </a:cubicBezTo>
                <a:close/>
                <a:moveTo>
                  <a:pt x="320233" y="330254"/>
                </a:moveTo>
                <a:cubicBezTo>
                  <a:pt x="315575" y="338532"/>
                  <a:pt x="309101" y="345647"/>
                  <a:pt x="301298" y="351063"/>
                </a:cubicBezTo>
                <a:cubicBezTo>
                  <a:pt x="292852" y="356893"/>
                  <a:pt x="283451" y="361201"/>
                  <a:pt x="273521" y="363792"/>
                </a:cubicBezTo>
                <a:cubicBezTo>
                  <a:pt x="262651" y="366713"/>
                  <a:pt x="251439" y="368166"/>
                  <a:pt x="240183" y="368112"/>
                </a:cubicBezTo>
                <a:cubicBezTo>
                  <a:pt x="228825" y="368151"/>
                  <a:pt x="217488" y="367149"/>
                  <a:pt x="206312" y="365118"/>
                </a:cubicBezTo>
                <a:cubicBezTo>
                  <a:pt x="196956" y="363611"/>
                  <a:pt x="187909" y="360584"/>
                  <a:pt x="179529" y="356157"/>
                </a:cubicBezTo>
                <a:lnTo>
                  <a:pt x="179529" y="322040"/>
                </a:lnTo>
                <a:cubicBezTo>
                  <a:pt x="188427" y="328251"/>
                  <a:pt x="198361" y="332826"/>
                  <a:pt x="208866" y="335548"/>
                </a:cubicBezTo>
                <a:cubicBezTo>
                  <a:pt x="219433" y="338443"/>
                  <a:pt x="230335" y="339931"/>
                  <a:pt x="241290" y="339975"/>
                </a:cubicBezTo>
                <a:cubicBezTo>
                  <a:pt x="246567" y="339938"/>
                  <a:pt x="251830" y="339418"/>
                  <a:pt x="257012" y="338422"/>
                </a:cubicBezTo>
                <a:cubicBezTo>
                  <a:pt x="262498" y="337436"/>
                  <a:pt x="267778" y="335529"/>
                  <a:pt x="272627" y="332781"/>
                </a:cubicBezTo>
                <a:cubicBezTo>
                  <a:pt x="277431" y="330039"/>
                  <a:pt x="281526" y="326210"/>
                  <a:pt x="284582" y="321600"/>
                </a:cubicBezTo>
                <a:cubicBezTo>
                  <a:pt x="287924" y="316234"/>
                  <a:pt x="289578" y="309988"/>
                  <a:pt x="289329" y="303671"/>
                </a:cubicBezTo>
                <a:cubicBezTo>
                  <a:pt x="289525" y="297211"/>
                  <a:pt x="287960" y="290821"/>
                  <a:pt x="284802" y="285182"/>
                </a:cubicBezTo>
                <a:cubicBezTo>
                  <a:pt x="281720" y="280042"/>
                  <a:pt x="277375" y="275775"/>
                  <a:pt x="272181" y="272787"/>
                </a:cubicBezTo>
                <a:cubicBezTo>
                  <a:pt x="266267" y="269421"/>
                  <a:pt x="259834" y="267064"/>
                  <a:pt x="253145" y="265813"/>
                </a:cubicBezTo>
                <a:cubicBezTo>
                  <a:pt x="245301" y="264287"/>
                  <a:pt x="237326" y="263546"/>
                  <a:pt x="229335" y="263599"/>
                </a:cubicBezTo>
                <a:lnTo>
                  <a:pt x="208759" y="263599"/>
                </a:lnTo>
                <a:lnTo>
                  <a:pt x="208759" y="235262"/>
                </a:lnTo>
                <a:lnTo>
                  <a:pt x="228242" y="235262"/>
                </a:lnTo>
                <a:cubicBezTo>
                  <a:pt x="235341" y="235314"/>
                  <a:pt x="242428" y="234644"/>
                  <a:pt x="249391" y="233262"/>
                </a:cubicBezTo>
                <a:cubicBezTo>
                  <a:pt x="255285" y="232146"/>
                  <a:pt x="260917" y="229932"/>
                  <a:pt x="265993" y="226735"/>
                </a:cubicBezTo>
                <a:cubicBezTo>
                  <a:pt x="270528" y="223831"/>
                  <a:pt x="274260" y="219833"/>
                  <a:pt x="276841" y="215107"/>
                </a:cubicBezTo>
                <a:cubicBezTo>
                  <a:pt x="279566" y="209771"/>
                  <a:pt x="280899" y="203833"/>
                  <a:pt x="280715" y="197844"/>
                </a:cubicBezTo>
                <a:cubicBezTo>
                  <a:pt x="280937" y="192407"/>
                  <a:pt x="279677" y="187012"/>
                  <a:pt x="277068" y="182236"/>
                </a:cubicBezTo>
                <a:cubicBezTo>
                  <a:pt x="274788" y="178341"/>
                  <a:pt x="271582" y="175071"/>
                  <a:pt x="267733" y="172715"/>
                </a:cubicBezTo>
                <a:cubicBezTo>
                  <a:pt x="263946" y="170419"/>
                  <a:pt x="259784" y="168808"/>
                  <a:pt x="255439" y="167954"/>
                </a:cubicBezTo>
                <a:cubicBezTo>
                  <a:pt x="251215" y="167087"/>
                  <a:pt x="246916" y="166641"/>
                  <a:pt x="242604" y="166621"/>
                </a:cubicBezTo>
                <a:cubicBezTo>
                  <a:pt x="233313" y="166707"/>
                  <a:pt x="224076" y="168053"/>
                  <a:pt x="215147" y="170621"/>
                </a:cubicBezTo>
                <a:cubicBezTo>
                  <a:pt x="205843" y="173145"/>
                  <a:pt x="197018" y="177182"/>
                  <a:pt x="189024" y="182569"/>
                </a:cubicBezTo>
                <a:lnTo>
                  <a:pt x="189024" y="151159"/>
                </a:lnTo>
                <a:cubicBezTo>
                  <a:pt x="197313" y="146766"/>
                  <a:pt x="206162" y="143525"/>
                  <a:pt x="215327" y="141524"/>
                </a:cubicBezTo>
                <a:cubicBezTo>
                  <a:pt x="225322" y="139338"/>
                  <a:pt x="235527" y="138262"/>
                  <a:pt x="245757" y="138317"/>
                </a:cubicBezTo>
                <a:cubicBezTo>
                  <a:pt x="254897" y="138300"/>
                  <a:pt x="264004" y="139377"/>
                  <a:pt x="272887" y="141524"/>
                </a:cubicBezTo>
                <a:cubicBezTo>
                  <a:pt x="281168" y="143462"/>
                  <a:pt x="289060" y="146794"/>
                  <a:pt x="296224" y="151379"/>
                </a:cubicBezTo>
                <a:cubicBezTo>
                  <a:pt x="302869" y="155661"/>
                  <a:pt x="308439" y="161417"/>
                  <a:pt x="312499" y="168201"/>
                </a:cubicBezTo>
                <a:cubicBezTo>
                  <a:pt x="316694" y="175537"/>
                  <a:pt x="318797" y="183883"/>
                  <a:pt x="318580" y="192330"/>
                </a:cubicBezTo>
                <a:cubicBezTo>
                  <a:pt x="319108" y="205611"/>
                  <a:pt x="314559" y="218594"/>
                  <a:pt x="305858" y="228642"/>
                </a:cubicBezTo>
                <a:cubicBezTo>
                  <a:pt x="296540" y="238557"/>
                  <a:pt x="284342" y="245293"/>
                  <a:pt x="270987" y="247897"/>
                </a:cubicBezTo>
                <a:cubicBezTo>
                  <a:pt x="278219" y="248645"/>
                  <a:pt x="285303" y="250442"/>
                  <a:pt x="292017" y="253231"/>
                </a:cubicBezTo>
                <a:cubicBezTo>
                  <a:pt x="298615" y="255924"/>
                  <a:pt x="304716" y="259703"/>
                  <a:pt x="310065" y="264413"/>
                </a:cubicBezTo>
                <a:cubicBezTo>
                  <a:pt x="315258" y="269009"/>
                  <a:pt x="319505" y="274573"/>
                  <a:pt x="322567" y="280795"/>
                </a:cubicBezTo>
                <a:cubicBezTo>
                  <a:pt x="325712" y="287238"/>
                  <a:pt x="327310" y="294327"/>
                  <a:pt x="327234" y="301497"/>
                </a:cubicBezTo>
                <a:cubicBezTo>
                  <a:pt x="327444" y="311529"/>
                  <a:pt x="325031" y="321441"/>
                  <a:pt x="320233" y="330254"/>
                </a:cubicBezTo>
                <a:close/>
              </a:path>
            </a:pathLst>
          </a:custGeom>
          <a:solidFill>
            <a:schemeClr val="accent2">
              <a:lumMod val="60000"/>
              <a:lumOff val="40000"/>
            </a:schemeClr>
          </a:solidFill>
          <a:ln w="6648" cap="flat">
            <a:noFill/>
            <a:prstDash val="solid"/>
            <a:miter/>
          </a:ln>
        </p:spPr>
        <p:txBody>
          <a:bodyPr rtlCol="0" anchor="ctr"/>
          <a:lstStyle/>
          <a:p>
            <a:endParaRPr lang="en-US" dirty="0"/>
          </a:p>
        </p:txBody>
      </p:sp>
      <p:sp>
        <p:nvSpPr>
          <p:cNvPr id="10" name="Content Placeholder 5">
            <a:extLst>
              <a:ext uri="{FF2B5EF4-FFF2-40B4-BE49-F238E27FC236}">
                <a16:creationId xmlns:a16="http://schemas.microsoft.com/office/drawing/2014/main" id="{23036C4C-2808-3DF1-333E-10144107F8CA}"/>
              </a:ext>
            </a:extLst>
          </p:cNvPr>
          <p:cNvSpPr txBox="1">
            <a:spLocks/>
          </p:cNvSpPr>
          <p:nvPr/>
        </p:nvSpPr>
        <p:spPr>
          <a:xfrm>
            <a:off x="4466989" y="2463650"/>
            <a:ext cx="6674622" cy="914400"/>
          </a:xfrm>
          <a:prstGeom prst="rect">
            <a:avLst/>
          </a:prstGeom>
          <a:solidFill>
            <a:schemeClr val="accent4">
              <a:alpha val="40222"/>
            </a:schemeClr>
          </a:solidFill>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spcAft>
                <a:spcPts val="1000"/>
              </a:spcAft>
              <a:buFont typeface="Wingdings 2" pitchFamily="18" charset="2"/>
              <a:buNone/>
            </a:pPr>
            <a:r>
              <a:rPr lang="en-US" sz="2200" dirty="0">
                <a:solidFill>
                  <a:schemeClr val="tx1">
                    <a:lumMod val="85000"/>
                    <a:lumOff val="15000"/>
                  </a:schemeClr>
                </a:solidFill>
                <a:latin typeface="Tenorite" pitchFamily="2" charset="0"/>
              </a:rPr>
              <a:t>Center Mental Health Consultant</a:t>
            </a:r>
          </a:p>
        </p:txBody>
      </p:sp>
      <p:sp>
        <p:nvSpPr>
          <p:cNvPr id="11" name="Content Placeholder 5">
            <a:extLst>
              <a:ext uri="{FF2B5EF4-FFF2-40B4-BE49-F238E27FC236}">
                <a16:creationId xmlns:a16="http://schemas.microsoft.com/office/drawing/2014/main" id="{509278E3-01E3-3B31-EC1C-9B8210D105F7}"/>
              </a:ext>
            </a:extLst>
          </p:cNvPr>
          <p:cNvSpPr txBox="1">
            <a:spLocks/>
          </p:cNvSpPr>
          <p:nvPr/>
        </p:nvSpPr>
        <p:spPr>
          <a:xfrm>
            <a:off x="4466988" y="3827170"/>
            <a:ext cx="6674623" cy="1755350"/>
          </a:xfrm>
          <a:prstGeom prst="rect">
            <a:avLst/>
          </a:prstGeom>
          <a:solidFill>
            <a:schemeClr val="accent2"/>
          </a:solidFill>
        </p:spPr>
        <p:txBody>
          <a:bodyPr vert="horz" lIns="91440" tIns="13716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spcAft>
                <a:spcPts val="1000"/>
              </a:spcAft>
              <a:buFont typeface="Wingdings 2" pitchFamily="18" charset="2"/>
              <a:buNone/>
            </a:pPr>
            <a:r>
              <a:rPr lang="en-US" sz="2200" dirty="0">
                <a:solidFill>
                  <a:schemeClr val="tx1">
                    <a:lumMod val="85000"/>
                    <a:lumOff val="15000"/>
                  </a:schemeClr>
                </a:solidFill>
                <a:latin typeface="Tenorite" pitchFamily="2" charset="0"/>
              </a:rPr>
              <a:t>Other appropriate qualified health professional (QHP) including:</a:t>
            </a:r>
          </a:p>
          <a:p>
            <a:pPr marL="571500" indent="-279400">
              <a:spcBef>
                <a:spcPts val="0"/>
              </a:spcBef>
              <a:spcAft>
                <a:spcPts val="1000"/>
              </a:spcAft>
            </a:pPr>
            <a:r>
              <a:rPr lang="en-US" sz="2200" dirty="0">
                <a:solidFill>
                  <a:schemeClr val="tx1">
                    <a:lumMod val="85000"/>
                    <a:lumOff val="15000"/>
                  </a:schemeClr>
                </a:solidFill>
                <a:latin typeface="Tenorite" pitchFamily="2" charset="0"/>
              </a:rPr>
              <a:t>TEAP Specialist</a:t>
            </a:r>
          </a:p>
          <a:p>
            <a:pPr marL="571500" indent="-279400">
              <a:spcBef>
                <a:spcPts val="0"/>
              </a:spcBef>
            </a:pPr>
            <a:r>
              <a:rPr lang="en-US" sz="2200" dirty="0">
                <a:solidFill>
                  <a:schemeClr val="tx1">
                    <a:lumMod val="85000"/>
                    <a:lumOff val="15000"/>
                  </a:schemeClr>
                </a:solidFill>
                <a:latin typeface="Tenorite" pitchFamily="2" charset="0"/>
              </a:rPr>
              <a:t>Student’s individual threating provider</a:t>
            </a:r>
            <a:endParaRPr lang="en-US" sz="2200" dirty="0">
              <a:solidFill>
                <a:schemeClr val="tx1">
                  <a:lumMod val="85000"/>
                  <a:lumOff val="15000"/>
                </a:schemeClr>
              </a:solidFill>
              <a:latin typeface="Tenorite" pitchFamily="2" charset="0"/>
              <a:ea typeface="Calibri" panose="020F0502020204030204" pitchFamily="34" charset="0"/>
              <a:cs typeface="Times New Roman" panose="02020603050405020304" pitchFamily="18" charset="0"/>
            </a:endParaRPr>
          </a:p>
        </p:txBody>
      </p:sp>
      <p:sp>
        <p:nvSpPr>
          <p:cNvPr id="3" name="Title 4">
            <a:extLst>
              <a:ext uri="{FF2B5EF4-FFF2-40B4-BE49-F238E27FC236}">
                <a16:creationId xmlns:a16="http://schemas.microsoft.com/office/drawing/2014/main" id="{1FD9E584-693F-679B-FA85-31CEBEBE4528}"/>
              </a:ext>
            </a:extLst>
          </p:cNvPr>
          <p:cNvSpPr txBox="1">
            <a:spLocks/>
          </p:cNvSpPr>
          <p:nvPr/>
        </p:nvSpPr>
        <p:spPr>
          <a:xfrm>
            <a:off x="590474" y="1074418"/>
            <a:ext cx="2461485" cy="4682839"/>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algn="ctr"/>
            <a:r>
              <a:rPr kumimoji="0" lang="en-US" sz="3200" b="1" i="0" strike="noStrike" kern="1200" cap="none" spc="0" normalizeH="0" baseline="0" noProof="0" dirty="0">
                <a:ln>
                  <a:noFill/>
                </a:ln>
                <a:solidFill>
                  <a:srgbClr val="FFC000"/>
                </a:solidFill>
                <a:effectLst/>
                <a:uLnTx/>
                <a:uFillTx/>
                <a:latin typeface="Tenorite" pitchFamily="2" charset="0"/>
                <a:ea typeface="+mj-ea"/>
                <a:cs typeface="+mj-cs"/>
              </a:rPr>
              <a:t>WHO</a:t>
            </a:r>
            <a:r>
              <a:rPr kumimoji="0" lang="en-US" sz="3200" b="1" i="0" u="none" strike="noStrike" kern="1200" cap="none" spc="0" normalizeH="0" baseline="0" noProof="0" dirty="0">
                <a:ln>
                  <a:noFill/>
                </a:ln>
                <a:solidFill>
                  <a:srgbClr val="FFC000"/>
                </a:solidFill>
                <a:effectLst/>
                <a:uLnTx/>
                <a:uFillTx/>
                <a:latin typeface="Tenorite" pitchFamily="2" charset="0"/>
                <a:ea typeface="+mj-ea"/>
                <a:cs typeface="+mj-cs"/>
              </a:rPr>
              <a:t> can recommend placing a student on MSWR?</a:t>
            </a:r>
            <a:endParaRPr lang="en-US" sz="4000" dirty="0">
              <a:solidFill>
                <a:srgbClr val="FFC000"/>
              </a:solidFill>
            </a:endParaRPr>
          </a:p>
        </p:txBody>
      </p:sp>
      <p:sp>
        <p:nvSpPr>
          <p:cNvPr id="15" name="Slide Number Placeholder 3">
            <a:extLst>
              <a:ext uri="{FF2B5EF4-FFF2-40B4-BE49-F238E27FC236}">
                <a16:creationId xmlns:a16="http://schemas.microsoft.com/office/drawing/2014/main" id="{FC1E8ECE-C1AF-203D-BF68-B8CA3A7C86B6}"/>
              </a:ext>
            </a:extLst>
          </p:cNvPr>
          <p:cNvSpPr>
            <a:spLocks noGrp="1"/>
          </p:cNvSpPr>
          <p:nvPr>
            <p:ph type="sldNum" sz="quarter" idx="12"/>
          </p:nvPr>
        </p:nvSpPr>
        <p:spPr>
          <a:xfrm>
            <a:off x="10408153" y="6364847"/>
            <a:ext cx="1530927" cy="365125"/>
          </a:xfrm>
        </p:spPr>
        <p:txBody>
          <a:bodyPr vert="horz" lIns="91440" tIns="45720" rIns="91440" bIns="45720" rtlCol="0" anchor="ctr">
            <a:normAutofit/>
          </a:bodyPr>
          <a:lstStyle/>
          <a:p>
            <a:pPr>
              <a:spcAft>
                <a:spcPts val="600"/>
              </a:spcAft>
            </a:pPr>
            <a:fld id="{48F63A3B-78C7-47BE-AE5E-E10140E04643}" type="slidenum">
              <a:rPr lang="en-US" b="1" kern="1200" dirty="0">
                <a:latin typeface="+mn-lt"/>
                <a:ea typeface="+mn-ea"/>
                <a:cs typeface="+mn-cs"/>
              </a:rPr>
              <a:pPr>
                <a:spcAft>
                  <a:spcPts val="600"/>
                </a:spcAft>
              </a:pPr>
              <a:t>8</a:t>
            </a:fld>
            <a:endParaRPr lang="en-US" b="1" kern="1200" dirty="0">
              <a:latin typeface="+mn-lt"/>
              <a:ea typeface="+mn-ea"/>
              <a:cs typeface="+mn-cs"/>
            </a:endParaRPr>
          </a:p>
        </p:txBody>
      </p:sp>
    </p:spTree>
    <p:extLst>
      <p:ext uri="{BB962C8B-B14F-4D97-AF65-F5344CB8AC3E}">
        <p14:creationId xmlns:p14="http://schemas.microsoft.com/office/powerpoint/2010/main" val="189559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60606-4357-7B5E-856E-BADEB1597311}"/>
              </a:ext>
            </a:extLst>
          </p:cNvPr>
          <p:cNvSpPr txBox="1"/>
          <p:nvPr/>
        </p:nvSpPr>
        <p:spPr>
          <a:xfrm>
            <a:off x="3289468" y="4534388"/>
            <a:ext cx="7982880" cy="1427032"/>
          </a:xfrm>
          <a:prstGeom prst="rect">
            <a:avLst/>
          </a:prstGeom>
          <a:solidFill>
            <a:srgbClr val="D3D3E8"/>
          </a:solidFill>
          <a:ln>
            <a:noFill/>
          </a:ln>
        </p:spPr>
        <p:txBody>
          <a:bodyPr wrap="square" rIns="182880" rtlCol="0" anchor="ctr">
            <a:noAutofit/>
          </a:bodyPr>
          <a:lstStyle/>
          <a:p>
            <a:pPr marL="457200" indent="-457200">
              <a:buFont typeface="+mj-lt"/>
              <a:buAutoNum type="arabicPeriod" startAt="4"/>
            </a:pPr>
            <a:r>
              <a:rPr lang="en-US" sz="2100" dirty="0">
                <a:solidFill>
                  <a:schemeClr val="tx1">
                    <a:lumMod val="85000"/>
                    <a:lumOff val="15000"/>
                  </a:schemeClr>
                </a:solidFill>
                <a:effectLst/>
                <a:latin typeface="Tenorite" pitchFamily="2" charset="0"/>
                <a:ea typeface="Times New Roman" panose="02020603050405020304" pitchFamily="18" charset="0"/>
              </a:rPr>
              <a:t>If the student is an individual with a disability, the center must </a:t>
            </a:r>
            <a:r>
              <a:rPr lang="en-US" sz="2100" b="1" dirty="0">
                <a:solidFill>
                  <a:schemeClr val="tx1">
                    <a:lumMod val="85000"/>
                    <a:lumOff val="15000"/>
                  </a:schemeClr>
                </a:solidFill>
                <a:effectLst/>
                <a:latin typeface="Tenorite" pitchFamily="2" charset="0"/>
                <a:ea typeface="Times New Roman" panose="02020603050405020304" pitchFamily="18" charset="0"/>
              </a:rPr>
              <a:t>determine</a:t>
            </a:r>
            <a:r>
              <a:rPr lang="en-US" sz="2100" dirty="0">
                <a:solidFill>
                  <a:schemeClr val="tx1">
                    <a:lumMod val="85000"/>
                    <a:lumOff val="15000"/>
                  </a:schemeClr>
                </a:solidFill>
                <a:effectLst/>
                <a:latin typeface="Tenorite" pitchFamily="2" charset="0"/>
                <a:ea typeface="Times New Roman" panose="02020603050405020304" pitchFamily="18" charset="0"/>
              </a:rPr>
              <a:t>, in conjunction with the student through the interactive process, </a:t>
            </a:r>
            <a:r>
              <a:rPr lang="en-US" sz="2100" b="1" dirty="0">
                <a:solidFill>
                  <a:schemeClr val="tx1">
                    <a:lumMod val="85000"/>
                    <a:lumOff val="15000"/>
                  </a:schemeClr>
                </a:solidFill>
                <a:effectLst/>
                <a:latin typeface="Tenorite" pitchFamily="2" charset="0"/>
                <a:ea typeface="Times New Roman" panose="02020603050405020304" pitchFamily="18" charset="0"/>
              </a:rPr>
              <a:t>whether any disability accommodations </a:t>
            </a:r>
            <a:r>
              <a:rPr lang="en-US" sz="2100" b="1" dirty="0">
                <a:solidFill>
                  <a:srgbClr val="1F23A8"/>
                </a:solidFill>
                <a:effectLst/>
                <a:latin typeface="Tenorite" pitchFamily="2" charset="0"/>
                <a:ea typeface="Times New Roman" panose="02020603050405020304" pitchFamily="18" charset="0"/>
              </a:rPr>
              <a:t>would address or mitigate </a:t>
            </a:r>
            <a:r>
              <a:rPr lang="en-US" sz="2100" dirty="0">
                <a:solidFill>
                  <a:srgbClr val="1F23A8"/>
                </a:solidFill>
                <a:effectLst/>
                <a:latin typeface="Tenorite" pitchFamily="2" charset="0"/>
                <a:ea typeface="Times New Roman" panose="02020603050405020304" pitchFamily="18" charset="0"/>
              </a:rPr>
              <a:t>relevant medical concerns</a:t>
            </a:r>
            <a:endParaRPr lang="en-US" sz="2100" dirty="0">
              <a:solidFill>
                <a:srgbClr val="1F23A8"/>
              </a:solidFill>
              <a:latin typeface="Tenorite" pitchFamily="2" charset="0"/>
            </a:endParaRPr>
          </a:p>
        </p:txBody>
      </p:sp>
      <p:sp>
        <p:nvSpPr>
          <p:cNvPr id="6" name="Content Placeholder 5">
            <a:extLst>
              <a:ext uri="{FF2B5EF4-FFF2-40B4-BE49-F238E27FC236}">
                <a16:creationId xmlns:a16="http://schemas.microsoft.com/office/drawing/2014/main" id="{DD9D1B9E-FB64-924E-87AC-859623835F2D}"/>
              </a:ext>
            </a:extLst>
          </p:cNvPr>
          <p:cNvSpPr>
            <a:spLocks noGrp="1"/>
          </p:cNvSpPr>
          <p:nvPr>
            <p:ph idx="1"/>
          </p:nvPr>
        </p:nvSpPr>
        <p:spPr>
          <a:xfrm>
            <a:off x="3289468" y="775977"/>
            <a:ext cx="7982880" cy="1051560"/>
          </a:xfrm>
          <a:solidFill>
            <a:srgbClr val="F7F3D2"/>
          </a:solidFill>
        </p:spPr>
        <p:txBody>
          <a:bodyPr>
            <a:noAutofit/>
          </a:bodyPr>
          <a:lstStyle/>
          <a:p>
            <a:pPr marL="347663" indent="-334963">
              <a:lnSpc>
                <a:spcPct val="100000"/>
              </a:lnSpc>
              <a:spcBef>
                <a:spcPts val="0"/>
              </a:spcBef>
              <a:buNone/>
            </a:pPr>
            <a:r>
              <a:rPr lang="en-US" sz="2200" dirty="0">
                <a:solidFill>
                  <a:srgbClr val="FFC000"/>
                </a:solidFill>
                <a:latin typeface="Tenorite" pitchFamily="2" charset="0"/>
              </a:rPr>
              <a:t>1.  </a:t>
            </a:r>
            <a:r>
              <a:rPr lang="en-US" sz="2100" dirty="0">
                <a:solidFill>
                  <a:srgbClr val="FFC000"/>
                </a:solidFill>
                <a:latin typeface="Tenorite" pitchFamily="2" charset="0"/>
              </a:rPr>
              <a:t>QHP has determined that a </a:t>
            </a:r>
            <a:r>
              <a:rPr lang="en-US" sz="2100" b="1" dirty="0">
                <a:solidFill>
                  <a:srgbClr val="FFC000"/>
                </a:solidFill>
                <a:effectLst/>
                <a:latin typeface="Tenorite" pitchFamily="2" charset="0"/>
                <a:ea typeface="Times New Roman" panose="02020603050405020304" pitchFamily="18" charset="0"/>
                <a:cs typeface="Calibri" panose="020F0502020204030204" pitchFamily="34" charset="0"/>
              </a:rPr>
              <a:t>student to have a preexisting or acquired </a:t>
            </a:r>
            <a:r>
              <a:rPr lang="en-US" sz="2100" b="1" dirty="0">
                <a:solidFill>
                  <a:srgbClr val="1F23A8"/>
                </a:solidFill>
                <a:effectLst/>
                <a:latin typeface="Tenorite" pitchFamily="2" charset="0"/>
                <a:ea typeface="Times New Roman" panose="02020603050405020304" pitchFamily="18" charset="0"/>
                <a:cs typeface="Calibri" panose="020F0502020204030204" pitchFamily="34" charset="0"/>
              </a:rPr>
              <a:t>health condition that requires treatment beyond the basic health services provided by Job Corps </a:t>
            </a:r>
            <a:r>
              <a:rPr lang="en-US" sz="2100" u="sng"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and</a:t>
            </a:r>
            <a:r>
              <a:rPr lang="en-US" sz="2100"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 </a:t>
            </a:r>
            <a:endParaRPr lang="en-US" sz="2100" dirty="0">
              <a:solidFill>
                <a:schemeClr val="tx1">
                  <a:lumMod val="85000"/>
                  <a:lumOff val="15000"/>
                </a:schemeClr>
              </a:solidFill>
              <a:effectLst/>
              <a:latin typeface="Tenorite"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3504BD1-6F8B-6A35-61DE-25E92DF0B50D}"/>
              </a:ext>
            </a:extLst>
          </p:cNvPr>
          <p:cNvSpPr txBox="1"/>
          <p:nvPr/>
        </p:nvSpPr>
        <p:spPr>
          <a:xfrm>
            <a:off x="3289468" y="1895707"/>
            <a:ext cx="7982880" cy="1051560"/>
          </a:xfrm>
          <a:prstGeom prst="rect">
            <a:avLst/>
          </a:prstGeom>
          <a:solidFill>
            <a:schemeClr val="accent4">
              <a:alpha val="40000"/>
            </a:schemeClr>
          </a:solidFill>
          <a:ln>
            <a:noFill/>
          </a:ln>
        </p:spPr>
        <p:txBody>
          <a:bodyPr wrap="square" rtlCol="0" anchor="ctr">
            <a:noAutofit/>
          </a:bodyPr>
          <a:lstStyle/>
          <a:p>
            <a:pPr marL="457200" indent="-457200">
              <a:buFont typeface="+mj-lt"/>
              <a:buAutoNum type="arabicPeriod" startAt="2"/>
            </a:pPr>
            <a:r>
              <a:rPr lang="en-US" sz="2100"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The necessary treatment </a:t>
            </a:r>
            <a:r>
              <a:rPr lang="en-US" sz="2100" dirty="0">
                <a:solidFill>
                  <a:srgbClr val="FFC000"/>
                </a:solidFill>
                <a:effectLst/>
                <a:latin typeface="Tenorite" pitchFamily="2" charset="0"/>
                <a:ea typeface="Times New Roman" panose="02020603050405020304" pitchFamily="18" charset="0"/>
                <a:cs typeface="Calibri" panose="020F0502020204030204" pitchFamily="34" charset="0"/>
              </a:rPr>
              <a:t>is </a:t>
            </a:r>
            <a:r>
              <a:rPr lang="en-US" sz="2100" b="1" dirty="0">
                <a:solidFill>
                  <a:srgbClr val="FFC000"/>
                </a:solidFill>
                <a:effectLst/>
                <a:latin typeface="Tenorite" pitchFamily="2" charset="0"/>
                <a:ea typeface="Times New Roman" panose="02020603050405020304" pitchFamily="18" charset="0"/>
                <a:cs typeface="Calibri" panose="020F0502020204030204" pitchFamily="34" charset="0"/>
              </a:rPr>
              <a:t>unavailable</a:t>
            </a:r>
            <a:r>
              <a:rPr lang="en-US" sz="2100" dirty="0">
                <a:solidFill>
                  <a:srgbClr val="FFC000"/>
                </a:solidFill>
                <a:effectLst/>
                <a:latin typeface="Tenorite" pitchFamily="2" charset="0"/>
                <a:ea typeface="Times New Roman" panose="02020603050405020304" pitchFamily="18" charset="0"/>
                <a:cs typeface="Calibri" panose="020F0502020204030204" pitchFamily="34" charset="0"/>
              </a:rPr>
              <a:t> </a:t>
            </a:r>
            <a:r>
              <a:rPr lang="en-US" sz="2100"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or will be </a:t>
            </a:r>
            <a:r>
              <a:rPr lang="en-US" sz="2100" b="1" dirty="0">
                <a:solidFill>
                  <a:srgbClr val="FFC000"/>
                </a:solidFill>
                <a:effectLst/>
                <a:latin typeface="Tenorite" pitchFamily="2" charset="0"/>
                <a:ea typeface="Times New Roman" panose="02020603050405020304" pitchFamily="18" charset="0"/>
                <a:cs typeface="Calibri" panose="020F0502020204030204" pitchFamily="34" charset="0"/>
              </a:rPr>
              <a:t>unusually costly</a:t>
            </a:r>
            <a:r>
              <a:rPr lang="en-US" sz="2100" dirty="0">
                <a:solidFill>
                  <a:srgbClr val="FFC000"/>
                </a:solidFill>
                <a:effectLst/>
                <a:latin typeface="Tenorite" pitchFamily="2" charset="0"/>
                <a:ea typeface="Times New Roman" panose="02020603050405020304" pitchFamily="18" charset="0"/>
                <a:cs typeface="Calibri" panose="020F0502020204030204" pitchFamily="34" charset="0"/>
              </a:rPr>
              <a:t> </a:t>
            </a:r>
            <a:r>
              <a:rPr lang="en-US" sz="2100"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to Job Corps; </a:t>
            </a:r>
            <a:r>
              <a:rPr lang="en-US" sz="2100" u="sng"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and</a:t>
            </a:r>
            <a:r>
              <a:rPr lang="en-US" sz="2100"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 </a:t>
            </a:r>
            <a:endParaRPr lang="en-US" sz="2100" dirty="0">
              <a:solidFill>
                <a:schemeClr val="tx1">
                  <a:lumMod val="85000"/>
                  <a:lumOff val="15000"/>
                </a:schemeClr>
              </a:solidFill>
              <a:effectLst/>
              <a:latin typeface="Tenorite"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AE7CA1E-54C1-D096-59CC-9F4961A7F67A}"/>
              </a:ext>
            </a:extLst>
          </p:cNvPr>
          <p:cNvSpPr txBox="1"/>
          <p:nvPr/>
        </p:nvSpPr>
        <p:spPr>
          <a:xfrm>
            <a:off x="3289468" y="3027312"/>
            <a:ext cx="7982880" cy="1427032"/>
          </a:xfrm>
          <a:prstGeom prst="rect">
            <a:avLst/>
          </a:prstGeom>
          <a:solidFill>
            <a:schemeClr val="accent3">
              <a:alpha val="40258"/>
            </a:schemeClr>
          </a:solidFill>
          <a:ln>
            <a:noFill/>
          </a:ln>
        </p:spPr>
        <p:txBody>
          <a:bodyPr wrap="square" rtlCol="0" anchor="ctr">
            <a:noAutofit/>
          </a:bodyPr>
          <a:lstStyle/>
          <a:p>
            <a:pPr marL="457200" indent="-457200">
              <a:buFont typeface="+mj-lt"/>
              <a:buAutoNum type="arabicPeriod" startAt="3"/>
            </a:pPr>
            <a:r>
              <a:rPr lang="en-US" sz="2100" b="1" dirty="0">
                <a:effectLst/>
                <a:latin typeface="Tenorite" pitchFamily="2" charset="0"/>
                <a:ea typeface="Times New Roman" panose="02020603050405020304" pitchFamily="18" charset="0"/>
                <a:cs typeface="Calibri" panose="020F0502020204030204" pitchFamily="34" charset="0"/>
              </a:rPr>
              <a:t>Other</a:t>
            </a:r>
            <a:r>
              <a:rPr lang="en-US" sz="2100" dirty="0">
                <a:effectLst/>
                <a:latin typeface="Tenorite" pitchFamily="2" charset="0"/>
                <a:ea typeface="Times New Roman" panose="02020603050405020304" pitchFamily="18" charset="0"/>
                <a:cs typeface="Calibri" panose="020F0502020204030204" pitchFamily="34" charset="0"/>
              </a:rPr>
              <a:t> </a:t>
            </a:r>
            <a:r>
              <a:rPr lang="en-US" sz="2100" b="1" dirty="0">
                <a:effectLst/>
                <a:latin typeface="Tenorite" pitchFamily="2" charset="0"/>
                <a:ea typeface="Times New Roman" panose="02020603050405020304" pitchFamily="18" charset="0"/>
                <a:cs typeface="Calibri" panose="020F0502020204030204" pitchFamily="34" charset="0"/>
              </a:rPr>
              <a:t>types of leave </a:t>
            </a:r>
            <a:r>
              <a:rPr lang="en-US" sz="2100" dirty="0">
                <a:solidFill>
                  <a:schemeClr val="tx1">
                    <a:lumMod val="85000"/>
                    <a:lumOff val="15000"/>
                  </a:schemeClr>
                </a:solidFill>
                <a:effectLst/>
                <a:latin typeface="Tenorite" pitchFamily="2" charset="0"/>
                <a:ea typeface="Times New Roman" panose="02020603050405020304" pitchFamily="18" charset="0"/>
                <a:cs typeface="Calibri" panose="020F0502020204030204" pitchFamily="34" charset="0"/>
              </a:rPr>
              <a:t>(Administrative Leave with Pay, and Personal Leave with Pay, and others), and other methods of addressing relevant medical concerns </a:t>
            </a:r>
            <a:r>
              <a:rPr lang="en-US" sz="2100" dirty="0">
                <a:effectLst/>
                <a:latin typeface="Tenorite" pitchFamily="2" charset="0"/>
                <a:ea typeface="Times New Roman" panose="02020603050405020304" pitchFamily="18" charset="0"/>
                <a:cs typeface="Calibri" panose="020F0502020204030204" pitchFamily="34" charset="0"/>
              </a:rPr>
              <a:t>have been </a:t>
            </a:r>
            <a:r>
              <a:rPr lang="en-US" sz="2100" b="1" dirty="0">
                <a:solidFill>
                  <a:srgbClr val="FFC000"/>
                </a:solidFill>
                <a:effectLst/>
                <a:latin typeface="Tenorite" pitchFamily="2" charset="0"/>
                <a:ea typeface="Times New Roman" panose="02020603050405020304" pitchFamily="18" charset="0"/>
                <a:cs typeface="Calibri" panose="020F0502020204030204" pitchFamily="34" charset="0"/>
              </a:rPr>
              <a:t>tried or considered </a:t>
            </a:r>
            <a:r>
              <a:rPr lang="en-US" sz="2100" dirty="0">
                <a:solidFill>
                  <a:srgbClr val="FFC000"/>
                </a:solidFill>
                <a:effectLst/>
                <a:latin typeface="Tenorite" pitchFamily="2" charset="0"/>
                <a:ea typeface="Times New Roman" panose="02020603050405020304" pitchFamily="18" charset="0"/>
                <a:cs typeface="Calibri" panose="020F0502020204030204" pitchFamily="34" charset="0"/>
              </a:rPr>
              <a:t>and determined to be insufficient.</a:t>
            </a:r>
            <a:endParaRPr lang="en-US" sz="2100" dirty="0">
              <a:solidFill>
                <a:srgbClr val="FFC000"/>
              </a:solidFill>
              <a:latin typeface="Tenorite" pitchFamily="2" charset="0"/>
              <a:ea typeface="Times New Roman" panose="02020603050405020304" pitchFamily="18" charset="0"/>
              <a:cs typeface="Times New Roman" panose="02020603050405020304" pitchFamily="18" charset="0"/>
            </a:endParaRPr>
          </a:p>
        </p:txBody>
      </p:sp>
      <p:sp>
        <p:nvSpPr>
          <p:cNvPr id="2" name="Title 4">
            <a:extLst>
              <a:ext uri="{FF2B5EF4-FFF2-40B4-BE49-F238E27FC236}">
                <a16:creationId xmlns:a16="http://schemas.microsoft.com/office/drawing/2014/main" id="{305FE7A7-C961-7A8B-68E9-7B2672252118}"/>
              </a:ext>
            </a:extLst>
          </p:cNvPr>
          <p:cNvSpPr txBox="1">
            <a:spLocks/>
          </p:cNvSpPr>
          <p:nvPr/>
        </p:nvSpPr>
        <p:spPr>
          <a:xfrm>
            <a:off x="590474" y="1074418"/>
            <a:ext cx="2461485" cy="4682839"/>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110000"/>
              </a:lnSpc>
              <a:spcBef>
                <a:spcPct val="0"/>
              </a:spcBef>
              <a:buNone/>
              <a:defRPr sz="3200" b="1" kern="1200">
                <a:solidFill>
                  <a:schemeClr val="tx1"/>
                </a:solidFill>
                <a:effectLst/>
                <a:latin typeface="Tenorite" pitchFamily="2" charset="0"/>
                <a:ea typeface="+mj-ea"/>
                <a:cs typeface="+mj-cs"/>
              </a:defRPr>
            </a:lvl1pPr>
          </a:lstStyle>
          <a:p>
            <a:pPr algn="ctr"/>
            <a:r>
              <a:rPr lang="en-US" dirty="0">
                <a:solidFill>
                  <a:srgbClr val="FFC000"/>
                </a:solidFill>
                <a:latin typeface="Tenorite" pitchFamily="2" charset="0"/>
              </a:rPr>
              <a:t>Criteria for MSWR</a:t>
            </a:r>
            <a:br>
              <a:rPr lang="en-US" dirty="0">
                <a:solidFill>
                  <a:srgbClr val="FFC000"/>
                </a:solidFill>
                <a:latin typeface="Tenorite" pitchFamily="2" charset="0"/>
              </a:rPr>
            </a:br>
            <a:br>
              <a:rPr lang="en-US" dirty="0">
                <a:latin typeface="Tenorite" pitchFamily="2" charset="0"/>
              </a:rPr>
            </a:br>
            <a:r>
              <a:rPr lang="en-US" sz="2700" i="1" dirty="0">
                <a:solidFill>
                  <a:srgbClr val="F7E897"/>
                </a:solidFill>
                <a:latin typeface="Tenorite" pitchFamily="2" charset="0"/>
              </a:rPr>
              <a:t>#3 and #4 </a:t>
            </a:r>
          </a:p>
          <a:p>
            <a:pPr algn="ctr"/>
            <a:r>
              <a:rPr lang="en-US" sz="2700" i="1" dirty="0">
                <a:solidFill>
                  <a:srgbClr val="F7E897"/>
                </a:solidFill>
                <a:latin typeface="Tenorite" pitchFamily="2" charset="0"/>
              </a:rPr>
              <a:t>are new</a:t>
            </a:r>
            <a:endParaRPr lang="en-US" sz="4000" dirty="0">
              <a:solidFill>
                <a:srgbClr val="F7E897"/>
              </a:solidFill>
            </a:endParaRPr>
          </a:p>
        </p:txBody>
      </p:sp>
    </p:spTree>
    <p:extLst>
      <p:ext uri="{BB962C8B-B14F-4D97-AF65-F5344CB8AC3E}">
        <p14:creationId xmlns:p14="http://schemas.microsoft.com/office/powerpoint/2010/main" val="2145566140"/>
      </p:ext>
    </p:extLst>
  </p:cSld>
  <p:clrMapOvr>
    <a:masterClrMapping/>
  </p:clrMapOvr>
</p:sld>
</file>

<file path=ppt/theme/theme1.xml><?xml version="1.0" encoding="utf-8"?>
<a:theme xmlns:a="http://schemas.openxmlformats.org/drawingml/2006/main" name="Crop">
  <a:themeElements>
    <a:clrScheme name="Custom 1">
      <a:dk1>
        <a:sysClr val="windowText" lastClr="000000"/>
      </a:dk1>
      <a:lt1>
        <a:sysClr val="window" lastClr="FFFFFF"/>
      </a:lt1>
      <a:dk2>
        <a:srgbClr val="242852"/>
      </a:dk2>
      <a:lt2>
        <a:srgbClr val="FFFFFF"/>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Custom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XRUYQT3274NZ-681238054-2130</_dlc_DocId>
    <_dlc_DocIdUrl xmlns="b22f8f74-215c-4154-9939-bd29e4e8980e">
      <Url>https://supportservices.jobcorps.gov/health/_layouts/15/DocIdRedir.aspx?ID=XRUYQT3274NZ-681238054-2130</Url>
      <Description>XRUYQT3274NZ-681238054-2130</Description>
    </_dlc_DocIdUrl>
  </documentManagement>
</p:properties>
</file>

<file path=customXml/itemProps1.xml><?xml version="1.0" encoding="utf-8"?>
<ds:datastoreItem xmlns:ds="http://schemas.openxmlformats.org/officeDocument/2006/customXml" ds:itemID="{39956D2E-347A-4F01-82CC-7EECCEB22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2f8f74-215c-4154-9939-bd29e4e89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25E946-CC96-4E55-89CB-7917EE88D46A}">
  <ds:schemaRefs>
    <ds:schemaRef ds:uri="http://schemas.microsoft.com/sharepoint/events"/>
  </ds:schemaRefs>
</ds:datastoreItem>
</file>

<file path=customXml/itemProps3.xml><?xml version="1.0" encoding="utf-8"?>
<ds:datastoreItem xmlns:ds="http://schemas.openxmlformats.org/officeDocument/2006/customXml" ds:itemID="{D9DAB42D-089B-4236-9CD3-0109E7465E12}">
  <ds:schemaRefs>
    <ds:schemaRef ds:uri="http://schemas.microsoft.com/sharepoint/v3/contenttype/forms"/>
  </ds:schemaRefs>
</ds:datastoreItem>
</file>

<file path=customXml/itemProps4.xml><?xml version="1.0" encoding="utf-8"?>
<ds:datastoreItem xmlns:ds="http://schemas.openxmlformats.org/officeDocument/2006/customXml" ds:itemID="{4627CD66-A445-4770-A4B8-C318D33D9892}">
  <ds:schemaRefs>
    <ds:schemaRef ds:uri="b22f8f74-215c-4154-9939-bd29e4e8980e"/>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28281</TotalTime>
  <Words>7120</Words>
  <Application>Microsoft Office PowerPoint</Application>
  <PresentationFormat>Widescreen</PresentationFormat>
  <Paragraphs>447</Paragraphs>
  <Slides>34</Slides>
  <Notes>34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34</vt:i4>
      </vt:variant>
    </vt:vector>
  </HeadingPairs>
  <TitlesOfParts>
    <vt:vector size="50" baseType="lpstr">
      <vt:lpstr>Arial</vt:lpstr>
      <vt:lpstr>Avenir Next LT Pro</vt:lpstr>
      <vt:lpstr>Avenir Next LT Pro Light</vt:lpstr>
      <vt:lpstr>Calibri</vt:lpstr>
      <vt:lpstr>Calibri Light</vt:lpstr>
      <vt:lpstr>Franklin Gothic Book</vt:lpstr>
      <vt:lpstr>Helvetica</vt:lpstr>
      <vt:lpstr>Symbol</vt:lpstr>
      <vt:lpstr>System Font Regular</vt:lpstr>
      <vt:lpstr>Tenorite</vt:lpstr>
      <vt:lpstr>Times New Roman</vt:lpstr>
      <vt:lpstr>Wingdings</vt:lpstr>
      <vt:lpstr>Wingdings 2</vt:lpstr>
      <vt:lpstr>Crop</vt:lpstr>
      <vt:lpstr>Custom Design</vt:lpstr>
      <vt:lpstr>Office Theme</vt:lpstr>
      <vt:lpstr>Center Mental Health Consultant Orientation  Part 3- Medical Separation with Reinstatement Rights (MSWR) </vt:lpstr>
      <vt:lpstr>PowerPoint Presentation</vt:lpstr>
      <vt:lpstr>PowerPoint Presentation</vt:lpstr>
      <vt:lpstr> MSWR</vt:lpstr>
      <vt:lpstr>What is an MSWR?</vt:lpstr>
      <vt:lpstr>What is an MSWR?</vt:lpstr>
      <vt:lpstr>Main Changes  PRH Change Notice 22-02  (issued 11/30/22)</vt:lpstr>
      <vt:lpstr>PowerPoint Presentation</vt:lpstr>
      <vt:lpstr>PowerPoint Presentation</vt:lpstr>
      <vt:lpstr>CAN A STUDENT EVER BE PLACED DIRECTLY ON A MSWR?</vt:lpstr>
      <vt:lpstr> MSWR</vt:lpstr>
      <vt:lpstr>PowerPoint Presentation</vt:lpstr>
      <vt:lpstr>MSWR OUTCOMES</vt:lpstr>
      <vt:lpstr>PowerPoint Presentation</vt:lpstr>
      <vt:lpstr>PowerPoint Presentation</vt:lpstr>
      <vt:lpstr> MSWR</vt:lpstr>
      <vt:lpstr>MSWR Documentation  2 Types</vt:lpstr>
      <vt:lpstr>MSWR Documentation  Progress Note for SHR</vt:lpstr>
      <vt:lpstr>SPAMIS Codes  There is only one SPAMIS code per disorder rather than separate codes for various specifiers.  </vt:lpstr>
      <vt:lpstr>  MSWR Documentation Requirements</vt:lpstr>
      <vt:lpstr>Recommended MSWR Form</vt:lpstr>
      <vt:lpstr>PowerPoint Presentation</vt:lpstr>
      <vt:lpstr>PowerPoint Presentation</vt:lpstr>
      <vt:lpstr>PowerPoint Presentation</vt:lpstr>
      <vt:lpstr>PowerPoint Presentation</vt:lpstr>
      <vt:lpstr>What if student doesn’t agree with (consent to) MSWR?</vt:lpstr>
      <vt:lpstr>PowerPoint Presentation</vt:lpstr>
      <vt:lpstr>WHAT IF  … ?</vt:lpstr>
      <vt:lpstr>How do I determine if a student is ready to return to center?</vt:lpstr>
      <vt:lpstr>PowerPoint Presentation</vt:lpstr>
      <vt:lpstr>Consultant Role</vt:lpstr>
      <vt:lpstr>Questions/Discussion</vt:lpstr>
      <vt:lpstr>Regional Mental Health Specialists </vt:lpstr>
      <vt:lpstr>Thank you for listening and your participation!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Mental Health Consultant Orientation  Part 2</dc:title>
  <dc:creator>Julie Luht</dc:creator>
  <cp:lastModifiedBy>Valerie Cherry, PhD</cp:lastModifiedBy>
  <cp:revision>161</cp:revision>
  <cp:lastPrinted>2024-04-24T16:34:21Z</cp:lastPrinted>
  <dcterms:created xsi:type="dcterms:W3CDTF">2020-04-29T12:11:39Z</dcterms:created>
  <dcterms:modified xsi:type="dcterms:W3CDTF">2024-05-07T15:16:29Z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2f6081a4-30a6-40f5-be76-5249f2c92227</vt:lpwstr>
  </property>
</Properties>
</file>