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2"/>
  </p:notesMasterIdLst>
  <p:handoutMasterIdLst>
    <p:handoutMasterId r:id="rId43"/>
  </p:handoutMasterIdLst>
  <p:sldIdLst>
    <p:sldId id="256" r:id="rId6"/>
    <p:sldId id="257" r:id="rId7"/>
    <p:sldId id="480" r:id="rId8"/>
    <p:sldId id="263" r:id="rId9"/>
    <p:sldId id="265" r:id="rId10"/>
    <p:sldId id="295" r:id="rId11"/>
    <p:sldId id="279" r:id="rId12"/>
    <p:sldId id="287" r:id="rId13"/>
    <p:sldId id="487" r:id="rId14"/>
    <p:sldId id="497" r:id="rId15"/>
    <p:sldId id="498" r:id="rId16"/>
    <p:sldId id="271" r:id="rId17"/>
    <p:sldId id="499" r:id="rId18"/>
    <p:sldId id="285" r:id="rId19"/>
    <p:sldId id="286" r:id="rId20"/>
    <p:sldId id="476" r:id="rId21"/>
    <p:sldId id="484" r:id="rId22"/>
    <p:sldId id="282" r:id="rId23"/>
    <p:sldId id="494" r:id="rId24"/>
    <p:sldId id="284" r:id="rId25"/>
    <p:sldId id="272" r:id="rId26"/>
    <p:sldId id="273" r:id="rId27"/>
    <p:sldId id="274" r:id="rId28"/>
    <p:sldId id="275" r:id="rId29"/>
    <p:sldId id="500" r:id="rId30"/>
    <p:sldId id="266" r:id="rId31"/>
    <p:sldId id="483" r:id="rId32"/>
    <p:sldId id="489" r:id="rId33"/>
    <p:sldId id="490" r:id="rId34"/>
    <p:sldId id="491" r:id="rId35"/>
    <p:sldId id="495" r:id="rId36"/>
    <p:sldId id="501" r:id="rId37"/>
    <p:sldId id="481" r:id="rId38"/>
    <p:sldId id="474" r:id="rId39"/>
    <p:sldId id="292" r:id="rId40"/>
    <p:sldId id="294" r:id="rId4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12EF6"/>
    <a:srgbClr val="F391A8"/>
    <a:srgbClr val="201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98" autoAdjust="0"/>
    <p:restoredTop sz="50320" autoAdjust="0"/>
  </p:normalViewPr>
  <p:slideViewPr>
    <p:cSldViewPr snapToGrid="0">
      <p:cViewPr varScale="1">
        <p:scale>
          <a:sx n="50" d="100"/>
          <a:sy n="50" d="100"/>
        </p:scale>
        <p:origin x="2448" y="176"/>
      </p:cViewPr>
      <p:guideLst/>
    </p:cSldViewPr>
  </p:slideViewPr>
  <p:notesTextViewPr>
    <p:cViewPr>
      <p:scale>
        <a:sx n="110" d="100"/>
        <a:sy n="110" d="100"/>
      </p:scale>
      <p:origin x="0" y="0"/>
    </p:cViewPr>
  </p:notesTextViewPr>
  <p:sorterViewPr>
    <p:cViewPr>
      <p:scale>
        <a:sx n="129" d="100"/>
        <a:sy n="129" d="100"/>
      </p:scale>
      <p:origin x="0" y="0"/>
    </p:cViewPr>
  </p:sorterViewPr>
  <p:notesViewPr>
    <p:cSldViewPr snapToGrid="0">
      <p:cViewPr>
        <p:scale>
          <a:sx n="115" d="100"/>
          <a:sy n="115" d="100"/>
        </p:scale>
        <p:origin x="3304" y="-8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08732-1C71-4355-BFA1-9AE617976008}"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48DBD60C-2BE0-4E8B-8772-2FC60F731C5F}">
      <dgm:prSet/>
      <dgm:spPr/>
      <dgm:t>
        <a:bodyPr/>
        <a:lstStyle/>
        <a:p>
          <a:r>
            <a:rPr lang="en-US" b="1" dirty="0"/>
            <a:t>Download</a:t>
          </a:r>
        </a:p>
      </dgm:t>
    </dgm:pt>
    <dgm:pt modelId="{2BBF461C-2307-4F3B-8E80-B1404927CE7F}" type="parTrans" cxnId="{81D370AF-CFCF-49BD-871A-8D5A5B90A1AC}">
      <dgm:prSet/>
      <dgm:spPr/>
      <dgm:t>
        <a:bodyPr/>
        <a:lstStyle/>
        <a:p>
          <a:endParaRPr lang="en-US"/>
        </a:p>
      </dgm:t>
    </dgm:pt>
    <dgm:pt modelId="{44DD2CE6-6BB2-414A-820E-000EDCEDC3B8}" type="sibTrans" cxnId="{81D370AF-CFCF-49BD-871A-8D5A5B90A1AC}">
      <dgm:prSet/>
      <dgm:spPr/>
      <dgm:t>
        <a:bodyPr/>
        <a:lstStyle/>
        <a:p>
          <a:endParaRPr lang="en-US"/>
        </a:p>
      </dgm:t>
    </dgm:pt>
    <dgm:pt modelId="{704E708F-40FD-49EC-9F5C-E274D5DF6FC9}">
      <dgm:prSet/>
      <dgm:spPr/>
      <dgm:t>
        <a:bodyPr/>
        <a:lstStyle/>
        <a:p>
          <a:r>
            <a:rPr lang="en-US" dirty="0"/>
            <a:t> Download Power Point and Review It</a:t>
          </a:r>
        </a:p>
      </dgm:t>
    </dgm:pt>
    <dgm:pt modelId="{D9E4AE0C-E494-4DD0-919A-58DB5EDCC6A8}" type="parTrans" cxnId="{394D5680-7F39-4939-BD0A-7EC3198B3878}">
      <dgm:prSet/>
      <dgm:spPr/>
      <dgm:t>
        <a:bodyPr/>
        <a:lstStyle/>
        <a:p>
          <a:endParaRPr lang="en-US"/>
        </a:p>
      </dgm:t>
    </dgm:pt>
    <dgm:pt modelId="{C5AD4E03-7FD3-4077-9587-8FC3B467F8A4}" type="sibTrans" cxnId="{394D5680-7F39-4939-BD0A-7EC3198B3878}">
      <dgm:prSet/>
      <dgm:spPr/>
      <dgm:t>
        <a:bodyPr/>
        <a:lstStyle/>
        <a:p>
          <a:endParaRPr lang="en-US"/>
        </a:p>
      </dgm:t>
    </dgm:pt>
    <dgm:pt modelId="{B6D9CD97-ABE0-4C2F-AF5B-582ADAEDF4A5}">
      <dgm:prSet/>
      <dgm:spPr/>
      <dgm:t>
        <a:bodyPr/>
        <a:lstStyle/>
        <a:p>
          <a:r>
            <a:rPr lang="en-US" b="1" dirty="0"/>
            <a:t>Go</a:t>
          </a:r>
        </a:p>
      </dgm:t>
    </dgm:pt>
    <dgm:pt modelId="{A52C91B6-3E51-4657-B795-2BB760CF82F5}" type="parTrans" cxnId="{B73C8FF5-DFD3-4045-B830-14F93CE6F0E9}">
      <dgm:prSet/>
      <dgm:spPr/>
      <dgm:t>
        <a:bodyPr/>
        <a:lstStyle/>
        <a:p>
          <a:endParaRPr lang="en-US"/>
        </a:p>
      </dgm:t>
    </dgm:pt>
    <dgm:pt modelId="{01419C40-BAFF-4CB2-9C59-F9785DB24D3D}" type="sibTrans" cxnId="{B73C8FF5-DFD3-4045-B830-14F93CE6F0E9}">
      <dgm:prSet/>
      <dgm:spPr/>
      <dgm:t>
        <a:bodyPr/>
        <a:lstStyle/>
        <a:p>
          <a:endParaRPr lang="en-US"/>
        </a:p>
      </dgm:t>
    </dgm:pt>
    <dgm:pt modelId="{17620050-9F25-4E40-BF1F-7F7BC4B2DBD1}">
      <dgm:prSet/>
      <dgm:spPr/>
      <dgm:t>
        <a:bodyPr/>
        <a:lstStyle/>
        <a:p>
          <a:r>
            <a:rPr lang="en-US" dirty="0"/>
            <a:t>Go to the HW website and review the DRG and the forms discussed today!</a:t>
          </a:r>
        </a:p>
      </dgm:t>
    </dgm:pt>
    <dgm:pt modelId="{07BBEE20-A9D4-4BA9-8D8B-1BCF096E80FF}" type="parTrans" cxnId="{B3A68C41-6744-4EFC-8AA8-A14EE5AA9CD5}">
      <dgm:prSet/>
      <dgm:spPr/>
      <dgm:t>
        <a:bodyPr/>
        <a:lstStyle/>
        <a:p>
          <a:endParaRPr lang="en-US"/>
        </a:p>
      </dgm:t>
    </dgm:pt>
    <dgm:pt modelId="{242382C9-70E0-4386-8E82-FF6F1B2EE5A0}" type="sibTrans" cxnId="{B3A68C41-6744-4EFC-8AA8-A14EE5AA9CD5}">
      <dgm:prSet/>
      <dgm:spPr/>
      <dgm:t>
        <a:bodyPr/>
        <a:lstStyle/>
        <a:p>
          <a:endParaRPr lang="en-US"/>
        </a:p>
      </dgm:t>
    </dgm:pt>
    <dgm:pt modelId="{9AE3C982-E83A-4367-9CD4-1B92F76D9718}">
      <dgm:prSet/>
      <dgm:spPr/>
      <dgm:t>
        <a:bodyPr/>
        <a:lstStyle/>
        <a:p>
          <a:r>
            <a:rPr lang="en-US" b="1" dirty="0"/>
            <a:t>Reach</a:t>
          </a:r>
          <a:r>
            <a:rPr lang="en-US" dirty="0"/>
            <a:t> </a:t>
          </a:r>
          <a:r>
            <a:rPr lang="en-US" b="1" dirty="0"/>
            <a:t>out</a:t>
          </a:r>
        </a:p>
      </dgm:t>
    </dgm:pt>
    <dgm:pt modelId="{ECAB72F0-8559-4FF4-B076-4492B396E305}" type="parTrans" cxnId="{2E8E3572-2381-4434-9B87-5BE332EAC637}">
      <dgm:prSet/>
      <dgm:spPr/>
      <dgm:t>
        <a:bodyPr/>
        <a:lstStyle/>
        <a:p>
          <a:endParaRPr lang="en-US"/>
        </a:p>
      </dgm:t>
    </dgm:pt>
    <dgm:pt modelId="{8332C265-3F2D-4F20-A1D4-7BB117018B7A}" type="sibTrans" cxnId="{2E8E3572-2381-4434-9B87-5BE332EAC637}">
      <dgm:prSet/>
      <dgm:spPr/>
      <dgm:t>
        <a:bodyPr/>
        <a:lstStyle/>
        <a:p>
          <a:endParaRPr lang="en-US"/>
        </a:p>
      </dgm:t>
    </dgm:pt>
    <dgm:pt modelId="{E3D2DA98-9DDC-411A-B9A8-D7628D3B8B27}">
      <dgm:prSet/>
      <dgm:spPr/>
      <dgm:t>
        <a:bodyPr/>
        <a:lstStyle/>
        <a:p>
          <a:r>
            <a:rPr lang="en-US" b="1" dirty="0"/>
            <a:t>Reach out to your RMHS often!!!</a:t>
          </a:r>
        </a:p>
      </dgm:t>
    </dgm:pt>
    <dgm:pt modelId="{DB783436-1EA5-4EE7-8D71-91AA9FE34086}" type="parTrans" cxnId="{606D57CF-7423-49E7-AB6A-73F69B51F10C}">
      <dgm:prSet/>
      <dgm:spPr/>
      <dgm:t>
        <a:bodyPr/>
        <a:lstStyle/>
        <a:p>
          <a:endParaRPr lang="en-US"/>
        </a:p>
      </dgm:t>
    </dgm:pt>
    <dgm:pt modelId="{7F0E7BD9-CA32-4101-9441-5DD47F94D6E3}" type="sibTrans" cxnId="{606D57CF-7423-49E7-AB6A-73F69B51F10C}">
      <dgm:prSet/>
      <dgm:spPr/>
      <dgm:t>
        <a:bodyPr/>
        <a:lstStyle/>
        <a:p>
          <a:endParaRPr lang="en-US"/>
        </a:p>
      </dgm:t>
    </dgm:pt>
    <dgm:pt modelId="{D383CCB9-6A8C-4171-B36C-883C453BBE70}" type="pres">
      <dgm:prSet presAssocID="{6BD08732-1C71-4355-BFA1-9AE617976008}" presName="Name0" presStyleCnt="0">
        <dgm:presLayoutVars>
          <dgm:dir/>
          <dgm:animLvl val="lvl"/>
          <dgm:resizeHandles val="exact"/>
        </dgm:presLayoutVars>
      </dgm:prSet>
      <dgm:spPr/>
    </dgm:pt>
    <dgm:pt modelId="{986CB928-66D9-4E82-A775-8A1098DC9142}" type="pres">
      <dgm:prSet presAssocID="{48DBD60C-2BE0-4E8B-8772-2FC60F731C5F}" presName="linNode" presStyleCnt="0"/>
      <dgm:spPr/>
    </dgm:pt>
    <dgm:pt modelId="{46799DEA-9B50-4869-A2D8-A31D4CD60E20}" type="pres">
      <dgm:prSet presAssocID="{48DBD60C-2BE0-4E8B-8772-2FC60F731C5F}" presName="parentText" presStyleLbl="node1" presStyleIdx="0" presStyleCnt="3">
        <dgm:presLayoutVars>
          <dgm:chMax val="1"/>
          <dgm:bulletEnabled val="1"/>
        </dgm:presLayoutVars>
      </dgm:prSet>
      <dgm:spPr/>
    </dgm:pt>
    <dgm:pt modelId="{99AE7690-BBC2-4BD0-B916-E1473F8E7F92}" type="pres">
      <dgm:prSet presAssocID="{48DBD60C-2BE0-4E8B-8772-2FC60F731C5F}" presName="descendantText" presStyleLbl="alignAccFollowNode1" presStyleIdx="0" presStyleCnt="3">
        <dgm:presLayoutVars>
          <dgm:bulletEnabled val="1"/>
        </dgm:presLayoutVars>
      </dgm:prSet>
      <dgm:spPr/>
    </dgm:pt>
    <dgm:pt modelId="{82BF5AC1-6804-4D5D-A6B3-DB9EBE5C1B92}" type="pres">
      <dgm:prSet presAssocID="{44DD2CE6-6BB2-414A-820E-000EDCEDC3B8}" presName="sp" presStyleCnt="0"/>
      <dgm:spPr/>
    </dgm:pt>
    <dgm:pt modelId="{722EEA60-FA94-4DA7-802E-B45BBC744A1A}" type="pres">
      <dgm:prSet presAssocID="{B6D9CD97-ABE0-4C2F-AF5B-582ADAEDF4A5}" presName="linNode" presStyleCnt="0"/>
      <dgm:spPr/>
    </dgm:pt>
    <dgm:pt modelId="{48C783A3-85AD-4471-8D81-73D2982798EA}" type="pres">
      <dgm:prSet presAssocID="{B6D9CD97-ABE0-4C2F-AF5B-582ADAEDF4A5}" presName="parentText" presStyleLbl="node1" presStyleIdx="1" presStyleCnt="3">
        <dgm:presLayoutVars>
          <dgm:chMax val="1"/>
          <dgm:bulletEnabled val="1"/>
        </dgm:presLayoutVars>
      </dgm:prSet>
      <dgm:spPr/>
    </dgm:pt>
    <dgm:pt modelId="{E1877EFA-97A9-4EA3-AD25-AC3A62A0A8FF}" type="pres">
      <dgm:prSet presAssocID="{B6D9CD97-ABE0-4C2F-AF5B-582ADAEDF4A5}" presName="descendantText" presStyleLbl="alignAccFollowNode1" presStyleIdx="1" presStyleCnt="3">
        <dgm:presLayoutVars>
          <dgm:bulletEnabled val="1"/>
        </dgm:presLayoutVars>
      </dgm:prSet>
      <dgm:spPr/>
    </dgm:pt>
    <dgm:pt modelId="{4E03FF47-84B0-4A6B-9B3A-B2CF7E3562A2}" type="pres">
      <dgm:prSet presAssocID="{01419C40-BAFF-4CB2-9C59-F9785DB24D3D}" presName="sp" presStyleCnt="0"/>
      <dgm:spPr/>
    </dgm:pt>
    <dgm:pt modelId="{F5BAB9A8-F04A-4613-86B4-8A9CE6D5F490}" type="pres">
      <dgm:prSet presAssocID="{9AE3C982-E83A-4367-9CD4-1B92F76D9718}" presName="linNode" presStyleCnt="0"/>
      <dgm:spPr/>
    </dgm:pt>
    <dgm:pt modelId="{B02801E2-DF65-4DED-8132-8713F3FEE145}" type="pres">
      <dgm:prSet presAssocID="{9AE3C982-E83A-4367-9CD4-1B92F76D9718}" presName="parentText" presStyleLbl="node1" presStyleIdx="2" presStyleCnt="3">
        <dgm:presLayoutVars>
          <dgm:chMax val="1"/>
          <dgm:bulletEnabled val="1"/>
        </dgm:presLayoutVars>
      </dgm:prSet>
      <dgm:spPr/>
    </dgm:pt>
    <dgm:pt modelId="{4E78AFDD-9E5A-4D23-A609-E1043C7EBA21}" type="pres">
      <dgm:prSet presAssocID="{9AE3C982-E83A-4367-9CD4-1B92F76D9718}" presName="descendantText" presStyleLbl="alignAccFollowNode1" presStyleIdx="2" presStyleCnt="3">
        <dgm:presLayoutVars>
          <dgm:bulletEnabled val="1"/>
        </dgm:presLayoutVars>
      </dgm:prSet>
      <dgm:spPr/>
    </dgm:pt>
  </dgm:ptLst>
  <dgm:cxnLst>
    <dgm:cxn modelId="{8A03311A-950A-4BEB-BCCA-C389938D9633}" type="presOf" srcId="{704E708F-40FD-49EC-9F5C-E274D5DF6FC9}" destId="{99AE7690-BBC2-4BD0-B916-E1473F8E7F92}" srcOrd="0" destOrd="0" presId="urn:microsoft.com/office/officeart/2005/8/layout/vList5"/>
    <dgm:cxn modelId="{B3A68C41-6744-4EFC-8AA8-A14EE5AA9CD5}" srcId="{B6D9CD97-ABE0-4C2F-AF5B-582ADAEDF4A5}" destId="{17620050-9F25-4E40-BF1F-7F7BC4B2DBD1}" srcOrd="0" destOrd="0" parTransId="{07BBEE20-A9D4-4BA9-8D8B-1BCF096E80FF}" sibTransId="{242382C9-70E0-4386-8E82-FF6F1B2EE5A0}"/>
    <dgm:cxn modelId="{216E264B-F1C9-42BC-B346-69D8975F8E17}" type="presOf" srcId="{9AE3C982-E83A-4367-9CD4-1B92F76D9718}" destId="{B02801E2-DF65-4DED-8132-8713F3FEE145}" srcOrd="0" destOrd="0" presId="urn:microsoft.com/office/officeart/2005/8/layout/vList5"/>
    <dgm:cxn modelId="{AAA9994C-912E-45BA-A45D-70B4B06B028B}" type="presOf" srcId="{B6D9CD97-ABE0-4C2F-AF5B-582ADAEDF4A5}" destId="{48C783A3-85AD-4471-8D81-73D2982798EA}" srcOrd="0" destOrd="0" presId="urn:microsoft.com/office/officeart/2005/8/layout/vList5"/>
    <dgm:cxn modelId="{2E8E3572-2381-4434-9B87-5BE332EAC637}" srcId="{6BD08732-1C71-4355-BFA1-9AE617976008}" destId="{9AE3C982-E83A-4367-9CD4-1B92F76D9718}" srcOrd="2" destOrd="0" parTransId="{ECAB72F0-8559-4FF4-B076-4492B396E305}" sibTransId="{8332C265-3F2D-4F20-A1D4-7BB117018B7A}"/>
    <dgm:cxn modelId="{394D5680-7F39-4939-BD0A-7EC3198B3878}" srcId="{48DBD60C-2BE0-4E8B-8772-2FC60F731C5F}" destId="{704E708F-40FD-49EC-9F5C-E274D5DF6FC9}" srcOrd="0" destOrd="0" parTransId="{D9E4AE0C-E494-4DD0-919A-58DB5EDCC6A8}" sibTransId="{C5AD4E03-7FD3-4077-9587-8FC3B467F8A4}"/>
    <dgm:cxn modelId="{81D370AF-CFCF-49BD-871A-8D5A5B90A1AC}" srcId="{6BD08732-1C71-4355-BFA1-9AE617976008}" destId="{48DBD60C-2BE0-4E8B-8772-2FC60F731C5F}" srcOrd="0" destOrd="0" parTransId="{2BBF461C-2307-4F3B-8E80-B1404927CE7F}" sibTransId="{44DD2CE6-6BB2-414A-820E-000EDCEDC3B8}"/>
    <dgm:cxn modelId="{24880BCE-9CB4-4123-8BCB-47E5FBACFB54}" type="presOf" srcId="{E3D2DA98-9DDC-411A-B9A8-D7628D3B8B27}" destId="{4E78AFDD-9E5A-4D23-A609-E1043C7EBA21}" srcOrd="0" destOrd="0" presId="urn:microsoft.com/office/officeart/2005/8/layout/vList5"/>
    <dgm:cxn modelId="{18A9CECE-4838-4DB4-B114-9FDBDBF21614}" type="presOf" srcId="{17620050-9F25-4E40-BF1F-7F7BC4B2DBD1}" destId="{E1877EFA-97A9-4EA3-AD25-AC3A62A0A8FF}" srcOrd="0" destOrd="0" presId="urn:microsoft.com/office/officeart/2005/8/layout/vList5"/>
    <dgm:cxn modelId="{606D57CF-7423-49E7-AB6A-73F69B51F10C}" srcId="{9AE3C982-E83A-4367-9CD4-1B92F76D9718}" destId="{E3D2DA98-9DDC-411A-B9A8-D7628D3B8B27}" srcOrd="0" destOrd="0" parTransId="{DB783436-1EA5-4EE7-8D71-91AA9FE34086}" sibTransId="{7F0E7BD9-CA32-4101-9441-5DD47F94D6E3}"/>
    <dgm:cxn modelId="{3F2692E8-AC62-4225-AFF9-2B3E17A49C76}" type="presOf" srcId="{6BD08732-1C71-4355-BFA1-9AE617976008}" destId="{D383CCB9-6A8C-4171-B36C-883C453BBE70}" srcOrd="0" destOrd="0" presId="urn:microsoft.com/office/officeart/2005/8/layout/vList5"/>
    <dgm:cxn modelId="{B73C8FF5-DFD3-4045-B830-14F93CE6F0E9}" srcId="{6BD08732-1C71-4355-BFA1-9AE617976008}" destId="{B6D9CD97-ABE0-4C2F-AF5B-582ADAEDF4A5}" srcOrd="1" destOrd="0" parTransId="{A52C91B6-3E51-4657-B795-2BB760CF82F5}" sibTransId="{01419C40-BAFF-4CB2-9C59-F9785DB24D3D}"/>
    <dgm:cxn modelId="{3DB72DF8-3DA3-4210-9C99-6179526C7E6E}" type="presOf" srcId="{48DBD60C-2BE0-4E8B-8772-2FC60F731C5F}" destId="{46799DEA-9B50-4869-A2D8-A31D4CD60E20}" srcOrd="0" destOrd="0" presId="urn:microsoft.com/office/officeart/2005/8/layout/vList5"/>
    <dgm:cxn modelId="{EACCA883-E6F6-4E89-8D6A-4AF862CB0D75}" type="presParOf" srcId="{D383CCB9-6A8C-4171-B36C-883C453BBE70}" destId="{986CB928-66D9-4E82-A775-8A1098DC9142}" srcOrd="0" destOrd="0" presId="urn:microsoft.com/office/officeart/2005/8/layout/vList5"/>
    <dgm:cxn modelId="{8A9F5C38-296B-4684-AD23-6B049AB826FD}" type="presParOf" srcId="{986CB928-66D9-4E82-A775-8A1098DC9142}" destId="{46799DEA-9B50-4869-A2D8-A31D4CD60E20}" srcOrd="0" destOrd="0" presId="urn:microsoft.com/office/officeart/2005/8/layout/vList5"/>
    <dgm:cxn modelId="{C2C501C1-A0F1-4333-BDEA-D3DB8C78032A}" type="presParOf" srcId="{986CB928-66D9-4E82-A775-8A1098DC9142}" destId="{99AE7690-BBC2-4BD0-B916-E1473F8E7F92}" srcOrd="1" destOrd="0" presId="urn:microsoft.com/office/officeart/2005/8/layout/vList5"/>
    <dgm:cxn modelId="{D4BEDB78-D5B0-4683-9620-10B76FD66880}" type="presParOf" srcId="{D383CCB9-6A8C-4171-B36C-883C453BBE70}" destId="{82BF5AC1-6804-4D5D-A6B3-DB9EBE5C1B92}" srcOrd="1" destOrd="0" presId="urn:microsoft.com/office/officeart/2005/8/layout/vList5"/>
    <dgm:cxn modelId="{F50059F9-56FE-40E9-AAF0-17A9EC18EC50}" type="presParOf" srcId="{D383CCB9-6A8C-4171-B36C-883C453BBE70}" destId="{722EEA60-FA94-4DA7-802E-B45BBC744A1A}" srcOrd="2" destOrd="0" presId="urn:microsoft.com/office/officeart/2005/8/layout/vList5"/>
    <dgm:cxn modelId="{C9057EBB-5AB2-45C0-ACEB-17A623AE33E6}" type="presParOf" srcId="{722EEA60-FA94-4DA7-802E-B45BBC744A1A}" destId="{48C783A3-85AD-4471-8D81-73D2982798EA}" srcOrd="0" destOrd="0" presId="urn:microsoft.com/office/officeart/2005/8/layout/vList5"/>
    <dgm:cxn modelId="{C1F3B1D6-7FAC-4648-8FB4-33ABDDEBCCD1}" type="presParOf" srcId="{722EEA60-FA94-4DA7-802E-B45BBC744A1A}" destId="{E1877EFA-97A9-4EA3-AD25-AC3A62A0A8FF}" srcOrd="1" destOrd="0" presId="urn:microsoft.com/office/officeart/2005/8/layout/vList5"/>
    <dgm:cxn modelId="{28E724D2-0B73-4322-A97B-849856D63579}" type="presParOf" srcId="{D383CCB9-6A8C-4171-B36C-883C453BBE70}" destId="{4E03FF47-84B0-4A6B-9B3A-B2CF7E3562A2}" srcOrd="3" destOrd="0" presId="urn:microsoft.com/office/officeart/2005/8/layout/vList5"/>
    <dgm:cxn modelId="{E78FF6A6-57AD-4A65-A66F-9F0AA5FA5817}" type="presParOf" srcId="{D383CCB9-6A8C-4171-B36C-883C453BBE70}" destId="{F5BAB9A8-F04A-4613-86B4-8A9CE6D5F490}" srcOrd="4" destOrd="0" presId="urn:microsoft.com/office/officeart/2005/8/layout/vList5"/>
    <dgm:cxn modelId="{DB38B600-A313-47A6-B1FB-49F38FDDF548}" type="presParOf" srcId="{F5BAB9A8-F04A-4613-86B4-8A9CE6D5F490}" destId="{B02801E2-DF65-4DED-8132-8713F3FEE145}" srcOrd="0" destOrd="0" presId="urn:microsoft.com/office/officeart/2005/8/layout/vList5"/>
    <dgm:cxn modelId="{BBF48BB1-1DE2-4F7D-8B77-1050ABA1BF79}" type="presParOf" srcId="{F5BAB9A8-F04A-4613-86B4-8A9CE6D5F490}" destId="{4E78AFDD-9E5A-4D23-A609-E1043C7EBA2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E7690-BBC2-4BD0-B916-E1473F8E7F92}">
      <dsp:nvSpPr>
        <dsp:cNvPr id="0" name=""/>
        <dsp:cNvSpPr/>
      </dsp:nvSpPr>
      <dsp:spPr>
        <a:xfrm rot="5400000">
          <a:off x="3020542" y="-1040511"/>
          <a:ext cx="972729" cy="3300618"/>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 Download Power Point and Review It</a:t>
          </a:r>
        </a:p>
      </dsp:txBody>
      <dsp:txXfrm rot="-5400000">
        <a:off x="1856598" y="170918"/>
        <a:ext cx="3253133" cy="877759"/>
      </dsp:txXfrm>
    </dsp:sp>
    <dsp:sp modelId="{46799DEA-9B50-4869-A2D8-A31D4CD60E20}">
      <dsp:nvSpPr>
        <dsp:cNvPr id="0" name=""/>
        <dsp:cNvSpPr/>
      </dsp:nvSpPr>
      <dsp:spPr>
        <a:xfrm>
          <a:off x="0" y="1842"/>
          <a:ext cx="1856597" cy="121591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Download</a:t>
          </a:r>
        </a:p>
      </dsp:txBody>
      <dsp:txXfrm>
        <a:off x="59356" y="61198"/>
        <a:ext cx="1737885" cy="1097199"/>
      </dsp:txXfrm>
    </dsp:sp>
    <dsp:sp modelId="{E1877EFA-97A9-4EA3-AD25-AC3A62A0A8FF}">
      <dsp:nvSpPr>
        <dsp:cNvPr id="0" name=""/>
        <dsp:cNvSpPr/>
      </dsp:nvSpPr>
      <dsp:spPr>
        <a:xfrm rot="5400000">
          <a:off x="3020542" y="236195"/>
          <a:ext cx="972729" cy="3300618"/>
        </a:xfrm>
        <a:prstGeom prst="round2Same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Go to the HW website and review the DRG and the forms discussed today!</a:t>
          </a:r>
        </a:p>
      </dsp:txBody>
      <dsp:txXfrm rot="-5400000">
        <a:off x="1856598" y="1447625"/>
        <a:ext cx="3253133" cy="877759"/>
      </dsp:txXfrm>
    </dsp:sp>
    <dsp:sp modelId="{48C783A3-85AD-4471-8D81-73D2982798EA}">
      <dsp:nvSpPr>
        <dsp:cNvPr id="0" name=""/>
        <dsp:cNvSpPr/>
      </dsp:nvSpPr>
      <dsp:spPr>
        <a:xfrm>
          <a:off x="0" y="1278549"/>
          <a:ext cx="1856597" cy="1215911"/>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Go</a:t>
          </a:r>
        </a:p>
      </dsp:txBody>
      <dsp:txXfrm>
        <a:off x="59356" y="1337905"/>
        <a:ext cx="1737885" cy="1097199"/>
      </dsp:txXfrm>
    </dsp:sp>
    <dsp:sp modelId="{4E78AFDD-9E5A-4D23-A609-E1043C7EBA21}">
      <dsp:nvSpPr>
        <dsp:cNvPr id="0" name=""/>
        <dsp:cNvSpPr/>
      </dsp:nvSpPr>
      <dsp:spPr>
        <a:xfrm rot="5400000">
          <a:off x="3020542" y="1512902"/>
          <a:ext cx="972729" cy="3300618"/>
        </a:xfrm>
        <a:prstGeom prst="round2Same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t>Reach out to your RMHS often!!!</a:t>
          </a:r>
        </a:p>
      </dsp:txBody>
      <dsp:txXfrm rot="-5400000">
        <a:off x="1856598" y="2724332"/>
        <a:ext cx="3253133" cy="877759"/>
      </dsp:txXfrm>
    </dsp:sp>
    <dsp:sp modelId="{B02801E2-DF65-4DED-8132-8713F3FEE145}">
      <dsp:nvSpPr>
        <dsp:cNvPr id="0" name=""/>
        <dsp:cNvSpPr/>
      </dsp:nvSpPr>
      <dsp:spPr>
        <a:xfrm>
          <a:off x="0" y="2555256"/>
          <a:ext cx="1856597" cy="1215911"/>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Reach</a:t>
          </a:r>
          <a:r>
            <a:rPr lang="en-US" sz="2700" kern="1200" dirty="0"/>
            <a:t> </a:t>
          </a:r>
          <a:r>
            <a:rPr lang="en-US" sz="2700" b="1" kern="1200" dirty="0"/>
            <a:t>out</a:t>
          </a:r>
        </a:p>
      </dsp:txBody>
      <dsp:txXfrm>
        <a:off x="59356" y="2614612"/>
        <a:ext cx="1737885" cy="10971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r>
              <a:rPr lang="en-US" dirty="0"/>
              <a:t>CMHC Orientation</a:t>
            </a:r>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4A3D81CD-A7B5-4931-AED5-5C50FC86BF83}" type="datetimeFigureOut">
              <a:rPr lang="en-US" smtClean="0"/>
              <a:t>2/29/24</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7CA4988-7B43-44B9-ACDC-2FFF11F7D13F}" type="slidenum">
              <a:rPr lang="en-US" smtClean="0"/>
              <a:t>‹#›</a:t>
            </a:fld>
            <a:endParaRPr lang="en-US" dirty="0"/>
          </a:p>
        </p:txBody>
      </p:sp>
    </p:spTree>
    <p:extLst>
      <p:ext uri="{BB962C8B-B14F-4D97-AF65-F5344CB8AC3E}">
        <p14:creationId xmlns:p14="http://schemas.microsoft.com/office/powerpoint/2010/main" val="53752454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r>
              <a:rPr lang="en-US" dirty="0"/>
              <a:t>CMHC Orientation</a:t>
            </a:r>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E2CB523-35F1-485A-B33D-C856595A8A08}" type="datetimeFigureOut">
              <a:rPr lang="en-US" smtClean="0"/>
              <a:t>2/29/24</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8350ADF-94BB-4089-AFD9-C823B7618152}" type="slidenum">
              <a:rPr lang="en-US" smtClean="0"/>
              <a:t>‹#›</a:t>
            </a:fld>
            <a:endParaRPr lang="en-US" dirty="0"/>
          </a:p>
        </p:txBody>
      </p:sp>
    </p:spTree>
    <p:extLst>
      <p:ext uri="{BB962C8B-B14F-4D97-AF65-F5344CB8AC3E}">
        <p14:creationId xmlns:p14="http://schemas.microsoft.com/office/powerpoint/2010/main" val="236039934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Review who is in attendance and welcome!  Ask attendees to type how long they have been in JC in the chat box.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Please type questions in the chat box as I go along, and you can also ask questions at the end of the webinar.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part 1 of our 3 part CMHC orientation series.  Part 2, which will be offered ______ covers the Applicant File Review process for CMHCs.  Part 3, which will be offered ______ covers the MSWR process for CMHCs.  It is imperative that you attend all three live orientations or listen/read the slides, which can be found on the HW website. </a:t>
            </a:r>
          </a:p>
          <a:p>
            <a:endParaRPr lang="en-US" dirty="0"/>
          </a:p>
        </p:txBody>
      </p:sp>
      <p:sp>
        <p:nvSpPr>
          <p:cNvPr id="4" name="Header Placeholder 3"/>
          <p:cNvSpPr>
            <a:spLocks noGrp="1"/>
          </p:cNvSpPr>
          <p:nvPr>
            <p:ph type="hdr" sz="quarter"/>
          </p:nvPr>
        </p:nvSpPr>
        <p:spPr/>
        <p:txBody>
          <a:bodyPr/>
          <a:lstStyle/>
          <a:p>
            <a:r>
              <a:rPr lang="en-US" dirty="0"/>
              <a:t>CMHC Orientation</a:t>
            </a:r>
          </a:p>
        </p:txBody>
      </p:sp>
      <p:sp>
        <p:nvSpPr>
          <p:cNvPr id="5" name="Slide Number Placeholder 4"/>
          <p:cNvSpPr>
            <a:spLocks noGrp="1"/>
          </p:cNvSpPr>
          <p:nvPr>
            <p:ph type="sldNum" sz="quarter" idx="5"/>
          </p:nvPr>
        </p:nvSpPr>
        <p:spPr/>
        <p:txBody>
          <a:bodyPr/>
          <a:lstStyle/>
          <a:p>
            <a:fld id="{98350ADF-94BB-4089-AFD9-C823B7618152}" type="slidenum">
              <a:rPr lang="en-US" smtClean="0"/>
              <a:t>1</a:t>
            </a:fld>
            <a:endParaRPr lang="en-US" dirty="0"/>
          </a:p>
        </p:txBody>
      </p:sp>
    </p:spTree>
    <p:extLst>
      <p:ext uri="{BB962C8B-B14F-4D97-AF65-F5344CB8AC3E}">
        <p14:creationId xmlns:p14="http://schemas.microsoft.com/office/powerpoint/2010/main" val="47381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talk through the relevant or shown sections</a:t>
            </a:r>
          </a:p>
          <a:p>
            <a:endParaRPr lang="en-US" dirty="0"/>
          </a:p>
          <a:p>
            <a:r>
              <a:rPr lang="en-US" dirty="0"/>
              <a:t>This is a screen shot of portions of the first and second pages of the MH intake form that we recommend you use to document your initial diagnostic assessment with students.  It’s not a requirement that you use this form; however, it’s strongly recommended because it includes all of the necessary information that you will want to have in your intake assessments.  There’s a section on the intake form that lists the </a:t>
            </a:r>
            <a:r>
              <a:rPr lang="en-US" b="1" dirty="0"/>
              <a:t>Documents Reviewed </a:t>
            </a:r>
            <a:r>
              <a:rPr lang="en-US" dirty="0"/>
              <a:t>(ETA-653, Health History, SIF), </a:t>
            </a:r>
            <a:r>
              <a:rPr lang="en-US" b="1" dirty="0"/>
              <a:t>Reason for Referral, Relevant Psychosocial History, and </a:t>
            </a:r>
            <a:r>
              <a:rPr lang="en-US" sz="1800" b="1" dirty="0">
                <a:effectLst/>
                <a:latin typeface="Calibri" panose="020F0502020204030204" pitchFamily="34" charset="0"/>
                <a:ea typeface="Times New Roman" panose="02020603050405020304" pitchFamily="18" charset="0"/>
                <a:cs typeface="Arial" panose="020B0604020202020204" pitchFamily="34" charset="0"/>
              </a:rPr>
              <a:t>Mental Health Treatment History.  </a:t>
            </a:r>
            <a:r>
              <a:rPr lang="en-US" sz="1800" b="0" dirty="0">
                <a:effectLst/>
                <a:latin typeface="Calibri" panose="020F0502020204030204" pitchFamily="34" charset="0"/>
                <a:ea typeface="Times New Roman" panose="02020603050405020304" pitchFamily="18" charset="0"/>
                <a:cs typeface="Arial" panose="020B0604020202020204" pitchFamily="34" charset="0"/>
              </a:rPr>
              <a:t>There’s also a section that asks you to provide </a:t>
            </a:r>
            <a:r>
              <a:rPr lang="en-US" sz="1800" b="1" dirty="0">
                <a:effectLst/>
                <a:latin typeface="Calibri" panose="020F0502020204030204" pitchFamily="34" charset="0"/>
                <a:ea typeface="Times New Roman" panose="02020603050405020304" pitchFamily="18" charset="0"/>
                <a:cs typeface="Arial" panose="020B0604020202020204" pitchFamily="34" charset="0"/>
              </a:rPr>
              <a:t>a mental status exam.  </a:t>
            </a:r>
            <a:endParaRPr lang="en-US" b="1"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58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alibri" panose="020F0502020204030204" pitchFamily="34" charset="0"/>
                <a:cs typeface="Arial" panose="020B0604020202020204" pitchFamily="34" charset="0"/>
              </a:rPr>
              <a:t>The current MH intake assessment form also includes an </a:t>
            </a:r>
            <a:r>
              <a:rPr lang="en-US" sz="1800" b="1" dirty="0">
                <a:effectLst/>
                <a:latin typeface="Calibri" panose="020F0502020204030204" pitchFamily="34" charset="0"/>
                <a:cs typeface="Arial" panose="020B0604020202020204" pitchFamily="34" charset="0"/>
              </a:rPr>
              <a:t>Mental Health Treatment Plan section</a:t>
            </a:r>
            <a:r>
              <a:rPr lang="en-US" sz="1800" b="0" dirty="0">
                <a:effectLst/>
                <a:latin typeface="Calibri" panose="020F0502020204030204" pitchFamily="34" charset="0"/>
                <a:cs typeface="Arial" panose="020B0604020202020204" pitchFamily="34" charset="0"/>
              </a:rPr>
              <a:t>. This section has you identify the plan regarding: </a:t>
            </a:r>
          </a:p>
          <a:p>
            <a:endParaRPr lang="en-US" sz="1800" b="0" dirty="0">
              <a:effectLst/>
              <a:latin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800" b="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Clinical Follow-up (with CMHC)/Educational Intervention (providing educational information such as a Student Fact Sheet), </a:t>
            </a:r>
          </a:p>
          <a:p>
            <a:pPr marL="285750" indent="-285750">
              <a:buFont typeface="Arial" panose="020B0604020202020204" pitchFamily="34" charset="0"/>
              <a:buChar char="•"/>
            </a:pPr>
            <a:r>
              <a:rPr lang="en-US" sz="1800" b="0" dirty="0">
                <a:effectLst/>
                <a:latin typeface="Calibri" panose="020F0502020204030204" pitchFamily="34" charset="0"/>
                <a:cs typeface="Arial" panose="020B0604020202020204" pitchFamily="34" charset="0"/>
              </a:rPr>
              <a:t>Referrals (on and off-center), or </a:t>
            </a:r>
          </a:p>
          <a:p>
            <a:pPr marL="285750" indent="-285750">
              <a:buFont typeface="Arial" panose="020B0604020202020204" pitchFamily="34" charset="0"/>
              <a:buChar char="•"/>
            </a:pPr>
            <a:r>
              <a:rPr lang="en-US" sz="1800" b="0" dirty="0">
                <a:effectLst/>
                <a:latin typeface="Calibri" panose="020F0502020204030204" pitchFamily="34" charset="0"/>
                <a:cs typeface="Arial" panose="020B0604020202020204" pitchFamily="34" charset="0"/>
              </a:rPr>
              <a:t>Leave/MSWR</a:t>
            </a:r>
          </a:p>
          <a:p>
            <a:pPr marL="285750" indent="-285750">
              <a:buFont typeface="Arial" panose="020B0604020202020204" pitchFamily="34" charset="0"/>
              <a:buChar char="•"/>
            </a:pPr>
            <a:endParaRPr lang="en-US" sz="1800" b="0" dirty="0">
              <a:effectLst/>
              <a:latin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sz="1800" b="0" dirty="0">
              <a:effectLst/>
              <a:latin typeface="Calibri" panose="020F0502020204030204" pitchFamily="34" charset="0"/>
              <a:cs typeface="Arial" panose="020B0604020202020204" pitchFamily="34" charset="0"/>
            </a:endParaRPr>
          </a:p>
          <a:p>
            <a:pPr marL="0" indent="0">
              <a:buFont typeface="Arial" panose="020B0604020202020204" pitchFamily="34" charset="0"/>
              <a:buNone/>
            </a:pPr>
            <a:r>
              <a:rPr lang="en-US" sz="1800" b="0" dirty="0">
                <a:effectLst/>
                <a:latin typeface="Calibri" panose="020F0502020204030204" pitchFamily="34" charset="0"/>
                <a:cs typeface="Arial" panose="020B0604020202020204" pitchFamily="34" charset="0"/>
              </a:rPr>
              <a:t>Questions about the form?</a:t>
            </a:r>
          </a:p>
          <a:p>
            <a:pPr marL="0" indent="0">
              <a:buFont typeface="Arial" panose="020B0604020202020204" pitchFamily="34" charset="0"/>
              <a:buNone/>
            </a:pPr>
            <a:endParaRPr lang="en-US" sz="1800" b="0" dirty="0">
              <a:effectLst/>
              <a:latin typeface="Calibri" panose="020F0502020204030204" pitchFamily="34" charset="0"/>
              <a:cs typeface="Arial" panose="020B0604020202020204" pitchFamily="34" charset="0"/>
            </a:endParaRPr>
          </a:p>
          <a:p>
            <a:pPr marL="0" indent="0">
              <a:buFont typeface="Arial" panose="020B0604020202020204" pitchFamily="34" charset="0"/>
              <a:buNone/>
            </a:pPr>
            <a:r>
              <a:rPr lang="en-US" sz="1800" b="0" dirty="0">
                <a:effectLst/>
                <a:latin typeface="Calibri" panose="020F0502020204030204" pitchFamily="34" charset="0"/>
                <a:cs typeface="Arial" panose="020B0604020202020204" pitchFamily="34" charset="0"/>
              </a:rPr>
              <a:t>Now that we’ve covered the assessment pieces of today’s webinar, let’s move on to discussing the TREATMENT components of the MHWP .</a:t>
            </a:r>
            <a:endParaRPr lang="en-US" b="0"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595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a:p>
            <a:r>
              <a:rPr lang="en-US" b="1" u="sng" dirty="0"/>
              <a:t>TREATMENT (Clinical function)</a:t>
            </a:r>
          </a:p>
          <a:p>
            <a:r>
              <a:rPr lang="en-US" dirty="0"/>
              <a:t>As</a:t>
            </a:r>
            <a:r>
              <a:rPr lang="en-US" baseline="0" dirty="0"/>
              <a:t> stated earlier, Job Corps utilizes an </a:t>
            </a:r>
            <a:r>
              <a:rPr lang="en-US" dirty="0"/>
              <a:t>EAP Model</a:t>
            </a:r>
            <a:r>
              <a:rPr lang="en-US" baseline="0" dirty="0"/>
              <a:t>, which consists of s</a:t>
            </a:r>
            <a:r>
              <a:rPr lang="en-US" dirty="0"/>
              <a:t>hort-term counseling with a focus on employability. It’s brief therapy, solution-focused (or problem-focused) treatment aimed at identifying the impact of mental health difficulties on employment and helping remove those barriers. We encourage you to use evidence-based approaches like CBT,  DBT, mindfulness, so forth if you have requisite training in these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You also may also refer students to on-center groups that you or the counselors lead. There are times when a student needs more intensive services and it may be necessary to refer them to an off-center provider for ongoing, more intensive treatment in individual or group programs. The programs may be ‘virtual’  OR in–person.</a:t>
            </a:r>
          </a:p>
          <a:p>
            <a:endParaRPr lang="en-US" dirty="0"/>
          </a:p>
          <a:p>
            <a:r>
              <a:rPr lang="en-US" dirty="0"/>
              <a:t>As the manager of the MH&amp;WP, it's important that you track the student’s adherence to appointments and request updates from the off-center provider, as needed, so be sure to secure a Release of Information (ROI) form for outside 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are many different situations where you might need to utilize </a:t>
            </a:r>
            <a:r>
              <a:rPr lang="en-US" b="1" dirty="0"/>
              <a:t>Community Resources: </a:t>
            </a:r>
            <a:r>
              <a:rPr lang="en-US" b="0" dirty="0"/>
              <a:t>1) a student might need longer term therapy than an EAP program provides and/or a </a:t>
            </a:r>
            <a:r>
              <a:rPr lang="en-US" b="1" dirty="0"/>
              <a:t>specific type of tx program </a:t>
            </a:r>
            <a:r>
              <a:rPr lang="en-US" b="0" dirty="0"/>
              <a:t>(DBT group, sexual abuse survivors’ group), or 2) a student might need a </a:t>
            </a:r>
            <a:r>
              <a:rPr lang="en-US" b="1" dirty="0"/>
              <a:t>medication evaluation</a:t>
            </a:r>
            <a:r>
              <a:rPr lang="en-US" b="0" dirty="0"/>
              <a:t> by a psychiatrist.  Your CP should initiate basic psychotropic medications; however, if a student has a complicated presentation or a CP is not comfortable initiating medications, then the student should be referred to an off-center psychiatric provider. 3) A student might be in the midst of a mental health crisis and require inpatient </a:t>
            </a:r>
            <a:r>
              <a:rPr lang="en-US" b="1" dirty="0"/>
              <a:t>psychiatric hospitalization</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There is a tracking form on the HW website that can assist you in keeping track of your students’ adherence to treatment with off-center providers. It’s called the </a:t>
            </a:r>
            <a:r>
              <a:rPr lang="en-US" b="1" i="1" dirty="0"/>
              <a:t>Off Center Appointment Verification Form and </a:t>
            </a:r>
            <a:r>
              <a:rPr lang="en-US" b="0" i="1" dirty="0"/>
              <a:t>can be found in the TREATMENT section of the Mental Health Resource Bundles web page</a:t>
            </a:r>
            <a:endParaRPr lang="en-US" dirty="0"/>
          </a:p>
          <a:p>
            <a:endParaRPr lang="en-US" dirty="0"/>
          </a:p>
          <a:p>
            <a:r>
              <a:rPr lang="en-US" dirty="0"/>
              <a:t>To aid in your </a:t>
            </a:r>
            <a:r>
              <a:rPr lang="en-US" b="1" dirty="0"/>
              <a:t>documentation</a:t>
            </a:r>
            <a:r>
              <a:rPr lang="en-US" dirty="0"/>
              <a:t>, let’s take a look at some forms that we recommend you use to document your work, like the </a:t>
            </a:r>
            <a:r>
              <a:rPr lang="en-US" b="0" dirty="0"/>
              <a:t>Tx Progress Notes and Referral and feedback form.</a:t>
            </a:r>
            <a:endParaRPr lang="en-US" dirty="0"/>
          </a:p>
          <a:p>
            <a:endParaRPr lang="en-US" b="0" dirty="0"/>
          </a:p>
          <a:p>
            <a:endParaRPr lang="en-US" b="1" dirty="0"/>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12</a:t>
            </a:fld>
            <a:endParaRPr lang="en-US" dirty="0"/>
          </a:p>
        </p:txBody>
      </p:sp>
    </p:spTree>
    <p:extLst>
      <p:ext uri="{BB962C8B-B14F-4D97-AF65-F5344CB8AC3E}">
        <p14:creationId xmlns:p14="http://schemas.microsoft.com/office/powerpoint/2010/main" val="585917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is on the HW website and can be used to document a student’s group or individual sessions (it can also be used to document other things per boxes at top, but we'll stick with the therapeutic sessions for now). </a:t>
            </a:r>
          </a:p>
          <a:p>
            <a:endParaRPr lang="en-US" dirty="0"/>
          </a:p>
          <a:p>
            <a:r>
              <a:rPr lang="en-US" dirty="0"/>
              <a:t>This form has many check boxes so that it’s easy to complete, and there’s a brief summary section where the content and process of the session should be noted. </a:t>
            </a:r>
          </a:p>
          <a:p>
            <a:endParaRPr lang="en-US" dirty="0"/>
          </a:p>
          <a:p>
            <a:r>
              <a:rPr lang="en-US" dirty="0"/>
              <a:t>If a diagnostic change was made (either you might add a diagnosis or you might change the diagnosis that you initially provided on the diagnostic assessment), be sure to note it on your session note. If you prefer, you can create your own therapy note form, however, it should have, at a minimum, the same components of this form.</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64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students you work with will often often be referred to you by teachers, trade-instructors, as well as your colleagues within the HWC.  In some cases, these referrals may be somewhat informal, for instance, a staff may see you walking across campus and suggest you follow up with a student. Or, your CP might catch you in the hallway or write a note on the SF600 in the SHR indicating you should meet with a student.  Some staff might send you student referrals via JC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It’s important to know that the PRH requires two things when it comes to referrals:  first, that we have a way to document (in writing) when a referral occurs AND second, that the referral source is given feedback. Documentation of referrals and feedback is key because it ensures that there is follow through (e.g., a student doesn’t fall through the cracks) and that we are working as a team to support students (for instance, not only is your support of the student key, but the teacher being aware of ways to support the student is also highly important). Remember: to meet the PRH requirements you MUST document the referral and feedback in the individual SHR.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how do you do that? There is a recommended Referral and Feedback Form on the HW website, which you see a screenshot of here.  This is a recommended (not required) form.  However, it’s really important to remember that if you don’t use this form, your system MUST meet both PRH requirements described above.  The Referral and Feedback form can be used by Counselors, HWC staff, TEAP  or any other center staff who want to make referrals to the CMHC, </a:t>
            </a:r>
            <a:r>
              <a:rPr lang="en-US" b="1" dirty="0"/>
              <a:t>OR</a:t>
            </a:r>
            <a:r>
              <a:rPr lang="en-US" dirty="0"/>
              <a:t> if the CMHC wants to refer to Counselor groups.  You can see here that the first page has check boxes to indicate why the referral is occurring (</a:t>
            </a:r>
            <a:r>
              <a:rPr lang="en-US" dirty="0" err="1"/>
              <a:t>e.g</a:t>
            </a:r>
            <a:r>
              <a:rPr lang="en-US" dirty="0"/>
              <a:t>, the symptoms/behaviors of concern).  </a:t>
            </a:r>
            <a:r>
              <a:rPr lang="en-US" b="0" dirty="0"/>
              <a:t>It’s also important that the original referral and feedback form is filed in the SHR and a copy is sent to the referral source, documenting that the feedback occurred.  </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3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shot shows the second section or Part B of the Referral and Feedback Form, where you, the CMHC provide feedback to the referrer. Part B is where you let the referral source know what you did, the next steps for the student, or steps they should take, when appropriate.  Some options included on this form are: </a:t>
            </a:r>
          </a:p>
          <a:p>
            <a:pPr marL="171450" indent="-171450">
              <a:buFont typeface="Arial" panose="020B0604020202020204" pitchFamily="34" charset="0"/>
              <a:buChar char="•"/>
            </a:pPr>
            <a:r>
              <a:rPr lang="en-US" dirty="0"/>
              <a:t>That you saw or attempted to see the student but the student is not interested in mental health services</a:t>
            </a:r>
          </a:p>
          <a:p>
            <a:pPr marL="171450" indent="-171450">
              <a:buFont typeface="Arial" panose="020B0604020202020204" pitchFamily="34" charset="0"/>
              <a:buChar char="•"/>
            </a:pPr>
            <a:r>
              <a:rPr lang="en-US" dirty="0"/>
              <a:t>You have scheduled a follow-up appointment for the student</a:t>
            </a:r>
          </a:p>
          <a:p>
            <a:pPr marL="171450" indent="-171450">
              <a:buFont typeface="Arial" panose="020B0604020202020204" pitchFamily="34" charset="0"/>
              <a:buChar char="•"/>
            </a:pPr>
            <a:r>
              <a:rPr lang="en-US" dirty="0"/>
              <a:t>Referring staff should review specific accommodations listed in CIS to assist student</a:t>
            </a:r>
          </a:p>
          <a:p>
            <a:pPr marL="171450" indent="-171450">
              <a:buFont typeface="Arial" panose="020B0604020202020204" pitchFamily="34" charset="0"/>
              <a:buChar char="•"/>
            </a:pPr>
            <a:r>
              <a:rPr lang="en-US" dirty="0"/>
              <a:t>You are referring the student to the Disability Coordinator or to the counselor or to a group, etc.</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516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last page, Part C of the Referral and Feedback Form, which is where you provide what we call “behavioral feedback” to the referral source -- recommendations about the action steps the referral source can take to support the student. Examples include things such as: </a:t>
            </a:r>
          </a:p>
          <a:p>
            <a:r>
              <a:rPr lang="en-US" sz="1200" kern="1200" dirty="0">
                <a:solidFill>
                  <a:schemeClr val="tx1"/>
                </a:solidFill>
                <a:effectLst/>
                <a:latin typeface="+mn-lt"/>
                <a:ea typeface="+mn-ea"/>
                <a:cs typeface="+mn-cs"/>
              </a:rPr>
              <a:t>☐  Encourage student to limit the use of digital technologies and connect in positive ways with others.</a:t>
            </a:r>
          </a:p>
          <a:p>
            <a:r>
              <a:rPr lang="en-US" sz="1200" kern="1200" dirty="0">
                <a:solidFill>
                  <a:schemeClr val="tx1"/>
                </a:solidFill>
                <a:effectLst/>
                <a:latin typeface="+mn-lt"/>
                <a:ea typeface="+mn-ea"/>
                <a:cs typeface="+mn-cs"/>
              </a:rPr>
              <a:t>☐  Monitor symptoms you noted on the front of this form.</a:t>
            </a:r>
          </a:p>
          <a:p>
            <a:r>
              <a:rPr lang="en-US" sz="1200" kern="1200" dirty="0">
                <a:solidFill>
                  <a:schemeClr val="tx1"/>
                </a:solidFill>
                <a:effectLst/>
                <a:latin typeface="+mn-lt"/>
                <a:ea typeface="+mn-ea"/>
                <a:cs typeface="+mn-cs"/>
              </a:rPr>
              <a:t>☐  Provide feedback to CMHC if symptoms increase.</a:t>
            </a:r>
          </a:p>
          <a:p>
            <a:r>
              <a:rPr lang="en-US" sz="1200" kern="1200" dirty="0">
                <a:solidFill>
                  <a:schemeClr val="tx1"/>
                </a:solidFill>
                <a:effectLst/>
                <a:latin typeface="+mn-lt"/>
                <a:ea typeface="+mn-ea"/>
                <a:cs typeface="+mn-cs"/>
              </a:rPr>
              <a:t>☐  Encourage student to keep mental health appointments.</a:t>
            </a:r>
          </a:p>
          <a:p>
            <a:r>
              <a:rPr lang="en-US" sz="1200" kern="1200" dirty="0">
                <a:solidFill>
                  <a:schemeClr val="tx1"/>
                </a:solidFill>
                <a:effectLst/>
                <a:latin typeface="+mn-lt"/>
                <a:ea typeface="+mn-ea"/>
                <a:cs typeface="+mn-cs"/>
              </a:rPr>
              <a:t>☐  Encourage student to use newly learned coping skills.</a:t>
            </a:r>
          </a:p>
          <a:p>
            <a:r>
              <a:rPr lang="en-US" sz="1200" kern="1200" dirty="0">
                <a:solidFill>
                  <a:schemeClr val="tx1"/>
                </a:solidFill>
                <a:effectLst/>
                <a:latin typeface="+mn-lt"/>
                <a:ea typeface="+mn-ea"/>
                <a:cs typeface="+mn-cs"/>
              </a:rPr>
              <a:t>☐  Encourage good sleep habits and monitor sleep with dorm staff.</a:t>
            </a:r>
          </a:p>
          <a:p>
            <a:r>
              <a:rPr lang="en-US" sz="1200" kern="1200" dirty="0">
                <a:solidFill>
                  <a:schemeClr val="tx1"/>
                </a:solidFill>
                <a:effectLst/>
                <a:latin typeface="+mn-lt"/>
                <a:ea typeface="+mn-ea"/>
                <a:cs typeface="+mn-cs"/>
              </a:rPr>
              <a:t>☐  Encourage student to engage in enjoyable activities (recreation).</a:t>
            </a:r>
          </a:p>
          <a:p>
            <a:r>
              <a:rPr lang="en-US" sz="1200" kern="1200" dirty="0">
                <a:solidFill>
                  <a:schemeClr val="tx1"/>
                </a:solidFill>
                <a:effectLst/>
                <a:latin typeface="+mn-lt"/>
                <a:ea typeface="+mn-ea"/>
                <a:cs typeface="+mn-cs"/>
              </a:rPr>
              <a:t>☐  Encourage student to eat well and stay hydrated.</a:t>
            </a:r>
          </a:p>
          <a:p>
            <a:r>
              <a:rPr lang="en-US" sz="1200" kern="1200" dirty="0">
                <a:solidFill>
                  <a:schemeClr val="tx1"/>
                </a:solidFill>
                <a:effectLst/>
                <a:latin typeface="+mn-lt"/>
                <a:ea typeface="+mn-ea"/>
                <a:cs typeface="+mn-cs"/>
              </a:rPr>
              <a:t>☐  Encourage student to engage in appropriate exercise.</a:t>
            </a:r>
          </a:p>
          <a:p>
            <a:r>
              <a:rPr lang="en-US" sz="1200" kern="1200" dirty="0">
                <a:solidFill>
                  <a:schemeClr val="tx1"/>
                </a:solidFill>
                <a:effectLst/>
                <a:latin typeface="+mn-lt"/>
                <a:ea typeface="+mn-ea"/>
                <a:cs typeface="+mn-cs"/>
              </a:rPr>
              <a:t>☐  Offer consistent positive feedback.</a:t>
            </a:r>
          </a:p>
          <a:p>
            <a:endParaRPr lang="en-US" dirty="0"/>
          </a:p>
          <a:p>
            <a:r>
              <a:rPr lang="en-US" dirty="0"/>
              <a:t>Remember: If a student is referred off center, it will be important to: have the student sign a release of information form and for you to contact the provider and discuss ways to collaborate/receive updates. You should also follow up with the provider to track student progress and medication changes (if necessary). Remember that the </a:t>
            </a:r>
            <a:r>
              <a:rPr lang="en-US" b="1" dirty="0"/>
              <a:t>Off Center Appointment Verification Form </a:t>
            </a:r>
            <a:r>
              <a:rPr lang="en-US" b="0" dirty="0"/>
              <a:t>available on the Health and Wellness Website, can be used to track these off-center appointments and services. </a:t>
            </a:r>
          </a:p>
          <a:p>
            <a:endParaRPr lang="en-US" b="1" dirty="0"/>
          </a:p>
          <a:p>
            <a:r>
              <a:rPr lang="en-US" b="1" dirty="0"/>
              <a:t>SO PLEASE REMEMBER: </a:t>
            </a:r>
            <a:r>
              <a:rPr lang="en-US" b="0" dirty="0"/>
              <a:t>Student referrals and feedback MUST be documented in the SHR. </a:t>
            </a:r>
            <a:endParaRPr lang="en-US" b="1" dirty="0"/>
          </a:p>
          <a:p>
            <a:endParaRPr lang="en-US" b="1" dirty="0"/>
          </a:p>
          <a:p>
            <a:r>
              <a:rPr lang="en-US" b="0" dirty="0"/>
              <a:t>Now, more about Treatment…</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293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Continuing with TREATMENT (Clinical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In addition to your individual meetings with students, the PRH requires that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Collaborate with TEAP: </a:t>
            </a:r>
            <a:r>
              <a:rPr lang="en-US" b="0" dirty="0"/>
              <a:t>Many JC students have co-occurring mental and chemical health diagnoses, which is why it's important that you collaborate regularly with the TEAP to best support these students. For example. You may </a:t>
            </a:r>
            <a:r>
              <a:rPr lang="en-US" dirty="0"/>
              <a:t>want to discuss an intervention plan with TEAP for a student who you believe has a primary need for substance use intervention, in addition to mental health services. Your TEAP specialist will also likely be working with students who they determine could benefit from mental health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Collaborate with Counseling Staff: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PRH also requires that the CMHC meet regularly with the counseling staff to review students who may be of concern. Most centers have a weekly case management meeting that is attended by all the counselors and the CMHC.  Some centers also include the TEAP in that meeting.  Counselors can discuss students who they have concerns about and make referrals to the CMHC.  The CMHC can provide feedback regarding students they are working with and may at times request that counselors check-in with students around different concerns. Of importance, the PRH requires two pieces of documentation: 1) First, documentation of regular meetings/collaboration, which might simply be a sign in sheet of who attended the meeting and 2) that any clinically relevant information discussed during the meeting is  documented in the individual SHR.  I'll show you the recommended case management form on the next slide in a minute.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addition to the case management meeting, part of the CMHCs role includes helping Counselors develop Psychoeducational Groups such as coping skills development or anger management by providing clinical input. The PRH does not require that CMHCs lead their own groups; however,  CMHCs, as licensed providers, can develop treatment/therapy groups, if desired.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counselors often help support students when crises occur on center.  Their role involves de-escalating situations and providing support until the </a:t>
            </a:r>
            <a:r>
              <a:rPr lang="en-US" baseline="0" dirty="0"/>
              <a:t>licensed clinical provider can initiate intervention/treatment and/or recommend the student be assessed by a crisis team/off center licensed provider. It's important that counselors receive training in the Symptomatic Management Guidelines and the MH Emergency SOP, if your center has one, as they will often be the first responders to crises.  Again, the counselors, as unlicensed staff, will not provide assessment or intervention, which is your role as the licensed clinician.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17</a:t>
            </a:fld>
            <a:endParaRPr lang="en-US" dirty="0"/>
          </a:p>
        </p:txBody>
      </p:sp>
    </p:spTree>
    <p:extLst>
      <p:ext uri="{BB962C8B-B14F-4D97-AF65-F5344CB8AC3E}">
        <p14:creationId xmlns:p14="http://schemas.microsoft.com/office/powerpoint/2010/main" val="356987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 that I referenced on the last slide that you might choose to use to document clinically relevant information discussed during your case management meetings with the counselors.  You can find this form on the HW website</a:t>
            </a:r>
            <a:r>
              <a:rPr lang="en-US" baseline="0" dirty="0"/>
              <a:t>.</a:t>
            </a:r>
          </a:p>
          <a:p>
            <a:endParaRPr lang="en-US" baseline="0" dirty="0"/>
          </a:p>
          <a:p>
            <a:r>
              <a:rPr lang="en-US" baseline="0" dirty="0"/>
              <a:t>This form is designed to be easily completed by either you or a counselor while you are discussing a student during the case management meeting. This form should be signed by the person completing the form, and the original version should be filed in the Student’s Health Record (SHR) in the MH or CMHC section. </a:t>
            </a:r>
          </a:p>
          <a:p>
            <a:endParaRPr lang="en-US" baseline="0" dirty="0"/>
          </a:p>
          <a:p>
            <a:r>
              <a:rPr lang="en-US" baseline="0" dirty="0"/>
              <a:t>You can find the link to The Mental Health Case Management Form below, as well as links to two "label" versions of the case management form, if you prefer those.  https://supportservices.jobcorps.gov/health/Documents/MentalHealth/MH_Case_Management_Form_Final.docx </a:t>
            </a:r>
          </a:p>
          <a:p>
            <a:r>
              <a:rPr lang="en-US" baseline="0" dirty="0"/>
              <a:t>MH Case Management Label version 1: https://supportservices.jobcorps.gov/health/Documents/MentalHealth/Case_mgmt_label_Avery6878_no_student_sticker.docx</a:t>
            </a:r>
          </a:p>
          <a:p>
            <a:r>
              <a:rPr lang="en-US" baseline="0" dirty="0"/>
              <a:t>MH Case Management Label version 2: https://supportservices.jobcorps.gov/health/Documents/MentalHealth/Case_mgmt_label_Avery6878_with_student_sticker.docx</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573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t>There is one final collaborative treatment process to mention: Monthly </a:t>
            </a:r>
            <a:r>
              <a:rPr lang="en-US" sz="1600" b="1" dirty="0"/>
              <a:t>Monitoring of students who are prescribed psychotropic medications.</a:t>
            </a:r>
          </a:p>
          <a:p>
            <a:endParaRPr lang="en-US" sz="1600" b="1"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52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One of the first things to understand about JC </a:t>
            </a:r>
            <a:r>
              <a:rPr lang="en-US" sz="1200" b="1" dirty="0"/>
              <a:t>and</a:t>
            </a:r>
            <a:r>
              <a:rPr lang="en-US" sz="1200" dirty="0"/>
              <a:t> your role is the mission.  </a:t>
            </a:r>
          </a:p>
          <a:p>
            <a:endParaRPr lang="en-US" sz="1200" dirty="0"/>
          </a:p>
          <a:p>
            <a:r>
              <a:rPr lang="en-US" sz="1200" b="1" dirty="0"/>
              <a:t>READ SLIDE</a:t>
            </a:r>
          </a:p>
          <a:p>
            <a:endParaRPr lang="en-US" sz="1200" b="1" dirty="0"/>
          </a:p>
          <a:p>
            <a:r>
              <a:rPr lang="en-US" sz="1200" dirty="0"/>
              <a:t>JC’s focus is on helping youth become employable and independent…..it is not a mental health treatment program although at times it may feel that way.  Your focus is on helping students manage and improve mental health symptoms to become employable.</a:t>
            </a:r>
          </a:p>
        </p:txBody>
      </p:sp>
      <p:sp>
        <p:nvSpPr>
          <p:cNvPr id="4" name="Header Placeholder 3"/>
          <p:cNvSpPr>
            <a:spLocks noGrp="1"/>
          </p:cNvSpPr>
          <p:nvPr>
            <p:ph type="hdr" sz="quarter"/>
          </p:nvPr>
        </p:nvSpPr>
        <p:spPr/>
        <p:txBody>
          <a:bodyPr/>
          <a:lstStyle/>
          <a:p>
            <a:r>
              <a:rPr lang="en-US" dirty="0"/>
              <a:t>CMHC Orientation</a:t>
            </a:r>
          </a:p>
        </p:txBody>
      </p:sp>
      <p:sp>
        <p:nvSpPr>
          <p:cNvPr id="5" name="Slide Number Placeholder 4"/>
          <p:cNvSpPr>
            <a:spLocks noGrp="1"/>
          </p:cNvSpPr>
          <p:nvPr>
            <p:ph type="sldNum" sz="quarter" idx="5"/>
          </p:nvPr>
        </p:nvSpPr>
        <p:spPr/>
        <p:txBody>
          <a:bodyPr/>
          <a:lstStyle/>
          <a:p>
            <a:fld id="{98350ADF-94BB-4089-AFD9-C823B7618152}" type="slidenum">
              <a:rPr lang="en-US" smtClean="0"/>
              <a:t>2</a:t>
            </a:fld>
            <a:endParaRPr lang="en-US" dirty="0"/>
          </a:p>
        </p:txBody>
      </p:sp>
    </p:spTree>
    <p:extLst>
      <p:ext uri="{BB962C8B-B14F-4D97-AF65-F5344CB8AC3E}">
        <p14:creationId xmlns:p14="http://schemas.microsoft.com/office/powerpoint/2010/main" val="3446435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a screenshot of the recommended monthly medication monitoring form, which can be found on the HW website.  The PRH requires that students’ who are prescribed medications, including psychotropics, be reviewed on a monthly basis by the HWD and the center’s relevant prescribing health professional (CP, NP). As the CMHC, you may also be involved in monitoring students who are prescribed psychotropic medications.  Your involvement could take several different forms: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You may be asked to participate in the monthly medication review meetings and share information about students you work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Medical or nursing staff may refer students to you for diagnostic clarification to assist the CP in prescribing psychotropic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You may be asked to meet with students who exhibit poor medication compliance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strike="noStrike" baseline="0" dirty="0">
              <a:solidFill>
                <a:srgbClr val="000000"/>
              </a:solidFill>
              <a:effectLst/>
              <a:latin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Aptos" panose="020B0004020202020204" pitchFamily="34" charset="0"/>
              </a:rPr>
              <a:t>There are different ways you might document this coordination of care, such as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Aptos" panose="020B0004020202020204" pitchFamily="34" charset="0"/>
              </a:rPr>
              <a:t>If you participate in the monthly medication review meeting with the HWD and CP, your signature would be on the medication monitoring form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Aptos" panose="020B0004020202020204" pitchFamily="34" charset="0"/>
              </a:rPr>
              <a:t>If you meet with students separately prior to the monthly medication review, </a:t>
            </a:r>
            <a:r>
              <a:rPr lang="en-US" sz="1800" b="0" i="0" u="none" strike="noStrike">
                <a:solidFill>
                  <a:srgbClr val="000000"/>
                </a:solidFill>
                <a:effectLst/>
                <a:latin typeface="Aptos" panose="020B0004020202020204" pitchFamily="34" charset="0"/>
              </a:rPr>
              <a:t>you would document </a:t>
            </a:r>
            <a:r>
              <a:rPr lang="en-US" sz="1800" b="0" i="0" u="none" strike="noStrike" dirty="0">
                <a:solidFill>
                  <a:srgbClr val="000000"/>
                </a:solidFill>
                <a:effectLst/>
                <a:latin typeface="Aptos" panose="020B0004020202020204" pitchFamily="34" charset="0"/>
              </a:rPr>
              <a:t>medication related discussions on your MH Progress Note by checking the “medication monitoring” checkbox and then writing a note on SF-600 to share key medication related information with other health staff.</a:t>
            </a:r>
            <a:endParaRPr lang="en-US" baseline="0" dirty="0"/>
          </a:p>
          <a:p>
            <a:r>
              <a:rPr lang="en-US" baseline="0" dirty="0"/>
              <a:t>It’s important that each center have a process for monthly monitoring of students on medication.  Ask your HWD about your center's process and how you can be involved and make sure your involvement is documented.</a:t>
            </a:r>
            <a:endParaRPr lang="en-US" dirty="0"/>
          </a:p>
        </p:txBody>
      </p:sp>
      <p:sp>
        <p:nvSpPr>
          <p:cNvPr id="4" name="Header Placeholder 3"/>
          <p:cNvSpPr>
            <a:spLocks noGrp="1"/>
          </p:cNvSpPr>
          <p:nvPr>
            <p:ph type="hdr" sz="quarter"/>
          </p:nvPr>
        </p:nvSpPr>
        <p:spPr/>
        <p:txBody>
          <a:bodyPr/>
          <a:lstStyle/>
          <a:p>
            <a:r>
              <a:rPr lang="en-US" dirty="0"/>
              <a:t>CMHC Orientation</a:t>
            </a:r>
          </a:p>
        </p:txBody>
      </p:sp>
      <p:sp>
        <p:nvSpPr>
          <p:cNvPr id="5" name="Slide Number Placeholder 4"/>
          <p:cNvSpPr>
            <a:spLocks noGrp="1"/>
          </p:cNvSpPr>
          <p:nvPr>
            <p:ph type="sldNum" sz="quarter" idx="5"/>
          </p:nvPr>
        </p:nvSpPr>
        <p:spPr/>
        <p:txBody>
          <a:bodyPr/>
          <a:lstStyle/>
          <a:p>
            <a:fld id="{98350ADF-94BB-4089-AFD9-C823B7618152}" type="slidenum">
              <a:rPr lang="en-US" smtClean="0"/>
              <a:t>20</a:t>
            </a:fld>
            <a:endParaRPr lang="en-US" dirty="0"/>
          </a:p>
        </p:txBody>
      </p:sp>
    </p:spTree>
    <p:extLst>
      <p:ext uri="{BB962C8B-B14F-4D97-AF65-F5344CB8AC3E}">
        <p14:creationId xmlns:p14="http://schemas.microsoft.com/office/powerpoint/2010/main" val="509785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TREATMENT (Clinical function)</a:t>
            </a:r>
          </a:p>
          <a:p>
            <a:r>
              <a:rPr lang="en-US" b="0" dirty="0"/>
              <a:t>Earlier we talked about collaborating with the Counselors (and residential staff) for Crisis Management. </a:t>
            </a:r>
            <a:r>
              <a:rPr lang="en-US" b="1" dirty="0"/>
              <a:t>Crisis Intervention is an important aspect of the CMHC role</a:t>
            </a:r>
            <a:r>
              <a:rPr lang="en-US" dirty="0"/>
              <a:t>. We strongly recommend centers develop a Mental Health Emergency SOP, which we’ll discuss a bit later in this webinar. </a:t>
            </a:r>
          </a:p>
          <a:p>
            <a:endParaRPr lang="en-US" dirty="0"/>
          </a:p>
          <a:p>
            <a:r>
              <a:rPr lang="en-US" dirty="0"/>
              <a:t>Crisis Interventions can occur in different ways: it might be you meeting individually with a student after a crisis that only impacted them (e.g., such as a sexual assault) or it might be a small group intervention after several students have witnessed/been part of a traumatic event.  Sometimes, it's important that we implement</a:t>
            </a:r>
            <a:r>
              <a:rPr lang="en-US" b="0" dirty="0"/>
              <a:t> </a:t>
            </a:r>
            <a:r>
              <a:rPr lang="en-US" b="1" dirty="0"/>
              <a:t>Center-wide interventions.  While rare, Center Wide Interventions should occur if there is a loss of life (student or staff death for example) or a serious incident impacting many on center. </a:t>
            </a:r>
            <a:r>
              <a:rPr lang="en-US" b="0" dirty="0"/>
              <a:t>Th</a:t>
            </a:r>
            <a:r>
              <a:rPr lang="en-US" dirty="0"/>
              <a:t>ere is a crisis intervention/debriefing document, which is called the Critical Incident Crisis Intervention Plan, to help guide you and the center through a crisis situations that have broader impacts on your center.  A Crisis Intervention document specific to COVID-19 death has also been created and you can find both of these on the HW website. </a:t>
            </a:r>
          </a:p>
          <a:p>
            <a:endParaRPr lang="en-US" dirty="0"/>
          </a:p>
          <a:p>
            <a:r>
              <a:rPr lang="en-US" dirty="0"/>
              <a:t>We strongly recommend you contact your RMHS if there is a critical incident on your center.  Your RMHS can provide you with support and necessary resources.</a:t>
            </a:r>
          </a:p>
          <a:p>
            <a:endParaRPr lang="en-US" dirty="0"/>
          </a:p>
          <a:p>
            <a:r>
              <a:rPr lang="en-US" dirty="0">
                <a:highlight>
                  <a:srgbClr val="FFFF00"/>
                </a:highlight>
              </a:rPr>
              <a:t>I want to mention the importance of understanding whether your contract with the center includes you being available 24/7 for mental health emergencies.  If you are not available, it's essential that your HWD/center RN (or whomever is on-call for emergencies) is aware of the mental health crisis plan for after hours emergencies.  All of this (and more!) is covered in the Sample SOP for Mental Health Emergencies, which can be found on the HW website: https://supportservices.jobcorps.gov/health/Documents/MentalHealth/SOP_MH_emergencies.docx </a:t>
            </a:r>
          </a:p>
          <a:p>
            <a:endParaRPr lang="en-US" dirty="0">
              <a:highlight>
                <a:srgbClr val="FFFF00"/>
              </a:highlight>
            </a:endParaRPr>
          </a:p>
          <a:p>
            <a:r>
              <a:rPr lang="en-US" dirty="0">
                <a:highlight>
                  <a:srgbClr val="FFFF00"/>
                </a:highlight>
              </a:rPr>
              <a:t>One final point: we strongly recommend you know and connect with your community resources </a:t>
            </a:r>
            <a:r>
              <a:rPr lang="en-US" b="1" dirty="0">
                <a:highlight>
                  <a:srgbClr val="FFFF00"/>
                </a:highlight>
              </a:rPr>
              <a:t>(read SLIDE last bullet</a:t>
            </a:r>
            <a:r>
              <a:rPr lang="en-US" dirty="0">
                <a:highlight>
                  <a:srgbClr val="FFFF00"/>
                </a:highlight>
              </a:rPr>
              <a:t>)</a:t>
            </a:r>
          </a:p>
          <a:p>
            <a:endParaRPr lang="en-US" b="1" u="sng" dirty="0"/>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21</a:t>
            </a:fld>
            <a:endParaRPr lang="en-US" dirty="0"/>
          </a:p>
        </p:txBody>
      </p:sp>
    </p:spTree>
    <p:extLst>
      <p:ext uri="{BB962C8B-B14F-4D97-AF65-F5344CB8AC3E}">
        <p14:creationId xmlns:p14="http://schemas.microsoft.com/office/powerpoint/2010/main" val="2889194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Now we’re going to shift from the treatment related responsibilities of the mental health program and discuss the third, and final component of the CMHC Role: MENTAL HEALTH PROMOTION AND EDUCATION  Activities (Consultative function)</a:t>
            </a:r>
          </a:p>
          <a:p>
            <a:r>
              <a:rPr lang="en-US" dirty="0"/>
              <a:t>The PRH requires the following: </a:t>
            </a:r>
          </a:p>
          <a:p>
            <a:pPr marL="171450" indent="-171450">
              <a:buFont typeface="Arial" panose="020B0604020202020204" pitchFamily="34" charset="0"/>
              <a:buChar char="•"/>
            </a:pPr>
            <a:r>
              <a:rPr lang="en-US" dirty="0"/>
              <a:t>During the Career Preparation Period (CPP), you will meet with each new group of students together to introduce yourself and provide an overview of the mental health program.  Your presentation should also cover how to access the </a:t>
            </a:r>
            <a:r>
              <a:rPr lang="en-US" sz="1200" b="1" dirty="0"/>
              <a:t>Job Corps Safety Hotline information (844-JC1-SAFE) </a:t>
            </a:r>
            <a:r>
              <a:rPr lang="en-US" dirty="0"/>
              <a:t>and give a brief "gatekeeper/MH first aid" type training. This is typically the first contact you’ll have with students as they arrive on center.</a:t>
            </a:r>
          </a:p>
          <a:p>
            <a:pPr marL="628650" lvl="1" indent="-171450">
              <a:buFont typeface="Arial" panose="020B0604020202020204" pitchFamily="34" charset="0"/>
              <a:buChar char="•"/>
            </a:pPr>
            <a:r>
              <a:rPr lang="en-US" b="1" dirty="0"/>
              <a:t>There is a CPP presentation PPT template on the H&amp;W website that you can use, or you can develop your own presentation, as long as it includes the required elements.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The PRH also requires that CMHC(s) provide a</a:t>
            </a:r>
            <a:r>
              <a:rPr lang="en-US" dirty="0"/>
              <a:t>t least one Center-Wide mental health prevention/education activity a year. CMHCs meet this requirement in a lot of different ways—you might celebrate Suicide Prevention Awareness Month in September by developing a center-wide activity; you might do a mental health related activity during Mental Health Awareness month, which is in May.  Be creative and talk with your co-CMHCs and HWD for ideas. </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sz="1200" b="1" dirty="0"/>
          </a:p>
          <a:p>
            <a:endParaRPr lang="en-US" dirty="0"/>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22</a:t>
            </a:fld>
            <a:endParaRPr lang="en-US" dirty="0"/>
          </a:p>
        </p:txBody>
      </p:sp>
    </p:spTree>
    <p:extLst>
      <p:ext uri="{BB962C8B-B14F-4D97-AF65-F5344CB8AC3E}">
        <p14:creationId xmlns:p14="http://schemas.microsoft.com/office/powerpoint/2010/main" val="3375654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Part of the Consulting piece of the CMHC position, is developing Integrated Programming with Other Center Departments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 are a lot of different ways in which you might be involved in Integrated Programming.  For instance, you might develop a joint program/activity with TEAP/TUPP; you may join the Healthy Eating and Active Lifestyles (HEALs) committee and help integrate mental health into programming (e.g., use of motivational interviewing; bringing an awareness around eating disorders or the impact of diet &amp; exercise on mood regulation).   You may provide input or develop training as part of the Sexual Assault Response Team (SART) (e.g., managing personal relationships, emotional safety, healthy dating, etc.). All of these programs and acronyms will make more sense as you get familiar with Job Corps.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We recommend that you make a binder and keep track of your annual mental health education and promotion event/s and the different trainings and collaboration you do with other departments.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will help you remember everything that you’ve done and you can share this information when your center has a site visit.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b="1" u="sng" dirty="0"/>
              <a:t>In addition to integrated programming, The PRH also requires that you and the CD meet </a:t>
            </a:r>
            <a:r>
              <a:rPr lang="en-US" b="0" u="none" dirty="0"/>
              <a:t>monthly.  This Monthly</a:t>
            </a:r>
            <a:r>
              <a:rPr lang="en-US" dirty="0"/>
              <a:t> meeting/Consultation with Center Director might focus on any MH trends you’ve noticed on center.  You might ask for things you need or believe would strengthen the MH program.  You might also discuss specific students who have extenuating mental health circumstances and might have specific needs (e.g., may have difficulty matriculating due to mental health symptoms). Remember your role is key to developing an emotionally healthy culture on center and this meeting with the CD helps you build a relationship with your CD so you can collaborate and have support for the MH program. Your CP is also required to have a monthly meeting with the CD so some centers combine this meeting and have you and the CP meet with the CD together, which is fine. Minutes must be kept of this meeting. </a:t>
            </a:r>
          </a:p>
          <a:p>
            <a:endParaRPr lang="en-US" dirty="0"/>
          </a:p>
          <a:p>
            <a:endParaRPr lang="en-US" b="0" dirty="0"/>
          </a:p>
          <a:p>
            <a:endParaRPr lang="en-US" dirty="0"/>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23</a:t>
            </a:fld>
            <a:endParaRPr lang="en-US" dirty="0"/>
          </a:p>
        </p:txBody>
      </p:sp>
    </p:spTree>
    <p:extLst>
      <p:ext uri="{BB962C8B-B14F-4D97-AF65-F5344CB8AC3E}">
        <p14:creationId xmlns:p14="http://schemas.microsoft.com/office/powerpoint/2010/main" val="42187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MENTAL HEALTH PROMOTION AND EDUCATION (Consultative/Administrative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final piece of the CMHC position involves providing Staff Training. All staff are required to have 5 hours of Adolescent Growth and Development Training annually.  Pre-recorded SafetyNet trainings can provide 3 of those 5 hours, but you will often be asked to do other trainings on topics that feel relevant for staff at your center.  Adolescent Growth and Development is defined broadly, you may do a presentation on handling challenging student behaviors; or how to use motivational interviewing with students; or strategies for helping anxious students; or helping staff with burnout/compassion fatigue from working with students many of whom have significant trauma histories. You might also consider providing a staff training on crisis responding and how to manage crises on center.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62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touch on a few additional trainings that aren't required, but are important so I want to highlight.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as a new CMHC, you may choose to do a brief presentation to introduce yourself to staff, explain how to make a mental health referral on your center, and share strategies they can use when working with students.  We've developed a "Staff Introduction to CMHC" training, with PPT template on H&amp;W website that you could use. Again, this is not a required training, but something you might want to do to increase your visibility on center. </a:t>
            </a:r>
          </a:p>
          <a:p>
            <a:endParaRPr lang="en-US" dirty="0"/>
          </a:p>
          <a:p>
            <a:r>
              <a:rPr lang="en-US" dirty="0"/>
              <a:t>During the COVID pandemic, there was a required staff training on developing a Trauma Informed Approach on center. While this training is no longer required, it's strongly recommended that you consider continuing to use it as a regular staff training.  Many Job Corps students have experienced significant trauma and understanding and implementing a Trauma Informed Approach helps us best support them.  The PPT training, which is available on the HW website, has detailed notes that allow you to walk staff through the training even if you don't have much experience yet yourself in teaching a Trauma Informed Approach. There are also additional tools and trainings that can be used to help implement a Trauma Informed Approach, and these can be found on the web page shown above. </a:t>
            </a:r>
          </a:p>
          <a:p>
            <a:endParaRPr lang="en-US" dirty="0"/>
          </a:p>
          <a:p>
            <a:r>
              <a:rPr lang="en-US" dirty="0"/>
              <a:t>Now we’re going to spend a bit of time on the next slides discussing different helpful resources to be aware of:</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75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Corps has developed guidance documents to ensure that centers are meeting compliance requirements--these are called SOPs (Standard Operating Procedure) or Center Operating Procedure (COPs) (same 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Health and Wellness Program has 4 required SOPs.  The only one that includes you, the CMHC, is the Staffing SOP.  There are, however, two strongly recommended SOPs/COPs that relate to the MH program. The first is the Mental Health Emergency SOP, which we mentioned earlier in the webinar--it's the SOP that guides staff in how to manage mental health emergencies, particularly if they occur after hours, when you're not on center.  Please ask your HWD to see any existing SOPs and consider developing one for MH emergencies, if your center doesn't already have one.  There is a template/example MH Emergency SOP on the HW website. The second recommended SOP describes the MHWP—you’ll want to check if your center has one and make sure it’s consistent with your role. </a:t>
            </a:r>
          </a:p>
          <a:p>
            <a:endParaRPr lang="en-US" dirty="0"/>
          </a:p>
          <a:p>
            <a:endParaRPr lang="en-US" dirty="0"/>
          </a:p>
          <a:p>
            <a:r>
              <a:rPr lang="en-US" dirty="0"/>
              <a:t>Now let's shift to talk about Health Care Guidelines.</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947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PRH requires that centers have Health Care Guidelines, which must be reviewed, approved and signed annually by the appropriate health provider. Your HWD should ask you to review and sign the mental health related HCGs each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Care Guidelines are broken up into 2 types.</a:t>
            </a:r>
          </a:p>
          <a:p>
            <a:endParaRPr lang="en-US" dirty="0"/>
          </a:p>
          <a:p>
            <a:pPr marL="228600" indent="-228600">
              <a:buAutoNum type="arabicParenR"/>
            </a:pPr>
            <a:r>
              <a:rPr lang="en-US" sz="1200" b="0" i="0" kern="1200" dirty="0">
                <a:solidFill>
                  <a:schemeClr val="tx1"/>
                </a:solidFill>
                <a:effectLst/>
                <a:latin typeface="+mn-lt"/>
                <a:ea typeface="+mn-ea"/>
                <a:cs typeface="+mn-cs"/>
              </a:rPr>
              <a:t>There first are </a:t>
            </a:r>
            <a:r>
              <a:rPr lang="en-US" sz="1200" b="1" i="0" kern="1200" dirty="0">
                <a:solidFill>
                  <a:schemeClr val="tx1"/>
                </a:solidFill>
                <a:effectLst/>
                <a:latin typeface="+mn-lt"/>
                <a:ea typeface="+mn-ea"/>
                <a:cs typeface="+mn-cs"/>
              </a:rPr>
              <a:t>Treatment Guidelines </a:t>
            </a:r>
            <a:r>
              <a:rPr lang="en-US" sz="1200" b="0" i="0" kern="1200" dirty="0">
                <a:solidFill>
                  <a:schemeClr val="tx1"/>
                </a:solidFill>
                <a:effectLst/>
                <a:latin typeface="+mn-lt"/>
                <a:ea typeface="+mn-ea"/>
                <a:cs typeface="+mn-cs"/>
              </a:rPr>
              <a:t>for Health Staff, which are Written documents that basically guide health staff in managing different medical, mental health, dental treatments. There are 8 mental health related TGs (see dx on slide).</a:t>
            </a:r>
          </a:p>
          <a:p>
            <a:pPr marL="0" indent="0">
              <a:buNone/>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 The Symptomatic Management Guidelines are for non-health staff.  They direct non-health staff (like residential advisors, security, so forth) on what to do in different emergent situations when no health staff are present on center. There are 3 SMGs for MH (read titles in slide)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few things to REMEMBER: </a:t>
            </a:r>
          </a:p>
          <a:p>
            <a:pPr marL="228600" indent="-228600">
              <a:buAutoNum type="arabicPeriod"/>
            </a:pPr>
            <a:r>
              <a:rPr lang="en-US" sz="1200" b="1" i="0" kern="1200" dirty="0">
                <a:solidFill>
                  <a:schemeClr val="tx1"/>
                </a:solidFill>
                <a:effectLst/>
                <a:latin typeface="+mn-lt"/>
                <a:ea typeface="+mn-ea"/>
                <a:cs typeface="+mn-cs"/>
              </a:rPr>
              <a:t>Treatment Guidelines are for health staff only. </a:t>
            </a:r>
            <a:r>
              <a:rPr lang="en-US" sz="1200" b="0" i="0" kern="1200" dirty="0">
                <a:solidFill>
                  <a:schemeClr val="tx1"/>
                </a:solidFill>
                <a:effectLst/>
                <a:latin typeface="+mn-lt"/>
                <a:ea typeface="+mn-ea"/>
                <a:cs typeface="+mn-cs"/>
              </a:rPr>
              <a:t>The 8 mental health related TGs are for health staff (such as the RNs, LPNs, so forth) to follow to help them manage mental health related situations when you might not be available.  Similarly, the physical health related TGs are for the RNs to follow under the CP's authorization. Non-health staff should NOT attempt to follow TGs unless for some reason they have a written personal authorization to do so.</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Ask your HWD about details of when your HCGs need reviewing and updating! </a:t>
            </a:r>
          </a:p>
          <a:p>
            <a:r>
              <a:rPr lang="en-US" dirty="0"/>
              <a:t>Now, let’s take a quick look at an actual TG and SMG…  Going forward, all forms will be outlined in Red.</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72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Here you see the Treatment Guideline for Health Staff for Depressive Disorders:</a:t>
            </a:r>
          </a:p>
          <a:p>
            <a:r>
              <a:rPr lang="en-US" sz="2400" b="1" dirty="0"/>
              <a:t>FORMAT: </a:t>
            </a:r>
            <a:r>
              <a:rPr lang="en-US" sz="2400" dirty="0"/>
              <a:t>Each MENTAL HEALTH Treatment Guideline (remember, these are for health staff only) starts with: </a:t>
            </a:r>
          </a:p>
          <a:p>
            <a:pPr marL="800100" lvl="1" indent="-342900">
              <a:buFont typeface="Arial" panose="020B0604020202020204" pitchFamily="34" charset="0"/>
              <a:buChar char="•"/>
            </a:pPr>
            <a:r>
              <a:rPr lang="en-US" sz="2400" dirty="0"/>
              <a:t>Common Symptoms of the mental condition</a:t>
            </a:r>
          </a:p>
          <a:p>
            <a:pPr marL="800100" lvl="1" indent="-342900">
              <a:buFont typeface="Arial" panose="020B0604020202020204" pitchFamily="34" charset="0"/>
              <a:buChar char="•"/>
            </a:pPr>
            <a:r>
              <a:rPr lang="en-US" sz="2400" dirty="0"/>
              <a:t>What to do first</a:t>
            </a:r>
          </a:p>
          <a:p>
            <a:pPr marL="800100" lvl="1" indent="-342900">
              <a:buFont typeface="Arial" panose="020B0604020202020204" pitchFamily="34" charset="0"/>
              <a:buChar char="•"/>
            </a:pPr>
            <a:r>
              <a:rPr lang="en-US" sz="2400" dirty="0"/>
              <a:t>Assess Symptoms and Behaviors, and</a:t>
            </a:r>
          </a:p>
          <a:p>
            <a:pPr marL="800100" lvl="1" indent="-342900">
              <a:buFont typeface="Arial" panose="020B0604020202020204" pitchFamily="34" charset="0"/>
              <a:buChar char="•"/>
            </a:pPr>
            <a:r>
              <a:rPr lang="en-US" sz="2400" dirty="0"/>
              <a:t>What to do next </a:t>
            </a:r>
          </a:p>
          <a:p>
            <a:pPr marL="457200" lvl="1" indent="0">
              <a:buFont typeface="Arial" panose="020B0604020202020204" pitchFamily="34" charset="0"/>
              <a:buNone/>
            </a:pPr>
            <a:r>
              <a:rPr lang="en-US" sz="2400" dirty="0"/>
              <a:t>At the end you’ll find relevant evidence-based questionnaire(s) in English and Spanish that can be easily administered to students who voluntarily agree to complete them.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71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This slide on the right shows the Symptomatic Management Guidelines for Non-Health Staff for Behavior Changes/Unusual Behavior</a:t>
            </a:r>
          </a:p>
          <a:p>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FORMAT: </a:t>
            </a:r>
            <a:r>
              <a:rPr lang="en-US" sz="2000" dirty="0"/>
              <a:t>Each Symptomatic Management Guideline (SMG) Contains: </a:t>
            </a:r>
          </a:p>
          <a:p>
            <a:endParaRPr lang="en-US" sz="2000" dirty="0"/>
          </a:p>
          <a:p>
            <a:pPr marL="800100" lvl="1" indent="-342900">
              <a:buFont typeface="Arial" panose="020B0604020202020204" pitchFamily="34" charset="0"/>
              <a:buChar char="•"/>
            </a:pPr>
            <a:r>
              <a:rPr lang="en-US" sz="2000" dirty="0"/>
              <a:t>What to do first</a:t>
            </a:r>
          </a:p>
          <a:p>
            <a:pPr marL="800100" lvl="1" indent="-342900">
              <a:buFont typeface="Arial" panose="020B0604020202020204" pitchFamily="34" charset="0"/>
              <a:buChar char="•"/>
            </a:pPr>
            <a:r>
              <a:rPr lang="en-US" sz="2000" dirty="0"/>
              <a:t>What to do next</a:t>
            </a:r>
          </a:p>
          <a:p>
            <a:pPr marL="800100" lvl="1" indent="-342900">
              <a:buFont typeface="Arial" panose="020B0604020202020204" pitchFamily="34" charset="0"/>
              <a:buChar char="•"/>
            </a:pPr>
            <a:r>
              <a:rPr lang="en-US" sz="2000" dirty="0"/>
              <a:t>A flow chart for easy decision-making</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7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your new work environment, let’s first talk about the H&amp;W center and how it is organized:</a:t>
            </a:r>
          </a:p>
          <a:p>
            <a:endParaRPr lang="en-US" dirty="0"/>
          </a:p>
          <a:p>
            <a:r>
              <a:rPr lang="en-US" dirty="0"/>
              <a:t>Each H&amp;W center has four different health programs, which are overseen administratively by the Health and Wellness Director. Regardless of center size, all centers have a full time Health &amp; Wellness Director, or HWD. If you haven’t noticed already, Job Corps loves acronyms and we’ll review many of them today. The HWD may also serve as one of the two Disability Coordinators for the center- there is usually one in wellness and the other in academics. </a:t>
            </a:r>
          </a:p>
          <a:p>
            <a:endParaRPr lang="en-US" dirty="0"/>
          </a:p>
          <a:p>
            <a:r>
              <a:rPr lang="en-US" dirty="0"/>
              <a:t>Then, every center has a primary medical provider – usually this is a Center Physician but it could also be a Nurse Practitioner or a Physician Assistant. There will be at least one nurse (or more) depending on the number of students on center. The center is required to have 50 nursing hours/100 students. Some centers, but not all, have a Medical Records Clerk, who often helps with filing and scheduling.</a:t>
            </a:r>
          </a:p>
          <a:p>
            <a:endParaRPr lang="en-US" dirty="0"/>
          </a:p>
          <a:p>
            <a:r>
              <a:rPr lang="en-US" dirty="0"/>
              <a:t>Then there is the Oral Health and Wellness Program consisting of a Center Dentist along with a dental hygienist or dental assistant. </a:t>
            </a:r>
          </a:p>
          <a:p>
            <a:endParaRPr lang="en-US" dirty="0"/>
          </a:p>
          <a:p>
            <a:r>
              <a:rPr lang="en-US" dirty="0"/>
              <a:t>There is the Mental Health and Wellness Program, which is managed by you, the CMHC.</a:t>
            </a:r>
          </a:p>
          <a:p>
            <a:endParaRPr lang="en-US" dirty="0"/>
          </a:p>
          <a:p>
            <a:r>
              <a:rPr lang="en-US" dirty="0"/>
              <a:t>The Trainee Employee Assistance Program provides services for students with substance use concerns. The person who oversees it is called the TEAP specialist (in some places it is called TEE-AP) . At most, but not all centers, the TEAP also runs the Tobacco Use and Prevention Program, or TUPP. </a:t>
            </a:r>
          </a:p>
          <a:p>
            <a:endParaRPr lang="en-US" dirty="0"/>
          </a:p>
          <a:p>
            <a:r>
              <a:rPr lang="en-US" dirty="0"/>
              <a:t>Finally, there are a number of related health programs that are managed by various wellness staff. </a:t>
            </a:r>
          </a:p>
          <a:p>
            <a:endParaRPr lang="en-US" dirty="0"/>
          </a:p>
          <a:p>
            <a:r>
              <a:rPr lang="en-US" dirty="0"/>
              <a:t>Let's now talk about your role and responsibilities as a CMHC</a:t>
            </a:r>
          </a:p>
        </p:txBody>
      </p:sp>
      <p:sp>
        <p:nvSpPr>
          <p:cNvPr id="4" name="Header Placeholder 3"/>
          <p:cNvSpPr>
            <a:spLocks noGrp="1"/>
          </p:cNvSpPr>
          <p:nvPr>
            <p:ph type="hdr" sz="quarter"/>
          </p:nvPr>
        </p:nvSpPr>
        <p:spPr/>
        <p:txBody>
          <a:bodyPr/>
          <a:lstStyle/>
          <a:p>
            <a:r>
              <a:rPr lang="en-US" dirty="0"/>
              <a:t>CMHC Orientation</a:t>
            </a:r>
          </a:p>
        </p:txBody>
      </p:sp>
      <p:sp>
        <p:nvSpPr>
          <p:cNvPr id="5" name="Slide Number Placeholder 4"/>
          <p:cNvSpPr>
            <a:spLocks noGrp="1"/>
          </p:cNvSpPr>
          <p:nvPr>
            <p:ph type="sldNum" sz="quarter" idx="5"/>
          </p:nvPr>
        </p:nvSpPr>
        <p:spPr/>
        <p:txBody>
          <a:bodyPr/>
          <a:lstStyle/>
          <a:p>
            <a:fld id="{98350ADF-94BB-4089-AFD9-C823B7618152}" type="slidenum">
              <a:rPr lang="en-US" smtClean="0"/>
              <a:t>3</a:t>
            </a:fld>
            <a:endParaRPr lang="en-US" dirty="0"/>
          </a:p>
        </p:txBody>
      </p:sp>
    </p:spTree>
    <p:extLst>
      <p:ext uri="{BB962C8B-B14F-4D97-AF65-F5344CB8AC3E}">
        <p14:creationId xmlns:p14="http://schemas.microsoft.com/office/powerpoint/2010/main" val="2954649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flow chart provides options for decision-making for the non-health staff, in this case, depending on whether the student demonstrates:</a:t>
            </a:r>
          </a:p>
          <a:p>
            <a:endParaRPr lang="en-US" dirty="0"/>
          </a:p>
          <a:p>
            <a:r>
              <a:rPr lang="en-US" dirty="0"/>
              <a:t>Dangerous Behavior</a:t>
            </a:r>
          </a:p>
          <a:p>
            <a:r>
              <a:rPr lang="en-US" dirty="0"/>
              <a:t>Odd or Unusual Behavior</a:t>
            </a:r>
          </a:p>
          <a:p>
            <a:r>
              <a:rPr lang="en-US" dirty="0"/>
              <a:t>Suicidal Thoughts and gestures</a:t>
            </a:r>
          </a:p>
          <a:p>
            <a:r>
              <a:rPr lang="en-US" dirty="0"/>
              <a:t>Suspected Alcohol and/or Drug Use</a:t>
            </a:r>
          </a:p>
          <a:p>
            <a:endParaRPr lang="en-US" dirty="0"/>
          </a:p>
          <a:p>
            <a:r>
              <a:rPr lang="en-US" dirty="0"/>
              <a:t>The staff is given practical steps like ensuring the safety of the affected student and others, when to contact other center staff, or when to use another SMG. </a:t>
            </a:r>
          </a:p>
          <a:p>
            <a:endParaRPr lang="en-US" dirty="0"/>
          </a:p>
          <a:p>
            <a:r>
              <a:rPr lang="en-US" dirty="0"/>
              <a:t>Included in this SMG is a brief 6-item list of questions that non-health staff can use to better understand if a student’s behavior is possibly due to drugs/alcohol, psychosis (or a mental health condition). </a:t>
            </a:r>
          </a:p>
          <a:p>
            <a:endParaRPr lang="en-US" dirty="0"/>
          </a:p>
          <a:p>
            <a:r>
              <a:rPr lang="en-US" dirty="0"/>
              <a:t>Once the situation with the affected student is managed or resolved, there are also suggestions for follow up.</a:t>
            </a:r>
          </a:p>
          <a:p>
            <a:endParaRPr lang="en-US" dirty="0"/>
          </a:p>
          <a:p>
            <a:endParaRPr lang="en-US" dirty="0"/>
          </a:p>
          <a:p>
            <a:r>
              <a:rPr lang="en-US" dirty="0"/>
              <a:t>Have you signed the TGs on your center???</a:t>
            </a:r>
          </a:p>
          <a:p>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227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aseline="0" dirty="0"/>
              <a:t>Finally I just want to spend a few moments directing you to some key resources. 1) Th</a:t>
            </a:r>
            <a:r>
              <a:rPr lang="en-US" dirty="0"/>
              <a:t>e PRH or “policy and requirements handbook" includes all the </a:t>
            </a:r>
            <a:r>
              <a:rPr lang="en-US" dirty="0">
                <a:solidFill>
                  <a:srgbClr val="FF0000"/>
                </a:solidFill>
              </a:rPr>
              <a:t>required components for the entire Job Corps program. This can be found online at the address listed on the slide.  You can also simply type Job Corps PRH in your search engine and you will find this document online. The PRH is a huge document, which is divided into 6 chapters. You should focus on reading Chapter 2 (Section 2.3), which focuses on ensuring students receive health and wellness services, support, and education.  The other chapter to focus on is Chapter 1, which outlines the steps in completing applicant file reviews and how to complete recommendations of denial.</a:t>
            </a:r>
          </a:p>
          <a:p>
            <a:pPr algn="l"/>
            <a:endParaRPr lang="en-US" dirty="0"/>
          </a:p>
          <a:p>
            <a:pPr algn="l"/>
            <a:r>
              <a:rPr lang="en-US" dirty="0"/>
              <a:t>For each of the health and wellness programs, there is a guidance document called the Desk Reference Guide (DRG). The </a:t>
            </a:r>
            <a:r>
              <a:rPr lang="en-US" dirty="0">
                <a:solidFill>
                  <a:srgbClr val="FF0000"/>
                </a:solidFill>
              </a:rPr>
              <a:t>CMHC Desk Reference Guide (DRG)</a:t>
            </a:r>
            <a:r>
              <a:rPr lang="en-US" dirty="0"/>
              <a:t> </a:t>
            </a:r>
            <a:r>
              <a:rPr lang="en-US" dirty="0">
                <a:solidFill>
                  <a:srgbClr val="FF0000"/>
                </a:solidFill>
              </a:rPr>
              <a:t>explains in detail how to implement all the PRH requirements for the mental health program. You can access the CMHC DRG on the HW website.  You'll notice that within the document are hyperlinks that take you to the sample templates, as well as recommended and required forms.  You can then download these forms to use on your center. </a:t>
            </a:r>
            <a:endParaRPr lang="en-US" dirty="0"/>
          </a:p>
          <a:p>
            <a:pPr algn="l"/>
            <a:r>
              <a:rPr lang="en-US" dirty="0"/>
              <a:t>Please type yes or no in the chat box if you have reviewed the DRG.</a:t>
            </a:r>
          </a:p>
          <a:p>
            <a:pPr algn="l"/>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833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SUPER IMPORTANTLY, This is a snapshot of the HW website home page which can be accessed outside of JC using the link at the bottom of the slide.  (You can also find the HW website simply by googling "Job Corps Health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 first bullet under Center Mental Health Consultant heading will take you to the DRG and you can download a copy onto your computer.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 second bullet takes you to the “Mental Health Resource Bundles” web page that we will look at more closely on the next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 fourth bullet has all the information, guidance and forms you will need to complete Applicant File Reviews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 fifth bullet links to the brand-new Trauma Informed Approach web page mentioned earlier.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Clicking on the sixth and seventh bullets will download the CMHC Orientation slides Part 1 and Part 2, respectively.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74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CMHC Resource Bundles are where you will find the most important resources related to different topics</a:t>
            </a:r>
            <a:r>
              <a:rPr lang="en-US" b="1" dirty="0"/>
              <a:t>. W</a:t>
            </a:r>
            <a:r>
              <a:rPr lang="en-US" dirty="0"/>
              <a:t>here you see the BLUE number 1 and arrow is a list of the 9 bundles that can be found on this page. </a:t>
            </a:r>
            <a:r>
              <a:rPr lang="en-US" sz="1200" b="0" i="0" kern="1200" dirty="0">
                <a:solidFill>
                  <a:schemeClr val="tx1"/>
                </a:solidFill>
                <a:effectLst/>
                <a:latin typeface="+mn-lt"/>
                <a:ea typeface="+mn-ea"/>
                <a:cs typeface="+mn-cs"/>
              </a:rPr>
              <a:t>Each bundle contains an overview, guidance, and working documents to assist you in developing a comprehensive MHWP that meets all requirements based on Job Corps’ Policy and Requirements Handbook (PRH).</a:t>
            </a:r>
            <a:endParaRPr lang="en-US" b="0" dirty="0"/>
          </a:p>
          <a:p>
            <a:endParaRPr lang="en-US" dirty="0"/>
          </a:p>
          <a:p>
            <a:r>
              <a:rPr lang="en-US" dirty="0"/>
              <a:t>The topics covered by the 9 bundles are:</a:t>
            </a:r>
          </a:p>
          <a:p>
            <a:pPr marL="171450" indent="-171450">
              <a:buFont typeface="Arial" panose="020B0604020202020204" pitchFamily="34" charset="0"/>
              <a:buChar char="•"/>
            </a:pPr>
            <a:r>
              <a:rPr lang="en-US" dirty="0"/>
              <a:t>Applicant File Review (AFR) Essentials</a:t>
            </a:r>
          </a:p>
          <a:p>
            <a:pPr marL="171450" indent="-171450">
              <a:buFont typeface="Arial" panose="020B0604020202020204" pitchFamily="34" charset="0"/>
              <a:buChar char="•"/>
            </a:pPr>
            <a:r>
              <a:rPr lang="en-US" dirty="0"/>
              <a:t>Assessment &amp; Documentation</a:t>
            </a:r>
          </a:p>
          <a:p>
            <a:pPr marL="171450" indent="-171450">
              <a:buFont typeface="Arial" panose="020B0604020202020204" pitchFamily="34" charset="0"/>
              <a:buChar char="•"/>
            </a:pPr>
            <a:r>
              <a:rPr lang="en-US" dirty="0"/>
              <a:t>Treatment &amp; Documentation</a:t>
            </a:r>
          </a:p>
          <a:p>
            <a:pPr marL="171450" indent="-171450">
              <a:buFont typeface="Arial" panose="020B0604020202020204" pitchFamily="34" charset="0"/>
              <a:buChar char="•"/>
            </a:pPr>
            <a:r>
              <a:rPr lang="en-US" b="1" dirty="0"/>
              <a:t>MH Promotion &amp; Education</a:t>
            </a:r>
          </a:p>
          <a:p>
            <a:pPr marL="171450" indent="-171450">
              <a:buFont typeface="Arial" panose="020B0604020202020204" pitchFamily="34" charset="0"/>
              <a:buChar char="•"/>
            </a:pPr>
            <a:r>
              <a:rPr lang="en-US" b="1" dirty="0"/>
              <a:t>Crisis Intervention</a:t>
            </a:r>
          </a:p>
          <a:p>
            <a:pPr marL="171450" indent="-171450">
              <a:buFont typeface="Arial" panose="020B0604020202020204" pitchFamily="34" charset="0"/>
              <a:buChar char="•"/>
            </a:pPr>
            <a:r>
              <a:rPr lang="en-US" dirty="0"/>
              <a:t>Collaboration</a:t>
            </a:r>
          </a:p>
          <a:p>
            <a:pPr marL="171450" indent="-171450">
              <a:buFont typeface="Arial" panose="020B0604020202020204" pitchFamily="34" charset="0"/>
              <a:buChar char="•"/>
            </a:pPr>
            <a:r>
              <a:rPr lang="en-US" dirty="0"/>
              <a:t>Medical Separation with Reinstatement (MSWR)</a:t>
            </a:r>
          </a:p>
          <a:p>
            <a:pPr marL="171450" indent="-171450">
              <a:buFont typeface="Arial" panose="020B0604020202020204" pitchFamily="34" charset="0"/>
              <a:buChar char="•"/>
            </a:pPr>
            <a:r>
              <a:rPr lang="en-US" dirty="0"/>
              <a:t>Health Care Guidelines</a:t>
            </a:r>
          </a:p>
          <a:p>
            <a:pPr marL="171450" indent="-171450">
              <a:buFont typeface="Arial" panose="020B0604020202020204" pitchFamily="34" charset="0"/>
              <a:buChar char="•"/>
            </a:pPr>
            <a:r>
              <a:rPr lang="en-US" dirty="0"/>
              <a:t>Disability Program Support</a:t>
            </a:r>
          </a:p>
          <a:p>
            <a:endParaRPr lang="en-US" dirty="0"/>
          </a:p>
          <a:p>
            <a:r>
              <a:rPr lang="en-US" dirty="0"/>
              <a:t>At the </a:t>
            </a:r>
            <a:r>
              <a:rPr lang="en-US" dirty="0">
                <a:solidFill>
                  <a:srgbClr val="FF0000"/>
                </a:solidFill>
              </a:rPr>
              <a:t>RED </a:t>
            </a:r>
            <a:r>
              <a:rPr lang="en-US" dirty="0"/>
              <a:t>number 2 and arrow are some general CMHC Resources, specifically </a:t>
            </a:r>
          </a:p>
          <a:p>
            <a:pPr marL="171450" indent="-171450">
              <a:buFont typeface="Arial" panose="020B0604020202020204" pitchFamily="34" charset="0"/>
              <a:buChar char="•"/>
            </a:pPr>
            <a:r>
              <a:rPr lang="en-US" dirty="0"/>
              <a:t> Job Corps Organizational Chart</a:t>
            </a:r>
          </a:p>
          <a:p>
            <a:pPr marL="171450" indent="-171450">
              <a:buFont typeface="Arial" panose="020B0604020202020204" pitchFamily="34" charset="0"/>
              <a:buChar char="•"/>
            </a:pPr>
            <a:r>
              <a:rPr lang="en-US" dirty="0"/>
              <a:t>Staff Directory (National Office, Health Support Contractor, and Health Specialists)</a:t>
            </a:r>
          </a:p>
          <a:p>
            <a:pPr marL="171450" indent="-171450">
              <a:buFont typeface="Arial" panose="020B0604020202020204" pitchFamily="34" charset="0"/>
              <a:buChar char="•"/>
            </a:pPr>
            <a:r>
              <a:rPr lang="en-US" dirty="0"/>
              <a:t>MHWP and TEAP Acronyms</a:t>
            </a:r>
          </a:p>
          <a:p>
            <a:pPr marL="171450" indent="-171450">
              <a:buFont typeface="Arial" panose="020B0604020202020204" pitchFamily="34" charset="0"/>
              <a:buChar char="•"/>
            </a:pPr>
            <a:r>
              <a:rPr lang="en-US" dirty="0"/>
              <a:t>PRH Chapter 2, 2.3 Mental Health and Wellness Program</a:t>
            </a:r>
          </a:p>
          <a:p>
            <a:pPr marL="171450" indent="-171450">
              <a:buFont typeface="Arial" panose="020B0604020202020204" pitchFamily="34" charset="0"/>
              <a:buChar char="•"/>
            </a:pPr>
            <a:r>
              <a:rPr lang="en-US" dirty="0"/>
              <a:t>CMHC Task and Frequency Chart</a:t>
            </a:r>
          </a:p>
          <a:p>
            <a:pPr marL="171450" indent="-171450">
              <a:buFont typeface="Arial" panose="020B0604020202020204" pitchFamily="34" charset="0"/>
              <a:buChar char="•"/>
            </a:pPr>
            <a:r>
              <a:rPr lang="en-US" dirty="0"/>
              <a:t>CMHC Desk Reference Guide</a:t>
            </a:r>
          </a:p>
          <a:p>
            <a:pPr marL="171450" indent="-171450">
              <a:buFont typeface="Arial" panose="020B0604020202020204" pitchFamily="34" charset="0"/>
              <a:buChar char="•"/>
            </a:pPr>
            <a:r>
              <a:rPr lang="en-US" dirty="0"/>
              <a:t>Webinar: CMHC Orientation Part 1: Overview of PRH Requirements  </a:t>
            </a:r>
          </a:p>
          <a:p>
            <a:pPr marL="171450" indent="-171450">
              <a:buFont typeface="Arial" panose="020B0604020202020204" pitchFamily="34" charset="0"/>
              <a:buChar char="•"/>
            </a:pPr>
            <a:r>
              <a:rPr lang="en-US" dirty="0"/>
              <a:t>Webinar: CMHC Orientation Part 2: Medical Separations and Applicant File Review  </a:t>
            </a:r>
          </a:p>
          <a:p>
            <a:pPr marL="171450" indent="-171450">
              <a:buFont typeface="Arial" panose="020B0604020202020204" pitchFamily="34" charset="0"/>
              <a:buChar char="•"/>
            </a:pPr>
            <a:r>
              <a:rPr lang="en-US" dirty="0"/>
              <a:t>PRH Chapter 1 Enrollment Services</a:t>
            </a:r>
          </a:p>
          <a:p>
            <a:endParaRPr lang="en-US" dirty="0"/>
          </a:p>
          <a:p>
            <a:r>
              <a:rPr lang="en-US" dirty="0"/>
              <a:t>Any questions???</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951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So what next!? First, I realize this is a lot of information so take time to digest it and know that it will likely take you 6-12 months to feel completely comfortable with all the different mental health related requirements.  I recommend you download this PowerPoint and review it again and make sure to check out the HW website and review the DRG and other forms we discussed today.  Your HWD and co-CMHC/s are also great resources.  And always know you can reach out to your Regional Health Specialist with questions! </a:t>
            </a:r>
          </a:p>
        </p:txBody>
      </p:sp>
      <p:sp>
        <p:nvSpPr>
          <p:cNvPr id="4" name="Header Placeholder 3"/>
          <p:cNvSpPr>
            <a:spLocks noGrp="1"/>
          </p:cNvSpPr>
          <p:nvPr>
            <p:ph type="hdr" sz="quarter"/>
          </p:nvPr>
        </p:nvSpPr>
        <p:spPr/>
        <p:txBody>
          <a:bodyPr/>
          <a:lstStyle/>
          <a:p>
            <a:r>
              <a:rPr lang="en-US" dirty="0"/>
              <a:t>CMHC Orientation</a:t>
            </a:r>
          </a:p>
        </p:txBody>
      </p:sp>
      <p:sp>
        <p:nvSpPr>
          <p:cNvPr id="5" name="Slide Number Placeholder 4"/>
          <p:cNvSpPr>
            <a:spLocks noGrp="1"/>
          </p:cNvSpPr>
          <p:nvPr>
            <p:ph type="sldNum" sz="quarter" idx="5"/>
          </p:nvPr>
        </p:nvSpPr>
        <p:spPr/>
        <p:txBody>
          <a:bodyPr/>
          <a:lstStyle/>
          <a:p>
            <a:fld id="{98350ADF-94BB-4089-AFD9-C823B7618152}" type="slidenum">
              <a:rPr lang="en-US" smtClean="0"/>
              <a:t>34</a:t>
            </a:fld>
            <a:endParaRPr lang="en-US" dirty="0"/>
          </a:p>
        </p:txBody>
      </p:sp>
    </p:spTree>
    <p:extLst>
      <p:ext uri="{BB962C8B-B14F-4D97-AF65-F5344CB8AC3E}">
        <p14:creationId xmlns:p14="http://schemas.microsoft.com/office/powerpoint/2010/main" val="3256162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the RMHS names for each region.  </a:t>
            </a:r>
          </a:p>
          <a:p>
            <a:endParaRPr lang="en-US" dirty="0"/>
          </a:p>
          <a:p>
            <a:r>
              <a:rPr lang="en-US" dirty="0"/>
              <a:t>Job Corps has 6 regional offices– Boston ( PR), Philadelphia, Atlanta, Dallas, Chicago, and San Francisco (includes Alaska and Hawaii). Every Regional Office has a regional nurse specialist, (RNS), regional medical specialist (RMS), regional mental health specialist (RMHS), regional trainee employee assistance (TEAP) specialists, regional dental specialists (RDS), and regional disability coordinators (RDCs).  </a:t>
            </a:r>
          </a:p>
          <a:p>
            <a:endParaRPr lang="en-US" dirty="0"/>
          </a:p>
          <a:p>
            <a:r>
              <a:rPr lang="en-US" dirty="0"/>
              <a:t>Your RMHS provides technical assistance to  you and other center health and wellness staff members, conducts monthly teleconferences with the center mental health consultants (CMHCs) in their region, and conducts periodic center assessments for quality and compliance with the Policy and Requirements Handbook (PRH). </a:t>
            </a:r>
          </a:p>
          <a:p>
            <a:endParaRPr lang="en-US" dirty="0"/>
          </a:p>
          <a:p>
            <a:r>
              <a:rPr lang="en-US" dirty="0"/>
              <a:t>***********OPTIONAL*********************</a:t>
            </a:r>
          </a:p>
          <a:p>
            <a:r>
              <a:rPr lang="en-US" dirty="0"/>
              <a:t>If you are not sure of what region you are in or who your regional mental health specialist is, please type your name in the chat box and your center and I’ll follow up to connect you with your RMHS.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054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CMHC Orientation Part 2 on AFR will be on Tue April 2</a:t>
            </a:r>
            <a:r>
              <a:rPr lang="en-US" baseline="30000" dirty="0"/>
              <a:t>nd</a:t>
            </a:r>
            <a:r>
              <a:rPr lang="en-US" dirty="0"/>
              <a:t> at 2 ET</a:t>
            </a:r>
          </a:p>
          <a:p>
            <a:endParaRPr lang="en-US" dirty="0"/>
          </a:p>
          <a:p>
            <a:r>
              <a:rPr lang="en-US" dirty="0"/>
              <a:t>CMHC Orientation Part 3 on MSWR will be on Wed April 24</a:t>
            </a:r>
            <a:r>
              <a:rPr lang="en-US" baseline="30000" dirty="0"/>
              <a:t>th</a:t>
            </a:r>
            <a:r>
              <a:rPr lang="en-US" dirty="0"/>
              <a:t> at 2 ET</a:t>
            </a:r>
          </a:p>
          <a:p>
            <a:endParaRPr lang="en-US" dirty="0"/>
          </a:p>
          <a:p>
            <a:r>
              <a:rPr lang="en-US" dirty="0"/>
              <a:t>If you want to review the slides from today’s presentation (or listen to it again!) it should be uploaded to the H&amp;W website by tomorrow.</a:t>
            </a:r>
          </a:p>
          <a:p>
            <a:endParaRPr lang="en-US" dirty="0"/>
          </a:p>
          <a:p>
            <a:r>
              <a:rPr lang="en-US" dirty="0"/>
              <a:t>Thank you all!</a:t>
            </a:r>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36</a:t>
            </a:fld>
            <a:endParaRPr lang="en-US" dirty="0"/>
          </a:p>
        </p:txBody>
      </p:sp>
    </p:spTree>
    <p:extLst>
      <p:ext uri="{BB962C8B-B14F-4D97-AF65-F5344CB8AC3E}">
        <p14:creationId xmlns:p14="http://schemas.microsoft.com/office/powerpoint/2010/main" val="424589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it's important to note that, depending on the size of your center, you may be the lone CMHC or you may be one of several CMHCs. If you have co-CMHCs you will want to talk and collaborate with each other and sort out the division of the job tasks– who does what.</a:t>
            </a:r>
          </a:p>
          <a:p>
            <a:endParaRPr lang="en-US" dirty="0"/>
          </a:p>
          <a:p>
            <a:r>
              <a:rPr lang="en-US" dirty="0"/>
              <a:t>So, let’s now take a closer look at what a CMHC does. Generally, the CMHC responsibilities </a:t>
            </a:r>
            <a:r>
              <a:rPr lang="en-US" baseline="0" dirty="0"/>
              <a:t>can be broken into three (3) major tasks: Assessment (Clinical), Treatment (Clinical, Administrative</a:t>
            </a:r>
            <a:r>
              <a:rPr lang="en-US" b="0" baseline="0" dirty="0"/>
              <a:t>) and Mental Health Promotion and Education (Consultative). Another way this can be thought of is in terms of: </a:t>
            </a:r>
            <a:r>
              <a:rPr lang="en-US" b="1" baseline="0" dirty="0"/>
              <a:t>Clinical, Consultative and Administrative. </a:t>
            </a:r>
            <a:r>
              <a:rPr lang="en-US" baseline="0" dirty="0"/>
              <a:t>While many CMHCs are familiar with and anticipate working in a clinical– or treatment-- capacity, it is equally important to become familiar with and comfortable working in consultative and administrative roles, as those are important aspects of the CMHC position.  You'll notice a reference at the top of this slide to the PRH or the </a:t>
            </a:r>
            <a:r>
              <a:rPr lang="en-US" u="sng" baseline="0" dirty="0"/>
              <a:t>Policy and Requirements Handbook (https://prh.jobcorps.gov/).</a:t>
            </a:r>
            <a:r>
              <a:rPr lang="en-US" baseline="0" dirty="0"/>
              <a:t> </a:t>
            </a:r>
            <a:r>
              <a:rPr lang="en-US" b="0" baseline="0" dirty="0"/>
              <a:t>The PRH describes all the </a:t>
            </a:r>
            <a:r>
              <a:rPr lang="en-US" dirty="0"/>
              <a:t>required components for the entire Job Corps program, including your role as CMHC. I’ll provide more information about the PRH toward the end of this webinar, but remember, if you ever have trouble finding a resource, like the PRH, you can always ask your HWD, co-CMHC, or RMHS to show you.  </a:t>
            </a:r>
          </a:p>
          <a:p>
            <a:endParaRPr lang="en-US" dirty="0"/>
          </a:p>
          <a:p>
            <a:endParaRPr lang="en-US" dirty="0"/>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4</a:t>
            </a:fld>
            <a:endParaRPr lang="en-US" dirty="0"/>
          </a:p>
        </p:txBody>
      </p:sp>
    </p:spTree>
    <p:extLst>
      <p:ext uri="{BB962C8B-B14F-4D97-AF65-F5344CB8AC3E}">
        <p14:creationId xmlns:p14="http://schemas.microsoft.com/office/powerpoint/2010/main" val="314135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rgbClr val="FF0000"/>
                </a:solidFill>
              </a:rPr>
              <a:t>Assessment</a:t>
            </a:r>
          </a:p>
          <a:p>
            <a:endParaRPr lang="en-US" dirty="0">
              <a:solidFill>
                <a:srgbClr val="FF0000"/>
              </a:solidFill>
            </a:endParaRPr>
          </a:p>
          <a:p>
            <a:r>
              <a:rPr lang="en-US" dirty="0">
                <a:solidFill>
                  <a:srgbClr val="FF0000"/>
                </a:solidFill>
              </a:rPr>
              <a:t>So, let’s now talk about what we consider to be the CMHC assessment-related tasks in Job Corps.  They fall into three main categories, which you see listed here. 1) An important part of your role includes reviewing the files of applicants with mental health histories and conducting assessments to determine if there are any safety or health concerns.  This is a detailed process, which will be covered in Part 2 of the Orientation.  Today, we will focus on assessment of students .</a:t>
            </a:r>
          </a:p>
          <a:p>
            <a:endParaRPr lang="en-US" dirty="0">
              <a:solidFill>
                <a:srgbClr val="FF0000"/>
              </a:solidFill>
            </a:endParaRPr>
          </a:p>
          <a:p>
            <a:r>
              <a:rPr lang="en-US" dirty="0">
                <a:solidFill>
                  <a:srgbClr val="FF0000"/>
                </a:solidFill>
              </a:rPr>
              <a:t>Assessments with students are done in several ways:</a:t>
            </a:r>
            <a:endParaRPr lang="en-US"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FF0000"/>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solidFill>
                  <a:srgbClr val="FF0000"/>
                </a:solidFill>
              </a:rPr>
              <a:t>First, you will regularly SCREEN students to determine if they have mental health needs based on  the SIF, staff referrals and identified concerns.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solidFill>
                  <a:srgbClr val="FF0000"/>
                </a:solidFill>
              </a:rPr>
              <a:t>If the screening indicates possible mental health difficulties, you will then likely conduct an </a:t>
            </a:r>
            <a:r>
              <a:rPr lang="en-US" b="1" baseline="0" dirty="0">
                <a:solidFill>
                  <a:srgbClr val="FF0000"/>
                </a:solidFill>
              </a:rPr>
              <a:t>intake/more thorough clinical assessment. </a:t>
            </a:r>
            <a:r>
              <a:rPr lang="en-US" baseline="0" dirty="0">
                <a:solidFill>
                  <a:srgbClr val="FF0000"/>
                </a:solidFill>
              </a:rPr>
              <a:t>Sometimes, after conducting an intake assessment, you may discover that a student has a significant mental health history, which was not reported on their JC application (ETA-653).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rgbClr val="FF0000"/>
                </a:solidFill>
              </a:rPr>
              <a:t>At other times, you may become aware that a student has both mental health and substance use issues that may necessitate collaborating with the TEAP specialist.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rgbClr val="FF0000"/>
                </a:solidFill>
              </a:rPr>
              <a:t>Clinical/intake assessments will help you make decisions around whether students need more ongoing and/or intensive treatment than provided within an EAP model.  At times, you may connect students with an off-center provider for additional treatment.  An intake assessment might also help you determine that a student has a mental health history, but is currently doing well and you may simply monitor them or see them on a drop-in basis rather than provide treatment.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rgbClr val="FF0000"/>
                </a:solidFill>
              </a:rPr>
              <a:t>In some cases, a crisis situation might result in you completing an urgent clinical assessment and determining the appropriate level of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0000"/>
                </a:solidFill>
              </a:rPr>
              <a:t>If you decide that a student would benefit from therapy, it's important to remember that the focus of Job Corps is on getting young people ready for the workforce, which translates into using an EAP mental health treatment model.  An EAP model is brief, solution focused and designed to maintain employability by focusing on factors that might get in the way. This model differs significantly from traditional models of psychotherapy in terms of time in treatment and depth of treatment.</a:t>
            </a:r>
          </a:p>
          <a:p>
            <a:endParaRPr lang="en-US" baseline="0" dirty="0">
              <a:solidFill>
                <a:srgbClr val="FF0000"/>
              </a:solidFill>
            </a:endParaRPr>
          </a:p>
          <a:p>
            <a:r>
              <a:rPr lang="en-US" baseline="0" dirty="0">
                <a:solidFill>
                  <a:srgbClr val="FF0000"/>
                </a:solidFill>
              </a:rPr>
              <a:t>Now, let’s talk a bit more about each of these types of assessments, starting with your first ASSESSMENT contact with students when they arrive on center/start the program....</a:t>
            </a:r>
            <a:endParaRPr lang="en-US" dirty="0">
              <a:solidFill>
                <a:srgbClr val="FF0000"/>
              </a:solidFill>
            </a:endParaRPr>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5</a:t>
            </a:fld>
            <a:endParaRPr lang="en-US" dirty="0"/>
          </a:p>
        </p:txBody>
      </p:sp>
    </p:spTree>
    <p:extLst>
      <p:ext uri="{BB962C8B-B14F-4D97-AF65-F5344CB8AC3E}">
        <p14:creationId xmlns:p14="http://schemas.microsoft.com/office/powerpoint/2010/main" val="34940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ASSESSMENT (Clinical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early identification of students with mental health problems is a priority in Job Corps, one of your first and most important tasks is screening or assessment of all NEW students. Within the first 48 hours of a new student arriving on center, it is a PRH requirement that the Counseling staff interview them and complete the Social Intake Form, or </a:t>
            </a:r>
            <a:r>
              <a:rPr lang="en-US" b="1" dirty="0"/>
              <a:t>SIF. </a:t>
            </a:r>
            <a:r>
              <a:rPr lang="en-US" dirty="0"/>
              <a:t>The PRH requires that the SIF is reviewed and signed by you within 1 week of the NEW student’s entry into the program. This same requirement also applies to the TEAP specialist. This means that you, as the CMHC, should receive the SIF prior to the 1- week deadline in order to review and sign it. The intention behind this requirement is to ensure that if there are any pressing mental health concerns, you are aware and have contacted the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SIF, all new students complete a Health History Form and a Physical Exam.  When students are referred to you or you’re meeting with them based on their SIF responses, It’s important that you review their Physical Examination and Health History forms, which will be filed in the SHR, as it's not uncommon for students to share information on one form, but not on another (or with one staff member and not with another). Again, the point is to identify potential mental health needs, issues, or crises early in the student’s tenure.</a:t>
            </a:r>
          </a:p>
          <a:p>
            <a:endParaRPr lang="en-US" dirty="0"/>
          </a:p>
          <a:p>
            <a:endParaRPr lang="en-US" b="1" u="sng" dirty="0"/>
          </a:p>
          <a:p>
            <a:endParaRPr lang="en-US" b="1" u="sng" dirty="0"/>
          </a:p>
          <a:p>
            <a:endParaRPr lang="en-US" b="1" u="sng" dirty="0"/>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6</a:t>
            </a:fld>
            <a:endParaRPr lang="en-US" dirty="0"/>
          </a:p>
        </p:txBody>
      </p:sp>
    </p:spTree>
    <p:extLst>
      <p:ext uri="{BB962C8B-B14F-4D97-AF65-F5344CB8AC3E}">
        <p14:creationId xmlns:p14="http://schemas.microsoft.com/office/powerpoint/2010/main" val="275727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 shot of the SIF (social intake form), which starts with basic demographic and social information.  Again, this should be completed by the counselors in an individual session with each new student within 48 hours of them arriving on center.</a:t>
            </a:r>
          </a:p>
        </p:txBody>
      </p:sp>
      <p:sp>
        <p:nvSpPr>
          <p:cNvPr id="4" name="Header Placeholder 3"/>
          <p:cNvSpPr>
            <a:spLocks noGrp="1"/>
          </p:cNvSpPr>
          <p:nvPr>
            <p:ph type="hdr" sz="quarter"/>
          </p:nvPr>
        </p:nvSpPr>
        <p:spPr/>
        <p:txBody>
          <a:bodyPr/>
          <a:lstStyle/>
          <a:p>
            <a:r>
              <a:rPr lang="en-US" dirty="0"/>
              <a:t>CMHC Orientation</a:t>
            </a:r>
          </a:p>
        </p:txBody>
      </p:sp>
      <p:sp>
        <p:nvSpPr>
          <p:cNvPr id="5" name="Slide Number Placeholder 4"/>
          <p:cNvSpPr>
            <a:spLocks noGrp="1"/>
          </p:cNvSpPr>
          <p:nvPr>
            <p:ph type="sldNum" sz="quarter" idx="5"/>
          </p:nvPr>
        </p:nvSpPr>
        <p:spPr/>
        <p:txBody>
          <a:bodyPr/>
          <a:lstStyle/>
          <a:p>
            <a:fld id="{98350ADF-94BB-4089-AFD9-C823B7618152}" type="slidenum">
              <a:rPr lang="en-US" smtClean="0"/>
              <a:t>7</a:t>
            </a:fld>
            <a:endParaRPr lang="en-US" dirty="0"/>
          </a:p>
        </p:txBody>
      </p:sp>
    </p:spTree>
    <p:extLst>
      <p:ext uri="{BB962C8B-B14F-4D97-AF65-F5344CB8AC3E}">
        <p14:creationId xmlns:p14="http://schemas.microsoft.com/office/powerpoint/2010/main" val="910529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SIF has mental</a:t>
            </a:r>
            <a:r>
              <a:rPr lang="en-US" baseline="0" dirty="0"/>
              <a:t> health related questions that you'll want to be familiar with. For instance, this page lists common mental health symptoms, grouped by area. Again, the counselor will ask the student about these symptoms and then check off any reported.</a:t>
            </a:r>
          </a:p>
          <a:p>
            <a:endParaRPr lang="en-US" baseline="0" dirty="0"/>
          </a:p>
          <a:p>
            <a:r>
              <a:rPr lang="en-US" baseline="0" dirty="0"/>
              <a:t>On the right side of the slide, you'll see the last page of the SIF,  which has lines for staff signatures. Again, the PRH requires that the counselor completes and signs it within 48 hours of entry and you, the CMHC, reviews and signs it within 1 week of entry. When you sign the form, you are </a:t>
            </a:r>
            <a:r>
              <a:rPr lang="en-US" b="1" baseline="0" dirty="0"/>
              <a:t>acknowledging</a:t>
            </a:r>
            <a:r>
              <a:rPr lang="en-US" baseline="0" dirty="0"/>
              <a:t> that you have reviewed the information and that, if a student has endorsed symptoms suggesting a need for </a:t>
            </a:r>
            <a:r>
              <a:rPr lang="en-US" b="1" baseline="0" dirty="0"/>
              <a:t>urgent or immediate mental health intervention</a:t>
            </a:r>
            <a:r>
              <a:rPr lang="en-US" baseline="0" dirty="0"/>
              <a:t>, that you will </a:t>
            </a:r>
            <a:r>
              <a:rPr lang="en-US" b="1" baseline="0" dirty="0"/>
              <a:t>prioritize and attend </a:t>
            </a:r>
            <a:r>
              <a:rPr lang="en-US" baseline="0" dirty="0"/>
              <a:t>to that student as the symptoms warrant.</a:t>
            </a:r>
          </a:p>
          <a:p>
            <a:endParaRPr lang="en-US" baseline="0" dirty="0"/>
          </a:p>
          <a:p>
            <a:r>
              <a:rPr lang="en-US" baseline="0" dirty="0"/>
              <a:t>The Referral section, found below the signature lines, should indicate if a student is being referred for mental health, TEAP or other services. Be careful that you don’t rely solely on the referral section to determine if a student should be followed up with. It is important that you </a:t>
            </a:r>
            <a:r>
              <a:rPr lang="en-US" b="1" baseline="0" dirty="0"/>
              <a:t>carefully review symptoms </a:t>
            </a:r>
            <a:r>
              <a:rPr lang="en-US" baseline="0" dirty="0"/>
              <a:t>and </a:t>
            </a:r>
            <a:r>
              <a:rPr lang="en-US" b="1" baseline="0" dirty="0"/>
              <a:t>use your clinical judgment </a:t>
            </a:r>
            <a:r>
              <a:rPr lang="en-US" baseline="0" dirty="0"/>
              <a:t>about following up with a student.  BOTH you and the counselors can complete the referral section (for instance, perhaps the counselor did not check “referral” but you believe a referral to you is indicated, then YOU can check the box and follow up with the student). </a:t>
            </a:r>
          </a:p>
          <a:p>
            <a:endParaRPr lang="en-US" baseline="0" dirty="0"/>
          </a:p>
          <a:p>
            <a:r>
              <a:rPr lang="en-US" dirty="0"/>
              <a:t>. </a:t>
            </a:r>
          </a:p>
          <a:p>
            <a:endParaRPr lang="en-US" dirty="0"/>
          </a:p>
          <a:p>
            <a:endParaRPr lang="en-US" dirty="0"/>
          </a:p>
        </p:txBody>
      </p:sp>
      <p:sp>
        <p:nvSpPr>
          <p:cNvPr id="4" name="Header Placeholder 3"/>
          <p:cNvSpPr>
            <a:spLocks noGrp="1"/>
          </p:cNvSpPr>
          <p:nvPr>
            <p:ph type="hdr" sz="quarter"/>
          </p:nvPr>
        </p:nvSpPr>
        <p:spPr/>
        <p:txBody>
          <a:bodyPr/>
          <a:lstStyle/>
          <a:p>
            <a:r>
              <a:rPr lang="en-US" dirty="0"/>
              <a:t>CMHC Orientation</a:t>
            </a:r>
          </a:p>
        </p:txBody>
      </p:sp>
      <p:sp>
        <p:nvSpPr>
          <p:cNvPr id="5" name="Slide Number Placeholder 4"/>
          <p:cNvSpPr>
            <a:spLocks noGrp="1"/>
          </p:cNvSpPr>
          <p:nvPr>
            <p:ph type="sldNum" sz="quarter" idx="5"/>
          </p:nvPr>
        </p:nvSpPr>
        <p:spPr/>
        <p:txBody>
          <a:bodyPr/>
          <a:lstStyle/>
          <a:p>
            <a:fld id="{98350ADF-94BB-4089-AFD9-C823B7618152}" type="slidenum">
              <a:rPr lang="en-US" smtClean="0"/>
              <a:t>8</a:t>
            </a:fld>
            <a:endParaRPr lang="en-US" dirty="0"/>
          </a:p>
        </p:txBody>
      </p:sp>
    </p:spTree>
    <p:extLst>
      <p:ext uri="{BB962C8B-B14F-4D97-AF65-F5344CB8AC3E}">
        <p14:creationId xmlns:p14="http://schemas.microsoft.com/office/powerpoint/2010/main" val="2296173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ASSESSMENT (Clinical function)</a:t>
            </a:r>
          </a:p>
          <a:p>
            <a:r>
              <a:rPr lang="en-US" dirty="0"/>
              <a:t>Given the increasing severity of mental health difficulties among JC students, we strongly recommend you complete an intake assessment/diagnostic assessment, during your initial visit with ALL referred students.  This is recommended whether you plan to see them for short-term therapy, occasional drop-in visits, or even if you don’t plan to see them for follow up services because they’re currently doing well.  Your intake assessment will document all the necessary information to guide your recommended plan.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also may want to use evidence-based screening tools such as the PHQ-9, GAD-7, or Columbia Suicide Severity Rating Scale (C-SSRS).  These measures, which you can ask students to voluntarily complete, can be helpful in identifying current symptoms and their severity.</a:t>
            </a:r>
          </a:p>
          <a:p>
            <a:endParaRPr lang="en-US" dirty="0"/>
          </a:p>
          <a:p>
            <a:r>
              <a:rPr lang="en-US" dirty="0"/>
              <a:t>We’ll review the Intake Assessment form on the next slide. But before going to the form, I want to mention two other forms of assessment that are part of the CMHC position that we'll cover in Parts 2 and 3 of this webinar series: </a:t>
            </a:r>
          </a:p>
          <a:p>
            <a:endParaRPr lang="en-US" dirty="0"/>
          </a:p>
          <a:p>
            <a:pPr marL="228600" indent="-228600">
              <a:buFont typeface="+mj-lt"/>
              <a:buAutoNum type="arabicPeriod"/>
            </a:pPr>
            <a:r>
              <a:rPr lang="en-US" dirty="0"/>
              <a:t>The first type of assessment is when you assess the stability of an applicant by conducting an </a:t>
            </a:r>
            <a:r>
              <a:rPr lang="en-US" b="1" dirty="0"/>
              <a:t>Applicant File Review </a:t>
            </a:r>
            <a:r>
              <a:rPr lang="en-US" dirty="0"/>
              <a:t>of an individual who is applying to Job Corps. This process involves a very specific procedure that will be covered in the 2nd webinar of this orientation series. </a:t>
            </a:r>
          </a:p>
          <a:p>
            <a:pPr marL="228600" indent="-228600">
              <a:buFont typeface="+mj-lt"/>
              <a:buAutoNum type="arabicPeriod"/>
            </a:pPr>
            <a:r>
              <a:rPr lang="en-US" dirty="0"/>
              <a:t>The second type of assessment relates to a medical separation--this is where you may assess a student who is experiencing significant mental health difficulties and struggling to fully participate in the program and recommend that they be temporarily separated from the program to obtain more intensive mental health services needed to stabilize their condition. This process is called </a:t>
            </a:r>
            <a:r>
              <a:rPr lang="en-US" b="1" dirty="0"/>
              <a:t>Medical Separation with Reinstatement Rights, or MSWR </a:t>
            </a:r>
            <a:r>
              <a:rPr lang="en-US" b="0" dirty="0"/>
              <a:t>and will be covered in the 3rd webinar of this orientation series. </a:t>
            </a:r>
          </a:p>
          <a:p>
            <a:endParaRPr lang="en-US" dirty="0"/>
          </a:p>
          <a:p>
            <a:r>
              <a:rPr lang="en-US" dirty="0"/>
              <a:t>Now, let’s take a look at the Intake Assessment </a:t>
            </a:r>
            <a:r>
              <a:rPr lang="en-US" b="1" u="sng" dirty="0"/>
              <a:t>form.</a:t>
            </a:r>
          </a:p>
        </p:txBody>
      </p:sp>
      <p:sp>
        <p:nvSpPr>
          <p:cNvPr id="4" name="Header Placeholder 3"/>
          <p:cNvSpPr>
            <a:spLocks noGrp="1"/>
          </p:cNvSpPr>
          <p:nvPr>
            <p:ph type="hdr" sz="quarter" idx="10"/>
          </p:nvPr>
        </p:nvSpPr>
        <p:spPr/>
        <p:txBody>
          <a:bodyPr/>
          <a:lstStyle/>
          <a:p>
            <a:r>
              <a:rPr lang="en-US" dirty="0"/>
              <a:t>CMHC Orientation</a:t>
            </a:r>
          </a:p>
        </p:txBody>
      </p:sp>
      <p:sp>
        <p:nvSpPr>
          <p:cNvPr id="5" name="Slide Number Placeholder 4"/>
          <p:cNvSpPr>
            <a:spLocks noGrp="1"/>
          </p:cNvSpPr>
          <p:nvPr>
            <p:ph type="sldNum" sz="quarter" idx="11"/>
          </p:nvPr>
        </p:nvSpPr>
        <p:spPr/>
        <p:txBody>
          <a:bodyPr/>
          <a:lstStyle/>
          <a:p>
            <a:fld id="{98350ADF-94BB-4089-AFD9-C823B7618152}" type="slidenum">
              <a:rPr lang="en-US" smtClean="0"/>
              <a:t>9</a:t>
            </a:fld>
            <a:endParaRPr lang="en-US" dirty="0"/>
          </a:p>
        </p:txBody>
      </p:sp>
    </p:spTree>
    <p:extLst>
      <p:ext uri="{BB962C8B-B14F-4D97-AF65-F5344CB8AC3E}">
        <p14:creationId xmlns:p14="http://schemas.microsoft.com/office/powerpoint/2010/main" val="128041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0C2346-7C16-4332-86DC-2B983F802585}"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174446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0C2346-7C16-4332-86DC-2B983F802585}"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181276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0C2346-7C16-4332-86DC-2B983F802585}"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194495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0C2346-7C16-4332-86DC-2B983F802585}"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17283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C2346-7C16-4332-86DC-2B983F802585}"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27580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0C2346-7C16-4332-86DC-2B983F802585}" type="datetimeFigureOut">
              <a:rPr lang="en-US" smtClean="0"/>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85163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0C2346-7C16-4332-86DC-2B983F802585}" type="datetimeFigureOut">
              <a:rPr lang="en-US" smtClean="0"/>
              <a:t>2/29/24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1282697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0C2346-7C16-4332-86DC-2B983F802585}" type="datetimeFigureOut">
              <a:rPr lang="en-US" smtClean="0"/>
              <a:t>2/29/24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248362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C2346-7C16-4332-86DC-2B983F802585}" type="datetimeFigureOut">
              <a:rPr lang="en-US" smtClean="0"/>
              <a:t>2/29/24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4157210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0C2346-7C16-4332-86DC-2B983F802585}" type="datetimeFigureOut">
              <a:rPr lang="en-US" smtClean="0"/>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3734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0C2346-7C16-4332-86DC-2B983F802585}" type="datetimeFigureOut">
              <a:rPr lang="en-US" smtClean="0"/>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6A1D-2B63-4ECA-B89A-889D112F7F39}" type="slidenum">
              <a:rPr lang="en-US" smtClean="0"/>
              <a:t>‹#›</a:t>
            </a:fld>
            <a:endParaRPr lang="en-US" dirty="0"/>
          </a:p>
        </p:txBody>
      </p:sp>
    </p:spTree>
    <p:extLst>
      <p:ext uri="{BB962C8B-B14F-4D97-AF65-F5344CB8AC3E}">
        <p14:creationId xmlns:p14="http://schemas.microsoft.com/office/powerpoint/2010/main" val="191042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C2346-7C16-4332-86DC-2B983F802585}" type="datetimeFigureOut">
              <a:rPr lang="en-US" smtClean="0"/>
              <a:t>2/29/24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6A1D-2B63-4ECA-B89A-889D112F7F39}" type="slidenum">
              <a:rPr lang="en-US" smtClean="0"/>
              <a:t>‹#›</a:t>
            </a:fld>
            <a:endParaRPr lang="en-US" dirty="0"/>
          </a:p>
        </p:txBody>
      </p:sp>
    </p:spTree>
    <p:extLst>
      <p:ext uri="{BB962C8B-B14F-4D97-AF65-F5344CB8AC3E}">
        <p14:creationId xmlns:p14="http://schemas.microsoft.com/office/powerpoint/2010/main" val="3317377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hyperlink" Target="https://supportservices.jobcorps.gov/health/Documents/MentalHealth/MH_Intake_Assessment_May2023.docx"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supportservices.jobcorps.gov/health/Documents/MentalHealth/MH_Intake_Assessment_May2023.docx"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upportservices.jobcorps.gov/health/Documents/MentalHealth/MH_Progress_Note_Final.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hyperlink" Target="https://supportservices.jobcorps.gov/health/Documents/MentalHealth/MH_Referral_Feedback_Form_June2023.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supportservices.jobcorps.gov/health/Documents/MedicationManagement/Monthly_Medication_Review_Case_Conference_form_February2023.doc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gif"/><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s://supportservices.jobcorps.gov/health/Documents/CrisisResponse/Critical_Incident_Crisis_Intervention_Plan.doc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hyperlink" Target="https://supportservices.jobcorps.gov/health/Pages/MH-Resource-Bundles.aspx#mhp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supportservices.jobcorps.gov/health/Documents/MentalHealth/CPP_PresentationPowerPoint_Sept2022.pptx" TargetMode="Externa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s://supportservices.jobcorps.gov/health/Pages/MHDirectives.aspx"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gif"/><Relationship Id="rId4" Type="http://schemas.openxmlformats.org/officeDocument/2006/relationships/hyperlink" Target="https://supportservices.jobcorps.gov/health/Pages/TIA.asp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upportservices.jobcorps.gov/health/Pages/CrisisEmergencyResponse.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upportservices.jobcorps.gov/health/Pages/HCGuidelines.aspx#hcg"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supportservices.jobcorps.gov/health/Documents/DRGs/CMHC_DRG.pdf"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prh.jobcorps.gov/Pages/Home.aspx"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supportservices.jobcorps.gov/health/Pages/default.asp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s://supportservices.jobcorps.gov/health/Pages/MH-Resource-Bundles.aspx" TargetMode="External"/></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gif"/><Relationship Id="rId7" Type="http://schemas.openxmlformats.org/officeDocument/2006/relationships/diagramColors" Target="../diagrams/colors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rh.jobcorps.gov/Student%20Support%20Services/2.3%20Health%20Servi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miproximopaso.org/profile/summary/21-1012.00"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supportservices.jobcorps.gov/Information%20Notices/in_12_31a.docx"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gif"/><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533" y="965200"/>
            <a:ext cx="5330020" cy="3175373"/>
          </a:xfrm>
        </p:spPr>
        <p:txBody>
          <a:bodyPr vert="horz" lIns="91440" tIns="45720" rIns="91440" bIns="45720" rtlCol="0">
            <a:normAutofit/>
          </a:bodyPr>
          <a:lstStyle/>
          <a:p>
            <a:pPr algn="l"/>
            <a:r>
              <a:rPr lang="en-US" sz="4200" b="1" dirty="0"/>
              <a:t>Center Mental Health Consultant Orientation</a:t>
            </a:r>
            <a:br>
              <a:rPr lang="en-US" sz="4200" b="1" dirty="0"/>
            </a:br>
            <a:br>
              <a:rPr lang="en-US" sz="4200" b="1" dirty="0"/>
            </a:br>
            <a:r>
              <a:rPr lang="en-US" sz="4200" b="1" dirty="0"/>
              <a:t>Part 1- Overview of PRH Requirements</a:t>
            </a:r>
          </a:p>
        </p:txBody>
      </p:sp>
      <p:sp>
        <p:nvSpPr>
          <p:cNvPr id="3" name="Subtitle 2"/>
          <p:cNvSpPr>
            <a:spLocks noGrp="1"/>
          </p:cNvSpPr>
          <p:nvPr>
            <p:ph type="subTitle" idx="1"/>
          </p:nvPr>
        </p:nvSpPr>
        <p:spPr>
          <a:xfrm>
            <a:off x="968377" y="4301440"/>
            <a:ext cx="4474140" cy="1253380"/>
          </a:xfrm>
        </p:spPr>
        <p:txBody>
          <a:bodyPr vert="horz" lIns="91440" tIns="45720" rIns="91440" bIns="45720" rtlCol="0">
            <a:normAutofit/>
          </a:bodyPr>
          <a:lstStyle/>
          <a:p>
            <a:pPr lvl="0" indent="-228600" algn="l">
              <a:spcBef>
                <a:spcPts val="0"/>
              </a:spcBef>
              <a:buFont typeface="Arial" panose="020B0604020202020204" pitchFamily="34" charset="0"/>
              <a:buChar char="•"/>
            </a:pPr>
            <a:endParaRPr lang="en-US" sz="1500" b="1" i="1" dirty="0"/>
          </a:p>
          <a:p>
            <a:pPr lvl="0" algn="l">
              <a:spcBef>
                <a:spcPts val="0"/>
              </a:spcBef>
            </a:pPr>
            <a:endParaRPr lang="en-US" sz="1500" b="1" i="1" dirty="0">
              <a:latin typeface="+mj-lt"/>
            </a:endParaRPr>
          </a:p>
          <a:p>
            <a:pPr lvl="0" algn="l">
              <a:spcBef>
                <a:spcPts val="0"/>
              </a:spcBef>
            </a:pPr>
            <a:endParaRPr lang="en-US" sz="1500" b="1" i="1" dirty="0">
              <a:latin typeface="+mj-lt"/>
            </a:endParaRPr>
          </a:p>
          <a:p>
            <a:pPr lvl="0" algn="l">
              <a:spcBef>
                <a:spcPts val="0"/>
              </a:spcBef>
            </a:pPr>
            <a:r>
              <a:rPr lang="en-US" sz="3200" b="1" i="1" dirty="0">
                <a:latin typeface="+mj-lt"/>
              </a:rPr>
              <a:t>Welcome to Job Corps!</a:t>
            </a:r>
          </a:p>
          <a:p>
            <a:pPr lvl="1" indent="-228600" algn="l">
              <a:spcBef>
                <a:spcPts val="0"/>
              </a:spcBef>
              <a:spcAft>
                <a:spcPts val="800"/>
              </a:spcAft>
              <a:buFont typeface="Arial" panose="020B0604020202020204" pitchFamily="34" charset="0"/>
              <a:buChar char="•"/>
            </a:pPr>
            <a:endParaRPr lang="en-US" sz="1500" b="1" i="1" dirty="0">
              <a:latin typeface="+mj-lt"/>
            </a:endParaRPr>
          </a:p>
          <a:p>
            <a:pPr indent="-228600" algn="l">
              <a:buFont typeface="Arial" panose="020B0604020202020204" pitchFamily="34" charset="0"/>
              <a:buChar char="•"/>
            </a:pPr>
            <a:endParaRPr lang="en-US" sz="1500" dirty="0"/>
          </a:p>
        </p:txBody>
      </p:sp>
      <p:sp>
        <p:nvSpPr>
          <p:cNvPr id="1040" name="Rectangle 1030">
            <a:extLst>
              <a:ext uri="{FF2B5EF4-FFF2-40B4-BE49-F238E27FC236}">
                <a16:creationId xmlns:a16="http://schemas.microsoft.com/office/drawing/2014/main" id="{C18DD249-7BAF-43E4-96D2-897DF8277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1" name="Rectangle 1032">
            <a:extLst>
              <a:ext uri="{FF2B5EF4-FFF2-40B4-BE49-F238E27FC236}">
                <a16:creationId xmlns:a16="http://schemas.microsoft.com/office/drawing/2014/main" id="{93709A93-4FBF-496D-9228-3D3DBCF50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5906"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10" descr="Image result for department of labor logo">
            <a:extLst>
              <a:ext uri="{FF2B5EF4-FFF2-40B4-BE49-F238E27FC236}">
                <a16:creationId xmlns:a16="http://schemas.microsoft.com/office/drawing/2014/main" id="{2CFE28F0-EC83-4123-8869-F407C3601A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15103" y="321734"/>
            <a:ext cx="3657792" cy="2739814"/>
          </a:xfrm>
          <a:prstGeom prst="rect">
            <a:avLst/>
          </a:prstGeom>
          <a:noFill/>
          <a:extLst>
            <a:ext uri="{909E8E84-426E-40DD-AFC4-6F175D3DCCD1}">
              <a14:hiddenFill xmlns:a14="http://schemas.microsoft.com/office/drawing/2010/main">
                <a:solidFill>
                  <a:srgbClr val="FFFFFF"/>
                </a:solidFill>
              </a14:hiddenFill>
            </a:ext>
          </a:extLst>
        </p:spPr>
      </p:pic>
      <p:sp>
        <p:nvSpPr>
          <p:cNvPr id="1042" name="Rectangle 1034">
            <a:extLst>
              <a:ext uri="{FF2B5EF4-FFF2-40B4-BE49-F238E27FC236}">
                <a16:creationId xmlns:a16="http://schemas.microsoft.com/office/drawing/2014/main" id="{AC6F8F5A-EAFE-459F-8F54-9D86D539F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Puzzle head">
            <a:extLst>
              <a:ext uri="{FF2B5EF4-FFF2-40B4-BE49-F238E27FC236}">
                <a16:creationId xmlns:a16="http://schemas.microsoft.com/office/drawing/2014/main" id="{24544CF8-C895-4AFE-BE5D-1627F89FC9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1" b="-1"/>
          <a:stretch/>
        </p:blipFill>
        <p:spPr bwMode="auto">
          <a:xfrm>
            <a:off x="6488286" y="3796452"/>
            <a:ext cx="2229561" cy="2559898"/>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36">
            <a:extLst>
              <a:ext uri="{FF2B5EF4-FFF2-40B4-BE49-F238E27FC236}">
                <a16:creationId xmlns:a16="http://schemas.microsoft.com/office/drawing/2014/main" id="{C3FD65E3-4E8F-40F8-B00F-C3CA65D8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71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9" name="Rectangle 1038">
            <a:extLst>
              <a:ext uri="{FF2B5EF4-FFF2-40B4-BE49-F238E27FC236}">
                <a16:creationId xmlns:a16="http://schemas.microsoft.com/office/drawing/2014/main" id="{5DFA2231-FFDF-4250-983C-D460855A3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5" descr="https://access.jobcorps.org/images/3colorLogoBig.bmp">
            <a:extLst>
              <a:ext uri="{FF2B5EF4-FFF2-40B4-BE49-F238E27FC236}">
                <a16:creationId xmlns:a16="http://schemas.microsoft.com/office/drawing/2014/main" id="{7E0A347D-6A16-44B3-8539-CA4D2D66AC20}"/>
              </a:ext>
            </a:extLst>
          </p:cNvPr>
          <p:cNvPicPr>
            <a:picLocks noChangeAspect="1" noChangeArrowheads="1"/>
          </p:cNvPicPr>
          <p:nvPr/>
        </p:nvPicPr>
        <p:blipFill rotWithShape="1">
          <a:blip r:embed="rId5" cstate="print"/>
          <a:srcRect l="1161" r="3396" b="4"/>
          <a:stretch/>
        </p:blipFill>
        <p:spPr bwMode="auto">
          <a:xfrm>
            <a:off x="9581916" y="3796452"/>
            <a:ext cx="2229551" cy="2559898"/>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7958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B386-0818-44CC-9E16-53AF0CD2DFB5}"/>
              </a:ext>
            </a:extLst>
          </p:cNvPr>
          <p:cNvSpPr>
            <a:spLocks noGrp="1"/>
          </p:cNvSpPr>
          <p:nvPr>
            <p:ph type="title"/>
          </p:nvPr>
        </p:nvSpPr>
        <p:spPr>
          <a:xfrm>
            <a:off x="838200" y="329267"/>
            <a:ext cx="10515600" cy="1095813"/>
          </a:xfrm>
        </p:spPr>
        <p:txBody>
          <a:bodyPr/>
          <a:lstStyle/>
          <a:p>
            <a:pPr algn="ctr"/>
            <a:r>
              <a:rPr lang="en-US" b="1" dirty="0">
                <a:hlinkClick r:id="rId3"/>
              </a:rPr>
              <a:t>Mental Health Intake Assessment Form</a:t>
            </a:r>
            <a:endParaRPr lang="en-US" b="1" dirty="0"/>
          </a:p>
        </p:txBody>
      </p:sp>
      <p:pic>
        <p:nvPicPr>
          <p:cNvPr id="9" name="Picture 8">
            <a:extLst>
              <a:ext uri="{FF2B5EF4-FFF2-40B4-BE49-F238E27FC236}">
                <a16:creationId xmlns:a16="http://schemas.microsoft.com/office/drawing/2014/main" id="{770F334D-6F76-4125-A828-A32CFFCCC14D}"/>
              </a:ext>
            </a:extLst>
          </p:cNvPr>
          <p:cNvPicPr>
            <a:picLocks noChangeAspect="1"/>
          </p:cNvPicPr>
          <p:nvPr/>
        </p:nvPicPr>
        <p:blipFill>
          <a:blip r:embed="rId4"/>
          <a:stretch>
            <a:fillRect/>
          </a:stretch>
        </p:blipFill>
        <p:spPr>
          <a:xfrm>
            <a:off x="10691918" y="127317"/>
            <a:ext cx="1024217" cy="1176630"/>
          </a:xfrm>
          <a:prstGeom prst="rect">
            <a:avLst/>
          </a:prstGeom>
        </p:spPr>
      </p:pic>
      <p:pic>
        <p:nvPicPr>
          <p:cNvPr id="19" name="Picture 18">
            <a:extLst>
              <a:ext uri="{FF2B5EF4-FFF2-40B4-BE49-F238E27FC236}">
                <a16:creationId xmlns:a16="http://schemas.microsoft.com/office/drawing/2014/main" id="{F635830B-FDFB-4D45-91C0-27A281D9C117}"/>
              </a:ext>
            </a:extLst>
          </p:cNvPr>
          <p:cNvPicPr>
            <a:picLocks noChangeAspect="1"/>
          </p:cNvPicPr>
          <p:nvPr/>
        </p:nvPicPr>
        <p:blipFill>
          <a:blip r:embed="rId5"/>
          <a:stretch>
            <a:fillRect/>
          </a:stretch>
        </p:blipFill>
        <p:spPr>
          <a:xfrm>
            <a:off x="5885452" y="1425079"/>
            <a:ext cx="5827320" cy="5305603"/>
          </a:xfrm>
          <a:prstGeom prst="rect">
            <a:avLst/>
          </a:prstGeom>
          <a:ln w="19050">
            <a:solidFill>
              <a:srgbClr val="FF0000"/>
            </a:solidFill>
          </a:ln>
        </p:spPr>
      </p:pic>
      <p:pic>
        <p:nvPicPr>
          <p:cNvPr id="21" name="Picture 20">
            <a:extLst>
              <a:ext uri="{FF2B5EF4-FFF2-40B4-BE49-F238E27FC236}">
                <a16:creationId xmlns:a16="http://schemas.microsoft.com/office/drawing/2014/main" id="{1C9BE623-D3EF-9B59-8DD6-A1928045383C}"/>
              </a:ext>
            </a:extLst>
          </p:cNvPr>
          <p:cNvPicPr>
            <a:picLocks noChangeAspect="1"/>
          </p:cNvPicPr>
          <p:nvPr/>
        </p:nvPicPr>
        <p:blipFill rotWithShape="1">
          <a:blip r:embed="rId6"/>
          <a:srcRect b="4396"/>
          <a:stretch/>
        </p:blipFill>
        <p:spPr>
          <a:xfrm>
            <a:off x="318152" y="1425079"/>
            <a:ext cx="5319265" cy="5305603"/>
          </a:xfrm>
          <a:prstGeom prst="rect">
            <a:avLst/>
          </a:prstGeom>
          <a:ln w="19050">
            <a:solidFill>
              <a:srgbClr val="FF0000"/>
            </a:solidFill>
          </a:ln>
        </p:spPr>
      </p:pic>
    </p:spTree>
    <p:extLst>
      <p:ext uri="{BB962C8B-B14F-4D97-AF65-F5344CB8AC3E}">
        <p14:creationId xmlns:p14="http://schemas.microsoft.com/office/powerpoint/2010/main" val="1014238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056B-E78C-4240-83B5-1F1805E2B741}"/>
              </a:ext>
            </a:extLst>
          </p:cNvPr>
          <p:cNvSpPr>
            <a:spLocks noGrp="1"/>
          </p:cNvSpPr>
          <p:nvPr>
            <p:ph type="title"/>
          </p:nvPr>
        </p:nvSpPr>
        <p:spPr>
          <a:xfrm>
            <a:off x="838200" y="149972"/>
            <a:ext cx="10515600" cy="1325563"/>
          </a:xfrm>
        </p:spPr>
        <p:txBody>
          <a:bodyPr/>
          <a:lstStyle/>
          <a:p>
            <a:pPr algn="ctr"/>
            <a:r>
              <a:rPr lang="en-US" b="1" dirty="0">
                <a:hlinkClick r:id="rId3"/>
              </a:rPr>
              <a:t>Mental Health Intake Assessment Form</a:t>
            </a:r>
            <a:endParaRPr lang="en-US" dirty="0"/>
          </a:p>
        </p:txBody>
      </p:sp>
      <p:pic>
        <p:nvPicPr>
          <p:cNvPr id="5" name="Picture 4">
            <a:extLst>
              <a:ext uri="{FF2B5EF4-FFF2-40B4-BE49-F238E27FC236}">
                <a16:creationId xmlns:a16="http://schemas.microsoft.com/office/drawing/2014/main" id="{A9C0526F-1660-4C0C-B9D4-463E756F9FAF}"/>
              </a:ext>
            </a:extLst>
          </p:cNvPr>
          <p:cNvPicPr>
            <a:picLocks noChangeAspect="1"/>
          </p:cNvPicPr>
          <p:nvPr/>
        </p:nvPicPr>
        <p:blipFill>
          <a:blip r:embed="rId4"/>
          <a:stretch>
            <a:fillRect/>
          </a:stretch>
        </p:blipFill>
        <p:spPr>
          <a:xfrm>
            <a:off x="10676424" y="149972"/>
            <a:ext cx="1024217" cy="1176630"/>
          </a:xfrm>
          <a:prstGeom prst="rect">
            <a:avLst/>
          </a:prstGeom>
        </p:spPr>
      </p:pic>
      <p:pic>
        <p:nvPicPr>
          <p:cNvPr id="12" name="Picture 11">
            <a:extLst>
              <a:ext uri="{FF2B5EF4-FFF2-40B4-BE49-F238E27FC236}">
                <a16:creationId xmlns:a16="http://schemas.microsoft.com/office/drawing/2014/main" id="{2F65D65B-5F97-96BC-2BBF-DD88ED9B887C}"/>
              </a:ext>
            </a:extLst>
          </p:cNvPr>
          <p:cNvPicPr>
            <a:picLocks noChangeAspect="1"/>
          </p:cNvPicPr>
          <p:nvPr/>
        </p:nvPicPr>
        <p:blipFill>
          <a:blip r:embed="rId5"/>
          <a:stretch>
            <a:fillRect/>
          </a:stretch>
        </p:blipFill>
        <p:spPr>
          <a:xfrm>
            <a:off x="154840" y="1254886"/>
            <a:ext cx="5726008" cy="5127405"/>
          </a:xfrm>
          <a:prstGeom prst="rect">
            <a:avLst/>
          </a:prstGeom>
          <a:ln w="19050">
            <a:solidFill>
              <a:srgbClr val="FF0000"/>
            </a:solidFill>
          </a:ln>
        </p:spPr>
      </p:pic>
      <p:pic>
        <p:nvPicPr>
          <p:cNvPr id="15" name="Picture 14">
            <a:extLst>
              <a:ext uri="{FF2B5EF4-FFF2-40B4-BE49-F238E27FC236}">
                <a16:creationId xmlns:a16="http://schemas.microsoft.com/office/drawing/2014/main" id="{D969786F-67DE-8A0F-183F-282496D6ECDB}"/>
              </a:ext>
            </a:extLst>
          </p:cNvPr>
          <p:cNvPicPr>
            <a:picLocks noChangeAspect="1"/>
          </p:cNvPicPr>
          <p:nvPr/>
        </p:nvPicPr>
        <p:blipFill>
          <a:blip r:embed="rId6"/>
          <a:stretch>
            <a:fillRect/>
          </a:stretch>
        </p:blipFill>
        <p:spPr>
          <a:xfrm>
            <a:off x="6023735" y="1834698"/>
            <a:ext cx="6168265" cy="3475473"/>
          </a:xfrm>
          <a:prstGeom prst="rect">
            <a:avLst/>
          </a:prstGeom>
          <a:ln w="19050">
            <a:solidFill>
              <a:srgbClr val="FF0000"/>
            </a:solidFill>
          </a:ln>
        </p:spPr>
      </p:pic>
    </p:spTree>
    <p:extLst>
      <p:ext uri="{BB962C8B-B14F-4D97-AF65-F5344CB8AC3E}">
        <p14:creationId xmlns:p14="http://schemas.microsoft.com/office/powerpoint/2010/main" val="146800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endParaRPr lang="en-US"/>
          </a:p>
        </p:txBody>
      </p:sp>
      <p:sp>
        <p:nvSpPr>
          <p:cNvPr id="2" name="Title 1"/>
          <p:cNvSpPr>
            <a:spLocks noGrp="1"/>
          </p:cNvSpPr>
          <p:nvPr>
            <p:ph type="title"/>
          </p:nvPr>
        </p:nvSpPr>
        <p:spPr/>
        <p:txBody>
          <a:bodyPr>
            <a:normAutofit fontScale="90000"/>
          </a:bodyPr>
          <a:lstStyle/>
          <a:p>
            <a:br>
              <a:rPr lang="en-US" dirty="0"/>
            </a:br>
            <a:br>
              <a:rPr lang="en-US" b="1" dirty="0"/>
            </a:br>
            <a:endParaRPr lang="en-US" b="1" dirty="0"/>
          </a:p>
        </p:txBody>
      </p:sp>
      <p:sp>
        <p:nvSpPr>
          <p:cNvPr id="3" name="Content Placeholder 2"/>
          <p:cNvSpPr>
            <a:spLocks noGrp="1"/>
          </p:cNvSpPr>
          <p:nvPr>
            <p:ph idx="1"/>
          </p:nvPr>
        </p:nvSpPr>
        <p:spPr>
          <a:xfrm>
            <a:off x="612482" y="1598548"/>
            <a:ext cx="10515600" cy="4894328"/>
          </a:xfrm>
        </p:spPr>
        <p:txBody>
          <a:bodyPr>
            <a:noAutofit/>
          </a:bodyPr>
          <a:lstStyle/>
          <a:p>
            <a:pPr marL="457200" lvl="1" indent="0">
              <a:buNone/>
            </a:pPr>
            <a:endParaRPr lang="en-US" sz="1400" dirty="0"/>
          </a:p>
          <a:p>
            <a:pPr marL="808038" lvl="2" indent="-347663"/>
            <a:r>
              <a:rPr lang="en-US" sz="2800" b="1" dirty="0"/>
              <a:t>To Treat or Not to Treat?</a:t>
            </a:r>
          </a:p>
          <a:p>
            <a:pPr marL="1327150" lvl="3" indent="-461963">
              <a:buFont typeface="Courier New" panose="02070309020205020404" pitchFamily="49" charset="0"/>
              <a:buChar char="o"/>
            </a:pPr>
            <a:r>
              <a:rPr lang="en-US" sz="2800" dirty="0"/>
              <a:t>Drop In Visits vs. Brief Supportive Therapy</a:t>
            </a:r>
          </a:p>
          <a:p>
            <a:pPr marL="1327150" lvl="4" indent="-461963">
              <a:buFont typeface="Courier New" panose="02070309020205020404" pitchFamily="49" charset="0"/>
              <a:buChar char="o"/>
            </a:pPr>
            <a:r>
              <a:rPr lang="en-US" sz="2800" dirty="0"/>
              <a:t>Use of CBT and other Evidence-based Approaches </a:t>
            </a:r>
          </a:p>
          <a:p>
            <a:pPr marL="1371600" lvl="3" indent="0">
              <a:buNone/>
            </a:pPr>
            <a:endParaRPr lang="en-US" sz="1400" dirty="0"/>
          </a:p>
          <a:p>
            <a:pPr marL="922338" lvl="3" indent="-461963"/>
            <a:r>
              <a:rPr lang="en-US" sz="2800" b="1" dirty="0"/>
              <a:t>On/Off Center Referrals and Feedback</a:t>
            </a:r>
          </a:p>
          <a:p>
            <a:pPr marL="1327150" lvl="4" indent="-442913">
              <a:buSzPct val="90000"/>
              <a:buFont typeface="Courier New" panose="02070309020205020404" pitchFamily="49" charset="0"/>
              <a:buChar char="o"/>
            </a:pPr>
            <a:r>
              <a:rPr lang="en-US" sz="2800" dirty="0"/>
              <a:t>Referral to center support programs/groups</a:t>
            </a:r>
          </a:p>
          <a:p>
            <a:pPr marL="1327150" lvl="4" indent="-442913">
              <a:buSzPct val="90000"/>
              <a:buFont typeface="Courier New" panose="02070309020205020404" pitchFamily="49" charset="0"/>
              <a:buChar char="o"/>
            </a:pPr>
            <a:r>
              <a:rPr lang="en-US" sz="2800" dirty="0"/>
              <a:t>Referral to community provider</a:t>
            </a:r>
          </a:p>
          <a:p>
            <a:pPr marL="1673225" lvl="5" indent="-307975"/>
            <a:r>
              <a:rPr lang="en-US" sz="2800" dirty="0"/>
              <a:t>Request for records/ROI</a:t>
            </a:r>
          </a:p>
          <a:p>
            <a:pPr marL="1673225" lvl="4" indent="-307975"/>
            <a:r>
              <a:rPr lang="en-US" sz="2800" dirty="0"/>
              <a:t>Get familiar with community resources</a:t>
            </a:r>
          </a:p>
        </p:txBody>
      </p:sp>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6">
            <a:extLst>
              <a:ext uri="{FF2B5EF4-FFF2-40B4-BE49-F238E27FC236}">
                <a16:creationId xmlns:a16="http://schemas.microsoft.com/office/drawing/2014/main" id="{B3DA8B32-3963-1F48-8AB9-A02AAA6CA64D}"/>
              </a:ext>
            </a:extLst>
          </p:cNvPr>
          <p:cNvSpPr txBox="1">
            <a:spLocks/>
          </p:cNvSpPr>
          <p:nvPr/>
        </p:nvSpPr>
        <p:spPr>
          <a:xfrm>
            <a:off x="990600" y="478615"/>
            <a:ext cx="9556477" cy="1225684"/>
          </a:xfrm>
          <a:prstGeom prst="rect">
            <a:avLst/>
          </a:prstGeom>
          <a:solidFill>
            <a:schemeClr val="accent6">
              <a:lumMod val="40000"/>
              <a:lumOff val="6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Your Role as a CMHC: TREATMENT</a:t>
            </a:r>
          </a:p>
          <a:p>
            <a:pPr algn="ctr"/>
            <a:r>
              <a:rPr lang="en-US" b="1" dirty="0">
                <a:latin typeface="+mn-lt"/>
              </a:rPr>
              <a:t> </a:t>
            </a:r>
            <a:r>
              <a:rPr lang="en-US" sz="3000" dirty="0"/>
              <a:t>[PRH Chapter 2.3, R4 MHWP]</a:t>
            </a:r>
          </a:p>
        </p:txBody>
      </p:sp>
    </p:spTree>
    <p:extLst>
      <p:ext uri="{BB962C8B-B14F-4D97-AF65-F5344CB8AC3E}">
        <p14:creationId xmlns:p14="http://schemas.microsoft.com/office/powerpoint/2010/main" val="177480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53" y="51930"/>
            <a:ext cx="10515600" cy="1325563"/>
          </a:xfrm>
        </p:spPr>
        <p:txBody>
          <a:bodyPr/>
          <a:lstStyle/>
          <a:p>
            <a:pPr algn="ctr"/>
            <a:r>
              <a:rPr lang="en-US" b="1" dirty="0">
                <a:latin typeface="+mn-lt"/>
                <a:hlinkClick r:id="rId3"/>
              </a:rPr>
              <a:t>Treatment/Progress Notes</a:t>
            </a:r>
            <a:endParaRPr lang="en-US" b="1" dirty="0">
              <a:latin typeface="+mn-lt"/>
            </a:endParaRPr>
          </a:p>
        </p:txBody>
      </p:sp>
      <p:pic>
        <p:nvPicPr>
          <p:cNvPr id="6" name="Picture 5"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9A54B84-44A1-965F-1B43-47CDB3AFA5E0}"/>
              </a:ext>
            </a:extLst>
          </p:cNvPr>
          <p:cNvPicPr>
            <a:picLocks noChangeAspect="1"/>
          </p:cNvPicPr>
          <p:nvPr/>
        </p:nvPicPr>
        <p:blipFill>
          <a:blip r:embed="rId5"/>
          <a:stretch>
            <a:fillRect/>
          </a:stretch>
        </p:blipFill>
        <p:spPr>
          <a:xfrm>
            <a:off x="2723493" y="1090286"/>
            <a:ext cx="6230219" cy="5620534"/>
          </a:xfrm>
          <a:prstGeom prst="rect">
            <a:avLst/>
          </a:prstGeom>
          <a:ln w="19050">
            <a:solidFill>
              <a:srgbClr val="FF0000"/>
            </a:solidFill>
          </a:ln>
        </p:spPr>
      </p:pic>
    </p:spTree>
    <p:extLst>
      <p:ext uri="{BB962C8B-B14F-4D97-AF65-F5344CB8AC3E}">
        <p14:creationId xmlns:p14="http://schemas.microsoft.com/office/powerpoint/2010/main" val="188634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42" y="-38948"/>
            <a:ext cx="10515600" cy="1325563"/>
          </a:xfrm>
        </p:spPr>
        <p:txBody>
          <a:bodyPr/>
          <a:lstStyle/>
          <a:p>
            <a:pPr algn="ctr"/>
            <a:r>
              <a:rPr lang="en-US" b="1" dirty="0">
                <a:latin typeface="+mn-lt"/>
                <a:hlinkClick r:id="rId3"/>
              </a:rPr>
              <a:t>On Center Referral and Feedback Form</a:t>
            </a:r>
            <a:endParaRPr lang="en-US" b="1" dirty="0">
              <a:latin typeface="+mn-lt"/>
            </a:endParaRPr>
          </a:p>
        </p:txBody>
      </p:sp>
      <p:pic>
        <p:nvPicPr>
          <p:cNvPr id="6" name="Picture 5"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1" b="-1"/>
          <a:stretch/>
        </p:blipFill>
        <p:spPr bwMode="auto">
          <a:xfrm>
            <a:off x="10772795" y="353336"/>
            <a:ext cx="1023787" cy="11754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8E76D98-CCA3-B8F5-E9E9-239A6972194F}"/>
              </a:ext>
            </a:extLst>
          </p:cNvPr>
          <p:cNvPicPr>
            <a:picLocks noChangeAspect="1"/>
          </p:cNvPicPr>
          <p:nvPr/>
        </p:nvPicPr>
        <p:blipFill>
          <a:blip r:embed="rId5"/>
          <a:stretch>
            <a:fillRect/>
          </a:stretch>
        </p:blipFill>
        <p:spPr>
          <a:xfrm>
            <a:off x="2213433" y="890256"/>
            <a:ext cx="7542422" cy="5758194"/>
          </a:xfrm>
          <a:prstGeom prst="rect">
            <a:avLst/>
          </a:prstGeom>
          <a:ln w="19050">
            <a:solidFill>
              <a:srgbClr val="FF0000"/>
            </a:solidFill>
          </a:ln>
        </p:spPr>
      </p:pic>
    </p:spTree>
    <p:extLst>
      <p:ext uri="{BB962C8B-B14F-4D97-AF65-F5344CB8AC3E}">
        <p14:creationId xmlns:p14="http://schemas.microsoft.com/office/powerpoint/2010/main" val="926860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088" y="0"/>
            <a:ext cx="10515600" cy="1325563"/>
          </a:xfrm>
        </p:spPr>
        <p:txBody>
          <a:bodyPr/>
          <a:lstStyle/>
          <a:p>
            <a:pPr algn="ctr"/>
            <a:r>
              <a:rPr lang="en-US" b="1" dirty="0">
                <a:latin typeface="+mn-lt"/>
              </a:rPr>
              <a:t>Return: Referral and Feedback Form</a:t>
            </a:r>
          </a:p>
        </p:txBody>
      </p:sp>
      <p:pic>
        <p:nvPicPr>
          <p:cNvPr id="7" name="Picture 6"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1F7BF33-89F1-B30B-A142-0C03524AF198}"/>
              </a:ext>
            </a:extLst>
          </p:cNvPr>
          <p:cNvPicPr>
            <a:picLocks noChangeAspect="1"/>
          </p:cNvPicPr>
          <p:nvPr/>
        </p:nvPicPr>
        <p:blipFill>
          <a:blip r:embed="rId4"/>
          <a:stretch>
            <a:fillRect/>
          </a:stretch>
        </p:blipFill>
        <p:spPr>
          <a:xfrm>
            <a:off x="1775081" y="1230313"/>
            <a:ext cx="8641837" cy="5532390"/>
          </a:xfrm>
          <a:prstGeom prst="rect">
            <a:avLst/>
          </a:prstGeom>
          <a:ln w="19050">
            <a:solidFill>
              <a:srgbClr val="FF0000"/>
            </a:solidFill>
          </a:ln>
        </p:spPr>
      </p:pic>
    </p:spTree>
    <p:extLst>
      <p:ext uri="{BB962C8B-B14F-4D97-AF65-F5344CB8AC3E}">
        <p14:creationId xmlns:p14="http://schemas.microsoft.com/office/powerpoint/2010/main" val="2535145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088" y="0"/>
            <a:ext cx="10515600" cy="1325563"/>
          </a:xfrm>
        </p:spPr>
        <p:txBody>
          <a:bodyPr/>
          <a:lstStyle/>
          <a:p>
            <a:pPr algn="ctr"/>
            <a:r>
              <a:rPr lang="en-US" b="1" dirty="0">
                <a:latin typeface="+mn-lt"/>
              </a:rPr>
              <a:t>Return: Referral and Feedback Form</a:t>
            </a:r>
          </a:p>
        </p:txBody>
      </p:sp>
      <p:pic>
        <p:nvPicPr>
          <p:cNvPr id="7" name="Picture 6"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48E8314-6935-60D0-C14F-36F5E6AFD104}"/>
              </a:ext>
            </a:extLst>
          </p:cNvPr>
          <p:cNvPicPr>
            <a:picLocks noChangeAspect="1"/>
          </p:cNvPicPr>
          <p:nvPr/>
        </p:nvPicPr>
        <p:blipFill>
          <a:blip r:embed="rId4"/>
          <a:stretch>
            <a:fillRect/>
          </a:stretch>
        </p:blipFill>
        <p:spPr>
          <a:xfrm>
            <a:off x="2748320" y="1003211"/>
            <a:ext cx="6548080" cy="5664289"/>
          </a:xfrm>
          <a:prstGeom prst="rect">
            <a:avLst/>
          </a:prstGeom>
          <a:ln w="19050">
            <a:solidFill>
              <a:srgbClr val="FF0000"/>
            </a:solidFill>
          </a:ln>
        </p:spPr>
      </p:pic>
    </p:spTree>
    <p:extLst>
      <p:ext uri="{BB962C8B-B14F-4D97-AF65-F5344CB8AC3E}">
        <p14:creationId xmlns:p14="http://schemas.microsoft.com/office/powerpoint/2010/main" val="4172761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0E225042-6DB2-2740-8C35-0472B2DC788E}"/>
              </a:ext>
            </a:extLst>
          </p:cNvPr>
          <p:cNvSpPr txBox="1">
            <a:spLocks/>
          </p:cNvSpPr>
          <p:nvPr/>
        </p:nvSpPr>
        <p:spPr>
          <a:xfrm>
            <a:off x="1120099" y="408214"/>
            <a:ext cx="7474172" cy="1325563"/>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t>Your Role as a CMHC: TREATMENT</a:t>
            </a:r>
          </a:p>
          <a:p>
            <a:pPr algn="ctr">
              <a:spcAft>
                <a:spcPts val="600"/>
              </a:spcAft>
            </a:pPr>
            <a:r>
              <a:rPr lang="en-US" sz="2800" dirty="0"/>
              <a:t>[PRH Chapter 2.3, R4 MHWP]</a:t>
            </a:r>
          </a:p>
        </p:txBody>
      </p:sp>
      <p:sp>
        <p:nvSpPr>
          <p:cNvPr id="3" name="Content Placeholder 2"/>
          <p:cNvSpPr>
            <a:spLocks noGrp="1"/>
          </p:cNvSpPr>
          <p:nvPr>
            <p:ph idx="1"/>
          </p:nvPr>
        </p:nvSpPr>
        <p:spPr>
          <a:xfrm>
            <a:off x="489858" y="1733777"/>
            <a:ext cx="8425542" cy="4716009"/>
          </a:xfrm>
        </p:spPr>
        <p:txBody>
          <a:bodyPr vert="horz" lIns="91440" tIns="45720" rIns="91440" bIns="45720" rtlCol="0" anchor="ctr">
            <a:normAutofit fontScale="92500" lnSpcReduction="20000"/>
          </a:bodyPr>
          <a:lstStyle/>
          <a:p>
            <a:pPr marL="0">
              <a:spcBef>
                <a:spcPts val="0"/>
              </a:spcBef>
            </a:pPr>
            <a:endParaRPr lang="en-US" sz="1500" b="1" dirty="0"/>
          </a:p>
          <a:p>
            <a:pPr marL="11113" lvl="1"/>
            <a:r>
              <a:rPr lang="en-US" sz="2800" b="1" dirty="0"/>
              <a:t>Collaboration with TEAP </a:t>
            </a:r>
          </a:p>
          <a:p>
            <a:pPr marL="354013" lvl="1"/>
            <a:r>
              <a:rPr lang="en-US" sz="2800" dirty="0"/>
              <a:t>Students with co-occurring mental health and substance use conditions</a:t>
            </a:r>
          </a:p>
          <a:p>
            <a:pPr marL="57150" lvl="2"/>
            <a:endParaRPr lang="en-US" sz="2800" dirty="0"/>
          </a:p>
          <a:p>
            <a:pPr marL="0" lvl="0"/>
            <a:r>
              <a:rPr lang="en-US" b="1" dirty="0"/>
              <a:t>Collaboration with Counseling Staff</a:t>
            </a:r>
          </a:p>
          <a:p>
            <a:pPr marL="441325" lvl="1"/>
            <a:r>
              <a:rPr lang="en-US" sz="2800" dirty="0"/>
              <a:t>Case Management/Case Conference</a:t>
            </a:r>
          </a:p>
          <a:p>
            <a:pPr marL="898525" lvl="3"/>
            <a:r>
              <a:rPr lang="en-US" sz="2800" dirty="0"/>
              <a:t>Can include TEAP </a:t>
            </a:r>
          </a:p>
          <a:p>
            <a:pPr marL="441325" lvl="1"/>
            <a:r>
              <a:rPr lang="en-US" sz="2800" dirty="0"/>
              <a:t>Psychoeducational groups</a:t>
            </a:r>
          </a:p>
          <a:p>
            <a:pPr marL="898525" lvl="3"/>
            <a:r>
              <a:rPr lang="en-US" sz="2800" dirty="0"/>
              <a:t>CMHC provides clinical input to groups and lead groups by counselors</a:t>
            </a:r>
          </a:p>
          <a:p>
            <a:pPr marL="441325" lvl="1"/>
            <a:r>
              <a:rPr lang="en-US" sz="2800" dirty="0"/>
              <a:t>Crisis Management (counselors)</a:t>
            </a:r>
          </a:p>
          <a:p>
            <a:pPr marL="441325" lvl="1"/>
            <a:r>
              <a:rPr lang="en-US" sz="2800" dirty="0"/>
              <a:t>Crisis Intervention (CMHC, licensed clinical provider)</a:t>
            </a:r>
          </a:p>
          <a:p>
            <a:pPr marL="457200" lvl="1">
              <a:spcBef>
                <a:spcPts val="0"/>
              </a:spcBef>
            </a:pPr>
            <a:endParaRPr lang="en-US" sz="1500" dirty="0"/>
          </a:p>
        </p:txBody>
      </p:sp>
      <p:sp>
        <p:nvSpPr>
          <p:cNvPr id="15" name="Rectangle 1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1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8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1" b="12641"/>
          <a:stretch/>
        </p:blipFill>
        <p:spPr bwMode="auto">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22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42" y="303691"/>
            <a:ext cx="12025424" cy="1325563"/>
          </a:xfrm>
        </p:spPr>
        <p:txBody>
          <a:bodyPr>
            <a:normAutofit fontScale="90000"/>
          </a:bodyPr>
          <a:lstStyle/>
          <a:p>
            <a:pPr algn="ctr"/>
            <a:br>
              <a:rPr lang="en-US" dirty="0"/>
            </a:br>
            <a:br>
              <a:rPr lang="en-US" b="1" dirty="0">
                <a:latin typeface="+mn-lt"/>
              </a:rPr>
            </a:br>
            <a:r>
              <a:rPr lang="en-US" b="1" dirty="0">
                <a:latin typeface="+mn-lt"/>
              </a:rPr>
              <a:t>Collaboration with Counseling Staff </a:t>
            </a:r>
            <a:br>
              <a:rPr lang="en-US" dirty="0"/>
            </a:br>
            <a:r>
              <a:rPr lang="en-US" sz="3100" dirty="0"/>
              <a:t>[PRH Chapter 2.3, R4, d(4)] Case Management/Case Conference</a:t>
            </a:r>
            <a:br>
              <a:rPr lang="en-US" dirty="0"/>
            </a:br>
            <a:br>
              <a:rPr lang="en-US" dirty="0"/>
            </a:br>
            <a:br>
              <a:rPr lang="en-US" dirty="0"/>
            </a:br>
            <a:endParaRPr lang="en-US" dirty="0"/>
          </a:p>
        </p:txBody>
      </p:sp>
      <p:pic>
        <p:nvPicPr>
          <p:cNvPr id="5" name="Picture 4"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841906" y="298928"/>
            <a:ext cx="1023787" cy="11754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0843F1-8071-8BF0-F744-027C9FB6A3CF}"/>
              </a:ext>
            </a:extLst>
          </p:cNvPr>
          <p:cNvPicPr>
            <a:picLocks noChangeAspect="1"/>
          </p:cNvPicPr>
          <p:nvPr/>
        </p:nvPicPr>
        <p:blipFill>
          <a:blip r:embed="rId4"/>
          <a:stretch>
            <a:fillRect/>
          </a:stretch>
        </p:blipFill>
        <p:spPr>
          <a:xfrm>
            <a:off x="2835009" y="1315758"/>
            <a:ext cx="6328041" cy="5377436"/>
          </a:xfrm>
          <a:prstGeom prst="rect">
            <a:avLst/>
          </a:prstGeom>
          <a:ln w="19050">
            <a:solidFill>
              <a:srgbClr val="FF0000"/>
            </a:solidFill>
          </a:ln>
        </p:spPr>
      </p:pic>
    </p:spTree>
    <p:extLst>
      <p:ext uri="{BB962C8B-B14F-4D97-AF65-F5344CB8AC3E}">
        <p14:creationId xmlns:p14="http://schemas.microsoft.com/office/powerpoint/2010/main" val="253221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336" y="1264682"/>
            <a:ext cx="9834039" cy="5143062"/>
          </a:xfrm>
        </p:spPr>
        <p:txBody>
          <a:bodyPr>
            <a:normAutofit/>
          </a:bodyPr>
          <a:lstStyle/>
          <a:p>
            <a:pPr marL="457200" lvl="1" indent="0">
              <a:buNone/>
            </a:pPr>
            <a:endParaRPr lang="en-US" sz="1900" dirty="0"/>
          </a:p>
          <a:p>
            <a:pPr marL="1384300" lvl="4" indent="0">
              <a:lnSpc>
                <a:spcPct val="100000"/>
              </a:lnSpc>
              <a:spcBef>
                <a:spcPts val="400"/>
              </a:spcBef>
              <a:buNone/>
            </a:pPr>
            <a:r>
              <a:rPr lang="en-US" sz="2400" dirty="0"/>
              <a:t> </a:t>
            </a:r>
            <a:endParaRPr lang="en-US" sz="1000" dirty="0"/>
          </a:p>
        </p:txBody>
      </p:sp>
      <p:sp>
        <p:nvSpPr>
          <p:cNvPr id="16"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txBody>
          <a:bodyPr/>
          <a:lstStyle/>
          <a:p>
            <a:endParaRPr lang="en-US"/>
          </a:p>
        </p:txBody>
      </p:sp>
      <p:sp>
        <p:nvSpPr>
          <p:cNvPr id="18"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endParaRPr lang="en-US"/>
          </a:p>
        </p:txBody>
      </p:sp>
      <p:pic>
        <p:nvPicPr>
          <p:cNvPr id="7" name="Picture 6"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56529" y="5475557"/>
            <a:ext cx="856715" cy="98364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6">
            <a:extLst>
              <a:ext uri="{FF2B5EF4-FFF2-40B4-BE49-F238E27FC236}">
                <a16:creationId xmlns:a16="http://schemas.microsoft.com/office/drawing/2014/main" id="{54ADFABF-C66D-644F-96A9-C7F2E2E5F036}"/>
              </a:ext>
            </a:extLst>
          </p:cNvPr>
          <p:cNvSpPr txBox="1">
            <a:spLocks/>
          </p:cNvSpPr>
          <p:nvPr/>
        </p:nvSpPr>
        <p:spPr>
          <a:xfrm>
            <a:off x="4572000" y="450257"/>
            <a:ext cx="6506182" cy="1325563"/>
          </a:xfrm>
          <a:prstGeom prst="rect">
            <a:avLst/>
          </a:prstGeom>
          <a:solidFill>
            <a:schemeClr val="accent6">
              <a:lumMod val="40000"/>
              <a:lumOff val="60000"/>
            </a:schemeClr>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Your Role as a CMHC: </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TREATMENT</a:t>
            </a:r>
            <a:b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3000" b="0" i="0" u="none" strike="noStrike" kern="1200" cap="none" spc="0" normalizeH="0" baseline="0" noProof="0" dirty="0">
                <a:ln>
                  <a:noFill/>
                </a:ln>
                <a:solidFill>
                  <a:prstClr val="black"/>
                </a:solidFill>
                <a:effectLst/>
                <a:uLnTx/>
                <a:uFillTx/>
                <a:latin typeface="Calibri Light" panose="020F0302020204030204"/>
                <a:ea typeface="+mj-ea"/>
                <a:cs typeface="+mj-cs"/>
              </a:rPr>
              <a:t>[PRH Chapter 2.3, R4 MHWP]</a:t>
            </a:r>
          </a:p>
        </p:txBody>
      </p:sp>
      <p:sp>
        <p:nvSpPr>
          <p:cNvPr id="8" name="TextBox 7">
            <a:extLst>
              <a:ext uri="{FF2B5EF4-FFF2-40B4-BE49-F238E27FC236}">
                <a16:creationId xmlns:a16="http://schemas.microsoft.com/office/drawing/2014/main" id="{C3CEA490-886A-D991-57F3-4E2FE08C90A0}"/>
              </a:ext>
            </a:extLst>
          </p:cNvPr>
          <p:cNvSpPr txBox="1"/>
          <p:nvPr/>
        </p:nvSpPr>
        <p:spPr>
          <a:xfrm>
            <a:off x="1735810" y="2337703"/>
            <a:ext cx="7412064" cy="2190343"/>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Collaboration with CP, HWC staff on Psychotropic Medication Monitoring</a:t>
            </a:r>
          </a:p>
          <a:p>
            <a:pPr marL="441325" marR="0" lvl="1" indent="-44132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Monthly Review of students on psychotropic medication</a:t>
            </a:r>
          </a:p>
          <a:p>
            <a:pPr marL="441325" marR="0" lvl="1" indent="-44132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Use Medication Monitoring Form</a:t>
            </a:r>
          </a:p>
        </p:txBody>
      </p:sp>
    </p:spTree>
    <p:extLst>
      <p:ext uri="{BB962C8B-B14F-4D97-AF65-F5344CB8AC3E}">
        <p14:creationId xmlns:p14="http://schemas.microsoft.com/office/powerpoint/2010/main" val="257166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A5D6D04-32E9-4AF7-BB82-DB2D0C0B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BD5BB1EC-C99A-474B-8874-52B41096D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3787" y="458856"/>
            <a:ext cx="7778213" cy="5907457"/>
          </a:xfrm>
          <a:custGeom>
            <a:avLst/>
            <a:gdLst>
              <a:gd name="connsiteX0" fmla="*/ 3727582 w 7778213"/>
              <a:gd name="connsiteY0" fmla="*/ 0 h 5905781"/>
              <a:gd name="connsiteX1" fmla="*/ 7778213 w 7778213"/>
              <a:gd name="connsiteY1" fmla="*/ 0 h 5905781"/>
              <a:gd name="connsiteX2" fmla="*/ 7778213 w 7778213"/>
              <a:gd name="connsiteY2" fmla="*/ 5905761 h 5905781"/>
              <a:gd name="connsiteX3" fmla="*/ 7485321 w 7778213"/>
              <a:gd name="connsiteY3" fmla="*/ 5905761 h 5905781"/>
              <a:gd name="connsiteX4" fmla="*/ 7485321 w 7778213"/>
              <a:gd name="connsiteY4" fmla="*/ 5905762 h 5905781"/>
              <a:gd name="connsiteX5" fmla="*/ 4228895 w 7778213"/>
              <a:gd name="connsiteY5" fmla="*/ 5905762 h 5905781"/>
              <a:gd name="connsiteX6" fmla="*/ 4228895 w 7778213"/>
              <a:gd name="connsiteY6" fmla="*/ 5905780 h 5905781"/>
              <a:gd name="connsiteX7" fmla="*/ 3936003 w 7778213"/>
              <a:gd name="connsiteY7" fmla="*/ 5905780 h 5905781"/>
              <a:gd name="connsiteX8" fmla="*/ 3936003 w 7778213"/>
              <a:gd name="connsiteY8" fmla="*/ 5905781 h 5905781"/>
              <a:gd name="connsiteX9" fmla="*/ 0 w 7778213"/>
              <a:gd name="connsiteY9" fmla="*/ 5905781 h 5905781"/>
              <a:gd name="connsiteX10" fmla="*/ 2796838 w 7778213"/>
              <a:gd name="connsiteY10" fmla="*/ 20 h 5905781"/>
              <a:gd name="connsiteX11" fmla="*/ 3089730 w 7778213"/>
              <a:gd name="connsiteY11" fmla="*/ 20 h 5905781"/>
              <a:gd name="connsiteX12" fmla="*/ 3089730 w 7778213"/>
              <a:gd name="connsiteY12" fmla="*/ 19 h 5905781"/>
              <a:gd name="connsiteX13" fmla="*/ 3434690 w 7778213"/>
              <a:gd name="connsiteY13" fmla="*/ 19 h 5905781"/>
              <a:gd name="connsiteX14" fmla="*/ 3434690 w 7778213"/>
              <a:gd name="connsiteY14" fmla="*/ 1 h 5905781"/>
              <a:gd name="connsiteX15" fmla="*/ 3727582 w 7778213"/>
              <a:gd name="connsiteY15" fmla="*/ 1 h 59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78213" h="5905781">
                <a:moveTo>
                  <a:pt x="3727582" y="0"/>
                </a:moveTo>
                <a:lnTo>
                  <a:pt x="7778213" y="0"/>
                </a:lnTo>
                <a:lnTo>
                  <a:pt x="7778213" y="5905761"/>
                </a:lnTo>
                <a:lnTo>
                  <a:pt x="7485321" y="5905761"/>
                </a:lnTo>
                <a:lnTo>
                  <a:pt x="7485321" y="5905762"/>
                </a:lnTo>
                <a:lnTo>
                  <a:pt x="4228895" y="5905762"/>
                </a:lnTo>
                <a:lnTo>
                  <a:pt x="4228895" y="5905780"/>
                </a:lnTo>
                <a:lnTo>
                  <a:pt x="3936003" y="5905780"/>
                </a:lnTo>
                <a:lnTo>
                  <a:pt x="3936003" y="5905781"/>
                </a:lnTo>
                <a:lnTo>
                  <a:pt x="0" y="5905781"/>
                </a:lnTo>
                <a:lnTo>
                  <a:pt x="2796838" y="20"/>
                </a:lnTo>
                <a:lnTo>
                  <a:pt x="3089730" y="20"/>
                </a:lnTo>
                <a:lnTo>
                  <a:pt x="3089730" y="19"/>
                </a:lnTo>
                <a:lnTo>
                  <a:pt x="3434690" y="19"/>
                </a:lnTo>
                <a:lnTo>
                  <a:pt x="3434690" y="1"/>
                </a:lnTo>
                <a:lnTo>
                  <a:pt x="3727582" y="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9C16096C-9FFA-410C-B7AC-DF791DCF1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8858"/>
            <a:ext cx="6769978" cy="5907437"/>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628B6F98-853B-47FD-824E-25D7EF795028}"/>
              </a:ext>
            </a:extLst>
          </p:cNvPr>
          <p:cNvSpPr>
            <a:spLocks noGrp="1"/>
          </p:cNvSpPr>
          <p:nvPr>
            <p:ph type="title"/>
          </p:nvPr>
        </p:nvSpPr>
        <p:spPr>
          <a:xfrm>
            <a:off x="838200" y="914400"/>
            <a:ext cx="4279392" cy="1097280"/>
          </a:xfrm>
        </p:spPr>
        <p:txBody>
          <a:bodyPr>
            <a:normAutofit/>
          </a:bodyPr>
          <a:lstStyle/>
          <a:p>
            <a:r>
              <a:rPr lang="en-US" b="1" dirty="0">
                <a:solidFill>
                  <a:schemeClr val="bg1"/>
                </a:solidFill>
              </a:rPr>
              <a:t>Job Corps’ Mission</a:t>
            </a:r>
          </a:p>
        </p:txBody>
      </p:sp>
      <p:sp>
        <p:nvSpPr>
          <p:cNvPr id="3" name="Content Placeholder 2">
            <a:extLst>
              <a:ext uri="{FF2B5EF4-FFF2-40B4-BE49-F238E27FC236}">
                <a16:creationId xmlns:a16="http://schemas.microsoft.com/office/drawing/2014/main" id="{3FA1C71F-22B6-4346-BE98-2485A185DF0C}"/>
              </a:ext>
            </a:extLst>
          </p:cNvPr>
          <p:cNvSpPr>
            <a:spLocks noGrp="1"/>
          </p:cNvSpPr>
          <p:nvPr>
            <p:ph idx="1"/>
          </p:nvPr>
        </p:nvSpPr>
        <p:spPr>
          <a:xfrm>
            <a:off x="79248" y="2331720"/>
            <a:ext cx="5038344" cy="3346704"/>
          </a:xfrm>
        </p:spPr>
        <p:txBody>
          <a:bodyPr anchor="t">
            <a:normAutofit/>
          </a:bodyPr>
          <a:lstStyle/>
          <a:p>
            <a:pPr marL="0" indent="0">
              <a:buNone/>
            </a:pPr>
            <a:endParaRPr lang="en-US" sz="2000" dirty="0">
              <a:solidFill>
                <a:schemeClr val="bg1"/>
              </a:solidFill>
            </a:endParaRPr>
          </a:p>
          <a:p>
            <a:pPr marL="0" indent="0">
              <a:buNone/>
            </a:pPr>
            <a:r>
              <a:rPr lang="en-US" b="1" dirty="0">
                <a:solidFill>
                  <a:schemeClr val="bg1"/>
                </a:solidFill>
              </a:rPr>
              <a:t>To educate and train motivated young people for successful careers in the nation’s fastest-growing industries</a:t>
            </a:r>
            <a:r>
              <a:rPr lang="en-US" sz="2400" dirty="0">
                <a:solidFill>
                  <a:schemeClr val="bg1"/>
                </a:solidFill>
              </a:rPr>
              <a:t>.</a:t>
            </a:r>
          </a:p>
        </p:txBody>
      </p:sp>
      <p:pic>
        <p:nvPicPr>
          <p:cNvPr id="11" name="Picture 5" descr="https://access.jobcorps.org/images/3colorLogoBig.bmp">
            <a:extLst>
              <a:ext uri="{FF2B5EF4-FFF2-40B4-BE49-F238E27FC236}">
                <a16:creationId xmlns:a16="http://schemas.microsoft.com/office/drawing/2014/main" id="{0619DACD-A182-4BC4-8EE3-6F09919089D3}"/>
              </a:ext>
            </a:extLst>
          </p:cNvPr>
          <p:cNvPicPr>
            <a:picLocks noChangeAspect="1" noChangeArrowheads="1"/>
          </p:cNvPicPr>
          <p:nvPr/>
        </p:nvPicPr>
        <p:blipFill rotWithShape="1">
          <a:blip r:embed="rId3" cstate="print"/>
          <a:srcRect l="1161" r="3396" b="4"/>
          <a:stretch/>
        </p:blipFill>
        <p:spPr bwMode="auto">
          <a:xfrm>
            <a:off x="8662616" y="870095"/>
            <a:ext cx="2070639" cy="2377440"/>
          </a:xfrm>
          <a:custGeom>
            <a:avLst/>
            <a:gdLst/>
            <a:ahLst/>
            <a:cxnLst/>
            <a:rect l="l" t="t" r="r" b="b"/>
            <a:pathLst>
              <a:path w="4926150" h="2331720">
                <a:moveTo>
                  <a:pt x="0" y="0"/>
                </a:moveTo>
                <a:lnTo>
                  <a:pt x="4926150" y="0"/>
                </a:lnTo>
                <a:lnTo>
                  <a:pt x="4926150" y="2331720"/>
                </a:lnTo>
                <a:lnTo>
                  <a:pt x="0" y="2331720"/>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06347DD-6A21-91CF-832E-61309F90FEFE}"/>
              </a:ext>
            </a:extLst>
          </p:cNvPr>
          <p:cNvPicPr>
            <a:picLocks noChangeAspect="1"/>
          </p:cNvPicPr>
          <p:nvPr/>
        </p:nvPicPr>
        <p:blipFill>
          <a:blip r:embed="rId4"/>
          <a:stretch>
            <a:fillRect/>
          </a:stretch>
        </p:blipFill>
        <p:spPr>
          <a:xfrm>
            <a:off x="6939408" y="3502152"/>
            <a:ext cx="4521511" cy="2377440"/>
          </a:xfrm>
          <a:custGeom>
            <a:avLst/>
            <a:gdLst/>
            <a:ahLst/>
            <a:cxnLst/>
            <a:rect l="l" t="t" r="r" b="b"/>
            <a:pathLst>
              <a:path w="3976051" h="2331947">
                <a:moveTo>
                  <a:pt x="0" y="0"/>
                </a:moveTo>
                <a:lnTo>
                  <a:pt x="3976051" y="0"/>
                </a:lnTo>
                <a:lnTo>
                  <a:pt x="3976051" y="2331947"/>
                </a:lnTo>
                <a:lnTo>
                  <a:pt x="0" y="2331947"/>
                </a:lnTo>
                <a:close/>
              </a:path>
            </a:pathLst>
          </a:custGeom>
        </p:spPr>
      </p:pic>
    </p:spTree>
    <p:extLst>
      <p:ext uri="{BB962C8B-B14F-4D97-AF65-F5344CB8AC3E}">
        <p14:creationId xmlns:p14="http://schemas.microsoft.com/office/powerpoint/2010/main" val="202666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64" y="0"/>
            <a:ext cx="10515600" cy="1325563"/>
          </a:xfrm>
        </p:spPr>
        <p:txBody>
          <a:bodyPr/>
          <a:lstStyle/>
          <a:p>
            <a:pPr algn="ctr"/>
            <a:r>
              <a:rPr lang="en-US" b="1" dirty="0">
                <a:latin typeface="+mn-lt"/>
                <a:hlinkClick r:id="rId3"/>
              </a:rPr>
              <a:t>Medication Monitoring Form</a:t>
            </a:r>
            <a:endParaRPr lang="en-US" b="1" dirty="0">
              <a:latin typeface="+mn-lt"/>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6639" y="883734"/>
            <a:ext cx="7609668" cy="5727930"/>
          </a:xfrm>
          <a:ln>
            <a:solidFill>
              <a:srgbClr val="FF0000"/>
            </a:solidFill>
          </a:ln>
        </p:spPr>
      </p:pic>
      <p:pic>
        <p:nvPicPr>
          <p:cNvPr id="6" name="Picture 5"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D1D8A22-4B83-4F44-999A-5CAB025F68E1}"/>
              </a:ext>
            </a:extLst>
          </p:cNvPr>
          <p:cNvPicPr>
            <a:picLocks noChangeAspect="1"/>
          </p:cNvPicPr>
          <p:nvPr/>
        </p:nvPicPr>
        <p:blipFill>
          <a:blip r:embed="rId6"/>
          <a:stretch>
            <a:fillRect/>
          </a:stretch>
        </p:blipFill>
        <p:spPr>
          <a:xfrm>
            <a:off x="8646263" y="2014148"/>
            <a:ext cx="3150319" cy="2824069"/>
          </a:xfrm>
          <a:prstGeom prst="rect">
            <a:avLst/>
          </a:prstGeom>
        </p:spPr>
      </p:pic>
    </p:spTree>
    <p:extLst>
      <p:ext uri="{BB962C8B-B14F-4D97-AF65-F5344CB8AC3E}">
        <p14:creationId xmlns:p14="http://schemas.microsoft.com/office/powerpoint/2010/main" val="3768230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336" y="1264682"/>
            <a:ext cx="9834039" cy="5143062"/>
          </a:xfrm>
        </p:spPr>
        <p:txBody>
          <a:bodyPr>
            <a:normAutofit lnSpcReduction="10000"/>
          </a:bodyPr>
          <a:lstStyle/>
          <a:p>
            <a:pPr marL="457200" lvl="1" indent="0">
              <a:buNone/>
            </a:pPr>
            <a:endParaRPr lang="en-US" sz="1900" dirty="0"/>
          </a:p>
          <a:p>
            <a:pPr marL="457200" lvl="1" indent="0">
              <a:buNone/>
            </a:pPr>
            <a:r>
              <a:rPr lang="en-US" sz="2800" b="1" dirty="0"/>
              <a:t>Crisis Intervention </a:t>
            </a:r>
          </a:p>
          <a:p>
            <a:pPr marL="519112" lvl="2" indent="0">
              <a:lnSpc>
                <a:spcPct val="100000"/>
              </a:lnSpc>
              <a:spcBef>
                <a:spcPts val="400"/>
              </a:spcBef>
              <a:buNone/>
            </a:pPr>
            <a:r>
              <a:rPr lang="en-US" sz="2400" b="1" dirty="0"/>
              <a:t>	Have a plan, consult with CD and HWD</a:t>
            </a:r>
          </a:p>
          <a:p>
            <a:pPr marL="1438275" lvl="3" indent="-461963">
              <a:lnSpc>
                <a:spcPct val="110000"/>
              </a:lnSpc>
              <a:spcBef>
                <a:spcPts val="400"/>
              </a:spcBef>
              <a:buClr>
                <a:schemeClr val="tx1"/>
              </a:buClr>
              <a:buSzPct val="85000"/>
              <a:buFont typeface="Courier New" panose="02070309020205020404" pitchFamily="49" charset="0"/>
              <a:buChar char="o"/>
            </a:pPr>
            <a:r>
              <a:rPr lang="en-US" sz="2200" dirty="0">
                <a:solidFill>
                  <a:srgbClr val="312EF6"/>
                </a:solidFill>
                <a:hlinkClick r:id="rId3"/>
              </a:rPr>
              <a:t>Critical Incident Crisis Intervention Plan </a:t>
            </a:r>
            <a:r>
              <a:rPr lang="en-US" sz="2200" dirty="0"/>
              <a:t>on H&amp;W Support Website</a:t>
            </a:r>
          </a:p>
          <a:p>
            <a:pPr marL="1438275" lvl="3" indent="-461963">
              <a:lnSpc>
                <a:spcPct val="110000"/>
              </a:lnSpc>
              <a:spcBef>
                <a:spcPts val="400"/>
              </a:spcBef>
              <a:buClr>
                <a:schemeClr val="tx1"/>
              </a:buClr>
              <a:buSzPct val="85000"/>
              <a:buFont typeface="Courier New" panose="02070309020205020404" pitchFamily="49" charset="0"/>
              <a:buChar char="o"/>
            </a:pPr>
            <a:r>
              <a:rPr lang="en-US" sz="2200" dirty="0"/>
              <a:t>With CD, HWD, establish &amp;/or review Mental Health Emergency SOP</a:t>
            </a:r>
          </a:p>
          <a:p>
            <a:pPr marL="519112" lvl="2" indent="0">
              <a:lnSpc>
                <a:spcPct val="100000"/>
              </a:lnSpc>
              <a:spcBef>
                <a:spcPts val="400"/>
              </a:spcBef>
              <a:buNone/>
            </a:pPr>
            <a:r>
              <a:rPr lang="en-US" sz="2400" b="1" dirty="0"/>
              <a:t>	Will you take on-call coverage? </a:t>
            </a:r>
          </a:p>
          <a:p>
            <a:pPr marL="1319212" lvl="3" indent="-342900">
              <a:lnSpc>
                <a:spcPct val="100000"/>
              </a:lnSpc>
              <a:spcBef>
                <a:spcPts val="400"/>
              </a:spcBef>
              <a:buFont typeface="Courier New" panose="02070309020205020404" pitchFamily="49" charset="0"/>
              <a:buChar char="o"/>
            </a:pPr>
            <a:r>
              <a:rPr lang="en-US" sz="2200" dirty="0"/>
              <a:t>24 hours/day, weekends only, joint coverage with HWD</a:t>
            </a:r>
          </a:p>
          <a:p>
            <a:pPr marL="1319212" lvl="3" indent="-342900">
              <a:lnSpc>
                <a:spcPct val="100000"/>
              </a:lnSpc>
              <a:spcBef>
                <a:spcPts val="400"/>
              </a:spcBef>
              <a:buFont typeface="Courier New" panose="02070309020205020404" pitchFamily="49" charset="0"/>
              <a:buChar char="o"/>
            </a:pPr>
            <a:r>
              <a:rPr lang="en-US" sz="2400" dirty="0"/>
              <a:t>Utilize essential staff (residential/counseling)</a:t>
            </a:r>
          </a:p>
          <a:p>
            <a:pPr marL="976312" lvl="3" indent="0">
              <a:lnSpc>
                <a:spcPct val="100000"/>
              </a:lnSpc>
              <a:spcBef>
                <a:spcPts val="400"/>
              </a:spcBef>
              <a:buNone/>
            </a:pPr>
            <a:r>
              <a:rPr lang="en-US" sz="2400" b="1" dirty="0"/>
              <a:t>Know your community resources</a:t>
            </a:r>
          </a:p>
          <a:p>
            <a:pPr marL="1319212" lvl="3" indent="-342900">
              <a:lnSpc>
                <a:spcPct val="100000"/>
              </a:lnSpc>
              <a:spcBef>
                <a:spcPts val="400"/>
              </a:spcBef>
              <a:buFont typeface="Courier New" panose="02070309020205020404" pitchFamily="49" charset="0"/>
              <a:buChar char="o"/>
            </a:pPr>
            <a:r>
              <a:rPr lang="en-US" sz="2200" dirty="0"/>
              <a:t>Crisis Center, Mobile Crisis Response Team, sexual assault services, domestic violence, day/partial day treatment programs, homeless STs, substance use treatment</a:t>
            </a:r>
          </a:p>
          <a:p>
            <a:pPr marL="1384300" lvl="4" indent="0">
              <a:lnSpc>
                <a:spcPct val="100000"/>
              </a:lnSpc>
              <a:spcBef>
                <a:spcPts val="400"/>
              </a:spcBef>
              <a:buNone/>
            </a:pPr>
            <a:r>
              <a:rPr lang="en-US" sz="2400" dirty="0"/>
              <a:t> </a:t>
            </a:r>
            <a:endParaRPr lang="en-US" sz="1000" dirty="0"/>
          </a:p>
        </p:txBody>
      </p:sp>
      <p:sp>
        <p:nvSpPr>
          <p:cNvPr id="16"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txBody>
          <a:bodyPr/>
          <a:lstStyle/>
          <a:p>
            <a:endParaRPr lang="en-US"/>
          </a:p>
        </p:txBody>
      </p:sp>
      <p:sp>
        <p:nvSpPr>
          <p:cNvPr id="18"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endParaRPr lang="en-US"/>
          </a:p>
        </p:txBody>
      </p:sp>
      <p:pic>
        <p:nvPicPr>
          <p:cNvPr id="7" name="Picture 6"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1" b="-1"/>
          <a:stretch/>
        </p:blipFill>
        <p:spPr bwMode="auto">
          <a:xfrm>
            <a:off x="1056529" y="5475557"/>
            <a:ext cx="856715" cy="98364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6">
            <a:extLst>
              <a:ext uri="{FF2B5EF4-FFF2-40B4-BE49-F238E27FC236}">
                <a16:creationId xmlns:a16="http://schemas.microsoft.com/office/drawing/2014/main" id="{54ADFABF-C66D-644F-96A9-C7F2E2E5F036}"/>
              </a:ext>
            </a:extLst>
          </p:cNvPr>
          <p:cNvSpPr txBox="1">
            <a:spLocks/>
          </p:cNvSpPr>
          <p:nvPr/>
        </p:nvSpPr>
        <p:spPr>
          <a:xfrm>
            <a:off x="4572000" y="450257"/>
            <a:ext cx="6506182" cy="1325563"/>
          </a:xfrm>
          <a:prstGeom prst="rect">
            <a:avLst/>
          </a:prstGeom>
          <a:solidFill>
            <a:schemeClr val="accent6">
              <a:lumMod val="40000"/>
              <a:lumOff val="60000"/>
            </a:schemeClr>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a:latin typeface="+mn-lt"/>
              </a:rPr>
              <a:t>Your Role as a CMHC: </a:t>
            </a:r>
          </a:p>
          <a:p>
            <a:pPr algn="r"/>
            <a:r>
              <a:rPr lang="en-US" b="1" dirty="0">
                <a:latin typeface="+mn-lt"/>
              </a:rPr>
              <a:t>TREATMENT</a:t>
            </a:r>
            <a:br>
              <a:rPr lang="en-US" b="1" dirty="0"/>
            </a:br>
            <a:r>
              <a:rPr lang="en-US" sz="3000" dirty="0"/>
              <a:t>[PRH Chapter 2.3, R4 MHWP]</a:t>
            </a:r>
          </a:p>
        </p:txBody>
      </p:sp>
    </p:spTree>
    <p:extLst>
      <p:ext uri="{BB962C8B-B14F-4D97-AF65-F5344CB8AC3E}">
        <p14:creationId xmlns:p14="http://schemas.microsoft.com/office/powerpoint/2010/main" val="1452160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normAutofit fontScale="90000"/>
          </a:bodyPr>
          <a:lstStyle/>
          <a:p>
            <a:br>
              <a:rPr lang="en-US" dirty="0"/>
            </a:br>
            <a:br>
              <a:rPr lang="en-US" dirty="0"/>
            </a:br>
            <a:br>
              <a:rPr lang="en-US" dirty="0"/>
            </a:br>
            <a:endParaRPr lang="en-US" dirty="0"/>
          </a:p>
        </p:txBody>
      </p:sp>
      <p:sp>
        <p:nvSpPr>
          <p:cNvPr id="3" name="Content Placeholder 2"/>
          <p:cNvSpPr>
            <a:spLocks noGrp="1"/>
          </p:cNvSpPr>
          <p:nvPr>
            <p:ph idx="1"/>
          </p:nvPr>
        </p:nvSpPr>
        <p:spPr>
          <a:xfrm>
            <a:off x="600886" y="3638706"/>
            <a:ext cx="7362014" cy="3152611"/>
          </a:xfrm>
        </p:spPr>
        <p:txBody>
          <a:bodyPr>
            <a:noAutofit/>
          </a:bodyPr>
          <a:lstStyle/>
          <a:p>
            <a:pPr marL="0" indent="0">
              <a:lnSpc>
                <a:spcPct val="100000"/>
              </a:lnSpc>
              <a:spcBef>
                <a:spcPts val="0"/>
              </a:spcBef>
              <a:spcAft>
                <a:spcPts val="400"/>
              </a:spcAft>
              <a:buNone/>
            </a:pPr>
            <a:endParaRPr lang="en-US" sz="2400" b="1" dirty="0"/>
          </a:p>
          <a:p>
            <a:pPr marL="19050" lvl="1" indent="0">
              <a:lnSpc>
                <a:spcPct val="100000"/>
              </a:lnSpc>
              <a:spcBef>
                <a:spcPts val="0"/>
              </a:spcBef>
              <a:buNone/>
            </a:pPr>
            <a:r>
              <a:rPr lang="en-US" b="1" dirty="0"/>
              <a:t>Annual Center-Wide Activity</a:t>
            </a:r>
          </a:p>
          <a:p>
            <a:pPr marL="403225" lvl="2" indent="-403225">
              <a:lnSpc>
                <a:spcPct val="100000"/>
              </a:lnSpc>
              <a:spcBef>
                <a:spcPts val="0"/>
              </a:spcBef>
            </a:pPr>
            <a:r>
              <a:rPr lang="en-US" sz="2400" dirty="0"/>
              <a:t>Examples: February is Teen Dating Violence Awareness and Prevention Month, May is Mental Health Awareness Month, September is Suicide Awareness and Prevention Month </a:t>
            </a:r>
          </a:p>
          <a:p>
            <a:pPr marL="403225" lvl="2" indent="-403225">
              <a:lnSpc>
                <a:spcPct val="100000"/>
              </a:lnSpc>
              <a:spcBef>
                <a:spcPts val="0"/>
              </a:spcBef>
            </a:pPr>
            <a:r>
              <a:rPr lang="en-US" sz="2400" dirty="0"/>
              <a:t>See Mental Health and Wellness Program-Related Observances on the </a:t>
            </a:r>
            <a:r>
              <a:rPr lang="en-US" sz="2400" dirty="0">
                <a:hlinkClick r:id="rId3"/>
              </a:rPr>
              <a:t>HW website.</a:t>
            </a:r>
            <a:endParaRPr lang="en-US" sz="2400" dirty="0"/>
          </a:p>
          <a:p>
            <a:endParaRPr lang="en-US" dirty="0"/>
          </a:p>
        </p:txBody>
      </p:sp>
      <p:sp>
        <p:nvSpPr>
          <p:cNvPr id="1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endParaRPr lang="en-US"/>
          </a:p>
        </p:txBody>
      </p:sp>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6">
            <a:extLst>
              <a:ext uri="{FF2B5EF4-FFF2-40B4-BE49-F238E27FC236}">
                <a16:creationId xmlns:a16="http://schemas.microsoft.com/office/drawing/2014/main" id="{52161178-C202-5A41-BE5D-1852D3DF94C1}"/>
              </a:ext>
            </a:extLst>
          </p:cNvPr>
          <p:cNvSpPr txBox="1">
            <a:spLocks/>
          </p:cNvSpPr>
          <p:nvPr/>
        </p:nvSpPr>
        <p:spPr>
          <a:xfrm>
            <a:off x="692651" y="242258"/>
            <a:ext cx="9934595" cy="1325563"/>
          </a:xfrm>
          <a:prstGeom prst="rect">
            <a:avLst/>
          </a:prstGeom>
          <a:solidFill>
            <a:schemeClr val="accent1">
              <a:lumMod val="40000"/>
              <a:lumOff val="60000"/>
            </a:schemeClr>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Your Role as a CMHC: </a:t>
            </a:r>
          </a:p>
          <a:p>
            <a:pPr algn="ctr"/>
            <a:r>
              <a:rPr lang="en-US" b="1" dirty="0"/>
              <a:t>Mental Health Promotion and Education</a:t>
            </a:r>
          </a:p>
          <a:p>
            <a:pPr algn="ctr"/>
            <a:r>
              <a:rPr lang="en-US" b="1" dirty="0">
                <a:latin typeface="+mn-lt"/>
              </a:rPr>
              <a:t> </a:t>
            </a:r>
            <a:r>
              <a:rPr lang="en-US" sz="3000" dirty="0"/>
              <a:t>[PRH Chapter 2.3, R4 MHWP]</a:t>
            </a:r>
          </a:p>
        </p:txBody>
      </p:sp>
      <p:sp>
        <p:nvSpPr>
          <p:cNvPr id="4" name="TextBox 3">
            <a:extLst>
              <a:ext uri="{FF2B5EF4-FFF2-40B4-BE49-F238E27FC236}">
                <a16:creationId xmlns:a16="http://schemas.microsoft.com/office/drawing/2014/main" id="{0F2A42F8-C717-2BB3-5358-0D8DE8F9397A}"/>
              </a:ext>
            </a:extLst>
          </p:cNvPr>
          <p:cNvSpPr txBox="1"/>
          <p:nvPr/>
        </p:nvSpPr>
        <p:spPr>
          <a:xfrm>
            <a:off x="678490" y="1699263"/>
            <a:ext cx="10094306" cy="2636619"/>
          </a:xfrm>
          <a:prstGeom prst="rect">
            <a:avLst/>
          </a:prstGeom>
          <a:noFill/>
        </p:spPr>
        <p:txBody>
          <a:bodyPr wrap="square" rtlCol="0">
            <a:spAutoFit/>
          </a:bodyPr>
          <a:lstStyle/>
          <a:p>
            <a:pPr marL="0" indent="0">
              <a:lnSpc>
                <a:spcPct val="100000"/>
              </a:lnSpc>
              <a:spcBef>
                <a:spcPts val="0"/>
              </a:spcBef>
              <a:spcAft>
                <a:spcPts val="400"/>
              </a:spcAft>
              <a:buNone/>
            </a:pPr>
            <a:r>
              <a:rPr lang="en-US" sz="2400" b="1" dirty="0"/>
              <a:t>CPP Presentation </a:t>
            </a:r>
            <a:r>
              <a:rPr lang="en-US" sz="2400" dirty="0"/>
              <a:t>(not to be conducted by HWD or other staff)</a:t>
            </a:r>
          </a:p>
          <a:p>
            <a:pPr marL="381000" lvl="3" indent="-342900">
              <a:lnSpc>
                <a:spcPct val="100000"/>
              </a:lnSpc>
              <a:spcBef>
                <a:spcPts val="0"/>
              </a:spcBef>
              <a:buSzPct val="100000"/>
            </a:pPr>
            <a:r>
              <a:rPr lang="en-US" sz="2400" dirty="0"/>
              <a:t>Overview of MH Services </a:t>
            </a:r>
          </a:p>
          <a:p>
            <a:pPr marL="838200" lvl="4" indent="-342900">
              <a:lnSpc>
                <a:spcPct val="100000"/>
              </a:lnSpc>
              <a:spcBef>
                <a:spcPts val="0"/>
              </a:spcBef>
              <a:buSzPct val="100000"/>
            </a:pPr>
            <a:r>
              <a:rPr lang="en-US" sz="2400" dirty="0"/>
              <a:t>Intro to CMHC hours on center, scheduling appointments, basic skills in identifying and responding to a mental health crisis, etc.</a:t>
            </a:r>
          </a:p>
          <a:p>
            <a:pPr marL="381000" lvl="3" indent="-342900">
              <a:lnSpc>
                <a:spcPct val="100000"/>
              </a:lnSpc>
              <a:spcBef>
                <a:spcPts val="0"/>
              </a:spcBef>
              <a:buSzPct val="100000"/>
            </a:pPr>
            <a:r>
              <a:rPr lang="en-US" sz="2400" dirty="0"/>
              <a:t>For CPP Presentation, a </a:t>
            </a:r>
            <a:r>
              <a:rPr lang="en-US" sz="2400" dirty="0">
                <a:hlinkClick r:id="rId5"/>
              </a:rPr>
              <a:t>PPT template </a:t>
            </a:r>
            <a:r>
              <a:rPr lang="en-US" sz="2400" dirty="0"/>
              <a:t>is available on Health and Wellness Support Website</a:t>
            </a:r>
          </a:p>
          <a:p>
            <a:endParaRPr lang="en-US" dirty="0"/>
          </a:p>
        </p:txBody>
      </p:sp>
    </p:spTree>
    <p:extLst>
      <p:ext uri="{BB962C8B-B14F-4D97-AF65-F5344CB8AC3E}">
        <p14:creationId xmlns:p14="http://schemas.microsoft.com/office/powerpoint/2010/main" val="676586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021" y="1699263"/>
            <a:ext cx="10207047" cy="4939448"/>
          </a:xfrm>
        </p:spPr>
        <p:txBody>
          <a:bodyPr>
            <a:normAutofit/>
          </a:bodyPr>
          <a:lstStyle/>
          <a:p>
            <a:pPr marL="1905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905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Integrated Programming with Other Center Departments</a:t>
            </a:r>
          </a:p>
          <a:p>
            <a:pPr marL="36195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TEAP/TUPP, HEALs, SART, residential, recreation</a:t>
            </a:r>
          </a:p>
          <a:p>
            <a:pPr marL="0" indent="0">
              <a:lnSpc>
                <a:spcPct val="110000"/>
              </a:lnSpc>
              <a:spcBef>
                <a:spcPts val="0"/>
              </a:spcBef>
              <a:spcAft>
                <a:spcPts val="1000"/>
              </a:spcAft>
              <a:buNone/>
            </a:pPr>
            <a:endParaRPr lang="en-US" b="1" dirty="0"/>
          </a:p>
          <a:p>
            <a:pPr marL="0" indent="0">
              <a:lnSpc>
                <a:spcPct val="110000"/>
              </a:lnSpc>
              <a:spcBef>
                <a:spcPts val="0"/>
              </a:spcBef>
              <a:spcAft>
                <a:spcPts val="1000"/>
              </a:spcAft>
              <a:buNone/>
            </a:pPr>
            <a:r>
              <a:rPr lang="en-US" b="1" dirty="0"/>
              <a:t>Consultation with Center Director</a:t>
            </a:r>
          </a:p>
          <a:p>
            <a:pPr marL="384175" lvl="1" indent="-384175">
              <a:lnSpc>
                <a:spcPct val="100000"/>
              </a:lnSpc>
            </a:pPr>
            <a:r>
              <a:rPr lang="en-US" sz="2800" dirty="0"/>
              <a:t>Monthly meeting with CD. Center Physician is also required to have monthly meeting with CD as well as relevant HWC staff.</a:t>
            </a:r>
          </a:p>
          <a:p>
            <a:pPr marL="384175" lvl="1" indent="-384175">
              <a:lnSpc>
                <a:spcPct val="100000"/>
              </a:lnSpc>
            </a:pPr>
            <a:r>
              <a:rPr lang="en-US" sz="2800" dirty="0"/>
              <a:t>Minutes are used to document meetings and must show CMHC and CD (or representative) were present.</a:t>
            </a:r>
          </a:p>
          <a:p>
            <a:pPr marL="457200" lvl="1" indent="0">
              <a:lnSpc>
                <a:spcPct val="110000"/>
              </a:lnSpc>
              <a:spcBef>
                <a:spcPts val="0"/>
              </a:spcBef>
              <a:buNone/>
            </a:pPr>
            <a:endParaRPr lang="en-US" sz="1000" dirty="0"/>
          </a:p>
          <a:p>
            <a:endParaRPr lang="en-US" dirty="0"/>
          </a:p>
          <a:p>
            <a:endParaRPr lang="en-US" dirty="0"/>
          </a:p>
        </p:txBody>
      </p:sp>
      <p:sp>
        <p:nvSpPr>
          <p:cNvPr id="1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endParaRPr lang="en-US"/>
          </a:p>
        </p:txBody>
      </p:sp>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6">
            <a:extLst>
              <a:ext uri="{FF2B5EF4-FFF2-40B4-BE49-F238E27FC236}">
                <a16:creationId xmlns:a16="http://schemas.microsoft.com/office/drawing/2014/main" id="{7F5A52A9-338C-4343-ABF0-E1E95A97B991}"/>
              </a:ext>
            </a:extLst>
          </p:cNvPr>
          <p:cNvSpPr txBox="1">
            <a:spLocks/>
          </p:cNvSpPr>
          <p:nvPr/>
        </p:nvSpPr>
        <p:spPr>
          <a:xfrm>
            <a:off x="692651" y="2422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000" dirty="0"/>
          </a:p>
        </p:txBody>
      </p:sp>
      <p:pic>
        <p:nvPicPr>
          <p:cNvPr id="2" name="Picture 1">
            <a:extLst>
              <a:ext uri="{FF2B5EF4-FFF2-40B4-BE49-F238E27FC236}">
                <a16:creationId xmlns:a16="http://schemas.microsoft.com/office/drawing/2014/main" id="{C1E3E4D1-A798-40DB-AF48-A668EA93D732}"/>
              </a:ext>
            </a:extLst>
          </p:cNvPr>
          <p:cNvPicPr>
            <a:picLocks noChangeAspect="1"/>
          </p:cNvPicPr>
          <p:nvPr/>
        </p:nvPicPr>
        <p:blipFill>
          <a:blip r:embed="rId4"/>
          <a:stretch>
            <a:fillRect/>
          </a:stretch>
        </p:blipFill>
        <p:spPr>
          <a:xfrm>
            <a:off x="765025" y="174537"/>
            <a:ext cx="9931245" cy="1652159"/>
          </a:xfrm>
          <a:prstGeom prst="rect">
            <a:avLst/>
          </a:prstGeom>
        </p:spPr>
      </p:pic>
    </p:spTree>
    <p:extLst>
      <p:ext uri="{BB962C8B-B14F-4D97-AF65-F5344CB8AC3E}">
        <p14:creationId xmlns:p14="http://schemas.microsoft.com/office/powerpoint/2010/main" val="3943692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6">
            <a:extLst>
              <a:ext uri="{FF2B5EF4-FFF2-40B4-BE49-F238E27FC236}">
                <a16:creationId xmlns:a16="http://schemas.microsoft.com/office/drawing/2014/main" id="{0E225042-6DB2-2740-8C35-0472B2DC788E}"/>
              </a:ext>
            </a:extLst>
          </p:cNvPr>
          <p:cNvSpPr txBox="1">
            <a:spLocks/>
          </p:cNvSpPr>
          <p:nvPr/>
        </p:nvSpPr>
        <p:spPr>
          <a:xfrm>
            <a:off x="1280593" y="548641"/>
            <a:ext cx="5715000" cy="1346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5" name="Rectangle 24">
            <a:extLst>
              <a:ext uri="{FF2B5EF4-FFF2-40B4-BE49-F238E27FC236}">
                <a16:creationId xmlns:a16="http://schemas.microsoft.com/office/drawing/2014/main" id="{DC61D707-5E7F-4B7C-910D-94A83595D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97863" y="1895334"/>
            <a:ext cx="7127990" cy="4569633"/>
          </a:xfrm>
        </p:spPr>
        <p:txBody>
          <a:bodyPr vert="horz" lIns="91440" tIns="45720" rIns="91440" bIns="45720" rtlCol="0">
            <a:noAutofit/>
          </a:bodyPr>
          <a:lstStyle/>
          <a:p>
            <a:pPr marL="0" indent="0">
              <a:buNone/>
            </a:pPr>
            <a:r>
              <a:rPr lang="en-US" sz="2400" b="1" dirty="0"/>
              <a:t>Staff Training </a:t>
            </a:r>
          </a:p>
          <a:p>
            <a:pPr marL="441325" lvl="1"/>
            <a:r>
              <a:rPr lang="en-US" dirty="0"/>
              <a:t>Adolescent Growth and Development – 5 hours required annually</a:t>
            </a:r>
          </a:p>
          <a:p>
            <a:pPr marL="757238" lvl="2"/>
            <a:r>
              <a:rPr lang="en-US" sz="2400" dirty="0"/>
              <a:t>SafetyNet (self-guided study on prevention of suicide, bullying, relationship violence) can count for 3 of the 5 hours of training</a:t>
            </a:r>
          </a:p>
          <a:p>
            <a:pPr marL="757238" lvl="2"/>
            <a:r>
              <a:rPr lang="en-US" sz="2400" dirty="0"/>
              <a:t>Usually conducted during Winter Break</a:t>
            </a:r>
          </a:p>
          <a:p>
            <a:pPr marL="757238" lvl="2"/>
            <a:r>
              <a:rPr lang="en-US" sz="2400" dirty="0"/>
              <a:t>Can also use outside/community presenters</a:t>
            </a:r>
          </a:p>
          <a:p>
            <a:pPr marL="757238" lvl="2">
              <a:spcAft>
                <a:spcPts val="600"/>
              </a:spcAft>
            </a:pPr>
            <a:r>
              <a:rPr lang="en-US" sz="2400" dirty="0"/>
              <a:t>Many resources on the Health &amp; Wellness Support Website</a:t>
            </a:r>
          </a:p>
          <a:p>
            <a:pPr marL="514350" lvl="3"/>
            <a:r>
              <a:rPr lang="en-US" sz="2400" dirty="0"/>
              <a:t>Crisis Response and Management</a:t>
            </a:r>
          </a:p>
        </p:txBody>
      </p:sp>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91" r="16765" b="2"/>
          <a:stretch/>
        </p:blipFill>
        <p:spPr bwMode="auto">
          <a:xfrm>
            <a:off x="8502316" y="2416141"/>
            <a:ext cx="2984808" cy="2957964"/>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7B56D14-7BB5-4135-B45A-6E75488850CB}"/>
              </a:ext>
            </a:extLst>
          </p:cNvPr>
          <p:cNvPicPr>
            <a:picLocks noChangeAspect="1"/>
          </p:cNvPicPr>
          <p:nvPr/>
        </p:nvPicPr>
        <p:blipFill>
          <a:blip r:embed="rId4"/>
          <a:stretch>
            <a:fillRect/>
          </a:stretch>
        </p:blipFill>
        <p:spPr>
          <a:xfrm>
            <a:off x="1197863" y="65460"/>
            <a:ext cx="9713544" cy="1829874"/>
          </a:xfrm>
          <a:prstGeom prst="rect">
            <a:avLst/>
          </a:prstGeom>
        </p:spPr>
      </p:pic>
    </p:spTree>
    <p:extLst>
      <p:ext uri="{BB962C8B-B14F-4D97-AF65-F5344CB8AC3E}">
        <p14:creationId xmlns:p14="http://schemas.microsoft.com/office/powerpoint/2010/main" val="539876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1D707-5E7F-4B7C-910D-94A83595D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D1D3449A-A08F-4648-8F98-48CE79E04E60}"/>
              </a:ext>
            </a:extLst>
          </p:cNvPr>
          <p:cNvSpPr txBox="1">
            <a:spLocks/>
          </p:cNvSpPr>
          <p:nvPr/>
        </p:nvSpPr>
        <p:spPr>
          <a:xfrm>
            <a:off x="1197863" y="1777043"/>
            <a:ext cx="7394045" cy="4751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Staff Training (not required)</a:t>
            </a:r>
          </a:p>
          <a:p>
            <a:pPr marL="628650" marR="0" lvl="3"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Staff Introduction to CMHC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(PPT template)</a:t>
            </a:r>
          </a:p>
          <a:p>
            <a:pPr marL="814388"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https://supportservices.jobcorps.gov/Health/Pages/MentalHealth.aspx</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85788" marR="0" lvl="4"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“New Hire Orientation – CMHC Introduction”</a:t>
            </a:r>
          </a:p>
          <a:p>
            <a:pPr marL="585788" marR="0" lvl="4"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85788" marR="0" lvl="4"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Mental Health Training for Center Staff</a:t>
            </a:r>
          </a:p>
          <a:p>
            <a:pPr marL="814388"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Trauma-Informed Approach (TIA)</a:t>
            </a:r>
          </a:p>
          <a:p>
            <a:pPr marL="585788" marR="0" lvl="4"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https://supportservices.jobcorps.gov/health/Pages/TIA.aspx</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9" name="Picture 8" descr="Puzzle head">
            <a:extLst>
              <a:ext uri="{FF2B5EF4-FFF2-40B4-BE49-F238E27FC236}">
                <a16:creationId xmlns:a16="http://schemas.microsoft.com/office/drawing/2014/main" id="{552FFA6B-655D-40B7-B282-0849AA8850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91" r="16765" b="2"/>
          <a:stretch/>
        </p:blipFill>
        <p:spPr bwMode="auto">
          <a:xfrm>
            <a:off x="8919714" y="2142168"/>
            <a:ext cx="2434086" cy="2685919"/>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2E3427-9903-4844-9C10-A8A667E818DB}"/>
              </a:ext>
            </a:extLst>
          </p:cNvPr>
          <p:cNvPicPr>
            <a:picLocks noChangeAspect="1"/>
          </p:cNvPicPr>
          <p:nvPr/>
        </p:nvPicPr>
        <p:blipFill>
          <a:blip r:embed="rId6"/>
          <a:stretch>
            <a:fillRect/>
          </a:stretch>
        </p:blipFill>
        <p:spPr>
          <a:xfrm>
            <a:off x="1056796" y="192617"/>
            <a:ext cx="9937341" cy="1652159"/>
          </a:xfrm>
          <a:prstGeom prst="rect">
            <a:avLst/>
          </a:prstGeom>
        </p:spPr>
      </p:pic>
    </p:spTree>
    <p:extLst>
      <p:ext uri="{BB962C8B-B14F-4D97-AF65-F5344CB8AC3E}">
        <p14:creationId xmlns:p14="http://schemas.microsoft.com/office/powerpoint/2010/main" val="1499258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C16D01-621D-D643-B528-2591157A3A4A}"/>
              </a:ext>
            </a:extLst>
          </p:cNvPr>
          <p:cNvSpPr>
            <a:spLocks noGrp="1"/>
          </p:cNvSpPr>
          <p:nvPr>
            <p:ph type="title"/>
          </p:nvPr>
        </p:nvSpPr>
        <p:spPr/>
        <p:txBody>
          <a:bodyPr>
            <a:normAutofit/>
          </a:bodyPr>
          <a:lstStyle/>
          <a:p>
            <a:r>
              <a:rPr lang="en-US" b="1" dirty="0">
                <a:latin typeface="+mn-lt"/>
              </a:rPr>
              <a:t>Standard Operating Procedures </a:t>
            </a:r>
            <a:r>
              <a:rPr lang="en-US" dirty="0">
                <a:latin typeface="+mn-lt"/>
              </a:rPr>
              <a:t>(SOPs) </a:t>
            </a:r>
            <a:r>
              <a:rPr lang="en-US" b="1" dirty="0">
                <a:latin typeface="+mn-lt"/>
              </a:rPr>
              <a:t>and Center Operating Procedures </a:t>
            </a:r>
            <a:r>
              <a:rPr lang="en-US" dirty="0">
                <a:latin typeface="+mn-lt"/>
              </a:rPr>
              <a:t>(COPs)</a:t>
            </a:r>
          </a:p>
        </p:txBody>
      </p:sp>
      <p:sp>
        <p:nvSpPr>
          <p:cNvPr id="3" name="Content Placeholder 2"/>
          <p:cNvSpPr>
            <a:spLocks noGrp="1"/>
          </p:cNvSpPr>
          <p:nvPr>
            <p:ph idx="1"/>
          </p:nvPr>
        </p:nvSpPr>
        <p:spPr>
          <a:xfrm>
            <a:off x="828654" y="1899201"/>
            <a:ext cx="10525145" cy="4508453"/>
          </a:xfrm>
        </p:spPr>
        <p:txBody>
          <a:bodyPr anchor="ctr">
            <a:noAutofit/>
          </a:bodyPr>
          <a:lstStyle/>
          <a:p>
            <a:pPr>
              <a:lnSpc>
                <a:spcPct val="100000"/>
              </a:lnSpc>
              <a:spcBef>
                <a:spcPts val="0"/>
              </a:spcBef>
              <a:spcAft>
                <a:spcPts val="400"/>
              </a:spcAft>
            </a:pPr>
            <a:r>
              <a:rPr lang="en-US" sz="2600" dirty="0"/>
              <a:t>SOPs are documents required by JC to ensure that centers are meeting compliance requirements and have policies &amp; procedures in place for different situations.</a:t>
            </a:r>
          </a:p>
          <a:p>
            <a:pPr>
              <a:lnSpc>
                <a:spcPct val="100000"/>
              </a:lnSpc>
              <a:spcBef>
                <a:spcPts val="0"/>
              </a:spcBef>
              <a:spcAft>
                <a:spcPts val="600"/>
              </a:spcAft>
            </a:pPr>
            <a:r>
              <a:rPr lang="en-US" sz="2600" dirty="0"/>
              <a:t>The Health and Wellness Program (HWP) has 4 required SOPs. The only one that includes the CMHC is the </a:t>
            </a:r>
            <a:r>
              <a:rPr lang="en-US" sz="2600" b="1" dirty="0">
                <a:solidFill>
                  <a:srgbClr val="312EF6"/>
                </a:solidFill>
              </a:rPr>
              <a:t>Staffing SOP</a:t>
            </a:r>
            <a:r>
              <a:rPr lang="en-US" sz="2600" dirty="0"/>
              <a:t>.</a:t>
            </a:r>
          </a:p>
          <a:p>
            <a:pPr>
              <a:lnSpc>
                <a:spcPct val="100000"/>
              </a:lnSpc>
            </a:pPr>
            <a:r>
              <a:rPr lang="en-US" sz="2600" dirty="0"/>
              <a:t>Additional </a:t>
            </a:r>
            <a:r>
              <a:rPr lang="en-US" sz="2600" i="1" dirty="0"/>
              <a:t>recommended</a:t>
            </a:r>
            <a:r>
              <a:rPr lang="en-US" sz="2600" dirty="0"/>
              <a:t> COPs:</a:t>
            </a:r>
          </a:p>
          <a:p>
            <a:pPr lvl="1">
              <a:lnSpc>
                <a:spcPct val="100000"/>
              </a:lnSpc>
            </a:pPr>
            <a:r>
              <a:rPr lang="en-US" sz="2500" b="1" dirty="0">
                <a:solidFill>
                  <a:srgbClr val="312EF6"/>
                </a:solidFill>
              </a:rPr>
              <a:t>Mental Health and Wellness Program (MHWP)</a:t>
            </a:r>
          </a:p>
          <a:p>
            <a:pPr lvl="1">
              <a:lnSpc>
                <a:spcPct val="100000"/>
              </a:lnSpc>
            </a:pPr>
            <a:r>
              <a:rPr lang="en-US" sz="2500" b="1" dirty="0">
                <a:solidFill>
                  <a:srgbClr val="312EF6"/>
                </a:solidFill>
              </a:rPr>
              <a:t>Mental Health Emergencies </a:t>
            </a:r>
          </a:p>
          <a:p>
            <a:pPr lvl="2">
              <a:lnSpc>
                <a:spcPct val="100000"/>
              </a:lnSpc>
            </a:pPr>
            <a:r>
              <a:rPr lang="en-US" sz="2100" b="1" dirty="0">
                <a:solidFill>
                  <a:srgbClr val="312EF6"/>
                </a:solidFill>
                <a:hlinkClick r:id="rId3"/>
              </a:rPr>
              <a:t>template on HW website</a:t>
            </a:r>
            <a:endParaRPr lang="en-US" sz="2100" b="1" dirty="0">
              <a:solidFill>
                <a:srgbClr val="312EF6"/>
              </a:solidFill>
            </a:endParaRPr>
          </a:p>
        </p:txBody>
      </p:sp>
      <p:sp>
        <p:nvSpPr>
          <p:cNvPr id="5" name="Rectangle 4">
            <a:extLst>
              <a:ext uri="{FF2B5EF4-FFF2-40B4-BE49-F238E27FC236}">
                <a16:creationId xmlns:a16="http://schemas.microsoft.com/office/drawing/2014/main" id="{CF04B928-A2F8-3747-AB5A-9BD585A093EE}"/>
              </a:ext>
            </a:extLst>
          </p:cNvPr>
          <p:cNvSpPr/>
          <p:nvPr/>
        </p:nvSpPr>
        <p:spPr>
          <a:xfrm>
            <a:off x="8845334" y="4000618"/>
            <a:ext cx="2540000" cy="1545038"/>
          </a:xfrm>
          <a:prstGeom prst="rect">
            <a:avLst/>
          </a:prstGeom>
          <a:solidFill>
            <a:schemeClr val="accent4">
              <a:lumMod val="20000"/>
              <a:lumOff val="80000"/>
            </a:schemeClr>
          </a:solidFill>
          <a:ln w="38100">
            <a:solidFill>
              <a:schemeClr val="tx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Talk with your HWD to obtain and review copies of relevant SOPs/COPs.</a:t>
            </a:r>
          </a:p>
        </p:txBody>
      </p:sp>
      <p:cxnSp>
        <p:nvCxnSpPr>
          <p:cNvPr id="10" name="Straight Connector 9">
            <a:extLst>
              <a:ext uri="{FF2B5EF4-FFF2-40B4-BE49-F238E27FC236}">
                <a16:creationId xmlns:a16="http://schemas.microsoft.com/office/drawing/2014/main" id="{A1383FD0-3BC4-4949-AF9B-8C64407217D9}"/>
              </a:ext>
            </a:extLst>
          </p:cNvPr>
          <p:cNvCxnSpPr>
            <a:cxnSpLocks/>
          </p:cNvCxnSpPr>
          <p:nvPr/>
        </p:nvCxnSpPr>
        <p:spPr>
          <a:xfrm>
            <a:off x="828654" y="1794944"/>
            <a:ext cx="10556680" cy="0"/>
          </a:xfrm>
          <a:prstGeom prst="line">
            <a:avLst/>
          </a:prstGeom>
          <a:ln w="38100">
            <a:solidFill>
              <a:srgbClr val="312EF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846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D466-F5DD-FD4A-8138-312BABF7621B}"/>
              </a:ext>
            </a:extLst>
          </p:cNvPr>
          <p:cNvSpPr>
            <a:spLocks noGrp="1"/>
          </p:cNvSpPr>
          <p:nvPr>
            <p:ph type="title"/>
          </p:nvPr>
        </p:nvSpPr>
        <p:spPr>
          <a:xfrm>
            <a:off x="838200" y="219183"/>
            <a:ext cx="10515600" cy="1058090"/>
          </a:xfrm>
        </p:spPr>
        <p:txBody>
          <a:bodyPr>
            <a:normAutofit/>
          </a:bodyPr>
          <a:lstStyle/>
          <a:p>
            <a:pPr lvl="0" algn="ctr">
              <a:spcBef>
                <a:spcPts val="1000"/>
              </a:spcBef>
            </a:pPr>
            <a:r>
              <a:rPr lang="en-US" sz="4900" b="1" dirty="0">
                <a:latin typeface="+mn-lt"/>
                <a:hlinkClick r:id="rId3"/>
              </a:rPr>
              <a:t>Job Corps Health Care Guidelines</a:t>
            </a:r>
            <a:endParaRPr lang="en-US" dirty="0">
              <a:solidFill>
                <a:srgbClr val="312EF6"/>
              </a:solidFill>
            </a:endParaRPr>
          </a:p>
        </p:txBody>
      </p:sp>
      <p:sp>
        <p:nvSpPr>
          <p:cNvPr id="3" name="Content Placeholder 2">
            <a:extLst>
              <a:ext uri="{FF2B5EF4-FFF2-40B4-BE49-F238E27FC236}">
                <a16:creationId xmlns:a16="http://schemas.microsoft.com/office/drawing/2014/main" id="{EE88A539-5403-BF4F-ABFC-221649E32FDC}"/>
              </a:ext>
            </a:extLst>
          </p:cNvPr>
          <p:cNvSpPr>
            <a:spLocks noGrp="1"/>
          </p:cNvSpPr>
          <p:nvPr>
            <p:ph sz="half" idx="1"/>
          </p:nvPr>
        </p:nvSpPr>
        <p:spPr>
          <a:xfrm>
            <a:off x="828654" y="2839454"/>
            <a:ext cx="5037307" cy="3799350"/>
          </a:xfrm>
          <a:ln>
            <a:solidFill>
              <a:schemeClr val="tx2">
                <a:lumMod val="60000"/>
                <a:lumOff val="40000"/>
              </a:schemeClr>
            </a:solidFill>
          </a:ln>
        </p:spPr>
        <p:txBody>
          <a:bodyPr>
            <a:noAutofit/>
          </a:bodyPr>
          <a:lstStyle/>
          <a:p>
            <a:pPr marL="0" indent="0">
              <a:lnSpc>
                <a:spcPct val="100000"/>
              </a:lnSpc>
              <a:spcBef>
                <a:spcPts val="400"/>
              </a:spcBef>
              <a:buNone/>
            </a:pPr>
            <a:r>
              <a:rPr lang="en-US" sz="2400" b="1" i="1" dirty="0"/>
              <a:t>Health Staff</a:t>
            </a:r>
          </a:p>
          <a:p>
            <a:pPr>
              <a:lnSpc>
                <a:spcPct val="100000"/>
              </a:lnSpc>
            </a:pPr>
            <a:r>
              <a:rPr lang="en-US" sz="2400" dirty="0"/>
              <a:t>8 TGs for Mental Health </a:t>
            </a:r>
          </a:p>
          <a:p>
            <a:pPr marL="573087" lvl="1" indent="-342900">
              <a:lnSpc>
                <a:spcPct val="100000"/>
              </a:lnSpc>
              <a:spcBef>
                <a:spcPts val="0"/>
              </a:spcBef>
              <a:buFont typeface="Courier New" panose="02070309020205020404" pitchFamily="49" charset="0"/>
              <a:buChar char="o"/>
            </a:pPr>
            <a:r>
              <a:rPr lang="en-US" sz="2000" dirty="0"/>
              <a:t>Anxiety Disorders (Including Panic &amp; Phobic Disorders) </a:t>
            </a:r>
          </a:p>
          <a:p>
            <a:pPr marL="573087" lvl="1" indent="-342900">
              <a:lnSpc>
                <a:spcPct val="100000"/>
              </a:lnSpc>
              <a:spcBef>
                <a:spcPts val="0"/>
              </a:spcBef>
              <a:buFont typeface="Courier New" panose="02070309020205020404" pitchFamily="49" charset="0"/>
              <a:buChar char="o"/>
            </a:pPr>
            <a:r>
              <a:rPr lang="en-US" sz="2000" dirty="0"/>
              <a:t>AD/HD</a:t>
            </a:r>
          </a:p>
          <a:p>
            <a:pPr marL="573087" lvl="1" indent="-342900">
              <a:lnSpc>
                <a:spcPct val="100000"/>
              </a:lnSpc>
              <a:spcBef>
                <a:spcPts val="0"/>
              </a:spcBef>
              <a:buFont typeface="Courier New" panose="02070309020205020404" pitchFamily="49" charset="0"/>
              <a:buChar char="o"/>
            </a:pPr>
            <a:r>
              <a:rPr lang="en-US" sz="2000" dirty="0"/>
              <a:t>Bipolar Disorder</a:t>
            </a:r>
          </a:p>
          <a:p>
            <a:pPr marL="573087" lvl="1" indent="-342900">
              <a:lnSpc>
                <a:spcPct val="100000"/>
              </a:lnSpc>
              <a:spcBef>
                <a:spcPts val="0"/>
              </a:spcBef>
              <a:buFont typeface="Courier New" panose="02070309020205020404" pitchFamily="49" charset="0"/>
              <a:buChar char="o"/>
            </a:pPr>
            <a:r>
              <a:rPr lang="en-US" sz="2000" dirty="0"/>
              <a:t>Depressive Disorders</a:t>
            </a:r>
          </a:p>
          <a:p>
            <a:pPr marL="573087" lvl="1" indent="-342900">
              <a:lnSpc>
                <a:spcPct val="100000"/>
              </a:lnSpc>
              <a:spcBef>
                <a:spcPts val="0"/>
              </a:spcBef>
              <a:buFont typeface="Courier New" panose="02070309020205020404" pitchFamily="49" charset="0"/>
              <a:buChar char="o"/>
            </a:pPr>
            <a:r>
              <a:rPr lang="en-US" sz="2000" dirty="0"/>
              <a:t>PTSD or Acute Stress Disorder </a:t>
            </a:r>
          </a:p>
          <a:p>
            <a:pPr marL="573087" lvl="1" indent="-342900">
              <a:lnSpc>
                <a:spcPct val="100000"/>
              </a:lnSpc>
              <a:spcBef>
                <a:spcPts val="0"/>
              </a:spcBef>
              <a:buFont typeface="Courier New" panose="02070309020205020404" pitchFamily="49" charset="0"/>
              <a:buChar char="o"/>
            </a:pPr>
            <a:r>
              <a:rPr lang="en-US" sz="2000" dirty="0"/>
              <a:t>Psychotic Disorders </a:t>
            </a:r>
          </a:p>
          <a:p>
            <a:pPr marL="573087" lvl="1" indent="-342900">
              <a:lnSpc>
                <a:spcPct val="100000"/>
              </a:lnSpc>
              <a:spcBef>
                <a:spcPts val="0"/>
              </a:spcBef>
              <a:buFont typeface="Courier New" panose="02070309020205020404" pitchFamily="49" charset="0"/>
              <a:buChar char="o"/>
            </a:pPr>
            <a:r>
              <a:rPr lang="en-US" sz="2000" dirty="0"/>
              <a:t>Suicidal Self-Directed Violence	</a:t>
            </a:r>
          </a:p>
          <a:p>
            <a:pPr marL="573087" lvl="1" indent="-342900">
              <a:lnSpc>
                <a:spcPct val="100000"/>
              </a:lnSpc>
              <a:spcBef>
                <a:spcPts val="0"/>
              </a:spcBef>
              <a:buFont typeface="Courier New" panose="02070309020205020404" pitchFamily="49" charset="0"/>
              <a:buChar char="o"/>
            </a:pPr>
            <a:r>
              <a:rPr lang="en-US" sz="2000" dirty="0"/>
              <a:t>Non-Suicidal Self Injury Behavior</a:t>
            </a:r>
          </a:p>
          <a:p>
            <a:endParaRPr lang="en-US" sz="2400" dirty="0"/>
          </a:p>
        </p:txBody>
      </p:sp>
      <p:sp>
        <p:nvSpPr>
          <p:cNvPr id="4" name="Content Placeholder 3">
            <a:extLst>
              <a:ext uri="{FF2B5EF4-FFF2-40B4-BE49-F238E27FC236}">
                <a16:creationId xmlns:a16="http://schemas.microsoft.com/office/drawing/2014/main" id="{851316DE-7E5C-964A-8622-E0FEB49DBC39}"/>
              </a:ext>
            </a:extLst>
          </p:cNvPr>
          <p:cNvSpPr>
            <a:spLocks noGrp="1"/>
          </p:cNvSpPr>
          <p:nvPr>
            <p:ph sz="half" idx="2"/>
          </p:nvPr>
        </p:nvSpPr>
        <p:spPr>
          <a:xfrm>
            <a:off x="5979270" y="2901018"/>
            <a:ext cx="6062814" cy="3783240"/>
          </a:xfrm>
          <a:ln>
            <a:solidFill>
              <a:schemeClr val="tx2">
                <a:lumMod val="60000"/>
                <a:lumOff val="40000"/>
              </a:schemeClr>
            </a:solidFill>
          </a:ln>
        </p:spPr>
        <p:txBody>
          <a:bodyPr>
            <a:normAutofit/>
          </a:bodyPr>
          <a:lstStyle/>
          <a:p>
            <a:pPr marL="0" indent="0">
              <a:lnSpc>
                <a:spcPct val="100000"/>
              </a:lnSpc>
              <a:spcBef>
                <a:spcPts val="400"/>
              </a:spcBef>
              <a:buNone/>
            </a:pPr>
            <a:r>
              <a:rPr lang="en-US" sz="2400" b="1" i="1" dirty="0"/>
              <a:t>Non-Health Staff</a:t>
            </a:r>
          </a:p>
          <a:p>
            <a:r>
              <a:rPr lang="en-US" sz="2400" dirty="0"/>
              <a:t>3 SMGs for Mental Health </a:t>
            </a:r>
          </a:p>
          <a:p>
            <a:pPr lvl="1">
              <a:buFont typeface="Courier New" panose="02070309020205020404" pitchFamily="49" charset="0"/>
              <a:buChar char="o"/>
            </a:pPr>
            <a:r>
              <a:rPr lang="en-US" dirty="0"/>
              <a:t>Behavior Changes/Unusual Behavior</a:t>
            </a:r>
          </a:p>
          <a:p>
            <a:pPr lvl="1">
              <a:buFont typeface="Courier New" panose="02070309020205020404" pitchFamily="49" charset="0"/>
              <a:buChar char="o"/>
            </a:pPr>
            <a:r>
              <a:rPr lang="en-US" b="0" i="0" dirty="0">
                <a:solidFill>
                  <a:srgbClr val="222222"/>
                </a:solidFill>
                <a:effectLst/>
              </a:rPr>
              <a:t>Suicidal Self-Directed Violence</a:t>
            </a:r>
          </a:p>
          <a:p>
            <a:pPr lvl="1">
              <a:buFont typeface="Courier New" panose="02070309020205020404" pitchFamily="49" charset="0"/>
              <a:buChar char="o"/>
            </a:pPr>
            <a:r>
              <a:rPr lang="en-US" b="0" i="0" dirty="0">
                <a:solidFill>
                  <a:srgbClr val="222222"/>
                </a:solidFill>
                <a:effectLst/>
              </a:rPr>
              <a:t>Non-Suicidal Self-Injury</a:t>
            </a:r>
          </a:p>
          <a:p>
            <a:pPr lvl="1">
              <a:buFont typeface="Courier New" panose="02070309020205020404" pitchFamily="49" charset="0"/>
              <a:buChar char="o"/>
            </a:pPr>
            <a:endParaRPr lang="en-US" sz="2000" dirty="0"/>
          </a:p>
          <a:p>
            <a:endParaRPr lang="en-US" dirty="0"/>
          </a:p>
          <a:p>
            <a:endParaRPr lang="en-US" dirty="0"/>
          </a:p>
          <a:p>
            <a:endParaRPr lang="en-US" dirty="0"/>
          </a:p>
          <a:p>
            <a:pPr marL="0" indent="0">
              <a:buNone/>
            </a:pPr>
            <a:endParaRPr lang="en-US" dirty="0"/>
          </a:p>
          <a:p>
            <a:endParaRPr lang="en-US" dirty="0"/>
          </a:p>
          <a:p>
            <a:endParaRPr lang="en-US" dirty="0"/>
          </a:p>
        </p:txBody>
      </p:sp>
      <p:cxnSp>
        <p:nvCxnSpPr>
          <p:cNvPr id="5" name="Straight Connector 4">
            <a:extLst>
              <a:ext uri="{FF2B5EF4-FFF2-40B4-BE49-F238E27FC236}">
                <a16:creationId xmlns:a16="http://schemas.microsoft.com/office/drawing/2014/main" id="{246B32FC-14F4-6E47-9EF7-C26FD021B346}"/>
              </a:ext>
            </a:extLst>
          </p:cNvPr>
          <p:cNvCxnSpPr>
            <a:cxnSpLocks/>
          </p:cNvCxnSpPr>
          <p:nvPr/>
        </p:nvCxnSpPr>
        <p:spPr>
          <a:xfrm>
            <a:off x="838199" y="1316377"/>
            <a:ext cx="10556680" cy="0"/>
          </a:xfrm>
          <a:prstGeom prst="line">
            <a:avLst/>
          </a:prstGeom>
          <a:ln w="38100">
            <a:solidFill>
              <a:srgbClr val="312EF6"/>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B2F982B-47B7-3442-AB80-CA2AB8A0C9D8}"/>
              </a:ext>
            </a:extLst>
          </p:cNvPr>
          <p:cNvSpPr txBox="1">
            <a:spLocks/>
          </p:cNvSpPr>
          <p:nvPr/>
        </p:nvSpPr>
        <p:spPr>
          <a:xfrm>
            <a:off x="828654" y="1458518"/>
            <a:ext cx="10970371" cy="8242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Written documents of accepted practices for managing common health problems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Must be reviewed, approved and signed  annually by the appropriate provider.</a:t>
            </a:r>
          </a:p>
        </p:txBody>
      </p:sp>
      <p:sp>
        <p:nvSpPr>
          <p:cNvPr id="8" name="Rectangle 7">
            <a:extLst>
              <a:ext uri="{FF2B5EF4-FFF2-40B4-BE49-F238E27FC236}">
                <a16:creationId xmlns:a16="http://schemas.microsoft.com/office/drawing/2014/main" id="{1C636F21-82D7-F243-AA66-4C0FF6CEEB42}"/>
              </a:ext>
            </a:extLst>
          </p:cNvPr>
          <p:cNvSpPr/>
          <p:nvPr/>
        </p:nvSpPr>
        <p:spPr>
          <a:xfrm>
            <a:off x="838199" y="2436768"/>
            <a:ext cx="5037307" cy="461665"/>
          </a:xfrm>
          <a:prstGeom prst="rect">
            <a:avLst/>
          </a:prstGeom>
          <a:solidFill>
            <a:schemeClr val="tx2">
              <a:lumMod val="40000"/>
              <a:lumOff val="6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Treatment Guidelines (TGs)</a:t>
            </a:r>
          </a:p>
        </p:txBody>
      </p:sp>
      <p:sp>
        <p:nvSpPr>
          <p:cNvPr id="9" name="Rectangle 8">
            <a:extLst>
              <a:ext uri="{FF2B5EF4-FFF2-40B4-BE49-F238E27FC236}">
                <a16:creationId xmlns:a16="http://schemas.microsoft.com/office/drawing/2014/main" id="{2425B176-620B-4D42-A402-3ADC577CAD51}"/>
              </a:ext>
            </a:extLst>
          </p:cNvPr>
          <p:cNvSpPr/>
          <p:nvPr/>
        </p:nvSpPr>
        <p:spPr>
          <a:xfrm>
            <a:off x="5979270" y="2430831"/>
            <a:ext cx="6062814" cy="424732"/>
          </a:xfrm>
          <a:prstGeom prst="rect">
            <a:avLst/>
          </a:prstGeom>
          <a:solidFill>
            <a:schemeClr val="tx2">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Symptomatic Management Guidelines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(SMGs)</a:t>
            </a:r>
          </a:p>
        </p:txBody>
      </p:sp>
      <p:sp>
        <p:nvSpPr>
          <p:cNvPr id="10" name="Rectangle 9">
            <a:extLst>
              <a:ext uri="{FF2B5EF4-FFF2-40B4-BE49-F238E27FC236}">
                <a16:creationId xmlns:a16="http://schemas.microsoft.com/office/drawing/2014/main" id="{124D79FC-F051-6446-ACD9-A6FFD2241F47}"/>
              </a:ext>
            </a:extLst>
          </p:cNvPr>
          <p:cNvSpPr/>
          <p:nvPr/>
        </p:nvSpPr>
        <p:spPr>
          <a:xfrm>
            <a:off x="6856720" y="5484370"/>
            <a:ext cx="4692704" cy="1020536"/>
          </a:xfrm>
          <a:prstGeom prst="rect">
            <a:avLst/>
          </a:prstGeom>
          <a:solidFill>
            <a:schemeClr val="accent4">
              <a:lumMod val="20000"/>
              <a:lumOff val="80000"/>
            </a:schemeClr>
          </a:solidFill>
          <a:ln w="38100">
            <a:solidFill>
              <a:schemeClr val="tx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Calibri" panose="020F0502020204030204"/>
                <a:ea typeface="+mn-ea"/>
                <a:cs typeface="+mn-cs"/>
              </a:rPr>
              <a:t>Talk with your HWD so you can review current HCGs</a:t>
            </a:r>
          </a:p>
        </p:txBody>
      </p:sp>
    </p:spTree>
    <p:extLst>
      <p:ext uri="{BB962C8B-B14F-4D97-AF65-F5344CB8AC3E}">
        <p14:creationId xmlns:p14="http://schemas.microsoft.com/office/powerpoint/2010/main" val="396682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8DD493-7813-42DD-9B3D-478A20479C41}"/>
              </a:ext>
            </a:extLst>
          </p:cNvPr>
          <p:cNvSpPr>
            <a:spLocks noGrp="1"/>
          </p:cNvSpPr>
          <p:nvPr>
            <p:ph type="title"/>
          </p:nvPr>
        </p:nvSpPr>
        <p:spPr>
          <a:xfrm>
            <a:off x="643467" y="321734"/>
            <a:ext cx="4008384" cy="1135737"/>
          </a:xfrm>
          <a:solidFill>
            <a:schemeClr val="tx2">
              <a:lumMod val="40000"/>
              <a:lumOff val="60000"/>
            </a:schemeClr>
          </a:solidFill>
          <a:ln>
            <a:solidFill>
              <a:srgbClr val="FF0000"/>
            </a:solidFill>
          </a:ln>
        </p:spPr>
        <p:txBody>
          <a:bodyPr vert="horz" lIns="91440" tIns="45720" rIns="91440" bIns="45720" rtlCol="0" anchor="ctr">
            <a:normAutofit/>
          </a:bodyPr>
          <a:lstStyle/>
          <a:p>
            <a:pPr algn="ctr"/>
            <a:r>
              <a:rPr lang="en-US" sz="3600" b="1" kern="1200" dirty="0">
                <a:solidFill>
                  <a:schemeClr val="tx1"/>
                </a:solidFill>
                <a:latin typeface="+mj-lt"/>
                <a:ea typeface="+mj-ea"/>
                <a:cs typeface="+mj-cs"/>
              </a:rPr>
              <a:t>Treatment Guidelines</a:t>
            </a:r>
          </a:p>
        </p:txBody>
      </p:sp>
      <p:sp>
        <p:nvSpPr>
          <p:cNvPr id="4" name="Text Placeholder 3">
            <a:extLst>
              <a:ext uri="{FF2B5EF4-FFF2-40B4-BE49-F238E27FC236}">
                <a16:creationId xmlns:a16="http://schemas.microsoft.com/office/drawing/2014/main" id="{890768DA-E274-4BB6-964C-5375EDE811AB}"/>
              </a:ext>
            </a:extLst>
          </p:cNvPr>
          <p:cNvSpPr>
            <a:spLocks noGrp="1"/>
          </p:cNvSpPr>
          <p:nvPr>
            <p:ph type="body" sz="half" idx="2"/>
          </p:nvPr>
        </p:nvSpPr>
        <p:spPr>
          <a:xfrm>
            <a:off x="643469" y="1782981"/>
            <a:ext cx="4008384" cy="4393982"/>
          </a:xfrm>
          <a:solidFill>
            <a:schemeClr val="accent2">
              <a:lumMod val="40000"/>
              <a:lumOff val="60000"/>
            </a:schemeClr>
          </a:solidFill>
        </p:spPr>
        <p:txBody>
          <a:bodyPr vert="horz" lIns="91440" tIns="45720" rIns="91440" bIns="45720" rtlCol="0">
            <a:normAutofit/>
          </a:bodyPr>
          <a:lstStyle/>
          <a:p>
            <a:pPr marL="342900" indent="-342900">
              <a:buFont typeface="Arial" panose="020B0604020202020204" pitchFamily="34" charset="0"/>
              <a:buChar char="•"/>
            </a:pPr>
            <a:endParaRPr lang="en-US" sz="2000" dirty="0"/>
          </a:p>
          <a:p>
            <a:r>
              <a:rPr lang="en-US" sz="2000" dirty="0"/>
              <a:t>Each TG contains: </a:t>
            </a:r>
          </a:p>
          <a:p>
            <a:pPr marL="800100" lvl="1" indent="-342900">
              <a:buFont typeface="Arial" panose="020B0604020202020204" pitchFamily="34" charset="0"/>
              <a:buChar char="•"/>
            </a:pPr>
            <a:r>
              <a:rPr lang="en-US" sz="2000" dirty="0"/>
              <a:t>Common Symptoms of the mental condition</a:t>
            </a:r>
          </a:p>
          <a:p>
            <a:pPr marL="800100" lvl="1" indent="-342900">
              <a:buFont typeface="Arial" panose="020B0604020202020204" pitchFamily="34" charset="0"/>
              <a:buChar char="•"/>
            </a:pPr>
            <a:r>
              <a:rPr lang="en-US" sz="2000" dirty="0"/>
              <a:t>What to do first</a:t>
            </a:r>
          </a:p>
          <a:p>
            <a:pPr marL="800100" lvl="1" indent="-342900">
              <a:buFont typeface="Arial" panose="020B0604020202020204" pitchFamily="34" charset="0"/>
              <a:buChar char="•"/>
            </a:pPr>
            <a:r>
              <a:rPr lang="en-US" sz="2000" dirty="0"/>
              <a:t>Assess Symptoms and Behaviors</a:t>
            </a:r>
          </a:p>
          <a:p>
            <a:pPr marL="800100" lvl="1" indent="-342900">
              <a:buFont typeface="Arial" panose="020B0604020202020204" pitchFamily="34" charset="0"/>
              <a:buChar char="•"/>
            </a:pPr>
            <a:r>
              <a:rPr lang="en-US" sz="2000" dirty="0"/>
              <a:t>What to do next</a:t>
            </a:r>
          </a:p>
          <a:p>
            <a:pPr marL="800100" lvl="1" indent="-342900">
              <a:buFont typeface="Arial" panose="020B0604020202020204" pitchFamily="34" charset="0"/>
              <a:buChar char="•"/>
            </a:pPr>
            <a:r>
              <a:rPr lang="en-US" sz="2000" dirty="0"/>
              <a:t>Evidence-based questionnaire(s) in English and Spanish</a:t>
            </a:r>
          </a:p>
          <a:p>
            <a:pPr marL="342900" indent="-342900">
              <a:buFont typeface="Arial" panose="020B0604020202020204" pitchFamily="34" charset="0"/>
              <a:buChar char="•"/>
            </a:pPr>
            <a:endParaRPr lang="en-US" sz="2000"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3" name="Content Placeholder 22">
            <a:extLst>
              <a:ext uri="{FF2B5EF4-FFF2-40B4-BE49-F238E27FC236}">
                <a16:creationId xmlns:a16="http://schemas.microsoft.com/office/drawing/2014/main" id="{F1EA300F-8EA7-481C-B0EA-A8143AB3FA00}"/>
              </a:ext>
            </a:extLst>
          </p:cNvPr>
          <p:cNvPicPr>
            <a:picLocks noGrp="1" noChangeAspect="1"/>
          </p:cNvPicPr>
          <p:nvPr>
            <p:ph idx="1"/>
          </p:nvPr>
        </p:nvPicPr>
        <p:blipFill>
          <a:blip r:embed="rId3"/>
          <a:stretch>
            <a:fillRect/>
          </a:stretch>
        </p:blipFill>
        <p:spPr>
          <a:xfrm>
            <a:off x="5317412" y="545433"/>
            <a:ext cx="5903751" cy="5769420"/>
          </a:xfrm>
          <a:ln>
            <a:solidFill>
              <a:srgbClr val="FF0000"/>
            </a:solidFill>
          </a:ln>
        </p:spPr>
      </p:pic>
      <p:sp>
        <p:nvSpPr>
          <p:cNvPr id="12" name="Text Placeholder 3">
            <a:extLst>
              <a:ext uri="{FF2B5EF4-FFF2-40B4-BE49-F238E27FC236}">
                <a16:creationId xmlns:a16="http://schemas.microsoft.com/office/drawing/2014/main" id="{588A0FBB-D367-4CD7-B2C2-5B8FF6430034}"/>
              </a:ext>
            </a:extLst>
          </p:cNvPr>
          <p:cNvSpPr txBox="1">
            <a:spLocks/>
          </p:cNvSpPr>
          <p:nvPr/>
        </p:nvSpPr>
        <p:spPr>
          <a:xfrm>
            <a:off x="643467" y="1810438"/>
            <a:ext cx="4008384" cy="4393982"/>
          </a:xfrm>
          <a:prstGeom prst="rect">
            <a:avLst/>
          </a:prstGeom>
          <a:solidFill>
            <a:schemeClr val="accent2">
              <a:lumMod val="40000"/>
              <a:lumOff val="60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Each TG contains: </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Common Symptoms of the mental condition</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to do first</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Assess Symptoms and Behaviors</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to do next</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Evidence-based questionnaire(s) in English and Spanish</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936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8DD493-7813-42DD-9B3D-478A20479C41}"/>
              </a:ext>
            </a:extLst>
          </p:cNvPr>
          <p:cNvSpPr>
            <a:spLocks noGrp="1"/>
          </p:cNvSpPr>
          <p:nvPr>
            <p:ph type="title"/>
          </p:nvPr>
        </p:nvSpPr>
        <p:spPr>
          <a:xfrm>
            <a:off x="643467" y="321734"/>
            <a:ext cx="4008384" cy="1323357"/>
          </a:xfrm>
          <a:solidFill>
            <a:schemeClr val="tx2">
              <a:lumMod val="20000"/>
              <a:lumOff val="80000"/>
            </a:schemeClr>
          </a:solidFill>
          <a:ln>
            <a:solidFill>
              <a:srgbClr val="FF0000"/>
            </a:solidFill>
          </a:ln>
        </p:spPr>
        <p:txBody>
          <a:bodyPr vert="horz" lIns="91440" tIns="45720" rIns="91440" bIns="45720" rtlCol="0" anchor="ctr">
            <a:normAutofit fontScale="90000"/>
          </a:bodyPr>
          <a:lstStyle/>
          <a:p>
            <a:pPr algn="ctr"/>
            <a:r>
              <a:rPr lang="en-US" sz="3600" b="1" kern="1200" dirty="0">
                <a:solidFill>
                  <a:schemeClr val="tx1"/>
                </a:solidFill>
                <a:latin typeface="+mj-lt"/>
                <a:ea typeface="+mj-ea"/>
                <a:cs typeface="+mj-cs"/>
              </a:rPr>
              <a:t>Symptomatic Management Guidelines</a:t>
            </a:r>
          </a:p>
        </p:txBody>
      </p:sp>
      <p:sp>
        <p:nvSpPr>
          <p:cNvPr id="4" name="Text Placeholder 3">
            <a:extLst>
              <a:ext uri="{FF2B5EF4-FFF2-40B4-BE49-F238E27FC236}">
                <a16:creationId xmlns:a16="http://schemas.microsoft.com/office/drawing/2014/main" id="{890768DA-E274-4BB6-964C-5375EDE811AB}"/>
              </a:ext>
            </a:extLst>
          </p:cNvPr>
          <p:cNvSpPr>
            <a:spLocks noGrp="1"/>
          </p:cNvSpPr>
          <p:nvPr>
            <p:ph type="body" sz="half" idx="2"/>
          </p:nvPr>
        </p:nvSpPr>
        <p:spPr>
          <a:xfrm>
            <a:off x="643469" y="1782981"/>
            <a:ext cx="4008384" cy="4393982"/>
          </a:xfrm>
          <a:solidFill>
            <a:schemeClr val="accent2">
              <a:lumMod val="20000"/>
              <a:lumOff val="80000"/>
            </a:schemeClr>
          </a:solidFill>
        </p:spPr>
        <p:txBody>
          <a:bodyPr vert="horz" lIns="91440" tIns="45720" rIns="91440" bIns="45720" rtlCol="0">
            <a:normAutofit/>
          </a:bodyPr>
          <a:lstStyle/>
          <a:p>
            <a:pPr marL="342900" indent="-342900">
              <a:buFont typeface="Arial" panose="020B0604020202020204" pitchFamily="34" charset="0"/>
              <a:buChar char="•"/>
            </a:pPr>
            <a:endParaRPr lang="en-US" sz="2000" dirty="0"/>
          </a:p>
          <a:p>
            <a:r>
              <a:rPr lang="en-US" sz="2000" dirty="0"/>
              <a:t>Each SMG contains: </a:t>
            </a:r>
          </a:p>
          <a:p>
            <a:endParaRPr lang="en-US" sz="2000" dirty="0"/>
          </a:p>
          <a:p>
            <a:pPr marL="800100" lvl="1" indent="-342900">
              <a:buFont typeface="Arial" panose="020B0604020202020204" pitchFamily="34" charset="0"/>
              <a:buChar char="•"/>
            </a:pPr>
            <a:r>
              <a:rPr lang="en-US" sz="2000" dirty="0"/>
              <a:t>What to do first</a:t>
            </a:r>
          </a:p>
          <a:p>
            <a:pPr marL="800100" lvl="1" indent="-342900">
              <a:buFont typeface="Arial" panose="020B0604020202020204" pitchFamily="34" charset="0"/>
              <a:buChar char="•"/>
            </a:pPr>
            <a:r>
              <a:rPr lang="en-US" sz="2000" dirty="0"/>
              <a:t>What to do next</a:t>
            </a:r>
          </a:p>
          <a:p>
            <a:pPr marL="800100" lvl="1" indent="-342900">
              <a:buFont typeface="Arial" panose="020B0604020202020204" pitchFamily="34" charset="0"/>
              <a:buChar char="•"/>
            </a:pPr>
            <a:r>
              <a:rPr lang="en-US" sz="2000" dirty="0"/>
              <a:t>A flow chart for easy decision-making</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0" name="Content Placeholder 19">
            <a:extLst>
              <a:ext uri="{FF2B5EF4-FFF2-40B4-BE49-F238E27FC236}">
                <a16:creationId xmlns:a16="http://schemas.microsoft.com/office/drawing/2014/main" id="{1EDAF1FD-AB9C-494B-B4EE-D1B7CF91543D}"/>
              </a:ext>
            </a:extLst>
          </p:cNvPr>
          <p:cNvPicPr>
            <a:picLocks noGrp="1" noChangeAspect="1"/>
          </p:cNvPicPr>
          <p:nvPr>
            <p:ph idx="1"/>
          </p:nvPr>
        </p:nvPicPr>
        <p:blipFill>
          <a:blip r:embed="rId3"/>
          <a:stretch>
            <a:fillRect/>
          </a:stretch>
        </p:blipFill>
        <p:spPr>
          <a:xfrm>
            <a:off x="5117431" y="321735"/>
            <a:ext cx="6288505" cy="5855228"/>
          </a:xfrm>
          <a:ln>
            <a:solidFill>
              <a:srgbClr val="FF0000"/>
            </a:solidFill>
          </a:ln>
        </p:spPr>
      </p:pic>
    </p:spTree>
    <p:extLst>
      <p:ext uri="{BB962C8B-B14F-4D97-AF65-F5344CB8AC3E}">
        <p14:creationId xmlns:p14="http://schemas.microsoft.com/office/powerpoint/2010/main" val="259581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0255-1F2B-0642-B211-973999998364}"/>
              </a:ext>
            </a:extLst>
          </p:cNvPr>
          <p:cNvSpPr>
            <a:spLocks noGrp="1"/>
          </p:cNvSpPr>
          <p:nvPr>
            <p:ph type="title"/>
          </p:nvPr>
        </p:nvSpPr>
        <p:spPr>
          <a:xfrm>
            <a:off x="682560" y="365125"/>
            <a:ext cx="10515600" cy="1325563"/>
          </a:xfrm>
        </p:spPr>
        <p:txBody>
          <a:bodyPr/>
          <a:lstStyle/>
          <a:p>
            <a:r>
              <a:rPr lang="en-US" b="1" dirty="0">
                <a:latin typeface="+mn-lt"/>
              </a:rPr>
              <a:t>Health &amp; Wellness Organization</a:t>
            </a:r>
          </a:p>
        </p:txBody>
      </p:sp>
      <p:grpSp>
        <p:nvGrpSpPr>
          <p:cNvPr id="8" name="Group 7">
            <a:extLst>
              <a:ext uri="{FF2B5EF4-FFF2-40B4-BE49-F238E27FC236}">
                <a16:creationId xmlns:a16="http://schemas.microsoft.com/office/drawing/2014/main" id="{D71F0469-099E-8242-B550-95313AB513E4}"/>
              </a:ext>
            </a:extLst>
          </p:cNvPr>
          <p:cNvGrpSpPr/>
          <p:nvPr/>
        </p:nvGrpSpPr>
        <p:grpSpPr>
          <a:xfrm>
            <a:off x="622568" y="1781826"/>
            <a:ext cx="11412340" cy="4351338"/>
            <a:chOff x="622568" y="1781826"/>
            <a:chExt cx="11412340" cy="4351338"/>
          </a:xfrm>
        </p:grpSpPr>
        <p:sp>
          <p:nvSpPr>
            <p:cNvPr id="4" name="Content Placeholder 1">
              <a:extLst>
                <a:ext uri="{FF2B5EF4-FFF2-40B4-BE49-F238E27FC236}">
                  <a16:creationId xmlns:a16="http://schemas.microsoft.com/office/drawing/2014/main" id="{36E5FD82-F815-6647-B131-C3567300B49D}"/>
                </a:ext>
              </a:extLst>
            </p:cNvPr>
            <p:cNvSpPr txBox="1">
              <a:spLocks/>
            </p:cNvSpPr>
            <p:nvPr/>
          </p:nvSpPr>
          <p:spPr>
            <a:xfrm>
              <a:off x="622568" y="1781826"/>
              <a:ext cx="533075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4175" indent="-384175">
                <a:buClr>
                  <a:srgbClr val="201EB5"/>
                </a:buClr>
                <a:buSzPct val="120000"/>
                <a:buFont typeface="Arial" panose="020B0604020202020204" pitchFamily="34" charset="0"/>
                <a:buNone/>
              </a:pPr>
              <a:r>
                <a:rPr lang="en-US" sz="2400" b="1" dirty="0">
                  <a:solidFill>
                    <a:srgbClr val="201EB5"/>
                  </a:solidFill>
                </a:rPr>
                <a:t>Health and Wellness Program</a:t>
              </a:r>
            </a:p>
            <a:p>
              <a:pPr marL="346075" lvl="1" indent="-327025">
                <a:lnSpc>
                  <a:spcPct val="100000"/>
                </a:lnSpc>
                <a:buClr>
                  <a:srgbClr val="201EB5"/>
                </a:buClr>
                <a:buSzPct val="120000"/>
              </a:pPr>
              <a:r>
                <a:rPr lang="en-US" sz="2200" b="1" dirty="0"/>
                <a:t>Health and Wellness Director (HWD)</a:t>
              </a:r>
            </a:p>
            <a:p>
              <a:pPr marL="749300" lvl="1" indent="-288925">
                <a:lnSpc>
                  <a:spcPct val="100000"/>
                </a:lnSpc>
                <a:spcBef>
                  <a:spcPts val="0"/>
                </a:spcBef>
                <a:buClr>
                  <a:srgbClr val="201EB5"/>
                </a:buClr>
                <a:buSzPct val="120000"/>
              </a:pPr>
              <a:r>
                <a:rPr lang="en-US" sz="2200" dirty="0"/>
                <a:t>May also serve as a Disability Co-Coordinator</a:t>
              </a:r>
            </a:p>
            <a:p>
              <a:pPr marL="384175" indent="-384175">
                <a:lnSpc>
                  <a:spcPct val="100000"/>
                </a:lnSpc>
                <a:spcBef>
                  <a:spcPts val="600"/>
                </a:spcBef>
                <a:buClr>
                  <a:srgbClr val="201EB5"/>
                </a:buClr>
                <a:buSzPct val="120000"/>
              </a:pPr>
              <a:r>
                <a:rPr lang="en-US" sz="2200" dirty="0"/>
                <a:t>Center Physician (CP) or Nurse Practitioner (NP)/ Physician Assistant (PA)</a:t>
              </a:r>
            </a:p>
            <a:p>
              <a:pPr marL="384175" indent="-384175">
                <a:lnSpc>
                  <a:spcPct val="100000"/>
                </a:lnSpc>
                <a:spcBef>
                  <a:spcPts val="0"/>
                </a:spcBef>
                <a:buClr>
                  <a:srgbClr val="201EB5"/>
                </a:buClr>
                <a:buSzPct val="120000"/>
              </a:pPr>
              <a:r>
                <a:rPr lang="en-US" sz="2200" dirty="0"/>
                <a:t>Nurses (RN, LPN)</a:t>
              </a:r>
            </a:p>
            <a:p>
              <a:pPr marL="384175" indent="-384175">
                <a:lnSpc>
                  <a:spcPct val="100000"/>
                </a:lnSpc>
                <a:spcBef>
                  <a:spcPts val="0"/>
                </a:spcBef>
                <a:buClr>
                  <a:srgbClr val="201EB5"/>
                </a:buClr>
                <a:buSzPct val="120000"/>
              </a:pPr>
              <a:r>
                <a:rPr lang="en-US" sz="2200" dirty="0"/>
                <a:t>[Medical records clerk]</a:t>
              </a:r>
            </a:p>
            <a:p>
              <a:pPr marL="384175" indent="-384175">
                <a:lnSpc>
                  <a:spcPct val="100000"/>
                </a:lnSpc>
                <a:spcBef>
                  <a:spcPts val="1800"/>
                </a:spcBef>
                <a:buClr>
                  <a:srgbClr val="201EB5"/>
                </a:buClr>
                <a:buSzPct val="120000"/>
                <a:buFont typeface="Arial" panose="020B0604020202020204" pitchFamily="34" charset="0"/>
                <a:buNone/>
              </a:pPr>
              <a:r>
                <a:rPr lang="en-US" sz="2400" b="1" dirty="0">
                  <a:solidFill>
                    <a:srgbClr val="201EB5"/>
                  </a:solidFill>
                </a:rPr>
                <a:t>Oral Health and Wellness Program</a:t>
              </a:r>
            </a:p>
            <a:p>
              <a:pPr marL="384175" indent="-384175">
                <a:lnSpc>
                  <a:spcPct val="100000"/>
                </a:lnSpc>
                <a:spcBef>
                  <a:spcPts val="600"/>
                </a:spcBef>
                <a:buClr>
                  <a:srgbClr val="201EB5"/>
                </a:buClr>
                <a:buSzPct val="120000"/>
              </a:pPr>
              <a:r>
                <a:rPr lang="en-US" sz="2200" dirty="0"/>
                <a:t>Center Dentist, Dental Hygienist, Dental Assistant</a:t>
              </a:r>
            </a:p>
          </p:txBody>
        </p:sp>
        <p:sp>
          <p:nvSpPr>
            <p:cNvPr id="6" name="Content Placeholder 1">
              <a:extLst>
                <a:ext uri="{FF2B5EF4-FFF2-40B4-BE49-F238E27FC236}">
                  <a16:creationId xmlns:a16="http://schemas.microsoft.com/office/drawing/2014/main" id="{8828E343-75B1-2A48-9F5D-201DBF66FE22}"/>
                </a:ext>
              </a:extLst>
            </p:cNvPr>
            <p:cNvSpPr txBox="1">
              <a:spLocks/>
            </p:cNvSpPr>
            <p:nvPr/>
          </p:nvSpPr>
          <p:spPr>
            <a:xfrm>
              <a:off x="5979440" y="1781826"/>
              <a:ext cx="605546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4175" indent="-384175">
                <a:lnSpc>
                  <a:spcPct val="110000"/>
                </a:lnSpc>
                <a:buClr>
                  <a:srgbClr val="201EB5"/>
                </a:buClr>
                <a:buSzPct val="120000"/>
                <a:buFont typeface="Arial" panose="020B0604020202020204" pitchFamily="34" charset="0"/>
                <a:buNone/>
              </a:pPr>
              <a:r>
                <a:rPr lang="en-US" sz="2400" b="1" dirty="0">
                  <a:solidFill>
                    <a:srgbClr val="201EB5"/>
                  </a:solidFill>
                </a:rPr>
                <a:t>Mental Health and Wellness Program </a:t>
              </a:r>
              <a:r>
                <a:rPr lang="en-US" sz="2200" dirty="0">
                  <a:solidFill>
                    <a:srgbClr val="201EB5"/>
                  </a:solidFill>
                </a:rPr>
                <a:t>(MWHP)</a:t>
              </a:r>
            </a:p>
            <a:p>
              <a:pPr marL="460375" lvl="1" indent="-441325">
                <a:lnSpc>
                  <a:spcPct val="100000"/>
                </a:lnSpc>
                <a:buClr>
                  <a:srgbClr val="201EB5"/>
                </a:buClr>
                <a:buSzPct val="120000"/>
              </a:pPr>
              <a:r>
                <a:rPr lang="en-US" sz="2200" dirty="0"/>
                <a:t>Center Mental Health Consultant (CMHC)</a:t>
              </a:r>
            </a:p>
            <a:p>
              <a:pPr marL="19050" lvl="1" indent="-19050">
                <a:lnSpc>
                  <a:spcPct val="100000"/>
                </a:lnSpc>
                <a:spcBef>
                  <a:spcPts val="2400"/>
                </a:spcBef>
                <a:buClr>
                  <a:srgbClr val="201EB5"/>
                </a:buClr>
                <a:buSzPct val="120000"/>
                <a:buNone/>
              </a:pPr>
              <a:r>
                <a:rPr lang="en-US" b="1" dirty="0">
                  <a:solidFill>
                    <a:srgbClr val="201EB5"/>
                  </a:solidFill>
                </a:rPr>
                <a:t>Trainee Employee Assistance Program </a:t>
              </a:r>
              <a:r>
                <a:rPr lang="en-US" sz="2200" dirty="0">
                  <a:solidFill>
                    <a:srgbClr val="201EB5"/>
                  </a:solidFill>
                </a:rPr>
                <a:t>(TEAP)</a:t>
              </a:r>
            </a:p>
            <a:p>
              <a:pPr marL="342900" lvl="1" indent="-342900">
                <a:lnSpc>
                  <a:spcPct val="100000"/>
                </a:lnSpc>
                <a:spcBef>
                  <a:spcPts val="600"/>
                </a:spcBef>
                <a:buClr>
                  <a:srgbClr val="201EB5"/>
                </a:buClr>
                <a:buSzPct val="120000"/>
              </a:pPr>
              <a:r>
                <a:rPr lang="en-US" sz="2200" dirty="0"/>
                <a:t>Trainee Employee Assistance Program (TEAP) specialist </a:t>
              </a:r>
              <a:endParaRPr lang="en-US" sz="2200" b="1" dirty="0">
                <a:solidFill>
                  <a:srgbClr val="201EB5"/>
                </a:solidFill>
              </a:endParaRPr>
            </a:p>
            <a:p>
              <a:pPr lvl="1">
                <a:lnSpc>
                  <a:spcPct val="100000"/>
                </a:lnSpc>
                <a:spcBef>
                  <a:spcPts val="600"/>
                </a:spcBef>
              </a:pPr>
              <a:r>
                <a:rPr lang="en-US" sz="2200" dirty="0"/>
                <a:t>Tobacco Use and Prevention Program (TUPP)</a:t>
              </a:r>
            </a:p>
            <a:p>
              <a:endParaRPr lang="en-US" dirty="0"/>
            </a:p>
          </p:txBody>
        </p:sp>
      </p:grpSp>
      <p:pic>
        <p:nvPicPr>
          <p:cNvPr id="7" name="Picture 6" descr="Puzzle head">
            <a:extLst>
              <a:ext uri="{FF2B5EF4-FFF2-40B4-BE49-F238E27FC236}">
                <a16:creationId xmlns:a16="http://schemas.microsoft.com/office/drawing/2014/main" id="{65E546E5-F230-EE46-8589-7A06245207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7EB217A-E8E3-6345-903A-82CCB66B6731}"/>
              </a:ext>
            </a:extLst>
          </p:cNvPr>
          <p:cNvSpPr txBox="1"/>
          <p:nvPr/>
        </p:nvSpPr>
        <p:spPr>
          <a:xfrm>
            <a:off x="6536988" y="5116749"/>
            <a:ext cx="5110264" cy="677108"/>
          </a:xfrm>
          <a:prstGeom prst="rect">
            <a:avLst/>
          </a:prstGeom>
          <a:solidFill>
            <a:schemeClr val="accent4">
              <a:lumMod val="20000"/>
              <a:lumOff val="80000"/>
            </a:schemeClr>
          </a:solidFill>
          <a:ln>
            <a:solidFill>
              <a:srgbClr val="201EB5"/>
            </a:solidFill>
          </a:ln>
        </p:spPr>
        <p:txBody>
          <a:bodyPr wrap="square" rtlCol="0">
            <a:spAutoFit/>
          </a:bodyPr>
          <a:lstStyle/>
          <a:p>
            <a:pPr algn="ctr"/>
            <a:r>
              <a:rPr lang="en-US" sz="1900" dirty="0"/>
              <a:t>Staffing levels are based on the center’s On Board Strength (OBS) – total number of students</a:t>
            </a:r>
          </a:p>
        </p:txBody>
      </p:sp>
    </p:spTree>
    <p:extLst>
      <p:ext uri="{BB962C8B-B14F-4D97-AF65-F5344CB8AC3E}">
        <p14:creationId xmlns:p14="http://schemas.microsoft.com/office/powerpoint/2010/main" val="405052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1311EF3-18C7-4CCB-8EF2-DE9D60C8CA0B}"/>
              </a:ext>
            </a:extLst>
          </p:cNvPr>
          <p:cNvPicPr>
            <a:picLocks noGrp="1" noChangeAspect="1"/>
          </p:cNvPicPr>
          <p:nvPr>
            <p:ph idx="1"/>
          </p:nvPr>
        </p:nvPicPr>
        <p:blipFill>
          <a:blip r:embed="rId3"/>
          <a:stretch>
            <a:fillRect/>
          </a:stretch>
        </p:blipFill>
        <p:spPr>
          <a:xfrm>
            <a:off x="2347542" y="1840813"/>
            <a:ext cx="7496915" cy="4506766"/>
          </a:xfrm>
          <a:ln>
            <a:solidFill>
              <a:srgbClr val="FF0000"/>
            </a:solidFill>
          </a:ln>
        </p:spPr>
      </p:pic>
      <p:sp>
        <p:nvSpPr>
          <p:cNvPr id="4" name="Title 1">
            <a:extLst>
              <a:ext uri="{FF2B5EF4-FFF2-40B4-BE49-F238E27FC236}">
                <a16:creationId xmlns:a16="http://schemas.microsoft.com/office/drawing/2014/main" id="{5102D5BA-A1F7-495B-8B6C-36341E344E72}"/>
              </a:ext>
            </a:extLst>
          </p:cNvPr>
          <p:cNvSpPr>
            <a:spLocks noGrp="1"/>
          </p:cNvSpPr>
          <p:nvPr>
            <p:ph type="title"/>
          </p:nvPr>
        </p:nvSpPr>
        <p:spPr>
          <a:xfrm>
            <a:off x="838200" y="365125"/>
            <a:ext cx="10515600" cy="1325563"/>
          </a:xfrm>
          <a:solidFill>
            <a:schemeClr val="tx2">
              <a:lumMod val="20000"/>
              <a:lumOff val="80000"/>
            </a:schemeClr>
          </a:solidFill>
        </p:spPr>
        <p:txBody>
          <a:bodyPr>
            <a:normAutofit/>
          </a:bodyPr>
          <a:lstStyle/>
          <a:p>
            <a:pPr algn="ctr"/>
            <a:r>
              <a:rPr lang="en-US" sz="4400" b="1" kern="1200" dirty="0">
                <a:solidFill>
                  <a:schemeClr val="tx1"/>
                </a:solidFill>
                <a:latin typeface="+mj-lt"/>
                <a:ea typeface="+mj-ea"/>
                <a:cs typeface="+mj-cs"/>
              </a:rPr>
              <a:t>SMG Flow Chart: </a:t>
            </a:r>
            <a:br>
              <a:rPr lang="en-US" sz="4400" b="1" kern="1200" dirty="0">
                <a:solidFill>
                  <a:schemeClr val="tx1"/>
                </a:solidFill>
                <a:latin typeface="+mj-lt"/>
                <a:ea typeface="+mj-ea"/>
                <a:cs typeface="+mj-cs"/>
              </a:rPr>
            </a:br>
            <a:r>
              <a:rPr lang="en-US" sz="4400" b="1" kern="1200" dirty="0">
                <a:solidFill>
                  <a:schemeClr val="tx1"/>
                </a:solidFill>
                <a:latin typeface="+mj-lt"/>
                <a:ea typeface="+mj-ea"/>
                <a:cs typeface="+mj-cs"/>
              </a:rPr>
              <a:t>Behavior Changes/Unusual Behavior </a:t>
            </a:r>
            <a:endParaRPr lang="en-US" dirty="0"/>
          </a:p>
        </p:txBody>
      </p:sp>
    </p:spTree>
    <p:extLst>
      <p:ext uri="{BB962C8B-B14F-4D97-AF65-F5344CB8AC3E}">
        <p14:creationId xmlns:p14="http://schemas.microsoft.com/office/powerpoint/2010/main" val="388943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5" name="Straight Connector 7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Content Placeholder 4">
            <a:extLst>
              <a:ext uri="{FF2B5EF4-FFF2-40B4-BE49-F238E27FC236}">
                <a16:creationId xmlns:a16="http://schemas.microsoft.com/office/drawing/2014/main" id="{3A7CE4CC-5482-48DE-8688-C81B9CA12A2D}"/>
              </a:ext>
            </a:extLst>
          </p:cNvPr>
          <p:cNvPicPr>
            <a:picLocks noGrp="1" noChangeAspect="1"/>
          </p:cNvPicPr>
          <p:nvPr>
            <p:ph sz="half" idx="2"/>
          </p:nvPr>
        </p:nvPicPr>
        <p:blipFill rotWithShape="1">
          <a:blip r:embed="rId3"/>
          <a:srcRect l="28399" t="8304" r="29837" b="5883"/>
          <a:stretch/>
        </p:blipFill>
        <p:spPr>
          <a:xfrm>
            <a:off x="8247515" y="350224"/>
            <a:ext cx="3626126" cy="3957278"/>
          </a:xfrm>
          <a:prstGeom prst="rect">
            <a:avLst/>
          </a:prstGeom>
        </p:spPr>
      </p:pic>
      <p:cxnSp>
        <p:nvCxnSpPr>
          <p:cNvPr id="77" name="Straight Connector 7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bird&#10;&#10;Description automatically generated">
            <a:extLst>
              <a:ext uri="{FF2B5EF4-FFF2-40B4-BE49-F238E27FC236}">
                <a16:creationId xmlns:a16="http://schemas.microsoft.com/office/drawing/2014/main" id="{861A8725-6342-B747-AE88-619647FCF19D}"/>
              </a:ext>
            </a:extLst>
          </p:cNvPr>
          <p:cNvPicPr>
            <a:picLocks noChangeAspect="1"/>
          </p:cNvPicPr>
          <p:nvPr/>
        </p:nvPicPr>
        <p:blipFill rotWithShape="1">
          <a:blip r:embed="rId4">
            <a:extLst>
              <a:ext uri="{28A0092B-C50C-407E-A947-70E740481C1C}">
                <a14:useLocalDpi xmlns:a14="http://schemas.microsoft.com/office/drawing/2010/main" val="0"/>
              </a:ext>
            </a:extLst>
          </a:blip>
          <a:srcRect l="6839" r="7758" b="40256"/>
          <a:stretch/>
        </p:blipFill>
        <p:spPr>
          <a:xfrm>
            <a:off x="4159804" y="409775"/>
            <a:ext cx="3899482" cy="4054271"/>
          </a:xfrm>
          <a:prstGeom prst="rect">
            <a:avLst/>
          </a:prstGeom>
          <a:ln>
            <a:solidFill>
              <a:schemeClr val="tx1">
                <a:lumMod val="65000"/>
                <a:lumOff val="35000"/>
              </a:schemeClr>
            </a:solidFill>
          </a:ln>
        </p:spPr>
      </p:pic>
      <p:pic>
        <p:nvPicPr>
          <p:cNvPr id="14" name="Picture 13" descr="A screenshot of a social media post&#10;&#10;Description automatically generated">
            <a:extLst>
              <a:ext uri="{FF2B5EF4-FFF2-40B4-BE49-F238E27FC236}">
                <a16:creationId xmlns:a16="http://schemas.microsoft.com/office/drawing/2014/main" id="{8E4DB17A-68E7-324C-85A5-D7FE391345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69" y="409774"/>
            <a:ext cx="3781736" cy="3657600"/>
          </a:xfrm>
          <a:prstGeom prst="rect">
            <a:avLst/>
          </a:prstGeom>
        </p:spPr>
      </p:pic>
      <p:sp>
        <p:nvSpPr>
          <p:cNvPr id="3" name="Rectangle 2">
            <a:extLst>
              <a:ext uri="{FF2B5EF4-FFF2-40B4-BE49-F238E27FC236}">
                <a16:creationId xmlns:a16="http://schemas.microsoft.com/office/drawing/2014/main" id="{489FE09C-4313-3B0E-E142-E531C6BBD729}"/>
              </a:ext>
            </a:extLst>
          </p:cNvPr>
          <p:cNvSpPr/>
          <p:nvPr/>
        </p:nvSpPr>
        <p:spPr>
          <a:xfrm>
            <a:off x="1866900" y="5562601"/>
            <a:ext cx="8953500" cy="805962"/>
          </a:xfrm>
          <a:prstGeom prst="rect">
            <a:avLst/>
          </a:prstGeom>
          <a:solidFill>
            <a:srgbClr val="404040"/>
          </a:solidFill>
          <a:ln>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9618" y="5347589"/>
            <a:ext cx="11139854" cy="805962"/>
          </a:xfrm>
        </p:spPr>
        <p:txBody>
          <a:bodyPr vert="horz" lIns="91440" tIns="45720" rIns="91440" bIns="45720" rtlCol="0" anchor="b">
            <a:normAutofit fontScale="90000"/>
          </a:bodyPr>
          <a:lstStyle/>
          <a:p>
            <a:pPr algn="ctr"/>
            <a:r>
              <a:rPr lang="en-US" sz="3600" b="1" dirty="0">
                <a:solidFill>
                  <a:schemeClr val="bg1"/>
                </a:solidFill>
                <a:hlinkClick r:id="rId6">
                  <a:extLst>
                    <a:ext uri="{A12FA001-AC4F-418D-AE19-62706E023703}">
                      <ahyp:hlinkClr xmlns:ahyp="http://schemas.microsoft.com/office/drawing/2018/hyperlinkcolor" val="tx"/>
                    </a:ext>
                  </a:extLst>
                </a:hlinkClick>
              </a:rPr>
              <a:t>Policy and Requirement Handbook (PRH)</a:t>
            </a:r>
            <a:br>
              <a:rPr lang="en-US" sz="3000" dirty="0">
                <a:solidFill>
                  <a:schemeClr val="bg1"/>
                </a:solidFill>
              </a:rPr>
            </a:br>
            <a:r>
              <a:rPr lang="en-US" sz="3000" dirty="0">
                <a:solidFill>
                  <a:schemeClr val="bg1"/>
                </a:solidFill>
              </a:rPr>
              <a:t>and </a:t>
            </a:r>
            <a:br>
              <a:rPr lang="en-US" sz="3000" dirty="0">
                <a:solidFill>
                  <a:srgbClr val="FFFFFF"/>
                </a:solidFill>
              </a:rPr>
            </a:br>
            <a:r>
              <a:rPr lang="en-US" sz="3600" b="1" dirty="0">
                <a:solidFill>
                  <a:schemeClr val="bg1"/>
                </a:solidFill>
                <a:hlinkClick r:id="rId7">
                  <a:extLst>
                    <a:ext uri="{A12FA001-AC4F-418D-AE19-62706E023703}">
                      <ahyp:hlinkClr xmlns:ahyp="http://schemas.microsoft.com/office/drawing/2018/hyperlinkcolor" val="tx"/>
                    </a:ext>
                  </a:extLst>
                </a:hlinkClick>
              </a:rPr>
              <a:t>Desk Reference Guide (DRG)</a:t>
            </a:r>
            <a:endParaRPr lang="en-US" sz="3600" b="1" dirty="0">
              <a:solidFill>
                <a:schemeClr val="bg1"/>
              </a:solidFill>
            </a:endParaRPr>
          </a:p>
        </p:txBody>
      </p:sp>
    </p:spTree>
    <p:extLst>
      <p:ext uri="{BB962C8B-B14F-4D97-AF65-F5344CB8AC3E}">
        <p14:creationId xmlns:p14="http://schemas.microsoft.com/office/powerpoint/2010/main" val="1392271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A6F612-501B-0055-D2B2-B0D5AC87FE9C}"/>
              </a:ext>
            </a:extLst>
          </p:cNvPr>
          <p:cNvPicPr>
            <a:picLocks noChangeAspect="1"/>
          </p:cNvPicPr>
          <p:nvPr/>
        </p:nvPicPr>
        <p:blipFill rotWithShape="1">
          <a:blip r:embed="rId3"/>
          <a:srcRect t="17410" r="8764"/>
          <a:stretch/>
        </p:blipFill>
        <p:spPr>
          <a:xfrm>
            <a:off x="565020" y="1523602"/>
            <a:ext cx="11202437" cy="4805231"/>
          </a:xfrm>
          <a:prstGeom prst="rect">
            <a:avLst/>
          </a:prstGeom>
        </p:spPr>
      </p:pic>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0594FB-D2CD-D14D-AC00-0CAD2CDFBB43}"/>
              </a:ext>
            </a:extLst>
          </p:cNvPr>
          <p:cNvSpPr txBox="1">
            <a:spLocks/>
          </p:cNvSpPr>
          <p:nvPr/>
        </p:nvSpPr>
        <p:spPr>
          <a:xfrm>
            <a:off x="556532" y="643467"/>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j-ea"/>
                <a:cs typeface="+mj-cs"/>
              </a:rPr>
              <a:t>Health and Wellness Support Website</a:t>
            </a:r>
          </a:p>
        </p:txBody>
      </p:sp>
      <p:sp>
        <p:nvSpPr>
          <p:cNvPr id="6" name="Content Placeholder 2">
            <a:extLst>
              <a:ext uri="{FF2B5EF4-FFF2-40B4-BE49-F238E27FC236}">
                <a16:creationId xmlns:a16="http://schemas.microsoft.com/office/drawing/2014/main" id="{ED09C8B1-D621-A740-A6C1-AAC9653A6C32}"/>
              </a:ext>
            </a:extLst>
          </p:cNvPr>
          <p:cNvSpPr txBox="1">
            <a:spLocks/>
          </p:cNvSpPr>
          <p:nvPr/>
        </p:nvSpPr>
        <p:spPr>
          <a:xfrm>
            <a:off x="837594" y="6214533"/>
            <a:ext cx="10515600" cy="68672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https://supportservices.jobcorps.gov/health/Pages/default.aspx</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45EADC65-C360-416D-A787-5A93C8CF555F}"/>
              </a:ext>
            </a:extLst>
          </p:cNvPr>
          <p:cNvSpPr/>
          <p:nvPr/>
        </p:nvSpPr>
        <p:spPr>
          <a:xfrm flipV="1">
            <a:off x="6480467" y="3869525"/>
            <a:ext cx="4727413" cy="17897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384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3F9E4C-0288-7CFA-F9EB-7F40CAC4B053}"/>
              </a:ext>
            </a:extLst>
          </p:cNvPr>
          <p:cNvSpPr/>
          <p:nvPr/>
        </p:nvSpPr>
        <p:spPr>
          <a:xfrm>
            <a:off x="0" y="462980"/>
            <a:ext cx="12192000" cy="64932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A1DB584-CDF4-FDAA-510A-47A652193F9C}"/>
              </a:ext>
            </a:extLst>
          </p:cNvPr>
          <p:cNvPicPr>
            <a:picLocks noChangeAspect="1"/>
          </p:cNvPicPr>
          <p:nvPr/>
        </p:nvPicPr>
        <p:blipFill>
          <a:blip r:embed="rId3"/>
          <a:stretch>
            <a:fillRect/>
          </a:stretch>
        </p:blipFill>
        <p:spPr>
          <a:xfrm>
            <a:off x="457199" y="1357354"/>
            <a:ext cx="10896600" cy="4726516"/>
          </a:xfrm>
          <a:prstGeom prst="rect">
            <a:avLst/>
          </a:prstGeom>
          <a:ln w="12700">
            <a:solidFill>
              <a:schemeClr val="tx1"/>
            </a:solidFill>
          </a:ln>
        </p:spPr>
      </p:pic>
      <p:sp>
        <p:nvSpPr>
          <p:cNvPr id="5" name="Title 4">
            <a:extLst>
              <a:ext uri="{FF2B5EF4-FFF2-40B4-BE49-F238E27FC236}">
                <a16:creationId xmlns:a16="http://schemas.microsoft.com/office/drawing/2014/main" id="{CB3C4CF3-8DC6-F446-A603-48F1FF96C93F}"/>
              </a:ext>
            </a:extLst>
          </p:cNvPr>
          <p:cNvSpPr>
            <a:spLocks noGrp="1"/>
          </p:cNvSpPr>
          <p:nvPr>
            <p:ph type="title"/>
          </p:nvPr>
        </p:nvSpPr>
        <p:spPr>
          <a:xfrm>
            <a:off x="838199" y="252616"/>
            <a:ext cx="10515600" cy="1104738"/>
          </a:xfrm>
        </p:spPr>
        <p:txBody>
          <a:bodyPr>
            <a:normAutofit/>
          </a:bodyPr>
          <a:lstStyle/>
          <a:p>
            <a:pPr algn="ctr"/>
            <a:r>
              <a:rPr lang="en-US" sz="3600" b="1" dirty="0">
                <a:solidFill>
                  <a:schemeClr val="bg1"/>
                </a:solidFill>
                <a:latin typeface="+mn-lt"/>
              </a:rPr>
              <a:t>CMHC Resource Bundles</a:t>
            </a:r>
          </a:p>
        </p:txBody>
      </p:sp>
      <p:grpSp>
        <p:nvGrpSpPr>
          <p:cNvPr id="18" name="Group 17">
            <a:extLst>
              <a:ext uri="{FF2B5EF4-FFF2-40B4-BE49-F238E27FC236}">
                <a16:creationId xmlns:a16="http://schemas.microsoft.com/office/drawing/2014/main" id="{E76A1624-736E-F840-A83F-9950FD1826DA}"/>
              </a:ext>
            </a:extLst>
          </p:cNvPr>
          <p:cNvGrpSpPr/>
          <p:nvPr/>
        </p:nvGrpSpPr>
        <p:grpSpPr>
          <a:xfrm>
            <a:off x="8038041" y="1812763"/>
            <a:ext cx="730250" cy="438150"/>
            <a:chOff x="0" y="0"/>
            <a:chExt cx="982056" cy="694690"/>
          </a:xfrm>
        </p:grpSpPr>
        <p:sp>
          <p:nvSpPr>
            <p:cNvPr id="19" name="TextBox 14">
              <a:extLst>
                <a:ext uri="{FF2B5EF4-FFF2-40B4-BE49-F238E27FC236}">
                  <a16:creationId xmlns:a16="http://schemas.microsoft.com/office/drawing/2014/main" id="{F8699C04-4758-6246-AC8B-12868BD9ED60}"/>
                </a:ext>
              </a:extLst>
            </p:cNvPr>
            <p:cNvSpPr txBox="1"/>
            <p:nvPr/>
          </p:nvSpPr>
          <p:spPr>
            <a:xfrm>
              <a:off x="505806" y="0"/>
              <a:ext cx="476250" cy="694690"/>
            </a:xfrm>
            <a:prstGeom prst="rect">
              <a:avLst/>
            </a:prstGeom>
            <a:noFill/>
          </p:spPr>
          <p:txBody>
            <a:bodyPr wrap="square"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B35E0075-1745-D44E-BB0C-D12BED4D259E}"/>
                </a:ext>
              </a:extLst>
            </p:cNvPr>
            <p:cNvCxnSpPr>
              <a:cxnSpLocks/>
            </p:cNvCxnSpPr>
            <p:nvPr/>
          </p:nvCxnSpPr>
          <p:spPr>
            <a:xfrm>
              <a:off x="0" y="0"/>
              <a:ext cx="505838" cy="2186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1E14B1EE-0FD3-45B4-A67D-BB20235C6394}"/>
              </a:ext>
            </a:extLst>
          </p:cNvPr>
          <p:cNvGrpSpPr/>
          <p:nvPr/>
        </p:nvGrpSpPr>
        <p:grpSpPr>
          <a:xfrm>
            <a:off x="2227790" y="4701116"/>
            <a:ext cx="577850" cy="482600"/>
            <a:chOff x="0" y="0"/>
            <a:chExt cx="758190" cy="772433"/>
          </a:xfrm>
        </p:grpSpPr>
        <p:sp>
          <p:nvSpPr>
            <p:cNvPr id="22" name="TextBox 10">
              <a:extLst>
                <a:ext uri="{FF2B5EF4-FFF2-40B4-BE49-F238E27FC236}">
                  <a16:creationId xmlns:a16="http://schemas.microsoft.com/office/drawing/2014/main" id="{0167B360-2CED-404F-96D9-489ED9BD876B}"/>
                </a:ext>
              </a:extLst>
            </p:cNvPr>
            <p:cNvSpPr txBox="1"/>
            <p:nvPr/>
          </p:nvSpPr>
          <p:spPr>
            <a:xfrm>
              <a:off x="0" y="77743"/>
              <a:ext cx="758190" cy="694690"/>
            </a:xfrm>
            <a:prstGeom prst="rect">
              <a:avLst/>
            </a:prstGeom>
            <a:noFill/>
          </p:spPr>
          <p:txBody>
            <a:bodyPr wrap="square"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000" b="1" i="0" u="none" strike="noStrike" kern="1200" cap="none" spc="0" normalizeH="0" baseline="0" noProof="0" dirty="0">
                  <a:ln>
                    <a:noFill/>
                  </a:ln>
                  <a:solidFill>
                    <a:srgbClr val="312EF6"/>
                  </a:solidFill>
                  <a:effectLst/>
                  <a:uLnTx/>
                  <a:uFillTx/>
                  <a:latin typeface="Calibri" panose="020F0502020204030204" pitchFamily="34" charset="0"/>
                  <a:ea typeface="Calibri" panose="020F0502020204030204" pitchFamily="34" charset="0"/>
                  <a:cs typeface="Times New Roman" panose="02020603050405020304" pitchFamily="18" charset="0"/>
                </a:rPr>
                <a:t>1</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B48B2CCE-3FB8-4F1D-848B-23E848C0BA75}"/>
                </a:ext>
              </a:extLst>
            </p:cNvPr>
            <p:cNvCxnSpPr>
              <a:cxnSpLocks/>
            </p:cNvCxnSpPr>
            <p:nvPr/>
          </p:nvCxnSpPr>
          <p:spPr>
            <a:xfrm flipH="1">
              <a:off x="310640" y="0"/>
              <a:ext cx="433367" cy="410993"/>
            </a:xfrm>
            <a:prstGeom prst="straightConnector1">
              <a:avLst/>
            </a:prstGeom>
            <a:ln w="76200">
              <a:solidFill>
                <a:srgbClr val="312EF6"/>
              </a:solidFill>
              <a:tailEnd type="triangle"/>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CC64AE74-4C1A-5834-A08F-7EC915CEE6B3}"/>
              </a:ext>
            </a:extLst>
          </p:cNvPr>
          <p:cNvSpPr txBox="1">
            <a:spLocks/>
          </p:cNvSpPr>
          <p:nvPr/>
        </p:nvSpPr>
        <p:spPr>
          <a:xfrm>
            <a:off x="76200" y="6214533"/>
            <a:ext cx="11925300" cy="68672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https://supportservices.jobcorps.gov/health/Pages/MH-Resource-Bundles.aspx</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81180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56E8364-2783-4A5B-AC2F-B6518F934093}"/>
              </a:ext>
            </a:extLst>
          </p:cNvPr>
          <p:cNvSpPr>
            <a:spLocks noGrp="1"/>
          </p:cNvSpPr>
          <p:nvPr>
            <p:ph type="title"/>
          </p:nvPr>
        </p:nvSpPr>
        <p:spPr>
          <a:xfrm>
            <a:off x="653688" y="388394"/>
            <a:ext cx="5157216" cy="1344975"/>
          </a:xfrm>
        </p:spPr>
        <p:txBody>
          <a:bodyPr>
            <a:normAutofit fontScale="90000"/>
          </a:bodyPr>
          <a:lstStyle/>
          <a:p>
            <a:pPr algn="ctr"/>
            <a:br>
              <a:rPr lang="en-US" sz="1600" dirty="0"/>
            </a:br>
            <a:br>
              <a:rPr lang="en-US" sz="2800" dirty="0"/>
            </a:br>
            <a:r>
              <a:rPr lang="en-US" sz="2800" b="1" dirty="0"/>
              <a:t>Q &amp; A</a:t>
            </a:r>
            <a:br>
              <a:rPr lang="en-US" sz="2800" b="1" dirty="0"/>
            </a:br>
            <a:br>
              <a:rPr lang="en-US" sz="2800" b="1" dirty="0"/>
            </a:br>
            <a:r>
              <a:rPr lang="en-US" sz="2800" b="1" dirty="0"/>
              <a:t>What’s Next?</a:t>
            </a:r>
          </a:p>
        </p:txBody>
      </p:sp>
      <p:pic>
        <p:nvPicPr>
          <p:cNvPr id="7" name="Picture 6" descr="Puzzle head">
            <a:extLst>
              <a:ext uri="{FF2B5EF4-FFF2-40B4-BE49-F238E27FC236}">
                <a16:creationId xmlns:a16="http://schemas.microsoft.com/office/drawing/2014/main" id="{478FE0FC-A737-401E-A9C9-C71D811928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6969642" y="631875"/>
            <a:ext cx="4736963" cy="54388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F7535796-EE05-42C6-902B-74F1E5267090}"/>
              </a:ext>
            </a:extLst>
          </p:cNvPr>
          <p:cNvGraphicFramePr>
            <a:graphicFrameLocks noGrp="1"/>
          </p:cNvGraphicFramePr>
          <p:nvPr>
            <p:ph idx="1"/>
            <p:extLst>
              <p:ext uri="{D42A27DB-BD31-4B8C-83A1-F6EECF244321}">
                <p14:modId xmlns:p14="http://schemas.microsoft.com/office/powerpoint/2010/main" val="4012261465"/>
              </p:ext>
            </p:extLst>
          </p:nvPr>
        </p:nvGraphicFramePr>
        <p:xfrm>
          <a:off x="804672" y="2121763"/>
          <a:ext cx="5157216" cy="3773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7161917"/>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Mental Health Specialists (RMHS)</a:t>
            </a:r>
          </a:p>
        </p:txBody>
      </p:sp>
      <p:sp>
        <p:nvSpPr>
          <p:cNvPr id="3" name="Content Placeholder 2"/>
          <p:cNvSpPr>
            <a:spLocks noGrp="1"/>
          </p:cNvSpPr>
          <p:nvPr>
            <p:ph sz="half" idx="1"/>
          </p:nvPr>
        </p:nvSpPr>
        <p:spPr/>
        <p:txBody>
          <a:bodyPr>
            <a:normAutofit/>
          </a:bodyPr>
          <a:lstStyle/>
          <a:p>
            <a:r>
              <a:rPr lang="en-US" dirty="0"/>
              <a:t>Region 1 (Boston)</a:t>
            </a:r>
          </a:p>
          <a:p>
            <a:pPr lvl="1"/>
            <a:r>
              <a:rPr lang="en-US" b="1" dirty="0">
                <a:solidFill>
                  <a:srgbClr val="201EB5"/>
                </a:solidFill>
              </a:rPr>
              <a:t>Elizabeth Jarski, LCSW</a:t>
            </a:r>
            <a:endParaRPr lang="en-US" dirty="0"/>
          </a:p>
          <a:p>
            <a:pPr lvl="2"/>
            <a:endParaRPr lang="en-US" dirty="0"/>
          </a:p>
          <a:p>
            <a:pPr lvl="1"/>
            <a:r>
              <a:rPr lang="en-US" b="1" dirty="0">
                <a:solidFill>
                  <a:srgbClr val="201EB5"/>
                </a:solidFill>
              </a:rPr>
              <a:t>Maria Acevedo, PhD (Puerto Rico)</a:t>
            </a:r>
          </a:p>
          <a:p>
            <a:pPr lvl="2"/>
            <a:endParaRPr lang="en-US" dirty="0"/>
          </a:p>
          <a:p>
            <a:r>
              <a:rPr lang="en-US" dirty="0"/>
              <a:t>Region 2 (Philadelphia)</a:t>
            </a:r>
            <a:endParaRPr lang="en-US" b="1" dirty="0">
              <a:solidFill>
                <a:srgbClr val="201EB5"/>
              </a:solidFill>
            </a:endParaRPr>
          </a:p>
          <a:p>
            <a:pPr lvl="1"/>
            <a:r>
              <a:rPr lang="en-US" b="1" dirty="0">
                <a:solidFill>
                  <a:srgbClr val="201EB5"/>
                </a:solidFill>
              </a:rPr>
              <a:t>Valerie Cherry, PhD</a:t>
            </a:r>
          </a:p>
          <a:p>
            <a:pPr marL="0" indent="0">
              <a:buNone/>
            </a:pPr>
            <a:endParaRPr lang="en-US" dirty="0"/>
          </a:p>
        </p:txBody>
      </p:sp>
      <p:sp>
        <p:nvSpPr>
          <p:cNvPr id="4" name="Content Placeholder 3"/>
          <p:cNvSpPr>
            <a:spLocks noGrp="1"/>
          </p:cNvSpPr>
          <p:nvPr>
            <p:ph sz="half" idx="2"/>
          </p:nvPr>
        </p:nvSpPr>
        <p:spPr/>
        <p:txBody>
          <a:bodyPr>
            <a:normAutofit/>
          </a:bodyPr>
          <a:lstStyle/>
          <a:p>
            <a:r>
              <a:rPr lang="en-US" dirty="0"/>
              <a:t>Region 3 (Atlanta)</a:t>
            </a:r>
          </a:p>
          <a:p>
            <a:pPr lvl="1"/>
            <a:r>
              <a:rPr lang="en-US" b="1" dirty="0">
                <a:solidFill>
                  <a:srgbClr val="201EB5"/>
                </a:solidFill>
              </a:rPr>
              <a:t>Elizabeth Jarski, LCSW</a:t>
            </a:r>
          </a:p>
          <a:p>
            <a:pPr lvl="2"/>
            <a:endParaRPr lang="en-US" dirty="0"/>
          </a:p>
          <a:p>
            <a:r>
              <a:rPr lang="en-US" dirty="0"/>
              <a:t>Regions 4 (Dallas) &amp; 6 (San Francisco)</a:t>
            </a:r>
          </a:p>
          <a:p>
            <a:pPr lvl="1"/>
            <a:r>
              <a:rPr lang="en-US" b="1" dirty="0">
                <a:solidFill>
                  <a:srgbClr val="201EB5"/>
                </a:solidFill>
              </a:rPr>
              <a:t>Tamara D. Warner, PhD</a:t>
            </a:r>
          </a:p>
          <a:p>
            <a:pPr lvl="2"/>
            <a:endParaRPr lang="en-US" dirty="0"/>
          </a:p>
          <a:p>
            <a:r>
              <a:rPr lang="en-US" dirty="0"/>
              <a:t>Region 5 (Chicago)</a:t>
            </a:r>
          </a:p>
          <a:p>
            <a:pPr lvl="1"/>
            <a:r>
              <a:rPr lang="en-US" b="1" dirty="0">
                <a:solidFill>
                  <a:srgbClr val="201EB5"/>
                </a:solidFill>
              </a:rPr>
              <a:t>Helena Mackenzie, PhD</a:t>
            </a:r>
          </a:p>
          <a:p>
            <a:pPr marL="0" indent="0">
              <a:buNone/>
            </a:pPr>
            <a:endParaRPr lang="en-US" dirty="0"/>
          </a:p>
        </p:txBody>
      </p:sp>
      <p:pic>
        <p:nvPicPr>
          <p:cNvPr id="10" name="Picture 2" descr="Puzzle head">
            <a:extLst>
              <a:ext uri="{FF2B5EF4-FFF2-40B4-BE49-F238E27FC236}">
                <a16:creationId xmlns:a16="http://schemas.microsoft.com/office/drawing/2014/main" id="{129720A6-FE05-4CAF-AB56-17D8D696AC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454832" y="219960"/>
            <a:ext cx="1447629" cy="166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231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963669" y="425303"/>
            <a:ext cx="4805996" cy="446567"/>
          </a:xfrm>
          <a:ln w="57150">
            <a:noFill/>
          </a:ln>
        </p:spPr>
        <p:txBody>
          <a:bodyPr vert="horz" lIns="91440" tIns="45720" rIns="91440" bIns="45720" rtlCol="0" anchor="t">
            <a:noAutofit/>
          </a:bodyPr>
          <a:lstStyle/>
          <a:p>
            <a:pPr algn="ct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r>
              <a:rPr lang="en-US" sz="3200" b="1" kern="1200" dirty="0">
                <a:solidFill>
                  <a:srgbClr val="000000"/>
                </a:solidFill>
                <a:effectLst>
                  <a:outerShdw blurRad="38100" dist="38100" dir="2700000" algn="tl">
                    <a:srgbClr val="000000">
                      <a:alpha val="43137"/>
                    </a:srgbClr>
                  </a:outerShdw>
                </a:effectLst>
                <a:latin typeface="+mj-lt"/>
                <a:ea typeface="+mj-ea"/>
                <a:cs typeface="+mj-cs"/>
              </a:rPr>
              <a:t>Please Plan to Attend:</a:t>
            </a: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r>
              <a:rPr lang="en-US" sz="3200" b="1" kern="1200" dirty="0">
                <a:solidFill>
                  <a:srgbClr val="000000"/>
                </a:solidFill>
                <a:effectLst>
                  <a:outerShdw blurRad="38100" dist="38100" dir="2700000" algn="tl">
                    <a:srgbClr val="000000">
                      <a:alpha val="43137"/>
                    </a:srgbClr>
                  </a:outerShdw>
                </a:effectLst>
                <a:latin typeface="+mj-lt"/>
                <a:ea typeface="+mj-ea"/>
                <a:cs typeface="+mj-cs"/>
              </a:rPr>
              <a:t> CMHC Orientation Part 2: </a:t>
            </a: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r>
              <a:rPr lang="en-US" sz="3200" b="1" kern="1200" dirty="0">
                <a:solidFill>
                  <a:srgbClr val="000000"/>
                </a:solidFill>
                <a:effectLst>
                  <a:outerShdw blurRad="38100" dist="38100" dir="2700000" algn="tl">
                    <a:srgbClr val="000000">
                      <a:alpha val="43137"/>
                    </a:srgbClr>
                  </a:outerShdw>
                </a:effectLst>
                <a:latin typeface="+mj-lt"/>
                <a:ea typeface="+mj-ea"/>
                <a:cs typeface="+mj-cs"/>
              </a:rPr>
              <a:t>Applicant File Review</a:t>
            </a: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r>
              <a:rPr lang="en-US" sz="3200" b="1" kern="1200" dirty="0">
                <a:solidFill>
                  <a:srgbClr val="000000"/>
                </a:solidFill>
                <a:effectLst>
                  <a:outerShdw blurRad="38100" dist="38100" dir="2700000" algn="tl">
                    <a:srgbClr val="000000">
                      <a:alpha val="43137"/>
                    </a:srgbClr>
                  </a:outerShdw>
                </a:effectLst>
                <a:latin typeface="+mj-lt"/>
                <a:ea typeface="+mj-ea"/>
                <a:cs typeface="+mj-cs"/>
              </a:rPr>
              <a:t> CMHC Orientation Part 3: </a:t>
            </a:r>
            <a:r>
              <a:rPr lang="en-US" sz="3200" b="1" dirty="0">
                <a:solidFill>
                  <a:srgbClr val="000000"/>
                </a:solidFill>
                <a:effectLst>
                  <a:outerShdw blurRad="38100" dist="38100" dir="2700000" algn="tl">
                    <a:srgbClr val="000000">
                      <a:alpha val="43137"/>
                    </a:srgbClr>
                  </a:outerShdw>
                </a:effectLst>
              </a:rPr>
              <a:t>Medical Separation with Reinstatement Rights (MSWR)</a:t>
            </a:r>
            <a:br>
              <a:rPr lang="en-US" sz="3200" b="1" dirty="0">
                <a:solidFill>
                  <a:srgbClr val="000000"/>
                </a:solidFill>
                <a:effectLst>
                  <a:outerShdw blurRad="38100" dist="38100" dir="2700000" algn="tl">
                    <a:srgbClr val="000000">
                      <a:alpha val="43137"/>
                    </a:srgbClr>
                  </a:outerShdw>
                </a:effectLst>
              </a:rPr>
            </a:br>
            <a:r>
              <a:rPr lang="en-US" sz="3200" b="1" dirty="0">
                <a:solidFill>
                  <a:srgbClr val="000000"/>
                </a:solidFill>
                <a:effectLst>
                  <a:outerShdw blurRad="38100" dist="38100" dir="2700000" algn="tl">
                    <a:srgbClr val="000000">
                      <a:alpha val="43137"/>
                    </a:srgbClr>
                  </a:outerShdw>
                </a:effectLst>
              </a:rPr>
              <a:t> </a:t>
            </a:r>
            <a:br>
              <a:rPr lang="en-US" sz="2800" b="1" kern="1200" dirty="0">
                <a:solidFill>
                  <a:srgbClr val="000000"/>
                </a:solidFill>
                <a:effectLst>
                  <a:outerShdw blurRad="38100" dist="38100" dir="2700000" algn="tl">
                    <a:srgbClr val="000000">
                      <a:alpha val="43137"/>
                    </a:srgbClr>
                  </a:outerShdw>
                </a:effectLst>
                <a:latin typeface="+mj-lt"/>
                <a:ea typeface="+mj-ea"/>
                <a:cs typeface="+mj-cs"/>
              </a:rPr>
            </a:br>
            <a:br>
              <a:rPr lang="en-US" sz="3200" b="1" kern="1200" dirty="0">
                <a:solidFill>
                  <a:srgbClr val="000000"/>
                </a:solidFill>
                <a:effectLst>
                  <a:outerShdw blurRad="38100" dist="38100" dir="2700000" algn="tl">
                    <a:srgbClr val="000000">
                      <a:alpha val="43137"/>
                    </a:srgbClr>
                  </a:outerShdw>
                </a:effectLst>
                <a:latin typeface="+mj-lt"/>
                <a:ea typeface="+mj-ea"/>
                <a:cs typeface="+mj-cs"/>
              </a:rPr>
            </a:br>
            <a:endParaRPr lang="en-US" sz="3200" b="1" kern="1200" dirty="0">
              <a:solidFill>
                <a:srgbClr val="000000"/>
              </a:solidFill>
              <a:effectLst>
                <a:outerShdw blurRad="38100" dist="38100" dir="2700000" algn="tl">
                  <a:srgbClr val="000000">
                    <a:alpha val="43137"/>
                  </a:srgbClr>
                </a:outerShdw>
              </a:effectLst>
              <a:latin typeface="+mj-lt"/>
              <a:ea typeface="+mj-ea"/>
              <a:cs typeface="+mj-cs"/>
            </a:endParaRPr>
          </a:p>
        </p:txBody>
      </p:sp>
      <p:sp>
        <p:nvSpPr>
          <p:cNvPr id="21"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Puzzle head">
            <a:extLst>
              <a:ext uri="{FF2B5EF4-FFF2-40B4-BE49-F238E27FC236}">
                <a16:creationId xmlns:a16="http://schemas.microsoft.com/office/drawing/2014/main" id="{E39D5D4C-AF4F-4243-ABD8-42A2D7D730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 b="12496"/>
          <a:stretch/>
        </p:blipFill>
        <p:spPr bwMode="auto">
          <a:xfrm>
            <a:off x="7709770" y="1815329"/>
            <a:ext cx="4141760" cy="414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4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uzzle head">
            <a:extLst>
              <a:ext uri="{FF2B5EF4-FFF2-40B4-BE49-F238E27FC236}">
                <a16:creationId xmlns:a16="http://schemas.microsoft.com/office/drawing/2014/main" id="{D1B98801-12D3-453B-A3F9-98023F0D40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486416" y="126097"/>
            <a:ext cx="1545559" cy="1774552"/>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4"/>
          <p:cNvSpPr/>
          <p:nvPr/>
        </p:nvSpPr>
        <p:spPr>
          <a:xfrm>
            <a:off x="415636" y="161596"/>
            <a:ext cx="3096491" cy="3038804"/>
          </a:xfrm>
          <a:prstGeom prst="flowChartDocumen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Mental Health Matters</a:t>
            </a:r>
          </a:p>
        </p:txBody>
      </p:sp>
      <p:sp>
        <p:nvSpPr>
          <p:cNvPr id="7" name="Title 6">
            <a:extLst>
              <a:ext uri="{FF2B5EF4-FFF2-40B4-BE49-F238E27FC236}">
                <a16:creationId xmlns:a16="http://schemas.microsoft.com/office/drawing/2014/main" id="{9B529FDB-FF01-444C-9CB8-08CB8B87B956}"/>
              </a:ext>
            </a:extLst>
          </p:cNvPr>
          <p:cNvSpPr>
            <a:spLocks noGrp="1"/>
          </p:cNvSpPr>
          <p:nvPr>
            <p:ph type="title"/>
          </p:nvPr>
        </p:nvSpPr>
        <p:spPr>
          <a:xfrm>
            <a:off x="3793786" y="365125"/>
            <a:ext cx="7560013" cy="1325563"/>
          </a:xfrm>
        </p:spPr>
        <p:txBody>
          <a:bodyPr>
            <a:normAutofit/>
          </a:bodyPr>
          <a:lstStyle/>
          <a:p>
            <a:r>
              <a:rPr lang="en-US" b="1" dirty="0">
                <a:latin typeface="+mn-lt"/>
              </a:rPr>
              <a:t>Your Role as a CMHC</a:t>
            </a:r>
            <a:br>
              <a:rPr lang="en-US" b="1" dirty="0"/>
            </a:br>
            <a:r>
              <a:rPr lang="en-US" sz="3000" dirty="0">
                <a:hlinkClick r:id="rId4"/>
              </a:rPr>
              <a:t>[PRH Chapter 2.3, R4 MHWP]</a:t>
            </a:r>
            <a:endParaRPr lang="en-US" sz="3000" dirty="0"/>
          </a:p>
        </p:txBody>
      </p:sp>
      <p:sp>
        <p:nvSpPr>
          <p:cNvPr id="8" name="Content Placeholder 7">
            <a:extLst>
              <a:ext uri="{FF2B5EF4-FFF2-40B4-BE49-F238E27FC236}">
                <a16:creationId xmlns:a16="http://schemas.microsoft.com/office/drawing/2014/main" id="{BB81C53F-80A2-8C4C-BFCF-1678E86E9CDF}"/>
              </a:ext>
            </a:extLst>
          </p:cNvPr>
          <p:cNvSpPr>
            <a:spLocks noGrp="1"/>
          </p:cNvSpPr>
          <p:nvPr>
            <p:ph idx="1"/>
          </p:nvPr>
        </p:nvSpPr>
        <p:spPr>
          <a:xfrm>
            <a:off x="3959597" y="1919057"/>
            <a:ext cx="7841673" cy="1325563"/>
          </a:xfrm>
          <a:solidFill>
            <a:schemeClr val="accent2">
              <a:lumMod val="75000"/>
            </a:schemeClr>
          </a:solidFill>
          <a:ln>
            <a:solidFill>
              <a:srgbClr val="312EF6"/>
            </a:solidFill>
          </a:ln>
        </p:spPr>
        <p:txBody>
          <a:bodyPr anchor="ctr">
            <a:noAutofit/>
          </a:bodyPr>
          <a:lstStyle/>
          <a:p>
            <a:pPr marL="0" indent="0" algn="ctr">
              <a:lnSpc>
                <a:spcPct val="100000"/>
              </a:lnSpc>
              <a:buNone/>
            </a:pPr>
            <a:r>
              <a:rPr lang="en-US" b="1" dirty="0">
                <a:solidFill>
                  <a:schemeClr val="bg1"/>
                </a:solidFill>
              </a:rPr>
              <a:t>3 Sets of Tasks for implementing a </a:t>
            </a:r>
          </a:p>
          <a:p>
            <a:pPr marL="0" indent="0" algn="ctr">
              <a:lnSpc>
                <a:spcPct val="110000"/>
              </a:lnSpc>
              <a:buNone/>
            </a:pPr>
            <a:r>
              <a:rPr lang="en-US" b="1" dirty="0">
                <a:solidFill>
                  <a:schemeClr val="bg1"/>
                </a:solidFill>
              </a:rPr>
              <a:t>Job Corps Mental Health and Wellness Program</a:t>
            </a:r>
          </a:p>
        </p:txBody>
      </p:sp>
      <p:sp>
        <p:nvSpPr>
          <p:cNvPr id="11" name="Content Placeholder 7">
            <a:extLst>
              <a:ext uri="{FF2B5EF4-FFF2-40B4-BE49-F238E27FC236}">
                <a16:creationId xmlns:a16="http://schemas.microsoft.com/office/drawing/2014/main" id="{5B7A5BF1-FDDB-C44B-AF96-FBEB14388337}"/>
              </a:ext>
            </a:extLst>
          </p:cNvPr>
          <p:cNvSpPr txBox="1">
            <a:spLocks/>
          </p:cNvSpPr>
          <p:nvPr/>
        </p:nvSpPr>
        <p:spPr>
          <a:xfrm>
            <a:off x="476057" y="3356413"/>
            <a:ext cx="7841673" cy="1005840"/>
          </a:xfrm>
          <a:prstGeom prst="rect">
            <a:avLst/>
          </a:prstGeom>
          <a:solidFill>
            <a:schemeClr val="accent4">
              <a:lumMod val="20000"/>
              <a:lumOff val="80000"/>
            </a:schemeClr>
          </a:solidFill>
          <a:ln>
            <a:solidFill>
              <a:srgbClr val="312EF6"/>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b="1" dirty="0"/>
              <a:t>ASSESSMENT</a:t>
            </a:r>
          </a:p>
        </p:txBody>
      </p:sp>
      <p:sp>
        <p:nvSpPr>
          <p:cNvPr id="12" name="Content Placeholder 7">
            <a:extLst>
              <a:ext uri="{FF2B5EF4-FFF2-40B4-BE49-F238E27FC236}">
                <a16:creationId xmlns:a16="http://schemas.microsoft.com/office/drawing/2014/main" id="{93D60F87-6289-3F49-A276-481E121056A3}"/>
              </a:ext>
            </a:extLst>
          </p:cNvPr>
          <p:cNvSpPr txBox="1">
            <a:spLocks/>
          </p:cNvSpPr>
          <p:nvPr/>
        </p:nvSpPr>
        <p:spPr>
          <a:xfrm>
            <a:off x="2566618" y="5565415"/>
            <a:ext cx="7841673" cy="914400"/>
          </a:xfrm>
          <a:prstGeom prst="rect">
            <a:avLst/>
          </a:prstGeom>
          <a:solidFill>
            <a:schemeClr val="accent1">
              <a:lumMod val="40000"/>
              <a:lumOff val="60000"/>
            </a:schemeClr>
          </a:solidFill>
          <a:ln>
            <a:solidFill>
              <a:srgbClr val="312EF6"/>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b="1" dirty="0"/>
              <a:t>MENTAL HEALTH PROMOTION &amp; EDUCATION</a:t>
            </a:r>
          </a:p>
        </p:txBody>
      </p:sp>
      <p:sp>
        <p:nvSpPr>
          <p:cNvPr id="13" name="Content Placeholder 7">
            <a:extLst>
              <a:ext uri="{FF2B5EF4-FFF2-40B4-BE49-F238E27FC236}">
                <a16:creationId xmlns:a16="http://schemas.microsoft.com/office/drawing/2014/main" id="{8F11D939-DB0B-1146-8C86-AE749787C47C}"/>
              </a:ext>
            </a:extLst>
          </p:cNvPr>
          <p:cNvSpPr txBox="1">
            <a:spLocks/>
          </p:cNvSpPr>
          <p:nvPr/>
        </p:nvSpPr>
        <p:spPr>
          <a:xfrm>
            <a:off x="1644268" y="4506634"/>
            <a:ext cx="7841673" cy="914400"/>
          </a:xfrm>
          <a:prstGeom prst="rect">
            <a:avLst/>
          </a:prstGeom>
          <a:solidFill>
            <a:schemeClr val="accent6">
              <a:lumMod val="40000"/>
              <a:lumOff val="60000"/>
            </a:schemeClr>
          </a:solidFill>
          <a:ln>
            <a:solidFill>
              <a:srgbClr val="312EF6"/>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b="1" dirty="0"/>
              <a:t>TREATMENT</a:t>
            </a:r>
          </a:p>
        </p:txBody>
      </p:sp>
    </p:spTree>
    <p:extLst>
      <p:ext uri="{BB962C8B-B14F-4D97-AF65-F5344CB8AC3E}">
        <p14:creationId xmlns:p14="http://schemas.microsoft.com/office/powerpoint/2010/main" val="68101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2130"/>
            <a:ext cx="9934595" cy="4354833"/>
          </a:xfrm>
        </p:spPr>
        <p:txBody>
          <a:bodyPr>
            <a:noAutofit/>
          </a:bodyPr>
          <a:lstStyle/>
          <a:p>
            <a:pPr marL="457200" lvl="1" indent="0">
              <a:buNone/>
            </a:pPr>
            <a:endParaRPr lang="en-US" sz="2000" dirty="0"/>
          </a:p>
          <a:p>
            <a:pPr marL="519113" lvl="1" indent="-500063">
              <a:lnSpc>
                <a:spcPct val="100000"/>
              </a:lnSpc>
            </a:pPr>
            <a:endParaRPr lang="en-US" sz="3200" dirty="0"/>
          </a:p>
          <a:p>
            <a:pPr marL="519113" lvl="1" indent="-500063">
              <a:lnSpc>
                <a:spcPct val="100000"/>
              </a:lnSpc>
            </a:pPr>
            <a:r>
              <a:rPr lang="en-US" sz="3200" dirty="0"/>
              <a:t>Applicant File Reviews</a:t>
            </a:r>
          </a:p>
          <a:p>
            <a:pPr marL="519113" lvl="1" indent="-500063">
              <a:lnSpc>
                <a:spcPct val="100000"/>
              </a:lnSpc>
            </a:pPr>
            <a:r>
              <a:rPr lang="en-US" sz="3200" dirty="0"/>
              <a:t>Screening of Students</a:t>
            </a:r>
          </a:p>
          <a:p>
            <a:pPr marL="519113" lvl="1" indent="-500063">
              <a:lnSpc>
                <a:spcPct val="100000"/>
              </a:lnSpc>
            </a:pPr>
            <a:r>
              <a:rPr lang="en-US" sz="3200" dirty="0"/>
              <a:t>Clinical Assessments</a:t>
            </a:r>
          </a:p>
          <a:p>
            <a:pPr marL="976313" lvl="2" indent="-500063">
              <a:lnSpc>
                <a:spcPct val="100000"/>
              </a:lnSpc>
              <a:buFont typeface="Courier New" panose="02070309020205020404" pitchFamily="49" charset="0"/>
              <a:buChar char="o"/>
            </a:pPr>
            <a:r>
              <a:rPr lang="en-US" sz="2400" dirty="0"/>
              <a:t>You are strongly encouraged to do a Mental Health Intake Assessment on any student you see for the first time following a positive mental health screening or referral for treatment</a:t>
            </a:r>
          </a:p>
          <a:p>
            <a:pPr marL="933450" lvl="2" indent="-457200">
              <a:lnSpc>
                <a:spcPct val="100000"/>
              </a:lnSpc>
              <a:buFont typeface="Courier New" panose="02070309020205020404" pitchFamily="49" charset="0"/>
              <a:buChar char="o"/>
            </a:pPr>
            <a:r>
              <a:rPr lang="en-US" sz="2800" dirty="0"/>
              <a:t>Treatment Using an EAP Model</a:t>
            </a:r>
          </a:p>
          <a:p>
            <a:pPr marL="19050" lvl="1" indent="0">
              <a:lnSpc>
                <a:spcPct val="100000"/>
              </a:lnSpc>
              <a:buNone/>
            </a:pPr>
            <a:endParaRPr lang="en-US" sz="3200" dirty="0"/>
          </a:p>
          <a:p>
            <a:endParaRPr lang="en-US" sz="3200" dirty="0"/>
          </a:p>
          <a:p>
            <a:endParaRPr lang="en-US" dirty="0"/>
          </a:p>
          <a:p>
            <a:endParaRPr lang="en-US" dirty="0"/>
          </a:p>
        </p:txBody>
      </p:sp>
      <p:sp>
        <p:nvSpPr>
          <p:cNvPr id="1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endParaRPr lang="en-US"/>
          </a:p>
        </p:txBody>
      </p:sp>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6">
            <a:extLst>
              <a:ext uri="{FF2B5EF4-FFF2-40B4-BE49-F238E27FC236}">
                <a16:creationId xmlns:a16="http://schemas.microsoft.com/office/drawing/2014/main" id="{5BFCB928-8897-544C-B08F-C35293793D21}"/>
              </a:ext>
            </a:extLst>
          </p:cNvPr>
          <p:cNvSpPr>
            <a:spLocks noGrp="1"/>
          </p:cNvSpPr>
          <p:nvPr>
            <p:ph type="title"/>
          </p:nvPr>
        </p:nvSpPr>
        <p:spPr>
          <a:xfrm>
            <a:off x="5077502" y="1020598"/>
            <a:ext cx="6022383" cy="1990617"/>
          </a:xfrm>
        </p:spPr>
        <p:txBody>
          <a:bodyPr>
            <a:normAutofit fontScale="90000"/>
          </a:bodyPr>
          <a:lstStyle/>
          <a:p>
            <a:pPr algn="ctr"/>
            <a:r>
              <a:rPr lang="en-US" b="1" dirty="0">
                <a:latin typeface="+mn-lt"/>
              </a:rPr>
              <a:t>					</a:t>
            </a:r>
            <a:br>
              <a:rPr lang="en-US" b="1" dirty="0">
                <a:latin typeface="+mn-lt"/>
              </a:rPr>
            </a:br>
            <a:r>
              <a:rPr lang="en-US" b="1" dirty="0">
                <a:latin typeface="+mn-lt"/>
              </a:rPr>
              <a:t>Your Role as a CMHC:</a:t>
            </a:r>
            <a:br>
              <a:rPr lang="en-US" b="1" dirty="0">
                <a:latin typeface="+mn-lt"/>
              </a:rPr>
            </a:br>
            <a:r>
              <a:rPr lang="en-US" b="1" dirty="0">
                <a:latin typeface="+mn-lt"/>
              </a:rPr>
              <a:t>Overview of </a:t>
            </a:r>
            <a:r>
              <a:rPr lang="en-US" sz="4900" b="1" dirty="0">
                <a:latin typeface="+mn-lt"/>
              </a:rPr>
              <a:t>Assessment</a:t>
            </a:r>
            <a:br>
              <a:rPr lang="en-US" sz="4900" b="1" dirty="0">
                <a:latin typeface="+mn-lt"/>
              </a:rPr>
            </a:br>
            <a:r>
              <a:rPr lang="en-US" sz="4900" b="1" dirty="0">
                <a:latin typeface="+mn-lt"/>
              </a:rPr>
              <a:t>Related Tasks</a:t>
            </a:r>
            <a:br>
              <a:rPr lang="en-US" b="1" dirty="0"/>
            </a:br>
            <a:r>
              <a:rPr lang="en-US" b="1" dirty="0"/>
              <a:t>				</a:t>
            </a:r>
            <a:endParaRPr lang="en-US" sz="3000" dirty="0"/>
          </a:p>
        </p:txBody>
      </p:sp>
      <p:pic>
        <p:nvPicPr>
          <p:cNvPr id="2" name="Picture 1">
            <a:extLst>
              <a:ext uri="{FF2B5EF4-FFF2-40B4-BE49-F238E27FC236}">
                <a16:creationId xmlns:a16="http://schemas.microsoft.com/office/drawing/2014/main" id="{11E889D7-6174-4BC8-9C88-CC8FADB1D871}"/>
              </a:ext>
            </a:extLst>
          </p:cNvPr>
          <p:cNvPicPr>
            <a:picLocks noChangeAspect="1"/>
          </p:cNvPicPr>
          <p:nvPr/>
        </p:nvPicPr>
        <p:blipFill>
          <a:blip r:embed="rId4"/>
          <a:stretch>
            <a:fillRect/>
          </a:stretch>
        </p:blipFill>
        <p:spPr>
          <a:xfrm>
            <a:off x="1419205" y="365125"/>
            <a:ext cx="3758276" cy="2130940"/>
          </a:xfrm>
          <a:prstGeom prst="rect">
            <a:avLst/>
          </a:prstGeom>
        </p:spPr>
      </p:pic>
    </p:spTree>
    <p:extLst>
      <p:ext uri="{BB962C8B-B14F-4D97-AF65-F5344CB8AC3E}">
        <p14:creationId xmlns:p14="http://schemas.microsoft.com/office/powerpoint/2010/main" val="372480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418" y="1762372"/>
            <a:ext cx="10515600" cy="4730504"/>
          </a:xfrm>
        </p:spPr>
        <p:txBody>
          <a:bodyPr>
            <a:normAutofit/>
          </a:bodyPr>
          <a:lstStyle/>
          <a:p>
            <a:pPr lvl="1"/>
            <a:endParaRPr lang="en-US" sz="3200" b="1" dirty="0"/>
          </a:p>
          <a:p>
            <a:pPr lvl="1"/>
            <a:r>
              <a:rPr lang="en-US" sz="3200" b="1" dirty="0"/>
              <a:t>Screening All New Students</a:t>
            </a:r>
          </a:p>
          <a:p>
            <a:pPr marL="457200" lvl="1" indent="0">
              <a:buNone/>
            </a:pPr>
            <a:endParaRPr lang="en-US" sz="3200" b="1" dirty="0"/>
          </a:p>
          <a:p>
            <a:pPr marL="1095375" lvl="2" indent="-346075">
              <a:buSzPct val="90000"/>
              <a:buFont typeface="Courier New" panose="02070309020205020404" pitchFamily="49" charset="0"/>
              <a:buChar char="o"/>
            </a:pPr>
            <a:r>
              <a:rPr lang="en-US" sz="3200" dirty="0"/>
              <a:t>Review the Health/History and Physical Exam Forms</a:t>
            </a:r>
          </a:p>
          <a:p>
            <a:pPr marL="1095375" lvl="2" indent="-346075">
              <a:buSzPct val="90000"/>
              <a:buFont typeface="Courier New" panose="02070309020205020404" pitchFamily="49" charset="0"/>
              <a:buChar char="o"/>
            </a:pPr>
            <a:r>
              <a:rPr lang="en-US" sz="3200" dirty="0"/>
              <a:t>Review and sign SIFs </a:t>
            </a:r>
            <a:r>
              <a:rPr lang="en-US" sz="3200" b="1" dirty="0">
                <a:solidFill>
                  <a:srgbClr val="FF0000"/>
                </a:solidFill>
              </a:rPr>
              <a:t>within one week</a:t>
            </a:r>
            <a:endParaRPr lang="en-US" sz="3200" dirty="0"/>
          </a:p>
          <a:p>
            <a:pPr marL="749300" lvl="3" indent="0">
              <a:buSzPct val="90000"/>
              <a:buNone/>
            </a:pPr>
            <a:endParaRPr lang="en-US" sz="3200" dirty="0"/>
          </a:p>
          <a:p>
            <a:pPr marL="0" indent="0">
              <a:buNone/>
            </a:pPr>
            <a:endParaRPr lang="en-US" dirty="0"/>
          </a:p>
          <a:p>
            <a:endParaRPr lang="en-US" dirty="0"/>
          </a:p>
          <a:p>
            <a:endParaRPr lang="en-US" dirty="0"/>
          </a:p>
        </p:txBody>
      </p:sp>
      <p:sp>
        <p:nvSpPr>
          <p:cNvPr id="1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endParaRPr lang="en-US"/>
          </a:p>
        </p:txBody>
      </p:sp>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6">
            <a:extLst>
              <a:ext uri="{FF2B5EF4-FFF2-40B4-BE49-F238E27FC236}">
                <a16:creationId xmlns:a16="http://schemas.microsoft.com/office/drawing/2014/main" id="{203602A8-A1BD-9744-87A5-BF3465861FBA}"/>
              </a:ext>
            </a:extLst>
          </p:cNvPr>
          <p:cNvSpPr>
            <a:spLocks noGrp="1"/>
          </p:cNvSpPr>
          <p:nvPr>
            <p:ph type="title"/>
          </p:nvPr>
        </p:nvSpPr>
        <p:spPr>
          <a:xfrm>
            <a:off x="838200" y="365125"/>
            <a:ext cx="9685421" cy="1325563"/>
          </a:xfrm>
          <a:solidFill>
            <a:schemeClr val="accent4">
              <a:lumMod val="20000"/>
              <a:lumOff val="80000"/>
            </a:schemeClr>
          </a:solidFill>
        </p:spPr>
        <p:txBody>
          <a:bodyPr>
            <a:normAutofit/>
          </a:bodyPr>
          <a:lstStyle/>
          <a:p>
            <a:pPr algn="ctr"/>
            <a:r>
              <a:rPr lang="en-US" b="1" dirty="0">
                <a:latin typeface="+mn-lt"/>
              </a:rPr>
              <a:t>Your Role as a CMHC: ASSESSMENT</a:t>
            </a:r>
            <a:br>
              <a:rPr lang="en-US" b="1" dirty="0"/>
            </a:br>
            <a:r>
              <a:rPr lang="en-US" sz="3000" dirty="0"/>
              <a:t>[PRH Chapter 2.3, R4 MHWP]</a:t>
            </a:r>
          </a:p>
        </p:txBody>
      </p:sp>
    </p:spTree>
    <p:extLst>
      <p:ext uri="{BB962C8B-B14F-4D97-AF65-F5344CB8AC3E}">
        <p14:creationId xmlns:p14="http://schemas.microsoft.com/office/powerpoint/2010/main" val="1341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3">
            <a:extLst>
              <a:ext uri="{FF2B5EF4-FFF2-40B4-BE49-F238E27FC236}">
                <a16:creationId xmlns:a16="http://schemas.microsoft.com/office/drawing/2014/main" id="{72353396-5601-47E6-8EDE-D6EA1958F9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66098" y="284420"/>
            <a:ext cx="7425902" cy="6289159"/>
          </a:xfrm>
          <a:prstGeom prst="rect">
            <a:avLst/>
          </a:prstGeom>
          <a:ln>
            <a:solidFill>
              <a:srgbClr val="FF0000"/>
            </a:solidFill>
          </a:ln>
        </p:spPr>
      </p:pic>
      <p:pic>
        <p:nvPicPr>
          <p:cNvPr id="3" name="Picture 2" descr="A picture containing person, window&#10;&#10;Description automatically generated">
            <a:extLst>
              <a:ext uri="{FF2B5EF4-FFF2-40B4-BE49-F238E27FC236}">
                <a16:creationId xmlns:a16="http://schemas.microsoft.com/office/drawing/2014/main" id="{F713E131-669F-9F75-C110-9A021D551E2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4838" y="2286000"/>
            <a:ext cx="3616538" cy="2161271"/>
          </a:xfrm>
          <a:prstGeom prst="rect">
            <a:avLst/>
          </a:prstGeom>
        </p:spPr>
      </p:pic>
    </p:spTree>
    <p:extLst>
      <p:ext uri="{BB962C8B-B14F-4D97-AF65-F5344CB8AC3E}">
        <p14:creationId xmlns:p14="http://schemas.microsoft.com/office/powerpoint/2010/main" val="266702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4100"/>
            <a:ext cx="10515600" cy="1325563"/>
          </a:xfrm>
        </p:spPr>
        <p:txBody>
          <a:bodyPr/>
          <a:lstStyle/>
          <a:p>
            <a:pPr algn="ctr"/>
            <a:r>
              <a:rPr lang="en-US" b="1" dirty="0">
                <a:hlinkClick r:id="rId3"/>
              </a:rPr>
              <a:t>Social Intake Form</a:t>
            </a:r>
            <a:endParaRPr lang="en-US" b="1" dirty="0"/>
          </a:p>
        </p:txBody>
      </p:sp>
      <p:sp>
        <p:nvSpPr>
          <p:cNvPr id="3" name="Text Placeholder 2"/>
          <p:cNvSpPr>
            <a:spLocks noGrp="1"/>
          </p:cNvSpPr>
          <p:nvPr>
            <p:ph type="body" idx="1"/>
          </p:nvPr>
        </p:nvSpPr>
        <p:spPr>
          <a:xfrm>
            <a:off x="421533" y="975287"/>
            <a:ext cx="5157787" cy="823912"/>
          </a:xfrm>
        </p:spPr>
        <p:txBody>
          <a:bodyPr/>
          <a:lstStyle/>
          <a:p>
            <a:pPr algn="ctr"/>
            <a:r>
              <a:rPr lang="en-US" dirty="0"/>
              <a:t>Mental Health Information</a:t>
            </a:r>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6753" y="1824135"/>
            <a:ext cx="5358474" cy="4980701"/>
          </a:xfrm>
          <a:ln>
            <a:solidFill>
              <a:srgbClr val="FF0000"/>
            </a:solidFill>
          </a:ln>
        </p:spPr>
      </p:pic>
      <p:sp>
        <p:nvSpPr>
          <p:cNvPr id="5" name="Text Placeholder 4"/>
          <p:cNvSpPr>
            <a:spLocks noGrp="1"/>
          </p:cNvSpPr>
          <p:nvPr>
            <p:ph type="body" sz="quarter" idx="3"/>
          </p:nvPr>
        </p:nvSpPr>
        <p:spPr>
          <a:xfrm>
            <a:off x="6096000" y="1000224"/>
            <a:ext cx="5183188" cy="823912"/>
          </a:xfrm>
        </p:spPr>
        <p:txBody>
          <a:bodyPr/>
          <a:lstStyle/>
          <a:p>
            <a:pPr algn="ctr"/>
            <a:r>
              <a:rPr lang="en-US" dirty="0"/>
              <a:t>Signatures and Referrals</a:t>
            </a:r>
          </a:p>
        </p:txBody>
      </p:sp>
      <p:pic>
        <p:nvPicPr>
          <p:cNvPr id="8" name="Content Placeholder 7"/>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5875227" y="2312176"/>
            <a:ext cx="6136708" cy="3825972"/>
          </a:xfrm>
          <a:ln>
            <a:solidFill>
              <a:srgbClr val="FF0000"/>
            </a:solidFill>
          </a:ln>
        </p:spPr>
      </p:pic>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1" b="-1"/>
          <a:stretch/>
        </p:blipFill>
        <p:spPr bwMode="auto">
          <a:xfrm>
            <a:off x="10772795" y="378736"/>
            <a:ext cx="1023787" cy="117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2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203602A8-A1BD-9744-87A5-BF3465861FBA}"/>
              </a:ext>
            </a:extLst>
          </p:cNvPr>
          <p:cNvSpPr>
            <a:spLocks noGrp="1"/>
          </p:cNvSpPr>
          <p:nvPr>
            <p:ph type="title"/>
          </p:nvPr>
        </p:nvSpPr>
        <p:spPr>
          <a:xfrm>
            <a:off x="1136428" y="627564"/>
            <a:ext cx="7474172" cy="1325563"/>
          </a:xfrm>
          <a:solidFill>
            <a:schemeClr val="accent4">
              <a:lumMod val="20000"/>
              <a:lumOff val="80000"/>
            </a:schemeClr>
          </a:solidFill>
        </p:spPr>
        <p:txBody>
          <a:bodyPr>
            <a:normAutofit/>
          </a:bodyPr>
          <a:lstStyle/>
          <a:p>
            <a:pPr algn="ctr"/>
            <a:r>
              <a:rPr lang="en-US" sz="3200" b="1" dirty="0">
                <a:latin typeface="+mn-lt"/>
              </a:rPr>
              <a:t>Your Role as a CMHC: ASSESSMENT</a:t>
            </a:r>
            <a:br>
              <a:rPr lang="en-US" sz="3200" b="1" dirty="0"/>
            </a:br>
            <a:r>
              <a:rPr lang="en-US" sz="2800" dirty="0"/>
              <a:t>[PRH Chapter 2.3, R4 MHWP]</a:t>
            </a:r>
          </a:p>
        </p:txBody>
      </p:sp>
      <p:sp>
        <p:nvSpPr>
          <p:cNvPr id="3" name="Content Placeholder 2"/>
          <p:cNvSpPr>
            <a:spLocks noGrp="1"/>
          </p:cNvSpPr>
          <p:nvPr>
            <p:ph idx="1"/>
          </p:nvPr>
        </p:nvSpPr>
        <p:spPr>
          <a:xfrm>
            <a:off x="358346" y="1953128"/>
            <a:ext cx="8557054" cy="4431630"/>
          </a:xfrm>
        </p:spPr>
        <p:txBody>
          <a:bodyPr anchor="ctr">
            <a:normAutofit fontScale="85000" lnSpcReduction="20000"/>
          </a:bodyPr>
          <a:lstStyle/>
          <a:p>
            <a:pPr marL="457200" lvl="1" indent="0">
              <a:spcBef>
                <a:spcPts val="0"/>
              </a:spcBef>
              <a:spcAft>
                <a:spcPts val="1200"/>
              </a:spcAft>
              <a:buNone/>
            </a:pPr>
            <a:endParaRPr lang="en-US" sz="3600" b="1" dirty="0">
              <a:solidFill>
                <a:srgbClr val="312EF6"/>
              </a:solidFill>
            </a:endParaRPr>
          </a:p>
          <a:p>
            <a:pPr marL="571500" lvl="1" indent="0">
              <a:buNone/>
            </a:pPr>
            <a:r>
              <a:rPr lang="en-US" sz="3600" b="1" dirty="0"/>
              <a:t>Assessments</a:t>
            </a:r>
          </a:p>
          <a:p>
            <a:pPr marL="800100" lvl="2" indent="0">
              <a:buSzPct val="87000"/>
              <a:buNone/>
            </a:pPr>
            <a:r>
              <a:rPr lang="en-US" sz="3600" b="1" i="1" dirty="0">
                <a:solidFill>
                  <a:schemeClr val="accent4">
                    <a:lumMod val="75000"/>
                  </a:schemeClr>
                </a:solidFill>
              </a:rPr>
              <a:t>Intake/Diagnostic Assessments</a:t>
            </a:r>
          </a:p>
          <a:p>
            <a:pPr lvl="3" indent="-342900">
              <a:buSzPct val="87000"/>
              <a:buFont typeface="Courier New" panose="02070309020205020404" pitchFamily="49" charset="0"/>
              <a:buChar char="o"/>
            </a:pPr>
            <a:r>
              <a:rPr lang="en-US" sz="3600" dirty="0"/>
              <a:t>Evidence-based Assessments (PHQ-9, GAD-7, C-SSRS)</a:t>
            </a:r>
          </a:p>
          <a:p>
            <a:pPr marL="1257300" lvl="3" indent="0">
              <a:buSzPct val="87000"/>
              <a:buNone/>
            </a:pPr>
            <a:endParaRPr lang="en-US" sz="3600" dirty="0"/>
          </a:p>
          <a:p>
            <a:pPr marL="800100" lvl="2" indent="0">
              <a:buSzPct val="87000"/>
              <a:buNone/>
            </a:pPr>
            <a:r>
              <a:rPr lang="en-US" sz="3600" b="1" i="1" dirty="0">
                <a:solidFill>
                  <a:schemeClr val="bg1">
                    <a:lumMod val="65000"/>
                  </a:schemeClr>
                </a:solidFill>
              </a:rPr>
              <a:t>Medical Separation With Reinstatement </a:t>
            </a:r>
            <a:r>
              <a:rPr lang="en-US" sz="3600" b="1" i="1" dirty="0">
                <a:solidFill>
                  <a:schemeClr val="bg2">
                    <a:lumMod val="75000"/>
                  </a:schemeClr>
                </a:solidFill>
              </a:rPr>
              <a:t>Rights (MSWR) </a:t>
            </a:r>
            <a:r>
              <a:rPr lang="en-US" sz="3600" dirty="0"/>
              <a:t>– </a:t>
            </a:r>
            <a:r>
              <a:rPr lang="en-US" sz="3600" i="1" dirty="0">
                <a:solidFill>
                  <a:srgbClr val="312EF6"/>
                </a:solidFill>
              </a:rPr>
              <a:t>covered in Part 2</a:t>
            </a:r>
            <a:endParaRPr lang="en-US" sz="2400" i="1" dirty="0">
              <a:solidFill>
                <a:srgbClr val="312EF6"/>
              </a:solidFill>
            </a:endParaRPr>
          </a:p>
          <a:p>
            <a:pPr marL="800100" lvl="2" indent="0">
              <a:buSzPct val="87000"/>
              <a:buNone/>
            </a:pPr>
            <a:endParaRPr lang="en-US" sz="3600" i="1" dirty="0">
              <a:solidFill>
                <a:srgbClr val="312EF6"/>
              </a:solidFill>
            </a:endParaRPr>
          </a:p>
          <a:p>
            <a:pPr marL="800100" lvl="2" indent="0">
              <a:buSzPct val="87000"/>
              <a:buNone/>
            </a:pPr>
            <a:endParaRPr lang="en-US" sz="3600" i="1" dirty="0">
              <a:solidFill>
                <a:srgbClr val="312EF6"/>
              </a:solidFill>
            </a:endParaRPr>
          </a:p>
          <a:p>
            <a:pPr marL="800100" lvl="2" indent="0">
              <a:buSzPct val="87000"/>
              <a:buNone/>
            </a:pPr>
            <a:r>
              <a:rPr lang="en-US" sz="3600" b="1" i="1" dirty="0">
                <a:solidFill>
                  <a:schemeClr val="bg1">
                    <a:lumMod val="65000"/>
                  </a:schemeClr>
                </a:solidFill>
              </a:rPr>
              <a:t>Applicant File Review (AFR) </a:t>
            </a:r>
            <a:r>
              <a:rPr lang="en-US" sz="3600" dirty="0"/>
              <a:t>– </a:t>
            </a:r>
            <a:r>
              <a:rPr lang="en-US" sz="3600" i="1" dirty="0">
                <a:solidFill>
                  <a:srgbClr val="312EF6"/>
                </a:solidFill>
              </a:rPr>
              <a:t>covered in Part 2</a:t>
            </a:r>
          </a:p>
          <a:p>
            <a:pPr marL="0" indent="0">
              <a:buNone/>
            </a:pPr>
            <a:endParaRPr lang="en-US" sz="3600" dirty="0"/>
          </a:p>
          <a:p>
            <a:endParaRPr lang="en-US" sz="2400" dirty="0"/>
          </a:p>
        </p:txBody>
      </p:sp>
      <p:sp>
        <p:nvSpPr>
          <p:cNvPr id="15" name="Rectangle 1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1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8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uzzle head">
            <a:extLst>
              <a:ext uri="{FF2B5EF4-FFF2-40B4-BE49-F238E27FC236}">
                <a16:creationId xmlns:a16="http://schemas.microsoft.com/office/drawing/2014/main" id="{009F92DD-60E0-4650-9CBC-02FAA027C85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1" b="12641"/>
          <a:stretch/>
        </p:blipFill>
        <p:spPr bwMode="auto">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51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XRUYQT3274NZ-681238054-1960</_dlc_DocId>
    <_dlc_DocIdUrl xmlns="b22f8f74-215c-4154-9939-bd29e4e8980e">
      <Url>https://supportservices.jobcorps.gov/health/_layouts/15/DocIdRedir.aspx?ID=XRUYQT3274NZ-681238054-1960</Url>
      <Description>XRUYQT3274NZ-681238054-1960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FA38E81-F41D-4991-8C0F-9A62EF7EF12A}">
  <ds:schemaRefs>
    <ds:schemaRef ds:uri="http://schemas.openxmlformats.org/package/2006/metadata/core-properties"/>
    <ds:schemaRef ds:uri="http://www.w3.org/XML/1998/namespace"/>
    <ds:schemaRef ds:uri="http://purl.org/dc/dcmitype/"/>
    <ds:schemaRef ds:uri="http://purl.org/dc/elements/1.1/"/>
    <ds:schemaRef ds:uri="http://schemas.microsoft.com/sharepoint/v3"/>
    <ds:schemaRef ds:uri="http://schemas.microsoft.com/office/infopath/2007/PartnerControls"/>
    <ds:schemaRef ds:uri="http://schemas.microsoft.com/office/2006/documentManagement/types"/>
    <ds:schemaRef ds:uri="http://purl.org/dc/terms/"/>
    <ds:schemaRef ds:uri="http://schemas.microsoft.com/office/2006/metadata/properties"/>
    <ds:schemaRef ds:uri="b22f8f74-215c-4154-9939-bd29e4e8980e"/>
  </ds:schemaRefs>
</ds:datastoreItem>
</file>

<file path=customXml/itemProps2.xml><?xml version="1.0" encoding="utf-8"?>
<ds:datastoreItem xmlns:ds="http://schemas.openxmlformats.org/officeDocument/2006/customXml" ds:itemID="{2A186DEF-EEC4-49B1-8146-77ED2FE1E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2f8f74-215c-4154-9939-bd29e4e898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667B8D-648E-4112-8E2A-1D25A12F9002}">
  <ds:schemaRefs>
    <ds:schemaRef ds:uri="http://schemas.microsoft.com/sharepoint/v3/contenttype/forms"/>
  </ds:schemaRefs>
</ds:datastoreItem>
</file>

<file path=customXml/itemProps4.xml><?xml version="1.0" encoding="utf-8"?>
<ds:datastoreItem xmlns:ds="http://schemas.openxmlformats.org/officeDocument/2006/customXml" ds:itemID="{525C5638-9493-4146-86DB-BBE919821B8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28558</TotalTime>
  <Words>9308</Words>
  <Application>Microsoft Macintosh PowerPoint</Application>
  <PresentationFormat>Widescreen</PresentationFormat>
  <Paragraphs>599</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Aptos</vt:lpstr>
      <vt:lpstr>Arial</vt:lpstr>
      <vt:lpstr>Calibri</vt:lpstr>
      <vt:lpstr>Calibri Light</vt:lpstr>
      <vt:lpstr>Courier New</vt:lpstr>
      <vt:lpstr>Office Theme</vt:lpstr>
      <vt:lpstr>Center Mental Health Consultant Orientation  Part 1- Overview of PRH Requirements</vt:lpstr>
      <vt:lpstr>Job Corps’ Mission</vt:lpstr>
      <vt:lpstr>Health &amp; Wellness Organization</vt:lpstr>
      <vt:lpstr>Your Role as a CMHC [PRH Chapter 2.3, R4 MHWP]</vt:lpstr>
      <vt:lpstr>      Your Role as a CMHC: Overview of Assessment Related Tasks     </vt:lpstr>
      <vt:lpstr>Your Role as a CMHC: ASSESSMENT [PRH Chapter 2.3, R4 MHWP]</vt:lpstr>
      <vt:lpstr>PowerPoint Presentation</vt:lpstr>
      <vt:lpstr>Social Intake Form</vt:lpstr>
      <vt:lpstr>Your Role as a CMHC: ASSESSMENT [PRH Chapter 2.3, R4 MHWP]</vt:lpstr>
      <vt:lpstr>Mental Health Intake Assessment Form</vt:lpstr>
      <vt:lpstr>Mental Health Intake Assessment Form</vt:lpstr>
      <vt:lpstr>  </vt:lpstr>
      <vt:lpstr>Treatment/Progress Notes</vt:lpstr>
      <vt:lpstr>On Center Referral and Feedback Form</vt:lpstr>
      <vt:lpstr>Return: Referral and Feedback Form</vt:lpstr>
      <vt:lpstr>Return: Referral and Feedback Form</vt:lpstr>
      <vt:lpstr>PowerPoint Presentation</vt:lpstr>
      <vt:lpstr>  Collaboration with Counseling Staff  [PRH Chapter 2.3, R4, d(4)] Case Management/Case Conference   </vt:lpstr>
      <vt:lpstr>PowerPoint Presentation</vt:lpstr>
      <vt:lpstr>Medication Monitoring Form</vt:lpstr>
      <vt:lpstr>PowerPoint Presentation</vt:lpstr>
      <vt:lpstr>   </vt:lpstr>
      <vt:lpstr>PowerPoint Presentation</vt:lpstr>
      <vt:lpstr>PowerPoint Presentation</vt:lpstr>
      <vt:lpstr>PowerPoint Presentation</vt:lpstr>
      <vt:lpstr>Standard Operating Procedures (SOPs) and Center Operating Procedures (COPs)</vt:lpstr>
      <vt:lpstr>Job Corps Health Care Guidelines</vt:lpstr>
      <vt:lpstr>Treatment Guidelines</vt:lpstr>
      <vt:lpstr>Symptomatic Management Guidelines</vt:lpstr>
      <vt:lpstr>SMG Flow Chart:  Behavior Changes/Unusual Behavior </vt:lpstr>
      <vt:lpstr>Policy and Requirement Handbook (PRH) and  Desk Reference Guide (DRG)</vt:lpstr>
      <vt:lpstr>PowerPoint Presentation</vt:lpstr>
      <vt:lpstr>CMHC Resource Bundles</vt:lpstr>
      <vt:lpstr>  Q &amp; A  What’s Next?</vt:lpstr>
      <vt:lpstr>Regional Mental Health Specialists (RMHS)</vt:lpstr>
      <vt:lpstr>  Please Plan to Attend:   CMHC Orientation Part 2:  Applicant File Review    CMHC Orientation Part 3: Medical Separation with Reinstatement Rights (MSWR)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Mental Health Consultant Orientation  Part 1</dc:title>
  <dc:creator>Eugia Meminger, PhD</dc:creator>
  <cp:lastModifiedBy>Helena Mackenzie</cp:lastModifiedBy>
  <cp:revision>191</cp:revision>
  <cp:lastPrinted>2023-04-03T21:31:53Z</cp:lastPrinted>
  <dcterms:created xsi:type="dcterms:W3CDTF">2021-01-13T05:03:08Z</dcterms:created>
  <dcterms:modified xsi:type="dcterms:W3CDTF">2024-03-01T14:38:49Z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00ae5455-a59f-4a9d-84af-0936da2d14b0</vt:lpwstr>
  </property>
</Properties>
</file>