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25"/>
  </p:notesMasterIdLst>
  <p:handoutMasterIdLst>
    <p:handoutMasterId r:id="rId26"/>
  </p:handoutMasterIdLst>
  <p:sldIdLst>
    <p:sldId id="257" r:id="rId3"/>
    <p:sldId id="258" r:id="rId4"/>
    <p:sldId id="259" r:id="rId5"/>
    <p:sldId id="256"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85" r:id="rId21"/>
    <p:sldId id="282" r:id="rId22"/>
    <p:sldId id="277"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367"/>
    <a:srgbClr val="CCF2A6"/>
    <a:srgbClr val="E4969F"/>
    <a:srgbClr val="ABD3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271" autoAdjust="0"/>
  </p:normalViewPr>
  <p:slideViewPr>
    <p:cSldViewPr snapToGrid="0">
      <p:cViewPr varScale="1">
        <p:scale>
          <a:sx n="68" d="100"/>
          <a:sy n="68" d="100"/>
        </p:scale>
        <p:origin x="1416" y="66"/>
      </p:cViewPr>
      <p:guideLst/>
    </p:cSldViewPr>
  </p:slideViewPr>
  <p:notesTextViewPr>
    <p:cViewPr>
      <p:scale>
        <a:sx n="1" d="1"/>
        <a:sy n="1" d="1"/>
      </p:scale>
      <p:origin x="0" y="0"/>
    </p:cViewPr>
  </p:notesText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4.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3D0F03-F6D6-5BC9-1FBD-F580D563ED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EC43C6-46DD-9B07-76BB-8BB888B3A1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99E104-9AA4-4892-B17F-4ABCAEB00222}" type="datetimeFigureOut">
              <a:rPr lang="en-US" smtClean="0"/>
              <a:t>3/6/2024</a:t>
            </a:fld>
            <a:endParaRPr lang="en-US"/>
          </a:p>
        </p:txBody>
      </p:sp>
      <p:sp>
        <p:nvSpPr>
          <p:cNvPr id="4" name="Footer Placeholder 3">
            <a:extLst>
              <a:ext uri="{FF2B5EF4-FFF2-40B4-BE49-F238E27FC236}">
                <a16:creationId xmlns:a16="http://schemas.microsoft.com/office/drawing/2014/main" id="{0FCDB5E1-DAA7-8AD9-3F6F-6DE74C92C8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C6CDF5-810B-5E52-4581-50FE607F3D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4B0DF2-0367-40B7-BDBA-CA5EBB039B03}" type="slidenum">
              <a:rPr lang="en-US" smtClean="0"/>
              <a:t>‹#›</a:t>
            </a:fld>
            <a:endParaRPr lang="en-US"/>
          </a:p>
        </p:txBody>
      </p:sp>
    </p:spTree>
    <p:extLst>
      <p:ext uri="{BB962C8B-B14F-4D97-AF65-F5344CB8AC3E}">
        <p14:creationId xmlns:p14="http://schemas.microsoft.com/office/powerpoint/2010/main" val="737561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93B6E-36DA-4631-AE1D-6A52636CF5D3}"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CA4F-183C-4F66-A7DC-04B49F6D734F}" type="slidenum">
              <a:rPr lang="en-US" smtClean="0"/>
              <a:t>‹#›</a:t>
            </a:fld>
            <a:endParaRPr lang="en-US"/>
          </a:p>
        </p:txBody>
      </p:sp>
    </p:spTree>
    <p:extLst>
      <p:ext uri="{BB962C8B-B14F-4D97-AF65-F5344CB8AC3E}">
        <p14:creationId xmlns:p14="http://schemas.microsoft.com/office/powerpoint/2010/main" val="180218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NXxytf6kfP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a:t>
            </a:fld>
            <a:endParaRPr lang="en-US"/>
          </a:p>
        </p:txBody>
      </p:sp>
    </p:spTree>
    <p:extLst>
      <p:ext uri="{BB962C8B-B14F-4D97-AF65-F5344CB8AC3E}">
        <p14:creationId xmlns:p14="http://schemas.microsoft.com/office/powerpoint/2010/main" val="2212216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10</a:t>
            </a:fld>
            <a:endParaRPr lang="en-US"/>
          </a:p>
        </p:txBody>
      </p:sp>
    </p:spTree>
    <p:extLst>
      <p:ext uri="{BB962C8B-B14F-4D97-AF65-F5344CB8AC3E}">
        <p14:creationId xmlns:p14="http://schemas.microsoft.com/office/powerpoint/2010/main" val="153862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Ted Talk - Dr. Amador - 14:04-18:02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https://www.youtube.com/watch?v=NXxytf6kfPM</a:t>
            </a:r>
            <a:endParaRPr lang="en-US" dirty="0"/>
          </a:p>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11</a:t>
            </a:fld>
            <a:endParaRPr lang="en-US"/>
          </a:p>
        </p:txBody>
      </p:sp>
    </p:spTree>
    <p:extLst>
      <p:ext uri="{BB962C8B-B14F-4D97-AF65-F5344CB8AC3E}">
        <p14:creationId xmlns:p14="http://schemas.microsoft.com/office/powerpoint/2010/main" val="1216066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6F0CA4F-183C-4F66-A7DC-04B49F6D734F}" type="slidenum">
              <a:rPr lang="en-US" smtClean="0"/>
              <a:t>12</a:t>
            </a:fld>
            <a:endParaRPr lang="en-US"/>
          </a:p>
        </p:txBody>
      </p:sp>
    </p:spTree>
    <p:extLst>
      <p:ext uri="{BB962C8B-B14F-4D97-AF65-F5344CB8AC3E}">
        <p14:creationId xmlns:p14="http://schemas.microsoft.com/office/powerpoint/2010/main" val="2132867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13</a:t>
            </a:fld>
            <a:endParaRPr lang="en-US"/>
          </a:p>
        </p:txBody>
      </p:sp>
    </p:spTree>
    <p:extLst>
      <p:ext uri="{BB962C8B-B14F-4D97-AF65-F5344CB8AC3E}">
        <p14:creationId xmlns:p14="http://schemas.microsoft.com/office/powerpoint/2010/main" val="365000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14</a:t>
            </a:fld>
            <a:endParaRPr lang="en-US"/>
          </a:p>
        </p:txBody>
      </p:sp>
    </p:spTree>
    <p:extLst>
      <p:ext uri="{BB962C8B-B14F-4D97-AF65-F5344CB8AC3E}">
        <p14:creationId xmlns:p14="http://schemas.microsoft.com/office/powerpoint/2010/main" val="124416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6F0CA4F-183C-4F66-A7DC-04B49F6D734F}" type="slidenum">
              <a:rPr lang="en-US" smtClean="0"/>
              <a:t>15</a:t>
            </a:fld>
            <a:endParaRPr lang="en-US"/>
          </a:p>
        </p:txBody>
      </p:sp>
    </p:spTree>
    <p:extLst>
      <p:ext uri="{BB962C8B-B14F-4D97-AF65-F5344CB8AC3E}">
        <p14:creationId xmlns:p14="http://schemas.microsoft.com/office/powerpoint/2010/main" val="348903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16</a:t>
            </a:fld>
            <a:endParaRPr lang="en-US"/>
          </a:p>
        </p:txBody>
      </p:sp>
    </p:spTree>
    <p:extLst>
      <p:ext uri="{BB962C8B-B14F-4D97-AF65-F5344CB8AC3E}">
        <p14:creationId xmlns:p14="http://schemas.microsoft.com/office/powerpoint/2010/main" val="2392794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17</a:t>
            </a:fld>
            <a:endParaRPr lang="en-US"/>
          </a:p>
        </p:txBody>
      </p:sp>
    </p:spTree>
    <p:extLst>
      <p:ext uri="{BB962C8B-B14F-4D97-AF65-F5344CB8AC3E}">
        <p14:creationId xmlns:p14="http://schemas.microsoft.com/office/powerpoint/2010/main" val="380187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18</a:t>
            </a:fld>
            <a:endParaRPr lang="en-US"/>
          </a:p>
        </p:txBody>
      </p:sp>
    </p:spTree>
    <p:extLst>
      <p:ext uri="{BB962C8B-B14F-4D97-AF65-F5344CB8AC3E}">
        <p14:creationId xmlns:p14="http://schemas.microsoft.com/office/powerpoint/2010/main" val="391649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19</a:t>
            </a:fld>
            <a:endParaRPr lang="en-US"/>
          </a:p>
        </p:txBody>
      </p:sp>
    </p:spTree>
    <p:extLst>
      <p:ext uri="{BB962C8B-B14F-4D97-AF65-F5344CB8AC3E}">
        <p14:creationId xmlns:p14="http://schemas.microsoft.com/office/powerpoint/2010/main" val="4039417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6F0CA4F-183C-4F66-A7DC-04B49F6D734F}" type="slidenum">
              <a:rPr lang="en-US" smtClean="0"/>
              <a:t>2</a:t>
            </a:fld>
            <a:endParaRPr lang="en-US"/>
          </a:p>
        </p:txBody>
      </p:sp>
    </p:spTree>
    <p:extLst>
      <p:ext uri="{BB962C8B-B14F-4D97-AF65-F5344CB8AC3E}">
        <p14:creationId xmlns:p14="http://schemas.microsoft.com/office/powerpoint/2010/main" val="3595787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20</a:t>
            </a:fld>
            <a:endParaRPr lang="en-US"/>
          </a:p>
        </p:txBody>
      </p:sp>
    </p:spTree>
    <p:extLst>
      <p:ext uri="{BB962C8B-B14F-4D97-AF65-F5344CB8AC3E}">
        <p14:creationId xmlns:p14="http://schemas.microsoft.com/office/powerpoint/2010/main" val="3548928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261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374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3</a:t>
            </a:fld>
            <a:endParaRPr lang="en-US"/>
          </a:p>
        </p:txBody>
      </p:sp>
    </p:spTree>
    <p:extLst>
      <p:ext uri="{BB962C8B-B14F-4D97-AF65-F5344CB8AC3E}">
        <p14:creationId xmlns:p14="http://schemas.microsoft.com/office/powerpoint/2010/main" val="390171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4</a:t>
            </a:fld>
            <a:endParaRPr lang="en-US"/>
          </a:p>
        </p:txBody>
      </p:sp>
    </p:spTree>
    <p:extLst>
      <p:ext uri="{BB962C8B-B14F-4D97-AF65-F5344CB8AC3E}">
        <p14:creationId xmlns:p14="http://schemas.microsoft.com/office/powerpoint/2010/main" val="239929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6F0CA4F-183C-4F66-A7DC-04B49F6D734F}" type="slidenum">
              <a:rPr lang="en-US" smtClean="0"/>
              <a:t>5</a:t>
            </a:fld>
            <a:endParaRPr lang="en-US"/>
          </a:p>
        </p:txBody>
      </p:sp>
    </p:spTree>
    <p:extLst>
      <p:ext uri="{BB962C8B-B14F-4D97-AF65-F5344CB8AC3E}">
        <p14:creationId xmlns:p14="http://schemas.microsoft.com/office/powerpoint/2010/main" val="1994313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6</a:t>
            </a:fld>
            <a:endParaRPr lang="en-US"/>
          </a:p>
        </p:txBody>
      </p:sp>
    </p:spTree>
    <p:extLst>
      <p:ext uri="{BB962C8B-B14F-4D97-AF65-F5344CB8AC3E}">
        <p14:creationId xmlns:p14="http://schemas.microsoft.com/office/powerpoint/2010/main" val="109987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7</a:t>
            </a:fld>
            <a:endParaRPr lang="en-US"/>
          </a:p>
        </p:txBody>
      </p:sp>
    </p:spTree>
    <p:extLst>
      <p:ext uri="{BB962C8B-B14F-4D97-AF65-F5344CB8AC3E}">
        <p14:creationId xmlns:p14="http://schemas.microsoft.com/office/powerpoint/2010/main" val="302051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8</a:t>
            </a:fld>
            <a:endParaRPr lang="en-US"/>
          </a:p>
        </p:txBody>
      </p:sp>
    </p:spTree>
    <p:extLst>
      <p:ext uri="{BB962C8B-B14F-4D97-AF65-F5344CB8AC3E}">
        <p14:creationId xmlns:p14="http://schemas.microsoft.com/office/powerpoint/2010/main" val="2113300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CA4F-183C-4F66-A7DC-04B49F6D734F}" type="slidenum">
              <a:rPr lang="en-US" smtClean="0"/>
              <a:t>9</a:t>
            </a:fld>
            <a:endParaRPr lang="en-US"/>
          </a:p>
        </p:txBody>
      </p:sp>
    </p:spTree>
    <p:extLst>
      <p:ext uri="{BB962C8B-B14F-4D97-AF65-F5344CB8AC3E}">
        <p14:creationId xmlns:p14="http://schemas.microsoft.com/office/powerpoint/2010/main" val="2255446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CF2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B9D2-0E85-F968-FF3F-2C1297040E45}"/>
              </a:ext>
            </a:extLst>
          </p:cNvPr>
          <p:cNvSpPr>
            <a:spLocks noGrp="1"/>
          </p:cNvSpPr>
          <p:nvPr>
            <p:ph type="ctrTitle" hasCustomPrompt="1"/>
          </p:nvPr>
        </p:nvSpPr>
        <p:spPr>
          <a:xfrm>
            <a:off x="618477" y="713990"/>
            <a:ext cx="8789474"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3D5422E9-6D29-D2C7-AC51-232AC8C13B42}"/>
              </a:ext>
            </a:extLst>
          </p:cNvPr>
          <p:cNvSpPr>
            <a:spLocks noGrp="1"/>
          </p:cNvSpPr>
          <p:nvPr>
            <p:ph type="subTitle" idx="1"/>
          </p:nvPr>
        </p:nvSpPr>
        <p:spPr>
          <a:xfrm>
            <a:off x="5181051" y="3518208"/>
            <a:ext cx="5134252" cy="3020704"/>
          </a:xfrm>
        </p:spPr>
        <p:txBody>
          <a:bodyPr>
            <a:normAutofit/>
          </a:bodyPr>
          <a:lstStyle>
            <a:lvl1pPr marL="0" indent="0" algn="ctr">
              <a:buNone/>
              <a:defRPr sz="2800">
                <a:latin typeface="Bierstad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9C6918-AC14-7167-D6DD-C7D0D8B78069}"/>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
        <p:nvSpPr>
          <p:cNvPr id="7" name="Freeform 3">
            <a:extLst>
              <a:ext uri="{FF2B5EF4-FFF2-40B4-BE49-F238E27FC236}">
                <a16:creationId xmlns:a16="http://schemas.microsoft.com/office/drawing/2014/main" id="{0F2CA4FF-308D-3112-2704-5FFFC2C65C36}"/>
              </a:ext>
            </a:extLst>
          </p:cNvPr>
          <p:cNvSpPr/>
          <p:nvPr userDrawn="1"/>
        </p:nvSpPr>
        <p:spPr>
          <a:xfrm rot="5400000" flipV="1">
            <a:off x="6562930" y="1228930"/>
            <a:ext cx="5875361" cy="5382778"/>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1" r="-27160" b="-60978"/>
            </a:stretch>
          </a:blipFill>
        </p:spPr>
        <p:txBody>
          <a:bodyPr/>
          <a:lstStyle/>
          <a:p>
            <a:endParaRPr lang="en-US" dirty="0"/>
          </a:p>
        </p:txBody>
      </p:sp>
      <p:sp>
        <p:nvSpPr>
          <p:cNvPr id="9" name="Freeform 3">
            <a:extLst>
              <a:ext uri="{FF2B5EF4-FFF2-40B4-BE49-F238E27FC236}">
                <a16:creationId xmlns:a16="http://schemas.microsoft.com/office/drawing/2014/main" id="{7182A579-91DD-DCF7-73F4-992B860FCC86}"/>
              </a:ext>
            </a:extLst>
          </p:cNvPr>
          <p:cNvSpPr/>
          <p:nvPr userDrawn="1"/>
        </p:nvSpPr>
        <p:spPr>
          <a:xfrm rot="16200000" flipH="1" flipV="1">
            <a:off x="-246289" y="1228930"/>
            <a:ext cx="5875361" cy="5382778"/>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1" r="-27160" b="-60978"/>
            </a:stretch>
          </a:blipFill>
        </p:spPr>
        <p:txBody>
          <a:bodyPr/>
          <a:lstStyle/>
          <a:p>
            <a:endParaRPr lang="en-US"/>
          </a:p>
        </p:txBody>
      </p:sp>
    </p:spTree>
    <p:extLst>
      <p:ext uri="{BB962C8B-B14F-4D97-AF65-F5344CB8AC3E}">
        <p14:creationId xmlns:p14="http://schemas.microsoft.com/office/powerpoint/2010/main" val="107171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BD3D0"/>
        </a:solidFill>
        <a:effectLst/>
      </p:bgPr>
    </p:bg>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A1A73E38-5231-639E-2E09-709735A6BB01}"/>
              </a:ext>
            </a:extLst>
          </p:cNvPr>
          <p:cNvGrpSpPr/>
          <p:nvPr userDrawn="1"/>
        </p:nvGrpSpPr>
        <p:grpSpPr>
          <a:xfrm>
            <a:off x="6987654" y="0"/>
            <a:ext cx="5204346" cy="6871647"/>
            <a:chOff x="0" y="0"/>
            <a:chExt cx="3567681" cy="4459601"/>
          </a:xfrm>
        </p:grpSpPr>
        <p:sp>
          <p:nvSpPr>
            <p:cNvPr id="12" name="Freeform 4">
              <a:extLst>
                <a:ext uri="{FF2B5EF4-FFF2-40B4-BE49-F238E27FC236}">
                  <a16:creationId xmlns:a16="http://schemas.microsoft.com/office/drawing/2014/main" id="{DC65AFD5-E53E-476A-72F6-E8398868BC26}"/>
                </a:ext>
              </a:extLst>
            </p:cNvPr>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txBody>
            <a:bodyPr/>
            <a:lstStyle/>
            <a:p>
              <a:endParaRPr lang="en-US"/>
            </a:p>
          </p:txBody>
        </p:sp>
      </p:grpSp>
      <p:sp>
        <p:nvSpPr>
          <p:cNvPr id="2" name="Title 1">
            <a:extLst>
              <a:ext uri="{FF2B5EF4-FFF2-40B4-BE49-F238E27FC236}">
                <a16:creationId xmlns:a16="http://schemas.microsoft.com/office/drawing/2014/main" id="{60CE9A53-79C2-D13C-42BF-6C2DF83BC53F}"/>
              </a:ext>
            </a:extLst>
          </p:cNvPr>
          <p:cNvSpPr>
            <a:spLocks noGrp="1"/>
          </p:cNvSpPr>
          <p:nvPr>
            <p:ph type="title"/>
          </p:nvPr>
        </p:nvSpPr>
        <p:spPr>
          <a:xfrm>
            <a:off x="7238998" y="365125"/>
            <a:ext cx="4114801" cy="1325563"/>
          </a:xfrm>
        </p:spPr>
        <p:txBody>
          <a:bodyPr/>
          <a:lstStyle>
            <a:lvl1pPr>
              <a:defRPr sz="2800" b="1">
                <a:solidFill>
                  <a:schemeClr val="bg1"/>
                </a:solidFill>
                <a:latin typeface="Abadi" panose="020B0604020104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180505CD-0336-017D-CF96-23230F40F7A6}"/>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
        <p:nvSpPr>
          <p:cNvPr id="14" name="Text Placeholder 3">
            <a:extLst>
              <a:ext uri="{FF2B5EF4-FFF2-40B4-BE49-F238E27FC236}">
                <a16:creationId xmlns:a16="http://schemas.microsoft.com/office/drawing/2014/main" id="{1FBCEF36-9912-E3FD-251C-E5D160622036}"/>
              </a:ext>
            </a:extLst>
          </p:cNvPr>
          <p:cNvSpPr>
            <a:spLocks noGrp="1"/>
          </p:cNvSpPr>
          <p:nvPr>
            <p:ph type="body" sz="half" idx="2"/>
          </p:nvPr>
        </p:nvSpPr>
        <p:spPr>
          <a:xfrm>
            <a:off x="7238998" y="2544762"/>
            <a:ext cx="4114801" cy="3811588"/>
          </a:xfrm>
        </p:spPr>
        <p:txBody>
          <a:bodyPr>
            <a:normAutofit/>
          </a:bodyPr>
          <a:lstStyle>
            <a:lvl1pPr marL="0" indent="0">
              <a:buNone/>
              <a:defRPr sz="2400">
                <a:solidFill>
                  <a:schemeClr val="bg1"/>
                </a:solidFill>
                <a:latin typeface="Abadi" panose="020B06040201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452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ABD3D0"/>
        </a:solidFill>
        <a:effectLst/>
      </p:bgPr>
    </p:bg>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A1A73E38-5231-639E-2E09-709735A6BB01}"/>
              </a:ext>
            </a:extLst>
          </p:cNvPr>
          <p:cNvGrpSpPr/>
          <p:nvPr userDrawn="1"/>
        </p:nvGrpSpPr>
        <p:grpSpPr>
          <a:xfrm>
            <a:off x="6987654" y="0"/>
            <a:ext cx="5204346" cy="6871647"/>
            <a:chOff x="0" y="0"/>
            <a:chExt cx="3567681" cy="4459601"/>
          </a:xfrm>
        </p:grpSpPr>
        <p:sp>
          <p:nvSpPr>
            <p:cNvPr id="12" name="Freeform 4">
              <a:extLst>
                <a:ext uri="{FF2B5EF4-FFF2-40B4-BE49-F238E27FC236}">
                  <a16:creationId xmlns:a16="http://schemas.microsoft.com/office/drawing/2014/main" id="{DC65AFD5-E53E-476A-72F6-E8398868BC26}"/>
                </a:ext>
              </a:extLst>
            </p:cNvPr>
            <p:cNvSpPr/>
            <p:nvPr/>
          </p:nvSpPr>
          <p:spPr>
            <a:xfrm>
              <a:off x="0" y="0"/>
              <a:ext cx="3567681" cy="4459601"/>
            </a:xfrm>
            <a:custGeom>
              <a:avLst/>
              <a:gdLst/>
              <a:ahLst/>
              <a:cxnLst/>
              <a:rect l="l" t="t" r="r" b="b"/>
              <a:pathLst>
                <a:path w="3567681" h="4459601">
                  <a:moveTo>
                    <a:pt x="0" y="0"/>
                  </a:moveTo>
                  <a:lnTo>
                    <a:pt x="3567681" y="0"/>
                  </a:lnTo>
                  <a:lnTo>
                    <a:pt x="3567681" y="4459601"/>
                  </a:lnTo>
                  <a:lnTo>
                    <a:pt x="0" y="4459601"/>
                  </a:lnTo>
                  <a:close/>
                </a:path>
              </a:pathLst>
            </a:custGeom>
            <a:solidFill>
              <a:srgbClr val="3A6367"/>
            </a:solidFill>
          </p:spPr>
          <p:txBody>
            <a:bodyPr/>
            <a:lstStyle/>
            <a:p>
              <a:endParaRPr lang="en-US"/>
            </a:p>
          </p:txBody>
        </p:sp>
      </p:grpSp>
      <p:sp>
        <p:nvSpPr>
          <p:cNvPr id="2" name="Title 1">
            <a:extLst>
              <a:ext uri="{FF2B5EF4-FFF2-40B4-BE49-F238E27FC236}">
                <a16:creationId xmlns:a16="http://schemas.microsoft.com/office/drawing/2014/main" id="{60CE9A53-79C2-D13C-42BF-6C2DF83BC53F}"/>
              </a:ext>
            </a:extLst>
          </p:cNvPr>
          <p:cNvSpPr>
            <a:spLocks noGrp="1"/>
          </p:cNvSpPr>
          <p:nvPr>
            <p:ph type="title"/>
          </p:nvPr>
        </p:nvSpPr>
        <p:spPr>
          <a:xfrm>
            <a:off x="7238998" y="365125"/>
            <a:ext cx="4114801" cy="1325563"/>
          </a:xfrm>
        </p:spPr>
        <p:txBody>
          <a:bodyPr/>
          <a:lstStyle>
            <a:lvl1pPr>
              <a:defRPr sz="2800" b="1">
                <a:solidFill>
                  <a:schemeClr val="bg1"/>
                </a:solidFill>
                <a:latin typeface="Abadi" panose="020B0604020104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96BA6133-1F39-0D8F-D811-3639B59DE467}"/>
              </a:ext>
            </a:extLst>
          </p:cNvPr>
          <p:cNvSpPr>
            <a:spLocks noGrp="1"/>
          </p:cNvSpPr>
          <p:nvPr>
            <p:ph type="dt" sz="half" idx="10"/>
          </p:nvPr>
        </p:nvSpPr>
        <p:spPr/>
        <p:txBody>
          <a:bodyPr/>
          <a:lstStyle/>
          <a:p>
            <a:fld id="{192CD3B1-050F-44D3-8D36-E9E61CDC7846}" type="datetime1">
              <a:rPr lang="en-US" smtClean="0"/>
              <a:t>3/6/2024</a:t>
            </a:fld>
            <a:endParaRPr lang="en-US"/>
          </a:p>
        </p:txBody>
      </p:sp>
      <p:sp>
        <p:nvSpPr>
          <p:cNvPr id="5" name="Slide Number Placeholder 4">
            <a:extLst>
              <a:ext uri="{FF2B5EF4-FFF2-40B4-BE49-F238E27FC236}">
                <a16:creationId xmlns:a16="http://schemas.microsoft.com/office/drawing/2014/main" id="{180505CD-0336-017D-CF96-23230F40F7A6}"/>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
        <p:nvSpPr>
          <p:cNvPr id="14" name="Text Placeholder 3">
            <a:extLst>
              <a:ext uri="{FF2B5EF4-FFF2-40B4-BE49-F238E27FC236}">
                <a16:creationId xmlns:a16="http://schemas.microsoft.com/office/drawing/2014/main" id="{1FBCEF36-9912-E3FD-251C-E5D160622036}"/>
              </a:ext>
            </a:extLst>
          </p:cNvPr>
          <p:cNvSpPr>
            <a:spLocks noGrp="1"/>
          </p:cNvSpPr>
          <p:nvPr>
            <p:ph type="body" sz="half" idx="2"/>
          </p:nvPr>
        </p:nvSpPr>
        <p:spPr>
          <a:xfrm>
            <a:off x="7238998" y="2544762"/>
            <a:ext cx="4114801" cy="3811588"/>
          </a:xfrm>
        </p:spPr>
        <p:txBody>
          <a:bodyPr>
            <a:normAutofit/>
          </a:bodyPr>
          <a:lstStyle>
            <a:lvl1pPr marL="0" indent="0">
              <a:buNone/>
              <a:defRPr sz="2400">
                <a:solidFill>
                  <a:schemeClr val="bg1"/>
                </a:solidFill>
                <a:latin typeface="Abadi" panose="020B06040201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Freeform 2">
            <a:extLst>
              <a:ext uri="{FF2B5EF4-FFF2-40B4-BE49-F238E27FC236}">
                <a16:creationId xmlns:a16="http://schemas.microsoft.com/office/drawing/2014/main" id="{2CD050B6-D4DF-F58C-EF7F-0500FA7BB5D7}"/>
              </a:ext>
            </a:extLst>
          </p:cNvPr>
          <p:cNvSpPr/>
          <p:nvPr userDrawn="1"/>
        </p:nvSpPr>
        <p:spPr>
          <a:xfrm rot="5400000">
            <a:off x="-503425" y="854906"/>
            <a:ext cx="6506519" cy="5499668"/>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1" r="-27160" b="-60978"/>
            </a:stretch>
          </a:blipFill>
        </p:spPr>
        <p:txBody>
          <a:bodyPr/>
          <a:lstStyle/>
          <a:p>
            <a:endParaRPr lang="en-US"/>
          </a:p>
        </p:txBody>
      </p:sp>
    </p:spTree>
    <p:extLst>
      <p:ext uri="{BB962C8B-B14F-4D97-AF65-F5344CB8AC3E}">
        <p14:creationId xmlns:p14="http://schemas.microsoft.com/office/powerpoint/2010/main" val="428982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ABD3D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EE1442-CB1B-7F5B-ADC3-CE2C42C719B6}"/>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
        <p:nvSpPr>
          <p:cNvPr id="5" name="Freeform 18">
            <a:extLst>
              <a:ext uri="{FF2B5EF4-FFF2-40B4-BE49-F238E27FC236}">
                <a16:creationId xmlns:a16="http://schemas.microsoft.com/office/drawing/2014/main" id="{3535754B-F6BC-713D-3378-AE0569B1D1B5}"/>
              </a:ext>
            </a:extLst>
          </p:cNvPr>
          <p:cNvSpPr/>
          <p:nvPr userDrawn="1"/>
        </p:nvSpPr>
        <p:spPr>
          <a:xfrm rot="16200000">
            <a:off x="8498007" y="1137314"/>
            <a:ext cx="4831307" cy="2556678"/>
          </a:xfrm>
          <a:custGeom>
            <a:avLst/>
            <a:gdLst/>
            <a:ahLst/>
            <a:cxnLst/>
            <a:rect l="l" t="t" r="r" b="b"/>
            <a:pathLst>
              <a:path w="9349902" h="9315902">
                <a:moveTo>
                  <a:pt x="0" y="0"/>
                </a:moveTo>
                <a:lnTo>
                  <a:pt x="9349902" y="0"/>
                </a:lnTo>
                <a:lnTo>
                  <a:pt x="9349902" y="9315902"/>
                </a:lnTo>
                <a:lnTo>
                  <a:pt x="0" y="9315902"/>
                </a:lnTo>
                <a:lnTo>
                  <a:pt x="0" y="0"/>
                </a:lnTo>
                <a:close/>
              </a:path>
            </a:pathLst>
          </a:custGeom>
          <a:blipFill>
            <a:blip r:embed="rId2">
              <a:extLst>
                <a:ext uri="{96DAC541-7B7A-43D3-8B79-37D633B846F1}">
                  <asvg:svgBlip xmlns:asvg="http://schemas.microsoft.com/office/drawing/2016/SVG/main" r:embed="rId3"/>
                </a:ext>
              </a:extLst>
            </a:blip>
            <a:stretch>
              <a:fillRect t="2214" r="-25002" b="-171956"/>
            </a:stretch>
          </a:blipFill>
        </p:spPr>
        <p:txBody>
          <a:bodyPr/>
          <a:lstStyle/>
          <a:p>
            <a:endParaRPr lang="en-US"/>
          </a:p>
        </p:txBody>
      </p:sp>
      <p:sp>
        <p:nvSpPr>
          <p:cNvPr id="6" name="Freeform 17">
            <a:extLst>
              <a:ext uri="{FF2B5EF4-FFF2-40B4-BE49-F238E27FC236}">
                <a16:creationId xmlns:a16="http://schemas.microsoft.com/office/drawing/2014/main" id="{3E7DA4B6-536F-EFCF-EC4B-CEFA12879762}"/>
              </a:ext>
            </a:extLst>
          </p:cNvPr>
          <p:cNvSpPr/>
          <p:nvPr userDrawn="1"/>
        </p:nvSpPr>
        <p:spPr>
          <a:xfrm rot="5400000">
            <a:off x="-494730" y="4739186"/>
            <a:ext cx="2613543" cy="1624084"/>
          </a:xfrm>
          <a:custGeom>
            <a:avLst/>
            <a:gdLst/>
            <a:ahLst/>
            <a:cxnLst/>
            <a:rect l="l" t="t" r="r" b="b"/>
            <a:pathLst>
              <a:path w="9349902" h="9315902">
                <a:moveTo>
                  <a:pt x="0" y="0"/>
                </a:moveTo>
                <a:lnTo>
                  <a:pt x="9349902" y="0"/>
                </a:lnTo>
                <a:lnTo>
                  <a:pt x="9349902" y="9315902"/>
                </a:lnTo>
                <a:lnTo>
                  <a:pt x="0" y="9315902"/>
                </a:lnTo>
                <a:lnTo>
                  <a:pt x="0" y="0"/>
                </a:lnTo>
                <a:close/>
              </a:path>
            </a:pathLst>
          </a:custGeom>
          <a:blipFill>
            <a:blip r:embed="rId4">
              <a:extLst>
                <a:ext uri="{96DAC541-7B7A-43D3-8B79-37D633B846F1}">
                  <asvg:svgBlip xmlns:asvg="http://schemas.microsoft.com/office/drawing/2016/SVG/main" r:embed="rId5"/>
                </a:ext>
              </a:extLst>
            </a:blip>
            <a:stretch>
              <a:fillRect l="-113763" r="-72008" b="-358934"/>
            </a:stretch>
          </a:blipFill>
        </p:spPr>
        <p:txBody>
          <a:bodyPr/>
          <a:lstStyle/>
          <a:p>
            <a:endParaRPr lang="en-US"/>
          </a:p>
        </p:txBody>
      </p:sp>
    </p:spTree>
    <p:extLst>
      <p:ext uri="{BB962C8B-B14F-4D97-AF65-F5344CB8AC3E}">
        <p14:creationId xmlns:p14="http://schemas.microsoft.com/office/powerpoint/2010/main" val="329062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34AD-9844-88D6-B155-DB1F6B76B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2DDF27-BDE7-C24E-1769-92213BE28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B52D1-B06D-E3B4-EB97-1C811B7E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6672AA47-6448-DCD2-7670-9C7094EEDEF3}"/>
              </a:ext>
            </a:extLst>
          </p:cNvPr>
          <p:cNvSpPr>
            <a:spLocks noGrp="1"/>
          </p:cNvSpPr>
          <p:nvPr>
            <p:ph type="dt" sz="half" idx="10"/>
          </p:nvPr>
        </p:nvSpPr>
        <p:spPr/>
        <p:txBody>
          <a:bodyPr/>
          <a:lstStyle/>
          <a:p>
            <a:fld id="{29A0CB9A-5A8D-4A79-8BBA-6B0390446ADE}" type="datetime1">
              <a:rPr lang="en-US" smtClean="0"/>
              <a:t>3/6/2024</a:t>
            </a:fld>
            <a:endParaRPr lang="en-US"/>
          </a:p>
        </p:txBody>
      </p:sp>
      <p:sp>
        <p:nvSpPr>
          <p:cNvPr id="6" name="Footer Placeholder 5">
            <a:extLst>
              <a:ext uri="{FF2B5EF4-FFF2-40B4-BE49-F238E27FC236}">
                <a16:creationId xmlns:a16="http://schemas.microsoft.com/office/drawing/2014/main" id="{C699BA9E-1C63-56D8-990A-B0CD3A6A0F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BE7F1-9905-FB69-C92D-753CC8C3823A}"/>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65490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F228-5D93-AA34-967A-254009BF2A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6A365E-8ADA-7103-CD7A-538D485D9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12670-5204-623E-B944-1776374DB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CA0FF7-E912-F4F9-1050-F2CE1CE76EC0}"/>
              </a:ext>
            </a:extLst>
          </p:cNvPr>
          <p:cNvSpPr>
            <a:spLocks noGrp="1"/>
          </p:cNvSpPr>
          <p:nvPr>
            <p:ph type="dt" sz="half" idx="10"/>
          </p:nvPr>
        </p:nvSpPr>
        <p:spPr/>
        <p:txBody>
          <a:bodyPr/>
          <a:lstStyle/>
          <a:p>
            <a:fld id="{D717727E-F4D7-4BAB-B720-E2B2F6D0D37B}" type="datetime1">
              <a:rPr lang="en-US" smtClean="0"/>
              <a:t>3/6/2024</a:t>
            </a:fld>
            <a:endParaRPr lang="en-US"/>
          </a:p>
        </p:txBody>
      </p:sp>
      <p:sp>
        <p:nvSpPr>
          <p:cNvPr id="6" name="Footer Placeholder 5">
            <a:extLst>
              <a:ext uri="{FF2B5EF4-FFF2-40B4-BE49-F238E27FC236}">
                <a16:creationId xmlns:a16="http://schemas.microsoft.com/office/drawing/2014/main" id="{E53F64DA-2169-4BA7-846D-A3A45C447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87169-9B42-4F88-F7C3-55EA141291A7}"/>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1620996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956D-E532-83AC-5CB2-A06453A324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B4BBF-A09B-490E-0771-68975FD092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A2BAB-74AC-6174-0BA2-C3B6DE488B9D}"/>
              </a:ext>
            </a:extLst>
          </p:cNvPr>
          <p:cNvSpPr>
            <a:spLocks noGrp="1"/>
          </p:cNvSpPr>
          <p:nvPr>
            <p:ph type="dt" sz="half" idx="10"/>
          </p:nvPr>
        </p:nvSpPr>
        <p:spPr/>
        <p:txBody>
          <a:bodyPr/>
          <a:lstStyle/>
          <a:p>
            <a:fld id="{6C783997-03F3-4584-B6D4-5E3833F6BC6F}" type="datetime1">
              <a:rPr lang="en-US" smtClean="0"/>
              <a:t>3/6/2024</a:t>
            </a:fld>
            <a:endParaRPr lang="en-US"/>
          </a:p>
        </p:txBody>
      </p:sp>
      <p:sp>
        <p:nvSpPr>
          <p:cNvPr id="5" name="Footer Placeholder 4">
            <a:extLst>
              <a:ext uri="{FF2B5EF4-FFF2-40B4-BE49-F238E27FC236}">
                <a16:creationId xmlns:a16="http://schemas.microsoft.com/office/drawing/2014/main" id="{A5778D3E-9D2F-28C8-9799-24214D2BD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3DF79-A093-D69D-A5E4-2058EA00AE97}"/>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302481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74D18-E5F9-0F5B-CF39-CF7DCCC332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F262DA-C343-3503-6F76-3935C64B78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5B9A07-9FFA-427A-BF9C-48DCF8CB8B02}"/>
              </a:ext>
            </a:extLst>
          </p:cNvPr>
          <p:cNvSpPr>
            <a:spLocks noGrp="1"/>
          </p:cNvSpPr>
          <p:nvPr>
            <p:ph type="dt" sz="half" idx="10"/>
          </p:nvPr>
        </p:nvSpPr>
        <p:spPr/>
        <p:txBody>
          <a:bodyPr/>
          <a:lstStyle/>
          <a:p>
            <a:fld id="{D231B474-E7F1-4AF4-81B0-58AD5CCCDEC8}" type="datetime1">
              <a:rPr lang="en-US" smtClean="0"/>
              <a:t>3/6/2024</a:t>
            </a:fld>
            <a:endParaRPr lang="en-US"/>
          </a:p>
        </p:txBody>
      </p:sp>
      <p:sp>
        <p:nvSpPr>
          <p:cNvPr id="5" name="Footer Placeholder 4">
            <a:extLst>
              <a:ext uri="{FF2B5EF4-FFF2-40B4-BE49-F238E27FC236}">
                <a16:creationId xmlns:a16="http://schemas.microsoft.com/office/drawing/2014/main" id="{B9F45FF0-F65B-0C3C-FADF-481AF9BBE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AAA28-F819-C72E-EE3C-EBFEADF97181}"/>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2392422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89EAEB-3894-4F91-84C0-16D2BC7F8B64}"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5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5A5963-03A1-463D-BA83-0166940E417D}"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73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406D0-F55C-4A50-B70C-20F626E4F838}"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25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CCF2A6"/>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5422E9-6D29-D2C7-AC51-232AC8C13B42}"/>
              </a:ext>
            </a:extLst>
          </p:cNvPr>
          <p:cNvSpPr>
            <a:spLocks noGrp="1"/>
          </p:cNvSpPr>
          <p:nvPr>
            <p:ph type="subTitle" idx="1"/>
          </p:nvPr>
        </p:nvSpPr>
        <p:spPr>
          <a:xfrm>
            <a:off x="3528875" y="982638"/>
            <a:ext cx="5134252" cy="3020704"/>
          </a:xfrm>
        </p:spPr>
        <p:txBody>
          <a:bodyPr>
            <a:normAutofit/>
          </a:bodyPr>
          <a:lstStyle>
            <a:lvl1pPr marL="0" indent="0" algn="ctr">
              <a:buNone/>
              <a:defRPr sz="2800">
                <a:latin typeface="Abadi" panose="020B06040201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9C6918-AC14-7167-D6DD-C7D0D8B78069}"/>
              </a:ext>
            </a:extLst>
          </p:cNvPr>
          <p:cNvSpPr>
            <a:spLocks noGrp="1"/>
          </p:cNvSpPr>
          <p:nvPr>
            <p:ph type="sldNum" sz="quarter" idx="12"/>
          </p:nvPr>
        </p:nvSpPr>
        <p:spPr>
          <a:xfrm>
            <a:off x="8610600" y="6356350"/>
            <a:ext cx="2743200" cy="365125"/>
          </a:xfrm>
          <a:prstGeom prst="rect">
            <a:avLst/>
          </a:prstGeom>
        </p:spPr>
        <p:txBody>
          <a:bodyPr/>
          <a:lstStyle>
            <a:lvl1pPr>
              <a:defRPr sz="1400"/>
            </a:lvl1pPr>
          </a:lstStyle>
          <a:p>
            <a:fld id="{1E4546ED-B0F2-4D7A-AC42-B109FC7892C5}" type="slidenum">
              <a:rPr lang="en-US" smtClean="0"/>
              <a:pPr/>
              <a:t>‹#›</a:t>
            </a:fld>
            <a:endParaRPr lang="en-US" dirty="0"/>
          </a:p>
        </p:txBody>
      </p:sp>
    </p:spTree>
    <p:extLst>
      <p:ext uri="{BB962C8B-B14F-4D97-AF65-F5344CB8AC3E}">
        <p14:creationId xmlns:p14="http://schemas.microsoft.com/office/powerpoint/2010/main" val="104523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54774C-E02A-477D-AA73-05A0BD0FBDF5}"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494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23D415-A6F5-4089-A6F8-A78DCCDBBA3E}" type="datetime1">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4142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D39877-1D30-42A4-A8A8-E990B51E71D5}" type="datetime1">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86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93072-BF0D-46BC-813D-A096C328030A}" type="datetime1">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9915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3EAB9683-84A1-4673-B164-CC573D0E5877}"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988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6D41552E-89CE-4213-9E45-1F7D6708381F}" type="datetime1">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3286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49BE1-935A-4C7D-A94D-D2DCF79697B9}"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959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48646-7025-45F6-8125-39DA608A54C9}" type="datetime1">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489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E496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6B9D2-0E85-F968-FF3F-2C1297040E45}"/>
              </a:ext>
            </a:extLst>
          </p:cNvPr>
          <p:cNvSpPr>
            <a:spLocks noGrp="1"/>
          </p:cNvSpPr>
          <p:nvPr>
            <p:ph type="ctrTitle" hasCustomPrompt="1"/>
          </p:nvPr>
        </p:nvSpPr>
        <p:spPr>
          <a:xfrm>
            <a:off x="618477" y="713990"/>
            <a:ext cx="5134252"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3D5422E9-6D29-D2C7-AC51-232AC8C13B42}"/>
              </a:ext>
            </a:extLst>
          </p:cNvPr>
          <p:cNvSpPr>
            <a:spLocks noGrp="1"/>
          </p:cNvSpPr>
          <p:nvPr>
            <p:ph type="subTitle" idx="1"/>
          </p:nvPr>
        </p:nvSpPr>
        <p:spPr>
          <a:xfrm>
            <a:off x="618478" y="3602038"/>
            <a:ext cx="5134252" cy="3020704"/>
          </a:xfrm>
        </p:spPr>
        <p:txBody>
          <a:bodyPr>
            <a:normAutofit/>
          </a:bodyPr>
          <a:lstStyle>
            <a:lvl1pPr marL="0" indent="0" algn="ctr">
              <a:buNone/>
              <a:defRPr sz="2600">
                <a:latin typeface="Aharoni" panose="02010803020104030203" pitchFamily="2" charset="-79"/>
                <a:cs typeface="Aharoni" panose="02010803020104030203"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3D9C6918-AC14-7167-D6DD-C7D0D8B78069}"/>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250761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F5F8-B71C-08CB-8D83-D9B08F3E08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AC1CE7-41BF-435D-578B-0EC72EE1DE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E9948-CCA8-AF76-9E5E-C1BF090CC568}"/>
              </a:ext>
            </a:extLst>
          </p:cNvPr>
          <p:cNvSpPr>
            <a:spLocks noGrp="1"/>
          </p:cNvSpPr>
          <p:nvPr>
            <p:ph type="dt" sz="half" idx="10"/>
          </p:nvPr>
        </p:nvSpPr>
        <p:spPr/>
        <p:txBody>
          <a:bodyPr/>
          <a:lstStyle/>
          <a:p>
            <a:fld id="{F75CE44F-9923-4063-8D57-0667BBCFAE37}" type="datetime1">
              <a:rPr lang="en-US" smtClean="0"/>
              <a:t>3/6/2024</a:t>
            </a:fld>
            <a:endParaRPr lang="en-US"/>
          </a:p>
        </p:txBody>
      </p:sp>
      <p:sp>
        <p:nvSpPr>
          <p:cNvPr id="5" name="Footer Placeholder 4">
            <a:extLst>
              <a:ext uri="{FF2B5EF4-FFF2-40B4-BE49-F238E27FC236}">
                <a16:creationId xmlns:a16="http://schemas.microsoft.com/office/drawing/2014/main" id="{69C5278E-F51B-1233-FB47-72850D575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6EDCB-0F72-6394-6531-8A852AA6901E}"/>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361511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2420-9C60-9D38-D60A-85F76315F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B26B8-248C-9483-3076-E1352B05BA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A526F-2C60-0EB4-061D-00E69880EDB9}"/>
              </a:ext>
            </a:extLst>
          </p:cNvPr>
          <p:cNvSpPr>
            <a:spLocks noGrp="1"/>
          </p:cNvSpPr>
          <p:nvPr>
            <p:ph type="dt" sz="half" idx="10"/>
          </p:nvPr>
        </p:nvSpPr>
        <p:spPr/>
        <p:txBody>
          <a:bodyPr/>
          <a:lstStyle/>
          <a:p>
            <a:fld id="{742C969F-FEEB-4813-8F5E-189C76B7DF43}" type="datetime1">
              <a:rPr lang="en-US" smtClean="0"/>
              <a:t>3/6/2024</a:t>
            </a:fld>
            <a:endParaRPr lang="en-US"/>
          </a:p>
        </p:txBody>
      </p:sp>
      <p:sp>
        <p:nvSpPr>
          <p:cNvPr id="5" name="Footer Placeholder 4">
            <a:extLst>
              <a:ext uri="{FF2B5EF4-FFF2-40B4-BE49-F238E27FC236}">
                <a16:creationId xmlns:a16="http://schemas.microsoft.com/office/drawing/2014/main" id="{1895065C-D6EE-E92F-9B4D-FE9B2FF03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C0B75-85FC-BA9C-44AB-E66B9A4139BB}"/>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384927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EA4A-5291-B2D9-95F4-B06FB79D5F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E924-0443-DD9B-669B-711930912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5EE593-3A11-C00A-5346-2FE634FD9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F331F-CEFA-4351-E293-E4E551A5D084}"/>
              </a:ext>
            </a:extLst>
          </p:cNvPr>
          <p:cNvSpPr>
            <a:spLocks noGrp="1"/>
          </p:cNvSpPr>
          <p:nvPr>
            <p:ph type="dt" sz="half" idx="10"/>
          </p:nvPr>
        </p:nvSpPr>
        <p:spPr/>
        <p:txBody>
          <a:bodyPr/>
          <a:lstStyle/>
          <a:p>
            <a:fld id="{E876F909-8FC5-4ADC-B347-6451E4FC166F}" type="datetime1">
              <a:rPr lang="en-US" smtClean="0"/>
              <a:t>3/6/2024</a:t>
            </a:fld>
            <a:endParaRPr lang="en-US"/>
          </a:p>
        </p:txBody>
      </p:sp>
      <p:sp>
        <p:nvSpPr>
          <p:cNvPr id="6" name="Footer Placeholder 5">
            <a:extLst>
              <a:ext uri="{FF2B5EF4-FFF2-40B4-BE49-F238E27FC236}">
                <a16:creationId xmlns:a16="http://schemas.microsoft.com/office/drawing/2014/main" id="{94F0CE63-68E0-82DE-FBCA-E42EB45A5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11D18-3856-4B07-215B-2377A6EA11E5}"/>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234961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B3C5-3712-7C83-F735-02E6A2E01C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8D40C0-2F45-D341-21A0-11D781828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EBF5B-F4E6-8FBE-D68B-D4CC0ACF4F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70708-1A20-525A-9F88-146F98ED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97477-B2F5-8018-D2F0-B8A10ED1A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F22A11-DA67-1CFD-2B4D-BA52E17A2506}"/>
              </a:ext>
            </a:extLst>
          </p:cNvPr>
          <p:cNvSpPr>
            <a:spLocks noGrp="1"/>
          </p:cNvSpPr>
          <p:nvPr>
            <p:ph type="dt" sz="half" idx="10"/>
          </p:nvPr>
        </p:nvSpPr>
        <p:spPr/>
        <p:txBody>
          <a:bodyPr/>
          <a:lstStyle/>
          <a:p>
            <a:fld id="{79F2D3FE-AE05-4EB9-A03B-51D739C50E01}" type="datetime1">
              <a:rPr lang="en-US" smtClean="0"/>
              <a:t>3/6/2024</a:t>
            </a:fld>
            <a:endParaRPr lang="en-US"/>
          </a:p>
        </p:txBody>
      </p:sp>
      <p:sp>
        <p:nvSpPr>
          <p:cNvPr id="8" name="Footer Placeholder 7">
            <a:extLst>
              <a:ext uri="{FF2B5EF4-FFF2-40B4-BE49-F238E27FC236}">
                <a16:creationId xmlns:a16="http://schemas.microsoft.com/office/drawing/2014/main" id="{D03D5594-F7C5-57FE-895E-6F1C8135E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097E5-4B74-D6D1-69AB-F89C6F7E7B77}"/>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421109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BF25-EBE1-317A-A663-AD16C6BCA8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EFC225-1827-EB37-C382-8ED0EF04CAFD}"/>
              </a:ext>
            </a:extLst>
          </p:cNvPr>
          <p:cNvSpPr>
            <a:spLocks noGrp="1"/>
          </p:cNvSpPr>
          <p:nvPr>
            <p:ph type="dt" sz="half" idx="10"/>
          </p:nvPr>
        </p:nvSpPr>
        <p:spPr/>
        <p:txBody>
          <a:bodyPr/>
          <a:lstStyle/>
          <a:p>
            <a:fld id="{170BCE92-5294-4D05-8714-CDE84A048A7F}" type="datetime1">
              <a:rPr lang="en-US" smtClean="0"/>
              <a:t>3/6/2024</a:t>
            </a:fld>
            <a:endParaRPr lang="en-US"/>
          </a:p>
        </p:txBody>
      </p:sp>
      <p:sp>
        <p:nvSpPr>
          <p:cNvPr id="4" name="Footer Placeholder 3">
            <a:extLst>
              <a:ext uri="{FF2B5EF4-FFF2-40B4-BE49-F238E27FC236}">
                <a16:creationId xmlns:a16="http://schemas.microsoft.com/office/drawing/2014/main" id="{505D2E48-B53A-2856-1922-5FD315AD5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E74FF9-F9B8-1AD6-4C64-99FB640D8746}"/>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Tree>
    <p:extLst>
      <p:ext uri="{BB962C8B-B14F-4D97-AF65-F5344CB8AC3E}">
        <p14:creationId xmlns:p14="http://schemas.microsoft.com/office/powerpoint/2010/main" val="3356849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969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BD8D-A311-40FC-2DBA-CA78FB9EBABA}"/>
              </a:ext>
            </a:extLst>
          </p:cNvPr>
          <p:cNvSpPr>
            <a:spLocks noGrp="1"/>
          </p:cNvSpPr>
          <p:nvPr>
            <p:ph type="title"/>
          </p:nvPr>
        </p:nvSpPr>
        <p:spPr/>
        <p:txBody>
          <a:bodyPr/>
          <a:lstStyle>
            <a:lvl1pPr algn="ctr">
              <a:defRPr sz="2400" b="1">
                <a:latin typeface="Abadi" panose="020B0604020104020204" pitchFamily="34"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9544B91-E9C7-CE49-7A0B-B7D338057C98}"/>
              </a:ext>
            </a:extLst>
          </p:cNvPr>
          <p:cNvSpPr>
            <a:spLocks noGrp="1"/>
          </p:cNvSpPr>
          <p:nvPr>
            <p:ph type="sldNum" sz="quarter" idx="12"/>
          </p:nvPr>
        </p:nvSpPr>
        <p:spPr>
          <a:xfrm>
            <a:off x="8610600" y="6356350"/>
            <a:ext cx="2743200" cy="365125"/>
          </a:xfrm>
          <a:prstGeom prst="rect">
            <a:avLst/>
          </a:prstGeom>
        </p:spPr>
        <p:txBody>
          <a:bodyPr/>
          <a:lstStyle/>
          <a:p>
            <a:fld id="{1E4546ED-B0F2-4D7A-AC42-B109FC7892C5}" type="slidenum">
              <a:rPr lang="en-US" smtClean="0"/>
              <a:t>‹#›</a:t>
            </a:fld>
            <a:endParaRPr lang="en-US"/>
          </a:p>
        </p:txBody>
      </p:sp>
      <p:sp>
        <p:nvSpPr>
          <p:cNvPr id="6" name="Freeform 2">
            <a:extLst>
              <a:ext uri="{FF2B5EF4-FFF2-40B4-BE49-F238E27FC236}">
                <a16:creationId xmlns:a16="http://schemas.microsoft.com/office/drawing/2014/main" id="{EFF3C2C8-2ECD-AF47-9F9E-FBC12073C345}"/>
              </a:ext>
            </a:extLst>
          </p:cNvPr>
          <p:cNvSpPr/>
          <p:nvPr userDrawn="1"/>
        </p:nvSpPr>
        <p:spPr>
          <a:xfrm rot="5400000" flipV="1">
            <a:off x="6893095" y="1559094"/>
            <a:ext cx="6034910" cy="4562901"/>
          </a:xfrm>
          <a:custGeom>
            <a:avLst/>
            <a:gdLst/>
            <a:ahLst/>
            <a:cxnLst/>
            <a:rect l="l" t="t" r="r" b="b"/>
            <a:pathLst>
              <a:path w="11772936" h="12597500">
                <a:moveTo>
                  <a:pt x="0" y="12597499"/>
                </a:moveTo>
                <a:lnTo>
                  <a:pt x="11772936" y="12597499"/>
                </a:lnTo>
                <a:lnTo>
                  <a:pt x="11772936" y="0"/>
                </a:lnTo>
                <a:lnTo>
                  <a:pt x="0" y="0"/>
                </a:lnTo>
                <a:lnTo>
                  <a:pt x="0" y="12597499"/>
                </a:lnTo>
                <a:close/>
              </a:path>
            </a:pathLst>
          </a:custGeom>
          <a:blipFill>
            <a:blip r:embed="rId2">
              <a:extLst>
                <a:ext uri="{96DAC541-7B7A-43D3-8B79-37D633B846F1}">
                  <asvg:svgBlip xmlns:asvg="http://schemas.microsoft.com/office/drawing/2016/SVG/main" r:embed="rId3"/>
                </a:ext>
              </a:extLst>
            </a:blip>
            <a:stretch>
              <a:fillRect l="-3" r="-54766" b="-11903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reeform 3">
            <a:extLst>
              <a:ext uri="{FF2B5EF4-FFF2-40B4-BE49-F238E27FC236}">
                <a16:creationId xmlns:a16="http://schemas.microsoft.com/office/drawing/2014/main" id="{AA671AB2-A572-43CE-65B6-8791D92174DB}"/>
              </a:ext>
            </a:extLst>
          </p:cNvPr>
          <p:cNvSpPr/>
          <p:nvPr userDrawn="1"/>
        </p:nvSpPr>
        <p:spPr>
          <a:xfrm rot="5400000">
            <a:off x="-523889" y="2045015"/>
            <a:ext cx="5356742" cy="4269227"/>
          </a:xfrm>
          <a:custGeom>
            <a:avLst/>
            <a:gdLst/>
            <a:ahLst/>
            <a:cxnLst/>
            <a:rect l="l" t="t" r="r" b="b"/>
            <a:pathLst>
              <a:path w="11772936" h="12597500">
                <a:moveTo>
                  <a:pt x="0" y="0"/>
                </a:moveTo>
                <a:lnTo>
                  <a:pt x="11772936" y="0"/>
                </a:lnTo>
                <a:lnTo>
                  <a:pt x="11772936" y="12597499"/>
                </a:lnTo>
                <a:lnTo>
                  <a:pt x="0" y="12597499"/>
                </a:lnTo>
                <a:lnTo>
                  <a:pt x="0" y="0"/>
                </a:lnTo>
                <a:close/>
              </a:path>
            </a:pathLst>
          </a:custGeom>
          <a:blipFill>
            <a:blip r:embed="rId2">
              <a:extLst>
                <a:ext uri="{96DAC541-7B7A-43D3-8B79-37D633B846F1}">
                  <asvg:svgBlip xmlns:asvg="http://schemas.microsoft.com/office/drawing/2016/SVG/main" r:embed="rId3"/>
                </a:ext>
              </a:extLst>
            </a:blip>
            <a:stretch>
              <a:fillRect l="-1" r="-54768" b="-10779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092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D2097-33F2-F415-E3D8-232765754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AD10332-E617-A51F-473C-51BC921E77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B0286C-405F-30EA-DE68-98086FF5E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132217-9885-471C-B7E3-10274BC19878}" type="datetime1">
              <a:rPr lang="en-US" smtClean="0"/>
              <a:t>3/6/2024</a:t>
            </a:fld>
            <a:endParaRPr lang="en-US"/>
          </a:p>
        </p:txBody>
      </p:sp>
      <p:sp>
        <p:nvSpPr>
          <p:cNvPr id="5" name="Footer Placeholder 4">
            <a:extLst>
              <a:ext uri="{FF2B5EF4-FFF2-40B4-BE49-F238E27FC236}">
                <a16:creationId xmlns:a16="http://schemas.microsoft.com/office/drawing/2014/main" id="{387DD030-A923-9F6A-AF4E-0AA15E9FD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359044960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0" r:id="rId4"/>
    <p:sldLayoutId id="2147483651" r:id="rId5"/>
    <p:sldLayoutId id="2147483652" r:id="rId6"/>
    <p:sldLayoutId id="2147483653" r:id="rId7"/>
    <p:sldLayoutId id="214748365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5000" kern="1200">
          <a:solidFill>
            <a:schemeClr val="tx1"/>
          </a:solidFill>
          <a:latin typeface="Aharoni" panose="02010803020104030203" pitchFamily="2" charset="-79"/>
          <a:ea typeface="+mj-ea"/>
          <a:cs typeface="Aharoni" panose="020108030201040302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haroni" panose="02010803020104030203" pitchFamily="2" charset="-79"/>
          <a:ea typeface="+mn-ea"/>
          <a:cs typeface="Aharoni" panose="02010803020104030203"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haroni" panose="02010803020104030203" pitchFamily="2" charset="-79"/>
          <a:ea typeface="+mn-ea"/>
          <a:cs typeface="Aharoni" panose="02010803020104030203" pitchFamily="2"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haroni" panose="02010803020104030203" pitchFamily="2" charset="-79"/>
          <a:ea typeface="+mn-ea"/>
          <a:cs typeface="Aharoni" panose="02010803020104030203" pitchFamily="2"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haroni" panose="02010803020104030203" pitchFamily="2" charset="-79"/>
          <a:ea typeface="+mn-ea"/>
          <a:cs typeface="Aharoni" panose="02010803020104030203" pitchFamily="2"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haroni" panose="02010803020104030203" pitchFamily="2" charset="-79"/>
          <a:ea typeface="+mn-ea"/>
          <a:cs typeface="Aharoni" panose="02010803020104030203"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F54C2D30-017F-4A9C-89FA-71C4788A6B46}" type="datetime1">
              <a:rPr lang="en-US" smtClean="0"/>
              <a:t>3/6/2024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61600" y="6324600"/>
            <a:ext cx="1422400" cy="243417"/>
          </a:xfrm>
          <a:prstGeom prst="rect">
            <a:avLst/>
          </a:prstGeom>
        </p:spPr>
        <p:txBody>
          <a:bodyPr vert="horz" lIns="91440" tIns="45720" rIns="91440" bIns="45720" rtlCol="0" anchor="ctr"/>
          <a:lstStyle>
            <a:lvl1pPr algn="r">
              <a:defRPr sz="1333" b="1">
                <a:solidFill>
                  <a:schemeClr val="bg1"/>
                </a:solidFill>
                <a:latin typeface="Glacial Indifference" panose="020B060402020202020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052585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Xxytf6kfP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hyperlink" Target="http://www.nimh.nih.gov/health/publications/understanding-psychosis" TargetMode="External"/><Relationship Id="rId3" Type="http://schemas.openxmlformats.org/officeDocument/2006/relationships/hyperlink" Target="http://www.youtube.com/watch?v=NXxytf6kfPM" TargetMode="External"/><Relationship Id="rId7" Type="http://schemas.openxmlformats.org/officeDocument/2006/relationships/hyperlink" Target="https://namiga.org/resources/about-mental-illness/leap-assist-someone-accept-help/"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hyperlink" Target="http://www.claritycgc.org/healing-voices-how-educators-can-help-students-experiencing-psychosis/" TargetMode="External"/><Relationship Id="rId5" Type="http://schemas.openxmlformats.org/officeDocument/2006/relationships/hyperlink" Target="https://nasmhpd.org/sites/default/files/2022-08/Toolkit-Back_to_School_Support_for_Full_Inclusion_of_Students_with_Early_Psychosis_in_Higher_Education.pdf" TargetMode="External"/><Relationship Id="rId10" Type="http://schemas.openxmlformats.org/officeDocument/2006/relationships/hyperlink" Target="https://www.sfu.ca/content/dam/sfu/carmha/resources/epiprimer/Early%20Identification%20of%20Psychosis%20-%20A%20Primer%20-English.pdf" TargetMode="External"/><Relationship Id="rId4" Type="http://schemas.openxmlformats.org/officeDocument/2006/relationships/hyperlink" Target="https://d.docs.live.net/d63f10ecbd42a93a/Desktop/my.clevelandclinic.org/health/symptoms/23012-psychosis" TargetMode="External"/><Relationship Id="rId9" Type="http://schemas.openxmlformats.org/officeDocument/2006/relationships/hyperlink" Target="http://www.psychiatry.org/patients-families/schizophrenia/what-is-schizophreni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BD86-DA27-C348-4EB7-302B9D5DE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0C2D74-B1C2-3A3C-8AFA-DB883E445F2E}"/>
              </a:ext>
            </a:extLst>
          </p:cNvPr>
          <p:cNvSpPr>
            <a:spLocks noGrp="1"/>
          </p:cNvSpPr>
          <p:nvPr>
            <p:ph type="ctrTitle"/>
          </p:nvPr>
        </p:nvSpPr>
        <p:spPr>
          <a:xfrm>
            <a:off x="0" y="382137"/>
            <a:ext cx="10490800" cy="1869743"/>
          </a:xfrm>
        </p:spPr>
        <p:txBody>
          <a:bodyPr/>
          <a:lstStyle/>
          <a:p>
            <a:r>
              <a:rPr lang="en-US" sz="5000" dirty="0">
                <a:solidFill>
                  <a:srgbClr val="3A6367"/>
                </a:solidFill>
              </a:rPr>
              <a:t>SUPPORTING STUDENTS EXPERIENCING PSYCHOSIS</a:t>
            </a:r>
          </a:p>
        </p:txBody>
      </p:sp>
      <p:sp>
        <p:nvSpPr>
          <p:cNvPr id="3" name="Subtitle 2">
            <a:extLst>
              <a:ext uri="{FF2B5EF4-FFF2-40B4-BE49-F238E27FC236}">
                <a16:creationId xmlns:a16="http://schemas.microsoft.com/office/drawing/2014/main" id="{8D90C712-6919-AECB-FCCB-DF0F8019C1A2}"/>
              </a:ext>
            </a:extLst>
          </p:cNvPr>
          <p:cNvSpPr>
            <a:spLocks noGrp="1"/>
          </p:cNvSpPr>
          <p:nvPr>
            <p:ph type="subTitle" idx="1"/>
          </p:nvPr>
        </p:nvSpPr>
        <p:spPr>
          <a:xfrm>
            <a:off x="5375165" y="2291309"/>
            <a:ext cx="5952699" cy="1364776"/>
          </a:xfrm>
        </p:spPr>
        <p:txBody>
          <a:bodyPr>
            <a:normAutofit/>
          </a:bodyPr>
          <a:lstStyle/>
          <a:p>
            <a:pPr algn="ctr">
              <a:lnSpc>
                <a:spcPct val="100000"/>
              </a:lnSpc>
              <a:spcBef>
                <a:spcPts val="0"/>
              </a:spcBef>
            </a:pPr>
            <a:r>
              <a:rPr lang="en-US" sz="2400" b="1" dirty="0">
                <a:solidFill>
                  <a:srgbClr val="000000"/>
                </a:solidFill>
                <a:latin typeface="Abadi" panose="020B0604020104020204" pitchFamily="34" charset="0"/>
              </a:rPr>
              <a:t>Laine Parsons, LCSW</a:t>
            </a:r>
          </a:p>
          <a:p>
            <a:pPr algn="ctr">
              <a:lnSpc>
                <a:spcPct val="100000"/>
              </a:lnSpc>
              <a:spcBef>
                <a:spcPts val="0"/>
              </a:spcBef>
            </a:pPr>
            <a:r>
              <a:rPr lang="en-US" sz="2400" dirty="0">
                <a:solidFill>
                  <a:srgbClr val="000000"/>
                </a:solidFill>
                <a:latin typeface="Abadi" panose="020B0604020104020204" pitchFamily="34" charset="0"/>
              </a:rPr>
              <a:t>Center Mental Health Consultant</a:t>
            </a:r>
          </a:p>
          <a:p>
            <a:pPr algn="ctr">
              <a:lnSpc>
                <a:spcPct val="100000"/>
              </a:lnSpc>
              <a:spcBef>
                <a:spcPts val="0"/>
              </a:spcBef>
            </a:pPr>
            <a:r>
              <a:rPr lang="en-US" sz="2400" dirty="0">
                <a:solidFill>
                  <a:srgbClr val="000000"/>
                </a:solidFill>
                <a:latin typeface="Abadi" panose="020B0604020104020204" pitchFamily="34" charset="0"/>
              </a:rPr>
              <a:t>Penobscot Job Corps </a:t>
            </a:r>
          </a:p>
          <a:p>
            <a:pPr>
              <a:lnSpc>
                <a:spcPct val="100000"/>
              </a:lnSpc>
              <a:spcBef>
                <a:spcPts val="0"/>
              </a:spcBef>
            </a:pPr>
            <a:endParaRPr lang="en-US" sz="2600" dirty="0">
              <a:latin typeface="Abadi" panose="020B0604020104020204" pitchFamily="34" charset="0"/>
            </a:endParaRPr>
          </a:p>
        </p:txBody>
      </p:sp>
      <p:sp>
        <p:nvSpPr>
          <p:cNvPr id="4" name="Freeform 4">
            <a:extLst>
              <a:ext uri="{FF2B5EF4-FFF2-40B4-BE49-F238E27FC236}">
                <a16:creationId xmlns:a16="http://schemas.microsoft.com/office/drawing/2014/main" id="{DA27BAFD-0594-54D2-08F2-0CA51028DCE2}"/>
              </a:ext>
            </a:extLst>
          </p:cNvPr>
          <p:cNvSpPr/>
          <p:nvPr/>
        </p:nvSpPr>
        <p:spPr>
          <a:xfrm>
            <a:off x="2983172" y="2960049"/>
            <a:ext cx="5952699" cy="3897951"/>
          </a:xfrm>
          <a:custGeom>
            <a:avLst/>
            <a:gdLst/>
            <a:ahLst/>
            <a:cxnLst/>
            <a:rect l="l" t="t" r="r" b="b"/>
            <a:pathLst>
              <a:path w="9779226" h="7798932">
                <a:moveTo>
                  <a:pt x="0" y="0"/>
                </a:moveTo>
                <a:lnTo>
                  <a:pt x="9779226" y="0"/>
                </a:lnTo>
                <a:lnTo>
                  <a:pt x="9779226" y="7798932"/>
                </a:lnTo>
                <a:lnTo>
                  <a:pt x="0" y="7798932"/>
                </a:lnTo>
                <a:lnTo>
                  <a:pt x="0" y="0"/>
                </a:lnTo>
                <a:close/>
              </a:path>
            </a:pathLst>
          </a:custGeom>
          <a:blipFill>
            <a:blip r:embed="rId3"/>
            <a:stretch>
              <a:fillRect b="-15568"/>
            </a:stretch>
          </a:blipFill>
        </p:spPr>
        <p:txBody>
          <a:bodyPr/>
          <a:lstStyle/>
          <a:p>
            <a:endParaRPr lang="en-US" dirty="0"/>
          </a:p>
        </p:txBody>
      </p:sp>
    </p:spTree>
    <p:extLst>
      <p:ext uri="{BB962C8B-B14F-4D97-AF65-F5344CB8AC3E}">
        <p14:creationId xmlns:p14="http://schemas.microsoft.com/office/powerpoint/2010/main" val="239778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1B8BC8-311D-3082-50D4-806C3EFA862A}"/>
              </a:ext>
            </a:extLst>
          </p:cNvPr>
          <p:cNvSpPr>
            <a:spLocks noGrp="1"/>
          </p:cNvSpPr>
          <p:nvPr>
            <p:ph type="title"/>
          </p:nvPr>
        </p:nvSpPr>
        <p:spPr>
          <a:xfrm>
            <a:off x="838200" y="602782"/>
            <a:ext cx="10515600" cy="930981"/>
          </a:xfrm>
        </p:spPr>
        <p:txBody>
          <a:bodyPr/>
          <a:lstStyle/>
          <a:p>
            <a:r>
              <a:rPr lang="en-US" sz="3000" dirty="0"/>
              <a:t>Negative, or taken away, symptoms include: </a:t>
            </a:r>
          </a:p>
        </p:txBody>
      </p:sp>
      <p:sp>
        <p:nvSpPr>
          <p:cNvPr id="5" name="TextBox 3">
            <a:extLst>
              <a:ext uri="{FF2B5EF4-FFF2-40B4-BE49-F238E27FC236}">
                <a16:creationId xmlns:a16="http://schemas.microsoft.com/office/drawing/2014/main" id="{C8DBA7DC-87EE-01D6-7CF7-7DB3B7D20751}"/>
              </a:ext>
            </a:extLst>
          </p:cNvPr>
          <p:cNvSpPr txBox="1"/>
          <p:nvPr/>
        </p:nvSpPr>
        <p:spPr>
          <a:xfrm>
            <a:off x="2261447" y="1533763"/>
            <a:ext cx="7669106" cy="4185056"/>
          </a:xfrm>
          <a:prstGeom prst="rect">
            <a:avLst/>
          </a:prstGeom>
        </p:spPr>
        <p:txBody>
          <a:bodyPr wrap="square" lIns="0" tIns="0" rIns="0" bIns="0" rtlCol="0" anchor="t">
            <a:spAutoFit/>
          </a:bodyPr>
          <a:lstStyle/>
          <a:p>
            <a:pPr marL="753110" marR="0" lvl="1" indent="-34290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lang="en-US" sz="2400" dirty="0">
                <a:solidFill>
                  <a:srgbClr val="000000"/>
                </a:solidFill>
                <a:latin typeface="Abadi" panose="020B0604020104020204" pitchFamily="34" charset="0"/>
              </a:rPr>
              <a:t> Loss of facial expressivity</a:t>
            </a:r>
            <a:endParaRPr kumimoji="0" lang="en-US" sz="2400" b="0" i="0" u="none" strike="noStrike" kern="1200" cap="none" spc="0" normalizeH="0" baseline="0" noProof="0" dirty="0">
              <a:ln>
                <a:noFill/>
              </a:ln>
              <a:solidFill>
                <a:srgbClr val="000000"/>
              </a:solidFill>
              <a:effectLst/>
              <a:uLnTx/>
              <a:uFillTx/>
              <a:latin typeface="Abadi" panose="020B0604020104020204" pitchFamily="34" charset="0"/>
            </a:endParaRP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Change in sleep patterns</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Not speaking</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Lack of eye contact</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Inability to maintain social contact</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lang="en-US" sz="2400" dirty="0">
                <a:solidFill>
                  <a:srgbClr val="000000"/>
                </a:solidFill>
                <a:latin typeface="Abadi" panose="020B0604020104020204" pitchFamily="34" charset="0"/>
              </a:rPr>
              <a:t>Inability to experience pleasure</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Difficulty initiating goal-directed behavior</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Loss of insight</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lang="en-US" sz="2400" dirty="0">
                <a:solidFill>
                  <a:srgbClr val="000000"/>
                </a:solidFill>
                <a:latin typeface="Abadi" panose="020B0604020104020204" pitchFamily="34" charset="0"/>
              </a:rPr>
              <a:t>Notably p</a:t>
            </a:r>
            <a:r>
              <a:rPr kumimoji="0" lang="en-US" sz="2400" b="0" i="0" u="none" strike="noStrike" kern="1200" cap="none" spc="0" normalizeH="0" baseline="0" noProof="0" dirty="0" err="1">
                <a:ln>
                  <a:noFill/>
                </a:ln>
                <a:solidFill>
                  <a:srgbClr val="000000"/>
                </a:solidFill>
                <a:effectLst/>
                <a:uLnTx/>
                <a:uFillTx/>
                <a:latin typeface="Abadi" panose="020B0604020104020204" pitchFamily="34" charset="0"/>
              </a:rPr>
              <a:t>oor</a:t>
            </a: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 grooming </a:t>
            </a:r>
            <a:r>
              <a:rPr lang="en-US" sz="2400" dirty="0">
                <a:solidFill>
                  <a:srgbClr val="000000"/>
                </a:solidFill>
                <a:latin typeface="Abadi" panose="020B0604020104020204" pitchFamily="34" charset="0"/>
              </a:rPr>
              <a:t>and </a:t>
            </a: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hygiene practices</a:t>
            </a:r>
          </a:p>
          <a:p>
            <a:pPr marL="820419" marR="0" lvl="1" indent="-410209" algn="l" defTabSz="914400" rtl="0" eaLnBrk="1" fontAlgn="auto" latinLnBrk="0" hangingPunct="1">
              <a:lnSpc>
                <a:spcPct val="114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badi" panose="020B0604020104020204" pitchFamily="34" charset="0"/>
              </a:rPr>
              <a:t>Inability to maintain mental focus  </a:t>
            </a:r>
          </a:p>
        </p:txBody>
      </p:sp>
      <p:sp>
        <p:nvSpPr>
          <p:cNvPr id="6" name="Slide Number Placeholder 5">
            <a:extLst>
              <a:ext uri="{FF2B5EF4-FFF2-40B4-BE49-F238E27FC236}">
                <a16:creationId xmlns:a16="http://schemas.microsoft.com/office/drawing/2014/main" id="{C683E74C-847C-D1E4-D9F0-EA6CA6284B5E}"/>
              </a:ext>
            </a:extLst>
          </p:cNvPr>
          <p:cNvSpPr>
            <a:spLocks noGrp="1"/>
          </p:cNvSpPr>
          <p:nvPr>
            <p:ph type="sldNum" sz="quarter" idx="12"/>
          </p:nvPr>
        </p:nvSpPr>
        <p:spPr>
          <a:xfrm>
            <a:off x="9338664" y="6369083"/>
            <a:ext cx="2743200" cy="365125"/>
          </a:xfrm>
        </p:spPr>
        <p:txBody>
          <a:bodyPr/>
          <a:lstStyle/>
          <a:p>
            <a:pPr algn="r"/>
            <a:fld id="{1E4546ED-B0F2-4D7A-AC42-B109FC7892C5}" type="slidenum">
              <a:rPr lang="en-US" sz="1400" smtClean="0">
                <a:latin typeface="Abadi" panose="020B0604020104020204" pitchFamily="34" charset="0"/>
              </a:rPr>
              <a:pPr algn="r"/>
              <a:t>10</a:t>
            </a:fld>
            <a:endParaRPr lang="en-US" sz="1400" dirty="0">
              <a:latin typeface="Abadi" panose="020B0604020104020204" pitchFamily="34" charset="0"/>
            </a:endParaRPr>
          </a:p>
        </p:txBody>
      </p:sp>
    </p:spTree>
    <p:extLst>
      <p:ext uri="{BB962C8B-B14F-4D97-AF65-F5344CB8AC3E}">
        <p14:creationId xmlns:p14="http://schemas.microsoft.com/office/powerpoint/2010/main" val="359466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80C7A3D-3048-568B-0FA1-3BD74525CE8B}"/>
              </a:ext>
            </a:extLst>
          </p:cNvPr>
          <p:cNvSpPr txBox="1">
            <a:spLocks/>
          </p:cNvSpPr>
          <p:nvPr/>
        </p:nvSpPr>
        <p:spPr>
          <a:xfrm>
            <a:off x="1039504" y="867769"/>
            <a:ext cx="10112992" cy="1943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Bierstadt" panose="020B0004020202020204" pitchFamily="34" charset="0"/>
                <a:ea typeface="+mn-ea"/>
                <a:cs typeface="Aharoni" panose="02010803020104030203" pitchFamily="2"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haroni" panose="02010803020104030203" pitchFamily="2" charset="-79"/>
                <a:ea typeface="+mn-ea"/>
                <a:cs typeface="Aharoni" panose="02010803020104030203" pitchFamily="2" charset="-79"/>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haroni" panose="02010803020104030203" pitchFamily="2" charset="-79"/>
                <a:ea typeface="+mn-ea"/>
                <a:cs typeface="Aharoni" panose="02010803020104030203" pitchFamily="2" charset="-79"/>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haroni" panose="02010803020104030203" pitchFamily="2" charset="-79"/>
                <a:ea typeface="+mn-ea"/>
                <a:cs typeface="Aharoni" panose="02010803020104030203" pitchFamily="2" charset="-79"/>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haroni" panose="02010803020104030203" pitchFamily="2" charset="-79"/>
                <a:ea typeface="+mn-ea"/>
                <a:cs typeface="Aharoni" panose="02010803020104030203"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5000"/>
              </a:lnSpc>
            </a:pPr>
            <a:r>
              <a:rPr lang="en-US" b="1" dirty="0">
                <a:latin typeface="Abadi" panose="020B0604020104020204" pitchFamily="34" charset="0"/>
              </a:rPr>
              <a:t>Students may or may not observe, or agree, that their symptoms are problematic. They may not feel the need to address them. </a:t>
            </a:r>
          </a:p>
        </p:txBody>
      </p:sp>
      <p:sp>
        <p:nvSpPr>
          <p:cNvPr id="5" name="Freeform 4">
            <a:hlinkClick r:id="rId3" tooltip="https://www.youtube.com/watch?v=NXxytf6kfPM"/>
            <a:extLst>
              <a:ext uri="{FF2B5EF4-FFF2-40B4-BE49-F238E27FC236}">
                <a16:creationId xmlns:a16="http://schemas.microsoft.com/office/drawing/2014/main" id="{82EBAA20-A387-88BD-4D77-6E93B5F2F7FE}"/>
              </a:ext>
            </a:extLst>
          </p:cNvPr>
          <p:cNvSpPr/>
          <p:nvPr/>
        </p:nvSpPr>
        <p:spPr>
          <a:xfrm>
            <a:off x="4044828" y="2193308"/>
            <a:ext cx="4102344" cy="2719886"/>
          </a:xfrm>
          <a:custGeom>
            <a:avLst/>
            <a:gdLst/>
            <a:ahLst/>
            <a:cxnLst/>
            <a:rect l="l" t="t" r="r" b="b"/>
            <a:pathLst>
              <a:path w="7006284" h="4816820">
                <a:moveTo>
                  <a:pt x="0" y="0"/>
                </a:moveTo>
                <a:lnTo>
                  <a:pt x="7006284" y="0"/>
                </a:lnTo>
                <a:lnTo>
                  <a:pt x="7006284" y="4816820"/>
                </a:lnTo>
                <a:lnTo>
                  <a:pt x="0" y="4816820"/>
                </a:lnTo>
                <a:lnTo>
                  <a:pt x="0" y="0"/>
                </a:lnTo>
                <a:close/>
              </a:path>
            </a:pathLst>
          </a:custGeom>
          <a:blipFill>
            <a:blip r:embed="rId4"/>
            <a:stretch>
              <a:fillRect/>
            </a:stretch>
          </a:blipFill>
        </p:spPr>
        <p:txBody>
          <a:bodyPr/>
          <a:lstStyle/>
          <a:p>
            <a:endParaRPr lang="en-US"/>
          </a:p>
        </p:txBody>
      </p:sp>
      <p:sp>
        <p:nvSpPr>
          <p:cNvPr id="7" name="Freeform 2">
            <a:extLst>
              <a:ext uri="{FF2B5EF4-FFF2-40B4-BE49-F238E27FC236}">
                <a16:creationId xmlns:a16="http://schemas.microsoft.com/office/drawing/2014/main" id="{22388E21-F629-516F-A514-D5771E09475B}"/>
              </a:ext>
            </a:extLst>
          </p:cNvPr>
          <p:cNvSpPr/>
          <p:nvPr/>
        </p:nvSpPr>
        <p:spPr>
          <a:xfrm rot="5400000">
            <a:off x="-58840" y="1823470"/>
            <a:ext cx="5098219" cy="4980541"/>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5">
              <a:extLst>
                <a:ext uri="{96DAC541-7B7A-43D3-8B79-37D633B846F1}">
                  <asvg:svgBlip xmlns:asvg="http://schemas.microsoft.com/office/drawing/2016/SVG/main" r:embed="rId6"/>
                </a:ext>
              </a:extLst>
            </a:blip>
            <a:stretch>
              <a:fillRect r="-46968" b="-60978"/>
            </a:stretch>
          </a:blipFill>
        </p:spPr>
        <p:txBody>
          <a:bodyPr/>
          <a:lstStyle/>
          <a:p>
            <a:endParaRPr lang="en-US"/>
          </a:p>
        </p:txBody>
      </p:sp>
      <p:sp>
        <p:nvSpPr>
          <p:cNvPr id="8" name="Freeform 3">
            <a:extLst>
              <a:ext uri="{FF2B5EF4-FFF2-40B4-BE49-F238E27FC236}">
                <a16:creationId xmlns:a16="http://schemas.microsoft.com/office/drawing/2014/main" id="{60A3B978-8E10-3245-54AC-31D3AB1A5273}"/>
              </a:ext>
            </a:extLst>
          </p:cNvPr>
          <p:cNvSpPr/>
          <p:nvPr/>
        </p:nvSpPr>
        <p:spPr>
          <a:xfrm rot="5400000" flipV="1">
            <a:off x="7152623" y="1818620"/>
            <a:ext cx="5098219" cy="4980541"/>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5">
              <a:extLst>
                <a:ext uri="{96DAC541-7B7A-43D3-8B79-37D633B846F1}">
                  <asvg:svgBlip xmlns:asvg="http://schemas.microsoft.com/office/drawing/2016/SVG/main" r:embed="rId6"/>
                </a:ext>
              </a:extLst>
            </a:blip>
            <a:stretch>
              <a:fillRect r="-46968" b="-60978"/>
            </a:stretch>
          </a:blipFill>
        </p:spPr>
        <p:txBody>
          <a:bodyPr/>
          <a:lstStyle/>
          <a:p>
            <a:endParaRPr lang="en-US" dirty="0"/>
          </a:p>
        </p:txBody>
      </p:sp>
      <p:sp>
        <p:nvSpPr>
          <p:cNvPr id="9" name="Slide Number Placeholder 8">
            <a:extLst>
              <a:ext uri="{FF2B5EF4-FFF2-40B4-BE49-F238E27FC236}">
                <a16:creationId xmlns:a16="http://schemas.microsoft.com/office/drawing/2014/main" id="{6DF95B3B-503F-0E79-6ECB-24F82C6E1151}"/>
              </a:ext>
            </a:extLst>
          </p:cNvPr>
          <p:cNvSpPr>
            <a:spLocks noGrp="1"/>
          </p:cNvSpPr>
          <p:nvPr>
            <p:ph type="sldNum" sz="quarter" idx="12"/>
          </p:nvPr>
        </p:nvSpPr>
        <p:spPr>
          <a:xfrm>
            <a:off x="9316453" y="6356350"/>
            <a:ext cx="2743200" cy="365125"/>
          </a:xfrm>
        </p:spPr>
        <p:txBody>
          <a:bodyPr/>
          <a:lstStyle/>
          <a:p>
            <a:pPr algn="r"/>
            <a:fld id="{1E4546ED-B0F2-4D7A-AC42-B109FC7892C5}" type="slidenum">
              <a:rPr lang="en-US" smtClean="0">
                <a:solidFill>
                  <a:schemeClr val="bg1"/>
                </a:solidFill>
                <a:latin typeface="Abadi" panose="020B0604020104020204" pitchFamily="34" charset="0"/>
              </a:rPr>
              <a:pPr algn="r"/>
              <a:t>11</a:t>
            </a:fld>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9347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756E93FE-0247-F20F-D902-B8C30D5F2F1B}"/>
              </a:ext>
            </a:extLst>
          </p:cNvPr>
          <p:cNvSpPr/>
          <p:nvPr/>
        </p:nvSpPr>
        <p:spPr>
          <a:xfrm rot="5400000" flipV="1">
            <a:off x="7152620" y="1823470"/>
            <a:ext cx="5098219" cy="4980541"/>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3">
              <a:extLst>
                <a:ext uri="{96DAC541-7B7A-43D3-8B79-37D633B846F1}">
                  <asvg:svgBlip xmlns:asvg="http://schemas.microsoft.com/office/drawing/2016/SVG/main" r:embed="rId4"/>
                </a:ext>
              </a:extLst>
            </a:blip>
            <a:stretch>
              <a:fillRect r="-46968" b="-60978"/>
            </a:stretch>
          </a:blipFill>
        </p:spPr>
        <p:txBody>
          <a:bodyPr/>
          <a:lstStyle/>
          <a:p>
            <a:endParaRPr lang="en-US" dirty="0"/>
          </a:p>
        </p:txBody>
      </p:sp>
      <p:sp>
        <p:nvSpPr>
          <p:cNvPr id="3" name="Subtitle 2">
            <a:extLst>
              <a:ext uri="{FF2B5EF4-FFF2-40B4-BE49-F238E27FC236}">
                <a16:creationId xmlns:a16="http://schemas.microsoft.com/office/drawing/2014/main" id="{C6A300BA-006E-EAC2-96C7-EB71046A22BC}"/>
              </a:ext>
            </a:extLst>
          </p:cNvPr>
          <p:cNvSpPr>
            <a:spLocks noGrp="1"/>
          </p:cNvSpPr>
          <p:nvPr>
            <p:ph type="subTitle" idx="1"/>
          </p:nvPr>
        </p:nvSpPr>
        <p:spPr>
          <a:xfrm>
            <a:off x="1537648" y="1319012"/>
            <a:ext cx="9116704" cy="590117"/>
          </a:xfrm>
        </p:spPr>
        <p:txBody>
          <a:bodyPr>
            <a:normAutofit/>
          </a:bodyPr>
          <a:lstStyle/>
          <a:p>
            <a:r>
              <a:rPr lang="en-US" sz="3200" b="1" dirty="0">
                <a:latin typeface="Abadi" panose="020B0604020104020204" pitchFamily="34" charset="0"/>
              </a:rPr>
              <a:t>FOUR STEPS TO SUCCESSFUL COMMUNICATION</a:t>
            </a:r>
          </a:p>
        </p:txBody>
      </p:sp>
      <p:sp>
        <p:nvSpPr>
          <p:cNvPr id="2" name="Title 1">
            <a:extLst>
              <a:ext uri="{FF2B5EF4-FFF2-40B4-BE49-F238E27FC236}">
                <a16:creationId xmlns:a16="http://schemas.microsoft.com/office/drawing/2014/main" id="{214BC547-435C-ED89-D037-6EFFE26FF767}"/>
              </a:ext>
            </a:extLst>
          </p:cNvPr>
          <p:cNvSpPr>
            <a:spLocks noGrp="1"/>
          </p:cNvSpPr>
          <p:nvPr>
            <p:ph type="ctrTitle" idx="4294967295"/>
          </p:nvPr>
        </p:nvSpPr>
        <p:spPr>
          <a:xfrm>
            <a:off x="4076700" y="266895"/>
            <a:ext cx="4038600" cy="917575"/>
          </a:xfrm>
        </p:spPr>
        <p:txBody>
          <a:bodyPr/>
          <a:lstStyle/>
          <a:p>
            <a:pPr algn="ctr"/>
            <a:r>
              <a:rPr lang="en-US" dirty="0">
                <a:solidFill>
                  <a:srgbClr val="3A6367"/>
                </a:solidFill>
              </a:rPr>
              <a:t>L.E.A.P</a:t>
            </a:r>
          </a:p>
        </p:txBody>
      </p:sp>
      <p:sp>
        <p:nvSpPr>
          <p:cNvPr id="4" name="Subtitle 2">
            <a:extLst>
              <a:ext uri="{FF2B5EF4-FFF2-40B4-BE49-F238E27FC236}">
                <a16:creationId xmlns:a16="http://schemas.microsoft.com/office/drawing/2014/main" id="{CC7616D4-8CD0-B573-E777-CCE143B56798}"/>
              </a:ext>
            </a:extLst>
          </p:cNvPr>
          <p:cNvSpPr txBox="1">
            <a:spLocks/>
          </p:cNvSpPr>
          <p:nvPr/>
        </p:nvSpPr>
        <p:spPr>
          <a:xfrm>
            <a:off x="3116118" y="1941332"/>
            <a:ext cx="6359857" cy="1553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Bierstadt" panose="020B0004020202020204" pitchFamily="34" charset="0"/>
                <a:ea typeface="+mn-ea"/>
                <a:cs typeface="Aharoni" panose="02010803020104030203" pitchFamily="2"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haroni" panose="02010803020104030203" pitchFamily="2" charset="-79"/>
                <a:ea typeface="+mn-ea"/>
                <a:cs typeface="Aharoni" panose="02010803020104030203" pitchFamily="2" charset="-79"/>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haroni" panose="02010803020104030203" pitchFamily="2" charset="-79"/>
                <a:ea typeface="+mn-ea"/>
                <a:cs typeface="Aharoni" panose="02010803020104030203" pitchFamily="2" charset="-79"/>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haroni" panose="02010803020104030203" pitchFamily="2" charset="-79"/>
                <a:ea typeface="+mn-ea"/>
                <a:cs typeface="Aharoni" panose="02010803020104030203" pitchFamily="2" charset="-79"/>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haroni" panose="02010803020104030203" pitchFamily="2" charset="-79"/>
                <a:ea typeface="+mn-ea"/>
                <a:cs typeface="Aharoni" panose="02010803020104030203" pitchFamily="2" charset="-79"/>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5000"/>
              </a:lnSpc>
            </a:pPr>
            <a:r>
              <a:rPr lang="en-US" sz="2600" dirty="0">
                <a:latin typeface="Abadi" panose="020B0604020104020204" pitchFamily="34" charset="0"/>
              </a:rPr>
              <a:t>Helps us to quickly gain trust of someone struggling with lack of awareness of their mental health condition. </a:t>
            </a:r>
          </a:p>
        </p:txBody>
      </p:sp>
      <p:sp>
        <p:nvSpPr>
          <p:cNvPr id="5" name="TextBox 7">
            <a:extLst>
              <a:ext uri="{FF2B5EF4-FFF2-40B4-BE49-F238E27FC236}">
                <a16:creationId xmlns:a16="http://schemas.microsoft.com/office/drawing/2014/main" id="{4C647AD0-67E9-4E3D-A178-212D2A97A624}"/>
              </a:ext>
            </a:extLst>
          </p:cNvPr>
          <p:cNvSpPr txBox="1"/>
          <p:nvPr/>
        </p:nvSpPr>
        <p:spPr>
          <a:xfrm>
            <a:off x="7676059" y="6071084"/>
            <a:ext cx="4567766" cy="512961"/>
          </a:xfrm>
          <a:prstGeom prst="rect">
            <a:avLst/>
          </a:prstGeom>
        </p:spPr>
        <p:txBody>
          <a:bodyPr wrap="square" lIns="0" tIns="0" rIns="0" bIns="0" rtlCol="0" anchor="t">
            <a:spAutoFit/>
          </a:bodyPr>
          <a:lstStyle/>
          <a:p>
            <a:pPr algn="ctr">
              <a:lnSpc>
                <a:spcPts val="4480"/>
              </a:lnSpc>
            </a:pPr>
            <a:r>
              <a:rPr lang="en-US" sz="2200" b="1" dirty="0">
                <a:solidFill>
                  <a:schemeClr val="bg1"/>
                </a:solidFill>
                <a:latin typeface="Abadi" panose="020B0604020104020204" pitchFamily="34" charset="0"/>
              </a:rPr>
              <a:t>Developed by Dr. Xavier Amador</a:t>
            </a:r>
          </a:p>
        </p:txBody>
      </p:sp>
      <p:sp>
        <p:nvSpPr>
          <p:cNvPr id="6" name="Freeform 8">
            <a:extLst>
              <a:ext uri="{FF2B5EF4-FFF2-40B4-BE49-F238E27FC236}">
                <a16:creationId xmlns:a16="http://schemas.microsoft.com/office/drawing/2014/main" id="{E6EEC7A6-C05B-E0EE-B7AC-AF0C1B3E0281}"/>
              </a:ext>
            </a:extLst>
          </p:cNvPr>
          <p:cNvSpPr/>
          <p:nvPr/>
        </p:nvSpPr>
        <p:spPr>
          <a:xfrm>
            <a:off x="4488000" y="3540315"/>
            <a:ext cx="3648179" cy="2998597"/>
          </a:xfrm>
          <a:custGeom>
            <a:avLst/>
            <a:gdLst/>
            <a:ahLst/>
            <a:cxnLst/>
            <a:rect l="l" t="t" r="r" b="b"/>
            <a:pathLst>
              <a:path w="5949778" h="4722636">
                <a:moveTo>
                  <a:pt x="0" y="0"/>
                </a:moveTo>
                <a:lnTo>
                  <a:pt x="5949778" y="0"/>
                </a:lnTo>
                <a:lnTo>
                  <a:pt x="5949778" y="4722637"/>
                </a:lnTo>
                <a:lnTo>
                  <a:pt x="0" y="4722637"/>
                </a:lnTo>
                <a:lnTo>
                  <a:pt x="0" y="0"/>
                </a:lnTo>
                <a:close/>
              </a:path>
            </a:pathLst>
          </a:custGeom>
          <a:blipFill>
            <a:blip r:embed="rId5"/>
            <a:stretch>
              <a:fillRect/>
            </a:stretch>
          </a:blipFill>
        </p:spPr>
        <p:txBody>
          <a:bodyPr/>
          <a:lstStyle/>
          <a:p>
            <a:endParaRPr lang="en-US"/>
          </a:p>
        </p:txBody>
      </p:sp>
      <p:sp>
        <p:nvSpPr>
          <p:cNvPr id="7" name="Freeform 2">
            <a:extLst>
              <a:ext uri="{FF2B5EF4-FFF2-40B4-BE49-F238E27FC236}">
                <a16:creationId xmlns:a16="http://schemas.microsoft.com/office/drawing/2014/main" id="{6A1A41A5-6CF4-7DAC-D4E3-1A34FD347C4C}"/>
              </a:ext>
            </a:extLst>
          </p:cNvPr>
          <p:cNvSpPr/>
          <p:nvPr/>
        </p:nvSpPr>
        <p:spPr>
          <a:xfrm rot="5400000">
            <a:off x="-58840" y="1823470"/>
            <a:ext cx="5098219" cy="4980541"/>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r="-46968" b="-60978"/>
            </a:stretch>
          </a:blipFill>
        </p:spPr>
        <p:txBody>
          <a:bodyPr/>
          <a:lstStyle/>
          <a:p>
            <a:endParaRPr lang="en-US"/>
          </a:p>
        </p:txBody>
      </p:sp>
    </p:spTree>
    <p:extLst>
      <p:ext uri="{BB962C8B-B14F-4D97-AF65-F5344CB8AC3E}">
        <p14:creationId xmlns:p14="http://schemas.microsoft.com/office/powerpoint/2010/main" val="47361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D88072D0-5097-68EA-5813-A9166032DC31}"/>
              </a:ext>
            </a:extLst>
          </p:cNvPr>
          <p:cNvSpPr/>
          <p:nvPr/>
        </p:nvSpPr>
        <p:spPr>
          <a:xfrm rot="5400000">
            <a:off x="-899123" y="594323"/>
            <a:ext cx="7162800" cy="5364554"/>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r="-34239" b="-91790"/>
            </a:stretch>
          </a:blipFill>
        </p:spPr>
        <p:txBody>
          <a:bodyPr/>
          <a:lstStyle/>
          <a:p>
            <a:endParaRPr lang="en-US"/>
          </a:p>
        </p:txBody>
      </p:sp>
      <p:sp>
        <p:nvSpPr>
          <p:cNvPr id="3" name="Text Placeholder 2">
            <a:extLst>
              <a:ext uri="{FF2B5EF4-FFF2-40B4-BE49-F238E27FC236}">
                <a16:creationId xmlns:a16="http://schemas.microsoft.com/office/drawing/2014/main" id="{C5394836-D9DC-9A4B-B2C4-AF28FD5D112A}"/>
              </a:ext>
            </a:extLst>
          </p:cNvPr>
          <p:cNvSpPr>
            <a:spLocks noGrp="1"/>
          </p:cNvSpPr>
          <p:nvPr>
            <p:ph type="body" sz="half" idx="2"/>
          </p:nvPr>
        </p:nvSpPr>
        <p:spPr>
          <a:xfrm>
            <a:off x="7227634" y="1084451"/>
            <a:ext cx="4782396" cy="3811588"/>
          </a:xfrm>
        </p:spPr>
        <p:txBody>
          <a:bodyPr>
            <a:noAutofit/>
          </a:bodyPr>
          <a:lstStyle/>
          <a:p>
            <a:pPr algn="just">
              <a:lnSpc>
                <a:spcPct val="105000"/>
              </a:lnSpc>
              <a:spcAft>
                <a:spcPts val="600"/>
              </a:spcAft>
            </a:pPr>
            <a:r>
              <a:rPr lang="en-US" sz="2800" b="1" dirty="0">
                <a:solidFill>
                  <a:srgbClr val="F2F2F2"/>
                </a:solidFill>
              </a:rPr>
              <a:t>Learn: </a:t>
            </a:r>
          </a:p>
          <a:p>
            <a:pPr marL="519113" lvl="1" indent="-288925" defTabSz="519113">
              <a:lnSpc>
                <a:spcPct val="105000"/>
              </a:lnSpc>
              <a:buFont typeface="Arial"/>
              <a:buChar char="•"/>
            </a:pPr>
            <a:r>
              <a:rPr lang="en-US" sz="2600" dirty="0">
                <a:solidFill>
                  <a:srgbClr val="F2F2F2"/>
                </a:solidFill>
                <a:latin typeface="Abadi" panose="020B0604020104020204" pitchFamily="34" charset="0"/>
              </a:rPr>
              <a:t>Their beliefs</a:t>
            </a:r>
          </a:p>
          <a:p>
            <a:pPr marL="519113" lvl="1" indent="-288925" defTabSz="519113">
              <a:lnSpc>
                <a:spcPct val="105000"/>
              </a:lnSpc>
              <a:buFont typeface="Arial"/>
              <a:buChar char="•"/>
            </a:pPr>
            <a:r>
              <a:rPr lang="en-US" sz="2600" dirty="0">
                <a:solidFill>
                  <a:srgbClr val="F2F2F2"/>
                </a:solidFill>
                <a:latin typeface="Abadi" panose="020B0604020104020204" pitchFamily="34" charset="0"/>
              </a:rPr>
              <a:t>What they have been thinking recently</a:t>
            </a:r>
          </a:p>
          <a:p>
            <a:pPr marL="519113" lvl="1" indent="-288925" defTabSz="519113">
              <a:lnSpc>
                <a:spcPct val="105000"/>
              </a:lnSpc>
              <a:buFont typeface="Arial"/>
              <a:buChar char="•"/>
            </a:pPr>
            <a:r>
              <a:rPr lang="en-US" sz="2600" dirty="0">
                <a:solidFill>
                  <a:srgbClr val="F2F2F2"/>
                </a:solidFill>
                <a:latin typeface="Abadi" panose="020B0604020104020204" pitchFamily="34" charset="0"/>
              </a:rPr>
              <a:t>Their attitudes</a:t>
            </a:r>
          </a:p>
          <a:p>
            <a:pPr marL="519113" lvl="1" indent="-288925" defTabSz="519113">
              <a:lnSpc>
                <a:spcPct val="105000"/>
              </a:lnSpc>
              <a:buFont typeface="Arial"/>
              <a:buChar char="•"/>
            </a:pPr>
            <a:r>
              <a:rPr lang="en-US" sz="2600" dirty="0">
                <a:solidFill>
                  <a:srgbClr val="F2F2F2"/>
                </a:solidFill>
                <a:latin typeface="Abadi" panose="020B0604020104020204" pitchFamily="34" charset="0"/>
              </a:rPr>
              <a:t>What they believe they can or cannot do</a:t>
            </a:r>
          </a:p>
          <a:p>
            <a:pPr marL="519113" lvl="1" indent="-288925" defTabSz="519113">
              <a:lnSpc>
                <a:spcPct val="105000"/>
              </a:lnSpc>
              <a:buFont typeface="Arial"/>
              <a:buChar char="•"/>
            </a:pPr>
            <a:r>
              <a:rPr lang="en-US" sz="2600" dirty="0">
                <a:solidFill>
                  <a:srgbClr val="F2F2F2"/>
                </a:solidFill>
                <a:latin typeface="Abadi" panose="020B0604020104020204" pitchFamily="34" charset="0"/>
              </a:rPr>
              <a:t>Their hopes for the future</a:t>
            </a:r>
          </a:p>
          <a:p>
            <a:pPr>
              <a:lnSpc>
                <a:spcPct val="105000"/>
              </a:lnSpc>
            </a:pPr>
            <a:endParaRPr lang="en-US" sz="2800" dirty="0">
              <a:solidFill>
                <a:srgbClr val="F2F2F2"/>
              </a:solidFill>
            </a:endParaRPr>
          </a:p>
          <a:p>
            <a:pPr>
              <a:lnSpc>
                <a:spcPct val="105000"/>
              </a:lnSpc>
            </a:pPr>
            <a:endParaRPr lang="en-US" sz="2800" dirty="0"/>
          </a:p>
        </p:txBody>
      </p:sp>
      <p:sp>
        <p:nvSpPr>
          <p:cNvPr id="4" name="TextBox 5">
            <a:extLst>
              <a:ext uri="{FF2B5EF4-FFF2-40B4-BE49-F238E27FC236}">
                <a16:creationId xmlns:a16="http://schemas.microsoft.com/office/drawing/2014/main" id="{CA60E030-CC4D-07D0-4B51-AD5C641703C7}"/>
              </a:ext>
            </a:extLst>
          </p:cNvPr>
          <p:cNvSpPr txBox="1"/>
          <p:nvPr/>
        </p:nvSpPr>
        <p:spPr>
          <a:xfrm>
            <a:off x="490562" y="276381"/>
            <a:ext cx="3658358" cy="992579"/>
          </a:xfrm>
          <a:prstGeom prst="rect">
            <a:avLst/>
          </a:prstGeom>
        </p:spPr>
        <p:txBody>
          <a:bodyPr wrap="square" lIns="0" tIns="0" rIns="0" bIns="0" rtlCol="0" anchor="t">
            <a:spAutoFit/>
          </a:bodyPr>
          <a:lstStyle/>
          <a:p>
            <a:pPr>
              <a:lnSpc>
                <a:spcPts val="8400"/>
              </a:lnSpc>
            </a:pPr>
            <a:r>
              <a:rPr lang="en-US" sz="4800" b="1" dirty="0">
                <a:solidFill>
                  <a:srgbClr val="3A6367"/>
                </a:solidFill>
                <a:latin typeface="Aharoni" panose="02010803020104030203" pitchFamily="2" charset="-79"/>
                <a:cs typeface="Aharoni" panose="02010803020104030203" pitchFamily="2" charset="-79"/>
              </a:rPr>
              <a:t>LISTEN </a:t>
            </a:r>
          </a:p>
        </p:txBody>
      </p:sp>
      <p:sp>
        <p:nvSpPr>
          <p:cNvPr id="5" name="Freeform 7">
            <a:extLst>
              <a:ext uri="{FF2B5EF4-FFF2-40B4-BE49-F238E27FC236}">
                <a16:creationId xmlns:a16="http://schemas.microsoft.com/office/drawing/2014/main" id="{FF7659D2-2DE4-B9C7-3174-658A435554E5}"/>
              </a:ext>
            </a:extLst>
          </p:cNvPr>
          <p:cNvSpPr/>
          <p:nvPr/>
        </p:nvSpPr>
        <p:spPr>
          <a:xfrm>
            <a:off x="1414822" y="1485972"/>
            <a:ext cx="4397990" cy="4150836"/>
          </a:xfrm>
          <a:custGeom>
            <a:avLst/>
            <a:gdLst/>
            <a:ahLst/>
            <a:cxnLst/>
            <a:rect l="l" t="t" r="r" b="b"/>
            <a:pathLst>
              <a:path w="7137134" h="6137935">
                <a:moveTo>
                  <a:pt x="0" y="0"/>
                </a:moveTo>
                <a:lnTo>
                  <a:pt x="7137134" y="0"/>
                </a:lnTo>
                <a:lnTo>
                  <a:pt x="7137134" y="6137935"/>
                </a:lnTo>
                <a:lnTo>
                  <a:pt x="0" y="6137935"/>
                </a:lnTo>
                <a:lnTo>
                  <a:pt x="0" y="0"/>
                </a:lnTo>
                <a:close/>
              </a:path>
            </a:pathLst>
          </a:custGeom>
          <a:blipFill>
            <a:blip r:embed="rId5"/>
            <a:stretch>
              <a:fillRect/>
            </a:stretch>
          </a:blipFill>
        </p:spPr>
        <p:txBody>
          <a:bodyPr/>
          <a:lstStyle/>
          <a:p>
            <a:endParaRPr lang="en-US"/>
          </a:p>
        </p:txBody>
      </p:sp>
      <p:sp>
        <p:nvSpPr>
          <p:cNvPr id="9" name="Slide Number Placeholder 8">
            <a:extLst>
              <a:ext uri="{FF2B5EF4-FFF2-40B4-BE49-F238E27FC236}">
                <a16:creationId xmlns:a16="http://schemas.microsoft.com/office/drawing/2014/main" id="{24E1FE8D-155C-B7BC-C4A9-03A43F4E1B48}"/>
              </a:ext>
            </a:extLst>
          </p:cNvPr>
          <p:cNvSpPr>
            <a:spLocks noGrp="1"/>
          </p:cNvSpPr>
          <p:nvPr>
            <p:ph type="sldNum" sz="quarter" idx="12"/>
          </p:nvPr>
        </p:nvSpPr>
        <p:spPr>
          <a:xfrm>
            <a:off x="9266830" y="6386461"/>
            <a:ext cx="2743200" cy="365125"/>
          </a:xfrm>
        </p:spPr>
        <p:txBody>
          <a:bodyPr/>
          <a:lstStyle/>
          <a:p>
            <a:pPr algn="r"/>
            <a:fld id="{1E4546ED-B0F2-4D7A-AC42-B109FC7892C5}" type="slidenum">
              <a:rPr lang="en-US" sz="1400" smtClean="0">
                <a:solidFill>
                  <a:schemeClr val="bg1"/>
                </a:solidFill>
                <a:latin typeface="Abadi" panose="020B0604020104020204" pitchFamily="34" charset="0"/>
              </a:rPr>
              <a:pPr algn="r"/>
              <a:t>13</a:t>
            </a:fld>
            <a:endParaRPr lang="en-US" sz="1400" dirty="0">
              <a:solidFill>
                <a:schemeClr val="bg1"/>
              </a:solidFill>
              <a:latin typeface="Abadi" panose="020B0604020104020204" pitchFamily="34" charset="0"/>
            </a:endParaRPr>
          </a:p>
        </p:txBody>
      </p:sp>
    </p:spTree>
    <p:extLst>
      <p:ext uri="{BB962C8B-B14F-4D97-AF65-F5344CB8AC3E}">
        <p14:creationId xmlns:p14="http://schemas.microsoft.com/office/powerpoint/2010/main" val="15148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70F7E-6980-EF8B-822B-ACD7961A5F79}"/>
              </a:ext>
            </a:extLst>
          </p:cNvPr>
          <p:cNvSpPr>
            <a:spLocks noGrp="1"/>
          </p:cNvSpPr>
          <p:nvPr>
            <p:ph idx="1"/>
          </p:nvPr>
        </p:nvSpPr>
        <p:spPr>
          <a:xfrm>
            <a:off x="1175084" y="1780673"/>
            <a:ext cx="5257800" cy="4351338"/>
          </a:xfrm>
        </p:spPr>
        <p:txBody>
          <a:bodyPr>
            <a:noAutofit/>
          </a:bodyPr>
          <a:lstStyle/>
          <a:p>
            <a:pPr marL="906777" lvl="1" indent="-453388">
              <a:lnSpc>
                <a:spcPct val="105000"/>
              </a:lnSpc>
              <a:buFont typeface="Arial"/>
              <a:buChar char="•"/>
            </a:pPr>
            <a:r>
              <a:rPr lang="en-US" sz="2800" dirty="0">
                <a:solidFill>
                  <a:srgbClr val="000000"/>
                </a:solidFill>
                <a:latin typeface="Abadi" panose="020B0604020104020204" pitchFamily="34" charset="0"/>
              </a:rPr>
              <a:t>Sit side-by-side, not face to face</a:t>
            </a:r>
          </a:p>
          <a:p>
            <a:pPr marL="906777" lvl="1" indent="-453388">
              <a:lnSpc>
                <a:spcPct val="105000"/>
              </a:lnSpc>
              <a:buFont typeface="Arial"/>
              <a:buChar char="•"/>
            </a:pPr>
            <a:r>
              <a:rPr lang="en-US" sz="2800" dirty="0">
                <a:solidFill>
                  <a:srgbClr val="000000"/>
                </a:solidFill>
                <a:latin typeface="Abadi" panose="020B0604020104020204" pitchFamily="34" charset="0"/>
              </a:rPr>
              <a:t>Avoid direct eye contact</a:t>
            </a:r>
          </a:p>
          <a:p>
            <a:pPr marL="906777" lvl="1" indent="-453388">
              <a:lnSpc>
                <a:spcPct val="105000"/>
              </a:lnSpc>
              <a:buFont typeface="Arial"/>
              <a:buChar char="•"/>
            </a:pPr>
            <a:r>
              <a:rPr lang="en-US" sz="2800" dirty="0">
                <a:solidFill>
                  <a:srgbClr val="000000"/>
                </a:solidFill>
                <a:latin typeface="Abadi" panose="020B0604020104020204" pitchFamily="34" charset="0"/>
              </a:rPr>
              <a:t>Postpone Psychoeducation</a:t>
            </a:r>
          </a:p>
          <a:p>
            <a:pPr marL="906777" lvl="1" indent="-453388">
              <a:lnSpc>
                <a:spcPct val="105000"/>
              </a:lnSpc>
              <a:buFont typeface="Arial"/>
              <a:buChar char="•"/>
            </a:pPr>
            <a:r>
              <a:rPr lang="en-US" sz="2800" dirty="0">
                <a:solidFill>
                  <a:srgbClr val="000000"/>
                </a:solidFill>
                <a:latin typeface="Abadi" panose="020B0604020104020204" pitchFamily="34" charset="0"/>
              </a:rPr>
              <a:t>Don’t rationalize</a:t>
            </a:r>
          </a:p>
          <a:p>
            <a:pPr marL="906777" lvl="1" indent="-453388">
              <a:lnSpc>
                <a:spcPct val="105000"/>
              </a:lnSpc>
              <a:buFont typeface="Arial"/>
              <a:buChar char="•"/>
            </a:pPr>
            <a:r>
              <a:rPr lang="en-US" sz="2800" dirty="0">
                <a:solidFill>
                  <a:srgbClr val="000000"/>
                </a:solidFill>
                <a:latin typeface="Abadi" panose="020B0604020104020204" pitchFamily="34" charset="0"/>
              </a:rPr>
              <a:t>Reassure</a:t>
            </a:r>
          </a:p>
          <a:p>
            <a:pPr marL="906777" lvl="1" indent="-453388">
              <a:lnSpc>
                <a:spcPct val="105000"/>
              </a:lnSpc>
              <a:buFont typeface="Arial"/>
              <a:buChar char="•"/>
            </a:pPr>
            <a:r>
              <a:rPr lang="en-US" sz="2800" dirty="0">
                <a:solidFill>
                  <a:srgbClr val="000000"/>
                </a:solidFill>
                <a:latin typeface="Abadi" panose="020B0604020104020204" pitchFamily="34" charset="0"/>
              </a:rPr>
              <a:t>Don’t react</a:t>
            </a:r>
          </a:p>
        </p:txBody>
      </p:sp>
      <p:sp>
        <p:nvSpPr>
          <p:cNvPr id="8" name="Freeform 4">
            <a:extLst>
              <a:ext uri="{FF2B5EF4-FFF2-40B4-BE49-F238E27FC236}">
                <a16:creationId xmlns:a16="http://schemas.microsoft.com/office/drawing/2014/main" id="{19B4EDB3-68DD-79EF-F37E-D71D9AC5A430}"/>
              </a:ext>
            </a:extLst>
          </p:cNvPr>
          <p:cNvSpPr/>
          <p:nvPr/>
        </p:nvSpPr>
        <p:spPr>
          <a:xfrm rot="5400000" flipV="1">
            <a:off x="6761161" y="1427161"/>
            <a:ext cx="5439446" cy="5422232"/>
          </a:xfrm>
          <a:custGeom>
            <a:avLst/>
            <a:gdLst/>
            <a:ahLst/>
            <a:cxnLst/>
            <a:rect l="l" t="t" r="r" b="b"/>
            <a:pathLst>
              <a:path w="11772936" h="12597500">
                <a:moveTo>
                  <a:pt x="0" y="12597499"/>
                </a:moveTo>
                <a:lnTo>
                  <a:pt x="11772936" y="12597499"/>
                </a:lnTo>
                <a:lnTo>
                  <a:pt x="11772936" y="0"/>
                </a:lnTo>
                <a:lnTo>
                  <a:pt x="0" y="0"/>
                </a:lnTo>
                <a:lnTo>
                  <a:pt x="0" y="12597499"/>
                </a:lnTo>
                <a:close/>
              </a:path>
            </a:pathLst>
          </a:custGeom>
          <a:blipFill>
            <a:blip r:embed="rId3">
              <a:extLst>
                <a:ext uri="{96DAC541-7B7A-43D3-8B79-37D633B846F1}">
                  <asvg:svgBlip xmlns:asvg="http://schemas.microsoft.com/office/drawing/2016/SVG/main" r:embed="rId4"/>
                </a:ext>
              </a:extLst>
            </a:blip>
            <a:stretch>
              <a:fillRect r="-60160" b="-71922"/>
            </a:stretch>
          </a:blipFill>
        </p:spPr>
        <p:txBody>
          <a:bodyPr/>
          <a:lstStyle/>
          <a:p>
            <a:endParaRPr lang="en-US"/>
          </a:p>
        </p:txBody>
      </p:sp>
      <p:sp>
        <p:nvSpPr>
          <p:cNvPr id="9" name="Freeform 6">
            <a:extLst>
              <a:ext uri="{FF2B5EF4-FFF2-40B4-BE49-F238E27FC236}">
                <a16:creationId xmlns:a16="http://schemas.microsoft.com/office/drawing/2014/main" id="{456D31E8-8711-3191-9B5A-13412412049E}"/>
              </a:ext>
            </a:extLst>
          </p:cNvPr>
          <p:cNvSpPr/>
          <p:nvPr/>
        </p:nvSpPr>
        <p:spPr>
          <a:xfrm rot="5400000">
            <a:off x="-137527" y="1613401"/>
            <a:ext cx="5382126" cy="5107072"/>
          </a:xfrm>
          <a:custGeom>
            <a:avLst/>
            <a:gdLst/>
            <a:ahLst/>
            <a:cxnLst/>
            <a:rect l="l" t="t" r="r" b="b"/>
            <a:pathLst>
              <a:path w="11772936" h="12597500">
                <a:moveTo>
                  <a:pt x="0" y="0"/>
                </a:moveTo>
                <a:lnTo>
                  <a:pt x="11772936" y="0"/>
                </a:lnTo>
                <a:lnTo>
                  <a:pt x="11772936" y="12597499"/>
                </a:lnTo>
                <a:lnTo>
                  <a:pt x="0" y="12597499"/>
                </a:lnTo>
                <a:lnTo>
                  <a:pt x="0" y="0"/>
                </a:lnTo>
                <a:close/>
              </a:path>
            </a:pathLst>
          </a:custGeom>
          <a:blipFill>
            <a:blip r:embed="rId3">
              <a:extLst>
                <a:ext uri="{96DAC541-7B7A-43D3-8B79-37D633B846F1}">
                  <asvg:svgBlip xmlns:asvg="http://schemas.microsoft.com/office/drawing/2016/SVG/main" r:embed="rId4"/>
                </a:ext>
              </a:extLst>
            </a:blip>
            <a:stretch>
              <a:fillRect r="-60160" b="-80608"/>
            </a:stretch>
          </a:blipFill>
        </p:spPr>
        <p:txBody>
          <a:bodyPr/>
          <a:lstStyle/>
          <a:p>
            <a:endParaRPr lang="en-US" dirty="0"/>
          </a:p>
        </p:txBody>
      </p:sp>
      <p:sp>
        <p:nvSpPr>
          <p:cNvPr id="10" name="TextBox 5">
            <a:extLst>
              <a:ext uri="{FF2B5EF4-FFF2-40B4-BE49-F238E27FC236}">
                <a16:creationId xmlns:a16="http://schemas.microsoft.com/office/drawing/2014/main" id="{F951F2D7-11E0-4622-1C07-8F5C63116ACB}"/>
              </a:ext>
            </a:extLst>
          </p:cNvPr>
          <p:cNvSpPr txBox="1"/>
          <p:nvPr/>
        </p:nvSpPr>
        <p:spPr>
          <a:xfrm>
            <a:off x="838200" y="425975"/>
            <a:ext cx="6279206" cy="992579"/>
          </a:xfrm>
          <a:prstGeom prst="rect">
            <a:avLst/>
          </a:prstGeom>
        </p:spPr>
        <p:txBody>
          <a:bodyPr wrap="square" lIns="0" tIns="0" rIns="0" bIns="0" rtlCol="0" anchor="t">
            <a:spAutoFit/>
          </a:bodyPr>
          <a:lstStyle/>
          <a:p>
            <a:pPr>
              <a:lnSpc>
                <a:spcPts val="8400"/>
              </a:lnSpc>
            </a:pPr>
            <a:r>
              <a:rPr lang="en-US" sz="4800" b="1" dirty="0">
                <a:solidFill>
                  <a:srgbClr val="3A6367"/>
                </a:solidFill>
                <a:latin typeface="Aharoni" panose="02010803020104030203" pitchFamily="2" charset="-79"/>
                <a:cs typeface="Aharoni" panose="02010803020104030203" pitchFamily="2" charset="-79"/>
              </a:rPr>
              <a:t>HOW TO LISTEN </a:t>
            </a:r>
          </a:p>
        </p:txBody>
      </p:sp>
      <p:sp>
        <p:nvSpPr>
          <p:cNvPr id="11" name="Freeform 5">
            <a:extLst>
              <a:ext uri="{FF2B5EF4-FFF2-40B4-BE49-F238E27FC236}">
                <a16:creationId xmlns:a16="http://schemas.microsoft.com/office/drawing/2014/main" id="{2C443AD1-8DB7-982E-DF0A-70FA45CAC5B6}"/>
              </a:ext>
            </a:extLst>
          </p:cNvPr>
          <p:cNvSpPr/>
          <p:nvPr/>
        </p:nvSpPr>
        <p:spPr>
          <a:xfrm>
            <a:off x="6769768" y="2219108"/>
            <a:ext cx="4578624" cy="2419783"/>
          </a:xfrm>
          <a:custGeom>
            <a:avLst/>
            <a:gdLst/>
            <a:ahLst/>
            <a:cxnLst/>
            <a:rect l="l" t="t" r="r" b="b"/>
            <a:pathLst>
              <a:path w="7200900" h="3354618">
                <a:moveTo>
                  <a:pt x="0" y="0"/>
                </a:moveTo>
                <a:lnTo>
                  <a:pt x="7200900" y="0"/>
                </a:lnTo>
                <a:lnTo>
                  <a:pt x="7200900" y="3354617"/>
                </a:lnTo>
                <a:lnTo>
                  <a:pt x="0" y="3354617"/>
                </a:lnTo>
                <a:lnTo>
                  <a:pt x="0" y="0"/>
                </a:lnTo>
                <a:close/>
              </a:path>
            </a:pathLst>
          </a:custGeom>
          <a:blipFill>
            <a:blip r:embed="rId5"/>
            <a:stretch>
              <a:fillRect l="-6291" r="-6291"/>
            </a:stretch>
          </a:blipFill>
        </p:spPr>
        <p:txBody>
          <a:bodyPr/>
          <a:lstStyle/>
          <a:p>
            <a:endParaRPr lang="en-US"/>
          </a:p>
        </p:txBody>
      </p:sp>
      <p:sp>
        <p:nvSpPr>
          <p:cNvPr id="12" name="Slide Number Placeholder 11">
            <a:extLst>
              <a:ext uri="{FF2B5EF4-FFF2-40B4-BE49-F238E27FC236}">
                <a16:creationId xmlns:a16="http://schemas.microsoft.com/office/drawing/2014/main" id="{B9B7201C-FA43-BECD-DCA5-D72E83FDCE89}"/>
              </a:ext>
            </a:extLst>
          </p:cNvPr>
          <p:cNvSpPr>
            <a:spLocks noGrp="1"/>
          </p:cNvSpPr>
          <p:nvPr>
            <p:ph type="sldNum" sz="quarter" idx="12"/>
          </p:nvPr>
        </p:nvSpPr>
        <p:spPr>
          <a:xfrm>
            <a:off x="9345822" y="6336402"/>
            <a:ext cx="2743200" cy="365125"/>
          </a:xfrm>
        </p:spPr>
        <p:txBody>
          <a:bodyPr/>
          <a:lstStyle/>
          <a:p>
            <a:pPr algn="r"/>
            <a:fld id="{1E4546ED-B0F2-4D7A-AC42-B109FC7892C5}" type="slidenum">
              <a:rPr lang="en-US" sz="1400" smtClean="0">
                <a:solidFill>
                  <a:srgbClr val="3A6367"/>
                </a:solidFill>
                <a:latin typeface="Abadi" panose="020B0604020104020204" pitchFamily="34" charset="0"/>
              </a:rPr>
              <a:pPr algn="r"/>
              <a:t>14</a:t>
            </a:fld>
            <a:endParaRPr lang="en-US" sz="1400" dirty="0">
              <a:solidFill>
                <a:srgbClr val="3A6367"/>
              </a:solidFill>
              <a:latin typeface="Abadi" panose="020B0604020104020204" pitchFamily="34" charset="0"/>
            </a:endParaRPr>
          </a:p>
        </p:txBody>
      </p:sp>
    </p:spTree>
    <p:extLst>
      <p:ext uri="{BB962C8B-B14F-4D97-AF65-F5344CB8AC3E}">
        <p14:creationId xmlns:p14="http://schemas.microsoft.com/office/powerpoint/2010/main" val="886753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E14835D4-705F-45A1-0E51-F66D2FB06EBD}"/>
              </a:ext>
            </a:extLst>
          </p:cNvPr>
          <p:cNvSpPr/>
          <p:nvPr/>
        </p:nvSpPr>
        <p:spPr>
          <a:xfrm rot="5400000">
            <a:off x="-494626" y="959849"/>
            <a:ext cx="6392775" cy="5403525"/>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l="-1" r="-27160" b="-60978"/>
            </a:stretch>
          </a:blipFill>
        </p:spPr>
        <p:txBody>
          <a:bodyPr/>
          <a:lstStyle/>
          <a:p>
            <a:endParaRPr lang="en-US"/>
          </a:p>
        </p:txBody>
      </p:sp>
      <p:sp>
        <p:nvSpPr>
          <p:cNvPr id="4" name="Title 1">
            <a:extLst>
              <a:ext uri="{FF2B5EF4-FFF2-40B4-BE49-F238E27FC236}">
                <a16:creationId xmlns:a16="http://schemas.microsoft.com/office/drawing/2014/main" id="{07B2C138-A6D9-829D-D676-5F53844DA58E}"/>
              </a:ext>
            </a:extLst>
          </p:cNvPr>
          <p:cNvSpPr txBox="1">
            <a:spLocks/>
          </p:cNvSpPr>
          <p:nvPr/>
        </p:nvSpPr>
        <p:spPr>
          <a:xfrm>
            <a:off x="7174829" y="264130"/>
            <a:ext cx="466424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bg1"/>
                </a:solidFill>
                <a:latin typeface="Abadi" panose="020B0604020104020204" pitchFamily="34" charset="0"/>
                <a:ea typeface="+mj-ea"/>
                <a:cs typeface="Aharoni" panose="02010803020104030203" pitchFamily="2" charset="-79"/>
              </a:defRPr>
            </a:lvl1pPr>
          </a:lstStyle>
          <a:p>
            <a:pPr>
              <a:lnSpc>
                <a:spcPct val="105000"/>
              </a:lnSpc>
            </a:pPr>
            <a:r>
              <a:rPr lang="en-US" dirty="0"/>
              <a:t>Empathize with any feeling they are willing to talk about</a:t>
            </a:r>
          </a:p>
        </p:txBody>
      </p:sp>
      <p:sp>
        <p:nvSpPr>
          <p:cNvPr id="5" name="Text Placeholder 2">
            <a:extLst>
              <a:ext uri="{FF2B5EF4-FFF2-40B4-BE49-F238E27FC236}">
                <a16:creationId xmlns:a16="http://schemas.microsoft.com/office/drawing/2014/main" id="{02EC9FF0-3224-090B-E3CB-207C0976A67F}"/>
              </a:ext>
            </a:extLst>
          </p:cNvPr>
          <p:cNvSpPr txBox="1">
            <a:spLocks/>
          </p:cNvSpPr>
          <p:nvPr/>
        </p:nvSpPr>
        <p:spPr>
          <a:xfrm>
            <a:off x="7238997" y="1967153"/>
            <a:ext cx="4664245" cy="446873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badi" panose="020B0604020104020204" pitchFamily="34" charset="0"/>
                <a:ea typeface="+mn-ea"/>
                <a:cs typeface="Aharoni" panose="02010803020104030203" pitchFamily="2" charset="-79"/>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haroni" panose="02010803020104030203" pitchFamily="2" charset="-79"/>
                <a:ea typeface="+mn-ea"/>
                <a:cs typeface="Aharoni" panose="02010803020104030203" pitchFamily="2" charset="-79"/>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haroni" panose="02010803020104030203" pitchFamily="2" charset="-79"/>
                <a:ea typeface="+mn-ea"/>
                <a:cs typeface="Aharoni" panose="02010803020104030203" pitchFamily="2" charset="-79"/>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haroni" panose="02010803020104030203" pitchFamily="2" charset="-79"/>
                <a:ea typeface="+mn-ea"/>
                <a:cs typeface="Aharoni" panose="02010803020104030203" pitchFamily="2" charset="-79"/>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haroni" panose="02010803020104030203" pitchFamily="2" charset="-79"/>
                <a:ea typeface="+mn-ea"/>
                <a:cs typeface="Aharoni" panose="02010803020104030203" pitchFamily="2"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4000"/>
              </a:lnSpc>
            </a:pPr>
            <a:r>
              <a:rPr lang="en-US" sz="2600" dirty="0"/>
              <a:t>It may be:</a:t>
            </a:r>
          </a:p>
          <a:p>
            <a:pPr marL="342900" indent="-342900">
              <a:lnSpc>
                <a:spcPct val="114000"/>
              </a:lnSpc>
              <a:buFont typeface="Arial" panose="020B0604020202020204" pitchFamily="34" charset="0"/>
              <a:buChar char="•"/>
            </a:pPr>
            <a:r>
              <a:rPr lang="en-US" sz="2600" dirty="0"/>
              <a:t>Trouble sleeping or focusing on work</a:t>
            </a:r>
          </a:p>
          <a:p>
            <a:pPr marL="342900" indent="-342900">
              <a:lnSpc>
                <a:spcPct val="114000"/>
              </a:lnSpc>
              <a:buFont typeface="Arial" panose="020B0604020202020204" pitchFamily="34" charset="0"/>
              <a:buChar char="•"/>
            </a:pPr>
            <a:r>
              <a:rPr lang="en-US" sz="2600" dirty="0"/>
              <a:t>Frustrations with or pressure to take medications</a:t>
            </a:r>
          </a:p>
          <a:p>
            <a:pPr marL="342900" indent="-342900">
              <a:lnSpc>
                <a:spcPct val="114000"/>
              </a:lnSpc>
              <a:buFont typeface="Arial" panose="020B0604020202020204" pitchFamily="34" charset="0"/>
              <a:buChar char="•"/>
            </a:pPr>
            <a:r>
              <a:rPr lang="en-US" sz="2600" dirty="0"/>
              <a:t>Not meeting personal goals</a:t>
            </a:r>
          </a:p>
          <a:p>
            <a:pPr marL="342900" indent="-342900">
              <a:lnSpc>
                <a:spcPct val="114000"/>
              </a:lnSpc>
              <a:buFont typeface="Arial" panose="020B0604020202020204" pitchFamily="34" charset="0"/>
              <a:buChar char="•"/>
            </a:pPr>
            <a:r>
              <a:rPr lang="en-US" sz="2600" dirty="0"/>
              <a:t>Fears about treatment</a:t>
            </a:r>
          </a:p>
          <a:p>
            <a:pPr marL="342900" indent="-342900">
              <a:lnSpc>
                <a:spcPct val="114000"/>
              </a:lnSpc>
              <a:buFont typeface="Arial" panose="020B0604020202020204" pitchFamily="34" charset="0"/>
              <a:buChar char="•"/>
            </a:pPr>
            <a:r>
              <a:rPr lang="en-US" sz="2600" dirty="0"/>
              <a:t>Fear of failing</a:t>
            </a:r>
          </a:p>
          <a:p>
            <a:pPr marL="342900" indent="-342900">
              <a:lnSpc>
                <a:spcPct val="114000"/>
              </a:lnSpc>
              <a:buFont typeface="Arial" panose="020B0604020202020204" pitchFamily="34" charset="0"/>
              <a:buChar char="•"/>
            </a:pPr>
            <a:r>
              <a:rPr lang="en-US" sz="2600" dirty="0"/>
              <a:t>Being labeled</a:t>
            </a:r>
          </a:p>
          <a:p>
            <a:pPr marL="342900" indent="-342900">
              <a:lnSpc>
                <a:spcPct val="114000"/>
              </a:lnSpc>
              <a:buFont typeface="Arial" panose="020B0604020202020204" pitchFamily="34" charset="0"/>
              <a:buChar char="•"/>
            </a:pPr>
            <a:r>
              <a:rPr lang="en-US" sz="2600" dirty="0"/>
              <a:t>Worry about their future</a:t>
            </a:r>
          </a:p>
        </p:txBody>
      </p:sp>
      <p:sp>
        <p:nvSpPr>
          <p:cNvPr id="6" name="AutoShape 5">
            <a:extLst>
              <a:ext uri="{FF2B5EF4-FFF2-40B4-BE49-F238E27FC236}">
                <a16:creationId xmlns:a16="http://schemas.microsoft.com/office/drawing/2014/main" id="{F7AC53A1-126D-BB66-7D26-460EA067D1E8}"/>
              </a:ext>
            </a:extLst>
          </p:cNvPr>
          <p:cNvSpPr/>
          <p:nvPr/>
        </p:nvSpPr>
        <p:spPr>
          <a:xfrm>
            <a:off x="7238997" y="1750860"/>
            <a:ext cx="4439656" cy="0"/>
          </a:xfrm>
          <a:prstGeom prst="line">
            <a:avLst/>
          </a:prstGeom>
          <a:ln w="25400" cap="flat">
            <a:solidFill>
              <a:srgbClr val="ABD3D0"/>
            </a:solidFill>
            <a:prstDash val="solid"/>
            <a:headEnd type="none" w="sm" len="sm"/>
            <a:tailEnd type="none" w="sm" len="sm"/>
          </a:ln>
        </p:spPr>
        <p:txBody>
          <a:bodyPr/>
          <a:lstStyle/>
          <a:p>
            <a:endParaRPr lang="en-US" dirty="0"/>
          </a:p>
        </p:txBody>
      </p:sp>
      <p:sp>
        <p:nvSpPr>
          <p:cNvPr id="13" name="Freeform 6">
            <a:extLst>
              <a:ext uri="{FF2B5EF4-FFF2-40B4-BE49-F238E27FC236}">
                <a16:creationId xmlns:a16="http://schemas.microsoft.com/office/drawing/2014/main" id="{E9B31D27-9E01-229C-07AF-E303F866467F}"/>
              </a:ext>
            </a:extLst>
          </p:cNvPr>
          <p:cNvSpPr/>
          <p:nvPr/>
        </p:nvSpPr>
        <p:spPr>
          <a:xfrm>
            <a:off x="770022" y="1724204"/>
            <a:ext cx="5454316" cy="3611498"/>
          </a:xfrm>
          <a:custGeom>
            <a:avLst/>
            <a:gdLst/>
            <a:ahLst/>
            <a:cxnLst/>
            <a:rect l="l" t="t" r="r" b="b"/>
            <a:pathLst>
              <a:path w="8090258" h="5356850">
                <a:moveTo>
                  <a:pt x="0" y="0"/>
                </a:moveTo>
                <a:lnTo>
                  <a:pt x="8090257" y="0"/>
                </a:lnTo>
                <a:lnTo>
                  <a:pt x="8090257" y="5356851"/>
                </a:lnTo>
                <a:lnTo>
                  <a:pt x="0" y="5356851"/>
                </a:lnTo>
                <a:lnTo>
                  <a:pt x="0" y="0"/>
                </a:lnTo>
                <a:close/>
              </a:path>
            </a:pathLst>
          </a:custGeom>
          <a:blipFill>
            <a:blip r:embed="rId5"/>
            <a:stretch>
              <a:fillRect/>
            </a:stretch>
          </a:blipFill>
        </p:spPr>
        <p:txBody>
          <a:bodyPr/>
          <a:lstStyle/>
          <a:p>
            <a:endParaRPr lang="en-US" dirty="0"/>
          </a:p>
        </p:txBody>
      </p:sp>
      <p:sp>
        <p:nvSpPr>
          <p:cNvPr id="14" name="TextBox 5">
            <a:extLst>
              <a:ext uri="{FF2B5EF4-FFF2-40B4-BE49-F238E27FC236}">
                <a16:creationId xmlns:a16="http://schemas.microsoft.com/office/drawing/2014/main" id="{AB5E8F09-4F18-7133-2EC6-412D8FA07E4C}"/>
              </a:ext>
            </a:extLst>
          </p:cNvPr>
          <p:cNvSpPr txBox="1"/>
          <p:nvPr/>
        </p:nvSpPr>
        <p:spPr>
          <a:xfrm>
            <a:off x="490562" y="276381"/>
            <a:ext cx="3658358" cy="992579"/>
          </a:xfrm>
          <a:prstGeom prst="rect">
            <a:avLst/>
          </a:prstGeom>
        </p:spPr>
        <p:txBody>
          <a:bodyPr wrap="square" lIns="0" tIns="0" rIns="0" bIns="0" rtlCol="0" anchor="t">
            <a:spAutoFit/>
          </a:bodyPr>
          <a:lstStyle/>
          <a:p>
            <a:pPr>
              <a:lnSpc>
                <a:spcPts val="8400"/>
              </a:lnSpc>
            </a:pPr>
            <a:r>
              <a:rPr lang="en-US" sz="4800" b="1" dirty="0">
                <a:solidFill>
                  <a:srgbClr val="3A6367"/>
                </a:solidFill>
                <a:latin typeface="Aharoni" panose="02010803020104030203" pitchFamily="2" charset="-79"/>
                <a:cs typeface="Aharoni" panose="02010803020104030203" pitchFamily="2" charset="-79"/>
              </a:rPr>
              <a:t>EMPATHIZE </a:t>
            </a:r>
          </a:p>
        </p:txBody>
      </p:sp>
      <p:sp>
        <p:nvSpPr>
          <p:cNvPr id="16" name="Slide Number Placeholder 15">
            <a:extLst>
              <a:ext uri="{FF2B5EF4-FFF2-40B4-BE49-F238E27FC236}">
                <a16:creationId xmlns:a16="http://schemas.microsoft.com/office/drawing/2014/main" id="{1818E25C-F131-1EFA-BA14-102C8589A3E9}"/>
              </a:ext>
            </a:extLst>
          </p:cNvPr>
          <p:cNvSpPr>
            <a:spLocks noGrp="1"/>
          </p:cNvSpPr>
          <p:nvPr>
            <p:ph type="sldNum" sz="quarter" idx="12"/>
          </p:nvPr>
        </p:nvSpPr>
        <p:spPr>
          <a:xfrm>
            <a:off x="9318489" y="6411307"/>
            <a:ext cx="2743200" cy="365125"/>
          </a:xfrm>
        </p:spPr>
        <p:txBody>
          <a:bodyPr/>
          <a:lstStyle/>
          <a:p>
            <a:pPr algn="r"/>
            <a:fld id="{1E4546ED-B0F2-4D7A-AC42-B109FC7892C5}" type="slidenum">
              <a:rPr lang="en-US" sz="1400" smtClean="0">
                <a:solidFill>
                  <a:schemeClr val="bg1"/>
                </a:solidFill>
                <a:latin typeface="Abadi" panose="020B0604020104020204" pitchFamily="34" charset="0"/>
              </a:rPr>
              <a:pPr algn="r"/>
              <a:t>15</a:t>
            </a:fld>
            <a:endParaRPr lang="en-US" sz="1400" dirty="0">
              <a:solidFill>
                <a:schemeClr val="bg1"/>
              </a:solidFill>
              <a:latin typeface="Abadi" panose="020B0604020104020204" pitchFamily="34" charset="0"/>
            </a:endParaRPr>
          </a:p>
        </p:txBody>
      </p:sp>
    </p:spTree>
    <p:extLst>
      <p:ext uri="{BB962C8B-B14F-4D97-AF65-F5344CB8AC3E}">
        <p14:creationId xmlns:p14="http://schemas.microsoft.com/office/powerpoint/2010/main" val="444310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969F"/>
        </a:solidFill>
        <a:effectLst/>
      </p:bgPr>
    </p:bg>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4A3CE075-C524-E7A0-529F-5450814520ED}"/>
              </a:ext>
            </a:extLst>
          </p:cNvPr>
          <p:cNvSpPr/>
          <p:nvPr/>
        </p:nvSpPr>
        <p:spPr>
          <a:xfrm rot="5400000">
            <a:off x="-518207" y="678632"/>
            <a:ext cx="6697576" cy="5661160"/>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l="-1" r="-27160" b="-6097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
            <a:extLst>
              <a:ext uri="{FF2B5EF4-FFF2-40B4-BE49-F238E27FC236}">
                <a16:creationId xmlns:a16="http://schemas.microsoft.com/office/drawing/2014/main" id="{334ABF1E-FE6D-DBBE-AD56-B64A50EC1C19}"/>
              </a:ext>
            </a:extLst>
          </p:cNvPr>
          <p:cNvSpPr/>
          <p:nvPr/>
        </p:nvSpPr>
        <p:spPr>
          <a:xfrm>
            <a:off x="1738876" y="1268960"/>
            <a:ext cx="4678405" cy="4610739"/>
          </a:xfrm>
          <a:custGeom>
            <a:avLst/>
            <a:gdLst/>
            <a:ahLst/>
            <a:cxnLst/>
            <a:rect l="l" t="t" r="r" b="b"/>
            <a:pathLst>
              <a:path w="6459883" h="6634026">
                <a:moveTo>
                  <a:pt x="0" y="0"/>
                </a:moveTo>
                <a:lnTo>
                  <a:pt x="6459883" y="0"/>
                </a:lnTo>
                <a:lnTo>
                  <a:pt x="6459883" y="6634026"/>
                </a:lnTo>
                <a:lnTo>
                  <a:pt x="0" y="6634026"/>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54F00CF-CC6A-EFE8-B296-5FB5AC53ADD2}"/>
              </a:ext>
            </a:extLst>
          </p:cNvPr>
          <p:cNvSpPr txBox="1"/>
          <p:nvPr/>
        </p:nvSpPr>
        <p:spPr>
          <a:xfrm>
            <a:off x="490562" y="276381"/>
            <a:ext cx="3658358" cy="992579"/>
          </a:xfrm>
          <a:prstGeom prst="rect">
            <a:avLst/>
          </a:prstGeom>
        </p:spPr>
        <p:txBody>
          <a:bodyPr wrap="square" lIns="0" tIns="0" rIns="0" bIns="0" rtlCol="0" anchor="t">
            <a:spAutoFit/>
          </a:bodyPr>
          <a:lstStyle/>
          <a:p>
            <a:pPr>
              <a:lnSpc>
                <a:spcPts val="8400"/>
              </a:lnSpc>
            </a:pPr>
            <a:r>
              <a:rPr lang="en-US" sz="4800" b="1" dirty="0">
                <a:solidFill>
                  <a:srgbClr val="3A6367"/>
                </a:solidFill>
                <a:latin typeface="Aharoni" panose="02010803020104030203" pitchFamily="2" charset="-79"/>
                <a:cs typeface="Aharoni" panose="02010803020104030203" pitchFamily="2" charset="-79"/>
              </a:rPr>
              <a:t>AGREE</a:t>
            </a:r>
          </a:p>
        </p:txBody>
      </p:sp>
      <p:sp>
        <p:nvSpPr>
          <p:cNvPr id="7" name="Title 1">
            <a:extLst>
              <a:ext uri="{FF2B5EF4-FFF2-40B4-BE49-F238E27FC236}">
                <a16:creationId xmlns:a16="http://schemas.microsoft.com/office/drawing/2014/main" id="{4ABCE2D5-BF28-AC46-2D26-2EDC19000E30}"/>
              </a:ext>
            </a:extLst>
          </p:cNvPr>
          <p:cNvSpPr txBox="1">
            <a:spLocks/>
          </p:cNvSpPr>
          <p:nvPr/>
        </p:nvSpPr>
        <p:spPr>
          <a:xfrm>
            <a:off x="7287123" y="772670"/>
            <a:ext cx="40225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bg1"/>
                </a:solidFill>
                <a:latin typeface="Abadi" panose="020B0604020104020204" pitchFamily="34" charset="0"/>
                <a:ea typeface="+mj-ea"/>
                <a:cs typeface="Aharoni" panose="02010803020104030203" pitchFamily="2" charset="-79"/>
              </a:defRPr>
            </a:lvl1pPr>
          </a:lstStyle>
          <a:p>
            <a:pPr>
              <a:lnSpc>
                <a:spcPct val="105000"/>
              </a:lnSpc>
            </a:pPr>
            <a:r>
              <a:rPr lang="en-US" dirty="0"/>
              <a:t>Abandon your idea that the person is sick: look for something they said that you can agree on. </a:t>
            </a:r>
          </a:p>
        </p:txBody>
      </p:sp>
      <p:sp>
        <p:nvSpPr>
          <p:cNvPr id="8" name="Text Placeholder 2">
            <a:extLst>
              <a:ext uri="{FF2B5EF4-FFF2-40B4-BE49-F238E27FC236}">
                <a16:creationId xmlns:a16="http://schemas.microsoft.com/office/drawing/2014/main" id="{EC97772D-B7B7-23F1-424E-D6EB169208AD}"/>
              </a:ext>
            </a:extLst>
          </p:cNvPr>
          <p:cNvSpPr txBox="1">
            <a:spLocks/>
          </p:cNvSpPr>
          <p:nvPr/>
        </p:nvSpPr>
        <p:spPr>
          <a:xfrm>
            <a:off x="7287123" y="3144233"/>
            <a:ext cx="4664245" cy="371376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badi" panose="020B0604020104020204" pitchFamily="34" charset="0"/>
                <a:ea typeface="+mn-ea"/>
                <a:cs typeface="Aharoni" panose="02010803020104030203" pitchFamily="2" charset="-79"/>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haroni" panose="02010803020104030203" pitchFamily="2" charset="-79"/>
                <a:ea typeface="+mn-ea"/>
                <a:cs typeface="Aharoni" panose="02010803020104030203" pitchFamily="2" charset="-79"/>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haroni" panose="02010803020104030203" pitchFamily="2" charset="-79"/>
                <a:ea typeface="+mn-ea"/>
                <a:cs typeface="Aharoni" panose="02010803020104030203" pitchFamily="2" charset="-79"/>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haroni" panose="02010803020104030203" pitchFamily="2" charset="-79"/>
                <a:ea typeface="+mn-ea"/>
                <a:cs typeface="Aharoni" panose="02010803020104030203" pitchFamily="2" charset="-79"/>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Aharoni" panose="02010803020104030203" pitchFamily="2" charset="-79"/>
                <a:ea typeface="+mn-ea"/>
                <a:cs typeface="Aharoni" panose="02010803020104030203" pitchFamily="2"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36550" indent="-336550">
              <a:lnSpc>
                <a:spcPct val="114000"/>
              </a:lnSpc>
              <a:buFont typeface="Arial" panose="020B0604020202020204" pitchFamily="34" charset="0"/>
              <a:buChar char="•"/>
            </a:pPr>
            <a:r>
              <a:rPr lang="en-US" sz="2600" dirty="0"/>
              <a:t>Normalize their experience</a:t>
            </a:r>
          </a:p>
          <a:p>
            <a:pPr marL="336550" indent="-336550">
              <a:lnSpc>
                <a:spcPct val="114000"/>
              </a:lnSpc>
              <a:buFont typeface="Arial" panose="020B0604020202020204" pitchFamily="34" charset="0"/>
              <a:buChar char="•"/>
            </a:pPr>
            <a:r>
              <a:rPr lang="en-US" sz="2600" dirty="0"/>
              <a:t>Discuss things that you can agree around</a:t>
            </a:r>
          </a:p>
          <a:p>
            <a:pPr marL="336550" indent="-336550">
              <a:lnSpc>
                <a:spcPct val="114000"/>
              </a:lnSpc>
              <a:buFont typeface="Arial" panose="020B0604020202020204" pitchFamily="34" charset="0"/>
              <a:buChar char="•"/>
            </a:pPr>
            <a:r>
              <a:rPr lang="en-US" sz="2600" dirty="0"/>
              <a:t>Recognize their point of view and leave out personal judgments </a:t>
            </a:r>
          </a:p>
        </p:txBody>
      </p:sp>
      <p:sp>
        <p:nvSpPr>
          <p:cNvPr id="9" name="AutoShape 5">
            <a:extLst>
              <a:ext uri="{FF2B5EF4-FFF2-40B4-BE49-F238E27FC236}">
                <a16:creationId xmlns:a16="http://schemas.microsoft.com/office/drawing/2014/main" id="{23127DB0-C3CF-ADE1-BD09-BFA9BB349967}"/>
              </a:ext>
            </a:extLst>
          </p:cNvPr>
          <p:cNvSpPr/>
          <p:nvPr/>
        </p:nvSpPr>
        <p:spPr>
          <a:xfrm>
            <a:off x="7287123" y="2777556"/>
            <a:ext cx="4118815" cy="0"/>
          </a:xfrm>
          <a:prstGeom prst="line">
            <a:avLst/>
          </a:prstGeom>
          <a:ln w="25400" cap="flat">
            <a:solidFill>
              <a:srgbClr val="E4969F"/>
            </a:solidFill>
            <a:prstDash val="solid"/>
            <a:headEnd type="none" w="sm" len="sm"/>
            <a:tailEnd type="none" w="sm" len="sm"/>
          </a:ln>
        </p:spPr>
        <p:txBody>
          <a:bodyPr/>
          <a:lstStyle/>
          <a:p>
            <a:endParaRPr lang="en-US" dirty="0"/>
          </a:p>
        </p:txBody>
      </p:sp>
      <p:sp>
        <p:nvSpPr>
          <p:cNvPr id="10" name="Slide Number Placeholder 9">
            <a:extLst>
              <a:ext uri="{FF2B5EF4-FFF2-40B4-BE49-F238E27FC236}">
                <a16:creationId xmlns:a16="http://schemas.microsoft.com/office/drawing/2014/main" id="{EFEED1C4-03C6-B2AF-BAFD-669043E97EDD}"/>
              </a:ext>
            </a:extLst>
          </p:cNvPr>
          <p:cNvSpPr>
            <a:spLocks noGrp="1"/>
          </p:cNvSpPr>
          <p:nvPr>
            <p:ph type="sldNum" sz="quarter" idx="12"/>
          </p:nvPr>
        </p:nvSpPr>
        <p:spPr>
          <a:xfrm>
            <a:off x="9346530" y="6372639"/>
            <a:ext cx="2743200" cy="365125"/>
          </a:xfrm>
        </p:spPr>
        <p:txBody>
          <a:bodyPr/>
          <a:lstStyle/>
          <a:p>
            <a:pPr algn="r"/>
            <a:fld id="{1E4546ED-B0F2-4D7A-AC42-B109FC7892C5}" type="slidenum">
              <a:rPr lang="en-US" sz="1400" smtClean="0">
                <a:solidFill>
                  <a:schemeClr val="bg1"/>
                </a:solidFill>
              </a:rPr>
              <a:pPr algn="r"/>
              <a:t>16</a:t>
            </a:fld>
            <a:endParaRPr lang="en-US" sz="1400" dirty="0">
              <a:solidFill>
                <a:schemeClr val="bg1"/>
              </a:solidFill>
            </a:endParaRPr>
          </a:p>
        </p:txBody>
      </p:sp>
    </p:spTree>
    <p:extLst>
      <p:ext uri="{BB962C8B-B14F-4D97-AF65-F5344CB8AC3E}">
        <p14:creationId xmlns:p14="http://schemas.microsoft.com/office/powerpoint/2010/main" val="228992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8A9C-A339-158D-A991-2BA1B7D324AF}"/>
              </a:ext>
            </a:extLst>
          </p:cNvPr>
          <p:cNvSpPr>
            <a:spLocks noGrp="1"/>
          </p:cNvSpPr>
          <p:nvPr>
            <p:ph type="title"/>
          </p:nvPr>
        </p:nvSpPr>
        <p:spPr>
          <a:xfrm>
            <a:off x="7238998" y="365125"/>
            <a:ext cx="4616118" cy="2586622"/>
          </a:xfrm>
        </p:spPr>
        <p:txBody>
          <a:bodyPr/>
          <a:lstStyle/>
          <a:p>
            <a:pPr>
              <a:lnSpc>
                <a:spcPct val="105000"/>
              </a:lnSpc>
            </a:pPr>
            <a:r>
              <a:rPr lang="en-US" sz="3200" dirty="0"/>
              <a:t>Once you have established an agreement, work together on how it can be completed</a:t>
            </a:r>
          </a:p>
        </p:txBody>
      </p:sp>
      <p:sp>
        <p:nvSpPr>
          <p:cNvPr id="5" name="Freeform 2">
            <a:extLst>
              <a:ext uri="{FF2B5EF4-FFF2-40B4-BE49-F238E27FC236}">
                <a16:creationId xmlns:a16="http://schemas.microsoft.com/office/drawing/2014/main" id="{AFEB9497-635F-33DC-1290-0404950EA172}"/>
              </a:ext>
            </a:extLst>
          </p:cNvPr>
          <p:cNvSpPr/>
          <p:nvPr/>
        </p:nvSpPr>
        <p:spPr>
          <a:xfrm rot="5400000">
            <a:off x="-531861" y="531864"/>
            <a:ext cx="6874039" cy="5810316"/>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l="-1" r="-27160" b="-60978"/>
            </a:stretch>
          </a:blipFill>
        </p:spPr>
        <p:txBody>
          <a:bodyPr/>
          <a:lstStyle/>
          <a:p>
            <a:endParaRPr lang="en-US"/>
          </a:p>
        </p:txBody>
      </p:sp>
      <p:sp>
        <p:nvSpPr>
          <p:cNvPr id="4" name="Freeform 9">
            <a:extLst>
              <a:ext uri="{FF2B5EF4-FFF2-40B4-BE49-F238E27FC236}">
                <a16:creationId xmlns:a16="http://schemas.microsoft.com/office/drawing/2014/main" id="{BB9A7234-6E65-0819-851F-64185AD0F2FC}"/>
              </a:ext>
            </a:extLst>
          </p:cNvPr>
          <p:cNvSpPr/>
          <p:nvPr/>
        </p:nvSpPr>
        <p:spPr>
          <a:xfrm>
            <a:off x="1296343" y="2277977"/>
            <a:ext cx="5085342" cy="3316527"/>
          </a:xfrm>
          <a:custGeom>
            <a:avLst/>
            <a:gdLst/>
            <a:ahLst/>
            <a:cxnLst/>
            <a:rect l="l" t="t" r="r" b="b"/>
            <a:pathLst>
              <a:path w="7424704" h="4842198">
                <a:moveTo>
                  <a:pt x="0" y="0"/>
                </a:moveTo>
                <a:lnTo>
                  <a:pt x="7424704" y="0"/>
                </a:lnTo>
                <a:lnTo>
                  <a:pt x="7424704" y="4842198"/>
                </a:lnTo>
                <a:lnTo>
                  <a:pt x="0" y="4842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B20DB71F-4F2E-552B-EB7C-0921C68B3F26}"/>
              </a:ext>
            </a:extLst>
          </p:cNvPr>
          <p:cNvSpPr txBox="1"/>
          <p:nvPr/>
        </p:nvSpPr>
        <p:spPr>
          <a:xfrm>
            <a:off x="490562" y="276381"/>
            <a:ext cx="3658358" cy="992579"/>
          </a:xfrm>
          <a:prstGeom prst="rect">
            <a:avLst/>
          </a:prstGeom>
        </p:spPr>
        <p:txBody>
          <a:bodyPr wrap="square" lIns="0" tIns="0" rIns="0" bIns="0" rtlCol="0" anchor="t">
            <a:spAutoFit/>
          </a:bodyPr>
          <a:lstStyle/>
          <a:p>
            <a:pPr>
              <a:lnSpc>
                <a:spcPts val="8400"/>
              </a:lnSpc>
            </a:pPr>
            <a:r>
              <a:rPr lang="en-US" sz="4800" b="1" dirty="0">
                <a:solidFill>
                  <a:srgbClr val="3A6367"/>
                </a:solidFill>
                <a:latin typeface="Aharoni" panose="02010803020104030203" pitchFamily="2" charset="-79"/>
                <a:cs typeface="Aharoni" panose="02010803020104030203" pitchFamily="2" charset="-79"/>
              </a:rPr>
              <a:t>PARTNER</a:t>
            </a:r>
          </a:p>
        </p:txBody>
      </p:sp>
      <p:sp>
        <p:nvSpPr>
          <p:cNvPr id="7" name="AutoShape 5">
            <a:extLst>
              <a:ext uri="{FF2B5EF4-FFF2-40B4-BE49-F238E27FC236}">
                <a16:creationId xmlns:a16="http://schemas.microsoft.com/office/drawing/2014/main" id="{71528902-97F8-7DCB-98A3-C7F1031736DA}"/>
              </a:ext>
            </a:extLst>
          </p:cNvPr>
          <p:cNvSpPr/>
          <p:nvPr/>
        </p:nvSpPr>
        <p:spPr>
          <a:xfrm>
            <a:off x="7238998" y="3331311"/>
            <a:ext cx="4666213" cy="15689"/>
          </a:xfrm>
          <a:prstGeom prst="line">
            <a:avLst/>
          </a:prstGeom>
          <a:ln w="25400" cap="flat">
            <a:solidFill>
              <a:srgbClr val="CCF2A6"/>
            </a:solidFill>
            <a:prstDash val="solid"/>
            <a:headEnd type="none" w="sm" len="sm"/>
            <a:tailEnd type="none" w="sm" len="sm"/>
          </a:ln>
        </p:spPr>
        <p:txBody>
          <a:bodyPr/>
          <a:lstStyle/>
          <a:p>
            <a:endParaRPr lang="en-US"/>
          </a:p>
        </p:txBody>
      </p:sp>
      <p:sp>
        <p:nvSpPr>
          <p:cNvPr id="8" name="Freeform 6">
            <a:extLst>
              <a:ext uri="{FF2B5EF4-FFF2-40B4-BE49-F238E27FC236}">
                <a16:creationId xmlns:a16="http://schemas.microsoft.com/office/drawing/2014/main" id="{D325CAE2-65C9-27B4-5A92-2F5BA602FF11}"/>
              </a:ext>
            </a:extLst>
          </p:cNvPr>
          <p:cNvSpPr/>
          <p:nvPr/>
        </p:nvSpPr>
        <p:spPr>
          <a:xfrm>
            <a:off x="7238998" y="3767995"/>
            <a:ext cx="4666213" cy="2696034"/>
          </a:xfrm>
          <a:custGeom>
            <a:avLst/>
            <a:gdLst/>
            <a:ahLst/>
            <a:cxnLst/>
            <a:rect l="l" t="t" r="r" b="b"/>
            <a:pathLst>
              <a:path w="6445156" h="3723868">
                <a:moveTo>
                  <a:pt x="0" y="0"/>
                </a:moveTo>
                <a:lnTo>
                  <a:pt x="6445156" y="0"/>
                </a:lnTo>
                <a:lnTo>
                  <a:pt x="6445156" y="3723868"/>
                </a:lnTo>
                <a:lnTo>
                  <a:pt x="0" y="3723868"/>
                </a:lnTo>
                <a:lnTo>
                  <a:pt x="0" y="0"/>
                </a:lnTo>
                <a:close/>
              </a:path>
            </a:pathLst>
          </a:custGeom>
          <a:blipFill>
            <a:blip r:embed="rId7"/>
            <a:stretch>
              <a:fillRect/>
            </a:stretch>
          </a:blipFill>
        </p:spPr>
        <p:txBody>
          <a:bodyPr/>
          <a:lstStyle/>
          <a:p>
            <a:endParaRPr lang="en-US"/>
          </a:p>
        </p:txBody>
      </p:sp>
      <p:sp>
        <p:nvSpPr>
          <p:cNvPr id="9" name="Slide Number Placeholder 8">
            <a:extLst>
              <a:ext uri="{FF2B5EF4-FFF2-40B4-BE49-F238E27FC236}">
                <a16:creationId xmlns:a16="http://schemas.microsoft.com/office/drawing/2014/main" id="{C9867011-9190-1C28-DD7C-E1FD90B24FC6}"/>
              </a:ext>
            </a:extLst>
          </p:cNvPr>
          <p:cNvSpPr>
            <a:spLocks noGrp="1"/>
          </p:cNvSpPr>
          <p:nvPr>
            <p:ph type="sldNum" sz="quarter" idx="12"/>
          </p:nvPr>
        </p:nvSpPr>
        <p:spPr>
          <a:xfrm>
            <a:off x="9336256" y="6456920"/>
            <a:ext cx="2743200" cy="365125"/>
          </a:xfrm>
        </p:spPr>
        <p:txBody>
          <a:bodyPr/>
          <a:lstStyle/>
          <a:p>
            <a:pPr algn="r"/>
            <a:fld id="{1E4546ED-B0F2-4D7A-AC42-B109FC7892C5}" type="slidenum">
              <a:rPr lang="en-US" sz="1400" smtClean="0">
                <a:solidFill>
                  <a:schemeClr val="bg1"/>
                </a:solidFill>
              </a:rPr>
              <a:pPr algn="r"/>
              <a:t>17</a:t>
            </a:fld>
            <a:endParaRPr lang="en-US" sz="1400" dirty="0">
              <a:solidFill>
                <a:schemeClr val="bg1"/>
              </a:solidFill>
            </a:endParaRPr>
          </a:p>
        </p:txBody>
      </p:sp>
    </p:spTree>
    <p:extLst>
      <p:ext uri="{BB962C8B-B14F-4D97-AF65-F5344CB8AC3E}">
        <p14:creationId xmlns:p14="http://schemas.microsoft.com/office/powerpoint/2010/main" val="2491577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95AA044E-C732-BD69-70D2-86E0B5777982}"/>
              </a:ext>
            </a:extLst>
          </p:cNvPr>
          <p:cNvSpPr/>
          <p:nvPr/>
        </p:nvSpPr>
        <p:spPr>
          <a:xfrm rot="5400000" flipV="1">
            <a:off x="7152620" y="1823470"/>
            <a:ext cx="5098219" cy="4980541"/>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3">
              <a:extLst>
                <a:ext uri="{96DAC541-7B7A-43D3-8B79-37D633B846F1}">
                  <asvg:svgBlip xmlns:asvg="http://schemas.microsoft.com/office/drawing/2016/SVG/main" r:embed="rId4"/>
                </a:ext>
              </a:extLst>
            </a:blip>
            <a:stretch>
              <a:fillRect r="-46968" b="-60978"/>
            </a:stretch>
          </a:blipFill>
        </p:spPr>
        <p:txBody>
          <a:bodyPr/>
          <a:lstStyle/>
          <a:p>
            <a:endParaRPr lang="en-US" dirty="0"/>
          </a:p>
        </p:txBody>
      </p:sp>
      <p:sp>
        <p:nvSpPr>
          <p:cNvPr id="2" name="Subtitle 1">
            <a:extLst>
              <a:ext uri="{FF2B5EF4-FFF2-40B4-BE49-F238E27FC236}">
                <a16:creationId xmlns:a16="http://schemas.microsoft.com/office/drawing/2014/main" id="{C411B573-37E4-C1E3-9E6F-A200325613BE}"/>
              </a:ext>
            </a:extLst>
          </p:cNvPr>
          <p:cNvSpPr>
            <a:spLocks noGrp="1"/>
          </p:cNvSpPr>
          <p:nvPr>
            <p:ph type="subTitle" idx="1"/>
          </p:nvPr>
        </p:nvSpPr>
        <p:spPr>
          <a:xfrm>
            <a:off x="866275" y="758049"/>
            <a:ext cx="9881936" cy="3020704"/>
          </a:xfrm>
        </p:spPr>
        <p:txBody>
          <a:bodyPr>
            <a:normAutofit/>
          </a:bodyPr>
          <a:lstStyle/>
          <a:p>
            <a:pPr>
              <a:lnSpc>
                <a:spcPct val="105000"/>
              </a:lnSpc>
            </a:pPr>
            <a:r>
              <a:rPr lang="en-US" sz="3200" b="1" dirty="0"/>
              <a:t>“We do not win on the strength of our argument, we win on the strength of our relationships.”</a:t>
            </a:r>
          </a:p>
        </p:txBody>
      </p:sp>
      <p:sp>
        <p:nvSpPr>
          <p:cNvPr id="3" name="Freeform 4">
            <a:extLst>
              <a:ext uri="{FF2B5EF4-FFF2-40B4-BE49-F238E27FC236}">
                <a16:creationId xmlns:a16="http://schemas.microsoft.com/office/drawing/2014/main" id="{B348C80F-060B-B590-851C-DDB14F7F4479}"/>
              </a:ext>
            </a:extLst>
          </p:cNvPr>
          <p:cNvSpPr/>
          <p:nvPr/>
        </p:nvSpPr>
        <p:spPr>
          <a:xfrm>
            <a:off x="3810847" y="2268401"/>
            <a:ext cx="4570305" cy="3020704"/>
          </a:xfrm>
          <a:custGeom>
            <a:avLst/>
            <a:gdLst/>
            <a:ahLst/>
            <a:cxnLst/>
            <a:rect l="l" t="t" r="r" b="b"/>
            <a:pathLst>
              <a:path w="7983429" h="5343490">
                <a:moveTo>
                  <a:pt x="0" y="0"/>
                </a:moveTo>
                <a:lnTo>
                  <a:pt x="7983428" y="0"/>
                </a:lnTo>
                <a:lnTo>
                  <a:pt x="7983428" y="5343490"/>
                </a:lnTo>
                <a:lnTo>
                  <a:pt x="0" y="5343490"/>
                </a:lnTo>
                <a:lnTo>
                  <a:pt x="0" y="0"/>
                </a:lnTo>
                <a:close/>
              </a:path>
            </a:pathLst>
          </a:custGeom>
          <a:blipFill>
            <a:blip r:embed="rId5"/>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D421CE45-3F78-C1EB-CB0A-D57652570200}"/>
              </a:ext>
            </a:extLst>
          </p:cNvPr>
          <p:cNvSpPr>
            <a:spLocks noGrp="1"/>
          </p:cNvSpPr>
          <p:nvPr>
            <p:ph type="sldNum" sz="quarter" idx="12"/>
          </p:nvPr>
        </p:nvSpPr>
        <p:spPr>
          <a:xfrm>
            <a:off x="9321637" y="6384486"/>
            <a:ext cx="2743200" cy="365125"/>
          </a:xfrm>
        </p:spPr>
        <p:txBody>
          <a:bodyPr/>
          <a:lstStyle/>
          <a:p>
            <a:pPr algn="r"/>
            <a:fld id="{1E4546ED-B0F2-4D7A-AC42-B109FC7892C5}" type="slidenum">
              <a:rPr lang="en-US" smtClean="0">
                <a:solidFill>
                  <a:schemeClr val="bg1"/>
                </a:solidFill>
                <a:latin typeface="Abadi" panose="020B0604020104020204" pitchFamily="34" charset="0"/>
              </a:rPr>
              <a:pPr algn="r"/>
              <a:t>18</a:t>
            </a:fld>
            <a:endParaRPr lang="en-US" dirty="0">
              <a:solidFill>
                <a:schemeClr val="bg1"/>
              </a:solidFill>
              <a:latin typeface="Abadi" panose="020B0604020104020204" pitchFamily="34" charset="0"/>
            </a:endParaRPr>
          </a:p>
        </p:txBody>
      </p:sp>
      <p:sp>
        <p:nvSpPr>
          <p:cNvPr id="7" name="Freeform 2">
            <a:extLst>
              <a:ext uri="{FF2B5EF4-FFF2-40B4-BE49-F238E27FC236}">
                <a16:creationId xmlns:a16="http://schemas.microsoft.com/office/drawing/2014/main" id="{2229609E-8336-A1FE-3C4B-6E813B2EABE3}"/>
              </a:ext>
            </a:extLst>
          </p:cNvPr>
          <p:cNvSpPr/>
          <p:nvPr/>
        </p:nvSpPr>
        <p:spPr>
          <a:xfrm rot="5400000">
            <a:off x="-58840" y="1823470"/>
            <a:ext cx="5098219" cy="4980541"/>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r="-46968" b="-60978"/>
            </a:stretch>
          </a:blipFill>
        </p:spPr>
        <p:txBody>
          <a:bodyPr/>
          <a:lstStyle/>
          <a:p>
            <a:endParaRPr lang="en-US"/>
          </a:p>
        </p:txBody>
      </p:sp>
    </p:spTree>
    <p:extLst>
      <p:ext uri="{BB962C8B-B14F-4D97-AF65-F5344CB8AC3E}">
        <p14:creationId xmlns:p14="http://schemas.microsoft.com/office/powerpoint/2010/main" val="142979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83E74C-847C-D1E4-D9F0-EA6CA6284B5E}"/>
              </a:ext>
            </a:extLst>
          </p:cNvPr>
          <p:cNvSpPr>
            <a:spLocks noGrp="1"/>
          </p:cNvSpPr>
          <p:nvPr>
            <p:ph type="sldNum" sz="quarter" idx="12"/>
          </p:nvPr>
        </p:nvSpPr>
        <p:spPr>
          <a:xfrm>
            <a:off x="9268326" y="6389844"/>
            <a:ext cx="2743200" cy="365125"/>
          </a:xfrm>
        </p:spPr>
        <p:txBody>
          <a:bodyPr/>
          <a:lstStyle/>
          <a:p>
            <a:pPr algn="r"/>
            <a:fld id="{1E4546ED-B0F2-4D7A-AC42-B109FC7892C5}" type="slidenum">
              <a:rPr lang="en-US" sz="1400" smtClean="0">
                <a:latin typeface="Abadi" panose="020B0604020104020204" pitchFamily="34" charset="0"/>
              </a:rPr>
              <a:pPr algn="r"/>
              <a:t>19</a:t>
            </a:fld>
            <a:endParaRPr lang="en-US" sz="1400" dirty="0">
              <a:latin typeface="Abadi" panose="020B0604020104020204" pitchFamily="34" charset="0"/>
            </a:endParaRPr>
          </a:p>
        </p:txBody>
      </p:sp>
      <p:sp>
        <p:nvSpPr>
          <p:cNvPr id="7" name="Title 1">
            <a:extLst>
              <a:ext uri="{FF2B5EF4-FFF2-40B4-BE49-F238E27FC236}">
                <a16:creationId xmlns:a16="http://schemas.microsoft.com/office/drawing/2014/main" id="{B63F3AFB-4743-4D35-BD53-223213EA244E}"/>
              </a:ext>
            </a:extLst>
          </p:cNvPr>
          <p:cNvSpPr txBox="1">
            <a:spLocks/>
          </p:cNvSpPr>
          <p:nvPr/>
        </p:nvSpPr>
        <p:spPr>
          <a:xfrm>
            <a:off x="4076700" y="1050014"/>
            <a:ext cx="4038600" cy="917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000" kern="1200">
                <a:solidFill>
                  <a:schemeClr val="tx1"/>
                </a:solidFill>
                <a:latin typeface="Aharoni" panose="02010803020104030203" pitchFamily="2" charset="-79"/>
                <a:ea typeface="+mj-ea"/>
                <a:cs typeface="Aharoni" panose="02010803020104030203" pitchFamily="2" charset="-79"/>
              </a:defRPr>
            </a:lvl1pPr>
          </a:lstStyle>
          <a:p>
            <a:pPr algn="ctr"/>
            <a:r>
              <a:rPr lang="en-US" dirty="0">
                <a:solidFill>
                  <a:srgbClr val="3A6367"/>
                </a:solidFill>
              </a:rPr>
              <a:t>CASE STUDY</a:t>
            </a:r>
          </a:p>
        </p:txBody>
      </p:sp>
      <p:pic>
        <p:nvPicPr>
          <p:cNvPr id="9" name="Picture 8">
            <a:extLst>
              <a:ext uri="{FF2B5EF4-FFF2-40B4-BE49-F238E27FC236}">
                <a16:creationId xmlns:a16="http://schemas.microsoft.com/office/drawing/2014/main" id="{152F77A2-02AF-4001-A3E9-6202BB452F59}"/>
              </a:ext>
            </a:extLst>
          </p:cNvPr>
          <p:cNvPicPr>
            <a:picLocks noChangeAspect="1"/>
          </p:cNvPicPr>
          <p:nvPr/>
        </p:nvPicPr>
        <p:blipFill>
          <a:blip r:embed="rId3"/>
          <a:stretch>
            <a:fillRect/>
          </a:stretch>
        </p:blipFill>
        <p:spPr>
          <a:xfrm>
            <a:off x="644037" y="1295792"/>
            <a:ext cx="3524250" cy="3609975"/>
          </a:xfrm>
          <a:prstGeom prst="rect">
            <a:avLst/>
          </a:prstGeom>
        </p:spPr>
      </p:pic>
      <p:pic>
        <p:nvPicPr>
          <p:cNvPr id="10" name="Picture 9">
            <a:extLst>
              <a:ext uri="{FF2B5EF4-FFF2-40B4-BE49-F238E27FC236}">
                <a16:creationId xmlns:a16="http://schemas.microsoft.com/office/drawing/2014/main" id="{2A478CA5-655C-4097-8653-ACD236D39130}"/>
              </a:ext>
            </a:extLst>
          </p:cNvPr>
          <p:cNvPicPr>
            <a:picLocks noChangeAspect="1"/>
          </p:cNvPicPr>
          <p:nvPr/>
        </p:nvPicPr>
        <p:blipFill>
          <a:blip r:embed="rId4"/>
          <a:stretch>
            <a:fillRect/>
          </a:stretch>
        </p:blipFill>
        <p:spPr>
          <a:xfrm>
            <a:off x="4219575" y="2426611"/>
            <a:ext cx="3752850" cy="3381375"/>
          </a:xfrm>
          <a:prstGeom prst="rect">
            <a:avLst/>
          </a:prstGeom>
        </p:spPr>
      </p:pic>
      <p:pic>
        <p:nvPicPr>
          <p:cNvPr id="11" name="Picture 10">
            <a:extLst>
              <a:ext uri="{FF2B5EF4-FFF2-40B4-BE49-F238E27FC236}">
                <a16:creationId xmlns:a16="http://schemas.microsoft.com/office/drawing/2014/main" id="{9EEC468A-22FF-4D1F-A477-7B33108A3FE3}"/>
              </a:ext>
            </a:extLst>
          </p:cNvPr>
          <p:cNvPicPr>
            <a:picLocks noChangeAspect="1"/>
          </p:cNvPicPr>
          <p:nvPr/>
        </p:nvPicPr>
        <p:blipFill>
          <a:blip r:embed="rId5"/>
          <a:stretch>
            <a:fillRect/>
          </a:stretch>
        </p:blipFill>
        <p:spPr>
          <a:xfrm>
            <a:off x="8023713" y="1813340"/>
            <a:ext cx="3524251" cy="2912462"/>
          </a:xfrm>
          <a:prstGeom prst="rect">
            <a:avLst/>
          </a:prstGeom>
        </p:spPr>
      </p:pic>
    </p:spTree>
    <p:extLst>
      <p:ext uri="{BB962C8B-B14F-4D97-AF65-F5344CB8AC3E}">
        <p14:creationId xmlns:p14="http://schemas.microsoft.com/office/powerpoint/2010/main" val="914381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A7311-DD28-D043-D823-351AB962EE74}"/>
              </a:ext>
            </a:extLst>
          </p:cNvPr>
          <p:cNvSpPr>
            <a:spLocks noGrp="1"/>
          </p:cNvSpPr>
          <p:nvPr>
            <p:ph type="ctrTitle"/>
          </p:nvPr>
        </p:nvSpPr>
        <p:spPr>
          <a:xfrm>
            <a:off x="1037117" y="683388"/>
            <a:ext cx="7010621" cy="942318"/>
          </a:xfrm>
        </p:spPr>
        <p:txBody>
          <a:bodyPr/>
          <a:lstStyle/>
          <a:p>
            <a:pPr algn="l"/>
            <a:r>
              <a:rPr lang="en-US" sz="4800" dirty="0">
                <a:solidFill>
                  <a:srgbClr val="3A6367"/>
                </a:solidFill>
              </a:rPr>
              <a:t>ABOUT THE SPEAKER: </a:t>
            </a:r>
          </a:p>
        </p:txBody>
      </p:sp>
      <p:sp>
        <p:nvSpPr>
          <p:cNvPr id="3" name="Subtitle 2">
            <a:extLst>
              <a:ext uri="{FF2B5EF4-FFF2-40B4-BE49-F238E27FC236}">
                <a16:creationId xmlns:a16="http://schemas.microsoft.com/office/drawing/2014/main" id="{647D1B7A-ACA2-D450-7F82-6666B1951C9F}"/>
              </a:ext>
            </a:extLst>
          </p:cNvPr>
          <p:cNvSpPr>
            <a:spLocks noGrp="1"/>
          </p:cNvSpPr>
          <p:nvPr>
            <p:ph type="subTitle" idx="1"/>
          </p:nvPr>
        </p:nvSpPr>
        <p:spPr>
          <a:xfrm>
            <a:off x="1037117" y="2474425"/>
            <a:ext cx="9232298" cy="3020704"/>
          </a:xfrm>
        </p:spPr>
        <p:txBody>
          <a:bodyPr>
            <a:noAutofit/>
          </a:bodyPr>
          <a:lstStyle/>
          <a:p>
            <a:pPr algn="l">
              <a:lnSpc>
                <a:spcPct val="110000"/>
              </a:lnSpc>
            </a:pPr>
            <a:r>
              <a:rPr lang="en-US" sz="2200" dirty="0">
                <a:latin typeface="Abadi" panose="020B0604020104020204" pitchFamily="34" charset="0"/>
              </a:rPr>
              <a:t>Laine is one of three CMHCs at the Penobscot Job Corps Center in Bangor, Maine. She comes to the position after working at Penobscot as first an intern, then counselor from 1993-2009. On enrolling in her Master’s program, she transitioned into teaching on center as a culinary arts instructor from 2009-2013.  </a:t>
            </a:r>
          </a:p>
          <a:p>
            <a:pPr algn="l">
              <a:lnSpc>
                <a:spcPct val="110000"/>
              </a:lnSpc>
            </a:pPr>
            <a:endParaRPr lang="en-US" sz="200" dirty="0">
              <a:latin typeface="Abadi" panose="020B0604020104020204" pitchFamily="34" charset="0"/>
            </a:endParaRPr>
          </a:p>
          <a:p>
            <a:pPr algn="l">
              <a:lnSpc>
                <a:spcPct val="110000"/>
              </a:lnSpc>
            </a:pPr>
            <a:r>
              <a:rPr lang="en-US" sz="2200" dirty="0">
                <a:latin typeface="Abadi" panose="020B0604020104020204" pitchFamily="34" charset="0"/>
              </a:rPr>
              <a:t>She has practiced as a mental health therapy provider for over ten years in rural Maine, which she continues to do two days per week.  </a:t>
            </a:r>
          </a:p>
          <a:p>
            <a:pPr algn="l">
              <a:lnSpc>
                <a:spcPct val="110000"/>
              </a:lnSpc>
            </a:pPr>
            <a:endParaRPr lang="en-US" sz="2200" dirty="0">
              <a:latin typeface="Abadi" panose="020B0604020104020204" pitchFamily="34" charset="0"/>
            </a:endParaRPr>
          </a:p>
        </p:txBody>
      </p:sp>
      <p:sp>
        <p:nvSpPr>
          <p:cNvPr id="4" name="TextBox 3">
            <a:extLst>
              <a:ext uri="{FF2B5EF4-FFF2-40B4-BE49-F238E27FC236}">
                <a16:creationId xmlns:a16="http://schemas.microsoft.com/office/drawing/2014/main" id="{0A94FAAE-25E5-96CB-E1E2-8B9A1E57AB95}"/>
              </a:ext>
            </a:extLst>
          </p:cNvPr>
          <p:cNvSpPr txBox="1"/>
          <p:nvPr/>
        </p:nvSpPr>
        <p:spPr>
          <a:xfrm>
            <a:off x="1037117" y="1625706"/>
            <a:ext cx="5631976" cy="646331"/>
          </a:xfrm>
          <a:prstGeom prst="rect">
            <a:avLst/>
          </a:prstGeom>
          <a:noFill/>
        </p:spPr>
        <p:txBody>
          <a:bodyPr wrap="square" rtlCol="0">
            <a:spAutoFit/>
          </a:bodyPr>
          <a:lstStyle/>
          <a:p>
            <a:r>
              <a:rPr lang="en-US" sz="3600" dirty="0">
                <a:latin typeface="Abadi" panose="020B0604020104020204" pitchFamily="34" charset="0"/>
                <a:cs typeface="Aharoni" panose="02010803020104030203" pitchFamily="2" charset="-79"/>
              </a:rPr>
              <a:t>Laine Parsons, LCSW</a:t>
            </a:r>
          </a:p>
        </p:txBody>
      </p:sp>
      <p:sp>
        <p:nvSpPr>
          <p:cNvPr id="5" name="Freeform 2">
            <a:extLst>
              <a:ext uri="{FF2B5EF4-FFF2-40B4-BE49-F238E27FC236}">
                <a16:creationId xmlns:a16="http://schemas.microsoft.com/office/drawing/2014/main" id="{A0AE6DC1-2C50-A874-96A5-E171829C0EF8}"/>
              </a:ext>
            </a:extLst>
          </p:cNvPr>
          <p:cNvSpPr/>
          <p:nvPr/>
        </p:nvSpPr>
        <p:spPr>
          <a:xfrm rot="5400000" flipV="1">
            <a:off x="7122043" y="1788043"/>
            <a:ext cx="5495129" cy="4644786"/>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3">
              <a:extLst>
                <a:ext uri="{96DAC541-7B7A-43D3-8B79-37D633B846F1}">
                  <asvg:svgBlip xmlns:asvg="http://schemas.microsoft.com/office/drawing/2016/SVG/main" r:embed="rId4"/>
                </a:ext>
              </a:extLst>
            </a:blip>
            <a:stretch>
              <a:fillRect l="-1" r="-27160" b="-60978"/>
            </a:stretch>
          </a:blipFill>
        </p:spPr>
        <p:txBody>
          <a:bodyPr/>
          <a:lstStyle/>
          <a:p>
            <a:endParaRPr lang="en-US" dirty="0"/>
          </a:p>
        </p:txBody>
      </p:sp>
      <p:sp>
        <p:nvSpPr>
          <p:cNvPr id="7" name="Slide Number Placeholder 6">
            <a:extLst>
              <a:ext uri="{FF2B5EF4-FFF2-40B4-BE49-F238E27FC236}">
                <a16:creationId xmlns:a16="http://schemas.microsoft.com/office/drawing/2014/main" id="{C62300C1-4BBB-3618-BD16-214C64000FF5}"/>
              </a:ext>
            </a:extLst>
          </p:cNvPr>
          <p:cNvSpPr>
            <a:spLocks noGrp="1"/>
          </p:cNvSpPr>
          <p:nvPr>
            <p:ph type="sldNum" sz="quarter" idx="12"/>
          </p:nvPr>
        </p:nvSpPr>
        <p:spPr>
          <a:xfrm>
            <a:off x="9354404" y="6340307"/>
            <a:ext cx="2743200" cy="365125"/>
          </a:xfrm>
        </p:spPr>
        <p:txBody>
          <a:bodyPr/>
          <a:lstStyle/>
          <a:p>
            <a:pPr algn="r"/>
            <a:fld id="{1E4546ED-B0F2-4D7A-AC42-B109FC7892C5}" type="slidenum">
              <a:rPr lang="en-US" sz="1400" smtClean="0">
                <a:latin typeface="Abadi" panose="020B0604020104020204" pitchFamily="34" charset="0"/>
                <a:cs typeface="Aharoni" panose="02010803020104030203" pitchFamily="2" charset="-79"/>
              </a:rPr>
              <a:pPr algn="r"/>
              <a:t>2</a:t>
            </a:fld>
            <a:endParaRPr lang="en-US" sz="1400" dirty="0">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98904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7D2B-2ADF-C193-DAF1-9A8311245762}"/>
              </a:ext>
            </a:extLst>
          </p:cNvPr>
          <p:cNvSpPr>
            <a:spLocks noGrp="1"/>
          </p:cNvSpPr>
          <p:nvPr>
            <p:ph type="ctrTitle"/>
          </p:nvPr>
        </p:nvSpPr>
        <p:spPr>
          <a:xfrm>
            <a:off x="557271" y="791268"/>
            <a:ext cx="5134252" cy="1048201"/>
          </a:xfrm>
        </p:spPr>
        <p:txBody>
          <a:bodyPr/>
          <a:lstStyle/>
          <a:p>
            <a:pPr algn="l"/>
            <a:r>
              <a:rPr lang="en-US" dirty="0">
                <a:solidFill>
                  <a:srgbClr val="3A6367"/>
                </a:solidFill>
              </a:rPr>
              <a:t>THANK YOU</a:t>
            </a:r>
            <a:r>
              <a:rPr lang="en-US" sz="8000" dirty="0">
                <a:solidFill>
                  <a:srgbClr val="3A6367"/>
                </a:solidFill>
              </a:rPr>
              <a:t>!</a:t>
            </a:r>
          </a:p>
        </p:txBody>
      </p:sp>
      <p:sp>
        <p:nvSpPr>
          <p:cNvPr id="3" name="Subtitle 2">
            <a:extLst>
              <a:ext uri="{FF2B5EF4-FFF2-40B4-BE49-F238E27FC236}">
                <a16:creationId xmlns:a16="http://schemas.microsoft.com/office/drawing/2014/main" id="{9C33B954-6E5A-B9A1-03EF-D4E5929CA84B}"/>
              </a:ext>
            </a:extLst>
          </p:cNvPr>
          <p:cNvSpPr>
            <a:spLocks noGrp="1"/>
          </p:cNvSpPr>
          <p:nvPr>
            <p:ph type="subTitle" idx="1"/>
          </p:nvPr>
        </p:nvSpPr>
        <p:spPr>
          <a:xfrm>
            <a:off x="557271" y="2090937"/>
            <a:ext cx="6228540" cy="4521226"/>
          </a:xfrm>
        </p:spPr>
        <p:txBody>
          <a:bodyPr>
            <a:normAutofit/>
          </a:bodyPr>
          <a:lstStyle/>
          <a:p>
            <a:pPr marL="457200" indent="-457200" algn="l">
              <a:lnSpc>
                <a:spcPct val="110000"/>
              </a:lnSpc>
              <a:buFont typeface="Arial" panose="020B0604020202020204" pitchFamily="34" charset="0"/>
              <a:buChar char="•"/>
            </a:pPr>
            <a:r>
              <a:rPr lang="en-US" sz="2800" dirty="0">
                <a:latin typeface="Abadi" panose="020B0604020104020204" pitchFamily="34" charset="0"/>
              </a:rPr>
              <a:t>For further information on this topic, references and resources are included on the following slides. </a:t>
            </a:r>
          </a:p>
          <a:p>
            <a:pPr algn="l">
              <a:lnSpc>
                <a:spcPct val="110000"/>
              </a:lnSpc>
            </a:pPr>
            <a:endParaRPr lang="en-US" sz="600" dirty="0">
              <a:latin typeface="Abadi" panose="020B0604020104020204" pitchFamily="34" charset="0"/>
            </a:endParaRPr>
          </a:p>
          <a:p>
            <a:pPr marL="457200" indent="-457200" algn="l">
              <a:lnSpc>
                <a:spcPct val="110000"/>
              </a:lnSpc>
              <a:buFont typeface="Arial" panose="020B0604020202020204" pitchFamily="34" charset="0"/>
              <a:buChar char="•"/>
            </a:pPr>
            <a:r>
              <a:rPr lang="en-US" sz="2800" dirty="0">
                <a:latin typeface="Abadi" panose="020B0604020104020204" pitchFamily="34" charset="0"/>
              </a:rPr>
              <a:t>Please reach out to your Regional Mental Health Specialist with any questions or consultation needs for students. </a:t>
            </a:r>
            <a:endParaRPr lang="en-US" dirty="0">
              <a:latin typeface="Abadi" panose="020B0604020104020204" pitchFamily="34" charset="0"/>
            </a:endParaRPr>
          </a:p>
        </p:txBody>
      </p:sp>
      <p:sp>
        <p:nvSpPr>
          <p:cNvPr id="5" name="Freeform 2">
            <a:extLst>
              <a:ext uri="{FF2B5EF4-FFF2-40B4-BE49-F238E27FC236}">
                <a16:creationId xmlns:a16="http://schemas.microsoft.com/office/drawing/2014/main" id="{21260A45-8461-FC53-1857-DE67D85FEE9C}"/>
              </a:ext>
            </a:extLst>
          </p:cNvPr>
          <p:cNvSpPr/>
          <p:nvPr/>
        </p:nvSpPr>
        <p:spPr>
          <a:xfrm rot="5400000" flipV="1">
            <a:off x="6048868" y="761006"/>
            <a:ext cx="6658301" cy="5627963"/>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3">
              <a:extLst>
                <a:ext uri="{96DAC541-7B7A-43D3-8B79-37D633B846F1}">
                  <asvg:svgBlip xmlns:asvg="http://schemas.microsoft.com/office/drawing/2016/SVG/main" r:embed="rId4"/>
                </a:ext>
              </a:extLst>
            </a:blip>
            <a:stretch>
              <a:fillRect l="-1" r="-27160" b="-60978"/>
            </a:stretch>
          </a:blipFill>
        </p:spPr>
        <p:txBody>
          <a:bodyPr/>
          <a:lstStyle/>
          <a:p>
            <a:endParaRPr lang="en-US"/>
          </a:p>
        </p:txBody>
      </p:sp>
      <p:sp>
        <p:nvSpPr>
          <p:cNvPr id="4" name="Freeform 3">
            <a:extLst>
              <a:ext uri="{FF2B5EF4-FFF2-40B4-BE49-F238E27FC236}">
                <a16:creationId xmlns:a16="http://schemas.microsoft.com/office/drawing/2014/main" id="{8CE9D1AF-1372-576D-BC66-B39C4531BA3A}"/>
              </a:ext>
            </a:extLst>
          </p:cNvPr>
          <p:cNvSpPr/>
          <p:nvPr/>
        </p:nvSpPr>
        <p:spPr>
          <a:xfrm>
            <a:off x="7494772" y="673768"/>
            <a:ext cx="3510112" cy="5501805"/>
          </a:xfrm>
          <a:custGeom>
            <a:avLst/>
            <a:gdLst/>
            <a:ahLst/>
            <a:cxnLst/>
            <a:rect l="l" t="t" r="r" b="b"/>
            <a:pathLst>
              <a:path w="5329346" h="8353301">
                <a:moveTo>
                  <a:pt x="0" y="0"/>
                </a:moveTo>
                <a:lnTo>
                  <a:pt x="5329346" y="0"/>
                </a:lnTo>
                <a:lnTo>
                  <a:pt x="5329346" y="8353301"/>
                </a:lnTo>
                <a:lnTo>
                  <a:pt x="0" y="8353301"/>
                </a:lnTo>
                <a:lnTo>
                  <a:pt x="0" y="0"/>
                </a:lnTo>
                <a:close/>
              </a:path>
            </a:pathLst>
          </a:custGeom>
          <a:blipFill>
            <a:blip r:embed="rId5"/>
            <a:stretch>
              <a:fillRect/>
            </a:stretch>
          </a:blipFill>
        </p:spPr>
        <p:txBody>
          <a:bodyPr/>
          <a:lstStyle/>
          <a:p>
            <a:endParaRPr lang="en-US"/>
          </a:p>
        </p:txBody>
      </p:sp>
      <p:sp>
        <p:nvSpPr>
          <p:cNvPr id="6" name="Slide Number Placeholder 5">
            <a:extLst>
              <a:ext uri="{FF2B5EF4-FFF2-40B4-BE49-F238E27FC236}">
                <a16:creationId xmlns:a16="http://schemas.microsoft.com/office/drawing/2014/main" id="{A7BCD89C-E3BF-2D03-3026-22D3AF894867}"/>
              </a:ext>
            </a:extLst>
          </p:cNvPr>
          <p:cNvSpPr>
            <a:spLocks noGrp="1"/>
          </p:cNvSpPr>
          <p:nvPr>
            <p:ph type="sldNum" sz="quarter" idx="12"/>
          </p:nvPr>
        </p:nvSpPr>
        <p:spPr>
          <a:xfrm>
            <a:off x="9277964" y="6399497"/>
            <a:ext cx="2743200" cy="365125"/>
          </a:xfrm>
        </p:spPr>
        <p:txBody>
          <a:bodyPr/>
          <a:lstStyle/>
          <a:p>
            <a:pPr algn="r"/>
            <a:fld id="{1E4546ED-B0F2-4D7A-AC42-B109FC7892C5}" type="slidenum">
              <a:rPr lang="en-US" sz="1400" smtClean="0">
                <a:solidFill>
                  <a:srgbClr val="3A6367"/>
                </a:solidFill>
                <a:latin typeface="Abadi" panose="020B0604020104020204" pitchFamily="34" charset="0"/>
              </a:rPr>
              <a:pPr algn="r"/>
              <a:t>20</a:t>
            </a:fld>
            <a:endParaRPr lang="en-US" sz="1400" dirty="0">
              <a:solidFill>
                <a:srgbClr val="3A6367"/>
              </a:solidFill>
              <a:latin typeface="Abadi" panose="020B0604020104020204" pitchFamily="34" charset="0"/>
            </a:endParaRPr>
          </a:p>
        </p:txBody>
      </p:sp>
    </p:spTree>
    <p:extLst>
      <p:ext uri="{BB962C8B-B14F-4D97-AF65-F5344CB8AC3E}">
        <p14:creationId xmlns:p14="http://schemas.microsoft.com/office/powerpoint/2010/main" val="1886000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p:cNvGrpSpPr/>
        <p:nvPr/>
      </p:nvGrpSpPr>
      <p:grpSpPr>
        <a:xfrm>
          <a:off x="0" y="0"/>
          <a:ext cx="0" cy="0"/>
          <a:chOff x="0" y="0"/>
          <a:chExt cx="0" cy="0"/>
        </a:xfrm>
      </p:grpSpPr>
      <p:sp>
        <p:nvSpPr>
          <p:cNvPr id="2" name="TextBox 2"/>
          <p:cNvSpPr txBox="1"/>
          <p:nvPr/>
        </p:nvSpPr>
        <p:spPr>
          <a:xfrm>
            <a:off x="914400" y="335562"/>
            <a:ext cx="10363199" cy="692497"/>
          </a:xfrm>
          <a:prstGeom prst="rect">
            <a:avLst/>
          </a:prstGeom>
        </p:spPr>
        <p:txBody>
          <a:bodyPr wrap="square" lIns="0" tIns="0" rIns="0" bIns="0" rtlCol="0" anchor="t">
            <a:spAutoFit/>
          </a:bodyPr>
          <a:lstStyle/>
          <a:p>
            <a:pPr algn="ctr" defTabSz="609630">
              <a:lnSpc>
                <a:spcPts val="5600"/>
              </a:lnSpc>
            </a:pPr>
            <a:r>
              <a:rPr lang="en-US" sz="4000" cap="all" dirty="0">
                <a:solidFill>
                  <a:srgbClr val="3A6367"/>
                </a:solidFill>
                <a:latin typeface="Aharoni" panose="02010803020104030203" pitchFamily="2" charset="-79"/>
                <a:cs typeface="Aharoni" panose="02010803020104030203" pitchFamily="2" charset="-79"/>
              </a:rPr>
              <a:t>Regional Mental Health Specialists:</a:t>
            </a:r>
          </a:p>
        </p:txBody>
      </p:sp>
      <p:sp>
        <p:nvSpPr>
          <p:cNvPr id="6" name="Slide Number Placeholder 5">
            <a:extLst>
              <a:ext uri="{FF2B5EF4-FFF2-40B4-BE49-F238E27FC236}">
                <a16:creationId xmlns:a16="http://schemas.microsoft.com/office/drawing/2014/main" id="{30D3C326-6103-86F3-3ED8-65107BB90B04}"/>
              </a:ext>
            </a:extLst>
          </p:cNvPr>
          <p:cNvSpPr>
            <a:spLocks noGrp="1"/>
          </p:cNvSpPr>
          <p:nvPr>
            <p:ph type="sldNum" sz="quarter" idx="12"/>
          </p:nvPr>
        </p:nvSpPr>
        <p:spPr>
          <a:xfrm>
            <a:off x="10550358" y="6442555"/>
            <a:ext cx="1422400" cy="243417"/>
          </a:xfrm>
        </p:spPr>
        <p:txBody>
          <a:bodyPr/>
          <a:lstStyle/>
          <a:p>
            <a:pPr defTabSz="609630"/>
            <a:fld id="{B6F15528-21DE-4FAA-801E-634DDDAF4B2B}" type="slidenum">
              <a:rPr lang="en-US" sz="1400" b="0">
                <a:solidFill>
                  <a:srgbClr val="3A6367"/>
                </a:solidFill>
                <a:latin typeface="Abadi" panose="020B0604020104020204" pitchFamily="34" charset="0"/>
              </a:rPr>
              <a:pPr defTabSz="609630"/>
              <a:t>21</a:t>
            </a:fld>
            <a:endParaRPr lang="en-US" sz="1400" b="0" dirty="0">
              <a:solidFill>
                <a:srgbClr val="3A6367"/>
              </a:solidFill>
              <a:latin typeface="Abadi" panose="020B0604020104020204" pitchFamily="34" charset="0"/>
            </a:endParaRPr>
          </a:p>
        </p:txBody>
      </p:sp>
      <p:graphicFrame>
        <p:nvGraphicFramePr>
          <p:cNvPr id="4" name="Table 3">
            <a:extLst>
              <a:ext uri="{FF2B5EF4-FFF2-40B4-BE49-F238E27FC236}">
                <a16:creationId xmlns:a16="http://schemas.microsoft.com/office/drawing/2014/main" id="{2111C2D5-30EC-8516-81C1-6CEFFC12EF59}"/>
              </a:ext>
            </a:extLst>
          </p:cNvPr>
          <p:cNvGraphicFramePr>
            <a:graphicFrameLocks noGrp="1"/>
          </p:cNvGraphicFramePr>
          <p:nvPr>
            <p:extLst>
              <p:ext uri="{D42A27DB-BD31-4B8C-83A1-F6EECF244321}">
                <p14:modId xmlns:p14="http://schemas.microsoft.com/office/powerpoint/2010/main" val="4262552704"/>
              </p:ext>
            </p:extLst>
          </p:nvPr>
        </p:nvGraphicFramePr>
        <p:xfrm>
          <a:off x="1422399" y="1335229"/>
          <a:ext cx="9347202" cy="4825571"/>
        </p:xfrm>
        <a:graphic>
          <a:graphicData uri="http://schemas.openxmlformats.org/drawingml/2006/table">
            <a:tbl>
              <a:tblPr firstRow="1" bandRow="1">
                <a:tableStyleId>{00A15C55-8517-42AA-B614-E9B94910E393}</a:tableStyleId>
              </a:tblPr>
              <a:tblGrid>
                <a:gridCol w="4673601">
                  <a:extLst>
                    <a:ext uri="{9D8B030D-6E8A-4147-A177-3AD203B41FA5}">
                      <a16:colId xmlns:a16="http://schemas.microsoft.com/office/drawing/2014/main" val="623392385"/>
                    </a:ext>
                  </a:extLst>
                </a:gridCol>
                <a:gridCol w="4673601">
                  <a:extLst>
                    <a:ext uri="{9D8B030D-6E8A-4147-A177-3AD203B41FA5}">
                      <a16:colId xmlns:a16="http://schemas.microsoft.com/office/drawing/2014/main" val="3421773525"/>
                    </a:ext>
                  </a:extLst>
                </a:gridCol>
              </a:tblGrid>
              <a:tr h="553310">
                <a:tc>
                  <a:txBody>
                    <a:bodyPr/>
                    <a:lstStyle/>
                    <a:p>
                      <a:pPr>
                        <a:lnSpc>
                          <a:spcPct val="110000"/>
                        </a:lnSpc>
                      </a:pPr>
                      <a:r>
                        <a:rPr lang="en-US" sz="2200" dirty="0">
                          <a:latin typeface="Abadi" panose="020B0604020104020204" pitchFamily="34" charset="0"/>
                          <a:cs typeface="Aharoni" panose="02010803020104030203" pitchFamily="2" charset="-79"/>
                        </a:rPr>
                        <a:t>Region</a:t>
                      </a:r>
                    </a:p>
                  </a:txBody>
                  <a:tcPr marL="60960" marR="60960" marT="30480" marB="3048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CE878F"/>
                    </a:solidFill>
                  </a:tcPr>
                </a:tc>
                <a:tc>
                  <a:txBody>
                    <a:bodyPr/>
                    <a:lstStyle/>
                    <a:p>
                      <a:pPr>
                        <a:lnSpc>
                          <a:spcPct val="110000"/>
                        </a:lnSpc>
                      </a:pPr>
                      <a:r>
                        <a:rPr lang="en-US" sz="2200" dirty="0">
                          <a:latin typeface="Abadi" panose="020B0604020104020204" pitchFamily="34" charset="0"/>
                          <a:cs typeface="Aharoni" panose="02010803020104030203" pitchFamily="2" charset="-79"/>
                        </a:rPr>
                        <a:t>Mental Health Specialist</a:t>
                      </a:r>
                    </a:p>
                  </a:txBody>
                  <a:tcPr marL="60960" marR="60960" marT="30480" marB="30480" anchor="ctr">
                    <a:lnT w="12700" cap="flat" cmpd="sng" algn="ctr">
                      <a:solidFill>
                        <a:schemeClr val="tx1"/>
                      </a:solidFill>
                      <a:prstDash val="solid"/>
                      <a:round/>
                      <a:headEnd type="none" w="med" len="med"/>
                      <a:tailEnd type="none" w="med" len="med"/>
                    </a:lnT>
                    <a:solidFill>
                      <a:srgbClr val="CE878F"/>
                    </a:solidFill>
                  </a:tcPr>
                </a:tc>
                <a:extLst>
                  <a:ext uri="{0D108BD9-81ED-4DB2-BD59-A6C34878D82A}">
                    <a16:rowId xmlns:a16="http://schemas.microsoft.com/office/drawing/2014/main" val="1023566931"/>
                  </a:ext>
                </a:extLst>
              </a:tr>
              <a:tr h="782952">
                <a:tc>
                  <a:txBody>
                    <a:bodyPr/>
                    <a:lstStyle/>
                    <a:p>
                      <a:pPr>
                        <a:lnSpc>
                          <a:spcPct val="110000"/>
                        </a:lnSpc>
                      </a:pPr>
                      <a:r>
                        <a:rPr lang="en-US" sz="2200" dirty="0">
                          <a:solidFill>
                            <a:schemeClr val="bg1"/>
                          </a:solidFill>
                          <a:latin typeface="Abadi" panose="020B0604020104020204" pitchFamily="34" charset="0"/>
                        </a:rPr>
                        <a:t>Boston (1)</a:t>
                      </a:r>
                    </a:p>
                    <a:p>
                      <a:pPr>
                        <a:lnSpc>
                          <a:spcPct val="110000"/>
                        </a:lnSpc>
                      </a:pPr>
                      <a:endParaRPr lang="en-US" sz="1200" dirty="0">
                        <a:solidFill>
                          <a:schemeClr val="bg1"/>
                        </a:solidFill>
                        <a:latin typeface="Abadi" panose="020B0604020104020204" pitchFamily="34" charset="0"/>
                      </a:endParaRPr>
                    </a:p>
                    <a:p>
                      <a:pPr>
                        <a:lnSpc>
                          <a:spcPct val="110000"/>
                        </a:lnSpc>
                      </a:pPr>
                      <a:r>
                        <a:rPr lang="en-US" sz="2200" dirty="0">
                          <a:solidFill>
                            <a:schemeClr val="bg1"/>
                          </a:solidFill>
                          <a:latin typeface="Abadi" panose="020B0604020104020204" pitchFamily="34" charset="0"/>
                        </a:rPr>
                        <a:t>Boston (1)- Puerto Rico</a:t>
                      </a:r>
                    </a:p>
                  </a:txBody>
                  <a:tcPr marL="60960" marR="60960" marT="30480" marB="30480" anchor="ctr">
                    <a:lnL w="12700" cap="flat" cmpd="sng" algn="ctr">
                      <a:solidFill>
                        <a:schemeClr val="tx1"/>
                      </a:solidFill>
                      <a:prstDash val="solid"/>
                      <a:round/>
                      <a:headEnd type="none" w="med" len="med"/>
                      <a:tailEnd type="none" w="med" len="med"/>
                    </a:lnL>
                    <a:solidFill>
                      <a:srgbClr val="3A6367"/>
                    </a:solidFill>
                  </a:tcPr>
                </a:tc>
                <a:tc>
                  <a:txBody>
                    <a:bodyPr/>
                    <a:lstStyle/>
                    <a:p>
                      <a:pPr>
                        <a:lnSpc>
                          <a:spcPct val="110000"/>
                        </a:lnSpc>
                      </a:pPr>
                      <a:r>
                        <a:rPr lang="en-US" sz="2200" dirty="0">
                          <a:solidFill>
                            <a:schemeClr val="bg1"/>
                          </a:solidFill>
                          <a:latin typeface="Abadi" panose="020B0604020104020204" pitchFamily="34" charset="0"/>
                        </a:rPr>
                        <a:t>Liz Jarski, LCSW</a:t>
                      </a:r>
                    </a:p>
                    <a:p>
                      <a:pPr>
                        <a:lnSpc>
                          <a:spcPct val="110000"/>
                        </a:lnSpc>
                      </a:pPr>
                      <a:endParaRPr lang="en-US" sz="1200" dirty="0">
                        <a:solidFill>
                          <a:schemeClr val="bg1"/>
                        </a:solidFill>
                        <a:latin typeface="Abadi" panose="020B0604020104020204" pitchFamily="34" charset="0"/>
                      </a:endParaRPr>
                    </a:p>
                    <a:p>
                      <a:pPr>
                        <a:lnSpc>
                          <a:spcPct val="110000"/>
                        </a:lnSpc>
                      </a:pPr>
                      <a:r>
                        <a:rPr lang="en-US" sz="2200" dirty="0">
                          <a:solidFill>
                            <a:schemeClr val="bg1"/>
                          </a:solidFill>
                          <a:latin typeface="Abadi" panose="020B0604020104020204" pitchFamily="34" charset="0"/>
                        </a:rPr>
                        <a:t>Maria Acevedo, PhD</a:t>
                      </a:r>
                    </a:p>
                  </a:txBody>
                  <a:tcPr marL="60960" marR="60960" marT="30480" marB="30480" anchor="ctr">
                    <a:solidFill>
                      <a:srgbClr val="3A6367"/>
                    </a:solidFill>
                  </a:tcPr>
                </a:tc>
                <a:extLst>
                  <a:ext uri="{0D108BD9-81ED-4DB2-BD59-A6C34878D82A}">
                    <a16:rowId xmlns:a16="http://schemas.microsoft.com/office/drawing/2014/main" val="3374225507"/>
                  </a:ext>
                </a:extLst>
              </a:tr>
              <a:tr h="680391">
                <a:tc>
                  <a:txBody>
                    <a:bodyPr/>
                    <a:lstStyle/>
                    <a:p>
                      <a:pPr>
                        <a:lnSpc>
                          <a:spcPct val="110000"/>
                        </a:lnSpc>
                      </a:pPr>
                      <a:r>
                        <a:rPr lang="en-US" sz="2200" dirty="0">
                          <a:solidFill>
                            <a:schemeClr val="tx1"/>
                          </a:solidFill>
                          <a:latin typeface="Abadi" panose="020B0604020104020204" pitchFamily="34" charset="0"/>
                        </a:rPr>
                        <a:t>Philadelphia (2)</a:t>
                      </a:r>
                    </a:p>
                  </a:txBody>
                  <a:tcPr marL="60960" marR="60960" marT="30480" marB="30480" anchor="ctr">
                    <a:lnL w="12700" cap="flat" cmpd="sng" algn="ctr">
                      <a:solidFill>
                        <a:schemeClr val="tx1"/>
                      </a:solidFill>
                      <a:prstDash val="solid"/>
                      <a:round/>
                      <a:headEnd type="none" w="med" len="med"/>
                      <a:tailEnd type="none" w="med" len="med"/>
                    </a:lnL>
                    <a:solidFill>
                      <a:srgbClr val="ABD3D0"/>
                    </a:solidFill>
                  </a:tcPr>
                </a:tc>
                <a:tc>
                  <a:txBody>
                    <a:bodyPr/>
                    <a:lstStyle/>
                    <a:p>
                      <a:pPr>
                        <a:lnSpc>
                          <a:spcPct val="110000"/>
                        </a:lnSpc>
                      </a:pPr>
                      <a:r>
                        <a:rPr lang="en-US" sz="2200" dirty="0">
                          <a:solidFill>
                            <a:schemeClr val="tx1"/>
                          </a:solidFill>
                          <a:latin typeface="Abadi" panose="020B0604020104020204" pitchFamily="34" charset="0"/>
                        </a:rPr>
                        <a:t>Valerie Cherry, PhD</a:t>
                      </a:r>
                    </a:p>
                  </a:txBody>
                  <a:tcPr marL="60960" marR="60960" marT="30480" marB="30480" anchor="ctr">
                    <a:solidFill>
                      <a:srgbClr val="ABD3D0"/>
                    </a:solidFill>
                  </a:tcPr>
                </a:tc>
                <a:extLst>
                  <a:ext uri="{0D108BD9-81ED-4DB2-BD59-A6C34878D82A}">
                    <a16:rowId xmlns:a16="http://schemas.microsoft.com/office/drawing/2014/main" val="3030688118"/>
                  </a:ext>
                </a:extLst>
              </a:tr>
              <a:tr h="685662">
                <a:tc>
                  <a:txBody>
                    <a:bodyPr/>
                    <a:lstStyle/>
                    <a:p>
                      <a:pPr>
                        <a:lnSpc>
                          <a:spcPct val="110000"/>
                        </a:lnSpc>
                      </a:pPr>
                      <a:r>
                        <a:rPr lang="en-US" sz="2200" dirty="0">
                          <a:solidFill>
                            <a:schemeClr val="bg1"/>
                          </a:solidFill>
                          <a:latin typeface="Abadi" panose="020B0604020104020204" pitchFamily="34" charset="0"/>
                        </a:rPr>
                        <a:t>Atlanta (3)</a:t>
                      </a:r>
                    </a:p>
                  </a:txBody>
                  <a:tcPr marL="60960" marR="60960" marT="30480" marB="30480" anchor="ctr">
                    <a:lnL w="12700" cap="flat" cmpd="sng" algn="ctr">
                      <a:solidFill>
                        <a:schemeClr val="tx1"/>
                      </a:solidFill>
                      <a:prstDash val="solid"/>
                      <a:round/>
                      <a:headEnd type="none" w="med" len="med"/>
                      <a:tailEnd type="none" w="med" len="med"/>
                    </a:lnL>
                    <a:solidFill>
                      <a:srgbClr val="3A6367"/>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2200" dirty="0">
                          <a:solidFill>
                            <a:schemeClr val="bg1"/>
                          </a:solidFill>
                          <a:latin typeface="Abadi" panose="020B0604020104020204" pitchFamily="34" charset="0"/>
                        </a:rPr>
                        <a:t>Liz Jarski, LCSW</a:t>
                      </a:r>
                    </a:p>
                  </a:txBody>
                  <a:tcPr marL="60960" marR="60960" marT="30480" marB="30480" anchor="ctr">
                    <a:solidFill>
                      <a:srgbClr val="3A6367"/>
                    </a:solidFill>
                  </a:tcPr>
                </a:tc>
                <a:extLst>
                  <a:ext uri="{0D108BD9-81ED-4DB2-BD59-A6C34878D82A}">
                    <a16:rowId xmlns:a16="http://schemas.microsoft.com/office/drawing/2014/main" val="3895749413"/>
                  </a:ext>
                </a:extLst>
              </a:tr>
              <a:tr h="651924">
                <a:tc>
                  <a:txBody>
                    <a:bodyPr/>
                    <a:lstStyle/>
                    <a:p>
                      <a:pPr>
                        <a:lnSpc>
                          <a:spcPct val="110000"/>
                        </a:lnSpc>
                      </a:pPr>
                      <a:r>
                        <a:rPr lang="en-US" sz="2200" dirty="0">
                          <a:solidFill>
                            <a:schemeClr val="tx1"/>
                          </a:solidFill>
                          <a:latin typeface="Abadi" panose="020B0604020104020204" pitchFamily="34" charset="0"/>
                        </a:rPr>
                        <a:t>Dallas (4)</a:t>
                      </a:r>
                    </a:p>
                  </a:txBody>
                  <a:tcPr marL="60960" marR="60960" marT="30480" marB="30480" anchor="ctr">
                    <a:lnL w="12700" cap="flat" cmpd="sng" algn="ctr">
                      <a:solidFill>
                        <a:schemeClr val="tx1"/>
                      </a:solidFill>
                      <a:prstDash val="solid"/>
                      <a:round/>
                      <a:headEnd type="none" w="med" len="med"/>
                      <a:tailEnd type="none" w="med" len="med"/>
                    </a:lnL>
                    <a:solidFill>
                      <a:srgbClr val="ABD3D0"/>
                    </a:solidFill>
                  </a:tcPr>
                </a:tc>
                <a:tc>
                  <a:txBody>
                    <a:bodyPr/>
                    <a:lstStyle/>
                    <a:p>
                      <a:pPr>
                        <a:lnSpc>
                          <a:spcPct val="110000"/>
                        </a:lnSpc>
                      </a:pPr>
                      <a:r>
                        <a:rPr lang="en-US" sz="2200" dirty="0">
                          <a:solidFill>
                            <a:schemeClr val="tx1"/>
                          </a:solidFill>
                          <a:latin typeface="Abadi" panose="020B0604020104020204" pitchFamily="34" charset="0"/>
                        </a:rPr>
                        <a:t>Tamara Warner, PhD</a:t>
                      </a:r>
                    </a:p>
                  </a:txBody>
                  <a:tcPr marL="60960" marR="60960" marT="30480" marB="30480" anchor="ctr">
                    <a:solidFill>
                      <a:srgbClr val="ABD3D0"/>
                    </a:solidFill>
                  </a:tcPr>
                </a:tc>
                <a:extLst>
                  <a:ext uri="{0D108BD9-81ED-4DB2-BD59-A6C34878D82A}">
                    <a16:rowId xmlns:a16="http://schemas.microsoft.com/office/drawing/2014/main" val="3473068518"/>
                  </a:ext>
                </a:extLst>
              </a:tr>
              <a:tr h="630913">
                <a:tc>
                  <a:txBody>
                    <a:bodyPr/>
                    <a:lstStyle/>
                    <a:p>
                      <a:pPr>
                        <a:lnSpc>
                          <a:spcPct val="110000"/>
                        </a:lnSpc>
                      </a:pPr>
                      <a:r>
                        <a:rPr lang="en-US" sz="2200" dirty="0">
                          <a:solidFill>
                            <a:schemeClr val="bg1"/>
                          </a:solidFill>
                          <a:latin typeface="Abadi" panose="020B0604020104020204" pitchFamily="34" charset="0"/>
                        </a:rPr>
                        <a:t>Chicago (5)</a:t>
                      </a:r>
                    </a:p>
                  </a:txBody>
                  <a:tcPr marL="60960" marR="60960" marT="30480" marB="30480" anchor="ctr">
                    <a:lnL w="12700" cap="flat" cmpd="sng" algn="ctr">
                      <a:solidFill>
                        <a:schemeClr val="tx1"/>
                      </a:solidFill>
                      <a:prstDash val="solid"/>
                      <a:round/>
                      <a:headEnd type="none" w="med" len="med"/>
                      <a:tailEnd type="none" w="med" len="med"/>
                    </a:lnL>
                    <a:solidFill>
                      <a:srgbClr val="3A6367"/>
                    </a:solidFill>
                  </a:tcPr>
                </a:tc>
                <a:tc>
                  <a:txBody>
                    <a:bodyPr/>
                    <a:lstStyle/>
                    <a:p>
                      <a:pPr>
                        <a:lnSpc>
                          <a:spcPct val="110000"/>
                        </a:lnSpc>
                      </a:pPr>
                      <a:r>
                        <a:rPr lang="en-US" sz="2200" dirty="0">
                          <a:solidFill>
                            <a:schemeClr val="bg1"/>
                          </a:solidFill>
                          <a:latin typeface="Abadi" panose="020B0604020104020204" pitchFamily="34" charset="0"/>
                        </a:rPr>
                        <a:t>Helena </a:t>
                      </a:r>
                      <a:r>
                        <a:rPr lang="en-US" sz="2200" dirty="0" err="1">
                          <a:solidFill>
                            <a:schemeClr val="bg1"/>
                          </a:solidFill>
                          <a:latin typeface="Abadi" panose="020B0604020104020204" pitchFamily="34" charset="0"/>
                        </a:rPr>
                        <a:t>MacKenzie</a:t>
                      </a:r>
                      <a:r>
                        <a:rPr lang="en-US" sz="2200" dirty="0">
                          <a:solidFill>
                            <a:schemeClr val="bg1"/>
                          </a:solidFill>
                          <a:latin typeface="Abadi" panose="020B0604020104020204" pitchFamily="34" charset="0"/>
                        </a:rPr>
                        <a:t>, PhD</a:t>
                      </a:r>
                    </a:p>
                  </a:txBody>
                  <a:tcPr marL="60960" marR="60960" marT="30480" marB="30480" anchor="ctr">
                    <a:solidFill>
                      <a:srgbClr val="3A6367"/>
                    </a:solidFill>
                  </a:tcPr>
                </a:tc>
                <a:extLst>
                  <a:ext uri="{0D108BD9-81ED-4DB2-BD59-A6C34878D82A}">
                    <a16:rowId xmlns:a16="http://schemas.microsoft.com/office/drawing/2014/main" val="2887109723"/>
                  </a:ext>
                </a:extLst>
              </a:tr>
              <a:tr h="642994">
                <a:tc>
                  <a:txBody>
                    <a:bodyPr/>
                    <a:lstStyle/>
                    <a:p>
                      <a:pPr>
                        <a:lnSpc>
                          <a:spcPct val="110000"/>
                        </a:lnSpc>
                      </a:pPr>
                      <a:r>
                        <a:rPr lang="en-US" sz="2200" dirty="0">
                          <a:solidFill>
                            <a:schemeClr val="tx1"/>
                          </a:solidFill>
                          <a:latin typeface="Abadi" panose="020B0604020104020204" pitchFamily="34" charset="0"/>
                        </a:rPr>
                        <a:t>San Francisco (6)</a:t>
                      </a:r>
                    </a:p>
                  </a:txBody>
                  <a:tcPr marL="60960" marR="60960" marT="30480" marB="3048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BD3D0"/>
                    </a:solidFill>
                  </a:tcPr>
                </a:tc>
                <a:tc>
                  <a:txBody>
                    <a:bodyPr/>
                    <a:lstStyle/>
                    <a:p>
                      <a:pPr>
                        <a:lnSpc>
                          <a:spcPct val="110000"/>
                        </a:lnSpc>
                      </a:pPr>
                      <a:r>
                        <a:rPr lang="en-US" sz="2200" dirty="0">
                          <a:solidFill>
                            <a:schemeClr val="tx1"/>
                          </a:solidFill>
                          <a:latin typeface="Abadi" panose="020B0604020104020204" pitchFamily="34" charset="0"/>
                        </a:rPr>
                        <a:t>Tamara Warner, PhD</a:t>
                      </a:r>
                    </a:p>
                  </a:txBody>
                  <a:tcPr marL="60960" marR="60960" marT="30480" marB="30480" anchor="ctr">
                    <a:lnB w="12700" cap="flat" cmpd="sng" algn="ctr">
                      <a:solidFill>
                        <a:schemeClr val="tx1"/>
                      </a:solidFill>
                      <a:prstDash val="solid"/>
                      <a:round/>
                      <a:headEnd type="none" w="med" len="med"/>
                      <a:tailEnd type="none" w="med" len="med"/>
                    </a:lnB>
                    <a:solidFill>
                      <a:srgbClr val="ABD3D0"/>
                    </a:solidFill>
                  </a:tcPr>
                </a:tc>
                <a:extLst>
                  <a:ext uri="{0D108BD9-81ED-4DB2-BD59-A6C34878D82A}">
                    <a16:rowId xmlns:a16="http://schemas.microsoft.com/office/drawing/2014/main" val="211117652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BD3D0"/>
        </a:solidFill>
        <a:effectLst/>
      </p:bgPr>
    </p:bg>
    <p:spTree>
      <p:nvGrpSpPr>
        <p:cNvPr id="1" name="">
          <a:extLst>
            <a:ext uri="{FF2B5EF4-FFF2-40B4-BE49-F238E27FC236}">
              <a16:creationId xmlns:a16="http://schemas.microsoft.com/office/drawing/2014/main" id="{2269672D-0367-65EA-8E9A-942644ECDDA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118C499-5897-CD3D-A554-99625D3DF008}"/>
              </a:ext>
            </a:extLst>
          </p:cNvPr>
          <p:cNvSpPr txBox="1"/>
          <p:nvPr/>
        </p:nvSpPr>
        <p:spPr>
          <a:xfrm>
            <a:off x="609600" y="330200"/>
            <a:ext cx="5921792" cy="723275"/>
          </a:xfrm>
          <a:prstGeom prst="rect">
            <a:avLst/>
          </a:prstGeom>
        </p:spPr>
        <p:txBody>
          <a:bodyPr lIns="0" tIns="0" rIns="0" bIns="0" rtlCol="0" anchor="t">
            <a:spAutoFit/>
          </a:bodyPr>
          <a:lstStyle/>
          <a:p>
            <a:pPr defTabSz="609630">
              <a:lnSpc>
                <a:spcPts val="5600"/>
              </a:lnSpc>
            </a:pPr>
            <a:r>
              <a:rPr lang="en-US" sz="4800" dirty="0">
                <a:solidFill>
                  <a:srgbClr val="3A6367"/>
                </a:solidFill>
                <a:latin typeface="Aharoni" panose="02010803020104030203" pitchFamily="2" charset="-79"/>
                <a:cs typeface="Aharoni" panose="02010803020104030203" pitchFamily="2" charset="-79"/>
              </a:rPr>
              <a:t>REFERENCES:</a:t>
            </a:r>
          </a:p>
        </p:txBody>
      </p:sp>
      <p:sp>
        <p:nvSpPr>
          <p:cNvPr id="3" name="TextBox 3">
            <a:extLst>
              <a:ext uri="{FF2B5EF4-FFF2-40B4-BE49-F238E27FC236}">
                <a16:creationId xmlns:a16="http://schemas.microsoft.com/office/drawing/2014/main" id="{4CE65354-0078-0C3C-E03F-346A638645EC}"/>
              </a:ext>
            </a:extLst>
          </p:cNvPr>
          <p:cNvSpPr txBox="1"/>
          <p:nvPr/>
        </p:nvSpPr>
        <p:spPr>
          <a:xfrm>
            <a:off x="708891" y="1211629"/>
            <a:ext cx="10975109" cy="5592941"/>
          </a:xfrm>
          <a:prstGeom prst="rect">
            <a:avLst/>
          </a:prstGeom>
        </p:spPr>
        <p:txBody>
          <a:bodyPr wrap="square" lIns="0" tIns="0" rIns="0" bIns="0" rtlCol="0" anchor="t">
            <a:spAutoFit/>
          </a:bodyPr>
          <a:lstStyle/>
          <a:p>
            <a:pPr marL="304815" indent="-304815" defTabSz="609630">
              <a:lnSpc>
                <a:spcPct val="114000"/>
              </a:lnSpc>
              <a:buFont typeface="Arial" panose="020B0604020202020204" pitchFamily="34" charset="0"/>
              <a:buChar char="•"/>
            </a:pPr>
            <a:r>
              <a:rPr lang="en-US" sz="2000" dirty="0" err="1">
                <a:solidFill>
                  <a:srgbClr val="000000"/>
                </a:solidFill>
                <a:latin typeface="Abadi" panose="020B0604020104020204" pitchFamily="34" charset="0"/>
              </a:rPr>
              <a:t>Amodor</a:t>
            </a:r>
            <a:r>
              <a:rPr lang="en-US" sz="2000" dirty="0">
                <a:solidFill>
                  <a:srgbClr val="000000"/>
                </a:solidFill>
                <a:latin typeface="Abadi" panose="020B0604020104020204" pitchFamily="34" charset="0"/>
              </a:rPr>
              <a:t>, Xavier. (2000). </a:t>
            </a:r>
            <a:r>
              <a:rPr lang="en-US" sz="2000" i="1" dirty="0">
                <a:solidFill>
                  <a:srgbClr val="000000"/>
                </a:solidFill>
                <a:latin typeface="Abadi" panose="020B0604020104020204" pitchFamily="34" charset="0"/>
              </a:rPr>
              <a:t>I Am Not Sick, I Don’t Need Help!</a:t>
            </a:r>
            <a:r>
              <a:rPr lang="en-US" sz="2000" dirty="0">
                <a:solidFill>
                  <a:srgbClr val="000000"/>
                </a:solidFill>
                <a:latin typeface="Abadi" panose="020B0604020104020204" pitchFamily="34" charset="0"/>
              </a:rPr>
              <a:t> Vida Press. </a:t>
            </a:r>
          </a:p>
          <a:p>
            <a:pPr marL="304815" indent="-304815" defTabSz="609630">
              <a:lnSpc>
                <a:spcPct val="114000"/>
              </a:lnSpc>
              <a:buFont typeface="Arial" panose="020B0604020202020204" pitchFamily="34" charset="0"/>
              <a:buChar char="•"/>
            </a:pPr>
            <a:r>
              <a:rPr lang="en-US" sz="2000" dirty="0" err="1">
                <a:solidFill>
                  <a:prstClr val="black"/>
                </a:solidFill>
                <a:latin typeface="Abadi" panose="020B0604020104020204" pitchFamily="34" charset="0"/>
              </a:rPr>
              <a:t>Amodor</a:t>
            </a:r>
            <a:r>
              <a:rPr lang="en-US" sz="2000" dirty="0">
                <a:solidFill>
                  <a:prstClr val="black"/>
                </a:solidFill>
                <a:latin typeface="Abadi" panose="020B0604020104020204" pitchFamily="34" charset="0"/>
              </a:rPr>
              <a:t>, Xavier. (19 October 2017). </a:t>
            </a:r>
            <a:r>
              <a:rPr lang="en-US" sz="2000" i="1" dirty="0">
                <a:solidFill>
                  <a:prstClr val="black"/>
                </a:solidFill>
                <a:latin typeface="Abadi" panose="020B0604020104020204" pitchFamily="34" charset="0"/>
                <a:hlinkClick r:id="rId3"/>
              </a:rPr>
              <a:t>I’m Not Sick, I Don’t Need Help</a:t>
            </a:r>
            <a:r>
              <a:rPr lang="en-US" sz="2000" i="1" dirty="0">
                <a:solidFill>
                  <a:prstClr val="black"/>
                </a:solidFill>
                <a:latin typeface="Abadi" panose="020B0604020104020204" pitchFamily="34" charset="0"/>
              </a:rPr>
              <a:t>! </a:t>
            </a:r>
            <a:r>
              <a:rPr lang="en-US" sz="2000" dirty="0">
                <a:solidFill>
                  <a:prstClr val="black"/>
                </a:solidFill>
                <a:latin typeface="Abadi" panose="020B0604020104020204" pitchFamily="34" charset="0"/>
              </a:rPr>
              <a:t>[Video] | </a:t>
            </a:r>
            <a:r>
              <a:rPr lang="en-US" sz="2000" dirty="0" err="1">
                <a:solidFill>
                  <a:prstClr val="black"/>
                </a:solidFill>
                <a:latin typeface="Abadi" panose="020B0604020104020204" pitchFamily="34" charset="0"/>
              </a:rPr>
              <a:t>TEDxOrientHarbor</a:t>
            </a:r>
            <a:r>
              <a:rPr lang="en-US" sz="2000" dirty="0">
                <a:solidFill>
                  <a:prstClr val="black"/>
                </a:solidFill>
                <a:latin typeface="Abadi" panose="020B0604020104020204" pitchFamily="34" charset="0"/>
              </a:rPr>
              <a:t>.” </a:t>
            </a:r>
          </a:p>
          <a:p>
            <a:pPr marL="304815" indent="-304815" defTabSz="609630">
              <a:lnSpc>
                <a:spcPct val="114000"/>
              </a:lnSpc>
              <a:buFont typeface="Arial" panose="020B0604020202020204" pitchFamily="34" charset="0"/>
              <a:buChar char="•"/>
            </a:pPr>
            <a:r>
              <a:rPr lang="en-US" sz="2000" dirty="0">
                <a:solidFill>
                  <a:prstClr val="black"/>
                </a:solidFill>
                <a:latin typeface="Abadi" panose="020B0604020104020204" pitchFamily="34" charset="0"/>
              </a:rPr>
              <a:t>Cleveland Clinic. (2023). </a:t>
            </a:r>
            <a:r>
              <a:rPr lang="en-US" sz="2000" i="1" dirty="0">
                <a:solidFill>
                  <a:prstClr val="black"/>
                </a:solidFill>
                <a:latin typeface="Abadi" panose="020B0604020104020204" pitchFamily="34" charset="0"/>
                <a:hlinkClick r:id="rId4"/>
              </a:rPr>
              <a:t>Psychosis: What It Is, Symptoms, Causes, Types &amp; Treatment</a:t>
            </a:r>
            <a:r>
              <a:rPr lang="en-US" sz="2000" i="1" dirty="0">
                <a:solidFill>
                  <a:prstClr val="black"/>
                </a:solidFill>
                <a:latin typeface="Abadi" panose="020B0604020104020204" pitchFamily="34" charset="0"/>
              </a:rPr>
              <a:t>. </a:t>
            </a:r>
            <a:r>
              <a:rPr lang="en-US" sz="2000" dirty="0">
                <a:solidFill>
                  <a:prstClr val="black"/>
                </a:solidFill>
                <a:latin typeface="Abadi" panose="020B0604020104020204" pitchFamily="34" charset="0"/>
              </a:rPr>
              <a:t>Cleveland Clinic. </a:t>
            </a:r>
          </a:p>
          <a:p>
            <a:pPr marL="304815" indent="-304815" defTabSz="609630">
              <a:lnSpc>
                <a:spcPct val="114000"/>
              </a:lnSpc>
              <a:buFont typeface="Arial" panose="020B0604020202020204" pitchFamily="34" charset="0"/>
              <a:buChar char="•"/>
            </a:pPr>
            <a:r>
              <a:rPr lang="en-US" sz="2000" dirty="0">
                <a:solidFill>
                  <a:srgbClr val="000000"/>
                </a:solidFill>
                <a:latin typeface="Abadi" panose="020B0604020104020204" pitchFamily="34" charset="0"/>
              </a:rPr>
              <a:t>Jones, Nev, et al. </a:t>
            </a:r>
            <a:r>
              <a:rPr lang="en-US" sz="2000" i="1" dirty="0">
                <a:solidFill>
                  <a:srgbClr val="000000"/>
                </a:solidFill>
                <a:latin typeface="Abadi" panose="020B0604020104020204" pitchFamily="34" charset="0"/>
                <a:hlinkClick r:id="rId5"/>
              </a:rPr>
              <a:t>Back to School: Toolkits to Support the Full Inclusion of Students with Early Psychosis in Higher Education. </a:t>
            </a:r>
            <a:endParaRPr lang="en-US" sz="2000" i="1" dirty="0">
              <a:solidFill>
                <a:srgbClr val="000000"/>
              </a:solidFill>
              <a:latin typeface="Abadi" panose="020B0604020104020204" pitchFamily="34" charset="0"/>
            </a:endParaRPr>
          </a:p>
          <a:p>
            <a:pPr marL="304815" indent="-304815" defTabSz="609630">
              <a:lnSpc>
                <a:spcPct val="114000"/>
              </a:lnSpc>
              <a:buFont typeface="Arial" panose="020B0604020202020204" pitchFamily="34" charset="0"/>
              <a:buChar char="•"/>
            </a:pPr>
            <a:r>
              <a:rPr lang="en-US" sz="2000" dirty="0">
                <a:solidFill>
                  <a:prstClr val="black"/>
                </a:solidFill>
                <a:latin typeface="Abadi" panose="020B0604020104020204" pitchFamily="34" charset="0"/>
              </a:rPr>
              <a:t>Long, Liza. (21 December 2018). </a:t>
            </a:r>
            <a:r>
              <a:rPr lang="en-US" sz="2000" dirty="0">
                <a:solidFill>
                  <a:prstClr val="black"/>
                </a:solidFill>
                <a:latin typeface="Abadi" panose="020B0604020104020204" pitchFamily="34" charset="0"/>
                <a:hlinkClick r:id="rId6"/>
              </a:rPr>
              <a:t>Healing Voices: How Educators Can Help Students Experiencing Psychosis.  </a:t>
            </a:r>
            <a:r>
              <a:rPr lang="en-US" sz="2000" dirty="0">
                <a:solidFill>
                  <a:prstClr val="black"/>
                </a:solidFill>
                <a:latin typeface="Abadi" panose="020B0604020104020204" pitchFamily="34" charset="0"/>
              </a:rPr>
              <a:t>Clarity Child Mind Guidance Center. </a:t>
            </a:r>
            <a:endParaRPr lang="en-US" sz="2000" dirty="0">
              <a:solidFill>
                <a:srgbClr val="000000"/>
              </a:solidFill>
              <a:latin typeface="Abadi" panose="020B0604020104020204" pitchFamily="34" charset="0"/>
            </a:endParaRPr>
          </a:p>
          <a:p>
            <a:pPr marL="304815" indent="-304815" defTabSz="609630">
              <a:lnSpc>
                <a:spcPct val="114000"/>
              </a:lnSpc>
              <a:buFont typeface="Arial" panose="020B0604020202020204" pitchFamily="34" charset="0"/>
              <a:buChar char="•"/>
            </a:pPr>
            <a:r>
              <a:rPr lang="en-US" sz="2000" dirty="0">
                <a:solidFill>
                  <a:srgbClr val="000000"/>
                </a:solidFill>
                <a:latin typeface="Abadi" panose="020B0604020104020204" pitchFamily="34" charset="0"/>
              </a:rPr>
              <a:t>NAMI Georgia. (30 July 2020). </a:t>
            </a:r>
            <a:r>
              <a:rPr lang="en-US" sz="2000" i="1" dirty="0">
                <a:solidFill>
                  <a:srgbClr val="000000"/>
                </a:solidFill>
                <a:latin typeface="Abadi" panose="020B0604020104020204" pitchFamily="34" charset="0"/>
                <a:hlinkClick r:id="rId7"/>
              </a:rPr>
              <a:t>LEAP - Assisting Someone to Accept Help </a:t>
            </a:r>
            <a:r>
              <a:rPr lang="en-US" sz="2000" dirty="0">
                <a:solidFill>
                  <a:srgbClr val="000000"/>
                </a:solidFill>
                <a:latin typeface="Abadi" panose="020B0604020104020204" pitchFamily="34" charset="0"/>
              </a:rPr>
              <a:t>- NAMI Georgia. </a:t>
            </a:r>
          </a:p>
          <a:p>
            <a:pPr marL="304815" indent="-304815" defTabSz="609630">
              <a:lnSpc>
                <a:spcPct val="114000"/>
              </a:lnSpc>
              <a:buFont typeface="Arial" panose="020B0604020202020204" pitchFamily="34" charset="0"/>
              <a:buChar char="•"/>
            </a:pPr>
            <a:r>
              <a:rPr lang="en-US" sz="2000" dirty="0">
                <a:solidFill>
                  <a:srgbClr val="000000"/>
                </a:solidFill>
                <a:latin typeface="Abadi" panose="020B0604020104020204" pitchFamily="34" charset="0"/>
              </a:rPr>
              <a:t>National Institute of Mental Health. (2020). </a:t>
            </a:r>
            <a:r>
              <a:rPr lang="en-US" sz="2000" i="1" dirty="0">
                <a:solidFill>
                  <a:srgbClr val="000000"/>
                </a:solidFill>
                <a:latin typeface="Abadi" panose="020B0604020104020204" pitchFamily="34" charset="0"/>
                <a:hlinkClick r:id="rId8"/>
              </a:rPr>
              <a:t>Understanding Psychosis.</a:t>
            </a:r>
            <a:r>
              <a:rPr lang="en-US" sz="2000" i="1" dirty="0">
                <a:solidFill>
                  <a:srgbClr val="000000"/>
                </a:solidFill>
                <a:latin typeface="Abadi" panose="020B0604020104020204" pitchFamily="34" charset="0"/>
              </a:rPr>
              <a:t> </a:t>
            </a:r>
            <a:r>
              <a:rPr lang="en-US" sz="2000" dirty="0">
                <a:solidFill>
                  <a:srgbClr val="000000"/>
                </a:solidFill>
                <a:latin typeface="Abadi" panose="020B0604020104020204" pitchFamily="34" charset="0"/>
              </a:rPr>
              <a:t>National Institute of Mental Health.</a:t>
            </a:r>
          </a:p>
          <a:p>
            <a:pPr marL="304815" indent="-304815" defTabSz="609630">
              <a:lnSpc>
                <a:spcPct val="114000"/>
              </a:lnSpc>
              <a:buFont typeface="Arial" panose="020B0604020202020204" pitchFamily="34" charset="0"/>
              <a:buChar char="•"/>
            </a:pPr>
            <a:r>
              <a:rPr lang="en-US" sz="2000" dirty="0">
                <a:solidFill>
                  <a:srgbClr val="000000"/>
                </a:solidFill>
                <a:latin typeface="Abadi" panose="020B0604020104020204" pitchFamily="34" charset="0"/>
              </a:rPr>
              <a:t>Torres, Felix. (2020, August) </a:t>
            </a:r>
            <a:r>
              <a:rPr lang="en-US" sz="2000" i="1" dirty="0">
                <a:solidFill>
                  <a:srgbClr val="000000"/>
                </a:solidFill>
                <a:latin typeface="Abadi" panose="020B0604020104020204" pitchFamily="34" charset="0"/>
                <a:hlinkClick r:id="rId9"/>
              </a:rPr>
              <a:t>What Is Schizophrenia?</a:t>
            </a:r>
            <a:r>
              <a:rPr lang="en-US" sz="2000" i="1" dirty="0">
                <a:solidFill>
                  <a:srgbClr val="000000"/>
                </a:solidFill>
                <a:latin typeface="Abadi" panose="020B0604020104020204" pitchFamily="34" charset="0"/>
              </a:rPr>
              <a:t> </a:t>
            </a:r>
            <a:r>
              <a:rPr lang="en-US" sz="2000" dirty="0">
                <a:solidFill>
                  <a:srgbClr val="000000"/>
                </a:solidFill>
                <a:latin typeface="Abadi" panose="020B0604020104020204" pitchFamily="34" charset="0"/>
              </a:rPr>
              <a:t>American Psychiatric Association.</a:t>
            </a:r>
          </a:p>
          <a:p>
            <a:pPr marL="304815" indent="-304815" defTabSz="609630">
              <a:lnSpc>
                <a:spcPct val="114000"/>
              </a:lnSpc>
              <a:buFont typeface="Arial" panose="020B0604020202020204" pitchFamily="34" charset="0"/>
              <a:buChar char="•"/>
            </a:pPr>
            <a:r>
              <a:rPr lang="en-US" sz="2000" dirty="0">
                <a:solidFill>
                  <a:srgbClr val="000000"/>
                </a:solidFill>
                <a:latin typeface="Abadi" panose="020B0604020104020204" pitchFamily="34" charset="0"/>
              </a:rPr>
              <a:t>University of British Columbia, Mental Health Evaluation and Community Consultation Unit. </a:t>
            </a:r>
            <a:r>
              <a:rPr lang="en-US" sz="2000" i="1" dirty="0">
                <a:solidFill>
                  <a:srgbClr val="000000"/>
                </a:solidFill>
                <a:latin typeface="Abadi" panose="020B0604020104020204" pitchFamily="34" charset="0"/>
                <a:hlinkClick r:id="rId10"/>
              </a:rPr>
              <a:t>Early Identification of Psychosis , A Primer</a:t>
            </a:r>
            <a:r>
              <a:rPr lang="en-US" sz="2000" i="1" dirty="0">
                <a:solidFill>
                  <a:srgbClr val="000000"/>
                </a:solidFill>
                <a:latin typeface="Abadi" panose="020B0604020104020204" pitchFamily="34" charset="0"/>
              </a:rPr>
              <a:t>.</a:t>
            </a:r>
            <a:endParaRPr lang="en-US" sz="2000" dirty="0">
              <a:solidFill>
                <a:prstClr val="black"/>
              </a:solidFill>
              <a:latin typeface="Abadi" panose="020B0604020104020204" pitchFamily="34" charset="0"/>
            </a:endParaRPr>
          </a:p>
          <a:p>
            <a:pPr defTabSz="609630">
              <a:lnSpc>
                <a:spcPct val="114000"/>
              </a:lnSpc>
            </a:pPr>
            <a:r>
              <a:rPr lang="en-US" sz="2000" dirty="0">
                <a:solidFill>
                  <a:srgbClr val="000000"/>
                </a:solidFill>
                <a:latin typeface="Abadi" panose="020B0604020104020204" pitchFamily="34" charset="0"/>
              </a:rPr>
              <a:t> </a:t>
            </a:r>
          </a:p>
        </p:txBody>
      </p:sp>
      <p:sp>
        <p:nvSpPr>
          <p:cNvPr id="6" name="Slide Number Placeholder 5">
            <a:extLst>
              <a:ext uri="{FF2B5EF4-FFF2-40B4-BE49-F238E27FC236}">
                <a16:creationId xmlns:a16="http://schemas.microsoft.com/office/drawing/2014/main" id="{AA768EDA-243E-0608-42CE-5A7B8E47F806}"/>
              </a:ext>
            </a:extLst>
          </p:cNvPr>
          <p:cNvSpPr>
            <a:spLocks noGrp="1"/>
          </p:cNvSpPr>
          <p:nvPr>
            <p:ph type="sldNum" sz="quarter" idx="12"/>
          </p:nvPr>
        </p:nvSpPr>
        <p:spPr>
          <a:xfrm>
            <a:off x="10618724" y="6459109"/>
            <a:ext cx="1422400" cy="243417"/>
          </a:xfrm>
        </p:spPr>
        <p:txBody>
          <a:bodyPr/>
          <a:lstStyle/>
          <a:p>
            <a:pPr defTabSz="609630"/>
            <a:fld id="{B6F15528-21DE-4FAA-801E-634DDDAF4B2B}" type="slidenum">
              <a:rPr lang="en-US" sz="1400" b="0">
                <a:solidFill>
                  <a:srgbClr val="3A6367"/>
                </a:solidFill>
                <a:latin typeface="Abadi" panose="020B0604020104020204" pitchFamily="34" charset="0"/>
              </a:rPr>
              <a:pPr defTabSz="609630"/>
              <a:t>22</a:t>
            </a:fld>
            <a:endParaRPr lang="en-US" sz="1400" b="0" dirty="0">
              <a:solidFill>
                <a:srgbClr val="3A6367"/>
              </a:solidFill>
              <a:latin typeface="Abadi" panose="020B0604020104020204" pitchFamily="34" charset="0"/>
            </a:endParaRPr>
          </a:p>
        </p:txBody>
      </p:sp>
    </p:spTree>
    <p:extLst>
      <p:ext uri="{BB962C8B-B14F-4D97-AF65-F5344CB8AC3E}">
        <p14:creationId xmlns:p14="http://schemas.microsoft.com/office/powerpoint/2010/main" val="293631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DF1646A-0444-F883-A2B5-DF3CC46D79B0}"/>
              </a:ext>
            </a:extLst>
          </p:cNvPr>
          <p:cNvGrpSpPr/>
          <p:nvPr/>
        </p:nvGrpSpPr>
        <p:grpSpPr>
          <a:xfrm>
            <a:off x="1077246" y="2419814"/>
            <a:ext cx="3846563" cy="2350102"/>
            <a:chOff x="0" y="0"/>
            <a:chExt cx="1584832" cy="1029786"/>
          </a:xfrm>
        </p:grpSpPr>
        <p:sp>
          <p:nvSpPr>
            <p:cNvPr id="3" name="Freeform 3">
              <a:extLst>
                <a:ext uri="{FF2B5EF4-FFF2-40B4-BE49-F238E27FC236}">
                  <a16:creationId xmlns:a16="http://schemas.microsoft.com/office/drawing/2014/main" id="{8E987039-12B3-EF0D-01A2-4A89A0933BD6}"/>
                </a:ext>
              </a:extLst>
            </p:cNvPr>
            <p:cNvSpPr/>
            <p:nvPr/>
          </p:nvSpPr>
          <p:spPr>
            <a:xfrm>
              <a:off x="0" y="0"/>
              <a:ext cx="1584832" cy="1029786"/>
            </a:xfrm>
            <a:custGeom>
              <a:avLst/>
              <a:gdLst/>
              <a:ahLst/>
              <a:cxnLst/>
              <a:rect l="l" t="t" r="r" b="b"/>
              <a:pathLst>
                <a:path w="1584832" h="1029786">
                  <a:moveTo>
                    <a:pt x="65616" y="0"/>
                  </a:moveTo>
                  <a:lnTo>
                    <a:pt x="1519216" y="0"/>
                  </a:lnTo>
                  <a:cubicBezTo>
                    <a:pt x="1536619" y="0"/>
                    <a:pt x="1553308" y="6913"/>
                    <a:pt x="1565614" y="19218"/>
                  </a:cubicBezTo>
                  <a:cubicBezTo>
                    <a:pt x="1577919" y="31524"/>
                    <a:pt x="1584832" y="48214"/>
                    <a:pt x="1584832" y="65616"/>
                  </a:cubicBezTo>
                  <a:lnTo>
                    <a:pt x="1584832" y="964170"/>
                  </a:lnTo>
                  <a:cubicBezTo>
                    <a:pt x="1584832" y="981573"/>
                    <a:pt x="1577919" y="998262"/>
                    <a:pt x="1565614" y="1010568"/>
                  </a:cubicBezTo>
                  <a:cubicBezTo>
                    <a:pt x="1553308" y="1022873"/>
                    <a:pt x="1536619" y="1029786"/>
                    <a:pt x="1519216" y="1029786"/>
                  </a:cubicBezTo>
                  <a:lnTo>
                    <a:pt x="65616" y="1029786"/>
                  </a:lnTo>
                  <a:cubicBezTo>
                    <a:pt x="48214" y="1029786"/>
                    <a:pt x="31524" y="1022873"/>
                    <a:pt x="19218" y="1010568"/>
                  </a:cubicBezTo>
                  <a:cubicBezTo>
                    <a:pt x="6913" y="998262"/>
                    <a:pt x="0" y="981573"/>
                    <a:pt x="0" y="964170"/>
                  </a:cubicBezTo>
                  <a:lnTo>
                    <a:pt x="0" y="65616"/>
                  </a:lnTo>
                  <a:cubicBezTo>
                    <a:pt x="0" y="48214"/>
                    <a:pt x="6913" y="31524"/>
                    <a:pt x="19218" y="19218"/>
                  </a:cubicBezTo>
                  <a:cubicBezTo>
                    <a:pt x="31524" y="6913"/>
                    <a:pt x="48214" y="0"/>
                    <a:pt x="65616" y="0"/>
                  </a:cubicBezTo>
                  <a:close/>
                </a:path>
              </a:pathLst>
            </a:custGeom>
            <a:solidFill>
              <a:srgbClr val="3A6367"/>
            </a:solidFill>
            <a:ln w="38100" cap="rnd">
              <a:solidFill>
                <a:srgbClr val="F2F2F2"/>
              </a:solidFill>
              <a:prstDash val="solid"/>
              <a:round/>
            </a:ln>
          </p:spPr>
          <p:txBody>
            <a:bodyPr/>
            <a:lstStyle/>
            <a:p>
              <a:endParaRPr lang="en-US"/>
            </a:p>
          </p:txBody>
        </p:sp>
        <p:sp>
          <p:nvSpPr>
            <p:cNvPr id="4" name="TextBox 4">
              <a:extLst>
                <a:ext uri="{FF2B5EF4-FFF2-40B4-BE49-F238E27FC236}">
                  <a16:creationId xmlns:a16="http://schemas.microsoft.com/office/drawing/2014/main" id="{977BEEA0-1686-DBC4-C375-B9D70480E492}"/>
                </a:ext>
              </a:extLst>
            </p:cNvPr>
            <p:cNvSpPr txBox="1"/>
            <p:nvPr/>
          </p:nvSpPr>
          <p:spPr>
            <a:xfrm>
              <a:off x="0" y="-38100"/>
              <a:ext cx="1584832" cy="106788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F3EB0079-87F0-FFB1-FE6D-2AE22B76D228}"/>
              </a:ext>
            </a:extLst>
          </p:cNvPr>
          <p:cNvSpPr txBox="1"/>
          <p:nvPr/>
        </p:nvSpPr>
        <p:spPr>
          <a:xfrm>
            <a:off x="1077246" y="1021391"/>
            <a:ext cx="9008449" cy="992579"/>
          </a:xfrm>
          <a:prstGeom prst="rect">
            <a:avLst/>
          </a:prstGeom>
        </p:spPr>
        <p:txBody>
          <a:bodyPr wrap="square" lIns="0" tIns="0" rIns="0" bIns="0" rtlCol="0" anchor="t">
            <a:spAutoFit/>
          </a:bodyPr>
          <a:lstStyle/>
          <a:p>
            <a:pPr>
              <a:lnSpc>
                <a:spcPts val="8400"/>
              </a:lnSpc>
            </a:pPr>
            <a:r>
              <a:rPr lang="en-US" sz="4800" dirty="0">
                <a:solidFill>
                  <a:srgbClr val="3A6367"/>
                </a:solidFill>
                <a:latin typeface="Aharoni" panose="02010803020104030203" pitchFamily="2" charset="-79"/>
                <a:cs typeface="Aharoni" panose="02010803020104030203" pitchFamily="2" charset="-79"/>
              </a:rPr>
              <a:t>LEARNING OBJECTIVES:</a:t>
            </a:r>
          </a:p>
        </p:txBody>
      </p:sp>
      <p:grpSp>
        <p:nvGrpSpPr>
          <p:cNvPr id="6" name="Group 6">
            <a:extLst>
              <a:ext uri="{FF2B5EF4-FFF2-40B4-BE49-F238E27FC236}">
                <a16:creationId xmlns:a16="http://schemas.microsoft.com/office/drawing/2014/main" id="{06DB9981-2FAE-9C53-E549-3771473DEC88}"/>
              </a:ext>
            </a:extLst>
          </p:cNvPr>
          <p:cNvGrpSpPr/>
          <p:nvPr/>
        </p:nvGrpSpPr>
        <p:grpSpPr>
          <a:xfrm>
            <a:off x="6096000" y="2419814"/>
            <a:ext cx="3989695" cy="2424217"/>
            <a:chOff x="0" y="0"/>
            <a:chExt cx="1585287" cy="1029786"/>
          </a:xfrm>
        </p:grpSpPr>
        <p:sp>
          <p:nvSpPr>
            <p:cNvPr id="7" name="Freeform 7">
              <a:extLst>
                <a:ext uri="{FF2B5EF4-FFF2-40B4-BE49-F238E27FC236}">
                  <a16:creationId xmlns:a16="http://schemas.microsoft.com/office/drawing/2014/main" id="{A5AFB934-618F-C139-64B8-C8B2D5A3B988}"/>
                </a:ext>
              </a:extLst>
            </p:cNvPr>
            <p:cNvSpPr/>
            <p:nvPr/>
          </p:nvSpPr>
          <p:spPr>
            <a:xfrm>
              <a:off x="0" y="0"/>
              <a:ext cx="1585287" cy="1029786"/>
            </a:xfrm>
            <a:custGeom>
              <a:avLst/>
              <a:gdLst/>
              <a:ahLst/>
              <a:cxnLst/>
              <a:rect l="l" t="t" r="r" b="b"/>
              <a:pathLst>
                <a:path w="1585287" h="1029786">
                  <a:moveTo>
                    <a:pt x="65597" y="0"/>
                  </a:moveTo>
                  <a:lnTo>
                    <a:pt x="1519690" y="0"/>
                  </a:lnTo>
                  <a:cubicBezTo>
                    <a:pt x="1537087" y="0"/>
                    <a:pt x="1553772" y="6911"/>
                    <a:pt x="1566074" y="19213"/>
                  </a:cubicBezTo>
                  <a:cubicBezTo>
                    <a:pt x="1578376" y="31515"/>
                    <a:pt x="1585287" y="48200"/>
                    <a:pt x="1585287" y="65597"/>
                  </a:cubicBezTo>
                  <a:lnTo>
                    <a:pt x="1585287" y="964189"/>
                  </a:lnTo>
                  <a:cubicBezTo>
                    <a:pt x="1585287" y="981586"/>
                    <a:pt x="1578376" y="998271"/>
                    <a:pt x="1566074" y="1010573"/>
                  </a:cubicBezTo>
                  <a:cubicBezTo>
                    <a:pt x="1553772" y="1022875"/>
                    <a:pt x="1537087" y="1029786"/>
                    <a:pt x="1519690" y="1029786"/>
                  </a:cubicBezTo>
                  <a:lnTo>
                    <a:pt x="65597" y="1029786"/>
                  </a:lnTo>
                  <a:cubicBezTo>
                    <a:pt x="48200" y="1029786"/>
                    <a:pt x="31515" y="1022875"/>
                    <a:pt x="19213" y="1010573"/>
                  </a:cubicBezTo>
                  <a:cubicBezTo>
                    <a:pt x="6911" y="998271"/>
                    <a:pt x="0" y="981586"/>
                    <a:pt x="0" y="964189"/>
                  </a:cubicBezTo>
                  <a:lnTo>
                    <a:pt x="0" y="65597"/>
                  </a:lnTo>
                  <a:cubicBezTo>
                    <a:pt x="0" y="48200"/>
                    <a:pt x="6911" y="31515"/>
                    <a:pt x="19213" y="19213"/>
                  </a:cubicBezTo>
                  <a:cubicBezTo>
                    <a:pt x="31515" y="6911"/>
                    <a:pt x="48200" y="0"/>
                    <a:pt x="65597" y="0"/>
                  </a:cubicBezTo>
                  <a:close/>
                </a:path>
              </a:pathLst>
            </a:custGeom>
            <a:solidFill>
              <a:srgbClr val="CCF2A6"/>
            </a:solidFill>
            <a:ln w="38100" cap="rnd">
              <a:solidFill>
                <a:srgbClr val="F2F2F2"/>
              </a:solidFill>
              <a:prstDash val="solid"/>
              <a:round/>
            </a:ln>
          </p:spPr>
          <p:txBody>
            <a:bodyPr/>
            <a:lstStyle/>
            <a:p>
              <a:endParaRPr lang="en-US"/>
            </a:p>
          </p:txBody>
        </p:sp>
        <p:sp>
          <p:nvSpPr>
            <p:cNvPr id="8" name="TextBox 8">
              <a:extLst>
                <a:ext uri="{FF2B5EF4-FFF2-40B4-BE49-F238E27FC236}">
                  <a16:creationId xmlns:a16="http://schemas.microsoft.com/office/drawing/2014/main" id="{7D4FB920-3262-D74F-BBA0-3EEEE9D1164C}"/>
                </a:ext>
              </a:extLst>
            </p:cNvPr>
            <p:cNvSpPr txBox="1"/>
            <p:nvPr/>
          </p:nvSpPr>
          <p:spPr>
            <a:xfrm>
              <a:off x="0" y="-38100"/>
              <a:ext cx="1585287" cy="106788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a:extLst>
              <a:ext uri="{FF2B5EF4-FFF2-40B4-BE49-F238E27FC236}">
                <a16:creationId xmlns:a16="http://schemas.microsoft.com/office/drawing/2014/main" id="{0E39EB8E-C0F4-EECB-2ED9-1EC7DDC9D8BF}"/>
              </a:ext>
            </a:extLst>
          </p:cNvPr>
          <p:cNvGrpSpPr/>
          <p:nvPr/>
        </p:nvGrpSpPr>
        <p:grpSpPr>
          <a:xfrm>
            <a:off x="1467030" y="2734120"/>
            <a:ext cx="3841949" cy="2354691"/>
            <a:chOff x="0" y="0"/>
            <a:chExt cx="1582931" cy="1031797"/>
          </a:xfrm>
        </p:grpSpPr>
        <p:sp>
          <p:nvSpPr>
            <p:cNvPr id="10" name="Freeform 10">
              <a:extLst>
                <a:ext uri="{FF2B5EF4-FFF2-40B4-BE49-F238E27FC236}">
                  <a16:creationId xmlns:a16="http://schemas.microsoft.com/office/drawing/2014/main" id="{5E4FFFA4-4DDC-6533-8328-9A956FFF3774}"/>
                </a:ext>
              </a:extLst>
            </p:cNvPr>
            <p:cNvSpPr/>
            <p:nvPr/>
          </p:nvSpPr>
          <p:spPr>
            <a:xfrm>
              <a:off x="0" y="0"/>
              <a:ext cx="1582931" cy="1031797"/>
            </a:xfrm>
            <a:custGeom>
              <a:avLst/>
              <a:gdLst/>
              <a:ahLst/>
              <a:cxnLst/>
              <a:rect l="l" t="t" r="r" b="b"/>
              <a:pathLst>
                <a:path w="1582931" h="1031797">
                  <a:moveTo>
                    <a:pt x="65695" y="0"/>
                  </a:moveTo>
                  <a:lnTo>
                    <a:pt x="1517236" y="0"/>
                  </a:lnTo>
                  <a:cubicBezTo>
                    <a:pt x="1553518" y="0"/>
                    <a:pt x="1582931" y="29413"/>
                    <a:pt x="1582931" y="65695"/>
                  </a:cubicBezTo>
                  <a:lnTo>
                    <a:pt x="1582931" y="966102"/>
                  </a:lnTo>
                  <a:cubicBezTo>
                    <a:pt x="1582931" y="983526"/>
                    <a:pt x="1576009" y="1000235"/>
                    <a:pt x="1563689" y="1012555"/>
                  </a:cubicBezTo>
                  <a:cubicBezTo>
                    <a:pt x="1551369" y="1024876"/>
                    <a:pt x="1534659" y="1031797"/>
                    <a:pt x="1517236" y="1031797"/>
                  </a:cubicBezTo>
                  <a:lnTo>
                    <a:pt x="65695" y="1031797"/>
                  </a:lnTo>
                  <a:cubicBezTo>
                    <a:pt x="29413" y="1031797"/>
                    <a:pt x="0" y="1002384"/>
                    <a:pt x="0" y="966102"/>
                  </a:cubicBezTo>
                  <a:lnTo>
                    <a:pt x="0" y="65695"/>
                  </a:lnTo>
                  <a:cubicBezTo>
                    <a:pt x="0" y="48271"/>
                    <a:pt x="6921" y="31562"/>
                    <a:pt x="19242" y="19242"/>
                  </a:cubicBezTo>
                  <a:cubicBezTo>
                    <a:pt x="31562" y="6921"/>
                    <a:pt x="48271" y="0"/>
                    <a:pt x="65695" y="0"/>
                  </a:cubicBezTo>
                  <a:close/>
                </a:path>
              </a:pathLst>
            </a:custGeom>
            <a:solidFill>
              <a:srgbClr val="F2F2F2"/>
            </a:solidFill>
            <a:ln w="38100" cap="rnd">
              <a:solidFill>
                <a:srgbClr val="3A6367"/>
              </a:solidFill>
              <a:prstDash val="solid"/>
              <a:round/>
            </a:ln>
          </p:spPr>
          <p:txBody>
            <a:bodyPr/>
            <a:lstStyle/>
            <a:p>
              <a:endParaRPr lang="en-US"/>
            </a:p>
          </p:txBody>
        </p:sp>
        <p:sp>
          <p:nvSpPr>
            <p:cNvPr id="11" name="TextBox 11">
              <a:extLst>
                <a:ext uri="{FF2B5EF4-FFF2-40B4-BE49-F238E27FC236}">
                  <a16:creationId xmlns:a16="http://schemas.microsoft.com/office/drawing/2014/main" id="{1A489695-F102-6F06-2958-75B0C6A5F3DD}"/>
                </a:ext>
              </a:extLst>
            </p:cNvPr>
            <p:cNvSpPr txBox="1"/>
            <p:nvPr/>
          </p:nvSpPr>
          <p:spPr>
            <a:xfrm>
              <a:off x="0" y="-38100"/>
              <a:ext cx="1582931" cy="1069897"/>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4">
            <a:extLst>
              <a:ext uri="{FF2B5EF4-FFF2-40B4-BE49-F238E27FC236}">
                <a16:creationId xmlns:a16="http://schemas.microsoft.com/office/drawing/2014/main" id="{54F4A7AE-41B3-D739-4EAB-43CB847820DB}"/>
              </a:ext>
            </a:extLst>
          </p:cNvPr>
          <p:cNvSpPr/>
          <p:nvPr/>
        </p:nvSpPr>
        <p:spPr>
          <a:xfrm>
            <a:off x="6425837" y="2734120"/>
            <a:ext cx="3989695" cy="2424217"/>
          </a:xfrm>
          <a:custGeom>
            <a:avLst/>
            <a:gdLst/>
            <a:ahLst/>
            <a:cxnLst/>
            <a:rect l="l" t="t" r="r" b="b"/>
            <a:pathLst>
              <a:path w="1577468" h="1004445">
                <a:moveTo>
                  <a:pt x="65922" y="0"/>
                </a:moveTo>
                <a:lnTo>
                  <a:pt x="1511546" y="0"/>
                </a:lnTo>
                <a:cubicBezTo>
                  <a:pt x="1529030" y="0"/>
                  <a:pt x="1545797" y="6945"/>
                  <a:pt x="1558160" y="19308"/>
                </a:cubicBezTo>
                <a:cubicBezTo>
                  <a:pt x="1570523" y="31671"/>
                  <a:pt x="1577468" y="48439"/>
                  <a:pt x="1577468" y="65922"/>
                </a:cubicBezTo>
                <a:lnTo>
                  <a:pt x="1577468" y="938523"/>
                </a:lnTo>
                <a:cubicBezTo>
                  <a:pt x="1577468" y="974931"/>
                  <a:pt x="1547954" y="1004445"/>
                  <a:pt x="1511546" y="1004445"/>
                </a:cubicBezTo>
                <a:lnTo>
                  <a:pt x="65922" y="1004445"/>
                </a:lnTo>
                <a:cubicBezTo>
                  <a:pt x="48439" y="1004445"/>
                  <a:pt x="31671" y="997500"/>
                  <a:pt x="19308" y="985137"/>
                </a:cubicBezTo>
                <a:cubicBezTo>
                  <a:pt x="6945" y="972774"/>
                  <a:pt x="0" y="956007"/>
                  <a:pt x="0" y="938523"/>
                </a:cubicBezTo>
                <a:lnTo>
                  <a:pt x="0" y="65922"/>
                </a:lnTo>
                <a:cubicBezTo>
                  <a:pt x="0" y="29514"/>
                  <a:pt x="29514" y="0"/>
                  <a:pt x="65922" y="0"/>
                </a:cubicBezTo>
                <a:close/>
              </a:path>
            </a:pathLst>
          </a:custGeom>
          <a:solidFill>
            <a:srgbClr val="F2F2F2"/>
          </a:solidFill>
          <a:ln w="38100" cap="rnd">
            <a:solidFill>
              <a:srgbClr val="CCF2A6"/>
            </a:solidFill>
            <a:prstDash val="solid"/>
            <a:round/>
          </a:ln>
        </p:spPr>
        <p:txBody>
          <a:bodyPr/>
          <a:lstStyle/>
          <a:p>
            <a:endParaRPr lang="en-US"/>
          </a:p>
        </p:txBody>
      </p:sp>
      <p:sp>
        <p:nvSpPr>
          <p:cNvPr id="12" name="TextBox 16">
            <a:extLst>
              <a:ext uri="{FF2B5EF4-FFF2-40B4-BE49-F238E27FC236}">
                <a16:creationId xmlns:a16="http://schemas.microsoft.com/office/drawing/2014/main" id="{1C1F33B9-8D49-ADA6-A02E-1A56B9EB6C19}"/>
              </a:ext>
            </a:extLst>
          </p:cNvPr>
          <p:cNvSpPr txBox="1"/>
          <p:nvPr/>
        </p:nvSpPr>
        <p:spPr>
          <a:xfrm>
            <a:off x="6720021" y="2941273"/>
            <a:ext cx="3401326" cy="2009909"/>
          </a:xfrm>
          <a:prstGeom prst="rect">
            <a:avLst/>
          </a:prstGeom>
        </p:spPr>
        <p:txBody>
          <a:bodyPr wrap="square" lIns="0" tIns="0" rIns="0" bIns="0" rtlCol="0" anchor="t">
            <a:spAutoFit/>
          </a:bodyPr>
          <a:lstStyle/>
          <a:p>
            <a:pPr algn="ctr">
              <a:lnSpc>
                <a:spcPct val="110000"/>
              </a:lnSpc>
            </a:pPr>
            <a:r>
              <a:rPr lang="en-US" sz="2400" b="1" dirty="0">
                <a:solidFill>
                  <a:srgbClr val="000000"/>
                </a:solidFill>
                <a:latin typeface="Abadi" panose="020B0604020104020204" pitchFamily="34" charset="0"/>
              </a:rPr>
              <a:t>Learn how to use the LEAP method to communicate with and support students experiencing psychosis. </a:t>
            </a:r>
          </a:p>
        </p:txBody>
      </p:sp>
      <p:sp>
        <p:nvSpPr>
          <p:cNvPr id="14" name="TextBox 16">
            <a:extLst>
              <a:ext uri="{FF2B5EF4-FFF2-40B4-BE49-F238E27FC236}">
                <a16:creationId xmlns:a16="http://schemas.microsoft.com/office/drawing/2014/main" id="{1DEA7242-8018-BDD1-07BB-658A58C8BDE6}"/>
              </a:ext>
            </a:extLst>
          </p:cNvPr>
          <p:cNvSpPr txBox="1"/>
          <p:nvPr/>
        </p:nvSpPr>
        <p:spPr>
          <a:xfrm>
            <a:off x="2106305" y="3207564"/>
            <a:ext cx="2734845" cy="1603644"/>
          </a:xfrm>
          <a:prstGeom prst="rect">
            <a:avLst/>
          </a:prstGeom>
        </p:spPr>
        <p:txBody>
          <a:bodyPr wrap="square" lIns="0" tIns="0" rIns="0" bIns="0" rtlCol="0" anchor="t">
            <a:spAutoFit/>
          </a:bodyPr>
          <a:lstStyle/>
          <a:p>
            <a:pPr algn="ctr">
              <a:lnSpc>
                <a:spcPct val="110000"/>
              </a:lnSpc>
            </a:pPr>
            <a:r>
              <a:rPr lang="en-US" sz="2400" b="1" dirty="0">
                <a:solidFill>
                  <a:srgbClr val="000000"/>
                </a:solidFill>
                <a:latin typeface="Abadi" panose="020B0604020104020204" pitchFamily="34" charset="0"/>
              </a:rPr>
              <a:t>Identify symptoms, presentations, and causes of psychosis in students. </a:t>
            </a:r>
          </a:p>
        </p:txBody>
      </p:sp>
      <p:sp>
        <p:nvSpPr>
          <p:cNvPr id="33" name="Slide Number Placeholder 32">
            <a:extLst>
              <a:ext uri="{FF2B5EF4-FFF2-40B4-BE49-F238E27FC236}">
                <a16:creationId xmlns:a16="http://schemas.microsoft.com/office/drawing/2014/main" id="{F3CBAD46-442D-D926-7915-7F48ABDCB35D}"/>
              </a:ext>
            </a:extLst>
          </p:cNvPr>
          <p:cNvSpPr>
            <a:spLocks noGrp="1"/>
          </p:cNvSpPr>
          <p:nvPr>
            <p:ph type="sldNum" sz="quarter" idx="12"/>
          </p:nvPr>
        </p:nvSpPr>
        <p:spPr>
          <a:xfrm>
            <a:off x="9322818" y="6342283"/>
            <a:ext cx="2743200" cy="365125"/>
          </a:xfrm>
        </p:spPr>
        <p:txBody>
          <a:bodyPr/>
          <a:lstStyle/>
          <a:p>
            <a:pPr algn="r"/>
            <a:fld id="{1E4546ED-B0F2-4D7A-AC42-B109FC7892C5}" type="slidenum">
              <a:rPr lang="en-US" sz="1400" smtClean="0">
                <a:latin typeface="Abadi" panose="020B0604020104020204" pitchFamily="34" charset="0"/>
                <a:cs typeface="Aharoni" panose="02010803020104030203" pitchFamily="2" charset="-79"/>
              </a:rPr>
              <a:pPr algn="r"/>
              <a:t>3</a:t>
            </a:fld>
            <a:endParaRPr lang="en-US" sz="1400" dirty="0">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1824878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644C99-DBB5-D34A-30C8-3982F76710B3}"/>
              </a:ext>
            </a:extLst>
          </p:cNvPr>
          <p:cNvSpPr>
            <a:spLocks noGrp="1"/>
          </p:cNvSpPr>
          <p:nvPr>
            <p:ph type="subTitle" idx="1"/>
          </p:nvPr>
        </p:nvSpPr>
        <p:spPr>
          <a:xfrm>
            <a:off x="1519573" y="1032201"/>
            <a:ext cx="9526137" cy="3020704"/>
          </a:xfrm>
        </p:spPr>
        <p:txBody>
          <a:bodyPr>
            <a:normAutofit/>
          </a:bodyPr>
          <a:lstStyle/>
          <a:p>
            <a:pPr>
              <a:lnSpc>
                <a:spcPct val="105000"/>
              </a:lnSpc>
            </a:pPr>
            <a:r>
              <a:rPr lang="en-US" sz="3000" b="1" dirty="0">
                <a:latin typeface="Abadi" panose="020B0604020104020204" pitchFamily="34" charset="0"/>
              </a:rPr>
              <a:t>On our centers we may work with students displaying odd and unusual behaviors, which causes significant distress for the individual, staff, and other students. </a:t>
            </a:r>
          </a:p>
        </p:txBody>
      </p:sp>
      <p:sp>
        <p:nvSpPr>
          <p:cNvPr id="4" name="Freeform 4">
            <a:extLst>
              <a:ext uri="{FF2B5EF4-FFF2-40B4-BE49-F238E27FC236}">
                <a16:creationId xmlns:a16="http://schemas.microsoft.com/office/drawing/2014/main" id="{1230A5E5-4A18-25D2-1A2A-D0002120A409}"/>
              </a:ext>
            </a:extLst>
          </p:cNvPr>
          <p:cNvSpPr/>
          <p:nvPr/>
        </p:nvSpPr>
        <p:spPr>
          <a:xfrm>
            <a:off x="3289234" y="3429000"/>
            <a:ext cx="5613532" cy="3417808"/>
          </a:xfrm>
          <a:custGeom>
            <a:avLst/>
            <a:gdLst/>
            <a:ahLst/>
            <a:cxnLst/>
            <a:rect l="l" t="t" r="r" b="b"/>
            <a:pathLst>
              <a:path w="8214962" h="5432143">
                <a:moveTo>
                  <a:pt x="0" y="0"/>
                </a:moveTo>
                <a:lnTo>
                  <a:pt x="8214962" y="0"/>
                </a:lnTo>
                <a:lnTo>
                  <a:pt x="8214962" y="5432144"/>
                </a:lnTo>
                <a:lnTo>
                  <a:pt x="0" y="5432144"/>
                </a:lnTo>
                <a:lnTo>
                  <a:pt x="0" y="0"/>
                </a:lnTo>
                <a:close/>
              </a:path>
            </a:pathLst>
          </a:custGeom>
          <a:blipFill>
            <a:blip r:embed="rId3"/>
            <a:stretch>
              <a:fillRect b="-14334"/>
            </a:stretch>
          </a:blipFill>
        </p:spPr>
        <p:txBody>
          <a:bodyPr/>
          <a:lstStyle/>
          <a:p>
            <a:endParaRPr lang="en-US"/>
          </a:p>
        </p:txBody>
      </p:sp>
      <p:sp>
        <p:nvSpPr>
          <p:cNvPr id="5" name="Freeform 2">
            <a:extLst>
              <a:ext uri="{FF2B5EF4-FFF2-40B4-BE49-F238E27FC236}">
                <a16:creationId xmlns:a16="http://schemas.microsoft.com/office/drawing/2014/main" id="{A10A8630-1CBC-7951-0072-720625761DFB}"/>
              </a:ext>
            </a:extLst>
          </p:cNvPr>
          <p:cNvSpPr/>
          <p:nvPr/>
        </p:nvSpPr>
        <p:spPr>
          <a:xfrm rot="5400000">
            <a:off x="-58840" y="1823470"/>
            <a:ext cx="5098219" cy="4980541"/>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4">
              <a:extLst>
                <a:ext uri="{96DAC541-7B7A-43D3-8B79-37D633B846F1}">
                  <asvg:svgBlip xmlns:asvg="http://schemas.microsoft.com/office/drawing/2016/SVG/main" r:embed="rId5"/>
                </a:ext>
              </a:extLst>
            </a:blip>
            <a:stretch>
              <a:fillRect r="-46968" b="-60978"/>
            </a:stretch>
          </a:blipFill>
        </p:spPr>
        <p:txBody>
          <a:bodyPr/>
          <a:lstStyle/>
          <a:p>
            <a:endParaRPr lang="en-US"/>
          </a:p>
        </p:txBody>
      </p:sp>
      <p:sp>
        <p:nvSpPr>
          <p:cNvPr id="6" name="Freeform 3">
            <a:extLst>
              <a:ext uri="{FF2B5EF4-FFF2-40B4-BE49-F238E27FC236}">
                <a16:creationId xmlns:a16="http://schemas.microsoft.com/office/drawing/2014/main" id="{AE542B36-9E74-6BE8-500E-D6D3E1E8CE6A}"/>
              </a:ext>
            </a:extLst>
          </p:cNvPr>
          <p:cNvSpPr/>
          <p:nvPr/>
        </p:nvSpPr>
        <p:spPr>
          <a:xfrm rot="5400000" flipV="1">
            <a:off x="7152620" y="1823470"/>
            <a:ext cx="5098219" cy="4980541"/>
          </a:xfrm>
          <a:custGeom>
            <a:avLst/>
            <a:gdLst/>
            <a:ahLst/>
            <a:cxnLst/>
            <a:rect l="l" t="t" r="r" b="b"/>
            <a:pathLst>
              <a:path w="11772936" h="12597500">
                <a:moveTo>
                  <a:pt x="0" y="12597500"/>
                </a:moveTo>
                <a:lnTo>
                  <a:pt x="11772936" y="12597500"/>
                </a:lnTo>
                <a:lnTo>
                  <a:pt x="11772936" y="0"/>
                </a:lnTo>
                <a:lnTo>
                  <a:pt x="0" y="0"/>
                </a:lnTo>
                <a:lnTo>
                  <a:pt x="0" y="12597500"/>
                </a:lnTo>
                <a:close/>
              </a:path>
            </a:pathLst>
          </a:custGeom>
          <a:blipFill>
            <a:blip r:embed="rId4">
              <a:extLst>
                <a:ext uri="{96DAC541-7B7A-43D3-8B79-37D633B846F1}">
                  <asvg:svgBlip xmlns:asvg="http://schemas.microsoft.com/office/drawing/2016/SVG/main" r:embed="rId5"/>
                </a:ext>
              </a:extLst>
            </a:blip>
            <a:stretch>
              <a:fillRect r="-46968" b="-60978"/>
            </a:stretch>
          </a:blipFill>
        </p:spPr>
        <p:txBody>
          <a:bodyPr/>
          <a:lstStyle/>
          <a:p>
            <a:pPr algn="r"/>
            <a:endParaRPr lang="en-US" dirty="0"/>
          </a:p>
        </p:txBody>
      </p:sp>
      <p:sp>
        <p:nvSpPr>
          <p:cNvPr id="7" name="Slide Number Placeholder 6">
            <a:extLst>
              <a:ext uri="{FF2B5EF4-FFF2-40B4-BE49-F238E27FC236}">
                <a16:creationId xmlns:a16="http://schemas.microsoft.com/office/drawing/2014/main" id="{62282F6F-799F-2CFA-A4EB-4792293F7A65}"/>
              </a:ext>
            </a:extLst>
          </p:cNvPr>
          <p:cNvSpPr>
            <a:spLocks noGrp="1"/>
          </p:cNvSpPr>
          <p:nvPr>
            <p:ph type="sldNum" sz="quarter" idx="12"/>
          </p:nvPr>
        </p:nvSpPr>
        <p:spPr>
          <a:xfrm>
            <a:off x="9300827" y="6366470"/>
            <a:ext cx="2743200" cy="365125"/>
          </a:xfrm>
        </p:spPr>
        <p:txBody>
          <a:bodyPr/>
          <a:lstStyle/>
          <a:p>
            <a:pPr algn="r"/>
            <a:fld id="{1E4546ED-B0F2-4D7A-AC42-B109FC7892C5}" type="slidenum">
              <a:rPr lang="en-US" smtClean="0">
                <a:solidFill>
                  <a:schemeClr val="bg1"/>
                </a:solidFill>
                <a:latin typeface="Abadi" panose="020B0604020104020204" pitchFamily="34" charset="0"/>
              </a:rPr>
              <a:pPr algn="r"/>
              <a:t>4</a:t>
            </a:fld>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832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A4E42CBB-960C-B2C9-5F5D-23E28AB326D7}"/>
              </a:ext>
            </a:extLst>
          </p:cNvPr>
          <p:cNvSpPr txBox="1"/>
          <p:nvPr/>
        </p:nvSpPr>
        <p:spPr>
          <a:xfrm>
            <a:off x="991273" y="1348937"/>
            <a:ext cx="10209453" cy="1231106"/>
          </a:xfrm>
          <a:prstGeom prst="rect">
            <a:avLst/>
          </a:prstGeom>
        </p:spPr>
        <p:txBody>
          <a:bodyPr wrap="square" lIns="0" tIns="0" rIns="0" bIns="0" rtlCol="0" anchor="t">
            <a:spAutoFit/>
          </a:bodyPr>
          <a:lstStyle/>
          <a:p>
            <a:pPr algn="ctr"/>
            <a:r>
              <a:rPr lang="en-US" sz="4000" dirty="0">
                <a:solidFill>
                  <a:srgbClr val="3A6367"/>
                </a:solidFill>
                <a:latin typeface="Aharoni" panose="02010803020104030203" pitchFamily="2" charset="-79"/>
                <a:cs typeface="Aharoni" panose="02010803020104030203" pitchFamily="2" charset="-79"/>
              </a:rPr>
              <a:t>PSYCHOSIS IS A BROAD TERM THAT INCLUDES MANY SYMPTOMS</a:t>
            </a:r>
          </a:p>
        </p:txBody>
      </p:sp>
      <p:grpSp>
        <p:nvGrpSpPr>
          <p:cNvPr id="3" name="Group 5">
            <a:extLst>
              <a:ext uri="{FF2B5EF4-FFF2-40B4-BE49-F238E27FC236}">
                <a16:creationId xmlns:a16="http://schemas.microsoft.com/office/drawing/2014/main" id="{15D30771-46C8-6578-441E-AC9A277EBE1A}"/>
              </a:ext>
            </a:extLst>
          </p:cNvPr>
          <p:cNvGrpSpPr/>
          <p:nvPr/>
        </p:nvGrpSpPr>
        <p:grpSpPr>
          <a:xfrm>
            <a:off x="3236588" y="2981950"/>
            <a:ext cx="5718822" cy="1358128"/>
            <a:chOff x="0" y="0"/>
            <a:chExt cx="2415701" cy="573690"/>
          </a:xfrm>
        </p:grpSpPr>
        <p:sp>
          <p:nvSpPr>
            <p:cNvPr id="4" name="Freeform 6">
              <a:extLst>
                <a:ext uri="{FF2B5EF4-FFF2-40B4-BE49-F238E27FC236}">
                  <a16:creationId xmlns:a16="http://schemas.microsoft.com/office/drawing/2014/main" id="{412E4A23-0A89-9F16-EB99-71AC527D0490}"/>
                </a:ext>
              </a:extLst>
            </p:cNvPr>
            <p:cNvSpPr/>
            <p:nvPr/>
          </p:nvSpPr>
          <p:spPr>
            <a:xfrm>
              <a:off x="0" y="0"/>
              <a:ext cx="2415701" cy="573690"/>
            </a:xfrm>
            <a:custGeom>
              <a:avLst/>
              <a:gdLst/>
              <a:ahLst/>
              <a:cxnLst/>
              <a:rect l="l" t="t" r="r" b="b"/>
              <a:pathLst>
                <a:path w="2415701" h="573690">
                  <a:moveTo>
                    <a:pt x="16881" y="0"/>
                  </a:moveTo>
                  <a:lnTo>
                    <a:pt x="2398820" y="0"/>
                  </a:lnTo>
                  <a:cubicBezTo>
                    <a:pt x="2408143" y="0"/>
                    <a:pt x="2415701" y="7558"/>
                    <a:pt x="2415701" y="16881"/>
                  </a:cubicBezTo>
                  <a:lnTo>
                    <a:pt x="2415701" y="556809"/>
                  </a:lnTo>
                  <a:cubicBezTo>
                    <a:pt x="2415701" y="566132"/>
                    <a:pt x="2408143" y="573690"/>
                    <a:pt x="2398820" y="573690"/>
                  </a:cubicBezTo>
                  <a:lnTo>
                    <a:pt x="16881" y="573690"/>
                  </a:lnTo>
                  <a:cubicBezTo>
                    <a:pt x="7558" y="573690"/>
                    <a:pt x="0" y="566132"/>
                    <a:pt x="0" y="556809"/>
                  </a:cubicBezTo>
                  <a:lnTo>
                    <a:pt x="0" y="16881"/>
                  </a:lnTo>
                  <a:cubicBezTo>
                    <a:pt x="0" y="7558"/>
                    <a:pt x="7558" y="0"/>
                    <a:pt x="16881" y="0"/>
                  </a:cubicBezTo>
                  <a:close/>
                </a:path>
              </a:pathLst>
            </a:custGeom>
            <a:solidFill>
              <a:srgbClr val="CCF2A6"/>
            </a:solidFill>
            <a:ln w="95250" cap="sq">
              <a:solidFill>
                <a:srgbClr val="3A6367"/>
              </a:solidFill>
              <a:prstDash val="solid"/>
              <a:miter/>
            </a:ln>
          </p:spPr>
          <p:txBody>
            <a:bodyPr/>
            <a:lstStyle/>
            <a:p>
              <a:endParaRPr lang="en-US"/>
            </a:p>
          </p:txBody>
        </p:sp>
        <p:sp>
          <p:nvSpPr>
            <p:cNvPr id="5" name="TextBox 7">
              <a:extLst>
                <a:ext uri="{FF2B5EF4-FFF2-40B4-BE49-F238E27FC236}">
                  <a16:creationId xmlns:a16="http://schemas.microsoft.com/office/drawing/2014/main" id="{53C08F11-3AFE-9C9B-D4A0-E5A25A1E8821}"/>
                </a:ext>
              </a:extLst>
            </p:cNvPr>
            <p:cNvSpPr txBox="1"/>
            <p:nvPr/>
          </p:nvSpPr>
          <p:spPr>
            <a:xfrm>
              <a:off x="0" y="-66675"/>
              <a:ext cx="2415701" cy="640365"/>
            </a:xfrm>
            <a:prstGeom prst="rect">
              <a:avLst/>
            </a:prstGeom>
          </p:spPr>
          <p:txBody>
            <a:bodyPr lIns="254000" tIns="254000" rIns="254000" bIns="254000" rtlCol="0" anchor="ctr"/>
            <a:lstStyle/>
            <a:p>
              <a:pPr algn="ctr">
                <a:lnSpc>
                  <a:spcPct val="110000"/>
                </a:lnSpc>
              </a:pPr>
              <a:r>
                <a:rPr lang="en-US" sz="2400" b="1" spc="36" dirty="0">
                  <a:solidFill>
                    <a:srgbClr val="1F294C"/>
                  </a:solidFill>
                  <a:latin typeface="Abadi" panose="020B0604020104020204" pitchFamily="34" charset="0"/>
                </a:rPr>
                <a:t>It is generally defined as a “loss of contact with reality.” </a:t>
              </a:r>
            </a:p>
          </p:txBody>
        </p:sp>
      </p:grpSp>
      <p:grpSp>
        <p:nvGrpSpPr>
          <p:cNvPr id="9" name="Group 5">
            <a:extLst>
              <a:ext uri="{FF2B5EF4-FFF2-40B4-BE49-F238E27FC236}">
                <a16:creationId xmlns:a16="http://schemas.microsoft.com/office/drawing/2014/main" id="{1B41F97E-3B03-8215-729D-75AE3785B9B6}"/>
              </a:ext>
            </a:extLst>
          </p:cNvPr>
          <p:cNvGrpSpPr/>
          <p:nvPr/>
        </p:nvGrpSpPr>
        <p:grpSpPr>
          <a:xfrm>
            <a:off x="3236588" y="4627158"/>
            <a:ext cx="5718822" cy="1515972"/>
            <a:chOff x="0" y="-33338"/>
            <a:chExt cx="2415701" cy="640365"/>
          </a:xfrm>
        </p:grpSpPr>
        <p:sp>
          <p:nvSpPr>
            <p:cNvPr id="10" name="Freeform 6">
              <a:extLst>
                <a:ext uri="{FF2B5EF4-FFF2-40B4-BE49-F238E27FC236}">
                  <a16:creationId xmlns:a16="http://schemas.microsoft.com/office/drawing/2014/main" id="{11EBD5D0-8346-09B4-432E-F785A73AD863}"/>
                </a:ext>
              </a:extLst>
            </p:cNvPr>
            <p:cNvSpPr/>
            <p:nvPr/>
          </p:nvSpPr>
          <p:spPr>
            <a:xfrm>
              <a:off x="0" y="0"/>
              <a:ext cx="2415701" cy="573690"/>
            </a:xfrm>
            <a:custGeom>
              <a:avLst/>
              <a:gdLst/>
              <a:ahLst/>
              <a:cxnLst/>
              <a:rect l="l" t="t" r="r" b="b"/>
              <a:pathLst>
                <a:path w="2415701" h="573690">
                  <a:moveTo>
                    <a:pt x="16881" y="0"/>
                  </a:moveTo>
                  <a:lnTo>
                    <a:pt x="2398820" y="0"/>
                  </a:lnTo>
                  <a:cubicBezTo>
                    <a:pt x="2408143" y="0"/>
                    <a:pt x="2415701" y="7558"/>
                    <a:pt x="2415701" y="16881"/>
                  </a:cubicBezTo>
                  <a:lnTo>
                    <a:pt x="2415701" y="556809"/>
                  </a:lnTo>
                  <a:cubicBezTo>
                    <a:pt x="2415701" y="566132"/>
                    <a:pt x="2408143" y="573690"/>
                    <a:pt x="2398820" y="573690"/>
                  </a:cubicBezTo>
                  <a:lnTo>
                    <a:pt x="16881" y="573690"/>
                  </a:lnTo>
                  <a:cubicBezTo>
                    <a:pt x="7558" y="573690"/>
                    <a:pt x="0" y="566132"/>
                    <a:pt x="0" y="556809"/>
                  </a:cubicBezTo>
                  <a:lnTo>
                    <a:pt x="0" y="16881"/>
                  </a:lnTo>
                  <a:cubicBezTo>
                    <a:pt x="0" y="7558"/>
                    <a:pt x="7558" y="0"/>
                    <a:pt x="16881" y="0"/>
                  </a:cubicBezTo>
                  <a:close/>
                </a:path>
              </a:pathLst>
            </a:custGeom>
            <a:solidFill>
              <a:srgbClr val="CCF2A6"/>
            </a:solidFill>
            <a:ln w="95250" cap="sq">
              <a:solidFill>
                <a:srgbClr val="3A6367"/>
              </a:solidFill>
              <a:prstDash val="solid"/>
              <a:miter/>
            </a:ln>
          </p:spPr>
          <p:txBody>
            <a:bodyPr/>
            <a:lstStyle/>
            <a:p>
              <a:endParaRPr lang="en-US"/>
            </a:p>
          </p:txBody>
        </p:sp>
        <p:sp>
          <p:nvSpPr>
            <p:cNvPr id="11" name="TextBox 7">
              <a:extLst>
                <a:ext uri="{FF2B5EF4-FFF2-40B4-BE49-F238E27FC236}">
                  <a16:creationId xmlns:a16="http://schemas.microsoft.com/office/drawing/2014/main" id="{A7BE4E0A-E6C5-2FB4-FDAD-0EB1016D7823}"/>
                </a:ext>
              </a:extLst>
            </p:cNvPr>
            <p:cNvSpPr txBox="1"/>
            <p:nvPr/>
          </p:nvSpPr>
          <p:spPr>
            <a:xfrm>
              <a:off x="0" y="-33338"/>
              <a:ext cx="2415701" cy="640365"/>
            </a:xfrm>
            <a:prstGeom prst="rect">
              <a:avLst/>
            </a:prstGeom>
          </p:spPr>
          <p:txBody>
            <a:bodyPr lIns="254000" tIns="254000" rIns="254000" bIns="254000" rtlCol="0" anchor="ctr"/>
            <a:lstStyle/>
            <a:p>
              <a:pPr algn="ctr">
                <a:lnSpc>
                  <a:spcPct val="110000"/>
                </a:lnSpc>
              </a:pPr>
              <a:r>
                <a:rPr lang="en-US" sz="2400" b="1" spc="36" dirty="0">
                  <a:solidFill>
                    <a:srgbClr val="1F294C"/>
                  </a:solidFill>
                  <a:latin typeface="Abadi" panose="020B0604020104020204" pitchFamily="34" charset="0"/>
                </a:rPr>
                <a:t>Symptoms exist on a spectrum of severity and have many different causes. </a:t>
              </a:r>
            </a:p>
          </p:txBody>
        </p:sp>
      </p:grpSp>
      <p:sp>
        <p:nvSpPr>
          <p:cNvPr id="12" name="Slide Number Placeholder 11">
            <a:extLst>
              <a:ext uri="{FF2B5EF4-FFF2-40B4-BE49-F238E27FC236}">
                <a16:creationId xmlns:a16="http://schemas.microsoft.com/office/drawing/2014/main" id="{D632D83B-C10E-9B33-079A-D5748A18A7AF}"/>
              </a:ext>
            </a:extLst>
          </p:cNvPr>
          <p:cNvSpPr>
            <a:spLocks noGrp="1"/>
          </p:cNvSpPr>
          <p:nvPr>
            <p:ph type="sldNum" sz="quarter" idx="12"/>
          </p:nvPr>
        </p:nvSpPr>
        <p:spPr>
          <a:xfrm>
            <a:off x="9326571" y="6364495"/>
            <a:ext cx="2743200" cy="365125"/>
          </a:xfrm>
        </p:spPr>
        <p:txBody>
          <a:bodyPr/>
          <a:lstStyle/>
          <a:p>
            <a:pPr algn="r"/>
            <a:fld id="{1E4546ED-B0F2-4D7A-AC42-B109FC7892C5}" type="slidenum">
              <a:rPr lang="en-US" sz="1400" smtClean="0">
                <a:solidFill>
                  <a:srgbClr val="3A6367"/>
                </a:solidFill>
                <a:latin typeface="Abadi" panose="020B0604020104020204" pitchFamily="34" charset="0"/>
                <a:cs typeface="Aharoni" panose="02010803020104030203" pitchFamily="2" charset="-79"/>
              </a:rPr>
              <a:pPr algn="r"/>
              <a:t>5</a:t>
            </a:fld>
            <a:endParaRPr lang="en-US" sz="1400" dirty="0">
              <a:solidFill>
                <a:srgbClr val="3A6367"/>
              </a:solidFill>
              <a:latin typeface="Abadi" panose="020B0604020104020204" pitchFamily="34" charset="0"/>
              <a:cs typeface="Aharoni" panose="02010803020104030203" pitchFamily="2" charset="-79"/>
            </a:endParaRPr>
          </a:p>
        </p:txBody>
      </p:sp>
    </p:spTree>
    <p:extLst>
      <p:ext uri="{BB962C8B-B14F-4D97-AF65-F5344CB8AC3E}">
        <p14:creationId xmlns:p14="http://schemas.microsoft.com/office/powerpoint/2010/main" val="3577444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3B83-2B56-9978-F00E-33410F7A8F17}"/>
              </a:ext>
            </a:extLst>
          </p:cNvPr>
          <p:cNvSpPr>
            <a:spLocks noGrp="1"/>
          </p:cNvSpPr>
          <p:nvPr>
            <p:ph type="title"/>
          </p:nvPr>
        </p:nvSpPr>
        <p:spPr>
          <a:xfrm>
            <a:off x="838200" y="728351"/>
            <a:ext cx="10515600" cy="1325563"/>
          </a:xfrm>
        </p:spPr>
        <p:txBody>
          <a:bodyPr/>
          <a:lstStyle/>
          <a:p>
            <a:pPr>
              <a:lnSpc>
                <a:spcPct val="105000"/>
              </a:lnSpc>
            </a:pPr>
            <a:r>
              <a:rPr kumimoji="0" lang="en-US" sz="2800" i="0" u="none" strike="noStrike" kern="1200" cap="none" spc="0" normalizeH="0" baseline="0" noProof="0" dirty="0">
                <a:ln>
                  <a:noFill/>
                </a:ln>
                <a:solidFill>
                  <a:srgbClr val="000000"/>
                </a:solidFill>
                <a:effectLst/>
                <a:uLnTx/>
                <a:uFillTx/>
                <a:ea typeface="+mn-ea"/>
                <a:cs typeface="+mn-cs"/>
              </a:rPr>
              <a:t>On center, just as in our community, we work with students diagnosed with a variety of mental health conditions that are associated with psychosis: </a:t>
            </a:r>
            <a:br>
              <a:rPr kumimoji="0" lang="en-US" sz="2800" i="0" u="none" strike="noStrike" kern="1200" cap="none" spc="0" normalizeH="0" baseline="0" noProof="0" dirty="0">
                <a:ln>
                  <a:noFill/>
                </a:ln>
                <a:solidFill>
                  <a:srgbClr val="000000"/>
                </a:solidFill>
                <a:effectLst/>
                <a:uLnTx/>
                <a:uFillTx/>
                <a:ea typeface="+mn-ea"/>
                <a:cs typeface="+mn-cs"/>
              </a:rPr>
            </a:br>
            <a:endParaRPr lang="en-US" sz="2800" dirty="0"/>
          </a:p>
        </p:txBody>
      </p:sp>
      <p:grpSp>
        <p:nvGrpSpPr>
          <p:cNvPr id="5" name="Group 5">
            <a:extLst>
              <a:ext uri="{FF2B5EF4-FFF2-40B4-BE49-F238E27FC236}">
                <a16:creationId xmlns:a16="http://schemas.microsoft.com/office/drawing/2014/main" id="{700C1565-0BA6-132C-7E18-DAC1B11A6E1C}"/>
              </a:ext>
            </a:extLst>
          </p:cNvPr>
          <p:cNvGrpSpPr/>
          <p:nvPr/>
        </p:nvGrpSpPr>
        <p:grpSpPr>
          <a:xfrm>
            <a:off x="1815025" y="4878839"/>
            <a:ext cx="4152638" cy="713232"/>
            <a:chOff x="0" y="0"/>
            <a:chExt cx="1366255" cy="250420"/>
          </a:xfrm>
        </p:grpSpPr>
        <p:sp>
          <p:nvSpPr>
            <p:cNvPr id="6" name="Freeform 6">
              <a:extLst>
                <a:ext uri="{FF2B5EF4-FFF2-40B4-BE49-F238E27FC236}">
                  <a16:creationId xmlns:a16="http://schemas.microsoft.com/office/drawing/2014/main" id="{E7BE8DE4-81DC-740B-9B90-7DAE7C5B6F0D}"/>
                </a:ext>
              </a:extLst>
            </p:cNvPr>
            <p:cNvSpPr/>
            <p:nvPr/>
          </p:nvSpPr>
          <p:spPr>
            <a:xfrm>
              <a:off x="0" y="0"/>
              <a:ext cx="1366255" cy="250420"/>
            </a:xfrm>
            <a:custGeom>
              <a:avLst/>
              <a:gdLst/>
              <a:ahLst/>
              <a:cxnLst/>
              <a:rect l="l" t="t" r="r" b="b"/>
              <a:pathLst>
                <a:path w="1366255" h="250420">
                  <a:moveTo>
                    <a:pt x="14924" y="0"/>
                  </a:moveTo>
                  <a:lnTo>
                    <a:pt x="1351331" y="0"/>
                  </a:lnTo>
                  <a:cubicBezTo>
                    <a:pt x="1355289" y="0"/>
                    <a:pt x="1359085" y="1572"/>
                    <a:pt x="1361884" y="4371"/>
                  </a:cubicBezTo>
                  <a:cubicBezTo>
                    <a:pt x="1364683" y="7170"/>
                    <a:pt x="1366255" y="10966"/>
                    <a:pt x="1366255" y="14924"/>
                  </a:cubicBezTo>
                  <a:lnTo>
                    <a:pt x="1366255" y="235495"/>
                  </a:lnTo>
                  <a:cubicBezTo>
                    <a:pt x="1366255" y="239454"/>
                    <a:pt x="1364683" y="243250"/>
                    <a:pt x="1361884" y="246048"/>
                  </a:cubicBezTo>
                  <a:cubicBezTo>
                    <a:pt x="1359085" y="248847"/>
                    <a:pt x="1355289" y="250420"/>
                    <a:pt x="1351331" y="250420"/>
                  </a:cubicBezTo>
                  <a:lnTo>
                    <a:pt x="14924" y="250420"/>
                  </a:lnTo>
                  <a:cubicBezTo>
                    <a:pt x="6682" y="250420"/>
                    <a:pt x="0" y="243738"/>
                    <a:pt x="0" y="235495"/>
                  </a:cubicBezTo>
                  <a:lnTo>
                    <a:pt x="0" y="14924"/>
                  </a:lnTo>
                  <a:cubicBezTo>
                    <a:pt x="0" y="10966"/>
                    <a:pt x="1572" y="7170"/>
                    <a:pt x="4371" y="4371"/>
                  </a:cubicBezTo>
                  <a:cubicBezTo>
                    <a:pt x="7170" y="1572"/>
                    <a:pt x="10966" y="0"/>
                    <a:pt x="1492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C679F84-6884-8218-19A7-B09E98B0137B}"/>
                </a:ext>
              </a:extLst>
            </p:cNvPr>
            <p:cNvSpPr txBox="1"/>
            <p:nvPr/>
          </p:nvSpPr>
          <p:spPr>
            <a:xfrm>
              <a:off x="0" y="-57150"/>
              <a:ext cx="1366255" cy="307570"/>
            </a:xfrm>
            <a:prstGeom prst="rect">
              <a:avLst/>
            </a:prstGeom>
          </p:spPr>
          <p:txBody>
            <a:bodyPr lIns="254000" tIns="254000" rIns="254000" bIns="2540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Bipolar Disorder</a:t>
              </a:r>
            </a:p>
          </p:txBody>
        </p:sp>
      </p:grpSp>
      <p:grpSp>
        <p:nvGrpSpPr>
          <p:cNvPr id="8" name="Group 8">
            <a:extLst>
              <a:ext uri="{FF2B5EF4-FFF2-40B4-BE49-F238E27FC236}">
                <a16:creationId xmlns:a16="http://schemas.microsoft.com/office/drawing/2014/main" id="{2DFA5927-08F2-12B4-1A61-F27D6A22301D}"/>
              </a:ext>
            </a:extLst>
          </p:cNvPr>
          <p:cNvGrpSpPr/>
          <p:nvPr/>
        </p:nvGrpSpPr>
        <p:grpSpPr>
          <a:xfrm>
            <a:off x="6237601" y="2053914"/>
            <a:ext cx="4139374" cy="881012"/>
            <a:chOff x="-39404" y="-38110"/>
            <a:chExt cx="1367183" cy="307570"/>
          </a:xfrm>
        </p:grpSpPr>
        <p:sp>
          <p:nvSpPr>
            <p:cNvPr id="9" name="Freeform 9">
              <a:extLst>
                <a:ext uri="{FF2B5EF4-FFF2-40B4-BE49-F238E27FC236}">
                  <a16:creationId xmlns:a16="http://schemas.microsoft.com/office/drawing/2014/main" id="{B96DAB90-5F33-AC57-C8BE-DC11BA1A0CB0}"/>
                </a:ext>
              </a:extLst>
            </p:cNvPr>
            <p:cNvSpPr/>
            <p:nvPr/>
          </p:nvSpPr>
          <p:spPr>
            <a:xfrm>
              <a:off x="-39404" y="3693"/>
              <a:ext cx="1367183" cy="250420"/>
            </a:xfrm>
            <a:custGeom>
              <a:avLst/>
              <a:gdLst/>
              <a:ahLst/>
              <a:cxnLst/>
              <a:rect l="l" t="t" r="r" b="b"/>
              <a:pathLst>
                <a:path w="1367183" h="250420">
                  <a:moveTo>
                    <a:pt x="14914" y="0"/>
                  </a:moveTo>
                  <a:lnTo>
                    <a:pt x="1352269" y="0"/>
                  </a:lnTo>
                  <a:cubicBezTo>
                    <a:pt x="1356225" y="0"/>
                    <a:pt x="1360018" y="1571"/>
                    <a:pt x="1362815" y="4368"/>
                  </a:cubicBezTo>
                  <a:cubicBezTo>
                    <a:pt x="1365612" y="7165"/>
                    <a:pt x="1367183" y="10959"/>
                    <a:pt x="1367183" y="14914"/>
                  </a:cubicBezTo>
                  <a:lnTo>
                    <a:pt x="1367183" y="235505"/>
                  </a:lnTo>
                  <a:cubicBezTo>
                    <a:pt x="1367183" y="239461"/>
                    <a:pt x="1365612" y="243254"/>
                    <a:pt x="1362815" y="246051"/>
                  </a:cubicBezTo>
                  <a:cubicBezTo>
                    <a:pt x="1360018" y="248848"/>
                    <a:pt x="1356225" y="250420"/>
                    <a:pt x="1352269" y="250420"/>
                  </a:cubicBezTo>
                  <a:lnTo>
                    <a:pt x="14914" y="250420"/>
                  </a:lnTo>
                  <a:cubicBezTo>
                    <a:pt x="10959" y="250420"/>
                    <a:pt x="7165" y="248848"/>
                    <a:pt x="4368" y="246051"/>
                  </a:cubicBezTo>
                  <a:cubicBezTo>
                    <a:pt x="1571" y="243254"/>
                    <a:pt x="0" y="239461"/>
                    <a:pt x="0" y="235505"/>
                  </a:cubicBezTo>
                  <a:lnTo>
                    <a:pt x="0" y="14914"/>
                  </a:lnTo>
                  <a:cubicBezTo>
                    <a:pt x="0" y="10959"/>
                    <a:pt x="1571" y="7165"/>
                    <a:pt x="4368" y="4368"/>
                  </a:cubicBezTo>
                  <a:cubicBezTo>
                    <a:pt x="7165" y="1571"/>
                    <a:pt x="10959" y="0"/>
                    <a:pt x="1491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a:extLst>
                <a:ext uri="{FF2B5EF4-FFF2-40B4-BE49-F238E27FC236}">
                  <a16:creationId xmlns:a16="http://schemas.microsoft.com/office/drawing/2014/main" id="{6AC3C02F-9663-20D8-1D86-19661343AB74}"/>
                </a:ext>
              </a:extLst>
            </p:cNvPr>
            <p:cNvSpPr txBox="1"/>
            <p:nvPr/>
          </p:nvSpPr>
          <p:spPr>
            <a:xfrm>
              <a:off x="-39404" y="-38110"/>
              <a:ext cx="1367183" cy="307570"/>
            </a:xfrm>
            <a:prstGeom prst="rect">
              <a:avLst/>
            </a:prstGeom>
          </p:spPr>
          <p:txBody>
            <a:bodyPr lIns="254000" tIns="254000" rIns="254000" bIns="2540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Schizophrenia</a:t>
              </a:r>
            </a:p>
          </p:txBody>
        </p:sp>
      </p:grpSp>
      <p:grpSp>
        <p:nvGrpSpPr>
          <p:cNvPr id="11" name="Group 11">
            <a:extLst>
              <a:ext uri="{FF2B5EF4-FFF2-40B4-BE49-F238E27FC236}">
                <a16:creationId xmlns:a16="http://schemas.microsoft.com/office/drawing/2014/main" id="{BF64ED3B-F001-BD3B-1D8E-7C06D5ACAC16}"/>
              </a:ext>
            </a:extLst>
          </p:cNvPr>
          <p:cNvGrpSpPr/>
          <p:nvPr/>
        </p:nvGrpSpPr>
        <p:grpSpPr>
          <a:xfrm>
            <a:off x="6237600" y="3012914"/>
            <a:ext cx="4139375" cy="717311"/>
            <a:chOff x="0" y="0"/>
            <a:chExt cx="1367183" cy="250420"/>
          </a:xfrm>
        </p:grpSpPr>
        <p:sp>
          <p:nvSpPr>
            <p:cNvPr id="12" name="Freeform 12">
              <a:extLst>
                <a:ext uri="{FF2B5EF4-FFF2-40B4-BE49-F238E27FC236}">
                  <a16:creationId xmlns:a16="http://schemas.microsoft.com/office/drawing/2014/main" id="{BD2FB8FF-16D0-5C1C-B7B6-FB3DF03B2689}"/>
                </a:ext>
              </a:extLst>
            </p:cNvPr>
            <p:cNvSpPr/>
            <p:nvPr/>
          </p:nvSpPr>
          <p:spPr>
            <a:xfrm>
              <a:off x="0" y="0"/>
              <a:ext cx="1367183" cy="250420"/>
            </a:xfrm>
            <a:custGeom>
              <a:avLst/>
              <a:gdLst/>
              <a:ahLst/>
              <a:cxnLst/>
              <a:rect l="l" t="t" r="r" b="b"/>
              <a:pathLst>
                <a:path w="1367183" h="250420">
                  <a:moveTo>
                    <a:pt x="14914" y="0"/>
                  </a:moveTo>
                  <a:lnTo>
                    <a:pt x="1352269" y="0"/>
                  </a:lnTo>
                  <a:cubicBezTo>
                    <a:pt x="1356225" y="0"/>
                    <a:pt x="1360018" y="1571"/>
                    <a:pt x="1362815" y="4368"/>
                  </a:cubicBezTo>
                  <a:cubicBezTo>
                    <a:pt x="1365612" y="7165"/>
                    <a:pt x="1367183" y="10959"/>
                    <a:pt x="1367183" y="14914"/>
                  </a:cubicBezTo>
                  <a:lnTo>
                    <a:pt x="1367183" y="235505"/>
                  </a:lnTo>
                  <a:cubicBezTo>
                    <a:pt x="1367183" y="239461"/>
                    <a:pt x="1365612" y="243254"/>
                    <a:pt x="1362815" y="246051"/>
                  </a:cubicBezTo>
                  <a:cubicBezTo>
                    <a:pt x="1360018" y="248848"/>
                    <a:pt x="1356225" y="250420"/>
                    <a:pt x="1352269" y="250420"/>
                  </a:cubicBezTo>
                  <a:lnTo>
                    <a:pt x="14914" y="250420"/>
                  </a:lnTo>
                  <a:cubicBezTo>
                    <a:pt x="10959" y="250420"/>
                    <a:pt x="7165" y="248848"/>
                    <a:pt x="4368" y="246051"/>
                  </a:cubicBezTo>
                  <a:cubicBezTo>
                    <a:pt x="1571" y="243254"/>
                    <a:pt x="0" y="239461"/>
                    <a:pt x="0" y="235505"/>
                  </a:cubicBezTo>
                  <a:lnTo>
                    <a:pt x="0" y="14914"/>
                  </a:lnTo>
                  <a:cubicBezTo>
                    <a:pt x="0" y="10959"/>
                    <a:pt x="1571" y="7165"/>
                    <a:pt x="4368" y="4368"/>
                  </a:cubicBezTo>
                  <a:cubicBezTo>
                    <a:pt x="7165" y="1571"/>
                    <a:pt x="10959" y="0"/>
                    <a:pt x="1491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BE343ACD-22C2-B1B8-D082-538E77638471}"/>
                </a:ext>
              </a:extLst>
            </p:cNvPr>
            <p:cNvSpPr txBox="1"/>
            <p:nvPr/>
          </p:nvSpPr>
          <p:spPr>
            <a:xfrm>
              <a:off x="0" y="-57150"/>
              <a:ext cx="1367183" cy="307570"/>
            </a:xfrm>
            <a:prstGeom prst="rect">
              <a:avLst/>
            </a:prstGeom>
          </p:spPr>
          <p:txBody>
            <a:bodyPr lIns="254000" tIns="254000" rIns="254000" bIns="2540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Schizoaffective Disorder</a:t>
              </a:r>
            </a:p>
          </p:txBody>
        </p:sp>
      </p:grpSp>
      <p:grpSp>
        <p:nvGrpSpPr>
          <p:cNvPr id="14" name="Group 14">
            <a:extLst>
              <a:ext uri="{FF2B5EF4-FFF2-40B4-BE49-F238E27FC236}">
                <a16:creationId xmlns:a16="http://schemas.microsoft.com/office/drawing/2014/main" id="{DA700DF6-3C54-1BA9-39FA-B3EDC9EB9F77}"/>
              </a:ext>
            </a:extLst>
          </p:cNvPr>
          <p:cNvGrpSpPr/>
          <p:nvPr/>
        </p:nvGrpSpPr>
        <p:grpSpPr>
          <a:xfrm>
            <a:off x="1815025" y="2053914"/>
            <a:ext cx="4152638" cy="957982"/>
            <a:chOff x="0" y="-47625"/>
            <a:chExt cx="1366255" cy="334441"/>
          </a:xfrm>
        </p:grpSpPr>
        <p:sp>
          <p:nvSpPr>
            <p:cNvPr id="15" name="Freeform 15">
              <a:extLst>
                <a:ext uri="{FF2B5EF4-FFF2-40B4-BE49-F238E27FC236}">
                  <a16:creationId xmlns:a16="http://schemas.microsoft.com/office/drawing/2014/main" id="{5A545CBA-D50B-425F-A4ED-3548990E0528}"/>
                </a:ext>
              </a:extLst>
            </p:cNvPr>
            <p:cNvSpPr/>
            <p:nvPr/>
          </p:nvSpPr>
          <p:spPr>
            <a:xfrm>
              <a:off x="0" y="-16495"/>
              <a:ext cx="1366255" cy="250420"/>
            </a:xfrm>
            <a:custGeom>
              <a:avLst/>
              <a:gdLst/>
              <a:ahLst/>
              <a:cxnLst/>
              <a:rect l="l" t="t" r="r" b="b"/>
              <a:pathLst>
                <a:path w="1366255" h="250420">
                  <a:moveTo>
                    <a:pt x="14924" y="0"/>
                  </a:moveTo>
                  <a:lnTo>
                    <a:pt x="1351331" y="0"/>
                  </a:lnTo>
                  <a:cubicBezTo>
                    <a:pt x="1355289" y="0"/>
                    <a:pt x="1359085" y="1572"/>
                    <a:pt x="1361884" y="4371"/>
                  </a:cubicBezTo>
                  <a:cubicBezTo>
                    <a:pt x="1364683" y="7170"/>
                    <a:pt x="1366255" y="10966"/>
                    <a:pt x="1366255" y="14924"/>
                  </a:cubicBezTo>
                  <a:lnTo>
                    <a:pt x="1366255" y="235495"/>
                  </a:lnTo>
                  <a:cubicBezTo>
                    <a:pt x="1366255" y="239454"/>
                    <a:pt x="1364683" y="243250"/>
                    <a:pt x="1361884" y="246048"/>
                  </a:cubicBezTo>
                  <a:cubicBezTo>
                    <a:pt x="1359085" y="248847"/>
                    <a:pt x="1355289" y="250420"/>
                    <a:pt x="1351331" y="250420"/>
                  </a:cubicBezTo>
                  <a:lnTo>
                    <a:pt x="14924" y="250420"/>
                  </a:lnTo>
                  <a:cubicBezTo>
                    <a:pt x="6682" y="250420"/>
                    <a:pt x="0" y="243738"/>
                    <a:pt x="0" y="235495"/>
                  </a:cubicBezTo>
                  <a:lnTo>
                    <a:pt x="0" y="14924"/>
                  </a:lnTo>
                  <a:cubicBezTo>
                    <a:pt x="0" y="10966"/>
                    <a:pt x="1572" y="7170"/>
                    <a:pt x="4371" y="4371"/>
                  </a:cubicBezTo>
                  <a:cubicBezTo>
                    <a:pt x="7170" y="1572"/>
                    <a:pt x="10966" y="0"/>
                    <a:pt x="1492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CE250D73-8B32-5909-2B43-C0FC6716BA52}"/>
                </a:ext>
              </a:extLst>
            </p:cNvPr>
            <p:cNvSpPr txBox="1"/>
            <p:nvPr/>
          </p:nvSpPr>
          <p:spPr>
            <a:xfrm>
              <a:off x="0" y="-47625"/>
              <a:ext cx="1366255" cy="334441"/>
            </a:xfrm>
            <a:prstGeom prst="rect">
              <a:avLst/>
            </a:prstGeom>
          </p:spPr>
          <p:txBody>
            <a:bodyPr lIns="254000" tIns="254000" rIns="254000" bIns="2540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r>
                <a:rPr kumimoji="0" lang="en-US" sz="2200" b="0" i="0" u="none" strike="noStrike" kern="1200" cap="none" spc="24" normalizeH="0" baseline="0" noProof="0" dirty="0">
                  <a:ln>
                    <a:noFill/>
                  </a:ln>
                  <a:solidFill>
                    <a:srgbClr val="1F294C"/>
                  </a:solidFill>
                  <a:effectLst/>
                  <a:uLnTx/>
                  <a:uFillTx/>
                  <a:latin typeface="Abadi" panose="020B0604020104020204" pitchFamily="34" charset="0"/>
                </a:rPr>
                <a:t>Major Depressive Disorder</a:t>
              </a:r>
            </a:p>
          </p:txBody>
        </p:sp>
      </p:grpSp>
      <p:grpSp>
        <p:nvGrpSpPr>
          <p:cNvPr id="17" name="Group 17">
            <a:extLst>
              <a:ext uri="{FF2B5EF4-FFF2-40B4-BE49-F238E27FC236}">
                <a16:creationId xmlns:a16="http://schemas.microsoft.com/office/drawing/2014/main" id="{702446E6-4F91-FE36-81F0-CE8DDE53EA75}"/>
              </a:ext>
            </a:extLst>
          </p:cNvPr>
          <p:cNvGrpSpPr/>
          <p:nvPr/>
        </p:nvGrpSpPr>
        <p:grpSpPr>
          <a:xfrm>
            <a:off x="1815025" y="2913531"/>
            <a:ext cx="4152638" cy="1060085"/>
            <a:chOff x="0" y="-10815"/>
            <a:chExt cx="1366255" cy="399891"/>
          </a:xfrm>
        </p:grpSpPr>
        <p:sp>
          <p:nvSpPr>
            <p:cNvPr id="18" name="Freeform 18">
              <a:extLst>
                <a:ext uri="{FF2B5EF4-FFF2-40B4-BE49-F238E27FC236}">
                  <a16:creationId xmlns:a16="http://schemas.microsoft.com/office/drawing/2014/main" id="{9DC6FE41-80EF-0427-B1D8-15A88CDB2E7A}"/>
                </a:ext>
              </a:extLst>
            </p:cNvPr>
            <p:cNvSpPr/>
            <p:nvPr/>
          </p:nvSpPr>
          <p:spPr>
            <a:xfrm>
              <a:off x="0" y="15444"/>
              <a:ext cx="1366255" cy="342741"/>
            </a:xfrm>
            <a:custGeom>
              <a:avLst/>
              <a:gdLst/>
              <a:ahLst/>
              <a:cxnLst/>
              <a:rect l="l" t="t" r="r" b="b"/>
              <a:pathLst>
                <a:path w="1366255" h="342741">
                  <a:moveTo>
                    <a:pt x="14924" y="0"/>
                  </a:moveTo>
                  <a:lnTo>
                    <a:pt x="1351331" y="0"/>
                  </a:lnTo>
                  <a:cubicBezTo>
                    <a:pt x="1355289" y="0"/>
                    <a:pt x="1359085" y="1572"/>
                    <a:pt x="1361884" y="4371"/>
                  </a:cubicBezTo>
                  <a:cubicBezTo>
                    <a:pt x="1364683" y="7170"/>
                    <a:pt x="1366255" y="10966"/>
                    <a:pt x="1366255" y="14924"/>
                  </a:cubicBezTo>
                  <a:lnTo>
                    <a:pt x="1366255" y="327817"/>
                  </a:lnTo>
                  <a:cubicBezTo>
                    <a:pt x="1366255" y="331775"/>
                    <a:pt x="1364683" y="335571"/>
                    <a:pt x="1361884" y="338370"/>
                  </a:cubicBezTo>
                  <a:cubicBezTo>
                    <a:pt x="1359085" y="341168"/>
                    <a:pt x="1355289" y="342741"/>
                    <a:pt x="1351331" y="342741"/>
                  </a:cubicBezTo>
                  <a:lnTo>
                    <a:pt x="14924" y="342741"/>
                  </a:lnTo>
                  <a:cubicBezTo>
                    <a:pt x="10966" y="342741"/>
                    <a:pt x="7170" y="341168"/>
                    <a:pt x="4371" y="338370"/>
                  </a:cubicBezTo>
                  <a:cubicBezTo>
                    <a:pt x="1572" y="335571"/>
                    <a:pt x="0" y="331775"/>
                    <a:pt x="0" y="327817"/>
                  </a:cubicBezTo>
                  <a:lnTo>
                    <a:pt x="0" y="14924"/>
                  </a:lnTo>
                  <a:cubicBezTo>
                    <a:pt x="0" y="10966"/>
                    <a:pt x="1572" y="7170"/>
                    <a:pt x="4371" y="4371"/>
                  </a:cubicBezTo>
                  <a:cubicBezTo>
                    <a:pt x="7170" y="1572"/>
                    <a:pt x="10966" y="0"/>
                    <a:pt x="1492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024D16E6-A6FE-5803-00A4-3CC51D13D784}"/>
                </a:ext>
              </a:extLst>
            </p:cNvPr>
            <p:cNvSpPr txBox="1"/>
            <p:nvPr/>
          </p:nvSpPr>
          <p:spPr>
            <a:xfrm>
              <a:off x="0" y="-10815"/>
              <a:ext cx="1366255" cy="399891"/>
            </a:xfrm>
            <a:prstGeom prst="rect">
              <a:avLst/>
            </a:prstGeom>
          </p:spPr>
          <p:txBody>
            <a:bodyPr lIns="254000" tIns="254000" rIns="254000" bIns="25400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2200" b="0" i="0" u="none" strike="noStrike" kern="1200" cap="none" spc="26" normalizeH="0" baseline="0" noProof="0" dirty="0">
                  <a:ln>
                    <a:noFill/>
                  </a:ln>
                  <a:solidFill>
                    <a:srgbClr val="1F294C"/>
                  </a:solidFill>
                  <a:effectLst/>
                  <a:uLnTx/>
                  <a:uFillTx/>
                  <a:latin typeface="Abadi" panose="020B0604020104020204" pitchFamily="34" charset="0"/>
                </a:rPr>
                <a:t>Post Traumatic Stress Disorder</a:t>
              </a:r>
            </a:p>
          </p:txBody>
        </p:sp>
      </p:grpSp>
      <p:grpSp>
        <p:nvGrpSpPr>
          <p:cNvPr id="20" name="Group 20">
            <a:extLst>
              <a:ext uri="{FF2B5EF4-FFF2-40B4-BE49-F238E27FC236}">
                <a16:creationId xmlns:a16="http://schemas.microsoft.com/office/drawing/2014/main" id="{247003BD-8C7F-380B-7E89-D1BC8B502CAF}"/>
              </a:ext>
            </a:extLst>
          </p:cNvPr>
          <p:cNvGrpSpPr/>
          <p:nvPr/>
        </p:nvGrpSpPr>
        <p:grpSpPr>
          <a:xfrm>
            <a:off x="1815025" y="4026753"/>
            <a:ext cx="4152638" cy="713232"/>
            <a:chOff x="0" y="0"/>
            <a:chExt cx="1366255" cy="250420"/>
          </a:xfrm>
        </p:grpSpPr>
        <p:sp>
          <p:nvSpPr>
            <p:cNvPr id="21" name="Freeform 21">
              <a:extLst>
                <a:ext uri="{FF2B5EF4-FFF2-40B4-BE49-F238E27FC236}">
                  <a16:creationId xmlns:a16="http://schemas.microsoft.com/office/drawing/2014/main" id="{16D474D7-8FDE-AB15-DAC9-50360FFA8A0D}"/>
                </a:ext>
              </a:extLst>
            </p:cNvPr>
            <p:cNvSpPr/>
            <p:nvPr/>
          </p:nvSpPr>
          <p:spPr>
            <a:xfrm>
              <a:off x="0" y="0"/>
              <a:ext cx="1366255" cy="250420"/>
            </a:xfrm>
            <a:custGeom>
              <a:avLst/>
              <a:gdLst/>
              <a:ahLst/>
              <a:cxnLst/>
              <a:rect l="l" t="t" r="r" b="b"/>
              <a:pathLst>
                <a:path w="1366255" h="250420">
                  <a:moveTo>
                    <a:pt x="14924" y="0"/>
                  </a:moveTo>
                  <a:lnTo>
                    <a:pt x="1351331" y="0"/>
                  </a:lnTo>
                  <a:cubicBezTo>
                    <a:pt x="1355289" y="0"/>
                    <a:pt x="1359085" y="1572"/>
                    <a:pt x="1361884" y="4371"/>
                  </a:cubicBezTo>
                  <a:cubicBezTo>
                    <a:pt x="1364683" y="7170"/>
                    <a:pt x="1366255" y="10966"/>
                    <a:pt x="1366255" y="14924"/>
                  </a:cubicBezTo>
                  <a:lnTo>
                    <a:pt x="1366255" y="235495"/>
                  </a:lnTo>
                  <a:cubicBezTo>
                    <a:pt x="1366255" y="239454"/>
                    <a:pt x="1364683" y="243250"/>
                    <a:pt x="1361884" y="246048"/>
                  </a:cubicBezTo>
                  <a:cubicBezTo>
                    <a:pt x="1359085" y="248847"/>
                    <a:pt x="1355289" y="250420"/>
                    <a:pt x="1351331" y="250420"/>
                  </a:cubicBezTo>
                  <a:lnTo>
                    <a:pt x="14924" y="250420"/>
                  </a:lnTo>
                  <a:cubicBezTo>
                    <a:pt x="6682" y="250420"/>
                    <a:pt x="0" y="243738"/>
                    <a:pt x="0" y="235495"/>
                  </a:cubicBezTo>
                  <a:lnTo>
                    <a:pt x="0" y="14924"/>
                  </a:lnTo>
                  <a:cubicBezTo>
                    <a:pt x="0" y="10966"/>
                    <a:pt x="1572" y="7170"/>
                    <a:pt x="4371" y="4371"/>
                  </a:cubicBezTo>
                  <a:cubicBezTo>
                    <a:pt x="7170" y="1572"/>
                    <a:pt x="10966" y="0"/>
                    <a:pt x="1492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2">
              <a:extLst>
                <a:ext uri="{FF2B5EF4-FFF2-40B4-BE49-F238E27FC236}">
                  <a16:creationId xmlns:a16="http://schemas.microsoft.com/office/drawing/2014/main" id="{8851962E-A02E-D9E5-819E-89BD77F1A0AF}"/>
                </a:ext>
              </a:extLst>
            </p:cNvPr>
            <p:cNvSpPr txBox="1"/>
            <p:nvPr/>
          </p:nvSpPr>
          <p:spPr>
            <a:xfrm>
              <a:off x="0" y="-57150"/>
              <a:ext cx="1366255" cy="307570"/>
            </a:xfrm>
            <a:prstGeom prst="rect">
              <a:avLst/>
            </a:prstGeom>
          </p:spPr>
          <p:txBody>
            <a:bodyPr lIns="254000" tIns="254000" rIns="254000" bIns="2540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Autism Spectrum Disorder</a:t>
              </a:r>
            </a:p>
          </p:txBody>
        </p:sp>
      </p:grpSp>
      <p:grpSp>
        <p:nvGrpSpPr>
          <p:cNvPr id="23" name="Group 23">
            <a:extLst>
              <a:ext uri="{FF2B5EF4-FFF2-40B4-BE49-F238E27FC236}">
                <a16:creationId xmlns:a16="http://schemas.microsoft.com/office/drawing/2014/main" id="{AD4DF72C-F1D3-A784-31EA-F11B064FEEA9}"/>
              </a:ext>
            </a:extLst>
          </p:cNvPr>
          <p:cNvGrpSpPr/>
          <p:nvPr/>
        </p:nvGrpSpPr>
        <p:grpSpPr>
          <a:xfrm>
            <a:off x="6237600" y="3774147"/>
            <a:ext cx="4152638" cy="800732"/>
            <a:chOff x="-39404" y="-21840"/>
            <a:chExt cx="1371563" cy="345303"/>
          </a:xfrm>
        </p:grpSpPr>
        <p:sp>
          <p:nvSpPr>
            <p:cNvPr id="24" name="Freeform 24">
              <a:extLst>
                <a:ext uri="{FF2B5EF4-FFF2-40B4-BE49-F238E27FC236}">
                  <a16:creationId xmlns:a16="http://schemas.microsoft.com/office/drawing/2014/main" id="{6B138E96-7616-2DD3-399B-0937B2A3AD2C}"/>
                </a:ext>
              </a:extLst>
            </p:cNvPr>
            <p:cNvSpPr/>
            <p:nvPr/>
          </p:nvSpPr>
          <p:spPr>
            <a:xfrm>
              <a:off x="-39404" y="15893"/>
              <a:ext cx="1367183" cy="307570"/>
            </a:xfrm>
            <a:custGeom>
              <a:avLst/>
              <a:gdLst/>
              <a:ahLst/>
              <a:cxnLst/>
              <a:rect l="l" t="t" r="r" b="b"/>
              <a:pathLst>
                <a:path w="1367183" h="250420">
                  <a:moveTo>
                    <a:pt x="14914" y="0"/>
                  </a:moveTo>
                  <a:lnTo>
                    <a:pt x="1352269" y="0"/>
                  </a:lnTo>
                  <a:cubicBezTo>
                    <a:pt x="1356225" y="0"/>
                    <a:pt x="1360018" y="1571"/>
                    <a:pt x="1362815" y="4368"/>
                  </a:cubicBezTo>
                  <a:cubicBezTo>
                    <a:pt x="1365612" y="7165"/>
                    <a:pt x="1367183" y="10959"/>
                    <a:pt x="1367183" y="14914"/>
                  </a:cubicBezTo>
                  <a:lnTo>
                    <a:pt x="1367183" y="235505"/>
                  </a:lnTo>
                  <a:cubicBezTo>
                    <a:pt x="1367183" y="239461"/>
                    <a:pt x="1365612" y="243254"/>
                    <a:pt x="1362815" y="246051"/>
                  </a:cubicBezTo>
                  <a:cubicBezTo>
                    <a:pt x="1360018" y="248848"/>
                    <a:pt x="1356225" y="250420"/>
                    <a:pt x="1352269" y="250420"/>
                  </a:cubicBezTo>
                  <a:lnTo>
                    <a:pt x="14914" y="250420"/>
                  </a:lnTo>
                  <a:cubicBezTo>
                    <a:pt x="10959" y="250420"/>
                    <a:pt x="7165" y="248848"/>
                    <a:pt x="4368" y="246051"/>
                  </a:cubicBezTo>
                  <a:cubicBezTo>
                    <a:pt x="1571" y="243254"/>
                    <a:pt x="0" y="239461"/>
                    <a:pt x="0" y="235505"/>
                  </a:cubicBezTo>
                  <a:lnTo>
                    <a:pt x="0" y="14914"/>
                  </a:lnTo>
                  <a:cubicBezTo>
                    <a:pt x="0" y="10959"/>
                    <a:pt x="1571" y="7165"/>
                    <a:pt x="4368" y="4368"/>
                  </a:cubicBezTo>
                  <a:cubicBezTo>
                    <a:pt x="7165" y="1571"/>
                    <a:pt x="10959" y="0"/>
                    <a:pt x="1491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a:extLst>
                <a:ext uri="{FF2B5EF4-FFF2-40B4-BE49-F238E27FC236}">
                  <a16:creationId xmlns:a16="http://schemas.microsoft.com/office/drawing/2014/main" id="{D4F3D242-3F2B-CDB8-3C55-30D43357EBAE}"/>
                </a:ext>
              </a:extLst>
            </p:cNvPr>
            <p:cNvSpPr txBox="1"/>
            <p:nvPr/>
          </p:nvSpPr>
          <p:spPr>
            <a:xfrm>
              <a:off x="-35024" y="-21840"/>
              <a:ext cx="1367183" cy="307570"/>
            </a:xfrm>
            <a:prstGeom prst="rect">
              <a:avLst/>
            </a:prstGeom>
          </p:spPr>
          <p:txBody>
            <a:bodyPr lIns="254000" tIns="254000" rIns="254000" bIns="254000" rtlCol="0" anchor="ctr"/>
            <a:lstStyle/>
            <a:p>
              <a:pPr marL="0" marR="0" lvl="0" indent="0" algn="ctr" defTabSz="914400" rtl="0" eaLnBrk="1" fontAlgn="auto" latinLnBrk="0" hangingPunct="1">
                <a:lnSpc>
                  <a:spcPts val="3639"/>
                </a:lnSpc>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Other Psychotic Disorders</a:t>
              </a:r>
            </a:p>
          </p:txBody>
        </p:sp>
      </p:grpSp>
      <p:grpSp>
        <p:nvGrpSpPr>
          <p:cNvPr id="26" name="Group 26">
            <a:extLst>
              <a:ext uri="{FF2B5EF4-FFF2-40B4-BE49-F238E27FC236}">
                <a16:creationId xmlns:a16="http://schemas.microsoft.com/office/drawing/2014/main" id="{D3BC12A3-4FBC-F194-E66D-A13680CD6DC8}"/>
              </a:ext>
            </a:extLst>
          </p:cNvPr>
          <p:cNvGrpSpPr/>
          <p:nvPr/>
        </p:nvGrpSpPr>
        <p:grpSpPr>
          <a:xfrm>
            <a:off x="6237601" y="4610348"/>
            <a:ext cx="4139374" cy="1060705"/>
            <a:chOff x="0" y="-31075"/>
            <a:chExt cx="1367183" cy="405285"/>
          </a:xfrm>
        </p:grpSpPr>
        <p:sp>
          <p:nvSpPr>
            <p:cNvPr id="27" name="Freeform 27">
              <a:extLst>
                <a:ext uri="{FF2B5EF4-FFF2-40B4-BE49-F238E27FC236}">
                  <a16:creationId xmlns:a16="http://schemas.microsoft.com/office/drawing/2014/main" id="{11F1CF57-5CA3-E8A6-30DF-30E50D486758}"/>
                </a:ext>
              </a:extLst>
            </p:cNvPr>
            <p:cNvSpPr/>
            <p:nvPr/>
          </p:nvSpPr>
          <p:spPr>
            <a:xfrm>
              <a:off x="0" y="0"/>
              <a:ext cx="1367183" cy="342741"/>
            </a:xfrm>
            <a:custGeom>
              <a:avLst/>
              <a:gdLst/>
              <a:ahLst/>
              <a:cxnLst/>
              <a:rect l="l" t="t" r="r" b="b"/>
              <a:pathLst>
                <a:path w="1367183" h="342741">
                  <a:moveTo>
                    <a:pt x="14914" y="0"/>
                  </a:moveTo>
                  <a:lnTo>
                    <a:pt x="1352269" y="0"/>
                  </a:lnTo>
                  <a:cubicBezTo>
                    <a:pt x="1356225" y="0"/>
                    <a:pt x="1360018" y="1571"/>
                    <a:pt x="1362815" y="4368"/>
                  </a:cubicBezTo>
                  <a:cubicBezTo>
                    <a:pt x="1365612" y="7165"/>
                    <a:pt x="1367183" y="10959"/>
                    <a:pt x="1367183" y="14914"/>
                  </a:cubicBezTo>
                  <a:lnTo>
                    <a:pt x="1367183" y="327827"/>
                  </a:lnTo>
                  <a:cubicBezTo>
                    <a:pt x="1367183" y="331782"/>
                    <a:pt x="1365612" y="335576"/>
                    <a:pt x="1362815" y="338372"/>
                  </a:cubicBezTo>
                  <a:cubicBezTo>
                    <a:pt x="1360018" y="341169"/>
                    <a:pt x="1356225" y="342741"/>
                    <a:pt x="1352269" y="342741"/>
                  </a:cubicBezTo>
                  <a:lnTo>
                    <a:pt x="14914" y="342741"/>
                  </a:lnTo>
                  <a:cubicBezTo>
                    <a:pt x="10959" y="342741"/>
                    <a:pt x="7165" y="341169"/>
                    <a:pt x="4368" y="338372"/>
                  </a:cubicBezTo>
                  <a:cubicBezTo>
                    <a:pt x="1571" y="335576"/>
                    <a:pt x="0" y="331782"/>
                    <a:pt x="0" y="327827"/>
                  </a:cubicBezTo>
                  <a:lnTo>
                    <a:pt x="0" y="14914"/>
                  </a:lnTo>
                  <a:cubicBezTo>
                    <a:pt x="0" y="10959"/>
                    <a:pt x="1571" y="7165"/>
                    <a:pt x="4368" y="4368"/>
                  </a:cubicBezTo>
                  <a:cubicBezTo>
                    <a:pt x="7165" y="1571"/>
                    <a:pt x="10959" y="0"/>
                    <a:pt x="14914" y="0"/>
                  </a:cubicBezTo>
                  <a:close/>
                </a:path>
              </a:pathLst>
            </a:custGeom>
            <a:solidFill>
              <a:srgbClr val="F2F2F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8">
              <a:extLst>
                <a:ext uri="{FF2B5EF4-FFF2-40B4-BE49-F238E27FC236}">
                  <a16:creationId xmlns:a16="http://schemas.microsoft.com/office/drawing/2014/main" id="{A3EE724B-C5C3-6850-EAB3-6893DD71722A}"/>
                </a:ext>
              </a:extLst>
            </p:cNvPr>
            <p:cNvSpPr txBox="1"/>
            <p:nvPr/>
          </p:nvSpPr>
          <p:spPr>
            <a:xfrm>
              <a:off x="0" y="-31075"/>
              <a:ext cx="1367183" cy="405285"/>
            </a:xfrm>
            <a:prstGeom prst="rect">
              <a:avLst/>
            </a:prstGeom>
          </p:spPr>
          <p:txBody>
            <a:bodyPr lIns="254000" tIns="254000" rIns="254000" bIns="254000"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2200" b="0" i="0" u="none" strike="noStrike" kern="1200" cap="none" spc="25" normalizeH="0" baseline="0" noProof="0" dirty="0">
                  <a:ln>
                    <a:noFill/>
                  </a:ln>
                  <a:solidFill>
                    <a:srgbClr val="1F294C"/>
                  </a:solidFill>
                  <a:effectLst/>
                  <a:uLnTx/>
                  <a:uFillTx/>
                  <a:latin typeface="Abadi" panose="020B0604020104020204" pitchFamily="34" charset="0"/>
                </a:rPr>
                <a:t>Substance-Induced Psychotic Disorders</a:t>
              </a:r>
            </a:p>
          </p:txBody>
        </p:sp>
      </p:grpSp>
      <p:sp>
        <p:nvSpPr>
          <p:cNvPr id="30" name="Slide Number Placeholder 29">
            <a:extLst>
              <a:ext uri="{FF2B5EF4-FFF2-40B4-BE49-F238E27FC236}">
                <a16:creationId xmlns:a16="http://schemas.microsoft.com/office/drawing/2014/main" id="{1E2839CF-2763-523D-69C5-2825531B1218}"/>
              </a:ext>
            </a:extLst>
          </p:cNvPr>
          <p:cNvSpPr>
            <a:spLocks noGrp="1"/>
          </p:cNvSpPr>
          <p:nvPr>
            <p:ph type="sldNum" sz="quarter" idx="12"/>
          </p:nvPr>
        </p:nvSpPr>
        <p:spPr>
          <a:xfrm>
            <a:off x="9320295" y="6362110"/>
            <a:ext cx="2743200" cy="365125"/>
          </a:xfrm>
        </p:spPr>
        <p:txBody>
          <a:bodyPr/>
          <a:lstStyle/>
          <a:p>
            <a:pPr algn="r"/>
            <a:fld id="{1E4546ED-B0F2-4D7A-AC42-B109FC7892C5}" type="slidenum">
              <a:rPr lang="en-US" sz="1400" smtClean="0">
                <a:solidFill>
                  <a:srgbClr val="3A6367"/>
                </a:solidFill>
              </a:rPr>
              <a:pPr algn="r"/>
              <a:t>6</a:t>
            </a:fld>
            <a:endParaRPr lang="en-US" sz="1400" dirty="0">
              <a:solidFill>
                <a:srgbClr val="3A6367"/>
              </a:solidFill>
            </a:endParaRPr>
          </a:p>
        </p:txBody>
      </p:sp>
    </p:spTree>
    <p:extLst>
      <p:ext uri="{BB962C8B-B14F-4D97-AF65-F5344CB8AC3E}">
        <p14:creationId xmlns:p14="http://schemas.microsoft.com/office/powerpoint/2010/main" val="11915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94D99B02-76A4-74DB-A279-CC7A00CA8CAF}"/>
              </a:ext>
            </a:extLst>
          </p:cNvPr>
          <p:cNvSpPr/>
          <p:nvPr/>
        </p:nvSpPr>
        <p:spPr>
          <a:xfrm rot="5400000">
            <a:off x="-530620" y="546664"/>
            <a:ext cx="6857997" cy="5796757"/>
          </a:xfrm>
          <a:custGeom>
            <a:avLst/>
            <a:gdLst/>
            <a:ahLst/>
            <a:cxnLst/>
            <a:rect l="l" t="t" r="r" b="b"/>
            <a:pathLst>
              <a:path w="11772936" h="12597500">
                <a:moveTo>
                  <a:pt x="0" y="0"/>
                </a:moveTo>
                <a:lnTo>
                  <a:pt x="11772936" y="0"/>
                </a:lnTo>
                <a:lnTo>
                  <a:pt x="11772936" y="12597500"/>
                </a:lnTo>
                <a:lnTo>
                  <a:pt x="0" y="12597500"/>
                </a:lnTo>
                <a:lnTo>
                  <a:pt x="0" y="0"/>
                </a:lnTo>
                <a:close/>
              </a:path>
            </a:pathLst>
          </a:custGeom>
          <a:blipFill>
            <a:blip r:embed="rId3">
              <a:extLst>
                <a:ext uri="{96DAC541-7B7A-43D3-8B79-37D633B846F1}">
                  <asvg:svgBlip xmlns:asvg="http://schemas.microsoft.com/office/drawing/2016/SVG/main" r:embed="rId4"/>
                </a:ext>
              </a:extLst>
            </a:blip>
            <a:stretch>
              <a:fillRect l="1555" t="367" r="-28716" b="-61345"/>
            </a:stretch>
          </a:blipFill>
        </p:spPr>
        <p:txBody>
          <a:bodyPr/>
          <a:lstStyle/>
          <a:p>
            <a:endParaRPr lang="en-US"/>
          </a:p>
        </p:txBody>
      </p:sp>
      <p:sp>
        <p:nvSpPr>
          <p:cNvPr id="2" name="Title 1">
            <a:extLst>
              <a:ext uri="{FF2B5EF4-FFF2-40B4-BE49-F238E27FC236}">
                <a16:creationId xmlns:a16="http://schemas.microsoft.com/office/drawing/2014/main" id="{762E1889-E1C0-9C20-F576-DDA38FAFE45C}"/>
              </a:ext>
            </a:extLst>
          </p:cNvPr>
          <p:cNvSpPr>
            <a:spLocks noGrp="1"/>
          </p:cNvSpPr>
          <p:nvPr>
            <p:ph type="title"/>
          </p:nvPr>
        </p:nvSpPr>
        <p:spPr>
          <a:xfrm>
            <a:off x="7298593" y="811176"/>
            <a:ext cx="4114801" cy="1325563"/>
          </a:xfrm>
        </p:spPr>
        <p:txBody>
          <a:bodyPr/>
          <a:lstStyle/>
          <a:p>
            <a:pPr>
              <a:lnSpc>
                <a:spcPct val="105000"/>
              </a:lnSpc>
            </a:pPr>
            <a:r>
              <a:rPr lang="en-US" sz="3000" dirty="0">
                <a:solidFill>
                  <a:schemeClr val="bg1"/>
                </a:solidFill>
              </a:rPr>
              <a:t>It’s important to understand that these symptoms are like headaches. </a:t>
            </a:r>
          </a:p>
        </p:txBody>
      </p:sp>
      <p:sp>
        <p:nvSpPr>
          <p:cNvPr id="5" name="Freeform 6">
            <a:extLst>
              <a:ext uri="{FF2B5EF4-FFF2-40B4-BE49-F238E27FC236}">
                <a16:creationId xmlns:a16="http://schemas.microsoft.com/office/drawing/2014/main" id="{41827965-CE3E-25FC-7728-4937FCD27776}"/>
              </a:ext>
            </a:extLst>
          </p:cNvPr>
          <p:cNvSpPr/>
          <p:nvPr/>
        </p:nvSpPr>
        <p:spPr>
          <a:xfrm>
            <a:off x="838201" y="1473958"/>
            <a:ext cx="5068277" cy="4565176"/>
          </a:xfrm>
          <a:custGeom>
            <a:avLst/>
            <a:gdLst/>
            <a:ahLst/>
            <a:cxnLst/>
            <a:rect l="l" t="t" r="r" b="b"/>
            <a:pathLst>
              <a:path w="6983587" h="6290363">
                <a:moveTo>
                  <a:pt x="0" y="0"/>
                </a:moveTo>
                <a:lnTo>
                  <a:pt x="6983586" y="0"/>
                </a:lnTo>
                <a:lnTo>
                  <a:pt x="6983586" y="6290363"/>
                </a:lnTo>
                <a:lnTo>
                  <a:pt x="0" y="6290363"/>
                </a:lnTo>
                <a:lnTo>
                  <a:pt x="0" y="0"/>
                </a:lnTo>
                <a:close/>
              </a:path>
            </a:pathLst>
          </a:custGeom>
          <a:blipFill>
            <a:blip r:embed="rId5"/>
            <a:stretch>
              <a:fillRect/>
            </a:stretch>
          </a:blipFill>
        </p:spPr>
        <p:txBody>
          <a:bodyPr/>
          <a:lstStyle/>
          <a:p>
            <a:endParaRPr lang="en-US"/>
          </a:p>
        </p:txBody>
      </p:sp>
      <p:sp>
        <p:nvSpPr>
          <p:cNvPr id="6" name="Title 1">
            <a:extLst>
              <a:ext uri="{FF2B5EF4-FFF2-40B4-BE49-F238E27FC236}">
                <a16:creationId xmlns:a16="http://schemas.microsoft.com/office/drawing/2014/main" id="{D36E82BB-BE5E-90CC-8969-100627D698CB}"/>
              </a:ext>
            </a:extLst>
          </p:cNvPr>
          <p:cNvSpPr txBox="1">
            <a:spLocks/>
          </p:cNvSpPr>
          <p:nvPr/>
        </p:nvSpPr>
        <p:spPr>
          <a:xfrm>
            <a:off x="7298593" y="3475935"/>
            <a:ext cx="451172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bg1"/>
                </a:solidFill>
                <a:latin typeface="Abadi" panose="020B0604020104020204" pitchFamily="34" charset="0"/>
                <a:ea typeface="+mj-ea"/>
                <a:cs typeface="Aharoni" panose="02010803020104030203" pitchFamily="2" charset="-79"/>
              </a:defRPr>
            </a:lvl1pPr>
          </a:lstStyle>
          <a:p>
            <a:pPr>
              <a:lnSpc>
                <a:spcPct val="105000"/>
              </a:lnSpc>
            </a:pPr>
            <a:r>
              <a:rPr lang="en-US" b="0" dirty="0"/>
              <a:t>They may be in remission, mildly bothersome in partial remission, or worsen by degree and intensity. </a:t>
            </a:r>
          </a:p>
        </p:txBody>
      </p:sp>
      <p:sp>
        <p:nvSpPr>
          <p:cNvPr id="7" name="AutoShape 5">
            <a:extLst>
              <a:ext uri="{FF2B5EF4-FFF2-40B4-BE49-F238E27FC236}">
                <a16:creationId xmlns:a16="http://schemas.microsoft.com/office/drawing/2014/main" id="{3F0B2991-9DC2-6CBC-3D39-9B638E71689B}"/>
              </a:ext>
            </a:extLst>
          </p:cNvPr>
          <p:cNvSpPr/>
          <p:nvPr/>
        </p:nvSpPr>
        <p:spPr>
          <a:xfrm>
            <a:off x="7358187" y="2869409"/>
            <a:ext cx="4452129" cy="0"/>
          </a:xfrm>
          <a:prstGeom prst="line">
            <a:avLst/>
          </a:prstGeom>
          <a:ln w="25400" cap="flat">
            <a:solidFill>
              <a:srgbClr val="ABD3D0"/>
            </a:solidFill>
            <a:prstDash val="solid"/>
            <a:headEnd type="none" w="sm" len="sm"/>
            <a:tailEnd type="none" w="sm" len="sm"/>
          </a:ln>
        </p:spPr>
        <p:txBody>
          <a:bodyPr/>
          <a:lstStyle/>
          <a:p>
            <a:endParaRPr lang="en-US" dirty="0"/>
          </a:p>
        </p:txBody>
      </p:sp>
      <p:sp>
        <p:nvSpPr>
          <p:cNvPr id="9" name="Slide Number Placeholder 8">
            <a:extLst>
              <a:ext uri="{FF2B5EF4-FFF2-40B4-BE49-F238E27FC236}">
                <a16:creationId xmlns:a16="http://schemas.microsoft.com/office/drawing/2014/main" id="{EB90BCFF-08D0-6BB4-229C-892470046294}"/>
              </a:ext>
            </a:extLst>
          </p:cNvPr>
          <p:cNvSpPr>
            <a:spLocks noGrp="1"/>
          </p:cNvSpPr>
          <p:nvPr>
            <p:ph type="sldNum" sz="quarter" idx="12"/>
          </p:nvPr>
        </p:nvSpPr>
        <p:spPr>
          <a:xfrm>
            <a:off x="9355993" y="6386707"/>
            <a:ext cx="2743200" cy="365125"/>
          </a:xfrm>
        </p:spPr>
        <p:txBody>
          <a:bodyPr/>
          <a:lstStyle/>
          <a:p>
            <a:pPr algn="r"/>
            <a:fld id="{1E4546ED-B0F2-4D7A-AC42-B109FC7892C5}" type="slidenum">
              <a:rPr lang="en-US" sz="1400" smtClean="0">
                <a:solidFill>
                  <a:schemeClr val="bg1"/>
                </a:solidFill>
                <a:latin typeface="Abadi" panose="020B0604020104020204" pitchFamily="34" charset="0"/>
              </a:rPr>
              <a:pPr algn="r"/>
              <a:t>7</a:t>
            </a:fld>
            <a:endParaRPr lang="en-US" sz="1400" dirty="0">
              <a:solidFill>
                <a:schemeClr val="bg1"/>
              </a:solidFill>
              <a:latin typeface="Abadi" panose="020B0604020104020204" pitchFamily="34" charset="0"/>
            </a:endParaRPr>
          </a:p>
        </p:txBody>
      </p:sp>
    </p:spTree>
    <p:extLst>
      <p:ext uri="{BB962C8B-B14F-4D97-AF65-F5344CB8AC3E}">
        <p14:creationId xmlns:p14="http://schemas.microsoft.com/office/powerpoint/2010/main" val="428285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2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EDE0-40E8-8208-9F68-6315449EE3CC}"/>
              </a:ext>
            </a:extLst>
          </p:cNvPr>
          <p:cNvSpPr>
            <a:spLocks noGrp="1"/>
          </p:cNvSpPr>
          <p:nvPr>
            <p:ph type="title"/>
          </p:nvPr>
        </p:nvSpPr>
        <p:spPr>
          <a:xfrm>
            <a:off x="7238998" y="788255"/>
            <a:ext cx="4114801" cy="1325563"/>
          </a:xfrm>
        </p:spPr>
        <p:txBody>
          <a:bodyPr/>
          <a:lstStyle/>
          <a:p>
            <a:pPr>
              <a:lnSpc>
                <a:spcPct val="105000"/>
              </a:lnSpc>
            </a:pPr>
            <a:r>
              <a:rPr lang="en-US" dirty="0"/>
              <a:t>Symptoms of psychosis can be caused by a variety of factors: </a:t>
            </a:r>
          </a:p>
        </p:txBody>
      </p:sp>
      <p:sp>
        <p:nvSpPr>
          <p:cNvPr id="3" name="Text Placeholder 2">
            <a:extLst>
              <a:ext uri="{FF2B5EF4-FFF2-40B4-BE49-F238E27FC236}">
                <a16:creationId xmlns:a16="http://schemas.microsoft.com/office/drawing/2014/main" id="{30B3232C-40C9-29EC-F8ED-B76AC812665D}"/>
              </a:ext>
            </a:extLst>
          </p:cNvPr>
          <p:cNvSpPr>
            <a:spLocks noGrp="1"/>
          </p:cNvSpPr>
          <p:nvPr>
            <p:ph type="body" sz="half" idx="2"/>
          </p:nvPr>
        </p:nvSpPr>
        <p:spPr>
          <a:xfrm>
            <a:off x="7238998" y="2653946"/>
            <a:ext cx="4114801" cy="3811588"/>
          </a:xfrm>
        </p:spPr>
        <p:txBody>
          <a:bodyPr>
            <a:normAutofit/>
          </a:bodyPr>
          <a:lstStyle/>
          <a:p>
            <a:pPr marL="342900" indent="-342900">
              <a:lnSpc>
                <a:spcPct val="105000"/>
              </a:lnSpc>
              <a:buFont typeface="Arial" panose="020B0604020202020204" pitchFamily="34" charset="0"/>
              <a:buChar char="•"/>
            </a:pPr>
            <a:r>
              <a:rPr lang="en-US" sz="2600" dirty="0"/>
              <a:t>Medical conditions</a:t>
            </a:r>
          </a:p>
          <a:p>
            <a:pPr marL="342900" indent="-342900">
              <a:lnSpc>
                <a:spcPct val="105000"/>
              </a:lnSpc>
              <a:buFont typeface="Arial" panose="020B0604020202020204" pitchFamily="34" charset="0"/>
              <a:buChar char="•"/>
            </a:pPr>
            <a:r>
              <a:rPr lang="en-US" sz="2600" dirty="0"/>
              <a:t>Sleep deprivation</a:t>
            </a:r>
          </a:p>
          <a:p>
            <a:pPr marL="342900" indent="-342900">
              <a:lnSpc>
                <a:spcPct val="105000"/>
              </a:lnSpc>
              <a:buFont typeface="Arial" panose="020B0604020202020204" pitchFamily="34" charset="0"/>
              <a:buChar char="•"/>
            </a:pPr>
            <a:r>
              <a:rPr lang="en-US" sz="2600" dirty="0"/>
              <a:t>Use or misuse of substances or prescribed medication</a:t>
            </a:r>
          </a:p>
          <a:p>
            <a:pPr marL="342900" indent="-342900">
              <a:lnSpc>
                <a:spcPct val="105000"/>
              </a:lnSpc>
              <a:buFont typeface="Arial" panose="020B0604020202020204" pitchFamily="34" charset="0"/>
              <a:buChar char="•"/>
            </a:pPr>
            <a:r>
              <a:rPr lang="en-US" sz="2600" dirty="0"/>
              <a:t>Significant stress</a:t>
            </a:r>
          </a:p>
        </p:txBody>
      </p:sp>
      <p:sp>
        <p:nvSpPr>
          <p:cNvPr id="4" name="Freeform 3">
            <a:extLst>
              <a:ext uri="{FF2B5EF4-FFF2-40B4-BE49-F238E27FC236}">
                <a16:creationId xmlns:a16="http://schemas.microsoft.com/office/drawing/2014/main" id="{25DA7ADD-0F64-DEDB-D308-35CFC7113EEA}"/>
              </a:ext>
            </a:extLst>
          </p:cNvPr>
          <p:cNvSpPr/>
          <p:nvPr/>
        </p:nvSpPr>
        <p:spPr>
          <a:xfrm>
            <a:off x="838201" y="1473958"/>
            <a:ext cx="4866563" cy="4407818"/>
          </a:xfrm>
          <a:custGeom>
            <a:avLst/>
            <a:gdLst/>
            <a:ahLst/>
            <a:cxnLst/>
            <a:rect l="l" t="t" r="r" b="b"/>
            <a:pathLst>
              <a:path w="6876620" h="6051426">
                <a:moveTo>
                  <a:pt x="0" y="0"/>
                </a:moveTo>
                <a:lnTo>
                  <a:pt x="6876620" y="0"/>
                </a:lnTo>
                <a:lnTo>
                  <a:pt x="6876620" y="6051426"/>
                </a:lnTo>
                <a:lnTo>
                  <a:pt x="0" y="6051426"/>
                </a:lnTo>
                <a:lnTo>
                  <a:pt x="0" y="0"/>
                </a:lnTo>
                <a:close/>
              </a:path>
            </a:pathLst>
          </a:custGeom>
          <a:blipFill>
            <a:blip r:embed="rId3"/>
            <a:stretch>
              <a:fillRect/>
            </a:stretch>
          </a:blipFill>
        </p:spPr>
        <p:txBody>
          <a:bodyPr/>
          <a:lstStyle/>
          <a:p>
            <a:endParaRPr lang="en-US"/>
          </a:p>
        </p:txBody>
      </p:sp>
      <p:sp>
        <p:nvSpPr>
          <p:cNvPr id="13" name="AutoShape 5">
            <a:extLst>
              <a:ext uri="{FF2B5EF4-FFF2-40B4-BE49-F238E27FC236}">
                <a16:creationId xmlns:a16="http://schemas.microsoft.com/office/drawing/2014/main" id="{4FEC7326-ECCE-055F-0C12-54B98203545B}"/>
              </a:ext>
            </a:extLst>
          </p:cNvPr>
          <p:cNvSpPr/>
          <p:nvPr/>
        </p:nvSpPr>
        <p:spPr>
          <a:xfrm>
            <a:off x="7238999" y="2374978"/>
            <a:ext cx="4114800" cy="0"/>
          </a:xfrm>
          <a:prstGeom prst="line">
            <a:avLst/>
          </a:prstGeom>
          <a:ln w="25400" cap="flat">
            <a:solidFill>
              <a:srgbClr val="CCF2A6"/>
            </a:solidFill>
            <a:prstDash val="solid"/>
            <a:headEnd type="none" w="sm" len="sm"/>
            <a:tailEnd type="none" w="sm" len="sm"/>
          </a:ln>
        </p:spPr>
        <p:txBody>
          <a:bodyPr/>
          <a:lstStyle/>
          <a:p>
            <a:endParaRPr lang="en-US" dirty="0"/>
          </a:p>
        </p:txBody>
      </p:sp>
      <p:sp>
        <p:nvSpPr>
          <p:cNvPr id="14" name="Slide Number Placeholder 13">
            <a:extLst>
              <a:ext uri="{FF2B5EF4-FFF2-40B4-BE49-F238E27FC236}">
                <a16:creationId xmlns:a16="http://schemas.microsoft.com/office/drawing/2014/main" id="{811EFC1B-2FF7-A62E-1EBD-E8A73EBF8624}"/>
              </a:ext>
            </a:extLst>
          </p:cNvPr>
          <p:cNvSpPr>
            <a:spLocks noGrp="1"/>
          </p:cNvSpPr>
          <p:nvPr>
            <p:ph type="sldNum" sz="quarter" idx="12"/>
          </p:nvPr>
        </p:nvSpPr>
        <p:spPr>
          <a:xfrm>
            <a:off x="9296398" y="6379376"/>
            <a:ext cx="2743200" cy="365125"/>
          </a:xfrm>
        </p:spPr>
        <p:txBody>
          <a:bodyPr/>
          <a:lstStyle/>
          <a:p>
            <a:pPr algn="r"/>
            <a:fld id="{1E4546ED-B0F2-4D7A-AC42-B109FC7892C5}" type="slidenum">
              <a:rPr lang="en-US" sz="1400" smtClean="0">
                <a:solidFill>
                  <a:schemeClr val="bg1"/>
                </a:solidFill>
                <a:latin typeface="Abadi" panose="020B0604020104020204" pitchFamily="34" charset="0"/>
              </a:rPr>
              <a:pPr algn="r"/>
              <a:t>8</a:t>
            </a:fld>
            <a:endParaRPr lang="en-US" sz="1400" dirty="0">
              <a:solidFill>
                <a:schemeClr val="bg1"/>
              </a:solidFill>
              <a:latin typeface="Abadi" panose="020B0604020104020204" pitchFamily="34" charset="0"/>
            </a:endParaRPr>
          </a:p>
        </p:txBody>
      </p:sp>
    </p:spTree>
    <p:extLst>
      <p:ext uri="{BB962C8B-B14F-4D97-AF65-F5344CB8AC3E}">
        <p14:creationId xmlns:p14="http://schemas.microsoft.com/office/powerpoint/2010/main" val="74330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6F17-7C67-3BFB-1304-F59E5BE444F0}"/>
              </a:ext>
            </a:extLst>
          </p:cNvPr>
          <p:cNvSpPr>
            <a:spLocks noGrp="1"/>
          </p:cNvSpPr>
          <p:nvPr>
            <p:ph type="title"/>
          </p:nvPr>
        </p:nvSpPr>
        <p:spPr>
          <a:xfrm>
            <a:off x="7238998" y="733614"/>
            <a:ext cx="4114801" cy="1325563"/>
          </a:xfrm>
        </p:spPr>
        <p:txBody>
          <a:bodyPr/>
          <a:lstStyle/>
          <a:p>
            <a:pPr>
              <a:lnSpc>
                <a:spcPct val="105000"/>
              </a:lnSpc>
            </a:pPr>
            <a:r>
              <a:rPr lang="en-US" dirty="0"/>
              <a:t>Symptoms of psychosis can be both positive and negative. </a:t>
            </a:r>
          </a:p>
        </p:txBody>
      </p:sp>
      <p:sp>
        <p:nvSpPr>
          <p:cNvPr id="3" name="Text Placeholder 2">
            <a:extLst>
              <a:ext uri="{FF2B5EF4-FFF2-40B4-BE49-F238E27FC236}">
                <a16:creationId xmlns:a16="http://schemas.microsoft.com/office/drawing/2014/main" id="{868D8169-AA1C-44CF-93C4-584C3CE0645E}"/>
              </a:ext>
            </a:extLst>
          </p:cNvPr>
          <p:cNvSpPr>
            <a:spLocks noGrp="1"/>
          </p:cNvSpPr>
          <p:nvPr>
            <p:ph type="body" sz="half" idx="2"/>
          </p:nvPr>
        </p:nvSpPr>
        <p:spPr>
          <a:xfrm>
            <a:off x="7238998" y="2634511"/>
            <a:ext cx="4114801" cy="3811588"/>
          </a:xfrm>
        </p:spPr>
        <p:txBody>
          <a:bodyPr>
            <a:normAutofit/>
          </a:bodyPr>
          <a:lstStyle/>
          <a:p>
            <a:pPr>
              <a:lnSpc>
                <a:spcPct val="105000"/>
              </a:lnSpc>
            </a:pPr>
            <a:r>
              <a:rPr lang="en-US" sz="2600" dirty="0"/>
              <a:t>Positive, or added, symptoms include: </a:t>
            </a:r>
          </a:p>
          <a:p>
            <a:pPr marL="342900" indent="-342900">
              <a:lnSpc>
                <a:spcPct val="105000"/>
              </a:lnSpc>
              <a:buFont typeface="Arial" panose="020B0604020202020204" pitchFamily="34" charset="0"/>
              <a:buChar char="•"/>
            </a:pPr>
            <a:r>
              <a:rPr lang="en-US" sz="2600" dirty="0"/>
              <a:t>Hallucinations</a:t>
            </a:r>
          </a:p>
          <a:p>
            <a:pPr marL="342900" indent="-342900">
              <a:lnSpc>
                <a:spcPct val="105000"/>
              </a:lnSpc>
              <a:buFont typeface="Arial" panose="020B0604020202020204" pitchFamily="34" charset="0"/>
              <a:buChar char="•"/>
            </a:pPr>
            <a:r>
              <a:rPr lang="en-US" sz="2600" dirty="0"/>
              <a:t>Delusions</a:t>
            </a:r>
          </a:p>
          <a:p>
            <a:pPr marL="342900" indent="-342900">
              <a:lnSpc>
                <a:spcPct val="105000"/>
              </a:lnSpc>
              <a:buFont typeface="Arial" panose="020B0604020202020204" pitchFamily="34" charset="0"/>
              <a:buChar char="•"/>
            </a:pPr>
            <a:r>
              <a:rPr lang="en-US" sz="2600" dirty="0"/>
              <a:t>Disorganized Thinking</a:t>
            </a:r>
          </a:p>
          <a:p>
            <a:pPr marL="342900" indent="-342900">
              <a:lnSpc>
                <a:spcPct val="105000"/>
              </a:lnSpc>
              <a:buFont typeface="Arial" panose="020B0604020202020204" pitchFamily="34" charset="0"/>
              <a:buChar char="•"/>
            </a:pPr>
            <a:r>
              <a:rPr lang="en-US" sz="2600" dirty="0"/>
              <a:t>Movement Disorders</a:t>
            </a:r>
          </a:p>
        </p:txBody>
      </p:sp>
      <p:sp>
        <p:nvSpPr>
          <p:cNvPr id="4" name="Freeform 8">
            <a:extLst>
              <a:ext uri="{FF2B5EF4-FFF2-40B4-BE49-F238E27FC236}">
                <a16:creationId xmlns:a16="http://schemas.microsoft.com/office/drawing/2014/main" id="{EC4823EE-ED69-8B77-040F-2FD6D0E64DE9}"/>
              </a:ext>
            </a:extLst>
          </p:cNvPr>
          <p:cNvSpPr/>
          <p:nvPr/>
        </p:nvSpPr>
        <p:spPr>
          <a:xfrm>
            <a:off x="2292824" y="1690688"/>
            <a:ext cx="2775524" cy="2831519"/>
          </a:xfrm>
          <a:custGeom>
            <a:avLst/>
            <a:gdLst/>
            <a:ahLst/>
            <a:cxnLst/>
            <a:rect l="l" t="t" r="r" b="b"/>
            <a:pathLst>
              <a:path w="4222276" h="4114800">
                <a:moveTo>
                  <a:pt x="0" y="0"/>
                </a:moveTo>
                <a:lnTo>
                  <a:pt x="4222276" y="0"/>
                </a:lnTo>
                <a:lnTo>
                  <a:pt x="422227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AutoShape 5">
            <a:extLst>
              <a:ext uri="{FF2B5EF4-FFF2-40B4-BE49-F238E27FC236}">
                <a16:creationId xmlns:a16="http://schemas.microsoft.com/office/drawing/2014/main" id="{5DD16F25-EA1A-9598-B3BD-970632595232}"/>
              </a:ext>
            </a:extLst>
          </p:cNvPr>
          <p:cNvSpPr/>
          <p:nvPr/>
        </p:nvSpPr>
        <p:spPr>
          <a:xfrm>
            <a:off x="7276301" y="2397484"/>
            <a:ext cx="3723796" cy="0"/>
          </a:xfrm>
          <a:prstGeom prst="line">
            <a:avLst/>
          </a:prstGeom>
          <a:ln w="25400" cap="flat">
            <a:solidFill>
              <a:srgbClr val="ABD3D0"/>
            </a:solidFill>
            <a:prstDash val="solid"/>
            <a:headEnd type="none" w="sm" len="sm"/>
            <a:tailEnd type="none" w="sm" len="sm"/>
          </a:ln>
        </p:spPr>
        <p:txBody>
          <a:bodyPr/>
          <a:lstStyle/>
          <a:p>
            <a:endParaRPr lang="en-US" dirty="0"/>
          </a:p>
        </p:txBody>
      </p:sp>
      <p:sp>
        <p:nvSpPr>
          <p:cNvPr id="6" name="Slide Number Placeholder 5">
            <a:extLst>
              <a:ext uri="{FF2B5EF4-FFF2-40B4-BE49-F238E27FC236}">
                <a16:creationId xmlns:a16="http://schemas.microsoft.com/office/drawing/2014/main" id="{4C725447-8A9F-F275-D8AB-B560110BD270}"/>
              </a:ext>
            </a:extLst>
          </p:cNvPr>
          <p:cNvSpPr>
            <a:spLocks noGrp="1"/>
          </p:cNvSpPr>
          <p:nvPr>
            <p:ph type="sldNum" sz="quarter" idx="12"/>
          </p:nvPr>
        </p:nvSpPr>
        <p:spPr>
          <a:xfrm>
            <a:off x="9296398" y="6366633"/>
            <a:ext cx="2743200" cy="365125"/>
          </a:xfrm>
        </p:spPr>
        <p:txBody>
          <a:bodyPr/>
          <a:lstStyle/>
          <a:p>
            <a:pPr algn="r"/>
            <a:fld id="{1E4546ED-B0F2-4D7A-AC42-B109FC7892C5}" type="slidenum">
              <a:rPr lang="en-US" sz="1400" smtClean="0">
                <a:solidFill>
                  <a:schemeClr val="bg1"/>
                </a:solidFill>
                <a:latin typeface="Abadi" panose="020B0604020104020204" pitchFamily="34" charset="0"/>
              </a:rPr>
              <a:pPr algn="r"/>
              <a:t>9</a:t>
            </a:fld>
            <a:endParaRPr lang="en-US" sz="1400" dirty="0">
              <a:solidFill>
                <a:schemeClr val="bg1"/>
              </a:solidFill>
              <a:latin typeface="Abadi" panose="020B0604020104020204" pitchFamily="34" charset="0"/>
            </a:endParaRPr>
          </a:p>
        </p:txBody>
      </p:sp>
    </p:spTree>
    <p:extLst>
      <p:ext uri="{BB962C8B-B14F-4D97-AF65-F5344CB8AC3E}">
        <p14:creationId xmlns:p14="http://schemas.microsoft.com/office/powerpoint/2010/main" val="79359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22f8f74-215c-4154-9939-bd29e4e8980e">XRUYQT3274NZ-681238054-2106</_dlc_DocId>
    <_dlc_DocIdUrl xmlns="b22f8f74-215c-4154-9939-bd29e4e8980e">
      <Url>https://supportservices.jobcorps.gov/health/_layouts/15/DocIdRedir.aspx?ID=XRUYQT3274NZ-681238054-2106</Url>
      <Description>XRUYQT3274NZ-681238054-2106</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F7BF626-9617-45F0-AF82-42CC465BC5DE}"/>
</file>

<file path=customXml/itemProps2.xml><?xml version="1.0" encoding="utf-8"?>
<ds:datastoreItem xmlns:ds="http://schemas.openxmlformats.org/officeDocument/2006/customXml" ds:itemID="{5739EE40-96AC-420A-AE9B-67D125FE76F8}"/>
</file>

<file path=customXml/itemProps3.xml><?xml version="1.0" encoding="utf-8"?>
<ds:datastoreItem xmlns:ds="http://schemas.openxmlformats.org/officeDocument/2006/customXml" ds:itemID="{7E9998B7-B37A-40BE-8488-5957FDF24CF7}"/>
</file>

<file path=customXml/itemProps4.xml><?xml version="1.0" encoding="utf-8"?>
<ds:datastoreItem xmlns:ds="http://schemas.openxmlformats.org/officeDocument/2006/customXml" ds:itemID="{43A8A83E-D4BF-40B1-A7BF-9CFBBC901E31}"/>
</file>

<file path=docProps/app.xml><?xml version="1.0" encoding="utf-8"?>
<Properties xmlns="http://schemas.openxmlformats.org/officeDocument/2006/extended-properties" xmlns:vt="http://schemas.openxmlformats.org/officeDocument/2006/docPropsVTypes">
  <TotalTime>233</TotalTime>
  <Words>986</Words>
  <Application>Microsoft Office PowerPoint</Application>
  <PresentationFormat>Widescreen</PresentationFormat>
  <Paragraphs>165</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Abadi</vt:lpstr>
      <vt:lpstr>Aharoni</vt:lpstr>
      <vt:lpstr>Aptos</vt:lpstr>
      <vt:lpstr>Arial</vt:lpstr>
      <vt:lpstr>Bierstadt</vt:lpstr>
      <vt:lpstr>Calibri</vt:lpstr>
      <vt:lpstr>Glacial Indifference</vt:lpstr>
      <vt:lpstr>Office Theme</vt:lpstr>
      <vt:lpstr>1_Office Theme</vt:lpstr>
      <vt:lpstr>SUPPORTING STUDENTS EXPERIENCING PSYCHOSIS</vt:lpstr>
      <vt:lpstr>ABOUT THE SPEAKER: </vt:lpstr>
      <vt:lpstr>PowerPoint Presentation</vt:lpstr>
      <vt:lpstr>PowerPoint Presentation</vt:lpstr>
      <vt:lpstr>PowerPoint Presentation</vt:lpstr>
      <vt:lpstr>On center, just as in our community, we work with students diagnosed with a variety of mental health conditions that are associated with psychosis:  </vt:lpstr>
      <vt:lpstr>It’s important to understand that these symptoms are like headaches. </vt:lpstr>
      <vt:lpstr>Symptoms of psychosis can be caused by a variety of factors: </vt:lpstr>
      <vt:lpstr>Symptoms of psychosis can be both positive and negative. </vt:lpstr>
      <vt:lpstr>Negative, or taken away, symptoms include: </vt:lpstr>
      <vt:lpstr>PowerPoint Presentation</vt:lpstr>
      <vt:lpstr>L.E.A.P</vt:lpstr>
      <vt:lpstr>PowerPoint Presentation</vt:lpstr>
      <vt:lpstr>PowerPoint Presentation</vt:lpstr>
      <vt:lpstr>PowerPoint Presentation</vt:lpstr>
      <vt:lpstr>PowerPoint Presentation</vt:lpstr>
      <vt:lpstr>Once you have established an agreement, work together on how it can be completed</vt:lpstr>
      <vt:lpstr>PowerPoint Presentation</vt:lpstr>
      <vt:lpstr>PowerPoint Presentation</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EXPERIENCING PSYCHOSIS</dc:title>
  <dc:creator>Liz Jarski</dc:creator>
  <cp:lastModifiedBy>Elizabeth Jarski</cp:lastModifiedBy>
  <cp:revision>7</cp:revision>
  <dcterms:created xsi:type="dcterms:W3CDTF">2024-02-27T20:28:47Z</dcterms:created>
  <dcterms:modified xsi:type="dcterms:W3CDTF">2024-03-06T17:21:42Z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24c95edc-1c5d-4d62-a369-891c9209144e</vt:lpwstr>
  </property>
</Properties>
</file>