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diagrams/data4.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F08_25E08DF9.xml" ContentType="application/vnd.ms-powerpoint.comments+xml"/>
  <Override PartName="/ppt/comments/modernComment_F0C_A39A603E.xml" ContentType="application/vnd.ms-powerpoint.comments+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6.xml" ContentType="application/vnd.openxmlformats-officedocument.drawingml.diagramLayout+xml"/>
  <Override PartName="/ppt/diagrams/layout8.xml" ContentType="application/vnd.openxmlformats-officedocument.drawingml.diagramLayout+xml"/>
  <Override PartName="/ppt/diagrams/drawing6.xml" ContentType="application/vnd.ms-office.drawingml.diagramDrawing+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ink/ink1.xml" ContentType="application/inkml+xml"/>
  <Override PartName="/ppt/diagrams/quickStyle6.xml" ContentType="application/vnd.openxmlformats-officedocument.drawingml.diagramStyle+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colors6.xml" ContentType="application/vnd.openxmlformats-officedocument.drawingml.diagramColors+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837" r:id="rId3"/>
    <p:sldId id="3826" r:id="rId4"/>
    <p:sldId id="3846" r:id="rId5"/>
    <p:sldId id="3848" r:id="rId6"/>
    <p:sldId id="3853" r:id="rId7"/>
    <p:sldId id="261" r:id="rId8"/>
    <p:sldId id="3880" r:id="rId9"/>
    <p:sldId id="3852" r:id="rId10"/>
    <p:sldId id="3866" r:id="rId11"/>
    <p:sldId id="258" r:id="rId12"/>
    <p:sldId id="3849" r:id="rId13"/>
    <p:sldId id="3838" r:id="rId14"/>
    <p:sldId id="3839" r:id="rId15"/>
    <p:sldId id="3840" r:id="rId16"/>
    <p:sldId id="3841" r:id="rId17"/>
    <p:sldId id="3842" r:id="rId18"/>
    <p:sldId id="3867" r:id="rId19"/>
    <p:sldId id="3857" r:id="rId20"/>
    <p:sldId id="3855" r:id="rId21"/>
    <p:sldId id="3858" r:id="rId22"/>
    <p:sldId id="3859" r:id="rId23"/>
    <p:sldId id="3861" r:id="rId24"/>
    <p:sldId id="3871" r:id="rId25"/>
    <p:sldId id="3864" r:id="rId26"/>
    <p:sldId id="3860" r:id="rId27"/>
    <p:sldId id="3862" r:id="rId28"/>
    <p:sldId id="3875" r:id="rId29"/>
    <p:sldId id="3865" r:id="rId30"/>
    <p:sldId id="3879" r:id="rId31"/>
    <p:sldId id="3872" r:id="rId32"/>
    <p:sldId id="3870" r:id="rId33"/>
    <p:sldId id="3845" r:id="rId34"/>
    <p:sldId id="3876" r:id="rId35"/>
    <p:sldId id="3869" r:id="rId36"/>
    <p:sldId id="265" r:id="rId37"/>
    <p:sldId id="3873" r:id="rId38"/>
    <p:sldId id="3874" r:id="rId39"/>
    <p:sldId id="3878" r:id="rId40"/>
    <p:sldId id="259" r:id="rId41"/>
    <p:sldId id="264" r:id="rId42"/>
    <p:sldId id="260" r:id="rId43"/>
    <p:sldId id="263" r:id="rId44"/>
    <p:sldId id="387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198636-F2C7-7B70-F254-6EC543F002AA}" name="Julie Luht" initials="JL" userId="S::jluht@humanitas.com::eac1ece3-a076-4aef-9b22-77d15757e7cb" providerId="AD"/>
  <p188:author id="{D06898B6-6DF3-51F1-F4FD-C32637ACD2FC}" name="Erin McGee" initials="EM" userId="S::McGee.Erin.L@dol.gov::3c27883b-dba5-4309-b077-68521528e6a3" providerId="AD"/>
  <p188:author id="{FB03D5BA-C969-5458-00D2-7649582D375D}" name="Curtis Collins" initials="CC" userId="S::ccollins@humanitas.com::a39417e6-2549-45be-86aa-7c9dd1884006" providerId="AD"/>
  <p188:author id="{B5C7DBC8-20BF-BA57-4F20-152D9DDE3E70}" name="Mills-Ajayi, Michelle V - ETA" initials="MAMVE" userId="S::Mills.Michelle.V@dol.gov::e489ddee-6613-4951-9d58-af67fe3ed8da" providerId="AD"/>
  <p188:author id="{DD7153E3-0E9A-6A90-DB11-A0C4DEDF2643}" name="Guest User" initials="GU" userId="S::urn:spo:anon#1fcc745c67f4fc041119480393fd00d49650a8aa510b0fc919eb1e28d2d92c6f::" providerId="AD"/>
  <p188:author id="{A38932EF-66CB-058E-8C44-A8BA7A4D859B}" name="Julie Luht" initials="JL" userId="S::jluht@HUMANITAS.COM::eac1ece3-a076-4aef-9b22-77d15757e7c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2F56FB-C671-4E47-83D3-678D4BA92F35}" v="970" dt="2024-01-18T15:46:29.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465" autoAdjust="0"/>
  </p:normalViewPr>
  <p:slideViewPr>
    <p:cSldViewPr snapToGrid="0">
      <p:cViewPr varScale="1">
        <p:scale>
          <a:sx n="70" d="100"/>
          <a:sy n="70" d="100"/>
        </p:scale>
        <p:origin x="20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56" Type="http://schemas.openxmlformats.org/officeDocument/2006/relationships/customXml" Target="../customXml/item4.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a:t>Theoretical THC Concentration with a </a:t>
            </a:r>
          </a:p>
          <a:p>
            <a:pPr>
              <a:defRPr/>
            </a:pPr>
            <a:r>
              <a:rPr lang="en-US" baseline="0"/>
              <a:t>13-Day Half-Life at </a:t>
            </a:r>
            <a:r>
              <a:rPr lang="en-US"/>
              <a:t>550 ng/mL on Entry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THC Concentration</c:v>
                </c:pt>
              </c:strCache>
            </c:strRef>
          </c:tx>
          <c:spPr>
            <a:ln w="28575" cap="rnd">
              <a:solidFill>
                <a:schemeClr val="accent1"/>
              </a:solidFill>
              <a:round/>
            </a:ln>
            <a:effectLst/>
          </c:spPr>
          <c:marker>
            <c:symbol val="none"/>
          </c:marker>
          <c:dLbls>
            <c:dLbl>
              <c:idx val="0"/>
              <c:layout>
                <c:manualLayout>
                  <c:x val="8.5784410220781232E-2"/>
                  <c:y val="-2.9185275885256711E-3"/>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fld id="{BAA92F02-098F-4044-9B04-B5F2A5753516}" type="CATEGORYNAME">
                      <a:rPr lang="en-US" smtClean="0"/>
                      <a:pPr>
                        <a:defRPr/>
                      </a:pPr>
                      <a:t>[CATEGORY NAME]</a:t>
                    </a:fld>
                    <a:endParaRPr lang="en-US"/>
                  </a:p>
                </c:rich>
              </c:tx>
              <c:spPr>
                <a:solidFill>
                  <a:srgbClr val="FFFF00"/>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710840280994287"/>
                      <c:h val="8.5479225010789778E-2"/>
                    </c:manualLayout>
                  </c15:layout>
                  <c15:dlblFieldTable/>
                  <c15:showDataLabelsRange val="0"/>
                </c:ext>
                <c:ext xmlns:c16="http://schemas.microsoft.com/office/drawing/2014/chart" uri="{C3380CC4-5D6E-409C-BE32-E72D297353CC}">
                  <c16:uniqueId val="{00000004-EC36-43C7-8BA8-59FFDD7BFFA3}"/>
                </c:ext>
              </c:extLst>
            </c:dLbl>
            <c:dLbl>
              <c:idx val="1"/>
              <c:layout>
                <c:manualLayout>
                  <c:x val="1.9607939632545989E-2"/>
                  <c:y val="-0.12842015490407782"/>
                </c:manualLayout>
              </c:layout>
              <c:tx>
                <c:rich>
                  <a:bodyPr/>
                  <a:lstStyle/>
                  <a:p>
                    <a:r>
                      <a:rPr lang="en-US"/>
                      <a:t>Day 13, 50% decrease</a:t>
                    </a:r>
                  </a:p>
                </c:rich>
              </c:tx>
              <c:showLegendKey val="0"/>
              <c:showVal val="1"/>
              <c:showCatName val="1"/>
              <c:showSerName val="0"/>
              <c:showPercent val="0"/>
              <c:showBubbleSize val="0"/>
              <c:extLst>
                <c:ext xmlns:c15="http://schemas.microsoft.com/office/drawing/2012/chart" uri="{CE6537A1-D6FC-4f65-9D91-7224C49458BB}">
                  <c15:layout>
                    <c:manualLayout>
                      <c:w val="0.39770167515825233"/>
                      <c:h val="9.4956999433277747E-2"/>
                    </c:manualLayout>
                  </c15:layout>
                  <c15:showDataLabelsRange val="0"/>
                </c:ext>
                <c:ext xmlns:c16="http://schemas.microsoft.com/office/drawing/2014/chart" uri="{C3380CC4-5D6E-409C-BE32-E72D297353CC}">
                  <c16:uniqueId val="{00000003-EC36-43C7-8BA8-59FFDD7BFFA3}"/>
                </c:ext>
              </c:extLst>
            </c:dLbl>
            <c:dLbl>
              <c:idx val="2"/>
              <c:delete val="1"/>
              <c:extLst>
                <c:ext xmlns:c15="http://schemas.microsoft.com/office/drawing/2012/chart" uri="{CE6537A1-D6FC-4f65-9D91-7224C49458BB}"/>
                <c:ext xmlns:c16="http://schemas.microsoft.com/office/drawing/2014/chart" uri="{C3380CC4-5D6E-409C-BE32-E72D297353CC}">
                  <c16:uniqueId val="{00000005-EC36-43C7-8BA8-59FFDD7BFFA3}"/>
                </c:ext>
              </c:extLst>
            </c:dLbl>
            <c:dLbl>
              <c:idx val="3"/>
              <c:layout>
                <c:manualLayout>
                  <c:x val="-8.4558727034120693E-2"/>
                  <c:y val="-0.16344374994541916"/>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r>
                      <a:rPr lang="en-US" baseline="0"/>
                      <a:t> Day 39 Follow-Up, still positive, </a:t>
                    </a:r>
                  </a:p>
                  <a:p>
                    <a:pPr>
                      <a:defRPr/>
                    </a:pPr>
                    <a:r>
                      <a:rPr lang="en-US" baseline="0"/>
                      <a:t>87% decrease</a:t>
                    </a:r>
                    <a:endParaRPr lang="en-US"/>
                  </a:p>
                </c:rich>
              </c:tx>
              <c:spPr>
                <a:solidFill>
                  <a:srgbClr val="FFFF00"/>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50674579280531107"/>
                      <c:h val="0.11246885440754084"/>
                    </c:manualLayout>
                  </c15:layout>
                  <c15:showDataLabelsRange val="0"/>
                </c:ext>
                <c:ext xmlns:c16="http://schemas.microsoft.com/office/drawing/2014/chart" uri="{C3380CC4-5D6E-409C-BE32-E72D297353CC}">
                  <c16:uniqueId val="{00000006-EC36-43C7-8BA8-59FFDD7BFFA3}"/>
                </c:ext>
              </c:extLst>
            </c:dLbl>
            <c:dLbl>
              <c:idx val="4"/>
              <c:layout>
                <c:manualLayout>
                  <c:x val="-6.1274509803921698E-3"/>
                  <c:y val="-7.734402613632875E-2"/>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fld id="{D933975A-57F9-4ED3-BE8C-61E6CD478F4B}" type="CATEGORYNAME">
                      <a:rPr lang="en-US" dirty="0"/>
                      <a:pPr>
                        <a:defRPr/>
                      </a:pPr>
                      <a:t>[CATEGORY NAME]</a:t>
                    </a:fld>
                    <a:r>
                      <a:rPr lang="en-US" baseline="0"/>
                      <a:t>, first negative</a:t>
                    </a:r>
                  </a:p>
                </c:rich>
              </c:tx>
              <c:spPr>
                <a:solidFill>
                  <a:srgbClr val="FFFF00"/>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8929230353558744"/>
                      <c:h val="8.9841561377213164E-2"/>
                    </c:manualLayout>
                  </c15:layout>
                  <c15:dlblFieldTable/>
                  <c15:showDataLabelsRange val="0"/>
                </c:ext>
                <c:ext xmlns:c16="http://schemas.microsoft.com/office/drawing/2014/chart" uri="{C3380CC4-5D6E-409C-BE32-E72D297353CC}">
                  <c16:uniqueId val="{00000007-EC36-43C7-8BA8-59FFDD7BFFA3}"/>
                </c:ext>
              </c:extLst>
            </c:dLbl>
            <c:dLbl>
              <c:idx val="5"/>
              <c:delete val="1"/>
              <c:extLst>
                <c:ext xmlns:c15="http://schemas.microsoft.com/office/drawing/2012/chart" uri="{CE6537A1-D6FC-4f65-9D91-7224C49458BB}"/>
                <c:ext xmlns:c16="http://schemas.microsoft.com/office/drawing/2014/chart" uri="{C3380CC4-5D6E-409C-BE32-E72D297353CC}">
                  <c16:uniqueId val="{00000009-EC36-43C7-8BA8-59FFDD7BFFA3}"/>
                </c:ext>
              </c:extLst>
            </c:dLbl>
            <c:dLbl>
              <c:idx val="6"/>
              <c:delete val="1"/>
              <c:extLst>
                <c:ext xmlns:c15="http://schemas.microsoft.com/office/drawing/2012/chart" uri="{CE6537A1-D6FC-4f65-9D91-7224C49458BB}"/>
                <c:ext xmlns:c16="http://schemas.microsoft.com/office/drawing/2014/chart" uri="{C3380CC4-5D6E-409C-BE32-E72D297353CC}">
                  <c16:uniqueId val="{00000008-EC36-43C7-8BA8-59FFDD7BFFA3}"/>
                </c:ext>
              </c:extLst>
            </c:dLbl>
            <c:spPr>
              <a:solidFill>
                <a:srgbClr val="FFFF00"/>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Sheet1!$A$2:$A$8</c:f>
              <c:strCache>
                <c:ptCount val="7"/>
                <c:pt idx="0">
                  <c:v>Day 1 (entrance)</c:v>
                </c:pt>
                <c:pt idx="1">
                  <c:v>Day 13</c:v>
                </c:pt>
                <c:pt idx="2">
                  <c:v>Day 26</c:v>
                </c:pt>
                <c:pt idx="3">
                  <c:v>Day 39 (follow up)</c:v>
                </c:pt>
                <c:pt idx="4">
                  <c:v>Day 52</c:v>
                </c:pt>
                <c:pt idx="5">
                  <c:v>Day 65</c:v>
                </c:pt>
                <c:pt idx="6">
                  <c:v>Day 78</c:v>
                </c:pt>
              </c:strCache>
            </c:strRef>
          </c:cat>
          <c:val>
            <c:numRef>
              <c:f>Sheet1!$B$2:$B$8</c:f>
              <c:numCache>
                <c:formatCode>General</c:formatCode>
                <c:ptCount val="7"/>
                <c:pt idx="0">
                  <c:v>550</c:v>
                </c:pt>
                <c:pt idx="1">
                  <c:v>275</c:v>
                </c:pt>
                <c:pt idx="2">
                  <c:v>137.5</c:v>
                </c:pt>
                <c:pt idx="3">
                  <c:v>68.75</c:v>
                </c:pt>
                <c:pt idx="4">
                  <c:v>34.380000000000003</c:v>
                </c:pt>
                <c:pt idx="5">
                  <c:v>17.2</c:v>
                </c:pt>
                <c:pt idx="6">
                  <c:v>9</c:v>
                </c:pt>
              </c:numCache>
            </c:numRef>
          </c:val>
          <c:smooth val="0"/>
          <c:extLst>
            <c:ext xmlns:c16="http://schemas.microsoft.com/office/drawing/2014/chart" uri="{C3380CC4-5D6E-409C-BE32-E72D297353CC}">
              <c16:uniqueId val="{00000000-EC36-43C7-8BA8-59FFDD7BFFA3}"/>
            </c:ext>
          </c:extLst>
        </c:ser>
        <c:dLbls>
          <c:showLegendKey val="0"/>
          <c:showVal val="0"/>
          <c:showCatName val="0"/>
          <c:showSerName val="0"/>
          <c:showPercent val="0"/>
          <c:showBubbleSize val="0"/>
        </c:dLbls>
        <c:smooth val="0"/>
        <c:axId val="196010047"/>
        <c:axId val="1884987999"/>
      </c:lineChart>
      <c:catAx>
        <c:axId val="196010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84987999"/>
        <c:crosses val="autoZero"/>
        <c:auto val="1"/>
        <c:lblAlgn val="ctr"/>
        <c:lblOffset val="100"/>
        <c:noMultiLvlLbl val="0"/>
      </c:catAx>
      <c:valAx>
        <c:axId val="1884987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010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a:t>Theoretical THC Concentration with a </a:t>
            </a:r>
          </a:p>
          <a:p>
            <a:pPr>
              <a:defRPr/>
            </a:pPr>
            <a:r>
              <a:rPr lang="en-US" baseline="0"/>
              <a:t>13-Day Half-Life at </a:t>
            </a:r>
            <a:r>
              <a:rPr lang="en-US"/>
              <a:t>800 ng/mL on Entry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THC Concentration</c:v>
                </c:pt>
              </c:strCache>
            </c:strRef>
          </c:tx>
          <c:spPr>
            <a:ln w="28575" cap="rnd">
              <a:solidFill>
                <a:schemeClr val="accent1"/>
              </a:solidFill>
              <a:round/>
            </a:ln>
            <a:effectLst/>
          </c:spPr>
          <c:marker>
            <c:symbol val="none"/>
          </c:marker>
          <c:dLbls>
            <c:dLbl>
              <c:idx val="0"/>
              <c:layout>
                <c:manualLayout>
                  <c:x val="8.5784410220781232E-2"/>
                  <c:y val="-2.9185275885256711E-3"/>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fld id="{BAA92F02-098F-4044-9B04-B5F2A5753516}" type="CATEGORYNAME">
                      <a:rPr lang="en-US" smtClean="0"/>
                      <a:pPr>
                        <a:defRPr/>
                      </a:pPr>
                      <a:t>[CATEGORY NAME]</a:t>
                    </a:fld>
                    <a:endParaRPr lang="en-US"/>
                  </a:p>
                </c:rich>
              </c:tx>
              <c:spPr>
                <a:solidFill>
                  <a:srgbClr val="FFFF00"/>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710840280994287"/>
                      <c:h val="8.5479225010789778E-2"/>
                    </c:manualLayout>
                  </c15:layout>
                  <c15:dlblFieldTable/>
                  <c15:showDataLabelsRange val="0"/>
                </c:ext>
                <c:ext xmlns:c16="http://schemas.microsoft.com/office/drawing/2014/chart" uri="{C3380CC4-5D6E-409C-BE32-E72D297353CC}">
                  <c16:uniqueId val="{00000000-907F-4251-9479-6E418A68A129}"/>
                </c:ext>
              </c:extLst>
            </c:dLbl>
            <c:dLbl>
              <c:idx val="1"/>
              <c:layout>
                <c:manualLayout>
                  <c:x val="1.9607939632545989E-2"/>
                  <c:y val="-0.12842015490407782"/>
                </c:manualLayout>
              </c:layout>
              <c:tx>
                <c:rich>
                  <a:bodyPr/>
                  <a:lstStyle/>
                  <a:p>
                    <a:r>
                      <a:rPr lang="en-US"/>
                      <a:t>Day 13, 50% decrease</a:t>
                    </a:r>
                  </a:p>
                </c:rich>
              </c:tx>
              <c:showLegendKey val="0"/>
              <c:showVal val="1"/>
              <c:showCatName val="1"/>
              <c:showSerName val="0"/>
              <c:showPercent val="0"/>
              <c:showBubbleSize val="0"/>
              <c:extLst>
                <c:ext xmlns:c15="http://schemas.microsoft.com/office/drawing/2012/chart" uri="{CE6537A1-D6FC-4f65-9D91-7224C49458BB}">
                  <c15:layout>
                    <c:manualLayout>
                      <c:w val="0.39770167515825233"/>
                      <c:h val="9.4956999433277747E-2"/>
                    </c:manualLayout>
                  </c15:layout>
                  <c15:showDataLabelsRange val="0"/>
                </c:ext>
                <c:ext xmlns:c16="http://schemas.microsoft.com/office/drawing/2014/chart" uri="{C3380CC4-5D6E-409C-BE32-E72D297353CC}">
                  <c16:uniqueId val="{00000001-907F-4251-9479-6E418A68A129}"/>
                </c:ext>
              </c:extLst>
            </c:dLbl>
            <c:dLbl>
              <c:idx val="2"/>
              <c:delete val="1"/>
              <c:extLst>
                <c:ext xmlns:c15="http://schemas.microsoft.com/office/drawing/2012/chart" uri="{CE6537A1-D6FC-4f65-9D91-7224C49458BB}"/>
                <c:ext xmlns:c16="http://schemas.microsoft.com/office/drawing/2014/chart" uri="{C3380CC4-5D6E-409C-BE32-E72D297353CC}">
                  <c16:uniqueId val="{00000002-907F-4251-9479-6E418A68A129}"/>
                </c:ext>
              </c:extLst>
            </c:dLbl>
            <c:dLbl>
              <c:idx val="3"/>
              <c:layout>
                <c:manualLayout>
                  <c:x val="-8.4558727034120693E-2"/>
                  <c:y val="-0.16344374994541916"/>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r>
                      <a:rPr lang="en-US" baseline="0"/>
                      <a:t> Day 39 Follow-Up, still positive, </a:t>
                    </a:r>
                  </a:p>
                  <a:p>
                    <a:pPr>
                      <a:defRPr/>
                    </a:pPr>
                    <a:r>
                      <a:rPr lang="en-US" baseline="0"/>
                      <a:t>87% decrease</a:t>
                    </a:r>
                    <a:endParaRPr lang="en-US"/>
                  </a:p>
                </c:rich>
              </c:tx>
              <c:spPr>
                <a:solidFill>
                  <a:srgbClr val="FFFF00"/>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50674579280531107"/>
                      <c:h val="0.11246885440754084"/>
                    </c:manualLayout>
                  </c15:layout>
                  <c15:showDataLabelsRange val="0"/>
                </c:ext>
                <c:ext xmlns:c16="http://schemas.microsoft.com/office/drawing/2014/chart" uri="{C3380CC4-5D6E-409C-BE32-E72D297353CC}">
                  <c16:uniqueId val="{00000003-907F-4251-9479-6E418A68A129}"/>
                </c:ext>
              </c:extLst>
            </c:dLbl>
            <c:dLbl>
              <c:idx val="4"/>
              <c:delete val="1"/>
              <c:extLst>
                <c:ext xmlns:c15="http://schemas.microsoft.com/office/drawing/2012/chart" uri="{CE6537A1-D6FC-4f65-9D91-7224C49458BB}">
                  <c15:layout>
                    <c:manualLayout>
                      <c:w val="0.28929230353558744"/>
                      <c:h val="8.9841561377213164E-2"/>
                    </c:manualLayout>
                  </c15:layout>
                </c:ext>
                <c:ext xmlns:c16="http://schemas.microsoft.com/office/drawing/2014/chart" uri="{C3380CC4-5D6E-409C-BE32-E72D297353CC}">
                  <c16:uniqueId val="{00000004-907F-4251-9479-6E418A68A129}"/>
                </c:ext>
              </c:extLst>
            </c:dLbl>
            <c:dLbl>
              <c:idx val="5"/>
              <c:layout>
                <c:manualLayout>
                  <c:x val="-9.9264705882353046E-2"/>
                  <c:y val="-8.609995362346029E-2"/>
                </c:manualLayout>
              </c:layout>
              <c:tx>
                <c:rich>
                  <a:bodyPr/>
                  <a:lstStyle/>
                  <a:p>
                    <a:fld id="{CBA8BB85-7F8B-479A-88B4-599C9990BC31}" type="CATEGORYNAME">
                      <a:rPr lang="en-US" smtClean="0"/>
                      <a:pPr/>
                      <a:t>[CATEGORY NAME]</a:t>
                    </a:fld>
                    <a:r>
                      <a:rPr lang="en-US" baseline="0"/>
                      <a:t>, first negative</a:t>
                    </a:r>
                  </a:p>
                </c:rich>
              </c:tx>
              <c:showLegendKey val="0"/>
              <c:showVal val="1"/>
              <c:showCatName val="1"/>
              <c:showSerName val="0"/>
              <c:showPercent val="0"/>
              <c:showBubbleSize val="0"/>
              <c:extLst>
                <c:ext xmlns:c15="http://schemas.microsoft.com/office/drawing/2012/chart" uri="{CE6537A1-D6FC-4f65-9D91-7224C49458BB}">
                  <c15:layout>
                    <c:manualLayout>
                      <c:w val="0.29591516134012658"/>
                      <c:h val="7.232970640295007E-2"/>
                    </c:manualLayout>
                  </c15:layout>
                  <c15:dlblFieldTable/>
                  <c15:showDataLabelsRange val="0"/>
                </c:ext>
                <c:ext xmlns:c16="http://schemas.microsoft.com/office/drawing/2014/chart" uri="{C3380CC4-5D6E-409C-BE32-E72D297353CC}">
                  <c16:uniqueId val="{00000005-907F-4251-9479-6E418A68A129}"/>
                </c:ext>
              </c:extLst>
            </c:dLbl>
            <c:dLbl>
              <c:idx val="6"/>
              <c:delete val="1"/>
              <c:extLst>
                <c:ext xmlns:c15="http://schemas.microsoft.com/office/drawing/2012/chart" uri="{CE6537A1-D6FC-4f65-9D91-7224C49458BB}"/>
                <c:ext xmlns:c16="http://schemas.microsoft.com/office/drawing/2014/chart" uri="{C3380CC4-5D6E-409C-BE32-E72D297353CC}">
                  <c16:uniqueId val="{00000006-907F-4251-9479-6E418A68A129}"/>
                </c:ext>
              </c:extLst>
            </c:dLbl>
            <c:spPr>
              <a:solidFill>
                <a:srgbClr val="FFFF00"/>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Sheet1!$A$2:$A$8</c:f>
              <c:strCache>
                <c:ptCount val="7"/>
                <c:pt idx="0">
                  <c:v>Day 1 (entrance)</c:v>
                </c:pt>
                <c:pt idx="1">
                  <c:v>Day 13</c:v>
                </c:pt>
                <c:pt idx="2">
                  <c:v>Day 26</c:v>
                </c:pt>
                <c:pt idx="3">
                  <c:v>Day 39 (follow up)</c:v>
                </c:pt>
                <c:pt idx="4">
                  <c:v>Day 52</c:v>
                </c:pt>
                <c:pt idx="5">
                  <c:v>Day 65</c:v>
                </c:pt>
                <c:pt idx="6">
                  <c:v>Day 78</c:v>
                </c:pt>
              </c:strCache>
            </c:strRef>
          </c:cat>
          <c:val>
            <c:numRef>
              <c:f>Sheet1!$B$2:$B$8</c:f>
              <c:numCache>
                <c:formatCode>General</c:formatCode>
                <c:ptCount val="7"/>
                <c:pt idx="0">
                  <c:v>800</c:v>
                </c:pt>
                <c:pt idx="1">
                  <c:v>400</c:v>
                </c:pt>
                <c:pt idx="2">
                  <c:v>200</c:v>
                </c:pt>
                <c:pt idx="3">
                  <c:v>100</c:v>
                </c:pt>
                <c:pt idx="4">
                  <c:v>50</c:v>
                </c:pt>
                <c:pt idx="5">
                  <c:v>25</c:v>
                </c:pt>
                <c:pt idx="6">
                  <c:v>12</c:v>
                </c:pt>
              </c:numCache>
            </c:numRef>
          </c:val>
          <c:smooth val="0"/>
          <c:extLst>
            <c:ext xmlns:c16="http://schemas.microsoft.com/office/drawing/2014/chart" uri="{C3380CC4-5D6E-409C-BE32-E72D297353CC}">
              <c16:uniqueId val="{00000007-907F-4251-9479-6E418A68A129}"/>
            </c:ext>
          </c:extLst>
        </c:ser>
        <c:dLbls>
          <c:showLegendKey val="0"/>
          <c:showVal val="0"/>
          <c:showCatName val="0"/>
          <c:showSerName val="0"/>
          <c:showPercent val="0"/>
          <c:showBubbleSize val="0"/>
        </c:dLbls>
        <c:smooth val="0"/>
        <c:axId val="196010047"/>
        <c:axId val="1884987999"/>
      </c:lineChart>
      <c:catAx>
        <c:axId val="196010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84987999"/>
        <c:crosses val="autoZero"/>
        <c:auto val="1"/>
        <c:lblAlgn val="ctr"/>
        <c:lblOffset val="100"/>
        <c:noMultiLvlLbl val="0"/>
      </c:catAx>
      <c:valAx>
        <c:axId val="1884987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010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a:t>Theoretical THC Concentration with a </a:t>
            </a:r>
          </a:p>
          <a:p>
            <a:pPr>
              <a:defRPr/>
            </a:pPr>
            <a:r>
              <a:rPr lang="en-US" baseline="0"/>
              <a:t>13-Day Half-Life at </a:t>
            </a:r>
            <a:r>
              <a:rPr lang="en-US"/>
              <a:t>2000 ng/mL on Entry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THC Concentration</c:v>
                </c:pt>
              </c:strCache>
            </c:strRef>
          </c:tx>
          <c:spPr>
            <a:ln w="28575" cap="rnd">
              <a:solidFill>
                <a:schemeClr val="accent1"/>
              </a:solidFill>
              <a:round/>
            </a:ln>
            <a:effectLst/>
          </c:spPr>
          <c:marker>
            <c:symbol val="none"/>
          </c:marker>
          <c:dLbls>
            <c:dLbl>
              <c:idx val="0"/>
              <c:layout>
                <c:manualLayout>
                  <c:x val="-2.8359511343804555E-2"/>
                  <c:y val="0.18095617945560649"/>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fld id="{BAA92F02-098F-4044-9B04-B5F2A5753516}" type="CATEGORYNAME">
                      <a:rPr lang="en-US" smtClean="0"/>
                      <a:pPr>
                        <a:defRPr/>
                      </a:pPr>
                      <a:t>[CATEGORY NAME]</a:t>
                    </a:fld>
                    <a:endParaRPr lang="en-US"/>
                  </a:p>
                </c:rich>
              </c:tx>
              <c:spPr>
                <a:solidFill>
                  <a:srgbClr val="FFFF00"/>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220087672287037"/>
                      <c:h val="9.7153794993631831E-2"/>
                    </c:manualLayout>
                  </c15:layout>
                  <c15:dlblFieldTable/>
                  <c15:showDataLabelsRange val="0"/>
                </c:ext>
                <c:ext xmlns:c16="http://schemas.microsoft.com/office/drawing/2014/chart" uri="{C3380CC4-5D6E-409C-BE32-E72D297353CC}">
                  <c16:uniqueId val="{00000000-907F-4251-9479-6E418A68A129}"/>
                </c:ext>
              </c:extLst>
            </c:dLbl>
            <c:dLbl>
              <c:idx val="1"/>
              <c:delete val="1"/>
              <c:extLst>
                <c:ext xmlns:c15="http://schemas.microsoft.com/office/drawing/2012/chart" uri="{CE6537A1-D6FC-4f65-9D91-7224C49458BB}">
                  <c15:layout>
                    <c:manualLayout>
                      <c:w val="0.39770167515825233"/>
                      <c:h val="9.4956999433277747E-2"/>
                    </c:manualLayout>
                  </c15:layout>
                </c:ext>
                <c:ext xmlns:c16="http://schemas.microsoft.com/office/drawing/2014/chart" uri="{C3380CC4-5D6E-409C-BE32-E72D297353CC}">
                  <c16:uniqueId val="{00000001-907F-4251-9479-6E418A68A129}"/>
                </c:ext>
              </c:extLst>
            </c:dLbl>
            <c:dLbl>
              <c:idx val="2"/>
              <c:delete val="1"/>
              <c:extLst>
                <c:ext xmlns:c15="http://schemas.microsoft.com/office/drawing/2012/chart" uri="{CE6537A1-D6FC-4f65-9D91-7224C49458BB}"/>
                <c:ext xmlns:c16="http://schemas.microsoft.com/office/drawing/2014/chart" uri="{C3380CC4-5D6E-409C-BE32-E72D297353CC}">
                  <c16:uniqueId val="{00000002-907F-4251-9479-6E418A68A129}"/>
                </c:ext>
              </c:extLst>
            </c:dLbl>
            <c:dLbl>
              <c:idx val="3"/>
              <c:layout>
                <c:manualLayout>
                  <c:x val="-5.2356106828269501E-2"/>
                  <c:y val="-0.14009472488691985"/>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r>
                      <a:rPr lang="en-US" baseline="0"/>
                      <a:t> Day 39 Follow-Up, still positive, </a:t>
                    </a:r>
                  </a:p>
                  <a:p>
                    <a:pPr>
                      <a:defRPr/>
                    </a:pPr>
                    <a:r>
                      <a:rPr lang="en-US" baseline="0"/>
                      <a:t>68% decrease based on 800 ng/mL</a:t>
                    </a:r>
                    <a:endParaRPr lang="en-US"/>
                  </a:p>
                </c:rich>
              </c:tx>
              <c:spPr>
                <a:solidFill>
                  <a:srgbClr val="FFFF00"/>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50674579280531107"/>
                      <c:h val="0.11246885440754084"/>
                    </c:manualLayout>
                  </c15:layout>
                  <c15:showDataLabelsRange val="0"/>
                </c:ext>
                <c:ext xmlns:c16="http://schemas.microsoft.com/office/drawing/2014/chart" uri="{C3380CC4-5D6E-409C-BE32-E72D297353CC}">
                  <c16:uniqueId val="{00000003-907F-4251-9479-6E418A68A129}"/>
                </c:ext>
              </c:extLst>
            </c:dLbl>
            <c:dLbl>
              <c:idx val="4"/>
              <c:delete val="1"/>
              <c:extLst>
                <c:ext xmlns:c15="http://schemas.microsoft.com/office/drawing/2012/chart" uri="{CE6537A1-D6FC-4f65-9D91-7224C49458BB}">
                  <c15:layout>
                    <c:manualLayout>
                      <c:w val="0.28929230353558744"/>
                      <c:h val="8.9841561377213164E-2"/>
                    </c:manualLayout>
                  </c15:layout>
                </c:ext>
                <c:ext xmlns:c16="http://schemas.microsoft.com/office/drawing/2014/chart" uri="{C3380CC4-5D6E-409C-BE32-E72D297353CC}">
                  <c16:uniqueId val="{00000004-907F-4251-9479-6E418A68A129}"/>
                </c:ext>
              </c:extLst>
            </c:dLbl>
            <c:dLbl>
              <c:idx val="5"/>
              <c:delete val="1"/>
              <c:extLst>
                <c:ext xmlns:c15="http://schemas.microsoft.com/office/drawing/2012/chart" uri="{CE6537A1-D6FC-4f65-9D91-7224C49458BB}">
                  <c15:layout>
                    <c:manualLayout>
                      <c:w val="0.29591516134012658"/>
                      <c:h val="7.232970640295007E-2"/>
                    </c:manualLayout>
                  </c15:layout>
                </c:ext>
                <c:ext xmlns:c16="http://schemas.microsoft.com/office/drawing/2014/chart" uri="{C3380CC4-5D6E-409C-BE32-E72D297353CC}">
                  <c16:uniqueId val="{00000005-907F-4251-9479-6E418A68A129}"/>
                </c:ext>
              </c:extLst>
            </c:dLbl>
            <c:dLbl>
              <c:idx val="6"/>
              <c:layout>
                <c:manualLayout>
                  <c:x val="-6.1082024432809787E-2"/>
                  <c:y val="-7.0047419897052376E-2"/>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fld id="{383D1536-A509-4759-94C3-769968F0C26E}" type="CATEGORYNAME">
                      <a:rPr lang="en-US" dirty="0"/>
                      <a:pPr>
                        <a:defRPr/>
                      </a:pPr>
                      <a:t>[CATEGORY NAME]</a:t>
                    </a:fld>
                    <a:r>
                      <a:rPr lang="en-US" baseline="0"/>
                      <a:t>, first negative</a:t>
                    </a:r>
                  </a:p>
                </c:rich>
              </c:tx>
              <c:spPr>
                <a:solidFill>
                  <a:srgbClr val="FFFF00"/>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8148180593917904"/>
                      <c:h val="8.108563389008161E-2"/>
                    </c:manualLayout>
                  </c15:layout>
                  <c15:dlblFieldTable/>
                  <c15:showDataLabelsRange val="0"/>
                </c:ext>
                <c:ext xmlns:c16="http://schemas.microsoft.com/office/drawing/2014/chart" uri="{C3380CC4-5D6E-409C-BE32-E72D297353CC}">
                  <c16:uniqueId val="{00000006-907F-4251-9479-6E418A68A129}"/>
                </c:ext>
              </c:extLst>
            </c:dLbl>
            <c:spPr>
              <a:solidFill>
                <a:srgbClr val="FFFF00"/>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Sheet1!$A$2:$A$8</c:f>
              <c:strCache>
                <c:ptCount val="7"/>
                <c:pt idx="0">
                  <c:v>Day 1 (entrance)</c:v>
                </c:pt>
                <c:pt idx="1">
                  <c:v>Day 13</c:v>
                </c:pt>
                <c:pt idx="2">
                  <c:v>Day 26</c:v>
                </c:pt>
                <c:pt idx="3">
                  <c:v>Day 39 (follow up)</c:v>
                </c:pt>
                <c:pt idx="4">
                  <c:v>Day 52</c:v>
                </c:pt>
                <c:pt idx="5">
                  <c:v>Day 65</c:v>
                </c:pt>
                <c:pt idx="6">
                  <c:v>Day 78</c:v>
                </c:pt>
              </c:strCache>
            </c:strRef>
          </c:cat>
          <c:val>
            <c:numRef>
              <c:f>Sheet1!$B$2:$B$8</c:f>
              <c:numCache>
                <c:formatCode>General</c:formatCode>
                <c:ptCount val="7"/>
                <c:pt idx="0">
                  <c:v>800</c:v>
                </c:pt>
                <c:pt idx="1">
                  <c:v>800</c:v>
                </c:pt>
                <c:pt idx="2">
                  <c:v>500</c:v>
                </c:pt>
                <c:pt idx="3">
                  <c:v>250</c:v>
                </c:pt>
                <c:pt idx="4">
                  <c:v>125</c:v>
                </c:pt>
                <c:pt idx="5">
                  <c:v>62.5</c:v>
                </c:pt>
                <c:pt idx="6">
                  <c:v>31.25</c:v>
                </c:pt>
              </c:numCache>
            </c:numRef>
          </c:val>
          <c:smooth val="0"/>
          <c:extLst>
            <c:ext xmlns:c16="http://schemas.microsoft.com/office/drawing/2014/chart" uri="{C3380CC4-5D6E-409C-BE32-E72D297353CC}">
              <c16:uniqueId val="{00000007-907F-4251-9479-6E418A68A129}"/>
            </c:ext>
          </c:extLst>
        </c:ser>
        <c:dLbls>
          <c:showLegendKey val="0"/>
          <c:showVal val="0"/>
          <c:showCatName val="0"/>
          <c:showSerName val="0"/>
          <c:showPercent val="0"/>
          <c:showBubbleSize val="0"/>
        </c:dLbls>
        <c:smooth val="0"/>
        <c:axId val="196010047"/>
        <c:axId val="1884987999"/>
      </c:lineChart>
      <c:catAx>
        <c:axId val="196010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84987999"/>
        <c:crosses val="autoZero"/>
        <c:auto val="1"/>
        <c:lblAlgn val="ctr"/>
        <c:lblOffset val="100"/>
        <c:noMultiLvlLbl val="0"/>
      </c:catAx>
      <c:valAx>
        <c:axId val="1884987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010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a:t>Theoretical THC Concentration with a </a:t>
            </a:r>
          </a:p>
          <a:p>
            <a:pPr>
              <a:defRPr/>
            </a:pPr>
            <a:r>
              <a:rPr lang="en-US" baseline="0"/>
              <a:t>13-Day Half-Life at 4</a:t>
            </a:r>
            <a:r>
              <a:rPr lang="en-US"/>
              <a:t>000 ng/mL on Entry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THC Concentration</c:v>
                </c:pt>
              </c:strCache>
            </c:strRef>
          </c:tx>
          <c:spPr>
            <a:ln w="28575" cap="rnd">
              <a:solidFill>
                <a:schemeClr val="accent1"/>
              </a:solidFill>
              <a:round/>
            </a:ln>
            <a:effectLst/>
          </c:spPr>
          <c:marker>
            <c:symbol val="none"/>
          </c:marker>
          <c:dLbls>
            <c:dLbl>
              <c:idx val="0"/>
              <c:layout>
                <c:manualLayout>
                  <c:x val="-6.1082064344474621E-2"/>
                  <c:y val="0.34294060815317029"/>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fld id="{BAA92F02-098F-4044-9B04-B5F2A5753516}" type="CATEGORYNAME">
                      <a:rPr lang="en-US" smtClean="0"/>
                      <a:pPr>
                        <a:defRPr/>
                      </a:pPr>
                      <a:t>[CATEGORY NAME]</a:t>
                    </a:fld>
                    <a:endParaRPr lang="en-US"/>
                  </a:p>
                </c:rich>
              </c:tx>
              <c:spPr>
                <a:solidFill>
                  <a:srgbClr val="FFFF00"/>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2274188893927527"/>
                      <c:h val="5.3374157557974117E-2"/>
                    </c:manualLayout>
                  </c15:layout>
                  <c15:dlblFieldTable/>
                  <c15:showDataLabelsRange val="0"/>
                </c:ext>
                <c:ext xmlns:c16="http://schemas.microsoft.com/office/drawing/2014/chart" uri="{C3380CC4-5D6E-409C-BE32-E72D297353CC}">
                  <c16:uniqueId val="{00000000-907F-4251-9479-6E418A68A129}"/>
                </c:ext>
              </c:extLst>
            </c:dLbl>
            <c:dLbl>
              <c:idx val="1"/>
              <c:delete val="1"/>
              <c:extLst>
                <c:ext xmlns:c15="http://schemas.microsoft.com/office/drawing/2012/chart" uri="{CE6537A1-D6FC-4f65-9D91-7224C49458BB}">
                  <c15:layout>
                    <c:manualLayout>
                      <c:w val="0.39770167515825233"/>
                      <c:h val="9.4956999433277747E-2"/>
                    </c:manualLayout>
                  </c15:layout>
                </c:ext>
                <c:ext xmlns:c16="http://schemas.microsoft.com/office/drawing/2014/chart" uri="{C3380CC4-5D6E-409C-BE32-E72D297353CC}">
                  <c16:uniqueId val="{00000001-907F-4251-9479-6E418A68A129}"/>
                </c:ext>
              </c:extLst>
            </c:dLbl>
            <c:dLbl>
              <c:idx val="2"/>
              <c:delete val="1"/>
              <c:extLst>
                <c:ext xmlns:c15="http://schemas.microsoft.com/office/drawing/2012/chart" uri="{CE6537A1-D6FC-4f65-9D91-7224C49458BB}"/>
                <c:ext xmlns:c16="http://schemas.microsoft.com/office/drawing/2014/chart" uri="{C3380CC4-5D6E-409C-BE32-E72D297353CC}">
                  <c16:uniqueId val="{00000002-907F-4251-9479-6E418A68A129}"/>
                </c:ext>
              </c:extLst>
            </c:dLbl>
            <c:dLbl>
              <c:idx val="3"/>
              <c:layout>
                <c:manualLayout>
                  <c:x val="-5.2356106828269501E-2"/>
                  <c:y val="-0.14009472488691985"/>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r>
                      <a:rPr lang="en-US" baseline="0"/>
                      <a:t> Day 39 Follow-Up, still positive, </a:t>
                    </a:r>
                  </a:p>
                  <a:p>
                    <a:pPr>
                      <a:defRPr/>
                    </a:pPr>
                    <a:r>
                      <a:rPr lang="en-US" baseline="0"/>
                      <a:t>37.5% decrease based on 800 ng/mL</a:t>
                    </a:r>
                    <a:endParaRPr lang="en-US"/>
                  </a:p>
                </c:rich>
              </c:tx>
              <c:spPr>
                <a:solidFill>
                  <a:srgbClr val="FFFF00"/>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50674579280531107"/>
                      <c:h val="0.11246885440754084"/>
                    </c:manualLayout>
                  </c15:layout>
                  <c15:showDataLabelsRange val="0"/>
                </c:ext>
                <c:ext xmlns:c16="http://schemas.microsoft.com/office/drawing/2014/chart" uri="{C3380CC4-5D6E-409C-BE32-E72D297353CC}">
                  <c16:uniqueId val="{00000003-907F-4251-9479-6E418A68A129}"/>
                </c:ext>
              </c:extLst>
            </c:dLbl>
            <c:dLbl>
              <c:idx val="4"/>
              <c:delete val="1"/>
              <c:extLst>
                <c:ext xmlns:c15="http://schemas.microsoft.com/office/drawing/2012/chart" uri="{CE6537A1-D6FC-4f65-9D91-7224C49458BB}">
                  <c15:layout>
                    <c:manualLayout>
                      <c:w val="0.28929230353558744"/>
                      <c:h val="8.9841561377213164E-2"/>
                    </c:manualLayout>
                  </c15:layout>
                </c:ext>
                <c:ext xmlns:c16="http://schemas.microsoft.com/office/drawing/2014/chart" uri="{C3380CC4-5D6E-409C-BE32-E72D297353CC}">
                  <c16:uniqueId val="{00000004-907F-4251-9479-6E418A68A129}"/>
                </c:ext>
              </c:extLst>
            </c:dLbl>
            <c:dLbl>
              <c:idx val="5"/>
              <c:delete val="1"/>
              <c:extLst>
                <c:ext xmlns:c15="http://schemas.microsoft.com/office/drawing/2012/chart" uri="{CE6537A1-D6FC-4f65-9D91-7224C49458BB}">
                  <c15:layout>
                    <c:manualLayout>
                      <c:w val="0.29591516134012658"/>
                      <c:h val="7.232970640295007E-2"/>
                    </c:manualLayout>
                  </c15:layout>
                </c:ext>
                <c:ext xmlns:c16="http://schemas.microsoft.com/office/drawing/2014/chart" uri="{C3380CC4-5D6E-409C-BE32-E72D297353CC}">
                  <c16:uniqueId val="{00000005-907F-4251-9479-6E418A68A129}"/>
                </c:ext>
              </c:extLst>
            </c:dLbl>
            <c:dLbl>
              <c:idx val="6"/>
              <c:layout>
                <c:manualLayout>
                  <c:x val="-6.1082024432809787E-2"/>
                  <c:y val="-7.0047419897052376E-2"/>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fld id="{383D1536-A509-4759-94C3-769968F0C26E}" type="CATEGORYNAME">
                      <a:rPr lang="en-US" dirty="0"/>
                      <a:pPr>
                        <a:defRPr/>
                      </a:pPr>
                      <a:t>[CATEGORY NAME]</a:t>
                    </a:fld>
                    <a:r>
                      <a:rPr lang="en-US" baseline="0"/>
                      <a:t>, still positive</a:t>
                    </a:r>
                  </a:p>
                </c:rich>
              </c:tx>
              <c:spPr>
                <a:solidFill>
                  <a:srgbClr val="FFFF00"/>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8148180593917904"/>
                      <c:h val="8.108563389008161E-2"/>
                    </c:manualLayout>
                  </c15:layout>
                  <c15:dlblFieldTable/>
                  <c15:showDataLabelsRange val="0"/>
                </c:ext>
                <c:ext xmlns:c16="http://schemas.microsoft.com/office/drawing/2014/chart" uri="{C3380CC4-5D6E-409C-BE32-E72D297353CC}">
                  <c16:uniqueId val="{00000006-907F-4251-9479-6E418A68A129}"/>
                </c:ext>
              </c:extLst>
            </c:dLbl>
            <c:spPr>
              <a:solidFill>
                <a:srgbClr val="FFFF00"/>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Sheet1!$A$2:$A$8</c:f>
              <c:strCache>
                <c:ptCount val="7"/>
                <c:pt idx="0">
                  <c:v>Day 1 (entrance)</c:v>
                </c:pt>
                <c:pt idx="1">
                  <c:v>Day 13</c:v>
                </c:pt>
                <c:pt idx="2">
                  <c:v>Day 26</c:v>
                </c:pt>
                <c:pt idx="3">
                  <c:v>Day 39 (follow up)</c:v>
                </c:pt>
                <c:pt idx="4">
                  <c:v>Day 52</c:v>
                </c:pt>
                <c:pt idx="5">
                  <c:v>Day 65</c:v>
                </c:pt>
                <c:pt idx="6">
                  <c:v>Day 78</c:v>
                </c:pt>
              </c:strCache>
            </c:strRef>
          </c:cat>
          <c:val>
            <c:numRef>
              <c:f>Sheet1!$B$2:$B$8</c:f>
              <c:numCache>
                <c:formatCode>General</c:formatCode>
                <c:ptCount val="7"/>
                <c:pt idx="0">
                  <c:v>800</c:v>
                </c:pt>
                <c:pt idx="1">
                  <c:v>800</c:v>
                </c:pt>
                <c:pt idx="2">
                  <c:v>800</c:v>
                </c:pt>
                <c:pt idx="3">
                  <c:v>500</c:v>
                </c:pt>
                <c:pt idx="4">
                  <c:v>250</c:v>
                </c:pt>
                <c:pt idx="5">
                  <c:v>125</c:v>
                </c:pt>
                <c:pt idx="6">
                  <c:v>62.5</c:v>
                </c:pt>
              </c:numCache>
            </c:numRef>
          </c:val>
          <c:smooth val="0"/>
          <c:extLst>
            <c:ext xmlns:c16="http://schemas.microsoft.com/office/drawing/2014/chart" uri="{C3380CC4-5D6E-409C-BE32-E72D297353CC}">
              <c16:uniqueId val="{00000007-907F-4251-9479-6E418A68A129}"/>
            </c:ext>
          </c:extLst>
        </c:ser>
        <c:dLbls>
          <c:showLegendKey val="0"/>
          <c:showVal val="0"/>
          <c:showCatName val="0"/>
          <c:showSerName val="0"/>
          <c:showPercent val="0"/>
          <c:showBubbleSize val="0"/>
        </c:dLbls>
        <c:smooth val="0"/>
        <c:axId val="196010047"/>
        <c:axId val="1884987999"/>
      </c:lineChart>
      <c:catAx>
        <c:axId val="196010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84987999"/>
        <c:crosses val="autoZero"/>
        <c:auto val="1"/>
        <c:lblAlgn val="ctr"/>
        <c:lblOffset val="100"/>
        <c:noMultiLvlLbl val="0"/>
      </c:catAx>
      <c:valAx>
        <c:axId val="1884987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010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F08_25E08DF9.xml><?xml version="1.0" encoding="utf-8"?>
<p188:cmLst xmlns:a="http://schemas.openxmlformats.org/drawingml/2006/main" xmlns:r="http://schemas.openxmlformats.org/officeDocument/2006/relationships" xmlns:p188="http://schemas.microsoft.com/office/powerpoint/2018/8/main">
  <p188:cm id="{E4767958-9CBF-440B-906B-8BD0E37769CE}" authorId="{1D198636-F2C7-7B70-F254-6EC543F002AA}" created="2024-01-16T13:46:58.348">
    <ac:deMkLst xmlns:ac="http://schemas.microsoft.com/office/drawing/2013/main/command">
      <pc:docMk xmlns:pc="http://schemas.microsoft.com/office/powerpoint/2013/main/command"/>
      <pc:sldMk xmlns:pc="http://schemas.microsoft.com/office/powerpoint/2013/main/command" cId="635473401" sldId="3848"/>
      <ac:spMk id="2" creationId="{E1BCE80D-DFC5-492B-92E9-C2670B2F7D64}"/>
    </ac:deMkLst>
    <p188:txBody>
      <a:bodyPr/>
      <a:lstStyle/>
      <a:p>
        <a:r>
          <a:rPr lang="en-US"/>
          <a:t>Add notes to describe this trend</a:t>
        </a:r>
      </a:p>
    </p188:txBody>
  </p188:cm>
</p188:cmLst>
</file>

<file path=ppt/comments/modernComment_F0C_A39A603E.xml><?xml version="1.0" encoding="utf-8"?>
<p188:cmLst xmlns:a="http://schemas.openxmlformats.org/drawingml/2006/main" xmlns:r="http://schemas.openxmlformats.org/officeDocument/2006/relationships" xmlns:p188="http://schemas.microsoft.com/office/powerpoint/2018/8/main">
  <p188:cm id="{356A5F32-2C14-4C0B-811F-52017A4092E8}" authorId="{1D198636-F2C7-7B70-F254-6EC543F002AA}" created="2024-01-16T13:47:35.412">
    <pc:sldMkLst xmlns:pc="http://schemas.microsoft.com/office/powerpoint/2013/main/command">
      <pc:docMk/>
      <pc:sldMk cId="2744803390" sldId="3852"/>
    </pc:sldMkLst>
    <p188:txBody>
      <a:bodyPr/>
      <a:lstStyle/>
      <a:p>
        <a:r>
          <a:rPr lang="en-US"/>
          <a:t>Need notes to describe this graphic</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ata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87C17A-9835-4805-8F3A-DDB71EB460A0}"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B93A6F45-02BA-4846-8E1B-E02807B8EC35}">
      <dgm:prSet/>
      <dgm:spPr/>
      <dgm:t>
        <a:bodyPr/>
        <a:lstStyle/>
        <a:p>
          <a:pPr>
            <a:lnSpc>
              <a:spcPct val="100000"/>
            </a:lnSpc>
          </a:pPr>
          <a:r>
            <a:rPr lang="en-US"/>
            <a:t>New and readmitted students must be tested using a 10-panel drug test within 48 hours of arrival on center.</a:t>
          </a:r>
        </a:p>
      </dgm:t>
    </dgm:pt>
    <dgm:pt modelId="{89738808-3485-46FC-B2B4-988886774EC3}" type="parTrans" cxnId="{9D1AE558-BB38-48DE-B5B0-89076614C739}">
      <dgm:prSet/>
      <dgm:spPr/>
      <dgm:t>
        <a:bodyPr/>
        <a:lstStyle/>
        <a:p>
          <a:endParaRPr lang="en-US"/>
        </a:p>
      </dgm:t>
    </dgm:pt>
    <dgm:pt modelId="{6CFA0CBF-3B21-415C-A3BF-DDEE417B3E99}" type="sibTrans" cxnId="{9D1AE558-BB38-48DE-B5B0-89076614C739}">
      <dgm:prSet/>
      <dgm:spPr/>
      <dgm:t>
        <a:bodyPr/>
        <a:lstStyle/>
        <a:p>
          <a:endParaRPr lang="en-US"/>
        </a:p>
      </dgm:t>
    </dgm:pt>
    <dgm:pt modelId="{073159D2-933B-4DFB-A010-F949A36F8E89}">
      <dgm:prSet/>
      <dgm:spPr/>
      <dgm:t>
        <a:bodyPr/>
        <a:lstStyle/>
        <a:p>
          <a:pPr>
            <a:lnSpc>
              <a:spcPct val="100000"/>
            </a:lnSpc>
          </a:pPr>
          <a:r>
            <a:rPr lang="en-US"/>
            <a:t>Students that test positive upon arrival must receive Trainee Employment Assistance Programs (TEAP) intervention services. </a:t>
          </a:r>
        </a:p>
      </dgm:t>
    </dgm:pt>
    <dgm:pt modelId="{C797031F-99CC-4330-A03E-8B71BA460D83}" type="parTrans" cxnId="{969BAAE2-B69B-42D6-933F-8325D0E3C674}">
      <dgm:prSet/>
      <dgm:spPr/>
      <dgm:t>
        <a:bodyPr/>
        <a:lstStyle/>
        <a:p>
          <a:endParaRPr lang="en-US"/>
        </a:p>
      </dgm:t>
    </dgm:pt>
    <dgm:pt modelId="{BA0131DD-DD01-410D-8023-CFDC1B427801}" type="sibTrans" cxnId="{969BAAE2-B69B-42D6-933F-8325D0E3C674}">
      <dgm:prSet/>
      <dgm:spPr/>
      <dgm:t>
        <a:bodyPr/>
        <a:lstStyle/>
        <a:p>
          <a:endParaRPr lang="en-US"/>
        </a:p>
      </dgm:t>
    </dgm:pt>
    <dgm:pt modelId="{5EC332E0-3C49-497F-94BB-2A3C072F86DD}">
      <dgm:prSet/>
      <dgm:spPr/>
      <dgm:t>
        <a:bodyPr/>
        <a:lstStyle/>
        <a:p>
          <a:pPr>
            <a:lnSpc>
              <a:spcPct val="100000"/>
            </a:lnSpc>
          </a:pPr>
          <a:r>
            <a:rPr lang="en-US"/>
            <a:t>Students who test positive on an initial drug test must have a follow-up test administered between the 37th and 40th day after arrival on center (resulted by day 45).</a:t>
          </a:r>
        </a:p>
      </dgm:t>
    </dgm:pt>
    <dgm:pt modelId="{F37D2B94-F575-493B-9299-A0FA2B36BCCC}" type="parTrans" cxnId="{2709ED72-2735-4AC6-86FF-277BF8693B63}">
      <dgm:prSet/>
      <dgm:spPr/>
      <dgm:t>
        <a:bodyPr/>
        <a:lstStyle/>
        <a:p>
          <a:endParaRPr lang="en-US"/>
        </a:p>
      </dgm:t>
    </dgm:pt>
    <dgm:pt modelId="{65916C7E-A7FC-4405-8488-BCEF6605409C}" type="sibTrans" cxnId="{2709ED72-2735-4AC6-86FF-277BF8693B63}">
      <dgm:prSet/>
      <dgm:spPr/>
      <dgm:t>
        <a:bodyPr/>
        <a:lstStyle/>
        <a:p>
          <a:endParaRPr lang="en-US"/>
        </a:p>
      </dgm:t>
    </dgm:pt>
    <dgm:pt modelId="{2DE8F6DD-FA9F-4E82-ACD0-F90874DB2A9A}" type="pres">
      <dgm:prSet presAssocID="{CC87C17A-9835-4805-8F3A-DDB71EB460A0}" presName="root" presStyleCnt="0">
        <dgm:presLayoutVars>
          <dgm:dir/>
          <dgm:resizeHandles val="exact"/>
        </dgm:presLayoutVars>
      </dgm:prSet>
      <dgm:spPr/>
    </dgm:pt>
    <dgm:pt modelId="{D450A98B-1112-4760-BB10-75BCD4D135B7}" type="pres">
      <dgm:prSet presAssocID="{B93A6F45-02BA-4846-8E1B-E02807B8EC35}" presName="compNode" presStyleCnt="0"/>
      <dgm:spPr/>
    </dgm:pt>
    <dgm:pt modelId="{E9A8A89E-EC70-4ED8-B03B-A19B9171530F}" type="pres">
      <dgm:prSet presAssocID="{B93A6F45-02BA-4846-8E1B-E02807B8EC35}" presName="bgRect" presStyleLbl="bgShp" presStyleIdx="0" presStyleCnt="3"/>
      <dgm:spPr/>
    </dgm:pt>
    <dgm:pt modelId="{E35C5946-B596-4EE2-9850-BB3B8A659B1B}" type="pres">
      <dgm:prSet presAssocID="{B93A6F45-02BA-4846-8E1B-E02807B8EC35}"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topwatch with solid fill"/>
        </a:ext>
      </dgm:extLst>
    </dgm:pt>
    <dgm:pt modelId="{3693CF0D-20A0-4284-B11F-6E218DFF55D0}" type="pres">
      <dgm:prSet presAssocID="{B93A6F45-02BA-4846-8E1B-E02807B8EC35}" presName="spaceRect" presStyleCnt="0"/>
      <dgm:spPr/>
    </dgm:pt>
    <dgm:pt modelId="{068183F3-D196-476D-B56A-67680D367CC9}" type="pres">
      <dgm:prSet presAssocID="{B93A6F45-02BA-4846-8E1B-E02807B8EC35}" presName="parTx" presStyleLbl="revTx" presStyleIdx="0" presStyleCnt="3">
        <dgm:presLayoutVars>
          <dgm:chMax val="0"/>
          <dgm:chPref val="0"/>
        </dgm:presLayoutVars>
      </dgm:prSet>
      <dgm:spPr/>
    </dgm:pt>
    <dgm:pt modelId="{E4573061-A7F4-4466-B54E-AFA717CD5AFA}" type="pres">
      <dgm:prSet presAssocID="{6CFA0CBF-3B21-415C-A3BF-DDEE417B3E99}" presName="sibTrans" presStyleCnt="0"/>
      <dgm:spPr/>
    </dgm:pt>
    <dgm:pt modelId="{585C98D6-48FE-403E-A0E7-9273053BA116}" type="pres">
      <dgm:prSet presAssocID="{073159D2-933B-4DFB-A010-F949A36F8E89}" presName="compNode" presStyleCnt="0"/>
      <dgm:spPr/>
    </dgm:pt>
    <dgm:pt modelId="{2E58AD9A-5EFC-43F8-B844-49A49455A1E1}" type="pres">
      <dgm:prSet presAssocID="{073159D2-933B-4DFB-A010-F949A36F8E89}" presName="bgRect" presStyleLbl="bgShp" presStyleIdx="1" presStyleCnt="3"/>
      <dgm:spPr/>
    </dgm:pt>
    <dgm:pt modelId="{F5EBA7E6-1157-4C57-A549-8B1BF857A1D5}" type="pres">
      <dgm:prSet presAssocID="{073159D2-933B-4DFB-A010-F949A36F8E89}"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ead with gears with solid fill"/>
        </a:ext>
      </dgm:extLst>
    </dgm:pt>
    <dgm:pt modelId="{89457E73-3F4B-4070-810D-965EF47559CD}" type="pres">
      <dgm:prSet presAssocID="{073159D2-933B-4DFB-A010-F949A36F8E89}" presName="spaceRect" presStyleCnt="0"/>
      <dgm:spPr/>
    </dgm:pt>
    <dgm:pt modelId="{671FE0C2-4D7A-47D2-8AAC-999B762109B0}" type="pres">
      <dgm:prSet presAssocID="{073159D2-933B-4DFB-A010-F949A36F8E89}" presName="parTx" presStyleLbl="revTx" presStyleIdx="1" presStyleCnt="3">
        <dgm:presLayoutVars>
          <dgm:chMax val="0"/>
          <dgm:chPref val="0"/>
        </dgm:presLayoutVars>
      </dgm:prSet>
      <dgm:spPr/>
    </dgm:pt>
    <dgm:pt modelId="{1E055AD0-130D-4F1C-A145-5CBBFF4DA6FB}" type="pres">
      <dgm:prSet presAssocID="{BA0131DD-DD01-410D-8023-CFDC1B427801}" presName="sibTrans" presStyleCnt="0"/>
      <dgm:spPr/>
    </dgm:pt>
    <dgm:pt modelId="{1E797E6D-6CEF-4478-B03D-1F3A168EFDF6}" type="pres">
      <dgm:prSet presAssocID="{5EC332E0-3C49-497F-94BB-2A3C072F86DD}" presName="compNode" presStyleCnt="0"/>
      <dgm:spPr/>
    </dgm:pt>
    <dgm:pt modelId="{83C251D5-F437-43E3-9C56-43C447DA46B1}" type="pres">
      <dgm:prSet presAssocID="{5EC332E0-3C49-497F-94BB-2A3C072F86DD}" presName="bgRect" presStyleLbl="bgShp" presStyleIdx="2" presStyleCnt="3"/>
      <dgm:spPr/>
    </dgm:pt>
    <dgm:pt modelId="{9E239409-C1B4-40F5-88F1-1579EC2AD285}" type="pres">
      <dgm:prSet presAssocID="{5EC332E0-3C49-497F-94BB-2A3C072F86D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st tubes"/>
        </a:ext>
      </dgm:extLst>
    </dgm:pt>
    <dgm:pt modelId="{0B72EE06-EA17-4AD5-B5AE-63E25EC4B242}" type="pres">
      <dgm:prSet presAssocID="{5EC332E0-3C49-497F-94BB-2A3C072F86DD}" presName="spaceRect" presStyleCnt="0"/>
      <dgm:spPr/>
    </dgm:pt>
    <dgm:pt modelId="{D37CDF31-79C8-43FB-8BB9-7A27BBCEE844}" type="pres">
      <dgm:prSet presAssocID="{5EC332E0-3C49-497F-94BB-2A3C072F86DD}" presName="parTx" presStyleLbl="revTx" presStyleIdx="2" presStyleCnt="3">
        <dgm:presLayoutVars>
          <dgm:chMax val="0"/>
          <dgm:chPref val="0"/>
        </dgm:presLayoutVars>
      </dgm:prSet>
      <dgm:spPr/>
    </dgm:pt>
  </dgm:ptLst>
  <dgm:cxnLst>
    <dgm:cxn modelId="{2709ED72-2735-4AC6-86FF-277BF8693B63}" srcId="{CC87C17A-9835-4805-8F3A-DDB71EB460A0}" destId="{5EC332E0-3C49-497F-94BB-2A3C072F86DD}" srcOrd="2" destOrd="0" parTransId="{F37D2B94-F575-493B-9299-A0FA2B36BCCC}" sibTransId="{65916C7E-A7FC-4405-8488-BCEF6605409C}"/>
    <dgm:cxn modelId="{9D1AE558-BB38-48DE-B5B0-89076614C739}" srcId="{CC87C17A-9835-4805-8F3A-DDB71EB460A0}" destId="{B93A6F45-02BA-4846-8E1B-E02807B8EC35}" srcOrd="0" destOrd="0" parTransId="{89738808-3485-46FC-B2B4-988886774EC3}" sibTransId="{6CFA0CBF-3B21-415C-A3BF-DDEE417B3E99}"/>
    <dgm:cxn modelId="{94FB4679-C48B-3E45-9262-20A6760A9254}" type="presOf" srcId="{5EC332E0-3C49-497F-94BB-2A3C072F86DD}" destId="{D37CDF31-79C8-43FB-8BB9-7A27BBCEE844}" srcOrd="0" destOrd="0" presId="urn:microsoft.com/office/officeart/2018/2/layout/IconVerticalSolidList"/>
    <dgm:cxn modelId="{7C411B97-DDF1-3B4E-8B9B-A4FF0E3E1653}" type="presOf" srcId="{073159D2-933B-4DFB-A010-F949A36F8E89}" destId="{671FE0C2-4D7A-47D2-8AAC-999B762109B0}" srcOrd="0" destOrd="0" presId="urn:microsoft.com/office/officeart/2018/2/layout/IconVerticalSolidList"/>
    <dgm:cxn modelId="{3ED29CCE-F974-824F-BECB-738045A30213}" type="presOf" srcId="{CC87C17A-9835-4805-8F3A-DDB71EB460A0}" destId="{2DE8F6DD-FA9F-4E82-ACD0-F90874DB2A9A}" srcOrd="0" destOrd="0" presId="urn:microsoft.com/office/officeart/2018/2/layout/IconVerticalSolidList"/>
    <dgm:cxn modelId="{AC7167D7-9FCB-8E4A-AD08-5A407F863AA5}" type="presOf" srcId="{B93A6F45-02BA-4846-8E1B-E02807B8EC35}" destId="{068183F3-D196-476D-B56A-67680D367CC9}" srcOrd="0" destOrd="0" presId="urn:microsoft.com/office/officeart/2018/2/layout/IconVerticalSolidList"/>
    <dgm:cxn modelId="{969BAAE2-B69B-42D6-933F-8325D0E3C674}" srcId="{CC87C17A-9835-4805-8F3A-DDB71EB460A0}" destId="{073159D2-933B-4DFB-A010-F949A36F8E89}" srcOrd="1" destOrd="0" parTransId="{C797031F-99CC-4330-A03E-8B71BA460D83}" sibTransId="{BA0131DD-DD01-410D-8023-CFDC1B427801}"/>
    <dgm:cxn modelId="{8A28E3F6-B8A6-E749-8940-D6C75236DDCD}" type="presParOf" srcId="{2DE8F6DD-FA9F-4E82-ACD0-F90874DB2A9A}" destId="{D450A98B-1112-4760-BB10-75BCD4D135B7}" srcOrd="0" destOrd="0" presId="urn:microsoft.com/office/officeart/2018/2/layout/IconVerticalSolidList"/>
    <dgm:cxn modelId="{05E19466-BBD1-574C-80FE-5E6C9C430F6D}" type="presParOf" srcId="{D450A98B-1112-4760-BB10-75BCD4D135B7}" destId="{E9A8A89E-EC70-4ED8-B03B-A19B9171530F}" srcOrd="0" destOrd="0" presId="urn:microsoft.com/office/officeart/2018/2/layout/IconVerticalSolidList"/>
    <dgm:cxn modelId="{3DA0B2FD-18B2-314F-95B4-9CA39833D592}" type="presParOf" srcId="{D450A98B-1112-4760-BB10-75BCD4D135B7}" destId="{E35C5946-B596-4EE2-9850-BB3B8A659B1B}" srcOrd="1" destOrd="0" presId="urn:microsoft.com/office/officeart/2018/2/layout/IconVerticalSolidList"/>
    <dgm:cxn modelId="{4B3305C0-4AEF-5F4B-AE60-979B633E6EEE}" type="presParOf" srcId="{D450A98B-1112-4760-BB10-75BCD4D135B7}" destId="{3693CF0D-20A0-4284-B11F-6E218DFF55D0}" srcOrd="2" destOrd="0" presId="urn:microsoft.com/office/officeart/2018/2/layout/IconVerticalSolidList"/>
    <dgm:cxn modelId="{46942915-0955-BC46-8A4C-3EE1DD1D2AC6}" type="presParOf" srcId="{D450A98B-1112-4760-BB10-75BCD4D135B7}" destId="{068183F3-D196-476D-B56A-67680D367CC9}" srcOrd="3" destOrd="0" presId="urn:microsoft.com/office/officeart/2018/2/layout/IconVerticalSolidList"/>
    <dgm:cxn modelId="{9D55BAB2-DB5C-2D48-ABCA-C9A585D0A98A}" type="presParOf" srcId="{2DE8F6DD-FA9F-4E82-ACD0-F90874DB2A9A}" destId="{E4573061-A7F4-4466-B54E-AFA717CD5AFA}" srcOrd="1" destOrd="0" presId="urn:microsoft.com/office/officeart/2018/2/layout/IconVerticalSolidList"/>
    <dgm:cxn modelId="{97B23032-1C64-CD41-86CF-C71949B31658}" type="presParOf" srcId="{2DE8F6DD-FA9F-4E82-ACD0-F90874DB2A9A}" destId="{585C98D6-48FE-403E-A0E7-9273053BA116}" srcOrd="2" destOrd="0" presId="urn:microsoft.com/office/officeart/2018/2/layout/IconVerticalSolidList"/>
    <dgm:cxn modelId="{2C4BFF68-C4BE-8647-A545-A62F5022B485}" type="presParOf" srcId="{585C98D6-48FE-403E-A0E7-9273053BA116}" destId="{2E58AD9A-5EFC-43F8-B844-49A49455A1E1}" srcOrd="0" destOrd="0" presId="urn:microsoft.com/office/officeart/2018/2/layout/IconVerticalSolidList"/>
    <dgm:cxn modelId="{2669A013-FBCF-974A-BAC8-15066682E217}" type="presParOf" srcId="{585C98D6-48FE-403E-A0E7-9273053BA116}" destId="{F5EBA7E6-1157-4C57-A549-8B1BF857A1D5}" srcOrd="1" destOrd="0" presId="urn:microsoft.com/office/officeart/2018/2/layout/IconVerticalSolidList"/>
    <dgm:cxn modelId="{1D35DE75-9F7F-D94B-8D2C-8C9CD4A5D017}" type="presParOf" srcId="{585C98D6-48FE-403E-A0E7-9273053BA116}" destId="{89457E73-3F4B-4070-810D-965EF47559CD}" srcOrd="2" destOrd="0" presId="urn:microsoft.com/office/officeart/2018/2/layout/IconVerticalSolidList"/>
    <dgm:cxn modelId="{9AA89CAB-53F2-CF4A-A460-EDDCD787E17D}" type="presParOf" srcId="{585C98D6-48FE-403E-A0E7-9273053BA116}" destId="{671FE0C2-4D7A-47D2-8AAC-999B762109B0}" srcOrd="3" destOrd="0" presId="urn:microsoft.com/office/officeart/2018/2/layout/IconVerticalSolidList"/>
    <dgm:cxn modelId="{58DF8A14-FEDA-F640-8C00-2BF30C1C1B18}" type="presParOf" srcId="{2DE8F6DD-FA9F-4E82-ACD0-F90874DB2A9A}" destId="{1E055AD0-130D-4F1C-A145-5CBBFF4DA6FB}" srcOrd="3" destOrd="0" presId="urn:microsoft.com/office/officeart/2018/2/layout/IconVerticalSolidList"/>
    <dgm:cxn modelId="{17506916-D628-1E42-8052-820C35B3C8C3}" type="presParOf" srcId="{2DE8F6DD-FA9F-4E82-ACD0-F90874DB2A9A}" destId="{1E797E6D-6CEF-4478-B03D-1F3A168EFDF6}" srcOrd="4" destOrd="0" presId="urn:microsoft.com/office/officeart/2018/2/layout/IconVerticalSolidList"/>
    <dgm:cxn modelId="{DD4E9B1B-579F-1A49-BCD4-622E7259808E}" type="presParOf" srcId="{1E797E6D-6CEF-4478-B03D-1F3A168EFDF6}" destId="{83C251D5-F437-43E3-9C56-43C447DA46B1}" srcOrd="0" destOrd="0" presId="urn:microsoft.com/office/officeart/2018/2/layout/IconVerticalSolidList"/>
    <dgm:cxn modelId="{2F0133A4-41AA-9642-AC70-5227A9E84869}" type="presParOf" srcId="{1E797E6D-6CEF-4478-B03D-1F3A168EFDF6}" destId="{9E239409-C1B4-40F5-88F1-1579EC2AD285}" srcOrd="1" destOrd="0" presId="urn:microsoft.com/office/officeart/2018/2/layout/IconVerticalSolidList"/>
    <dgm:cxn modelId="{AC1BD091-8E57-464D-B2DF-2CF159953744}" type="presParOf" srcId="{1E797E6D-6CEF-4478-B03D-1F3A168EFDF6}" destId="{0B72EE06-EA17-4AD5-B5AE-63E25EC4B242}" srcOrd="2" destOrd="0" presId="urn:microsoft.com/office/officeart/2018/2/layout/IconVerticalSolidList"/>
    <dgm:cxn modelId="{2062DD5A-A4FE-AB4F-9632-4990DC65AB26}" type="presParOf" srcId="{1E797E6D-6CEF-4478-B03D-1F3A168EFDF6}" destId="{D37CDF31-79C8-43FB-8BB9-7A27BBCEE84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D8C6B4-FEB3-4326-B7DC-D8A1ECA8135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70C3B89-A622-4D96-ADB7-CF6EAF7A60BF}">
      <dgm:prSet/>
      <dgm:spPr/>
      <dgm:t>
        <a:bodyPr/>
        <a:lstStyle/>
        <a:p>
          <a:r>
            <a:rPr lang="en-US" b="0" i="0"/>
            <a:t>(a) Basic information regarding current drugs of use and misuse (e.g., marijuana, alcohol, tobacco/nicotine, fentanyl, abuse of prescription drugs, and drug use trends); ​</a:t>
          </a:r>
          <a:endParaRPr lang="en-US"/>
        </a:p>
      </dgm:t>
    </dgm:pt>
    <dgm:pt modelId="{41233CA6-3E1A-4577-A0B1-D31CC27E6D14}" type="parTrans" cxnId="{D5FDDBA1-0AA2-4BE1-AB50-B0FEF56DB43D}">
      <dgm:prSet/>
      <dgm:spPr/>
      <dgm:t>
        <a:bodyPr/>
        <a:lstStyle/>
        <a:p>
          <a:endParaRPr lang="en-US"/>
        </a:p>
      </dgm:t>
    </dgm:pt>
    <dgm:pt modelId="{EA5838D7-73C3-4707-BB79-523F8EBE6974}" type="sibTrans" cxnId="{D5FDDBA1-0AA2-4BE1-AB50-B0FEF56DB43D}">
      <dgm:prSet/>
      <dgm:spPr/>
      <dgm:t>
        <a:bodyPr/>
        <a:lstStyle/>
        <a:p>
          <a:endParaRPr lang="en-US"/>
        </a:p>
      </dgm:t>
    </dgm:pt>
    <dgm:pt modelId="{F6494EC0-4D3D-4320-A659-704F8156B7E5}">
      <dgm:prSet/>
      <dgm:spPr/>
      <dgm:t>
        <a:bodyPr/>
        <a:lstStyle/>
        <a:p>
          <a:r>
            <a:rPr lang="en-US" b="0" i="0"/>
            <a:t>(b) Short-term and long-term effects and consequences of drug use on health and employability; ​</a:t>
          </a:r>
          <a:endParaRPr lang="en-US"/>
        </a:p>
      </dgm:t>
    </dgm:pt>
    <dgm:pt modelId="{A907BA3B-85A8-432C-BA99-12F928B4B23B}" type="parTrans" cxnId="{958A426F-1FD4-491A-834A-61B29A41A6B6}">
      <dgm:prSet/>
      <dgm:spPr/>
      <dgm:t>
        <a:bodyPr/>
        <a:lstStyle/>
        <a:p>
          <a:endParaRPr lang="en-US"/>
        </a:p>
      </dgm:t>
    </dgm:pt>
    <dgm:pt modelId="{8FAA3B53-B0F2-4BAB-8637-90E41FB0DB7D}" type="sibTrans" cxnId="{958A426F-1FD4-491A-834A-61B29A41A6B6}">
      <dgm:prSet/>
      <dgm:spPr/>
      <dgm:t>
        <a:bodyPr/>
        <a:lstStyle/>
        <a:p>
          <a:endParaRPr lang="en-US"/>
        </a:p>
      </dgm:t>
    </dgm:pt>
    <dgm:pt modelId="{980DD1B2-21A0-4B97-9AE0-7332A91DE753}">
      <dgm:prSet/>
      <dgm:spPr/>
      <dgm:t>
        <a:bodyPr/>
        <a:lstStyle/>
        <a:p>
          <a:r>
            <a:rPr lang="en-US" b="0" i="0"/>
            <a:t>(c) Identification of triggers for substance use; ​</a:t>
          </a:r>
          <a:endParaRPr lang="en-US"/>
        </a:p>
      </dgm:t>
    </dgm:pt>
    <dgm:pt modelId="{D4DB7953-5E72-4AFE-91A0-2A8FA4A0C575}" type="parTrans" cxnId="{DD3D4DFD-36AD-4710-9CAB-D8D60DE0CCB1}">
      <dgm:prSet/>
      <dgm:spPr/>
      <dgm:t>
        <a:bodyPr/>
        <a:lstStyle/>
        <a:p>
          <a:endParaRPr lang="en-US"/>
        </a:p>
      </dgm:t>
    </dgm:pt>
    <dgm:pt modelId="{60442C94-22CB-4404-8546-7C04BD329254}" type="sibTrans" cxnId="{DD3D4DFD-36AD-4710-9CAB-D8D60DE0CCB1}">
      <dgm:prSet/>
      <dgm:spPr/>
      <dgm:t>
        <a:bodyPr/>
        <a:lstStyle/>
        <a:p>
          <a:endParaRPr lang="en-US"/>
        </a:p>
      </dgm:t>
    </dgm:pt>
    <dgm:pt modelId="{9186D450-0A85-432D-93A8-22DBA3FD3043}">
      <dgm:prSet/>
      <dgm:spPr/>
      <dgm:t>
        <a:bodyPr/>
        <a:lstStyle/>
        <a:p>
          <a:r>
            <a:rPr lang="en-US" b="0" i="0"/>
            <a:t>(d) Relapse prevention to include development of coping and resistance skills; ​</a:t>
          </a:r>
          <a:endParaRPr lang="en-US"/>
        </a:p>
      </dgm:t>
    </dgm:pt>
    <dgm:pt modelId="{BA90C78F-177B-4F55-9B20-1B2125430B9C}" type="parTrans" cxnId="{4B0B9ADD-4A6E-4FA5-980D-45F43B5CC728}">
      <dgm:prSet/>
      <dgm:spPr/>
      <dgm:t>
        <a:bodyPr/>
        <a:lstStyle/>
        <a:p>
          <a:endParaRPr lang="en-US"/>
        </a:p>
      </dgm:t>
    </dgm:pt>
    <dgm:pt modelId="{428F4493-875C-4FFB-8592-A33C4F5A6D65}" type="sibTrans" cxnId="{4B0B9ADD-4A6E-4FA5-980D-45F43B5CC728}">
      <dgm:prSet/>
      <dgm:spPr/>
      <dgm:t>
        <a:bodyPr/>
        <a:lstStyle/>
        <a:p>
          <a:endParaRPr lang="en-US"/>
        </a:p>
      </dgm:t>
    </dgm:pt>
    <dgm:pt modelId="{391AFA5A-5091-4A7F-BBBB-6DF301060DA1}">
      <dgm:prSet/>
      <dgm:spPr/>
      <dgm:t>
        <a:bodyPr/>
        <a:lstStyle/>
        <a:p>
          <a:r>
            <a:rPr lang="en-US" b="0" i="0"/>
            <a:t>(e) Development of alternative activities in order to remain abstinent from drugs or alcohol in social situations, and;  ​</a:t>
          </a:r>
          <a:endParaRPr lang="en-US"/>
        </a:p>
      </dgm:t>
    </dgm:pt>
    <dgm:pt modelId="{C997A09E-F093-4A0A-9A56-6C8C151BB67A}" type="parTrans" cxnId="{9CCCA5F6-5F83-4FF3-A8E6-FD220C068DFD}">
      <dgm:prSet/>
      <dgm:spPr/>
      <dgm:t>
        <a:bodyPr/>
        <a:lstStyle/>
        <a:p>
          <a:endParaRPr lang="en-US"/>
        </a:p>
      </dgm:t>
    </dgm:pt>
    <dgm:pt modelId="{167D1231-5939-4731-AB93-07748EE765B4}" type="sibTrans" cxnId="{9CCCA5F6-5F83-4FF3-A8E6-FD220C068DFD}">
      <dgm:prSet/>
      <dgm:spPr/>
      <dgm:t>
        <a:bodyPr/>
        <a:lstStyle/>
        <a:p>
          <a:endParaRPr lang="en-US"/>
        </a:p>
      </dgm:t>
    </dgm:pt>
    <dgm:pt modelId="{34B89AA9-51E2-4820-98AB-856FC7C7CE23}">
      <dgm:prSet/>
      <dgm:spPr/>
      <dgm:t>
        <a:bodyPr/>
        <a:lstStyle/>
        <a:p>
          <a:r>
            <a:rPr lang="en-US" b="0" i="0"/>
            <a:t>(f) Availability of referrals and community resources. ​</a:t>
          </a:r>
          <a:endParaRPr lang="en-US"/>
        </a:p>
      </dgm:t>
    </dgm:pt>
    <dgm:pt modelId="{1B1EF1A7-101D-4AAD-8847-CF9033A60E3F}" type="parTrans" cxnId="{CE14F52B-1F26-4830-93C7-6A8DAAD69202}">
      <dgm:prSet/>
      <dgm:spPr/>
      <dgm:t>
        <a:bodyPr/>
        <a:lstStyle/>
        <a:p>
          <a:endParaRPr lang="en-US"/>
        </a:p>
      </dgm:t>
    </dgm:pt>
    <dgm:pt modelId="{4516B7BB-E641-4CEC-B7BF-D2A5681954ED}" type="sibTrans" cxnId="{CE14F52B-1F26-4830-93C7-6A8DAAD69202}">
      <dgm:prSet/>
      <dgm:spPr/>
      <dgm:t>
        <a:bodyPr/>
        <a:lstStyle/>
        <a:p>
          <a:endParaRPr lang="en-US"/>
        </a:p>
      </dgm:t>
    </dgm:pt>
    <dgm:pt modelId="{933B5287-74B4-447D-8AE3-0CC81D80E26C}" type="pres">
      <dgm:prSet presAssocID="{F5D8C6B4-FEB3-4326-B7DC-D8A1ECA8135C}" presName="vert0" presStyleCnt="0">
        <dgm:presLayoutVars>
          <dgm:dir/>
          <dgm:animOne val="branch"/>
          <dgm:animLvl val="lvl"/>
        </dgm:presLayoutVars>
      </dgm:prSet>
      <dgm:spPr/>
    </dgm:pt>
    <dgm:pt modelId="{93250FAC-09A4-44F7-906E-BD86682DD5AB}" type="pres">
      <dgm:prSet presAssocID="{470C3B89-A622-4D96-ADB7-CF6EAF7A60BF}" presName="thickLine" presStyleLbl="alignNode1" presStyleIdx="0" presStyleCnt="6"/>
      <dgm:spPr/>
    </dgm:pt>
    <dgm:pt modelId="{B585B399-F782-4959-86EC-AE54C5EC35CE}" type="pres">
      <dgm:prSet presAssocID="{470C3B89-A622-4D96-ADB7-CF6EAF7A60BF}" presName="horz1" presStyleCnt="0"/>
      <dgm:spPr/>
    </dgm:pt>
    <dgm:pt modelId="{BB72A123-D0D9-460C-A20B-13386C5E9B3B}" type="pres">
      <dgm:prSet presAssocID="{470C3B89-A622-4D96-ADB7-CF6EAF7A60BF}" presName="tx1" presStyleLbl="revTx" presStyleIdx="0" presStyleCnt="6"/>
      <dgm:spPr/>
    </dgm:pt>
    <dgm:pt modelId="{3D9FD03E-511E-4CD9-B868-A09C34356C34}" type="pres">
      <dgm:prSet presAssocID="{470C3B89-A622-4D96-ADB7-CF6EAF7A60BF}" presName="vert1" presStyleCnt="0"/>
      <dgm:spPr/>
    </dgm:pt>
    <dgm:pt modelId="{A1D6A475-557B-4B39-B986-1E74959C7EB9}" type="pres">
      <dgm:prSet presAssocID="{F6494EC0-4D3D-4320-A659-704F8156B7E5}" presName="thickLine" presStyleLbl="alignNode1" presStyleIdx="1" presStyleCnt="6"/>
      <dgm:spPr/>
    </dgm:pt>
    <dgm:pt modelId="{EC652580-9ED9-4218-A154-9D5D56885398}" type="pres">
      <dgm:prSet presAssocID="{F6494EC0-4D3D-4320-A659-704F8156B7E5}" presName="horz1" presStyleCnt="0"/>
      <dgm:spPr/>
    </dgm:pt>
    <dgm:pt modelId="{7EF94C16-2602-4206-8C86-A78D9115F902}" type="pres">
      <dgm:prSet presAssocID="{F6494EC0-4D3D-4320-A659-704F8156B7E5}" presName="tx1" presStyleLbl="revTx" presStyleIdx="1" presStyleCnt="6"/>
      <dgm:spPr/>
    </dgm:pt>
    <dgm:pt modelId="{7E14191E-1A2D-460D-B49A-73518CDBDE2B}" type="pres">
      <dgm:prSet presAssocID="{F6494EC0-4D3D-4320-A659-704F8156B7E5}" presName="vert1" presStyleCnt="0"/>
      <dgm:spPr/>
    </dgm:pt>
    <dgm:pt modelId="{C28C05CC-6BB3-40CD-9096-4980FA2E91A5}" type="pres">
      <dgm:prSet presAssocID="{980DD1B2-21A0-4B97-9AE0-7332A91DE753}" presName="thickLine" presStyleLbl="alignNode1" presStyleIdx="2" presStyleCnt="6"/>
      <dgm:spPr/>
    </dgm:pt>
    <dgm:pt modelId="{A938F00B-9E6C-4D33-BB6E-937E232450B2}" type="pres">
      <dgm:prSet presAssocID="{980DD1B2-21A0-4B97-9AE0-7332A91DE753}" presName="horz1" presStyleCnt="0"/>
      <dgm:spPr/>
    </dgm:pt>
    <dgm:pt modelId="{6BEFB50A-591C-4223-BBF3-CC25A572B0D1}" type="pres">
      <dgm:prSet presAssocID="{980DD1B2-21A0-4B97-9AE0-7332A91DE753}" presName="tx1" presStyleLbl="revTx" presStyleIdx="2" presStyleCnt="6"/>
      <dgm:spPr/>
    </dgm:pt>
    <dgm:pt modelId="{3F1232A4-7710-41A8-9BFF-D7B8C08DBE6F}" type="pres">
      <dgm:prSet presAssocID="{980DD1B2-21A0-4B97-9AE0-7332A91DE753}" presName="vert1" presStyleCnt="0"/>
      <dgm:spPr/>
    </dgm:pt>
    <dgm:pt modelId="{A87B9BCB-5848-4493-964F-5C5C81826D39}" type="pres">
      <dgm:prSet presAssocID="{9186D450-0A85-432D-93A8-22DBA3FD3043}" presName="thickLine" presStyleLbl="alignNode1" presStyleIdx="3" presStyleCnt="6"/>
      <dgm:spPr/>
    </dgm:pt>
    <dgm:pt modelId="{92729FC7-24B4-4745-B9F8-9B2808E773F3}" type="pres">
      <dgm:prSet presAssocID="{9186D450-0A85-432D-93A8-22DBA3FD3043}" presName="horz1" presStyleCnt="0"/>
      <dgm:spPr/>
    </dgm:pt>
    <dgm:pt modelId="{979D80C4-137E-42EE-A8A5-A5963C0CF42A}" type="pres">
      <dgm:prSet presAssocID="{9186D450-0A85-432D-93A8-22DBA3FD3043}" presName="tx1" presStyleLbl="revTx" presStyleIdx="3" presStyleCnt="6"/>
      <dgm:spPr/>
    </dgm:pt>
    <dgm:pt modelId="{E10DB3E8-717D-4ABD-A2A5-F17BA2EDD64E}" type="pres">
      <dgm:prSet presAssocID="{9186D450-0A85-432D-93A8-22DBA3FD3043}" presName="vert1" presStyleCnt="0"/>
      <dgm:spPr/>
    </dgm:pt>
    <dgm:pt modelId="{254D4991-4FA0-4FE3-9C7F-FA9E3985792F}" type="pres">
      <dgm:prSet presAssocID="{391AFA5A-5091-4A7F-BBBB-6DF301060DA1}" presName="thickLine" presStyleLbl="alignNode1" presStyleIdx="4" presStyleCnt="6"/>
      <dgm:spPr/>
    </dgm:pt>
    <dgm:pt modelId="{C67295D0-F075-4768-9687-170B8F50CEE0}" type="pres">
      <dgm:prSet presAssocID="{391AFA5A-5091-4A7F-BBBB-6DF301060DA1}" presName="horz1" presStyleCnt="0"/>
      <dgm:spPr/>
    </dgm:pt>
    <dgm:pt modelId="{39C4A1BA-397E-43F6-A685-9DAD13310CC0}" type="pres">
      <dgm:prSet presAssocID="{391AFA5A-5091-4A7F-BBBB-6DF301060DA1}" presName="tx1" presStyleLbl="revTx" presStyleIdx="4" presStyleCnt="6"/>
      <dgm:spPr/>
    </dgm:pt>
    <dgm:pt modelId="{2F357732-D79A-46AC-B130-9109AE1A0AC3}" type="pres">
      <dgm:prSet presAssocID="{391AFA5A-5091-4A7F-BBBB-6DF301060DA1}" presName="vert1" presStyleCnt="0"/>
      <dgm:spPr/>
    </dgm:pt>
    <dgm:pt modelId="{325032B6-B0AB-4A22-AA79-8B071A3C256A}" type="pres">
      <dgm:prSet presAssocID="{34B89AA9-51E2-4820-98AB-856FC7C7CE23}" presName="thickLine" presStyleLbl="alignNode1" presStyleIdx="5" presStyleCnt="6"/>
      <dgm:spPr/>
    </dgm:pt>
    <dgm:pt modelId="{6A8BA264-E445-4A0C-8FDB-5E1B890800E0}" type="pres">
      <dgm:prSet presAssocID="{34B89AA9-51E2-4820-98AB-856FC7C7CE23}" presName="horz1" presStyleCnt="0"/>
      <dgm:spPr/>
    </dgm:pt>
    <dgm:pt modelId="{35411E02-6E8C-4E0A-BF59-DE96A31F510F}" type="pres">
      <dgm:prSet presAssocID="{34B89AA9-51E2-4820-98AB-856FC7C7CE23}" presName="tx1" presStyleLbl="revTx" presStyleIdx="5" presStyleCnt="6"/>
      <dgm:spPr/>
    </dgm:pt>
    <dgm:pt modelId="{88465A24-710F-43F2-A260-5B86BF11BD56}" type="pres">
      <dgm:prSet presAssocID="{34B89AA9-51E2-4820-98AB-856FC7C7CE23}" presName="vert1" presStyleCnt="0"/>
      <dgm:spPr/>
    </dgm:pt>
  </dgm:ptLst>
  <dgm:cxnLst>
    <dgm:cxn modelId="{CE14F52B-1F26-4830-93C7-6A8DAAD69202}" srcId="{F5D8C6B4-FEB3-4326-B7DC-D8A1ECA8135C}" destId="{34B89AA9-51E2-4820-98AB-856FC7C7CE23}" srcOrd="5" destOrd="0" parTransId="{1B1EF1A7-101D-4AAD-8847-CF9033A60E3F}" sibTransId="{4516B7BB-E641-4CEC-B7BF-D2A5681954ED}"/>
    <dgm:cxn modelId="{958A426F-1FD4-491A-834A-61B29A41A6B6}" srcId="{F5D8C6B4-FEB3-4326-B7DC-D8A1ECA8135C}" destId="{F6494EC0-4D3D-4320-A659-704F8156B7E5}" srcOrd="1" destOrd="0" parTransId="{A907BA3B-85A8-432C-BA99-12F928B4B23B}" sibTransId="{8FAA3B53-B0F2-4BAB-8637-90E41FB0DB7D}"/>
    <dgm:cxn modelId="{D8BA1158-5A2E-424E-B920-488B850172A9}" type="presOf" srcId="{F6494EC0-4D3D-4320-A659-704F8156B7E5}" destId="{7EF94C16-2602-4206-8C86-A78D9115F902}" srcOrd="0" destOrd="0" presId="urn:microsoft.com/office/officeart/2008/layout/LinedList"/>
    <dgm:cxn modelId="{F18BAF7C-ECDB-4845-AE50-4DED6C6620D5}" type="presOf" srcId="{F5D8C6B4-FEB3-4326-B7DC-D8A1ECA8135C}" destId="{933B5287-74B4-447D-8AE3-0CC81D80E26C}" srcOrd="0" destOrd="0" presId="urn:microsoft.com/office/officeart/2008/layout/LinedList"/>
    <dgm:cxn modelId="{85B29A81-6262-4016-9CF2-E435FCB046E4}" type="presOf" srcId="{9186D450-0A85-432D-93A8-22DBA3FD3043}" destId="{979D80C4-137E-42EE-A8A5-A5963C0CF42A}" srcOrd="0" destOrd="0" presId="urn:microsoft.com/office/officeart/2008/layout/LinedList"/>
    <dgm:cxn modelId="{D5FDDBA1-0AA2-4BE1-AB50-B0FEF56DB43D}" srcId="{F5D8C6B4-FEB3-4326-B7DC-D8A1ECA8135C}" destId="{470C3B89-A622-4D96-ADB7-CF6EAF7A60BF}" srcOrd="0" destOrd="0" parTransId="{41233CA6-3E1A-4577-A0B1-D31CC27E6D14}" sibTransId="{EA5838D7-73C3-4707-BB79-523F8EBE6974}"/>
    <dgm:cxn modelId="{5021A8A2-F01B-4979-BF25-DFB8018A262A}" type="presOf" srcId="{980DD1B2-21A0-4B97-9AE0-7332A91DE753}" destId="{6BEFB50A-591C-4223-BBF3-CC25A572B0D1}" srcOrd="0" destOrd="0" presId="urn:microsoft.com/office/officeart/2008/layout/LinedList"/>
    <dgm:cxn modelId="{7461ADA4-0F6C-4735-B619-556B0C59E820}" type="presOf" srcId="{470C3B89-A622-4D96-ADB7-CF6EAF7A60BF}" destId="{BB72A123-D0D9-460C-A20B-13386C5E9B3B}" srcOrd="0" destOrd="0" presId="urn:microsoft.com/office/officeart/2008/layout/LinedList"/>
    <dgm:cxn modelId="{993447B2-00D8-4295-9AEE-98ACDFE0AF6B}" type="presOf" srcId="{391AFA5A-5091-4A7F-BBBB-6DF301060DA1}" destId="{39C4A1BA-397E-43F6-A685-9DAD13310CC0}" srcOrd="0" destOrd="0" presId="urn:microsoft.com/office/officeart/2008/layout/LinedList"/>
    <dgm:cxn modelId="{DACF09D4-F099-46E0-B9CD-BFE5550E493B}" type="presOf" srcId="{34B89AA9-51E2-4820-98AB-856FC7C7CE23}" destId="{35411E02-6E8C-4E0A-BF59-DE96A31F510F}" srcOrd="0" destOrd="0" presId="urn:microsoft.com/office/officeart/2008/layout/LinedList"/>
    <dgm:cxn modelId="{4B0B9ADD-4A6E-4FA5-980D-45F43B5CC728}" srcId="{F5D8C6B4-FEB3-4326-B7DC-D8A1ECA8135C}" destId="{9186D450-0A85-432D-93A8-22DBA3FD3043}" srcOrd="3" destOrd="0" parTransId="{BA90C78F-177B-4F55-9B20-1B2125430B9C}" sibTransId="{428F4493-875C-4FFB-8592-A33C4F5A6D65}"/>
    <dgm:cxn modelId="{9CCCA5F6-5F83-4FF3-A8E6-FD220C068DFD}" srcId="{F5D8C6B4-FEB3-4326-B7DC-D8A1ECA8135C}" destId="{391AFA5A-5091-4A7F-BBBB-6DF301060DA1}" srcOrd="4" destOrd="0" parTransId="{C997A09E-F093-4A0A-9A56-6C8C151BB67A}" sibTransId="{167D1231-5939-4731-AB93-07748EE765B4}"/>
    <dgm:cxn modelId="{DD3D4DFD-36AD-4710-9CAB-D8D60DE0CCB1}" srcId="{F5D8C6B4-FEB3-4326-B7DC-D8A1ECA8135C}" destId="{980DD1B2-21A0-4B97-9AE0-7332A91DE753}" srcOrd="2" destOrd="0" parTransId="{D4DB7953-5E72-4AFE-91A0-2A8FA4A0C575}" sibTransId="{60442C94-22CB-4404-8546-7C04BD329254}"/>
    <dgm:cxn modelId="{DAC1443C-9C4F-43AA-96CC-CA0BC1AA6582}" type="presParOf" srcId="{933B5287-74B4-447D-8AE3-0CC81D80E26C}" destId="{93250FAC-09A4-44F7-906E-BD86682DD5AB}" srcOrd="0" destOrd="0" presId="urn:microsoft.com/office/officeart/2008/layout/LinedList"/>
    <dgm:cxn modelId="{407A1755-CB5B-485D-92BD-89122BE3CAB8}" type="presParOf" srcId="{933B5287-74B4-447D-8AE3-0CC81D80E26C}" destId="{B585B399-F782-4959-86EC-AE54C5EC35CE}" srcOrd="1" destOrd="0" presId="urn:microsoft.com/office/officeart/2008/layout/LinedList"/>
    <dgm:cxn modelId="{5E1FCEE8-B6A2-4E0D-9E7A-96B459B34484}" type="presParOf" srcId="{B585B399-F782-4959-86EC-AE54C5EC35CE}" destId="{BB72A123-D0D9-460C-A20B-13386C5E9B3B}" srcOrd="0" destOrd="0" presId="urn:microsoft.com/office/officeart/2008/layout/LinedList"/>
    <dgm:cxn modelId="{B59E7BFA-2A36-467E-AB39-4A01B1E45CF2}" type="presParOf" srcId="{B585B399-F782-4959-86EC-AE54C5EC35CE}" destId="{3D9FD03E-511E-4CD9-B868-A09C34356C34}" srcOrd="1" destOrd="0" presId="urn:microsoft.com/office/officeart/2008/layout/LinedList"/>
    <dgm:cxn modelId="{9B1B66CD-4CDA-4436-B7AC-002B6AA634CC}" type="presParOf" srcId="{933B5287-74B4-447D-8AE3-0CC81D80E26C}" destId="{A1D6A475-557B-4B39-B986-1E74959C7EB9}" srcOrd="2" destOrd="0" presId="urn:microsoft.com/office/officeart/2008/layout/LinedList"/>
    <dgm:cxn modelId="{4CEB17F8-B059-49A4-80CD-B3AAFA198735}" type="presParOf" srcId="{933B5287-74B4-447D-8AE3-0CC81D80E26C}" destId="{EC652580-9ED9-4218-A154-9D5D56885398}" srcOrd="3" destOrd="0" presId="urn:microsoft.com/office/officeart/2008/layout/LinedList"/>
    <dgm:cxn modelId="{7E2ED9E4-3220-4C7F-8D2B-2F16459F1132}" type="presParOf" srcId="{EC652580-9ED9-4218-A154-9D5D56885398}" destId="{7EF94C16-2602-4206-8C86-A78D9115F902}" srcOrd="0" destOrd="0" presId="urn:microsoft.com/office/officeart/2008/layout/LinedList"/>
    <dgm:cxn modelId="{AEF86B38-9A0C-46DF-BDAD-42AEB7CC5FEF}" type="presParOf" srcId="{EC652580-9ED9-4218-A154-9D5D56885398}" destId="{7E14191E-1A2D-460D-B49A-73518CDBDE2B}" srcOrd="1" destOrd="0" presId="urn:microsoft.com/office/officeart/2008/layout/LinedList"/>
    <dgm:cxn modelId="{84F15618-7A3C-4A39-AC93-DF53107A8B79}" type="presParOf" srcId="{933B5287-74B4-447D-8AE3-0CC81D80E26C}" destId="{C28C05CC-6BB3-40CD-9096-4980FA2E91A5}" srcOrd="4" destOrd="0" presId="urn:microsoft.com/office/officeart/2008/layout/LinedList"/>
    <dgm:cxn modelId="{B5A11055-EF52-42B5-9415-DDC48E01C2EA}" type="presParOf" srcId="{933B5287-74B4-447D-8AE3-0CC81D80E26C}" destId="{A938F00B-9E6C-4D33-BB6E-937E232450B2}" srcOrd="5" destOrd="0" presId="urn:microsoft.com/office/officeart/2008/layout/LinedList"/>
    <dgm:cxn modelId="{253B2A16-698F-4078-87CA-66060A540BDB}" type="presParOf" srcId="{A938F00B-9E6C-4D33-BB6E-937E232450B2}" destId="{6BEFB50A-591C-4223-BBF3-CC25A572B0D1}" srcOrd="0" destOrd="0" presId="urn:microsoft.com/office/officeart/2008/layout/LinedList"/>
    <dgm:cxn modelId="{BECEB2E8-5B35-4584-A0C8-444D54E89D75}" type="presParOf" srcId="{A938F00B-9E6C-4D33-BB6E-937E232450B2}" destId="{3F1232A4-7710-41A8-9BFF-D7B8C08DBE6F}" srcOrd="1" destOrd="0" presId="urn:microsoft.com/office/officeart/2008/layout/LinedList"/>
    <dgm:cxn modelId="{F86E7EDD-6F23-4C32-967F-466C23CD0F86}" type="presParOf" srcId="{933B5287-74B4-447D-8AE3-0CC81D80E26C}" destId="{A87B9BCB-5848-4493-964F-5C5C81826D39}" srcOrd="6" destOrd="0" presId="urn:microsoft.com/office/officeart/2008/layout/LinedList"/>
    <dgm:cxn modelId="{A7F72DF1-6181-41AD-8DC9-C4E008A80A37}" type="presParOf" srcId="{933B5287-74B4-447D-8AE3-0CC81D80E26C}" destId="{92729FC7-24B4-4745-B9F8-9B2808E773F3}" srcOrd="7" destOrd="0" presId="urn:microsoft.com/office/officeart/2008/layout/LinedList"/>
    <dgm:cxn modelId="{17063F7F-5C4D-4524-AD37-2B7A675E5B53}" type="presParOf" srcId="{92729FC7-24B4-4745-B9F8-9B2808E773F3}" destId="{979D80C4-137E-42EE-A8A5-A5963C0CF42A}" srcOrd="0" destOrd="0" presId="urn:microsoft.com/office/officeart/2008/layout/LinedList"/>
    <dgm:cxn modelId="{B8C47A80-5F5F-42BD-AF48-3B8E559BAAA0}" type="presParOf" srcId="{92729FC7-24B4-4745-B9F8-9B2808E773F3}" destId="{E10DB3E8-717D-4ABD-A2A5-F17BA2EDD64E}" srcOrd="1" destOrd="0" presId="urn:microsoft.com/office/officeart/2008/layout/LinedList"/>
    <dgm:cxn modelId="{F96E36B3-0746-4E9D-82D4-6D73119CB193}" type="presParOf" srcId="{933B5287-74B4-447D-8AE3-0CC81D80E26C}" destId="{254D4991-4FA0-4FE3-9C7F-FA9E3985792F}" srcOrd="8" destOrd="0" presId="urn:microsoft.com/office/officeart/2008/layout/LinedList"/>
    <dgm:cxn modelId="{F9A3A674-77A9-4289-8249-003DE206981C}" type="presParOf" srcId="{933B5287-74B4-447D-8AE3-0CC81D80E26C}" destId="{C67295D0-F075-4768-9687-170B8F50CEE0}" srcOrd="9" destOrd="0" presId="urn:microsoft.com/office/officeart/2008/layout/LinedList"/>
    <dgm:cxn modelId="{E747D4F2-FA78-45EC-9BF2-905514F5A3E6}" type="presParOf" srcId="{C67295D0-F075-4768-9687-170B8F50CEE0}" destId="{39C4A1BA-397E-43F6-A685-9DAD13310CC0}" srcOrd="0" destOrd="0" presId="urn:microsoft.com/office/officeart/2008/layout/LinedList"/>
    <dgm:cxn modelId="{CA3944B8-DE31-4B9C-8CDA-0D4A40602E32}" type="presParOf" srcId="{C67295D0-F075-4768-9687-170B8F50CEE0}" destId="{2F357732-D79A-46AC-B130-9109AE1A0AC3}" srcOrd="1" destOrd="0" presId="urn:microsoft.com/office/officeart/2008/layout/LinedList"/>
    <dgm:cxn modelId="{9A9BD1FF-C847-4CEA-A396-428B9EF4125A}" type="presParOf" srcId="{933B5287-74B4-447D-8AE3-0CC81D80E26C}" destId="{325032B6-B0AB-4A22-AA79-8B071A3C256A}" srcOrd="10" destOrd="0" presId="urn:microsoft.com/office/officeart/2008/layout/LinedList"/>
    <dgm:cxn modelId="{0DDF1DD3-23D3-41CD-8E57-DB236CA9E620}" type="presParOf" srcId="{933B5287-74B4-447D-8AE3-0CC81D80E26C}" destId="{6A8BA264-E445-4A0C-8FDB-5E1B890800E0}" srcOrd="11" destOrd="0" presId="urn:microsoft.com/office/officeart/2008/layout/LinedList"/>
    <dgm:cxn modelId="{893D842D-7F10-473A-A19C-4E6E58AA2806}" type="presParOf" srcId="{6A8BA264-E445-4A0C-8FDB-5E1B890800E0}" destId="{35411E02-6E8C-4E0A-BF59-DE96A31F510F}" srcOrd="0" destOrd="0" presId="urn:microsoft.com/office/officeart/2008/layout/LinedList"/>
    <dgm:cxn modelId="{448A71C5-F9D8-4AB8-8D79-289846F8468A}" type="presParOf" srcId="{6A8BA264-E445-4A0C-8FDB-5E1B890800E0}" destId="{88465A24-710F-43F2-A260-5B86BF11BD5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63FBB8-6C4E-4E19-BDF7-A9A0F4996C22}"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90947B79-3DF3-4237-A4A6-9699BF6631CE}">
      <dgm:prSet/>
      <dgm:spPr/>
      <dgm:t>
        <a:bodyPr/>
        <a:lstStyle/>
        <a:p>
          <a:r>
            <a:rPr lang="en-US"/>
            <a:t>Definition</a:t>
          </a:r>
        </a:p>
      </dgm:t>
    </dgm:pt>
    <dgm:pt modelId="{5F9231D1-9483-4564-8F43-A03A2B3892D2}" type="parTrans" cxnId="{6F1135C2-FC91-4DE1-8AC3-7B77EB0B937F}">
      <dgm:prSet/>
      <dgm:spPr/>
      <dgm:t>
        <a:bodyPr/>
        <a:lstStyle/>
        <a:p>
          <a:endParaRPr lang="en-US"/>
        </a:p>
      </dgm:t>
    </dgm:pt>
    <dgm:pt modelId="{CF0333AE-F57C-408A-8935-B95D6D6B8921}" type="sibTrans" cxnId="{6F1135C2-FC91-4DE1-8AC3-7B77EB0B937F}">
      <dgm:prSet/>
      <dgm:spPr/>
      <dgm:t>
        <a:bodyPr/>
        <a:lstStyle/>
        <a:p>
          <a:endParaRPr lang="en-US"/>
        </a:p>
      </dgm:t>
    </dgm:pt>
    <dgm:pt modelId="{21D6BFEB-1284-441A-B678-73FB0A4D086F}">
      <dgm:prSet/>
      <dgm:spPr/>
      <dgm:t>
        <a:bodyPr/>
        <a:lstStyle/>
        <a:p>
          <a:r>
            <a:rPr lang="en-US"/>
            <a:t>The amount of time it takes for half of the THC concentration to be excreted from the body</a:t>
          </a:r>
        </a:p>
      </dgm:t>
    </dgm:pt>
    <dgm:pt modelId="{EF003012-B7C9-4503-8817-1C7E663B4524}" type="parTrans" cxnId="{2077783A-FB09-4A49-9AB1-FAEE2DF2EF04}">
      <dgm:prSet/>
      <dgm:spPr/>
      <dgm:t>
        <a:bodyPr/>
        <a:lstStyle/>
        <a:p>
          <a:endParaRPr lang="en-US"/>
        </a:p>
      </dgm:t>
    </dgm:pt>
    <dgm:pt modelId="{F6C604F5-C64D-4A3D-B31F-10DF7E641A94}" type="sibTrans" cxnId="{2077783A-FB09-4A49-9AB1-FAEE2DF2EF04}">
      <dgm:prSet/>
      <dgm:spPr/>
      <dgm:t>
        <a:bodyPr/>
        <a:lstStyle/>
        <a:p>
          <a:endParaRPr lang="en-US"/>
        </a:p>
      </dgm:t>
    </dgm:pt>
    <dgm:pt modelId="{C4F736B7-00F8-40BE-B451-233B78360149}">
      <dgm:prSet/>
      <dgm:spPr/>
      <dgm:t>
        <a:bodyPr/>
        <a:lstStyle/>
        <a:p>
          <a:r>
            <a:rPr lang="en-US"/>
            <a:t>THC Half-Life</a:t>
          </a:r>
        </a:p>
      </dgm:t>
    </dgm:pt>
    <dgm:pt modelId="{F78A7969-6327-4517-A183-ED02C8075C00}" type="parTrans" cxnId="{A827281D-2E29-48C2-8D38-A96C4FDA2C25}">
      <dgm:prSet/>
      <dgm:spPr/>
      <dgm:t>
        <a:bodyPr/>
        <a:lstStyle/>
        <a:p>
          <a:endParaRPr lang="en-US"/>
        </a:p>
      </dgm:t>
    </dgm:pt>
    <dgm:pt modelId="{6E131928-C2F1-4E89-BEA7-EDC5E258C0E6}" type="sibTrans" cxnId="{A827281D-2E29-48C2-8D38-A96C4FDA2C25}">
      <dgm:prSet/>
      <dgm:spPr/>
      <dgm:t>
        <a:bodyPr/>
        <a:lstStyle/>
        <a:p>
          <a:endParaRPr lang="en-US"/>
        </a:p>
      </dgm:t>
    </dgm:pt>
    <dgm:pt modelId="{160EFECF-565F-4F6A-BE45-CFAD02534D58}">
      <dgm:prSet/>
      <dgm:spPr/>
      <dgm:t>
        <a:bodyPr/>
        <a:lstStyle/>
        <a:p>
          <a:r>
            <a:rPr lang="en-US"/>
            <a:t>5-13 days in </a:t>
          </a:r>
          <a:r>
            <a:rPr lang="en-US">
              <a:latin typeface="+mn-lt"/>
            </a:rPr>
            <a:t>regular users</a:t>
          </a:r>
        </a:p>
      </dgm:t>
    </dgm:pt>
    <dgm:pt modelId="{48612D7D-F7C6-4DE8-842A-1AFA2CF165DC}" type="parTrans" cxnId="{5633583C-E160-4289-AC8A-E1687ECB0422}">
      <dgm:prSet/>
      <dgm:spPr/>
      <dgm:t>
        <a:bodyPr/>
        <a:lstStyle/>
        <a:p>
          <a:endParaRPr lang="en-US"/>
        </a:p>
      </dgm:t>
    </dgm:pt>
    <dgm:pt modelId="{A8ABCF4E-4153-47E0-9FEB-93EC4F660766}" type="sibTrans" cxnId="{5633583C-E160-4289-AC8A-E1687ECB0422}">
      <dgm:prSet/>
      <dgm:spPr/>
      <dgm:t>
        <a:bodyPr/>
        <a:lstStyle/>
        <a:p>
          <a:endParaRPr lang="en-US"/>
        </a:p>
      </dgm:t>
    </dgm:pt>
    <dgm:pt modelId="{7C2FBECC-881E-45E6-9B66-AF6ED0A1F526}">
      <dgm:prSet/>
      <dgm:spPr/>
      <dgm:t>
        <a:bodyPr/>
        <a:lstStyle/>
        <a:p>
          <a:r>
            <a:rPr lang="en-US"/>
            <a:t>Job Corps Policy</a:t>
          </a:r>
        </a:p>
      </dgm:t>
    </dgm:pt>
    <dgm:pt modelId="{C03F96F6-261D-4846-BCDD-AA010FBE7FE3}" type="parTrans" cxnId="{3508F2CF-42E9-43A3-8D41-96A89E22BB98}">
      <dgm:prSet/>
      <dgm:spPr/>
      <dgm:t>
        <a:bodyPr/>
        <a:lstStyle/>
        <a:p>
          <a:endParaRPr lang="en-US"/>
        </a:p>
      </dgm:t>
    </dgm:pt>
    <dgm:pt modelId="{AB7FC66D-B7FF-4895-8B3F-7DA0CC450618}" type="sibTrans" cxnId="{3508F2CF-42E9-43A3-8D41-96A89E22BB98}">
      <dgm:prSet/>
      <dgm:spPr/>
      <dgm:t>
        <a:bodyPr/>
        <a:lstStyle/>
        <a:p>
          <a:endParaRPr lang="en-US"/>
        </a:p>
      </dgm:t>
    </dgm:pt>
    <dgm:pt modelId="{E8D926BB-96A5-4A20-91D2-D90E55CCBBC3}">
      <dgm:prSet/>
      <dgm:spPr/>
      <dgm:t>
        <a:bodyPr/>
        <a:lstStyle/>
        <a:p>
          <a:r>
            <a:rPr lang="en-US"/>
            <a:t>Based on 13-day half-life</a:t>
          </a:r>
        </a:p>
      </dgm:t>
    </dgm:pt>
    <dgm:pt modelId="{4BF0879C-8EA4-4154-BD28-15B22BC1CE15}" type="parTrans" cxnId="{6C6F3339-8202-4405-9D3E-DE75F8B766DD}">
      <dgm:prSet/>
      <dgm:spPr/>
      <dgm:t>
        <a:bodyPr/>
        <a:lstStyle/>
        <a:p>
          <a:endParaRPr lang="en-US"/>
        </a:p>
      </dgm:t>
    </dgm:pt>
    <dgm:pt modelId="{FCC04940-912B-4551-A900-811246B85299}" type="sibTrans" cxnId="{6C6F3339-8202-4405-9D3E-DE75F8B766DD}">
      <dgm:prSet/>
      <dgm:spPr/>
      <dgm:t>
        <a:bodyPr/>
        <a:lstStyle/>
        <a:p>
          <a:endParaRPr lang="en-US"/>
        </a:p>
      </dgm:t>
    </dgm:pt>
    <dgm:pt modelId="{6994376B-8FAE-46E8-9EE2-9558252C0D18}" type="pres">
      <dgm:prSet presAssocID="{A963FBB8-6C4E-4E19-BDF7-A9A0F4996C22}" presName="Name0" presStyleCnt="0">
        <dgm:presLayoutVars>
          <dgm:dir/>
          <dgm:animLvl val="lvl"/>
          <dgm:resizeHandles val="exact"/>
        </dgm:presLayoutVars>
      </dgm:prSet>
      <dgm:spPr/>
    </dgm:pt>
    <dgm:pt modelId="{B0E21389-CD84-4B09-B470-FE37160069F2}" type="pres">
      <dgm:prSet presAssocID="{90947B79-3DF3-4237-A4A6-9699BF6631CE}" presName="linNode" presStyleCnt="0"/>
      <dgm:spPr/>
    </dgm:pt>
    <dgm:pt modelId="{BFBC435B-702F-4C49-8065-5E2DC23DA927}" type="pres">
      <dgm:prSet presAssocID="{90947B79-3DF3-4237-A4A6-9699BF6631CE}" presName="parentText" presStyleLbl="node1" presStyleIdx="0" presStyleCnt="3">
        <dgm:presLayoutVars>
          <dgm:chMax val="1"/>
          <dgm:bulletEnabled val="1"/>
        </dgm:presLayoutVars>
      </dgm:prSet>
      <dgm:spPr/>
    </dgm:pt>
    <dgm:pt modelId="{4475E0B3-0351-4243-A813-60E89FEA1234}" type="pres">
      <dgm:prSet presAssocID="{90947B79-3DF3-4237-A4A6-9699BF6631CE}" presName="descendantText" presStyleLbl="alignAccFollowNode1" presStyleIdx="0" presStyleCnt="3">
        <dgm:presLayoutVars>
          <dgm:bulletEnabled val="1"/>
        </dgm:presLayoutVars>
      </dgm:prSet>
      <dgm:spPr/>
    </dgm:pt>
    <dgm:pt modelId="{74B93027-04B5-4711-9213-2C03E97691B4}" type="pres">
      <dgm:prSet presAssocID="{CF0333AE-F57C-408A-8935-B95D6D6B8921}" presName="sp" presStyleCnt="0"/>
      <dgm:spPr/>
    </dgm:pt>
    <dgm:pt modelId="{B8877289-519C-494F-8737-3D52399BABB4}" type="pres">
      <dgm:prSet presAssocID="{C4F736B7-00F8-40BE-B451-233B78360149}" presName="linNode" presStyleCnt="0"/>
      <dgm:spPr/>
    </dgm:pt>
    <dgm:pt modelId="{3B3B69AB-25FD-44BA-A892-1F4E39D240B7}" type="pres">
      <dgm:prSet presAssocID="{C4F736B7-00F8-40BE-B451-233B78360149}" presName="parentText" presStyleLbl="node1" presStyleIdx="1" presStyleCnt="3">
        <dgm:presLayoutVars>
          <dgm:chMax val="1"/>
          <dgm:bulletEnabled val="1"/>
        </dgm:presLayoutVars>
      </dgm:prSet>
      <dgm:spPr/>
    </dgm:pt>
    <dgm:pt modelId="{5AA25124-5B81-435C-8F54-CF58445CDC70}" type="pres">
      <dgm:prSet presAssocID="{C4F736B7-00F8-40BE-B451-233B78360149}" presName="descendantText" presStyleLbl="alignAccFollowNode1" presStyleIdx="1" presStyleCnt="3">
        <dgm:presLayoutVars>
          <dgm:bulletEnabled val="1"/>
        </dgm:presLayoutVars>
      </dgm:prSet>
      <dgm:spPr/>
    </dgm:pt>
    <dgm:pt modelId="{19F3E4FE-47E1-409F-83A5-45992DB39483}" type="pres">
      <dgm:prSet presAssocID="{6E131928-C2F1-4E89-BEA7-EDC5E258C0E6}" presName="sp" presStyleCnt="0"/>
      <dgm:spPr/>
    </dgm:pt>
    <dgm:pt modelId="{2DC03DE0-F076-4CB4-B974-6CF1CE38F8FD}" type="pres">
      <dgm:prSet presAssocID="{7C2FBECC-881E-45E6-9B66-AF6ED0A1F526}" presName="linNode" presStyleCnt="0"/>
      <dgm:spPr/>
    </dgm:pt>
    <dgm:pt modelId="{9610C08A-514E-4AC5-B504-64482C3976D5}" type="pres">
      <dgm:prSet presAssocID="{7C2FBECC-881E-45E6-9B66-AF6ED0A1F526}" presName="parentText" presStyleLbl="node1" presStyleIdx="2" presStyleCnt="3">
        <dgm:presLayoutVars>
          <dgm:chMax val="1"/>
          <dgm:bulletEnabled val="1"/>
        </dgm:presLayoutVars>
      </dgm:prSet>
      <dgm:spPr/>
    </dgm:pt>
    <dgm:pt modelId="{D4140E44-46AF-4677-A193-18F042641028}" type="pres">
      <dgm:prSet presAssocID="{7C2FBECC-881E-45E6-9B66-AF6ED0A1F526}" presName="descendantText" presStyleLbl="alignAccFollowNode1" presStyleIdx="2" presStyleCnt="3">
        <dgm:presLayoutVars>
          <dgm:bulletEnabled val="1"/>
        </dgm:presLayoutVars>
      </dgm:prSet>
      <dgm:spPr/>
    </dgm:pt>
  </dgm:ptLst>
  <dgm:cxnLst>
    <dgm:cxn modelId="{A827281D-2E29-48C2-8D38-A96C4FDA2C25}" srcId="{A963FBB8-6C4E-4E19-BDF7-A9A0F4996C22}" destId="{C4F736B7-00F8-40BE-B451-233B78360149}" srcOrd="1" destOrd="0" parTransId="{F78A7969-6327-4517-A183-ED02C8075C00}" sibTransId="{6E131928-C2F1-4E89-BEA7-EDC5E258C0E6}"/>
    <dgm:cxn modelId="{6C6F3339-8202-4405-9D3E-DE75F8B766DD}" srcId="{7C2FBECC-881E-45E6-9B66-AF6ED0A1F526}" destId="{E8D926BB-96A5-4A20-91D2-D90E55CCBBC3}" srcOrd="0" destOrd="0" parTransId="{4BF0879C-8EA4-4154-BD28-15B22BC1CE15}" sibTransId="{FCC04940-912B-4551-A900-811246B85299}"/>
    <dgm:cxn modelId="{2077783A-FB09-4A49-9AB1-FAEE2DF2EF04}" srcId="{90947B79-3DF3-4237-A4A6-9699BF6631CE}" destId="{21D6BFEB-1284-441A-B678-73FB0A4D086F}" srcOrd="0" destOrd="0" parTransId="{EF003012-B7C9-4503-8817-1C7E663B4524}" sibTransId="{F6C604F5-C64D-4A3D-B31F-10DF7E641A94}"/>
    <dgm:cxn modelId="{5633583C-E160-4289-AC8A-E1687ECB0422}" srcId="{C4F736B7-00F8-40BE-B451-233B78360149}" destId="{160EFECF-565F-4F6A-BE45-CFAD02534D58}" srcOrd="0" destOrd="0" parTransId="{48612D7D-F7C6-4DE8-842A-1AFA2CF165DC}" sibTransId="{A8ABCF4E-4153-47E0-9FEB-93EC4F660766}"/>
    <dgm:cxn modelId="{C0A80163-9B65-4330-8FC6-F5CC96522000}" type="presOf" srcId="{7C2FBECC-881E-45E6-9B66-AF6ED0A1F526}" destId="{9610C08A-514E-4AC5-B504-64482C3976D5}" srcOrd="0" destOrd="0" presId="urn:microsoft.com/office/officeart/2005/8/layout/vList5"/>
    <dgm:cxn modelId="{02481A67-1B6C-4EAB-9AA6-C770720038DC}" type="presOf" srcId="{A963FBB8-6C4E-4E19-BDF7-A9A0F4996C22}" destId="{6994376B-8FAE-46E8-9EE2-9558252C0D18}" srcOrd="0" destOrd="0" presId="urn:microsoft.com/office/officeart/2005/8/layout/vList5"/>
    <dgm:cxn modelId="{7BFBD76F-9B00-4225-9697-C703281E2B6B}" type="presOf" srcId="{C4F736B7-00F8-40BE-B451-233B78360149}" destId="{3B3B69AB-25FD-44BA-A892-1F4E39D240B7}" srcOrd="0" destOrd="0" presId="urn:microsoft.com/office/officeart/2005/8/layout/vList5"/>
    <dgm:cxn modelId="{FF908972-CC66-467D-BBD4-12C02C7CC5CC}" type="presOf" srcId="{21D6BFEB-1284-441A-B678-73FB0A4D086F}" destId="{4475E0B3-0351-4243-A813-60E89FEA1234}" srcOrd="0" destOrd="0" presId="urn:microsoft.com/office/officeart/2005/8/layout/vList5"/>
    <dgm:cxn modelId="{C3A3985A-E52B-43D6-B10E-2783BF4BC9FB}" type="presOf" srcId="{160EFECF-565F-4F6A-BE45-CFAD02534D58}" destId="{5AA25124-5B81-435C-8F54-CF58445CDC70}" srcOrd="0" destOrd="0" presId="urn:microsoft.com/office/officeart/2005/8/layout/vList5"/>
    <dgm:cxn modelId="{F5C6A89A-E312-4483-B536-6617E61E5C0F}" type="presOf" srcId="{E8D926BB-96A5-4A20-91D2-D90E55CCBBC3}" destId="{D4140E44-46AF-4677-A193-18F042641028}" srcOrd="0" destOrd="0" presId="urn:microsoft.com/office/officeart/2005/8/layout/vList5"/>
    <dgm:cxn modelId="{722144B5-C37E-4BE8-BCCA-932D28D3691B}" type="presOf" srcId="{90947B79-3DF3-4237-A4A6-9699BF6631CE}" destId="{BFBC435B-702F-4C49-8065-5E2DC23DA927}" srcOrd="0" destOrd="0" presId="urn:microsoft.com/office/officeart/2005/8/layout/vList5"/>
    <dgm:cxn modelId="{6F1135C2-FC91-4DE1-8AC3-7B77EB0B937F}" srcId="{A963FBB8-6C4E-4E19-BDF7-A9A0F4996C22}" destId="{90947B79-3DF3-4237-A4A6-9699BF6631CE}" srcOrd="0" destOrd="0" parTransId="{5F9231D1-9483-4564-8F43-A03A2B3892D2}" sibTransId="{CF0333AE-F57C-408A-8935-B95D6D6B8921}"/>
    <dgm:cxn modelId="{3508F2CF-42E9-43A3-8D41-96A89E22BB98}" srcId="{A963FBB8-6C4E-4E19-BDF7-A9A0F4996C22}" destId="{7C2FBECC-881E-45E6-9B66-AF6ED0A1F526}" srcOrd="2" destOrd="0" parTransId="{C03F96F6-261D-4846-BCDD-AA010FBE7FE3}" sibTransId="{AB7FC66D-B7FF-4895-8B3F-7DA0CC450618}"/>
    <dgm:cxn modelId="{1D18EB65-79A5-4D9F-892D-7EF7F499068F}" type="presParOf" srcId="{6994376B-8FAE-46E8-9EE2-9558252C0D18}" destId="{B0E21389-CD84-4B09-B470-FE37160069F2}" srcOrd="0" destOrd="0" presId="urn:microsoft.com/office/officeart/2005/8/layout/vList5"/>
    <dgm:cxn modelId="{EB0B06C0-352E-4E40-A814-0CA7AEB7DDA7}" type="presParOf" srcId="{B0E21389-CD84-4B09-B470-FE37160069F2}" destId="{BFBC435B-702F-4C49-8065-5E2DC23DA927}" srcOrd="0" destOrd="0" presId="urn:microsoft.com/office/officeart/2005/8/layout/vList5"/>
    <dgm:cxn modelId="{80FDC32E-FF46-41C4-BC6A-46E388E0EBD6}" type="presParOf" srcId="{B0E21389-CD84-4B09-B470-FE37160069F2}" destId="{4475E0B3-0351-4243-A813-60E89FEA1234}" srcOrd="1" destOrd="0" presId="urn:microsoft.com/office/officeart/2005/8/layout/vList5"/>
    <dgm:cxn modelId="{14BC2983-ABD9-4FCE-80E5-13F33D6BA245}" type="presParOf" srcId="{6994376B-8FAE-46E8-9EE2-9558252C0D18}" destId="{74B93027-04B5-4711-9213-2C03E97691B4}" srcOrd="1" destOrd="0" presId="urn:microsoft.com/office/officeart/2005/8/layout/vList5"/>
    <dgm:cxn modelId="{B9CD4B26-B54A-4901-BA96-F6B14FAFCF72}" type="presParOf" srcId="{6994376B-8FAE-46E8-9EE2-9558252C0D18}" destId="{B8877289-519C-494F-8737-3D52399BABB4}" srcOrd="2" destOrd="0" presId="urn:microsoft.com/office/officeart/2005/8/layout/vList5"/>
    <dgm:cxn modelId="{9A3530A0-D6E4-468E-8AC6-9A21ADF6273A}" type="presParOf" srcId="{B8877289-519C-494F-8737-3D52399BABB4}" destId="{3B3B69AB-25FD-44BA-A892-1F4E39D240B7}" srcOrd="0" destOrd="0" presId="urn:microsoft.com/office/officeart/2005/8/layout/vList5"/>
    <dgm:cxn modelId="{765C5DC0-760C-4BA6-8CE1-4E09068F62D3}" type="presParOf" srcId="{B8877289-519C-494F-8737-3D52399BABB4}" destId="{5AA25124-5B81-435C-8F54-CF58445CDC70}" srcOrd="1" destOrd="0" presId="urn:microsoft.com/office/officeart/2005/8/layout/vList5"/>
    <dgm:cxn modelId="{2DA20442-B638-4D61-B131-1C6C0480A8E6}" type="presParOf" srcId="{6994376B-8FAE-46E8-9EE2-9558252C0D18}" destId="{19F3E4FE-47E1-409F-83A5-45992DB39483}" srcOrd="3" destOrd="0" presId="urn:microsoft.com/office/officeart/2005/8/layout/vList5"/>
    <dgm:cxn modelId="{A1E5B6F8-77A9-4B75-AE5C-41A8DD018238}" type="presParOf" srcId="{6994376B-8FAE-46E8-9EE2-9558252C0D18}" destId="{2DC03DE0-F076-4CB4-B974-6CF1CE38F8FD}" srcOrd="4" destOrd="0" presId="urn:microsoft.com/office/officeart/2005/8/layout/vList5"/>
    <dgm:cxn modelId="{1D0733E5-6481-47BF-A7B9-D216E1471525}" type="presParOf" srcId="{2DC03DE0-F076-4CB4-B974-6CF1CE38F8FD}" destId="{9610C08A-514E-4AC5-B504-64482C3976D5}" srcOrd="0" destOrd="0" presId="urn:microsoft.com/office/officeart/2005/8/layout/vList5"/>
    <dgm:cxn modelId="{F8B19DD2-9C61-4B71-B200-986D77F18C93}" type="presParOf" srcId="{2DC03DE0-F076-4CB4-B974-6CF1CE38F8FD}" destId="{D4140E44-46AF-4677-A193-18F042641028}"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1A253C-3254-4CFB-AC61-510D14E6E8E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93DBE783-A9DD-47AF-AD3C-E9F3849BB209}">
      <dgm:prSet/>
      <dgm:spPr/>
      <dgm:t>
        <a:bodyPr/>
        <a:lstStyle/>
        <a:p>
          <a:r>
            <a:rPr lang="en-US"/>
            <a:t>Parameters</a:t>
          </a:r>
        </a:p>
      </dgm:t>
    </dgm:pt>
    <dgm:pt modelId="{09926FD5-68D5-4383-A1D4-3AB364148E11}" type="parTrans" cxnId="{CFE18A38-F16F-42D7-9E31-4F35232F7E6B}">
      <dgm:prSet/>
      <dgm:spPr/>
      <dgm:t>
        <a:bodyPr/>
        <a:lstStyle/>
        <a:p>
          <a:endParaRPr lang="en-US"/>
        </a:p>
      </dgm:t>
    </dgm:pt>
    <dgm:pt modelId="{BB74D642-0E8D-4249-9564-AEB11B785294}" type="sibTrans" cxnId="{CFE18A38-F16F-42D7-9E31-4F35232F7E6B}">
      <dgm:prSet/>
      <dgm:spPr/>
      <dgm:t>
        <a:bodyPr/>
        <a:lstStyle/>
        <a:p>
          <a:endParaRPr lang="en-US"/>
        </a:p>
      </dgm:t>
    </dgm:pt>
    <dgm:pt modelId="{348513EA-CFBD-4034-82F1-8DA87EE9BC0F}">
      <dgm:prSet/>
      <dgm:spPr/>
      <dgm:t>
        <a:bodyPr/>
        <a:lstStyle/>
        <a:p>
          <a:r>
            <a:rPr lang="en-US"/>
            <a:t>Longest half-life selected (13 days)</a:t>
          </a:r>
        </a:p>
      </dgm:t>
    </dgm:pt>
    <dgm:pt modelId="{CF47BA61-A6FC-48EB-BA79-84C096C24F24}" type="parTrans" cxnId="{A5374011-2146-4896-93FA-3D297A406182}">
      <dgm:prSet/>
      <dgm:spPr/>
      <dgm:t>
        <a:bodyPr/>
        <a:lstStyle/>
        <a:p>
          <a:endParaRPr lang="en-US"/>
        </a:p>
      </dgm:t>
    </dgm:pt>
    <dgm:pt modelId="{0D24C4C4-3794-42EA-B93A-7F692750DCEA}" type="sibTrans" cxnId="{A5374011-2146-4896-93FA-3D297A406182}">
      <dgm:prSet/>
      <dgm:spPr/>
      <dgm:t>
        <a:bodyPr/>
        <a:lstStyle/>
        <a:p>
          <a:endParaRPr lang="en-US"/>
        </a:p>
      </dgm:t>
    </dgm:pt>
    <dgm:pt modelId="{E924AB9C-0A52-4B26-B24A-5F099A7FC5E1}">
      <dgm:prSet/>
      <dgm:spPr/>
      <dgm:t>
        <a:bodyPr/>
        <a:lstStyle/>
        <a:p>
          <a:r>
            <a:rPr lang="en-US"/>
            <a:t>The reduction threshold is set at 50%</a:t>
          </a:r>
        </a:p>
      </dgm:t>
    </dgm:pt>
    <dgm:pt modelId="{2642E4CB-5015-4A8A-823F-E72FA5B0C497}" type="parTrans" cxnId="{05584949-C512-42CE-880C-0069C931C4E2}">
      <dgm:prSet/>
      <dgm:spPr/>
      <dgm:t>
        <a:bodyPr/>
        <a:lstStyle/>
        <a:p>
          <a:endParaRPr lang="en-US"/>
        </a:p>
      </dgm:t>
    </dgm:pt>
    <dgm:pt modelId="{0D9DB5A9-294B-47F0-A246-E062EB689AFF}" type="sibTrans" cxnId="{05584949-C512-42CE-880C-0069C931C4E2}">
      <dgm:prSet/>
      <dgm:spPr/>
      <dgm:t>
        <a:bodyPr/>
        <a:lstStyle/>
        <a:p>
          <a:endParaRPr lang="en-US"/>
        </a:p>
      </dgm:t>
    </dgm:pt>
    <dgm:pt modelId="{831F440F-FD69-4FCF-BA41-30764D502ECF}">
      <dgm:prSet/>
      <dgm:spPr/>
      <dgm:t>
        <a:bodyPr/>
        <a:lstStyle/>
        <a:p>
          <a:r>
            <a:rPr lang="en-US"/>
            <a:t>Intended Results</a:t>
          </a:r>
        </a:p>
      </dgm:t>
    </dgm:pt>
    <dgm:pt modelId="{E462ADA9-22A6-4CF0-908A-2139968ABEEF}" type="parTrans" cxnId="{4C93D7FF-88FA-465B-B33F-C37B1DDD6EFF}">
      <dgm:prSet/>
      <dgm:spPr/>
      <dgm:t>
        <a:bodyPr/>
        <a:lstStyle/>
        <a:p>
          <a:endParaRPr lang="en-US"/>
        </a:p>
      </dgm:t>
    </dgm:pt>
    <dgm:pt modelId="{956F4DAD-2B82-4B96-8F38-04DFCE146769}" type="sibTrans" cxnId="{4C93D7FF-88FA-465B-B33F-C37B1DDD6EFF}">
      <dgm:prSet/>
      <dgm:spPr/>
      <dgm:t>
        <a:bodyPr/>
        <a:lstStyle/>
        <a:p>
          <a:endParaRPr lang="en-US"/>
        </a:p>
      </dgm:t>
    </dgm:pt>
    <dgm:pt modelId="{B7075459-947D-403D-8C7F-F964C01D609F}">
      <dgm:prSet/>
      <dgm:spPr/>
      <dgm:t>
        <a:bodyPr/>
        <a:lstStyle/>
        <a:p>
          <a:r>
            <a:rPr lang="en-US"/>
            <a:t>Students who have not used cannabis since arrival should achieve a 50% reduction between arrival and follow-up test</a:t>
          </a:r>
        </a:p>
      </dgm:t>
    </dgm:pt>
    <dgm:pt modelId="{8D7036B9-E49E-4999-ADAF-844F8DD87B3E}" type="parTrans" cxnId="{5A7839DF-C256-44EA-B323-94C42F44B241}">
      <dgm:prSet/>
      <dgm:spPr/>
      <dgm:t>
        <a:bodyPr/>
        <a:lstStyle/>
        <a:p>
          <a:endParaRPr lang="en-US"/>
        </a:p>
      </dgm:t>
    </dgm:pt>
    <dgm:pt modelId="{BFFCD3DB-B064-4D2F-879E-3053734F357D}" type="sibTrans" cxnId="{5A7839DF-C256-44EA-B323-94C42F44B241}">
      <dgm:prSet/>
      <dgm:spPr/>
      <dgm:t>
        <a:bodyPr/>
        <a:lstStyle/>
        <a:p>
          <a:endParaRPr lang="en-US"/>
        </a:p>
      </dgm:t>
    </dgm:pt>
    <dgm:pt modelId="{932F6B0D-2D96-4503-AC37-B1B54D5AF570}" type="pres">
      <dgm:prSet presAssocID="{371A253C-3254-4CFB-AC61-510D14E6E8E1}" presName="linear" presStyleCnt="0">
        <dgm:presLayoutVars>
          <dgm:dir/>
          <dgm:animLvl val="lvl"/>
          <dgm:resizeHandles val="exact"/>
        </dgm:presLayoutVars>
      </dgm:prSet>
      <dgm:spPr/>
    </dgm:pt>
    <dgm:pt modelId="{EB660A73-7659-484C-80C1-85CDC41E4F09}" type="pres">
      <dgm:prSet presAssocID="{93DBE783-A9DD-47AF-AD3C-E9F3849BB209}" presName="parentLin" presStyleCnt="0"/>
      <dgm:spPr/>
    </dgm:pt>
    <dgm:pt modelId="{8CD4C218-1EAC-4388-9D32-17E851B735F7}" type="pres">
      <dgm:prSet presAssocID="{93DBE783-A9DD-47AF-AD3C-E9F3849BB209}" presName="parentLeftMargin" presStyleLbl="node1" presStyleIdx="0" presStyleCnt="2"/>
      <dgm:spPr/>
    </dgm:pt>
    <dgm:pt modelId="{4467E9E1-F7A4-4E56-8398-91B5278C2DCE}" type="pres">
      <dgm:prSet presAssocID="{93DBE783-A9DD-47AF-AD3C-E9F3849BB209}" presName="parentText" presStyleLbl="node1" presStyleIdx="0" presStyleCnt="2">
        <dgm:presLayoutVars>
          <dgm:chMax val="0"/>
          <dgm:bulletEnabled val="1"/>
        </dgm:presLayoutVars>
      </dgm:prSet>
      <dgm:spPr/>
    </dgm:pt>
    <dgm:pt modelId="{22D0DBCE-EDAB-4436-8576-5467D985FD22}" type="pres">
      <dgm:prSet presAssocID="{93DBE783-A9DD-47AF-AD3C-E9F3849BB209}" presName="negativeSpace" presStyleCnt="0"/>
      <dgm:spPr/>
    </dgm:pt>
    <dgm:pt modelId="{2459AC37-0EE7-4AEE-97E2-1054FDB661AF}" type="pres">
      <dgm:prSet presAssocID="{93DBE783-A9DD-47AF-AD3C-E9F3849BB209}" presName="childText" presStyleLbl="conFgAcc1" presStyleIdx="0" presStyleCnt="2">
        <dgm:presLayoutVars>
          <dgm:bulletEnabled val="1"/>
        </dgm:presLayoutVars>
      </dgm:prSet>
      <dgm:spPr/>
    </dgm:pt>
    <dgm:pt modelId="{6DD1422B-7019-45F3-89C5-F7553333497C}" type="pres">
      <dgm:prSet presAssocID="{BB74D642-0E8D-4249-9564-AEB11B785294}" presName="spaceBetweenRectangles" presStyleCnt="0"/>
      <dgm:spPr/>
    </dgm:pt>
    <dgm:pt modelId="{DA93C4E4-BEBE-489E-BD52-20CC88FBD6A8}" type="pres">
      <dgm:prSet presAssocID="{831F440F-FD69-4FCF-BA41-30764D502ECF}" presName="parentLin" presStyleCnt="0"/>
      <dgm:spPr/>
    </dgm:pt>
    <dgm:pt modelId="{F1544706-C854-44A7-8F2F-B3BD257A140F}" type="pres">
      <dgm:prSet presAssocID="{831F440F-FD69-4FCF-BA41-30764D502ECF}" presName="parentLeftMargin" presStyleLbl="node1" presStyleIdx="0" presStyleCnt="2"/>
      <dgm:spPr/>
    </dgm:pt>
    <dgm:pt modelId="{66A27B37-7F31-43F3-AEAC-52DB990B0D9C}" type="pres">
      <dgm:prSet presAssocID="{831F440F-FD69-4FCF-BA41-30764D502ECF}" presName="parentText" presStyleLbl="node1" presStyleIdx="1" presStyleCnt="2">
        <dgm:presLayoutVars>
          <dgm:chMax val="0"/>
          <dgm:bulletEnabled val="1"/>
        </dgm:presLayoutVars>
      </dgm:prSet>
      <dgm:spPr/>
    </dgm:pt>
    <dgm:pt modelId="{38CA0E1D-0E34-449F-A16D-63DAABB6A120}" type="pres">
      <dgm:prSet presAssocID="{831F440F-FD69-4FCF-BA41-30764D502ECF}" presName="negativeSpace" presStyleCnt="0"/>
      <dgm:spPr/>
    </dgm:pt>
    <dgm:pt modelId="{0DE5F46F-84E3-4546-8B4E-21E0B673B7B0}" type="pres">
      <dgm:prSet presAssocID="{831F440F-FD69-4FCF-BA41-30764D502ECF}" presName="childText" presStyleLbl="conFgAcc1" presStyleIdx="1" presStyleCnt="2">
        <dgm:presLayoutVars>
          <dgm:bulletEnabled val="1"/>
        </dgm:presLayoutVars>
      </dgm:prSet>
      <dgm:spPr/>
    </dgm:pt>
  </dgm:ptLst>
  <dgm:cxnLst>
    <dgm:cxn modelId="{A5374011-2146-4896-93FA-3D297A406182}" srcId="{93DBE783-A9DD-47AF-AD3C-E9F3849BB209}" destId="{348513EA-CFBD-4034-82F1-8DA87EE9BC0F}" srcOrd="0" destOrd="0" parTransId="{CF47BA61-A6FC-48EB-BA79-84C096C24F24}" sibTransId="{0D24C4C4-3794-42EA-B93A-7F692750DCEA}"/>
    <dgm:cxn modelId="{91FF5116-96ED-462D-BDCD-1CAB5FB5456A}" type="presOf" srcId="{93DBE783-A9DD-47AF-AD3C-E9F3849BB209}" destId="{4467E9E1-F7A4-4E56-8398-91B5278C2DCE}" srcOrd="1" destOrd="0" presId="urn:microsoft.com/office/officeart/2005/8/layout/list1"/>
    <dgm:cxn modelId="{55D66832-603C-4CF5-A1A1-3310D6F0E286}" type="presOf" srcId="{E924AB9C-0A52-4B26-B24A-5F099A7FC5E1}" destId="{2459AC37-0EE7-4AEE-97E2-1054FDB661AF}" srcOrd="0" destOrd="1" presId="urn:microsoft.com/office/officeart/2005/8/layout/list1"/>
    <dgm:cxn modelId="{CFE18A38-F16F-42D7-9E31-4F35232F7E6B}" srcId="{371A253C-3254-4CFB-AC61-510D14E6E8E1}" destId="{93DBE783-A9DD-47AF-AD3C-E9F3849BB209}" srcOrd="0" destOrd="0" parTransId="{09926FD5-68D5-4383-A1D4-3AB364148E11}" sibTransId="{BB74D642-0E8D-4249-9564-AEB11B785294}"/>
    <dgm:cxn modelId="{05584949-C512-42CE-880C-0069C931C4E2}" srcId="{93DBE783-A9DD-47AF-AD3C-E9F3849BB209}" destId="{E924AB9C-0A52-4B26-B24A-5F099A7FC5E1}" srcOrd="1" destOrd="0" parTransId="{2642E4CB-5015-4A8A-823F-E72FA5B0C497}" sibTransId="{0D9DB5A9-294B-47F0-A246-E062EB689AFF}"/>
    <dgm:cxn modelId="{EFC8EB7F-13F8-45F6-8D6B-93A3F6BDE22C}" type="presOf" srcId="{348513EA-CFBD-4034-82F1-8DA87EE9BC0F}" destId="{2459AC37-0EE7-4AEE-97E2-1054FDB661AF}" srcOrd="0" destOrd="0" presId="urn:microsoft.com/office/officeart/2005/8/layout/list1"/>
    <dgm:cxn modelId="{46F26C9E-8B2E-4826-AD7D-20360DD3215C}" type="presOf" srcId="{B7075459-947D-403D-8C7F-F964C01D609F}" destId="{0DE5F46F-84E3-4546-8B4E-21E0B673B7B0}" srcOrd="0" destOrd="0" presId="urn:microsoft.com/office/officeart/2005/8/layout/list1"/>
    <dgm:cxn modelId="{6C8692A8-0797-4A0D-8FD3-C00A9AA13721}" type="presOf" srcId="{831F440F-FD69-4FCF-BA41-30764D502ECF}" destId="{F1544706-C854-44A7-8F2F-B3BD257A140F}" srcOrd="0" destOrd="0" presId="urn:microsoft.com/office/officeart/2005/8/layout/list1"/>
    <dgm:cxn modelId="{E7735DD5-0792-423F-AFD5-761ADA9A26A1}" type="presOf" srcId="{371A253C-3254-4CFB-AC61-510D14E6E8E1}" destId="{932F6B0D-2D96-4503-AC37-B1B54D5AF570}" srcOrd="0" destOrd="0" presId="urn:microsoft.com/office/officeart/2005/8/layout/list1"/>
    <dgm:cxn modelId="{54AAA3D5-F578-4BC7-BDF3-0BD12DD9F282}" type="presOf" srcId="{831F440F-FD69-4FCF-BA41-30764D502ECF}" destId="{66A27B37-7F31-43F3-AEAC-52DB990B0D9C}" srcOrd="1" destOrd="0" presId="urn:microsoft.com/office/officeart/2005/8/layout/list1"/>
    <dgm:cxn modelId="{30D438DC-E416-4142-A527-64209EE3E3D0}" type="presOf" srcId="{93DBE783-A9DD-47AF-AD3C-E9F3849BB209}" destId="{8CD4C218-1EAC-4388-9D32-17E851B735F7}" srcOrd="0" destOrd="0" presId="urn:microsoft.com/office/officeart/2005/8/layout/list1"/>
    <dgm:cxn modelId="{5A7839DF-C256-44EA-B323-94C42F44B241}" srcId="{831F440F-FD69-4FCF-BA41-30764D502ECF}" destId="{B7075459-947D-403D-8C7F-F964C01D609F}" srcOrd="0" destOrd="0" parTransId="{8D7036B9-E49E-4999-ADAF-844F8DD87B3E}" sibTransId="{BFFCD3DB-B064-4D2F-879E-3053734F357D}"/>
    <dgm:cxn modelId="{4C93D7FF-88FA-465B-B33F-C37B1DDD6EFF}" srcId="{371A253C-3254-4CFB-AC61-510D14E6E8E1}" destId="{831F440F-FD69-4FCF-BA41-30764D502ECF}" srcOrd="1" destOrd="0" parTransId="{E462ADA9-22A6-4CF0-908A-2139968ABEEF}" sibTransId="{956F4DAD-2B82-4B96-8F38-04DFCE146769}"/>
    <dgm:cxn modelId="{25EF9CB9-4429-42F0-8624-8C33B6B0FDF1}" type="presParOf" srcId="{932F6B0D-2D96-4503-AC37-B1B54D5AF570}" destId="{EB660A73-7659-484C-80C1-85CDC41E4F09}" srcOrd="0" destOrd="0" presId="urn:microsoft.com/office/officeart/2005/8/layout/list1"/>
    <dgm:cxn modelId="{68CAA3E3-C871-4407-BDB6-721FF72538BB}" type="presParOf" srcId="{EB660A73-7659-484C-80C1-85CDC41E4F09}" destId="{8CD4C218-1EAC-4388-9D32-17E851B735F7}" srcOrd="0" destOrd="0" presId="urn:microsoft.com/office/officeart/2005/8/layout/list1"/>
    <dgm:cxn modelId="{3A08EAF8-5646-47FC-BEDB-E31DF8E84708}" type="presParOf" srcId="{EB660A73-7659-484C-80C1-85CDC41E4F09}" destId="{4467E9E1-F7A4-4E56-8398-91B5278C2DCE}" srcOrd="1" destOrd="0" presId="urn:microsoft.com/office/officeart/2005/8/layout/list1"/>
    <dgm:cxn modelId="{EFFF0369-3AD0-4481-8646-756E0F1E2FD8}" type="presParOf" srcId="{932F6B0D-2D96-4503-AC37-B1B54D5AF570}" destId="{22D0DBCE-EDAB-4436-8576-5467D985FD22}" srcOrd="1" destOrd="0" presId="urn:microsoft.com/office/officeart/2005/8/layout/list1"/>
    <dgm:cxn modelId="{958153C7-FBAE-43D9-AAE5-4819B44A2852}" type="presParOf" srcId="{932F6B0D-2D96-4503-AC37-B1B54D5AF570}" destId="{2459AC37-0EE7-4AEE-97E2-1054FDB661AF}" srcOrd="2" destOrd="0" presId="urn:microsoft.com/office/officeart/2005/8/layout/list1"/>
    <dgm:cxn modelId="{D97AC60A-82BC-48A0-AA3D-1E1C063455D6}" type="presParOf" srcId="{932F6B0D-2D96-4503-AC37-B1B54D5AF570}" destId="{6DD1422B-7019-45F3-89C5-F7553333497C}" srcOrd="3" destOrd="0" presId="urn:microsoft.com/office/officeart/2005/8/layout/list1"/>
    <dgm:cxn modelId="{1F1A2EA5-4FF1-4056-8B32-197A6EE01747}" type="presParOf" srcId="{932F6B0D-2D96-4503-AC37-B1B54D5AF570}" destId="{DA93C4E4-BEBE-489E-BD52-20CC88FBD6A8}" srcOrd="4" destOrd="0" presId="urn:microsoft.com/office/officeart/2005/8/layout/list1"/>
    <dgm:cxn modelId="{D454F9B8-BC14-407D-88E5-FA6E2F75A733}" type="presParOf" srcId="{DA93C4E4-BEBE-489E-BD52-20CC88FBD6A8}" destId="{F1544706-C854-44A7-8F2F-B3BD257A140F}" srcOrd="0" destOrd="0" presId="urn:microsoft.com/office/officeart/2005/8/layout/list1"/>
    <dgm:cxn modelId="{609E06E5-CA73-4476-AE46-E85E0477ADB1}" type="presParOf" srcId="{DA93C4E4-BEBE-489E-BD52-20CC88FBD6A8}" destId="{66A27B37-7F31-43F3-AEAC-52DB990B0D9C}" srcOrd="1" destOrd="0" presId="urn:microsoft.com/office/officeart/2005/8/layout/list1"/>
    <dgm:cxn modelId="{20EE7454-6BD0-4FC7-B37F-CE230C305AD8}" type="presParOf" srcId="{932F6B0D-2D96-4503-AC37-B1B54D5AF570}" destId="{38CA0E1D-0E34-449F-A16D-63DAABB6A120}" srcOrd="5" destOrd="0" presId="urn:microsoft.com/office/officeart/2005/8/layout/list1"/>
    <dgm:cxn modelId="{88A57C09-A927-4BE7-B0CA-C501FC2F24DF}" type="presParOf" srcId="{932F6B0D-2D96-4503-AC37-B1B54D5AF570}" destId="{0DE5F46F-84E3-4546-8B4E-21E0B673B7B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F97752-7606-4E61-AAFC-B0CB13A3B95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27C681F-7E7C-419F-BD44-423509FA373D}">
      <dgm:prSet/>
      <dgm:spPr/>
      <dgm:t>
        <a:bodyPr/>
        <a:lstStyle/>
        <a:p>
          <a:pPr rtl="0"/>
          <a:r>
            <a:rPr lang="en-US" b="1">
              <a:latin typeface="+mn-lt"/>
            </a:rPr>
            <a:t>TEAP assessment and identification of barriers to program participation.</a:t>
          </a:r>
        </a:p>
      </dgm:t>
    </dgm:pt>
    <dgm:pt modelId="{A73CCBA8-B0CD-4F38-A3C5-545AA05289D8}" type="parTrans" cxnId="{4041FAB5-826A-4C96-A40B-832436DD440D}">
      <dgm:prSet/>
      <dgm:spPr/>
      <dgm:t>
        <a:bodyPr/>
        <a:lstStyle/>
        <a:p>
          <a:endParaRPr lang="en-US"/>
        </a:p>
      </dgm:t>
    </dgm:pt>
    <dgm:pt modelId="{390CC9A4-50EB-4851-ABCA-03631E138B76}" type="sibTrans" cxnId="{4041FAB5-826A-4C96-A40B-832436DD440D}">
      <dgm:prSet/>
      <dgm:spPr/>
      <dgm:t>
        <a:bodyPr/>
        <a:lstStyle/>
        <a:p>
          <a:endParaRPr lang="en-US"/>
        </a:p>
      </dgm:t>
    </dgm:pt>
    <dgm:pt modelId="{2D151090-431C-42D9-956E-BCAEE8DB337F}">
      <dgm:prSet/>
      <dgm:spPr/>
      <dgm:t>
        <a:bodyPr/>
        <a:lstStyle/>
        <a:p>
          <a:r>
            <a:rPr lang="en-US" b="1">
              <a:latin typeface="+mn-lt"/>
            </a:rPr>
            <a:t>Probable substance use disorder; Experience withdrawal symptoms and difficulty ceasing use.</a:t>
          </a:r>
        </a:p>
      </dgm:t>
    </dgm:pt>
    <dgm:pt modelId="{DD5F9A3F-59F3-4B18-B481-B7E6915D34FD}" type="sibTrans" cxnId="{0C26DD4A-1169-40F8-85AB-8861D196F3B4}">
      <dgm:prSet/>
      <dgm:spPr/>
      <dgm:t>
        <a:bodyPr/>
        <a:lstStyle/>
        <a:p>
          <a:endParaRPr lang="en-US"/>
        </a:p>
      </dgm:t>
    </dgm:pt>
    <dgm:pt modelId="{F44AE9B1-7B22-4530-86B7-D5D48B9253A2}" type="parTrans" cxnId="{0C26DD4A-1169-40F8-85AB-8861D196F3B4}">
      <dgm:prSet/>
      <dgm:spPr/>
      <dgm:t>
        <a:bodyPr/>
        <a:lstStyle/>
        <a:p>
          <a:endParaRPr lang="en-US"/>
        </a:p>
      </dgm:t>
    </dgm:pt>
    <dgm:pt modelId="{F16695FB-A66C-4908-AD89-FF4A1DD845E1}">
      <dgm:prSet/>
      <dgm:spPr/>
      <dgm:t>
        <a:bodyPr/>
        <a:lstStyle/>
        <a:p>
          <a:pPr rtl="0"/>
          <a:r>
            <a:rPr lang="en-US" b="1">
              <a:latin typeface="+mn-lt"/>
            </a:rPr>
            <a:t>Discussion with the student about medical leave for intensive treatment if necessary.</a:t>
          </a:r>
        </a:p>
      </dgm:t>
    </dgm:pt>
    <dgm:pt modelId="{1F8663BC-CCC7-487B-B7F3-7D01FC870411}" type="parTrans" cxnId="{CDB2754A-B4D3-4442-8207-ED20100A7252}">
      <dgm:prSet/>
      <dgm:spPr/>
      <dgm:t>
        <a:bodyPr/>
        <a:lstStyle/>
        <a:p>
          <a:endParaRPr lang="en-US"/>
        </a:p>
      </dgm:t>
    </dgm:pt>
    <dgm:pt modelId="{2C19DD02-B809-4FDB-9D8B-C851E8B556D1}" type="sibTrans" cxnId="{CDB2754A-B4D3-4442-8207-ED20100A7252}">
      <dgm:prSet/>
      <dgm:spPr/>
      <dgm:t>
        <a:bodyPr/>
        <a:lstStyle/>
        <a:p>
          <a:endParaRPr lang="en-US"/>
        </a:p>
      </dgm:t>
    </dgm:pt>
    <dgm:pt modelId="{F9BBF62E-A3D8-4490-A83E-60961879893C}" type="pres">
      <dgm:prSet presAssocID="{35F97752-7606-4E61-AAFC-B0CB13A3B955}" presName="linear" presStyleCnt="0">
        <dgm:presLayoutVars>
          <dgm:animLvl val="lvl"/>
          <dgm:resizeHandles val="exact"/>
        </dgm:presLayoutVars>
      </dgm:prSet>
      <dgm:spPr/>
    </dgm:pt>
    <dgm:pt modelId="{54CA957C-1553-4B02-BE41-71C67586E4C6}" type="pres">
      <dgm:prSet presAssocID="{2D151090-431C-42D9-956E-BCAEE8DB337F}" presName="parentText" presStyleLbl="node1" presStyleIdx="0" presStyleCnt="3" custLinFactY="-9987" custLinFactNeighborX="-9195" custLinFactNeighborY="-100000">
        <dgm:presLayoutVars>
          <dgm:chMax val="0"/>
          <dgm:bulletEnabled val="1"/>
        </dgm:presLayoutVars>
      </dgm:prSet>
      <dgm:spPr/>
    </dgm:pt>
    <dgm:pt modelId="{38556A8D-D96B-4B26-8E88-260EC6D54260}" type="pres">
      <dgm:prSet presAssocID="{DD5F9A3F-59F3-4B18-B481-B7E6915D34FD}" presName="spacer" presStyleCnt="0"/>
      <dgm:spPr/>
    </dgm:pt>
    <dgm:pt modelId="{52A468C1-B00F-4C6E-BE46-5B1E99176200}" type="pres">
      <dgm:prSet presAssocID="{627C681F-7E7C-419F-BD44-423509FA373D}" presName="parentText" presStyleLbl="node1" presStyleIdx="1" presStyleCnt="3">
        <dgm:presLayoutVars>
          <dgm:chMax val="0"/>
          <dgm:bulletEnabled val="1"/>
        </dgm:presLayoutVars>
      </dgm:prSet>
      <dgm:spPr/>
    </dgm:pt>
    <dgm:pt modelId="{B3296C22-19B7-4530-AEE8-DCA524CD23D1}" type="pres">
      <dgm:prSet presAssocID="{390CC9A4-50EB-4851-ABCA-03631E138B76}" presName="spacer" presStyleCnt="0"/>
      <dgm:spPr/>
    </dgm:pt>
    <dgm:pt modelId="{52EDC926-727A-41B2-A89E-1E6BAEED6C0F}" type="pres">
      <dgm:prSet presAssocID="{F16695FB-A66C-4908-AD89-FF4A1DD845E1}" presName="parentText" presStyleLbl="node1" presStyleIdx="2" presStyleCnt="3">
        <dgm:presLayoutVars>
          <dgm:chMax val="0"/>
          <dgm:bulletEnabled val="1"/>
        </dgm:presLayoutVars>
      </dgm:prSet>
      <dgm:spPr/>
    </dgm:pt>
  </dgm:ptLst>
  <dgm:cxnLst>
    <dgm:cxn modelId="{C2880723-D11C-4E27-A972-2F790B76EECD}" type="presOf" srcId="{627C681F-7E7C-419F-BD44-423509FA373D}" destId="{52A468C1-B00F-4C6E-BE46-5B1E99176200}" srcOrd="0" destOrd="0" presId="urn:microsoft.com/office/officeart/2005/8/layout/vList2"/>
    <dgm:cxn modelId="{CDB2754A-B4D3-4442-8207-ED20100A7252}" srcId="{35F97752-7606-4E61-AAFC-B0CB13A3B955}" destId="{F16695FB-A66C-4908-AD89-FF4A1DD845E1}" srcOrd="2" destOrd="0" parTransId="{1F8663BC-CCC7-487B-B7F3-7D01FC870411}" sibTransId="{2C19DD02-B809-4FDB-9D8B-C851E8B556D1}"/>
    <dgm:cxn modelId="{0C26DD4A-1169-40F8-85AB-8861D196F3B4}" srcId="{35F97752-7606-4E61-AAFC-B0CB13A3B955}" destId="{2D151090-431C-42D9-956E-BCAEE8DB337F}" srcOrd="0" destOrd="0" parTransId="{F44AE9B1-7B22-4530-86B7-D5D48B9253A2}" sibTransId="{DD5F9A3F-59F3-4B18-B481-B7E6915D34FD}"/>
    <dgm:cxn modelId="{8E51F88A-7A92-44A3-A32D-482EB63B12A5}" type="presOf" srcId="{35F97752-7606-4E61-AAFC-B0CB13A3B955}" destId="{F9BBF62E-A3D8-4490-A83E-60961879893C}" srcOrd="0" destOrd="0" presId="urn:microsoft.com/office/officeart/2005/8/layout/vList2"/>
    <dgm:cxn modelId="{ED473C9D-38D6-4945-9044-FED37B12B2F3}" type="presOf" srcId="{F16695FB-A66C-4908-AD89-FF4A1DD845E1}" destId="{52EDC926-727A-41B2-A89E-1E6BAEED6C0F}" srcOrd="0" destOrd="0" presId="urn:microsoft.com/office/officeart/2005/8/layout/vList2"/>
    <dgm:cxn modelId="{4041FAB5-826A-4C96-A40B-832436DD440D}" srcId="{35F97752-7606-4E61-AAFC-B0CB13A3B955}" destId="{627C681F-7E7C-419F-BD44-423509FA373D}" srcOrd="1" destOrd="0" parTransId="{A73CCBA8-B0CD-4F38-A3C5-545AA05289D8}" sibTransId="{390CC9A4-50EB-4851-ABCA-03631E138B76}"/>
    <dgm:cxn modelId="{5859D2E9-C341-4B12-A1D1-0FB206E02CC9}" type="presOf" srcId="{2D151090-431C-42D9-956E-BCAEE8DB337F}" destId="{54CA957C-1553-4B02-BE41-71C67586E4C6}" srcOrd="0" destOrd="0" presId="urn:microsoft.com/office/officeart/2005/8/layout/vList2"/>
    <dgm:cxn modelId="{0E7669AA-A05E-4AB5-80DF-B12E7A4A7F29}" type="presParOf" srcId="{F9BBF62E-A3D8-4490-A83E-60961879893C}" destId="{54CA957C-1553-4B02-BE41-71C67586E4C6}" srcOrd="0" destOrd="0" presId="urn:microsoft.com/office/officeart/2005/8/layout/vList2"/>
    <dgm:cxn modelId="{F281E27A-8187-4271-8273-6F9B349CBCA1}" type="presParOf" srcId="{F9BBF62E-A3D8-4490-A83E-60961879893C}" destId="{38556A8D-D96B-4B26-8E88-260EC6D54260}" srcOrd="1" destOrd="0" presId="urn:microsoft.com/office/officeart/2005/8/layout/vList2"/>
    <dgm:cxn modelId="{D4B85AD7-AC7B-497D-859B-97CDA77AF280}" type="presParOf" srcId="{F9BBF62E-A3D8-4490-A83E-60961879893C}" destId="{52A468C1-B00F-4C6E-BE46-5B1E99176200}" srcOrd="2" destOrd="0" presId="urn:microsoft.com/office/officeart/2005/8/layout/vList2"/>
    <dgm:cxn modelId="{EF6DFDAD-D9E1-4B05-A5E5-8B74FF16D147}" type="presParOf" srcId="{F9BBF62E-A3D8-4490-A83E-60961879893C}" destId="{B3296C22-19B7-4530-AEE8-DCA524CD23D1}" srcOrd="3" destOrd="0" presId="urn:microsoft.com/office/officeart/2005/8/layout/vList2"/>
    <dgm:cxn modelId="{52323506-6371-4842-9B33-3F6D001C6B44}" type="presParOf" srcId="{F9BBF62E-A3D8-4490-A83E-60961879893C}" destId="{52EDC926-727A-41B2-A89E-1E6BAEED6C0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DAA01C-5B3B-4F72-9F2A-42F31C72789A}"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5D3B2A3D-E257-43DD-B43F-71BD3959169C}">
      <dgm:prSet/>
      <dgm:spPr/>
      <dgm:t>
        <a:bodyPr/>
        <a:lstStyle/>
        <a:p>
          <a:pPr>
            <a:lnSpc>
              <a:spcPct val="100000"/>
            </a:lnSpc>
            <a:defRPr cap="all"/>
          </a:pPr>
          <a:r>
            <a:rPr lang="en-US"/>
            <a:t>Negative: No further action</a:t>
          </a:r>
        </a:p>
      </dgm:t>
    </dgm:pt>
    <dgm:pt modelId="{9616C86C-098D-4F66-9458-6A05E23E0BAC}" type="parTrans" cxnId="{16A42FB1-49FD-482E-B1CF-3E8123FD4741}">
      <dgm:prSet/>
      <dgm:spPr/>
      <dgm:t>
        <a:bodyPr/>
        <a:lstStyle/>
        <a:p>
          <a:endParaRPr lang="en-US"/>
        </a:p>
      </dgm:t>
    </dgm:pt>
    <dgm:pt modelId="{BFB3CA71-34D2-4023-AF11-60FAE8C14CD1}" type="sibTrans" cxnId="{16A42FB1-49FD-482E-B1CF-3E8123FD4741}">
      <dgm:prSet/>
      <dgm:spPr/>
      <dgm:t>
        <a:bodyPr/>
        <a:lstStyle/>
        <a:p>
          <a:endParaRPr lang="en-US"/>
        </a:p>
      </dgm:t>
    </dgm:pt>
    <dgm:pt modelId="{2395AEA3-A6A1-4A07-8EED-238A00CBB0FA}">
      <dgm:prSet/>
      <dgm:spPr/>
      <dgm:t>
        <a:bodyPr/>
        <a:lstStyle/>
        <a:p>
          <a:pPr>
            <a:lnSpc>
              <a:spcPct val="100000"/>
            </a:lnSpc>
            <a:defRPr cap="all"/>
          </a:pPr>
          <a:r>
            <a:rPr lang="en-US"/>
            <a:t>Positive: PRH Form 2-07</a:t>
          </a:r>
        </a:p>
      </dgm:t>
    </dgm:pt>
    <dgm:pt modelId="{EE2EE1BA-7BE5-4A98-9961-B84408CA9C50}" type="parTrans" cxnId="{DBF37B7C-0E0C-4019-8F7A-B7C76BEF768E}">
      <dgm:prSet/>
      <dgm:spPr/>
      <dgm:t>
        <a:bodyPr/>
        <a:lstStyle/>
        <a:p>
          <a:endParaRPr lang="en-US"/>
        </a:p>
      </dgm:t>
    </dgm:pt>
    <dgm:pt modelId="{2D1AA2F6-09CA-467B-8201-3C3FE2A99212}" type="sibTrans" cxnId="{DBF37B7C-0E0C-4019-8F7A-B7C76BEF768E}">
      <dgm:prSet/>
      <dgm:spPr/>
      <dgm:t>
        <a:bodyPr/>
        <a:lstStyle/>
        <a:p>
          <a:endParaRPr lang="en-US"/>
        </a:p>
      </dgm:t>
    </dgm:pt>
    <dgm:pt modelId="{B5AAE298-FD8C-44B0-98FF-D0CB15A929ED}" type="pres">
      <dgm:prSet presAssocID="{1ADAA01C-5B3B-4F72-9F2A-42F31C72789A}" presName="root" presStyleCnt="0">
        <dgm:presLayoutVars>
          <dgm:dir/>
          <dgm:resizeHandles val="exact"/>
        </dgm:presLayoutVars>
      </dgm:prSet>
      <dgm:spPr/>
    </dgm:pt>
    <dgm:pt modelId="{0E848F04-6E7F-47A2-B3B0-BE4B0E315810}" type="pres">
      <dgm:prSet presAssocID="{5D3B2A3D-E257-43DD-B43F-71BD3959169C}" presName="compNode" presStyleCnt="0"/>
      <dgm:spPr/>
    </dgm:pt>
    <dgm:pt modelId="{3829880C-4A78-400B-BED5-F24E1432E389}" type="pres">
      <dgm:prSet presAssocID="{5D3B2A3D-E257-43DD-B43F-71BD3959169C}" presName="iconBgRect" presStyleLbl="bgShp" presStyleIdx="0" presStyleCnt="2"/>
      <dgm:spPr/>
    </dgm:pt>
    <dgm:pt modelId="{A70FCC92-275A-4D9D-9AB9-46745BF2CD6F}" type="pres">
      <dgm:prSet presAssocID="{5D3B2A3D-E257-43DD-B43F-71BD3959169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umbs Up Sign"/>
        </a:ext>
      </dgm:extLst>
    </dgm:pt>
    <dgm:pt modelId="{D3B9995B-F454-42B0-AB52-7E5296437DAB}" type="pres">
      <dgm:prSet presAssocID="{5D3B2A3D-E257-43DD-B43F-71BD3959169C}" presName="spaceRect" presStyleCnt="0"/>
      <dgm:spPr/>
    </dgm:pt>
    <dgm:pt modelId="{B75EAE13-BC9B-4A61-BBBC-521AF1BC0AF6}" type="pres">
      <dgm:prSet presAssocID="{5D3B2A3D-E257-43DD-B43F-71BD3959169C}" presName="textRect" presStyleLbl="revTx" presStyleIdx="0" presStyleCnt="2">
        <dgm:presLayoutVars>
          <dgm:chMax val="1"/>
          <dgm:chPref val="1"/>
        </dgm:presLayoutVars>
      </dgm:prSet>
      <dgm:spPr/>
    </dgm:pt>
    <dgm:pt modelId="{F4E7FF6D-AEF2-461E-B902-43E828465E53}" type="pres">
      <dgm:prSet presAssocID="{BFB3CA71-34D2-4023-AF11-60FAE8C14CD1}" presName="sibTrans" presStyleCnt="0"/>
      <dgm:spPr/>
    </dgm:pt>
    <dgm:pt modelId="{04F916FD-45EE-4D6E-84F0-30C7B6679432}" type="pres">
      <dgm:prSet presAssocID="{2395AEA3-A6A1-4A07-8EED-238A00CBB0FA}" presName="compNode" presStyleCnt="0"/>
      <dgm:spPr/>
    </dgm:pt>
    <dgm:pt modelId="{2E583BEB-D54A-4B4F-B604-E4A72CA9BC12}" type="pres">
      <dgm:prSet presAssocID="{2395AEA3-A6A1-4A07-8EED-238A00CBB0FA}" presName="iconBgRect" presStyleLbl="bgShp" presStyleIdx="1" presStyleCnt="2"/>
      <dgm:spPr/>
    </dgm:pt>
    <dgm:pt modelId="{0553B624-8E87-4BD7-9DD0-64D1F65BAD87}" type="pres">
      <dgm:prSet presAssocID="{2395AEA3-A6A1-4A07-8EED-238A00CBB0FA}"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ocument with solid fill"/>
        </a:ext>
      </dgm:extLst>
    </dgm:pt>
    <dgm:pt modelId="{4F8E49F2-26E0-451E-B611-D94DA89EDADD}" type="pres">
      <dgm:prSet presAssocID="{2395AEA3-A6A1-4A07-8EED-238A00CBB0FA}" presName="spaceRect" presStyleCnt="0"/>
      <dgm:spPr/>
    </dgm:pt>
    <dgm:pt modelId="{03302E25-6F7F-4F21-A804-0C2C001302D9}" type="pres">
      <dgm:prSet presAssocID="{2395AEA3-A6A1-4A07-8EED-238A00CBB0FA}" presName="textRect" presStyleLbl="revTx" presStyleIdx="1" presStyleCnt="2">
        <dgm:presLayoutVars>
          <dgm:chMax val="1"/>
          <dgm:chPref val="1"/>
        </dgm:presLayoutVars>
      </dgm:prSet>
      <dgm:spPr/>
    </dgm:pt>
  </dgm:ptLst>
  <dgm:cxnLst>
    <dgm:cxn modelId="{DBF37B7C-0E0C-4019-8F7A-B7C76BEF768E}" srcId="{1ADAA01C-5B3B-4F72-9F2A-42F31C72789A}" destId="{2395AEA3-A6A1-4A07-8EED-238A00CBB0FA}" srcOrd="1" destOrd="0" parTransId="{EE2EE1BA-7BE5-4A98-9961-B84408CA9C50}" sibTransId="{2D1AA2F6-09CA-467B-8201-3C3FE2A99212}"/>
    <dgm:cxn modelId="{C10CB09B-31C1-43F5-9397-CA5F882BFE73}" type="presOf" srcId="{2395AEA3-A6A1-4A07-8EED-238A00CBB0FA}" destId="{03302E25-6F7F-4F21-A804-0C2C001302D9}" srcOrd="0" destOrd="0" presId="urn:microsoft.com/office/officeart/2018/5/layout/IconCircleLabelList"/>
    <dgm:cxn modelId="{16A42FB1-49FD-482E-B1CF-3E8123FD4741}" srcId="{1ADAA01C-5B3B-4F72-9F2A-42F31C72789A}" destId="{5D3B2A3D-E257-43DD-B43F-71BD3959169C}" srcOrd="0" destOrd="0" parTransId="{9616C86C-098D-4F66-9458-6A05E23E0BAC}" sibTransId="{BFB3CA71-34D2-4023-AF11-60FAE8C14CD1}"/>
    <dgm:cxn modelId="{030938BC-F67D-4551-A7A8-B85E46CBE5DF}" type="presOf" srcId="{5D3B2A3D-E257-43DD-B43F-71BD3959169C}" destId="{B75EAE13-BC9B-4A61-BBBC-521AF1BC0AF6}" srcOrd="0" destOrd="0" presId="urn:microsoft.com/office/officeart/2018/5/layout/IconCircleLabelList"/>
    <dgm:cxn modelId="{56F267ED-B683-4E0B-9678-C36F29D80BF9}" type="presOf" srcId="{1ADAA01C-5B3B-4F72-9F2A-42F31C72789A}" destId="{B5AAE298-FD8C-44B0-98FF-D0CB15A929ED}" srcOrd="0" destOrd="0" presId="urn:microsoft.com/office/officeart/2018/5/layout/IconCircleLabelList"/>
    <dgm:cxn modelId="{17FC7BAA-6C9B-45FD-B179-93F6C6D9C0CE}" type="presParOf" srcId="{B5AAE298-FD8C-44B0-98FF-D0CB15A929ED}" destId="{0E848F04-6E7F-47A2-B3B0-BE4B0E315810}" srcOrd="0" destOrd="0" presId="urn:microsoft.com/office/officeart/2018/5/layout/IconCircleLabelList"/>
    <dgm:cxn modelId="{E614F2F2-7A3A-49C1-BA5E-AE07A2FAA18D}" type="presParOf" srcId="{0E848F04-6E7F-47A2-B3B0-BE4B0E315810}" destId="{3829880C-4A78-400B-BED5-F24E1432E389}" srcOrd="0" destOrd="0" presId="urn:microsoft.com/office/officeart/2018/5/layout/IconCircleLabelList"/>
    <dgm:cxn modelId="{54A131B7-0D5D-4C1F-B5F5-BC462283ABFB}" type="presParOf" srcId="{0E848F04-6E7F-47A2-B3B0-BE4B0E315810}" destId="{A70FCC92-275A-4D9D-9AB9-46745BF2CD6F}" srcOrd="1" destOrd="0" presId="urn:microsoft.com/office/officeart/2018/5/layout/IconCircleLabelList"/>
    <dgm:cxn modelId="{8937528C-72AD-479C-88AE-C39A29EC81D9}" type="presParOf" srcId="{0E848F04-6E7F-47A2-B3B0-BE4B0E315810}" destId="{D3B9995B-F454-42B0-AB52-7E5296437DAB}" srcOrd="2" destOrd="0" presId="urn:microsoft.com/office/officeart/2018/5/layout/IconCircleLabelList"/>
    <dgm:cxn modelId="{17630A52-4D9C-45D2-ABEF-9BA1358FE97B}" type="presParOf" srcId="{0E848F04-6E7F-47A2-B3B0-BE4B0E315810}" destId="{B75EAE13-BC9B-4A61-BBBC-521AF1BC0AF6}" srcOrd="3" destOrd="0" presId="urn:microsoft.com/office/officeart/2018/5/layout/IconCircleLabelList"/>
    <dgm:cxn modelId="{29C2B47E-A6FF-4303-8909-59B478B2F77A}" type="presParOf" srcId="{B5AAE298-FD8C-44B0-98FF-D0CB15A929ED}" destId="{F4E7FF6D-AEF2-461E-B902-43E828465E53}" srcOrd="1" destOrd="0" presId="urn:microsoft.com/office/officeart/2018/5/layout/IconCircleLabelList"/>
    <dgm:cxn modelId="{798CE96B-BB98-4F46-90B8-A1765BBE48BA}" type="presParOf" srcId="{B5AAE298-FD8C-44B0-98FF-D0CB15A929ED}" destId="{04F916FD-45EE-4D6E-84F0-30C7B6679432}" srcOrd="2" destOrd="0" presId="urn:microsoft.com/office/officeart/2018/5/layout/IconCircleLabelList"/>
    <dgm:cxn modelId="{7004B531-7883-441E-8707-A46115F17848}" type="presParOf" srcId="{04F916FD-45EE-4D6E-84F0-30C7B6679432}" destId="{2E583BEB-D54A-4B4F-B604-E4A72CA9BC12}" srcOrd="0" destOrd="0" presId="urn:microsoft.com/office/officeart/2018/5/layout/IconCircleLabelList"/>
    <dgm:cxn modelId="{4F2C8D4E-B4AC-4336-84B8-4D7864A02AB7}" type="presParOf" srcId="{04F916FD-45EE-4D6E-84F0-30C7B6679432}" destId="{0553B624-8E87-4BD7-9DD0-64D1F65BAD87}" srcOrd="1" destOrd="0" presId="urn:microsoft.com/office/officeart/2018/5/layout/IconCircleLabelList"/>
    <dgm:cxn modelId="{746074CD-5899-465B-956A-73EC356B90E1}" type="presParOf" srcId="{04F916FD-45EE-4D6E-84F0-30C7B6679432}" destId="{4F8E49F2-26E0-451E-B611-D94DA89EDADD}" srcOrd="2" destOrd="0" presId="urn:microsoft.com/office/officeart/2018/5/layout/IconCircleLabelList"/>
    <dgm:cxn modelId="{8ACE7C61-5F85-457D-B53F-9AAEE6D929DD}" type="presParOf" srcId="{04F916FD-45EE-4D6E-84F0-30C7B6679432}" destId="{03302E25-6F7F-4F21-A804-0C2C001302D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8E686D-5E09-4C05-9BD0-019BF7BB6A5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7749FD3-7CC3-407D-848B-B95D6ABD971F}">
      <dgm:prSet/>
      <dgm:spPr/>
      <dgm:t>
        <a:bodyPr/>
        <a:lstStyle/>
        <a:p>
          <a:pPr>
            <a:lnSpc>
              <a:spcPct val="100000"/>
            </a:lnSpc>
          </a:pPr>
          <a:r>
            <a:rPr lang="en-US"/>
            <a:t>TEAP Specialist files the form in the Student Health Record</a:t>
          </a:r>
        </a:p>
      </dgm:t>
    </dgm:pt>
    <dgm:pt modelId="{D2CD8EF3-62DA-466A-8B66-84E1807934CA}" type="parTrans" cxnId="{53160301-01C4-4233-BD9D-AD0CB25FC1E4}">
      <dgm:prSet/>
      <dgm:spPr/>
      <dgm:t>
        <a:bodyPr/>
        <a:lstStyle/>
        <a:p>
          <a:endParaRPr lang="en-US"/>
        </a:p>
      </dgm:t>
    </dgm:pt>
    <dgm:pt modelId="{A3DA58E6-9B96-46C2-BAEF-D6C7112CDAB7}" type="sibTrans" cxnId="{53160301-01C4-4233-BD9D-AD0CB25FC1E4}">
      <dgm:prSet/>
      <dgm:spPr/>
      <dgm:t>
        <a:bodyPr/>
        <a:lstStyle/>
        <a:p>
          <a:endParaRPr lang="en-US"/>
        </a:p>
      </dgm:t>
    </dgm:pt>
    <dgm:pt modelId="{7A7C2B13-0220-4CDD-96AD-FB1F16D2C78A}">
      <dgm:prSet phldr="0"/>
      <dgm:spPr/>
      <dgm:t>
        <a:bodyPr/>
        <a:lstStyle/>
        <a:p>
          <a:pPr>
            <a:lnSpc>
              <a:spcPct val="100000"/>
            </a:lnSpc>
          </a:pPr>
          <a:r>
            <a:rPr lang="en-US">
              <a:latin typeface="+mn-lt"/>
            </a:rPr>
            <a:t>TEAP Specialist provides additional mandatory relapse prevention sessions (more about this later)</a:t>
          </a:r>
        </a:p>
      </dgm:t>
    </dgm:pt>
    <dgm:pt modelId="{A832CE41-C667-4EB2-BBC5-A93C61249D5E}" type="parTrans" cxnId="{984A7400-0BA0-45C0-9B43-6B0BE1ED70C9}">
      <dgm:prSet/>
      <dgm:spPr/>
      <dgm:t>
        <a:bodyPr/>
        <a:lstStyle/>
        <a:p>
          <a:endParaRPr lang="en-US"/>
        </a:p>
      </dgm:t>
    </dgm:pt>
    <dgm:pt modelId="{4D8817EB-30F9-4C7E-A62C-77BF92583C47}" type="sibTrans" cxnId="{984A7400-0BA0-45C0-9B43-6B0BE1ED70C9}">
      <dgm:prSet/>
      <dgm:spPr/>
      <dgm:t>
        <a:bodyPr/>
        <a:lstStyle/>
        <a:p>
          <a:endParaRPr lang="en-US"/>
        </a:p>
      </dgm:t>
    </dgm:pt>
    <dgm:pt modelId="{091403C7-1288-4708-AF0C-90E9C0767EF0}">
      <dgm:prSet/>
      <dgm:spPr/>
      <dgm:t>
        <a:bodyPr/>
        <a:lstStyle/>
        <a:p>
          <a:pPr>
            <a:lnSpc>
              <a:spcPct val="100000"/>
            </a:lnSpc>
          </a:pPr>
          <a:r>
            <a:rPr lang="en-US"/>
            <a:t>No disciplinary action initiated </a:t>
          </a:r>
        </a:p>
      </dgm:t>
    </dgm:pt>
    <dgm:pt modelId="{D794FC86-B67A-49A5-B018-D849E560FD55}" type="parTrans" cxnId="{67F0C0F3-051B-4397-A5DA-887411B651FF}">
      <dgm:prSet/>
      <dgm:spPr/>
      <dgm:t>
        <a:bodyPr/>
        <a:lstStyle/>
        <a:p>
          <a:endParaRPr lang="en-US"/>
        </a:p>
      </dgm:t>
    </dgm:pt>
    <dgm:pt modelId="{0D247E47-4017-4EA0-8D32-299FC5951220}" type="sibTrans" cxnId="{67F0C0F3-051B-4397-A5DA-887411B651FF}">
      <dgm:prSet/>
      <dgm:spPr/>
      <dgm:t>
        <a:bodyPr/>
        <a:lstStyle/>
        <a:p>
          <a:endParaRPr lang="en-US"/>
        </a:p>
      </dgm:t>
    </dgm:pt>
    <dgm:pt modelId="{647F7EB2-1F45-47D0-ACC7-7EAA8BCA17EC}" type="pres">
      <dgm:prSet presAssocID="{5A8E686D-5E09-4C05-9BD0-019BF7BB6A52}" presName="root" presStyleCnt="0">
        <dgm:presLayoutVars>
          <dgm:dir/>
          <dgm:resizeHandles val="exact"/>
        </dgm:presLayoutVars>
      </dgm:prSet>
      <dgm:spPr/>
    </dgm:pt>
    <dgm:pt modelId="{BF3CA2B6-4841-478B-B084-8B1052D8C27A}" type="pres">
      <dgm:prSet presAssocID="{091403C7-1288-4708-AF0C-90E9C0767EF0}" presName="compNode" presStyleCnt="0"/>
      <dgm:spPr/>
    </dgm:pt>
    <dgm:pt modelId="{5960AF54-FF59-470F-BBB8-5F8975D32DDE}" type="pres">
      <dgm:prSet presAssocID="{091403C7-1288-4708-AF0C-90E9C0767EF0}" presName="bgRect" presStyleLbl="bgShp" presStyleIdx="0" presStyleCnt="3"/>
      <dgm:spPr/>
    </dgm:pt>
    <dgm:pt modelId="{7E8042E7-3584-4B29-8113-1A164CD28770}" type="pres">
      <dgm:prSet presAssocID="{091403C7-1288-4708-AF0C-90E9C0767EF0}" presName="iconRect" presStyleLbl="node1" presStyleIdx="0" presStyleCnt="3"/>
      <dgm:spPr/>
    </dgm:pt>
    <dgm:pt modelId="{63D28ACA-8FCA-48EB-97DA-E20BC067312F}" type="pres">
      <dgm:prSet presAssocID="{091403C7-1288-4708-AF0C-90E9C0767EF0}" presName="spaceRect" presStyleCnt="0"/>
      <dgm:spPr/>
    </dgm:pt>
    <dgm:pt modelId="{3BD27870-8667-48B1-86FD-57EB58B9B40C}" type="pres">
      <dgm:prSet presAssocID="{091403C7-1288-4708-AF0C-90E9C0767EF0}" presName="parTx" presStyleLbl="revTx" presStyleIdx="0" presStyleCnt="3">
        <dgm:presLayoutVars>
          <dgm:chMax val="0"/>
          <dgm:chPref val="0"/>
        </dgm:presLayoutVars>
      </dgm:prSet>
      <dgm:spPr/>
    </dgm:pt>
    <dgm:pt modelId="{C291B164-D601-4305-8595-8585073363AA}" type="pres">
      <dgm:prSet presAssocID="{0D247E47-4017-4EA0-8D32-299FC5951220}" presName="sibTrans" presStyleCnt="0"/>
      <dgm:spPr/>
    </dgm:pt>
    <dgm:pt modelId="{43DB7021-DA53-4496-8360-5D34E200321D}" type="pres">
      <dgm:prSet presAssocID="{C7749FD3-7CC3-407D-848B-B95D6ABD971F}" presName="compNode" presStyleCnt="0"/>
      <dgm:spPr/>
    </dgm:pt>
    <dgm:pt modelId="{5098018C-A31C-47BB-984D-A8D96C4FC52B}" type="pres">
      <dgm:prSet presAssocID="{C7749FD3-7CC3-407D-848B-B95D6ABD971F}" presName="bgRect" presStyleLbl="bgShp" presStyleIdx="1" presStyleCnt="3"/>
      <dgm:spPr/>
    </dgm:pt>
    <dgm:pt modelId="{64C5F657-649E-4F9D-B3FC-70891F326479}" type="pres">
      <dgm:prSet presAssocID="{C7749FD3-7CC3-407D-848B-B95D6ABD971F}" presName="iconRect" presStyleLbl="nod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Folder"/>
        </a:ext>
      </dgm:extLst>
    </dgm:pt>
    <dgm:pt modelId="{44700D9D-3DEE-466C-93EE-F455F446C185}" type="pres">
      <dgm:prSet presAssocID="{C7749FD3-7CC3-407D-848B-B95D6ABD971F}" presName="spaceRect" presStyleCnt="0"/>
      <dgm:spPr/>
    </dgm:pt>
    <dgm:pt modelId="{7DAC7689-0043-4ADF-8C7E-0930BB0431CB}" type="pres">
      <dgm:prSet presAssocID="{C7749FD3-7CC3-407D-848B-B95D6ABD971F}" presName="parTx" presStyleLbl="revTx" presStyleIdx="1" presStyleCnt="3">
        <dgm:presLayoutVars>
          <dgm:chMax val="0"/>
          <dgm:chPref val="0"/>
        </dgm:presLayoutVars>
      </dgm:prSet>
      <dgm:spPr/>
    </dgm:pt>
    <dgm:pt modelId="{8FEC5BAD-96D7-4EA8-8B65-D45313B68B75}" type="pres">
      <dgm:prSet presAssocID="{A3DA58E6-9B96-46C2-BAEF-D6C7112CDAB7}" presName="sibTrans" presStyleCnt="0"/>
      <dgm:spPr/>
    </dgm:pt>
    <dgm:pt modelId="{312FC164-7BD7-4BA1-BBBE-C000C39DD7AE}" type="pres">
      <dgm:prSet presAssocID="{7A7C2B13-0220-4CDD-96AD-FB1F16D2C78A}" presName="compNode" presStyleCnt="0"/>
      <dgm:spPr/>
    </dgm:pt>
    <dgm:pt modelId="{59488259-9555-4FE1-9123-2FA929B8B506}" type="pres">
      <dgm:prSet presAssocID="{7A7C2B13-0220-4CDD-96AD-FB1F16D2C78A}" presName="bgRect" presStyleLbl="bgShp" presStyleIdx="2" presStyleCnt="3"/>
      <dgm:spPr/>
    </dgm:pt>
    <dgm:pt modelId="{5DBC0C00-AA0E-4498-B56A-5A6FBAF19B7B}" type="pres">
      <dgm:prSet presAssocID="{7A7C2B13-0220-4CDD-96AD-FB1F16D2C78A}"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ine"/>
        </a:ext>
      </dgm:extLst>
    </dgm:pt>
    <dgm:pt modelId="{F537A00D-843E-4881-B904-F0E28224A6F1}" type="pres">
      <dgm:prSet presAssocID="{7A7C2B13-0220-4CDD-96AD-FB1F16D2C78A}" presName="spaceRect" presStyleCnt="0"/>
      <dgm:spPr/>
    </dgm:pt>
    <dgm:pt modelId="{581234C9-CC30-4275-AB44-E4EA0912ACEC}" type="pres">
      <dgm:prSet presAssocID="{7A7C2B13-0220-4CDD-96AD-FB1F16D2C78A}" presName="parTx" presStyleLbl="revTx" presStyleIdx="2" presStyleCnt="3">
        <dgm:presLayoutVars>
          <dgm:chMax val="0"/>
          <dgm:chPref val="0"/>
        </dgm:presLayoutVars>
      </dgm:prSet>
      <dgm:spPr/>
    </dgm:pt>
  </dgm:ptLst>
  <dgm:cxnLst>
    <dgm:cxn modelId="{984A7400-0BA0-45C0-9B43-6B0BE1ED70C9}" srcId="{5A8E686D-5E09-4C05-9BD0-019BF7BB6A52}" destId="{7A7C2B13-0220-4CDD-96AD-FB1F16D2C78A}" srcOrd="2" destOrd="0" parTransId="{A832CE41-C667-4EB2-BBC5-A93C61249D5E}" sibTransId="{4D8817EB-30F9-4C7E-A62C-77BF92583C47}"/>
    <dgm:cxn modelId="{53160301-01C4-4233-BD9D-AD0CB25FC1E4}" srcId="{5A8E686D-5E09-4C05-9BD0-019BF7BB6A52}" destId="{C7749FD3-7CC3-407D-848B-B95D6ABD971F}" srcOrd="1" destOrd="0" parTransId="{D2CD8EF3-62DA-466A-8B66-84E1807934CA}" sibTransId="{A3DA58E6-9B96-46C2-BAEF-D6C7112CDAB7}"/>
    <dgm:cxn modelId="{BA779C23-65F3-43E4-B84B-79566FA607BA}" type="presOf" srcId="{091403C7-1288-4708-AF0C-90E9C0767EF0}" destId="{3BD27870-8667-48B1-86FD-57EB58B9B40C}" srcOrd="0" destOrd="0" presId="urn:microsoft.com/office/officeart/2018/2/layout/IconVerticalSolidList"/>
    <dgm:cxn modelId="{F932E58D-DB24-4074-BD98-522DF40332A2}" type="presOf" srcId="{C7749FD3-7CC3-407D-848B-B95D6ABD971F}" destId="{7DAC7689-0043-4ADF-8C7E-0930BB0431CB}" srcOrd="0" destOrd="0" presId="urn:microsoft.com/office/officeart/2018/2/layout/IconVerticalSolidList"/>
    <dgm:cxn modelId="{424C13AA-4B55-4E14-A1C3-AC3E46D8F489}" type="presOf" srcId="{7A7C2B13-0220-4CDD-96AD-FB1F16D2C78A}" destId="{581234C9-CC30-4275-AB44-E4EA0912ACEC}" srcOrd="0" destOrd="0" presId="urn:microsoft.com/office/officeart/2018/2/layout/IconVerticalSolidList"/>
    <dgm:cxn modelId="{67F0C0F3-051B-4397-A5DA-887411B651FF}" srcId="{5A8E686D-5E09-4C05-9BD0-019BF7BB6A52}" destId="{091403C7-1288-4708-AF0C-90E9C0767EF0}" srcOrd="0" destOrd="0" parTransId="{D794FC86-B67A-49A5-B018-D849E560FD55}" sibTransId="{0D247E47-4017-4EA0-8D32-299FC5951220}"/>
    <dgm:cxn modelId="{544C63F6-B965-4914-8440-A76FC2C258F0}" type="presOf" srcId="{5A8E686D-5E09-4C05-9BD0-019BF7BB6A52}" destId="{647F7EB2-1F45-47D0-ACC7-7EAA8BCA17EC}" srcOrd="0" destOrd="0" presId="urn:microsoft.com/office/officeart/2018/2/layout/IconVerticalSolidList"/>
    <dgm:cxn modelId="{2C609017-95ED-45C0-92B5-6FB545C58609}" type="presParOf" srcId="{647F7EB2-1F45-47D0-ACC7-7EAA8BCA17EC}" destId="{BF3CA2B6-4841-478B-B084-8B1052D8C27A}" srcOrd="0" destOrd="0" presId="urn:microsoft.com/office/officeart/2018/2/layout/IconVerticalSolidList"/>
    <dgm:cxn modelId="{78FEAA65-E196-4E48-8BD8-AF634F4F5F6D}" type="presParOf" srcId="{BF3CA2B6-4841-478B-B084-8B1052D8C27A}" destId="{5960AF54-FF59-470F-BBB8-5F8975D32DDE}" srcOrd="0" destOrd="0" presId="urn:microsoft.com/office/officeart/2018/2/layout/IconVerticalSolidList"/>
    <dgm:cxn modelId="{DBE2F88B-2148-4DBB-B5C6-DA1C49C5ED2E}" type="presParOf" srcId="{BF3CA2B6-4841-478B-B084-8B1052D8C27A}" destId="{7E8042E7-3584-4B29-8113-1A164CD28770}" srcOrd="1" destOrd="0" presId="urn:microsoft.com/office/officeart/2018/2/layout/IconVerticalSolidList"/>
    <dgm:cxn modelId="{BF3C9716-BC69-4199-8B31-885AA602CA0A}" type="presParOf" srcId="{BF3CA2B6-4841-478B-B084-8B1052D8C27A}" destId="{63D28ACA-8FCA-48EB-97DA-E20BC067312F}" srcOrd="2" destOrd="0" presId="urn:microsoft.com/office/officeart/2018/2/layout/IconVerticalSolidList"/>
    <dgm:cxn modelId="{42E91498-1492-46B0-BFB9-58BF4E1B82AE}" type="presParOf" srcId="{BF3CA2B6-4841-478B-B084-8B1052D8C27A}" destId="{3BD27870-8667-48B1-86FD-57EB58B9B40C}" srcOrd="3" destOrd="0" presId="urn:microsoft.com/office/officeart/2018/2/layout/IconVerticalSolidList"/>
    <dgm:cxn modelId="{1376BEE9-370C-443A-B46C-5439458441AF}" type="presParOf" srcId="{647F7EB2-1F45-47D0-ACC7-7EAA8BCA17EC}" destId="{C291B164-D601-4305-8595-8585073363AA}" srcOrd="1" destOrd="0" presId="urn:microsoft.com/office/officeart/2018/2/layout/IconVerticalSolidList"/>
    <dgm:cxn modelId="{9CB69F39-DD4B-46D2-A900-C2BFAD0F813A}" type="presParOf" srcId="{647F7EB2-1F45-47D0-ACC7-7EAA8BCA17EC}" destId="{43DB7021-DA53-4496-8360-5D34E200321D}" srcOrd="2" destOrd="0" presId="urn:microsoft.com/office/officeart/2018/2/layout/IconVerticalSolidList"/>
    <dgm:cxn modelId="{25BC0A52-F18D-43A3-9608-F99C64E4D668}" type="presParOf" srcId="{43DB7021-DA53-4496-8360-5D34E200321D}" destId="{5098018C-A31C-47BB-984D-A8D96C4FC52B}" srcOrd="0" destOrd="0" presId="urn:microsoft.com/office/officeart/2018/2/layout/IconVerticalSolidList"/>
    <dgm:cxn modelId="{2C0DA943-B023-4A87-BFCA-DFE776DED270}" type="presParOf" srcId="{43DB7021-DA53-4496-8360-5D34E200321D}" destId="{64C5F657-649E-4F9D-B3FC-70891F326479}" srcOrd="1" destOrd="0" presId="urn:microsoft.com/office/officeart/2018/2/layout/IconVerticalSolidList"/>
    <dgm:cxn modelId="{21069769-DB2C-48AF-90C8-2FF967E6FDE2}" type="presParOf" srcId="{43DB7021-DA53-4496-8360-5D34E200321D}" destId="{44700D9D-3DEE-466C-93EE-F455F446C185}" srcOrd="2" destOrd="0" presId="urn:microsoft.com/office/officeart/2018/2/layout/IconVerticalSolidList"/>
    <dgm:cxn modelId="{93A6F834-077B-456D-94B8-AE2BF87D18CA}" type="presParOf" srcId="{43DB7021-DA53-4496-8360-5D34E200321D}" destId="{7DAC7689-0043-4ADF-8C7E-0930BB0431CB}" srcOrd="3" destOrd="0" presId="urn:microsoft.com/office/officeart/2018/2/layout/IconVerticalSolidList"/>
    <dgm:cxn modelId="{1ADDEABA-A875-4C80-B86A-E4B37EBEFC3C}" type="presParOf" srcId="{647F7EB2-1F45-47D0-ACC7-7EAA8BCA17EC}" destId="{8FEC5BAD-96D7-4EA8-8B65-D45313B68B75}" srcOrd="3" destOrd="0" presId="urn:microsoft.com/office/officeart/2018/2/layout/IconVerticalSolidList"/>
    <dgm:cxn modelId="{6E9467D1-BF50-427E-B58A-7FA67031864B}" type="presParOf" srcId="{647F7EB2-1F45-47D0-ACC7-7EAA8BCA17EC}" destId="{312FC164-7BD7-4BA1-BBBE-C000C39DD7AE}" srcOrd="4" destOrd="0" presId="urn:microsoft.com/office/officeart/2018/2/layout/IconVerticalSolidList"/>
    <dgm:cxn modelId="{59C5DC3C-1DE4-4099-B0A2-06FA9C0411FC}" type="presParOf" srcId="{312FC164-7BD7-4BA1-BBBE-C000C39DD7AE}" destId="{59488259-9555-4FE1-9123-2FA929B8B506}" srcOrd="0" destOrd="0" presId="urn:microsoft.com/office/officeart/2018/2/layout/IconVerticalSolidList"/>
    <dgm:cxn modelId="{B54B7319-7B10-46D7-AA87-27D13695EFB9}" type="presParOf" srcId="{312FC164-7BD7-4BA1-BBBE-C000C39DD7AE}" destId="{5DBC0C00-AA0E-4498-B56A-5A6FBAF19B7B}" srcOrd="1" destOrd="0" presId="urn:microsoft.com/office/officeart/2018/2/layout/IconVerticalSolidList"/>
    <dgm:cxn modelId="{5534145C-1FA9-4DF0-9238-22114643CE51}" type="presParOf" srcId="{312FC164-7BD7-4BA1-BBBE-C000C39DD7AE}" destId="{F537A00D-843E-4881-B904-F0E28224A6F1}" srcOrd="2" destOrd="0" presId="urn:microsoft.com/office/officeart/2018/2/layout/IconVerticalSolidList"/>
    <dgm:cxn modelId="{F84C7272-5E3A-4CD2-BAC9-00D54A547F64}" type="presParOf" srcId="{312FC164-7BD7-4BA1-BBBE-C000C39DD7AE}" destId="{581234C9-CC30-4275-AB44-E4EA0912ACE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0ED36C-0103-4400-9717-B805C4FBAD0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663F171-F98D-46FC-B3BB-020A2651E89F}">
      <dgm:prSet/>
      <dgm:spPr/>
      <dgm:t>
        <a:bodyPr/>
        <a:lstStyle/>
        <a:p>
          <a:pPr>
            <a:lnSpc>
              <a:spcPct val="100000"/>
            </a:lnSpc>
          </a:pPr>
          <a:r>
            <a:rPr lang="en-US"/>
            <a:t>H&amp;W Staff send a copy of Form 2-07 to Fact Finding Board</a:t>
          </a:r>
        </a:p>
      </dgm:t>
    </dgm:pt>
    <dgm:pt modelId="{53B203C9-2C67-48EC-97E9-C21F0769F733}" type="parTrans" cxnId="{EC5E1E11-1D5A-42C7-8F13-FF0AB45FACA1}">
      <dgm:prSet/>
      <dgm:spPr/>
      <dgm:t>
        <a:bodyPr/>
        <a:lstStyle/>
        <a:p>
          <a:endParaRPr lang="en-US"/>
        </a:p>
      </dgm:t>
    </dgm:pt>
    <dgm:pt modelId="{42F38C04-4549-48E7-B6DD-8D3F780F8E86}" type="sibTrans" cxnId="{EC5E1E11-1D5A-42C7-8F13-FF0AB45FACA1}">
      <dgm:prSet/>
      <dgm:spPr/>
      <dgm:t>
        <a:bodyPr/>
        <a:lstStyle/>
        <a:p>
          <a:endParaRPr lang="en-US"/>
        </a:p>
      </dgm:t>
    </dgm:pt>
    <dgm:pt modelId="{4C030C5E-0B97-4610-8B7F-2E60D90BC09D}">
      <dgm:prSet/>
      <dgm:spPr/>
      <dgm:t>
        <a:bodyPr/>
        <a:lstStyle/>
        <a:p>
          <a:pPr>
            <a:lnSpc>
              <a:spcPct val="100000"/>
            </a:lnSpc>
          </a:pPr>
          <a:r>
            <a:rPr lang="en-US"/>
            <a:t>TEAP Specialist files original form in Student Health Record</a:t>
          </a:r>
        </a:p>
      </dgm:t>
    </dgm:pt>
    <dgm:pt modelId="{FFC98161-F19C-4B64-9574-28BEA7CABA56}" type="parTrans" cxnId="{83C92F66-E423-4F6C-BE9E-66C275059EFE}">
      <dgm:prSet/>
      <dgm:spPr/>
      <dgm:t>
        <a:bodyPr/>
        <a:lstStyle/>
        <a:p>
          <a:endParaRPr lang="en-US"/>
        </a:p>
      </dgm:t>
    </dgm:pt>
    <dgm:pt modelId="{D58AA0B2-6D58-42B5-AADB-9DC9D7279343}" type="sibTrans" cxnId="{83C92F66-E423-4F6C-BE9E-66C275059EFE}">
      <dgm:prSet/>
      <dgm:spPr/>
      <dgm:t>
        <a:bodyPr/>
        <a:lstStyle/>
        <a:p>
          <a:endParaRPr lang="en-US"/>
        </a:p>
      </dgm:t>
    </dgm:pt>
    <dgm:pt modelId="{41A31136-78E6-4949-BEF1-FCDA7B3FB738}">
      <dgm:prSet/>
      <dgm:spPr/>
      <dgm:t>
        <a:bodyPr/>
        <a:lstStyle/>
        <a:p>
          <a:pPr>
            <a:lnSpc>
              <a:spcPct val="100000"/>
            </a:lnSpc>
          </a:pPr>
          <a:r>
            <a:rPr lang="en-US"/>
            <a:t>Convene Fact Finding Board for “Level I infraction - Use of drugs as evidenced by a positive follow-up drug test”</a:t>
          </a:r>
        </a:p>
      </dgm:t>
    </dgm:pt>
    <dgm:pt modelId="{ABF26A35-415B-4856-B87B-30D5F3BC9A0E}" type="parTrans" cxnId="{1C79DBBB-4E4D-4AA3-AAA8-3209B300FE08}">
      <dgm:prSet/>
      <dgm:spPr/>
      <dgm:t>
        <a:bodyPr/>
        <a:lstStyle/>
        <a:p>
          <a:endParaRPr lang="en-US"/>
        </a:p>
      </dgm:t>
    </dgm:pt>
    <dgm:pt modelId="{F9D43BBA-E643-4DF8-A615-FBB406AA8447}" type="sibTrans" cxnId="{1C79DBBB-4E4D-4AA3-AAA8-3209B300FE08}">
      <dgm:prSet/>
      <dgm:spPr/>
      <dgm:t>
        <a:bodyPr/>
        <a:lstStyle/>
        <a:p>
          <a:endParaRPr lang="en-US"/>
        </a:p>
      </dgm:t>
    </dgm:pt>
    <dgm:pt modelId="{A006E5E0-CC5E-4DC5-9BEF-07E811A30DCE}" type="pres">
      <dgm:prSet presAssocID="{DA0ED36C-0103-4400-9717-B805C4FBAD0F}" presName="root" presStyleCnt="0">
        <dgm:presLayoutVars>
          <dgm:dir/>
          <dgm:resizeHandles val="exact"/>
        </dgm:presLayoutVars>
      </dgm:prSet>
      <dgm:spPr/>
    </dgm:pt>
    <dgm:pt modelId="{B2B5E11F-7A02-4939-B172-55F64DCE6A9E}" type="pres">
      <dgm:prSet presAssocID="{1663F171-F98D-46FC-B3BB-020A2651E89F}" presName="compNode" presStyleCnt="0"/>
      <dgm:spPr/>
    </dgm:pt>
    <dgm:pt modelId="{F164C2F0-11A2-4313-8602-9F00629EF727}" type="pres">
      <dgm:prSet presAssocID="{1663F171-F98D-46FC-B3BB-020A2651E89F}" presName="bgRect" presStyleLbl="bgShp" presStyleIdx="0" presStyleCnt="3"/>
      <dgm:spPr/>
    </dgm:pt>
    <dgm:pt modelId="{8A2AE9EA-D080-4CB7-8E6A-3972D46EB579}" type="pres">
      <dgm:prSet presAssocID="{1663F171-F98D-46FC-B3BB-020A2651E89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end"/>
        </a:ext>
      </dgm:extLst>
    </dgm:pt>
    <dgm:pt modelId="{728F4B32-EFFB-480E-B4FD-44C90B9AC483}" type="pres">
      <dgm:prSet presAssocID="{1663F171-F98D-46FC-B3BB-020A2651E89F}" presName="spaceRect" presStyleCnt="0"/>
      <dgm:spPr/>
    </dgm:pt>
    <dgm:pt modelId="{F28D3A44-0ABA-45BA-ACC9-87EF6F0E663C}" type="pres">
      <dgm:prSet presAssocID="{1663F171-F98D-46FC-B3BB-020A2651E89F}" presName="parTx" presStyleLbl="revTx" presStyleIdx="0" presStyleCnt="3">
        <dgm:presLayoutVars>
          <dgm:chMax val="0"/>
          <dgm:chPref val="0"/>
        </dgm:presLayoutVars>
      </dgm:prSet>
      <dgm:spPr/>
    </dgm:pt>
    <dgm:pt modelId="{5B97B158-36D1-4CC7-A56A-C17808D80811}" type="pres">
      <dgm:prSet presAssocID="{42F38C04-4549-48E7-B6DD-8D3F780F8E86}" presName="sibTrans" presStyleCnt="0"/>
      <dgm:spPr/>
    </dgm:pt>
    <dgm:pt modelId="{08F4CEB2-28C5-465E-B124-C69E5A1F0713}" type="pres">
      <dgm:prSet presAssocID="{4C030C5E-0B97-4610-8B7F-2E60D90BC09D}" presName="compNode" presStyleCnt="0"/>
      <dgm:spPr/>
    </dgm:pt>
    <dgm:pt modelId="{67A01FC1-F099-4007-A1A5-961EBA6FB475}" type="pres">
      <dgm:prSet presAssocID="{4C030C5E-0B97-4610-8B7F-2E60D90BC09D}" presName="bgRect" presStyleLbl="bgShp" presStyleIdx="1" presStyleCnt="3"/>
      <dgm:spPr/>
    </dgm:pt>
    <dgm:pt modelId="{6DAA602F-38F4-4896-BBC5-4F9B0674ABE5}" type="pres">
      <dgm:prSet presAssocID="{4C030C5E-0B97-4610-8B7F-2E60D90BC09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pen Folder"/>
        </a:ext>
      </dgm:extLst>
    </dgm:pt>
    <dgm:pt modelId="{3B9E3D97-4C69-4CEE-9054-6D682F3F12B7}" type="pres">
      <dgm:prSet presAssocID="{4C030C5E-0B97-4610-8B7F-2E60D90BC09D}" presName="spaceRect" presStyleCnt="0"/>
      <dgm:spPr/>
    </dgm:pt>
    <dgm:pt modelId="{3D843AEF-EBB0-4567-9B8C-908246C4EC27}" type="pres">
      <dgm:prSet presAssocID="{4C030C5E-0B97-4610-8B7F-2E60D90BC09D}" presName="parTx" presStyleLbl="revTx" presStyleIdx="1" presStyleCnt="3">
        <dgm:presLayoutVars>
          <dgm:chMax val="0"/>
          <dgm:chPref val="0"/>
        </dgm:presLayoutVars>
      </dgm:prSet>
      <dgm:spPr/>
    </dgm:pt>
    <dgm:pt modelId="{87F481AE-685F-4B13-AA9D-960D867862E2}" type="pres">
      <dgm:prSet presAssocID="{D58AA0B2-6D58-42B5-AADB-9DC9D7279343}" presName="sibTrans" presStyleCnt="0"/>
      <dgm:spPr/>
    </dgm:pt>
    <dgm:pt modelId="{3551957E-3E78-4752-848F-0708207B0159}" type="pres">
      <dgm:prSet presAssocID="{41A31136-78E6-4949-BEF1-FCDA7B3FB738}" presName="compNode" presStyleCnt="0"/>
      <dgm:spPr/>
    </dgm:pt>
    <dgm:pt modelId="{C6D596AE-7E2D-4563-9C37-A858F8F1240C}" type="pres">
      <dgm:prSet presAssocID="{41A31136-78E6-4949-BEF1-FCDA7B3FB738}" presName="bgRect" presStyleLbl="bgShp" presStyleIdx="2" presStyleCnt="3"/>
      <dgm:spPr/>
    </dgm:pt>
    <dgm:pt modelId="{19371E26-6051-4419-A068-96017040C37C}" type="pres">
      <dgm:prSet presAssocID="{41A31136-78E6-4949-BEF1-FCDA7B3FB73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ine"/>
        </a:ext>
      </dgm:extLst>
    </dgm:pt>
    <dgm:pt modelId="{767DEDC7-A022-49CA-81B6-C55F59448622}" type="pres">
      <dgm:prSet presAssocID="{41A31136-78E6-4949-BEF1-FCDA7B3FB738}" presName="spaceRect" presStyleCnt="0"/>
      <dgm:spPr/>
    </dgm:pt>
    <dgm:pt modelId="{05839668-AE82-4332-9DD1-BFC1931564DD}" type="pres">
      <dgm:prSet presAssocID="{41A31136-78E6-4949-BEF1-FCDA7B3FB738}" presName="parTx" presStyleLbl="revTx" presStyleIdx="2" presStyleCnt="3">
        <dgm:presLayoutVars>
          <dgm:chMax val="0"/>
          <dgm:chPref val="0"/>
        </dgm:presLayoutVars>
      </dgm:prSet>
      <dgm:spPr/>
    </dgm:pt>
  </dgm:ptLst>
  <dgm:cxnLst>
    <dgm:cxn modelId="{EC5E1E11-1D5A-42C7-8F13-FF0AB45FACA1}" srcId="{DA0ED36C-0103-4400-9717-B805C4FBAD0F}" destId="{1663F171-F98D-46FC-B3BB-020A2651E89F}" srcOrd="0" destOrd="0" parTransId="{53B203C9-2C67-48EC-97E9-C21F0769F733}" sibTransId="{42F38C04-4549-48E7-B6DD-8D3F780F8E86}"/>
    <dgm:cxn modelId="{14DD2A34-B7B5-4166-BEF7-1073BE722B1F}" type="presOf" srcId="{4C030C5E-0B97-4610-8B7F-2E60D90BC09D}" destId="{3D843AEF-EBB0-4567-9B8C-908246C4EC27}" srcOrd="0" destOrd="0" presId="urn:microsoft.com/office/officeart/2018/2/layout/IconVerticalSolidList"/>
    <dgm:cxn modelId="{83C92F66-E423-4F6C-BE9E-66C275059EFE}" srcId="{DA0ED36C-0103-4400-9717-B805C4FBAD0F}" destId="{4C030C5E-0B97-4610-8B7F-2E60D90BC09D}" srcOrd="1" destOrd="0" parTransId="{FFC98161-F19C-4B64-9574-28BEA7CABA56}" sibTransId="{D58AA0B2-6D58-42B5-AADB-9DC9D7279343}"/>
    <dgm:cxn modelId="{28961490-A680-4787-B587-F3B19E046DB8}" type="presOf" srcId="{41A31136-78E6-4949-BEF1-FCDA7B3FB738}" destId="{05839668-AE82-4332-9DD1-BFC1931564DD}" srcOrd="0" destOrd="0" presId="urn:microsoft.com/office/officeart/2018/2/layout/IconVerticalSolidList"/>
    <dgm:cxn modelId="{0ACDB096-7F78-4B3D-996E-461C801EE5ED}" type="presOf" srcId="{DA0ED36C-0103-4400-9717-B805C4FBAD0F}" destId="{A006E5E0-CC5E-4DC5-9BEF-07E811A30DCE}" srcOrd="0" destOrd="0" presId="urn:microsoft.com/office/officeart/2018/2/layout/IconVerticalSolidList"/>
    <dgm:cxn modelId="{1C79DBBB-4E4D-4AA3-AAA8-3209B300FE08}" srcId="{DA0ED36C-0103-4400-9717-B805C4FBAD0F}" destId="{41A31136-78E6-4949-BEF1-FCDA7B3FB738}" srcOrd="2" destOrd="0" parTransId="{ABF26A35-415B-4856-B87B-30D5F3BC9A0E}" sibTransId="{F9D43BBA-E643-4DF8-A615-FBB406AA8447}"/>
    <dgm:cxn modelId="{F6EC80BD-98C0-445C-8891-8B87885FC5B6}" type="presOf" srcId="{1663F171-F98D-46FC-B3BB-020A2651E89F}" destId="{F28D3A44-0ABA-45BA-ACC9-87EF6F0E663C}" srcOrd="0" destOrd="0" presId="urn:microsoft.com/office/officeart/2018/2/layout/IconVerticalSolidList"/>
    <dgm:cxn modelId="{8FAB0245-B00C-405B-A8D0-81C23E119929}" type="presParOf" srcId="{A006E5E0-CC5E-4DC5-9BEF-07E811A30DCE}" destId="{B2B5E11F-7A02-4939-B172-55F64DCE6A9E}" srcOrd="0" destOrd="0" presId="urn:microsoft.com/office/officeart/2018/2/layout/IconVerticalSolidList"/>
    <dgm:cxn modelId="{E9207ED9-9F25-4148-A222-EC6F55AB4F76}" type="presParOf" srcId="{B2B5E11F-7A02-4939-B172-55F64DCE6A9E}" destId="{F164C2F0-11A2-4313-8602-9F00629EF727}" srcOrd="0" destOrd="0" presId="urn:microsoft.com/office/officeart/2018/2/layout/IconVerticalSolidList"/>
    <dgm:cxn modelId="{428DED5B-6396-4836-9BA0-4453314675B2}" type="presParOf" srcId="{B2B5E11F-7A02-4939-B172-55F64DCE6A9E}" destId="{8A2AE9EA-D080-4CB7-8E6A-3972D46EB579}" srcOrd="1" destOrd="0" presId="urn:microsoft.com/office/officeart/2018/2/layout/IconVerticalSolidList"/>
    <dgm:cxn modelId="{A3846EC7-9496-466A-A2B3-7B0221C38F9E}" type="presParOf" srcId="{B2B5E11F-7A02-4939-B172-55F64DCE6A9E}" destId="{728F4B32-EFFB-480E-B4FD-44C90B9AC483}" srcOrd="2" destOrd="0" presId="urn:microsoft.com/office/officeart/2018/2/layout/IconVerticalSolidList"/>
    <dgm:cxn modelId="{21D9B8B3-3194-4A96-BF70-A343900F4F9A}" type="presParOf" srcId="{B2B5E11F-7A02-4939-B172-55F64DCE6A9E}" destId="{F28D3A44-0ABA-45BA-ACC9-87EF6F0E663C}" srcOrd="3" destOrd="0" presId="urn:microsoft.com/office/officeart/2018/2/layout/IconVerticalSolidList"/>
    <dgm:cxn modelId="{0A9A9E57-F96F-4658-90E8-988241F31049}" type="presParOf" srcId="{A006E5E0-CC5E-4DC5-9BEF-07E811A30DCE}" destId="{5B97B158-36D1-4CC7-A56A-C17808D80811}" srcOrd="1" destOrd="0" presId="urn:microsoft.com/office/officeart/2018/2/layout/IconVerticalSolidList"/>
    <dgm:cxn modelId="{09390AD0-94AD-4B9B-82B0-D58B5637206C}" type="presParOf" srcId="{A006E5E0-CC5E-4DC5-9BEF-07E811A30DCE}" destId="{08F4CEB2-28C5-465E-B124-C69E5A1F0713}" srcOrd="2" destOrd="0" presId="urn:microsoft.com/office/officeart/2018/2/layout/IconVerticalSolidList"/>
    <dgm:cxn modelId="{DE41842B-4A24-4798-8FC1-B570E2CD2B7C}" type="presParOf" srcId="{08F4CEB2-28C5-465E-B124-C69E5A1F0713}" destId="{67A01FC1-F099-4007-A1A5-961EBA6FB475}" srcOrd="0" destOrd="0" presId="urn:microsoft.com/office/officeart/2018/2/layout/IconVerticalSolidList"/>
    <dgm:cxn modelId="{A6D9E69A-630E-4538-916D-8A67FA0236D5}" type="presParOf" srcId="{08F4CEB2-28C5-465E-B124-C69E5A1F0713}" destId="{6DAA602F-38F4-4896-BBC5-4F9B0674ABE5}" srcOrd="1" destOrd="0" presId="urn:microsoft.com/office/officeart/2018/2/layout/IconVerticalSolidList"/>
    <dgm:cxn modelId="{2C7079AF-1564-4311-BF84-C06F96DB4200}" type="presParOf" srcId="{08F4CEB2-28C5-465E-B124-C69E5A1F0713}" destId="{3B9E3D97-4C69-4CEE-9054-6D682F3F12B7}" srcOrd="2" destOrd="0" presId="urn:microsoft.com/office/officeart/2018/2/layout/IconVerticalSolidList"/>
    <dgm:cxn modelId="{141F5036-F9F9-4B31-9906-6F7768DB595F}" type="presParOf" srcId="{08F4CEB2-28C5-465E-B124-C69E5A1F0713}" destId="{3D843AEF-EBB0-4567-9B8C-908246C4EC27}" srcOrd="3" destOrd="0" presId="urn:microsoft.com/office/officeart/2018/2/layout/IconVerticalSolidList"/>
    <dgm:cxn modelId="{84E74188-86E1-45EF-9031-0B1230C33344}" type="presParOf" srcId="{A006E5E0-CC5E-4DC5-9BEF-07E811A30DCE}" destId="{87F481AE-685F-4B13-AA9D-960D867862E2}" srcOrd="3" destOrd="0" presId="urn:microsoft.com/office/officeart/2018/2/layout/IconVerticalSolidList"/>
    <dgm:cxn modelId="{5C6989C2-E37B-4257-9995-9E3BA5A04BD0}" type="presParOf" srcId="{A006E5E0-CC5E-4DC5-9BEF-07E811A30DCE}" destId="{3551957E-3E78-4752-848F-0708207B0159}" srcOrd="4" destOrd="0" presId="urn:microsoft.com/office/officeart/2018/2/layout/IconVerticalSolidList"/>
    <dgm:cxn modelId="{0644A7B0-550A-490F-84A5-974F13678A3C}" type="presParOf" srcId="{3551957E-3E78-4752-848F-0708207B0159}" destId="{C6D596AE-7E2D-4563-9C37-A858F8F1240C}" srcOrd="0" destOrd="0" presId="urn:microsoft.com/office/officeart/2018/2/layout/IconVerticalSolidList"/>
    <dgm:cxn modelId="{F1CD186A-B29D-4DA8-AA40-934B5976008B}" type="presParOf" srcId="{3551957E-3E78-4752-848F-0708207B0159}" destId="{19371E26-6051-4419-A068-96017040C37C}" srcOrd="1" destOrd="0" presId="urn:microsoft.com/office/officeart/2018/2/layout/IconVerticalSolidList"/>
    <dgm:cxn modelId="{E6876C97-00FD-4DA0-9467-4656E98B6878}" type="presParOf" srcId="{3551957E-3E78-4752-848F-0708207B0159}" destId="{767DEDC7-A022-49CA-81B6-C55F59448622}" srcOrd="2" destOrd="0" presId="urn:microsoft.com/office/officeart/2018/2/layout/IconVerticalSolidList"/>
    <dgm:cxn modelId="{29FCD254-2AD9-4FE5-A1B9-10E11F1B051C}" type="presParOf" srcId="{3551957E-3E78-4752-848F-0708207B0159}" destId="{05839668-AE82-4332-9DD1-BFC1931564D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445433-7ADA-4F31-85D8-603546AF6EB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12037D6-FEAA-4885-9C98-235688CBBBCE}">
      <dgm:prSet/>
      <dgm:spPr/>
      <dgm:t>
        <a:bodyPr/>
        <a:lstStyle/>
        <a:p>
          <a:r>
            <a:rPr lang="en-US"/>
            <a:t>Incorporates an equity lens in the application of statutory mandate in determining retention of students in the program.</a:t>
          </a:r>
        </a:p>
      </dgm:t>
    </dgm:pt>
    <dgm:pt modelId="{D466B405-ABCC-44AA-B973-C69A80E94936}" type="parTrans" cxnId="{05ABF1FE-C666-4F47-9701-1A6B2D927E3A}">
      <dgm:prSet/>
      <dgm:spPr/>
      <dgm:t>
        <a:bodyPr/>
        <a:lstStyle/>
        <a:p>
          <a:endParaRPr lang="en-US"/>
        </a:p>
      </dgm:t>
    </dgm:pt>
    <dgm:pt modelId="{06D1B768-8B49-4977-A8B3-18F42E335867}" type="sibTrans" cxnId="{05ABF1FE-C666-4F47-9701-1A6B2D927E3A}">
      <dgm:prSet/>
      <dgm:spPr/>
      <dgm:t>
        <a:bodyPr/>
        <a:lstStyle/>
        <a:p>
          <a:endParaRPr lang="en-US"/>
        </a:p>
      </dgm:t>
    </dgm:pt>
    <dgm:pt modelId="{FEF13D48-8F44-48D8-9CE6-48885D264BFD}">
      <dgm:prSet/>
      <dgm:spPr/>
      <dgm:t>
        <a:bodyPr/>
        <a:lstStyle/>
        <a:p>
          <a:r>
            <a:rPr lang="en-US"/>
            <a:t>Applies a student-centered focus and doesn’t penalize students for prior drug use before enrolling in the program. </a:t>
          </a:r>
        </a:p>
      </dgm:t>
    </dgm:pt>
    <dgm:pt modelId="{850EABC5-D988-4D5D-BDE7-70277AA0C87E}" type="parTrans" cxnId="{92DB02F0-5A50-4AEC-B1E5-63DD637A1F76}">
      <dgm:prSet/>
      <dgm:spPr/>
      <dgm:t>
        <a:bodyPr/>
        <a:lstStyle/>
        <a:p>
          <a:endParaRPr lang="en-US"/>
        </a:p>
      </dgm:t>
    </dgm:pt>
    <dgm:pt modelId="{E4D4ACD9-D170-4F6D-9D6F-EE342E186833}" type="sibTrans" cxnId="{92DB02F0-5A50-4AEC-B1E5-63DD637A1F76}">
      <dgm:prSet/>
      <dgm:spPr/>
      <dgm:t>
        <a:bodyPr/>
        <a:lstStyle/>
        <a:p>
          <a:endParaRPr lang="en-US"/>
        </a:p>
      </dgm:t>
    </dgm:pt>
    <dgm:pt modelId="{ABCFCFD2-C3EB-40A2-8EAA-377129C55EDB}">
      <dgm:prSet/>
      <dgm:spPr/>
      <dgm:t>
        <a:bodyPr/>
        <a:lstStyle/>
        <a:p>
          <a:r>
            <a:rPr lang="en-US"/>
            <a:t>Institutes a science-based approach and methodology that can be consistently and uniformly applied to determine new versus residual THC levels.  </a:t>
          </a:r>
        </a:p>
      </dgm:t>
    </dgm:pt>
    <dgm:pt modelId="{5FC72E39-A9D5-48D7-8C92-9CD7A465F535}" type="parTrans" cxnId="{DC829D62-0BF3-4C0F-A100-E703DA069C3C}">
      <dgm:prSet/>
      <dgm:spPr/>
      <dgm:t>
        <a:bodyPr/>
        <a:lstStyle/>
        <a:p>
          <a:endParaRPr lang="en-US"/>
        </a:p>
      </dgm:t>
    </dgm:pt>
    <dgm:pt modelId="{01003763-D351-4770-B1FC-B4EC8A524856}" type="sibTrans" cxnId="{DC829D62-0BF3-4C0F-A100-E703DA069C3C}">
      <dgm:prSet/>
      <dgm:spPr/>
      <dgm:t>
        <a:bodyPr/>
        <a:lstStyle/>
        <a:p>
          <a:endParaRPr lang="en-US"/>
        </a:p>
      </dgm:t>
    </dgm:pt>
    <dgm:pt modelId="{3DB44901-238A-4FEC-B632-8ADCA721639A}">
      <dgm:prSet/>
      <dgm:spPr/>
      <dgm:t>
        <a:bodyPr/>
        <a:lstStyle/>
        <a:p>
          <a:r>
            <a:rPr lang="en-US"/>
            <a:t>Ensures that students continue to receive drug and relapse prevention services while enrolled in the program. </a:t>
          </a:r>
        </a:p>
      </dgm:t>
    </dgm:pt>
    <dgm:pt modelId="{96FCA555-C09D-4B8C-8F3C-459E6144263F}" type="parTrans" cxnId="{06924BB1-D747-4111-8956-498EAC0BCFC3}">
      <dgm:prSet/>
      <dgm:spPr/>
      <dgm:t>
        <a:bodyPr/>
        <a:lstStyle/>
        <a:p>
          <a:endParaRPr lang="en-US"/>
        </a:p>
      </dgm:t>
    </dgm:pt>
    <dgm:pt modelId="{80C83149-566F-4E82-AB4F-D0556B59D186}" type="sibTrans" cxnId="{06924BB1-D747-4111-8956-498EAC0BCFC3}">
      <dgm:prSet/>
      <dgm:spPr/>
      <dgm:t>
        <a:bodyPr/>
        <a:lstStyle/>
        <a:p>
          <a:endParaRPr lang="en-US"/>
        </a:p>
      </dgm:t>
    </dgm:pt>
    <dgm:pt modelId="{5675AC85-37AC-477E-80D1-1B3A3430BB2C}">
      <dgm:prSet/>
      <dgm:spPr/>
      <dgm:t>
        <a:bodyPr/>
        <a:lstStyle/>
        <a:p>
          <a:r>
            <a:rPr lang="en-US"/>
            <a:t>Responds to staff and student concerns and evolving science.</a:t>
          </a:r>
        </a:p>
      </dgm:t>
    </dgm:pt>
    <dgm:pt modelId="{BA8078B9-A142-41AE-B851-C32EBFCEC29C}" type="parTrans" cxnId="{A46BEF2D-80F7-4D08-B4D9-6DDB0E775354}">
      <dgm:prSet/>
      <dgm:spPr/>
    </dgm:pt>
    <dgm:pt modelId="{90E81C58-0552-427E-97CC-32A3AEE7F6E7}" type="sibTrans" cxnId="{A46BEF2D-80F7-4D08-B4D9-6DDB0E775354}">
      <dgm:prSet/>
      <dgm:spPr/>
    </dgm:pt>
    <dgm:pt modelId="{E0D9C0E2-D677-438E-8B85-C3B1A8E845BD}" type="pres">
      <dgm:prSet presAssocID="{1D445433-7ADA-4F31-85D8-603546AF6EBD}" presName="linear" presStyleCnt="0">
        <dgm:presLayoutVars>
          <dgm:animLvl val="lvl"/>
          <dgm:resizeHandles val="exact"/>
        </dgm:presLayoutVars>
      </dgm:prSet>
      <dgm:spPr/>
    </dgm:pt>
    <dgm:pt modelId="{9E458434-37E7-4CBA-868E-440BABE993B6}" type="pres">
      <dgm:prSet presAssocID="{212037D6-FEAA-4885-9C98-235688CBBBCE}" presName="parentText" presStyleLbl="node1" presStyleIdx="0" presStyleCnt="5">
        <dgm:presLayoutVars>
          <dgm:chMax val="0"/>
          <dgm:bulletEnabled val="1"/>
        </dgm:presLayoutVars>
      </dgm:prSet>
      <dgm:spPr/>
    </dgm:pt>
    <dgm:pt modelId="{0E78FC9C-B2B4-4957-BAAB-2960707B41C5}" type="pres">
      <dgm:prSet presAssocID="{06D1B768-8B49-4977-A8B3-18F42E335867}" presName="spacer" presStyleCnt="0"/>
      <dgm:spPr/>
    </dgm:pt>
    <dgm:pt modelId="{71CC3097-31A8-4644-A6E9-BA75B548834A}" type="pres">
      <dgm:prSet presAssocID="{FEF13D48-8F44-48D8-9CE6-48885D264BFD}" presName="parentText" presStyleLbl="node1" presStyleIdx="1" presStyleCnt="5">
        <dgm:presLayoutVars>
          <dgm:chMax val="0"/>
          <dgm:bulletEnabled val="1"/>
        </dgm:presLayoutVars>
      </dgm:prSet>
      <dgm:spPr/>
    </dgm:pt>
    <dgm:pt modelId="{0F53E55A-6A05-4388-8A58-EA500E2C547D}" type="pres">
      <dgm:prSet presAssocID="{E4D4ACD9-D170-4F6D-9D6F-EE342E186833}" presName="spacer" presStyleCnt="0"/>
      <dgm:spPr/>
    </dgm:pt>
    <dgm:pt modelId="{342B701C-3638-4938-ADC9-3401BB7CC234}" type="pres">
      <dgm:prSet presAssocID="{ABCFCFD2-C3EB-40A2-8EAA-377129C55EDB}" presName="parentText" presStyleLbl="node1" presStyleIdx="2" presStyleCnt="5">
        <dgm:presLayoutVars>
          <dgm:chMax val="0"/>
          <dgm:bulletEnabled val="1"/>
        </dgm:presLayoutVars>
      </dgm:prSet>
      <dgm:spPr/>
    </dgm:pt>
    <dgm:pt modelId="{B9D9141E-6E32-40E9-98D3-12D71C643D66}" type="pres">
      <dgm:prSet presAssocID="{01003763-D351-4770-B1FC-B4EC8A524856}" presName="spacer" presStyleCnt="0"/>
      <dgm:spPr/>
    </dgm:pt>
    <dgm:pt modelId="{7F918F33-21CC-4065-9325-96D29165536B}" type="pres">
      <dgm:prSet presAssocID="{3DB44901-238A-4FEC-B632-8ADCA721639A}" presName="parentText" presStyleLbl="node1" presStyleIdx="3" presStyleCnt="5">
        <dgm:presLayoutVars>
          <dgm:chMax val="0"/>
          <dgm:bulletEnabled val="1"/>
        </dgm:presLayoutVars>
      </dgm:prSet>
      <dgm:spPr/>
    </dgm:pt>
    <dgm:pt modelId="{7D781EE4-160A-49B9-9687-C8F1385E9E62}" type="pres">
      <dgm:prSet presAssocID="{80C83149-566F-4E82-AB4F-D0556B59D186}" presName="spacer" presStyleCnt="0"/>
      <dgm:spPr/>
    </dgm:pt>
    <dgm:pt modelId="{79827C05-0CC3-4143-89EC-F1E123DCF36C}" type="pres">
      <dgm:prSet presAssocID="{5675AC85-37AC-477E-80D1-1B3A3430BB2C}" presName="parentText" presStyleLbl="node1" presStyleIdx="4" presStyleCnt="5">
        <dgm:presLayoutVars>
          <dgm:chMax val="0"/>
          <dgm:bulletEnabled val="1"/>
        </dgm:presLayoutVars>
      </dgm:prSet>
      <dgm:spPr/>
    </dgm:pt>
  </dgm:ptLst>
  <dgm:cxnLst>
    <dgm:cxn modelId="{A46BEF2D-80F7-4D08-B4D9-6DDB0E775354}" srcId="{1D445433-7ADA-4F31-85D8-603546AF6EBD}" destId="{5675AC85-37AC-477E-80D1-1B3A3430BB2C}" srcOrd="4" destOrd="0" parTransId="{BA8078B9-A142-41AE-B851-C32EBFCEC29C}" sibTransId="{90E81C58-0552-427E-97CC-32A3AEE7F6E7}"/>
    <dgm:cxn modelId="{4E6C145C-5286-49F7-A3D6-9EDD7F99B600}" type="presOf" srcId="{5675AC85-37AC-477E-80D1-1B3A3430BB2C}" destId="{79827C05-0CC3-4143-89EC-F1E123DCF36C}" srcOrd="0" destOrd="0" presId="urn:microsoft.com/office/officeart/2005/8/layout/vList2"/>
    <dgm:cxn modelId="{DC829D62-0BF3-4C0F-A100-E703DA069C3C}" srcId="{1D445433-7ADA-4F31-85D8-603546AF6EBD}" destId="{ABCFCFD2-C3EB-40A2-8EAA-377129C55EDB}" srcOrd="2" destOrd="0" parTransId="{5FC72E39-A9D5-48D7-8C92-9CD7A465F535}" sibTransId="{01003763-D351-4770-B1FC-B4EC8A524856}"/>
    <dgm:cxn modelId="{ADEE6543-D243-4625-B3EF-AA86B4BC495A}" type="presOf" srcId="{ABCFCFD2-C3EB-40A2-8EAA-377129C55EDB}" destId="{342B701C-3638-4938-ADC9-3401BB7CC234}" srcOrd="0" destOrd="0" presId="urn:microsoft.com/office/officeart/2005/8/layout/vList2"/>
    <dgm:cxn modelId="{06924BB1-D747-4111-8956-498EAC0BCFC3}" srcId="{1D445433-7ADA-4F31-85D8-603546AF6EBD}" destId="{3DB44901-238A-4FEC-B632-8ADCA721639A}" srcOrd="3" destOrd="0" parTransId="{96FCA555-C09D-4B8C-8F3C-459E6144263F}" sibTransId="{80C83149-566F-4E82-AB4F-D0556B59D186}"/>
    <dgm:cxn modelId="{E59E01BC-1DE1-4A27-9AB6-655E9F0178D4}" type="presOf" srcId="{1D445433-7ADA-4F31-85D8-603546AF6EBD}" destId="{E0D9C0E2-D677-438E-8B85-C3B1A8E845BD}" srcOrd="0" destOrd="0" presId="urn:microsoft.com/office/officeart/2005/8/layout/vList2"/>
    <dgm:cxn modelId="{411C8EC0-5001-4AC8-98D4-ACCE6C3BF5AA}" type="presOf" srcId="{3DB44901-238A-4FEC-B632-8ADCA721639A}" destId="{7F918F33-21CC-4065-9325-96D29165536B}" srcOrd="0" destOrd="0" presId="urn:microsoft.com/office/officeart/2005/8/layout/vList2"/>
    <dgm:cxn modelId="{9A5A70C2-BCAB-4325-859E-E9B1C10FD30E}" type="presOf" srcId="{FEF13D48-8F44-48D8-9CE6-48885D264BFD}" destId="{71CC3097-31A8-4644-A6E9-BA75B548834A}" srcOrd="0" destOrd="0" presId="urn:microsoft.com/office/officeart/2005/8/layout/vList2"/>
    <dgm:cxn modelId="{B9540CCB-4321-4824-A45B-5B0709C57051}" type="presOf" srcId="{212037D6-FEAA-4885-9C98-235688CBBBCE}" destId="{9E458434-37E7-4CBA-868E-440BABE993B6}" srcOrd="0" destOrd="0" presId="urn:microsoft.com/office/officeart/2005/8/layout/vList2"/>
    <dgm:cxn modelId="{92DB02F0-5A50-4AEC-B1E5-63DD637A1F76}" srcId="{1D445433-7ADA-4F31-85D8-603546AF6EBD}" destId="{FEF13D48-8F44-48D8-9CE6-48885D264BFD}" srcOrd="1" destOrd="0" parTransId="{850EABC5-D988-4D5D-BDE7-70277AA0C87E}" sibTransId="{E4D4ACD9-D170-4F6D-9D6F-EE342E186833}"/>
    <dgm:cxn modelId="{05ABF1FE-C666-4F47-9701-1A6B2D927E3A}" srcId="{1D445433-7ADA-4F31-85D8-603546AF6EBD}" destId="{212037D6-FEAA-4885-9C98-235688CBBBCE}" srcOrd="0" destOrd="0" parTransId="{D466B405-ABCC-44AA-B973-C69A80E94936}" sibTransId="{06D1B768-8B49-4977-A8B3-18F42E335867}"/>
    <dgm:cxn modelId="{0EEBE1CA-4F5B-43F1-9BA5-D16521EDF271}" type="presParOf" srcId="{E0D9C0E2-D677-438E-8B85-C3B1A8E845BD}" destId="{9E458434-37E7-4CBA-868E-440BABE993B6}" srcOrd="0" destOrd="0" presId="urn:microsoft.com/office/officeart/2005/8/layout/vList2"/>
    <dgm:cxn modelId="{A8424013-CBE8-48A0-80B7-73572DE5BEF8}" type="presParOf" srcId="{E0D9C0E2-D677-438E-8B85-C3B1A8E845BD}" destId="{0E78FC9C-B2B4-4957-BAAB-2960707B41C5}" srcOrd="1" destOrd="0" presId="urn:microsoft.com/office/officeart/2005/8/layout/vList2"/>
    <dgm:cxn modelId="{6CDA69E7-736B-4168-8B86-F23AE4936AC9}" type="presParOf" srcId="{E0D9C0E2-D677-438E-8B85-C3B1A8E845BD}" destId="{71CC3097-31A8-4644-A6E9-BA75B548834A}" srcOrd="2" destOrd="0" presId="urn:microsoft.com/office/officeart/2005/8/layout/vList2"/>
    <dgm:cxn modelId="{A2A2272E-631B-45F7-B286-5B5B9B138113}" type="presParOf" srcId="{E0D9C0E2-D677-438E-8B85-C3B1A8E845BD}" destId="{0F53E55A-6A05-4388-8A58-EA500E2C547D}" srcOrd="3" destOrd="0" presId="urn:microsoft.com/office/officeart/2005/8/layout/vList2"/>
    <dgm:cxn modelId="{C4E99554-0DD4-4862-8D04-FFDE11915816}" type="presParOf" srcId="{E0D9C0E2-D677-438E-8B85-C3B1A8E845BD}" destId="{342B701C-3638-4938-ADC9-3401BB7CC234}" srcOrd="4" destOrd="0" presId="urn:microsoft.com/office/officeart/2005/8/layout/vList2"/>
    <dgm:cxn modelId="{FE1DD547-9752-4F31-95C6-74431987DF85}" type="presParOf" srcId="{E0D9C0E2-D677-438E-8B85-C3B1A8E845BD}" destId="{B9D9141E-6E32-40E9-98D3-12D71C643D66}" srcOrd="5" destOrd="0" presId="urn:microsoft.com/office/officeart/2005/8/layout/vList2"/>
    <dgm:cxn modelId="{52356837-23C5-4118-BAB4-9752C4D824C8}" type="presParOf" srcId="{E0D9C0E2-D677-438E-8B85-C3B1A8E845BD}" destId="{7F918F33-21CC-4065-9325-96D29165536B}" srcOrd="6" destOrd="0" presId="urn:microsoft.com/office/officeart/2005/8/layout/vList2"/>
    <dgm:cxn modelId="{6016DCF9-5883-4ECC-9C05-798A30355372}" type="presParOf" srcId="{E0D9C0E2-D677-438E-8B85-C3B1A8E845BD}" destId="{7D781EE4-160A-49B9-9687-C8F1385E9E62}" srcOrd="7" destOrd="0" presId="urn:microsoft.com/office/officeart/2005/8/layout/vList2"/>
    <dgm:cxn modelId="{3AC92B83-131E-471C-9002-C7DC2F626044}" type="presParOf" srcId="{E0D9C0E2-D677-438E-8B85-C3B1A8E845BD}" destId="{79827C05-0CC3-4143-89EC-F1E123DCF36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435682B-8C4D-4A8F-A65E-958182B0D6B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4DF8243B-CF17-484C-97D0-0D14DEC8973C}">
      <dgm:prSet/>
      <dgm:spPr/>
      <dgm:t>
        <a:bodyPr/>
        <a:lstStyle/>
        <a:p>
          <a:r>
            <a:rPr lang="en-US"/>
            <a:t>Expansion regarding who </a:t>
          </a:r>
          <a:r>
            <a:rPr lang="en-US">
              <a:latin typeface="Calibri Light" panose="020F0302020204030204"/>
            </a:rPr>
            <a:t>requires formalized</a:t>
          </a:r>
          <a:r>
            <a:rPr lang="en-US"/>
            <a:t> assessment </a:t>
          </a:r>
        </a:p>
      </dgm:t>
    </dgm:pt>
    <dgm:pt modelId="{F5383B69-B4F8-4B10-8952-2CE3DFEB2838}" type="parTrans" cxnId="{67BFA807-05C8-4A35-AB7C-8BCB1F3CD87F}">
      <dgm:prSet/>
      <dgm:spPr/>
      <dgm:t>
        <a:bodyPr/>
        <a:lstStyle/>
        <a:p>
          <a:endParaRPr lang="en-US"/>
        </a:p>
      </dgm:t>
    </dgm:pt>
    <dgm:pt modelId="{7D519B55-19F4-4A67-8251-4981DA0AA2B1}" type="sibTrans" cxnId="{67BFA807-05C8-4A35-AB7C-8BCB1F3CD87F}">
      <dgm:prSet/>
      <dgm:spPr/>
      <dgm:t>
        <a:bodyPr/>
        <a:lstStyle/>
        <a:p>
          <a:endParaRPr lang="en-US"/>
        </a:p>
      </dgm:t>
    </dgm:pt>
    <dgm:pt modelId="{1804BC6E-8CD2-480D-A050-E5B8C3D9F371}">
      <dgm:prSet/>
      <dgm:spPr/>
      <dgm:t>
        <a:bodyPr/>
        <a:lstStyle/>
        <a:p>
          <a:pPr rtl="0"/>
          <a:r>
            <a:rPr lang="en-US">
              <a:latin typeface="+mn-lt"/>
            </a:rPr>
            <a:t>Augment and standardize </a:t>
          </a:r>
          <a:r>
            <a:rPr lang="en-US"/>
            <a:t>intervention services, including required group topic areas</a:t>
          </a:r>
        </a:p>
      </dgm:t>
    </dgm:pt>
    <dgm:pt modelId="{2ABA2D48-B9CE-4141-8243-417B101C270B}" type="parTrans" cxnId="{9E073971-101A-41CA-B72A-ACDF2C9A88C1}">
      <dgm:prSet/>
      <dgm:spPr/>
      <dgm:t>
        <a:bodyPr/>
        <a:lstStyle/>
        <a:p>
          <a:endParaRPr lang="en-US"/>
        </a:p>
      </dgm:t>
    </dgm:pt>
    <dgm:pt modelId="{3D3B8D4C-63CF-4C4D-91DE-199AAB5853C0}" type="sibTrans" cxnId="{9E073971-101A-41CA-B72A-ACDF2C9A88C1}">
      <dgm:prSet/>
      <dgm:spPr/>
      <dgm:t>
        <a:bodyPr/>
        <a:lstStyle/>
        <a:p>
          <a:endParaRPr lang="en-US"/>
        </a:p>
      </dgm:t>
    </dgm:pt>
    <dgm:pt modelId="{0CF6BD41-6433-464B-989D-38E17C26927D}">
      <dgm:prSet/>
      <dgm:spPr/>
      <dgm:t>
        <a:bodyPr/>
        <a:lstStyle/>
        <a:p>
          <a:r>
            <a:rPr lang="en-US"/>
            <a:t>Relapse prevention specifics including mandatory services for students with a 50%+ THC reduction</a:t>
          </a:r>
        </a:p>
      </dgm:t>
    </dgm:pt>
    <dgm:pt modelId="{308DE081-E868-42E6-84C5-3E70426925AD}" type="parTrans" cxnId="{BC9B8354-627E-47D3-B582-D8B5ABCA251A}">
      <dgm:prSet/>
      <dgm:spPr/>
      <dgm:t>
        <a:bodyPr/>
        <a:lstStyle/>
        <a:p>
          <a:endParaRPr lang="en-US"/>
        </a:p>
      </dgm:t>
    </dgm:pt>
    <dgm:pt modelId="{28FBB55B-F964-4759-8165-9FB8C4701C79}" type="sibTrans" cxnId="{BC9B8354-627E-47D3-B582-D8B5ABCA251A}">
      <dgm:prSet/>
      <dgm:spPr/>
      <dgm:t>
        <a:bodyPr/>
        <a:lstStyle/>
        <a:p>
          <a:endParaRPr lang="en-US"/>
        </a:p>
      </dgm:t>
    </dgm:pt>
    <dgm:pt modelId="{2C67F0C5-1D54-44CA-9358-0E59D73801CB}">
      <dgm:prSet/>
      <dgm:spPr/>
      <dgm:t>
        <a:bodyPr/>
        <a:lstStyle/>
        <a:p>
          <a:r>
            <a:rPr lang="en-US"/>
            <a:t>Definition of Reasonable Suspicion no longer a footnote</a:t>
          </a:r>
        </a:p>
      </dgm:t>
    </dgm:pt>
    <dgm:pt modelId="{5D011CC3-0B3B-4E73-AF09-4443518726C0}" type="parTrans" cxnId="{6C4C790A-532E-4F22-BB1A-1F327A849B6E}">
      <dgm:prSet/>
      <dgm:spPr/>
      <dgm:t>
        <a:bodyPr/>
        <a:lstStyle/>
        <a:p>
          <a:endParaRPr lang="en-US"/>
        </a:p>
      </dgm:t>
    </dgm:pt>
    <dgm:pt modelId="{394099A8-74A3-4D86-AF70-F808E23A8FD7}" type="sibTrans" cxnId="{6C4C790A-532E-4F22-BB1A-1F327A849B6E}">
      <dgm:prSet/>
      <dgm:spPr/>
      <dgm:t>
        <a:bodyPr/>
        <a:lstStyle/>
        <a:p>
          <a:endParaRPr lang="en-US"/>
        </a:p>
      </dgm:t>
    </dgm:pt>
    <dgm:pt modelId="{DF026701-A7F9-46F2-9E45-4630D4B84248}">
      <dgm:prSet/>
      <dgm:spPr/>
      <dgm:t>
        <a:bodyPr/>
        <a:lstStyle/>
        <a:p>
          <a:r>
            <a:rPr lang="en-US"/>
            <a:t>Clarification of process when valid medication use results in a "positive" test</a:t>
          </a:r>
        </a:p>
      </dgm:t>
    </dgm:pt>
    <dgm:pt modelId="{C5012884-AEB2-46CD-8B06-B3A1CA844D63}" type="parTrans" cxnId="{26DCE09B-03EE-445F-B9CA-29F3EA39C644}">
      <dgm:prSet/>
      <dgm:spPr/>
      <dgm:t>
        <a:bodyPr/>
        <a:lstStyle/>
        <a:p>
          <a:endParaRPr lang="en-US"/>
        </a:p>
      </dgm:t>
    </dgm:pt>
    <dgm:pt modelId="{BA0A72C5-0547-4D6A-9E83-095D2FA30B7C}" type="sibTrans" cxnId="{26DCE09B-03EE-445F-B9CA-29F3EA39C644}">
      <dgm:prSet/>
      <dgm:spPr/>
      <dgm:t>
        <a:bodyPr/>
        <a:lstStyle/>
        <a:p>
          <a:endParaRPr lang="en-US"/>
        </a:p>
      </dgm:t>
    </dgm:pt>
    <dgm:pt modelId="{28B6B50B-B90E-44C3-8E46-5C40EE388907}">
      <dgm:prSet/>
      <dgm:spPr/>
      <dgm:t>
        <a:bodyPr/>
        <a:lstStyle/>
        <a:p>
          <a:r>
            <a:rPr lang="en-US"/>
            <a:t>Clarification of MSWR process and requirements </a:t>
          </a:r>
        </a:p>
      </dgm:t>
    </dgm:pt>
    <dgm:pt modelId="{47F4212E-4A5F-4175-8FCF-9413B838E886}" type="parTrans" cxnId="{5A73DDF6-421B-455C-8D13-D7BD7A690D33}">
      <dgm:prSet/>
      <dgm:spPr/>
      <dgm:t>
        <a:bodyPr/>
        <a:lstStyle/>
        <a:p>
          <a:endParaRPr lang="en-US"/>
        </a:p>
      </dgm:t>
    </dgm:pt>
    <dgm:pt modelId="{32F568AD-A321-4DAA-A510-8E582FB01CD0}" type="sibTrans" cxnId="{5A73DDF6-421B-455C-8D13-D7BD7A690D33}">
      <dgm:prSet/>
      <dgm:spPr/>
      <dgm:t>
        <a:bodyPr/>
        <a:lstStyle/>
        <a:p>
          <a:endParaRPr lang="en-US"/>
        </a:p>
      </dgm:t>
    </dgm:pt>
    <dgm:pt modelId="{16E41160-521B-46A8-9C87-857D3EA9D1C2}" type="pres">
      <dgm:prSet presAssocID="{3435682B-8C4D-4A8F-A65E-958182B0D6B8}" presName="diagram" presStyleCnt="0">
        <dgm:presLayoutVars>
          <dgm:dir/>
          <dgm:resizeHandles val="exact"/>
        </dgm:presLayoutVars>
      </dgm:prSet>
      <dgm:spPr/>
    </dgm:pt>
    <dgm:pt modelId="{6E0A4796-A894-4BD1-9DAE-9253AFAAE6F0}" type="pres">
      <dgm:prSet presAssocID="{4DF8243B-CF17-484C-97D0-0D14DEC8973C}" presName="node" presStyleLbl="node1" presStyleIdx="0" presStyleCnt="6">
        <dgm:presLayoutVars>
          <dgm:bulletEnabled val="1"/>
        </dgm:presLayoutVars>
      </dgm:prSet>
      <dgm:spPr/>
    </dgm:pt>
    <dgm:pt modelId="{A6FBEAE5-72CA-4488-BD0D-6F224BC596FF}" type="pres">
      <dgm:prSet presAssocID="{7D519B55-19F4-4A67-8251-4981DA0AA2B1}" presName="sibTrans" presStyleCnt="0"/>
      <dgm:spPr/>
    </dgm:pt>
    <dgm:pt modelId="{3A57B593-3D28-4971-A5A7-A3811441DE87}" type="pres">
      <dgm:prSet presAssocID="{1804BC6E-8CD2-480D-A050-E5B8C3D9F371}" presName="node" presStyleLbl="node1" presStyleIdx="1" presStyleCnt="6">
        <dgm:presLayoutVars>
          <dgm:bulletEnabled val="1"/>
        </dgm:presLayoutVars>
      </dgm:prSet>
      <dgm:spPr/>
    </dgm:pt>
    <dgm:pt modelId="{64911434-A802-4974-A341-3126B684003C}" type="pres">
      <dgm:prSet presAssocID="{3D3B8D4C-63CF-4C4D-91DE-199AAB5853C0}" presName="sibTrans" presStyleCnt="0"/>
      <dgm:spPr/>
    </dgm:pt>
    <dgm:pt modelId="{9CC183A7-CCDB-402E-A71C-B4BBDFCCCC01}" type="pres">
      <dgm:prSet presAssocID="{0CF6BD41-6433-464B-989D-38E17C26927D}" presName="node" presStyleLbl="node1" presStyleIdx="2" presStyleCnt="6">
        <dgm:presLayoutVars>
          <dgm:bulletEnabled val="1"/>
        </dgm:presLayoutVars>
      </dgm:prSet>
      <dgm:spPr/>
    </dgm:pt>
    <dgm:pt modelId="{A60E6CF1-4E42-4A53-971C-9A0AC8997D8E}" type="pres">
      <dgm:prSet presAssocID="{28FBB55B-F964-4759-8165-9FB8C4701C79}" presName="sibTrans" presStyleCnt="0"/>
      <dgm:spPr/>
    </dgm:pt>
    <dgm:pt modelId="{917FF1A8-805A-4175-BDF7-0D71B95B2552}" type="pres">
      <dgm:prSet presAssocID="{2C67F0C5-1D54-44CA-9358-0E59D73801CB}" presName="node" presStyleLbl="node1" presStyleIdx="3" presStyleCnt="6">
        <dgm:presLayoutVars>
          <dgm:bulletEnabled val="1"/>
        </dgm:presLayoutVars>
      </dgm:prSet>
      <dgm:spPr/>
    </dgm:pt>
    <dgm:pt modelId="{5C65E9C4-57CB-4CA0-962F-400BCFF086C5}" type="pres">
      <dgm:prSet presAssocID="{394099A8-74A3-4D86-AF70-F808E23A8FD7}" presName="sibTrans" presStyleCnt="0"/>
      <dgm:spPr/>
    </dgm:pt>
    <dgm:pt modelId="{9F825A15-E541-48E2-8FC4-D65D6BFCE657}" type="pres">
      <dgm:prSet presAssocID="{DF026701-A7F9-46F2-9E45-4630D4B84248}" presName="node" presStyleLbl="node1" presStyleIdx="4" presStyleCnt="6">
        <dgm:presLayoutVars>
          <dgm:bulletEnabled val="1"/>
        </dgm:presLayoutVars>
      </dgm:prSet>
      <dgm:spPr/>
    </dgm:pt>
    <dgm:pt modelId="{B002AE25-CCBD-4B08-AF02-1B8E667931E6}" type="pres">
      <dgm:prSet presAssocID="{BA0A72C5-0547-4D6A-9E83-095D2FA30B7C}" presName="sibTrans" presStyleCnt="0"/>
      <dgm:spPr/>
    </dgm:pt>
    <dgm:pt modelId="{94D321FD-3D95-4EE5-9444-4C7174954A5C}" type="pres">
      <dgm:prSet presAssocID="{28B6B50B-B90E-44C3-8E46-5C40EE388907}" presName="node" presStyleLbl="node1" presStyleIdx="5" presStyleCnt="6">
        <dgm:presLayoutVars>
          <dgm:bulletEnabled val="1"/>
        </dgm:presLayoutVars>
      </dgm:prSet>
      <dgm:spPr/>
    </dgm:pt>
  </dgm:ptLst>
  <dgm:cxnLst>
    <dgm:cxn modelId="{67BFA807-05C8-4A35-AB7C-8BCB1F3CD87F}" srcId="{3435682B-8C4D-4A8F-A65E-958182B0D6B8}" destId="{4DF8243B-CF17-484C-97D0-0D14DEC8973C}" srcOrd="0" destOrd="0" parTransId="{F5383B69-B4F8-4B10-8952-2CE3DFEB2838}" sibTransId="{7D519B55-19F4-4A67-8251-4981DA0AA2B1}"/>
    <dgm:cxn modelId="{6C4C790A-532E-4F22-BB1A-1F327A849B6E}" srcId="{3435682B-8C4D-4A8F-A65E-958182B0D6B8}" destId="{2C67F0C5-1D54-44CA-9358-0E59D73801CB}" srcOrd="3" destOrd="0" parTransId="{5D011CC3-0B3B-4E73-AF09-4443518726C0}" sibTransId="{394099A8-74A3-4D86-AF70-F808E23A8FD7}"/>
    <dgm:cxn modelId="{EE5C4D23-25C5-41EC-8E0A-9195EA652A70}" type="presOf" srcId="{2C67F0C5-1D54-44CA-9358-0E59D73801CB}" destId="{917FF1A8-805A-4175-BDF7-0D71B95B2552}" srcOrd="0" destOrd="0" presId="urn:microsoft.com/office/officeart/2005/8/layout/default"/>
    <dgm:cxn modelId="{E9AF0B28-350E-4CB6-88C4-24FD7C9577BD}" type="presOf" srcId="{1804BC6E-8CD2-480D-A050-E5B8C3D9F371}" destId="{3A57B593-3D28-4971-A5A7-A3811441DE87}" srcOrd="0" destOrd="0" presId="urn:microsoft.com/office/officeart/2005/8/layout/default"/>
    <dgm:cxn modelId="{0746042B-4D13-4F26-8B54-DED93AAF648F}" type="presOf" srcId="{DF026701-A7F9-46F2-9E45-4630D4B84248}" destId="{9F825A15-E541-48E2-8FC4-D65D6BFCE657}" srcOrd="0" destOrd="0" presId="urn:microsoft.com/office/officeart/2005/8/layout/default"/>
    <dgm:cxn modelId="{B1D6FB42-2491-4EDD-A0BC-1B4FE5861EC8}" type="presOf" srcId="{4DF8243B-CF17-484C-97D0-0D14DEC8973C}" destId="{6E0A4796-A894-4BD1-9DAE-9253AFAAE6F0}" srcOrd="0" destOrd="0" presId="urn:microsoft.com/office/officeart/2005/8/layout/default"/>
    <dgm:cxn modelId="{AB32B070-B05E-4D31-A8AF-8DD8A90FC019}" type="presOf" srcId="{3435682B-8C4D-4A8F-A65E-958182B0D6B8}" destId="{16E41160-521B-46A8-9C87-857D3EA9D1C2}" srcOrd="0" destOrd="0" presId="urn:microsoft.com/office/officeart/2005/8/layout/default"/>
    <dgm:cxn modelId="{9E073971-101A-41CA-B72A-ACDF2C9A88C1}" srcId="{3435682B-8C4D-4A8F-A65E-958182B0D6B8}" destId="{1804BC6E-8CD2-480D-A050-E5B8C3D9F371}" srcOrd="1" destOrd="0" parTransId="{2ABA2D48-B9CE-4141-8243-417B101C270B}" sibTransId="{3D3B8D4C-63CF-4C4D-91DE-199AAB5853C0}"/>
    <dgm:cxn modelId="{BC9B8354-627E-47D3-B582-D8B5ABCA251A}" srcId="{3435682B-8C4D-4A8F-A65E-958182B0D6B8}" destId="{0CF6BD41-6433-464B-989D-38E17C26927D}" srcOrd="2" destOrd="0" parTransId="{308DE081-E868-42E6-84C5-3E70426925AD}" sibTransId="{28FBB55B-F964-4759-8165-9FB8C4701C79}"/>
    <dgm:cxn modelId="{26DCE09B-03EE-445F-B9CA-29F3EA39C644}" srcId="{3435682B-8C4D-4A8F-A65E-958182B0D6B8}" destId="{DF026701-A7F9-46F2-9E45-4630D4B84248}" srcOrd="4" destOrd="0" parTransId="{C5012884-AEB2-46CD-8B06-B3A1CA844D63}" sibTransId="{BA0A72C5-0547-4D6A-9E83-095D2FA30B7C}"/>
    <dgm:cxn modelId="{2F0383E9-4FB8-4CE7-8FE4-422D069E39C7}" type="presOf" srcId="{28B6B50B-B90E-44C3-8E46-5C40EE388907}" destId="{94D321FD-3D95-4EE5-9444-4C7174954A5C}" srcOrd="0" destOrd="0" presId="urn:microsoft.com/office/officeart/2005/8/layout/default"/>
    <dgm:cxn modelId="{5A73DDF6-421B-455C-8D13-D7BD7A690D33}" srcId="{3435682B-8C4D-4A8F-A65E-958182B0D6B8}" destId="{28B6B50B-B90E-44C3-8E46-5C40EE388907}" srcOrd="5" destOrd="0" parTransId="{47F4212E-4A5F-4175-8FCF-9413B838E886}" sibTransId="{32F568AD-A321-4DAA-A510-8E582FB01CD0}"/>
    <dgm:cxn modelId="{F6391DFD-3676-4BB0-A94C-D79777580AF1}" type="presOf" srcId="{0CF6BD41-6433-464B-989D-38E17C26927D}" destId="{9CC183A7-CCDB-402E-A71C-B4BBDFCCCC01}" srcOrd="0" destOrd="0" presId="urn:microsoft.com/office/officeart/2005/8/layout/default"/>
    <dgm:cxn modelId="{24A8E919-5621-4AD8-A692-D6DBEC84154B}" type="presParOf" srcId="{16E41160-521B-46A8-9C87-857D3EA9D1C2}" destId="{6E0A4796-A894-4BD1-9DAE-9253AFAAE6F0}" srcOrd="0" destOrd="0" presId="urn:microsoft.com/office/officeart/2005/8/layout/default"/>
    <dgm:cxn modelId="{7DBF65AD-9FE9-4FD3-ADBF-7F8E06EDD24E}" type="presParOf" srcId="{16E41160-521B-46A8-9C87-857D3EA9D1C2}" destId="{A6FBEAE5-72CA-4488-BD0D-6F224BC596FF}" srcOrd="1" destOrd="0" presId="urn:microsoft.com/office/officeart/2005/8/layout/default"/>
    <dgm:cxn modelId="{3363532E-510F-40F9-83CE-195D395F8B9D}" type="presParOf" srcId="{16E41160-521B-46A8-9C87-857D3EA9D1C2}" destId="{3A57B593-3D28-4971-A5A7-A3811441DE87}" srcOrd="2" destOrd="0" presId="urn:microsoft.com/office/officeart/2005/8/layout/default"/>
    <dgm:cxn modelId="{5920DF85-B699-4FDC-8882-E1D7FCB1B78B}" type="presParOf" srcId="{16E41160-521B-46A8-9C87-857D3EA9D1C2}" destId="{64911434-A802-4974-A341-3126B684003C}" srcOrd="3" destOrd="0" presId="urn:microsoft.com/office/officeart/2005/8/layout/default"/>
    <dgm:cxn modelId="{F30E95B4-963F-48FF-B462-12F281F3A4D5}" type="presParOf" srcId="{16E41160-521B-46A8-9C87-857D3EA9D1C2}" destId="{9CC183A7-CCDB-402E-A71C-B4BBDFCCCC01}" srcOrd="4" destOrd="0" presId="urn:microsoft.com/office/officeart/2005/8/layout/default"/>
    <dgm:cxn modelId="{4AA8E4B0-B5BB-4827-AA8A-78FF41DF6EE3}" type="presParOf" srcId="{16E41160-521B-46A8-9C87-857D3EA9D1C2}" destId="{A60E6CF1-4E42-4A53-971C-9A0AC8997D8E}" srcOrd="5" destOrd="0" presId="urn:microsoft.com/office/officeart/2005/8/layout/default"/>
    <dgm:cxn modelId="{BC1D4E7E-F385-4FEC-91FC-DFB59656F881}" type="presParOf" srcId="{16E41160-521B-46A8-9C87-857D3EA9D1C2}" destId="{917FF1A8-805A-4175-BDF7-0D71B95B2552}" srcOrd="6" destOrd="0" presId="urn:microsoft.com/office/officeart/2005/8/layout/default"/>
    <dgm:cxn modelId="{59321ABF-4F70-4566-A227-C92AF11EC01E}" type="presParOf" srcId="{16E41160-521B-46A8-9C87-857D3EA9D1C2}" destId="{5C65E9C4-57CB-4CA0-962F-400BCFF086C5}" srcOrd="7" destOrd="0" presId="urn:microsoft.com/office/officeart/2005/8/layout/default"/>
    <dgm:cxn modelId="{E09E365D-F4B9-4992-904B-F929ADA40445}" type="presParOf" srcId="{16E41160-521B-46A8-9C87-857D3EA9D1C2}" destId="{9F825A15-E541-48E2-8FC4-D65D6BFCE657}" srcOrd="8" destOrd="0" presId="urn:microsoft.com/office/officeart/2005/8/layout/default"/>
    <dgm:cxn modelId="{88C896BE-8CF6-45C4-B77B-EF78C4AC1E9D}" type="presParOf" srcId="{16E41160-521B-46A8-9C87-857D3EA9D1C2}" destId="{B002AE25-CCBD-4B08-AF02-1B8E667931E6}" srcOrd="9" destOrd="0" presId="urn:microsoft.com/office/officeart/2005/8/layout/default"/>
    <dgm:cxn modelId="{1AD045CC-7B48-4595-AF21-500BB840A1B4}" type="presParOf" srcId="{16E41160-521B-46A8-9C87-857D3EA9D1C2}" destId="{94D321FD-3D95-4EE5-9444-4C7174954A5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8A89E-EC70-4ED8-B03B-A19B9171530F}">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5C5946-B596-4EE2-9850-BB3B8A659B1B}">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8183F3-D196-476D-B56A-67680D367CC9}">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New and readmitted students must be tested using a 10-panel drug test within 48 hours of arrival on center.</a:t>
          </a:r>
        </a:p>
      </dsp:txBody>
      <dsp:txXfrm>
        <a:off x="1435590" y="531"/>
        <a:ext cx="9080009" cy="1242935"/>
      </dsp:txXfrm>
    </dsp:sp>
    <dsp:sp modelId="{2E58AD9A-5EFC-43F8-B844-49A49455A1E1}">
      <dsp:nvSpPr>
        <dsp:cNvPr id="0" name=""/>
        <dsp:cNvSpPr/>
      </dsp:nvSpPr>
      <dsp:spPr>
        <a:xfrm>
          <a:off x="0" y="1554201"/>
          <a:ext cx="10515600" cy="1242935"/>
        </a:xfrm>
        <a:prstGeom prst="roundRect">
          <a:avLst>
            <a:gd name="adj" fmla="val 1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dsp:style>
    </dsp:sp>
    <dsp:sp modelId="{F5EBA7E6-1157-4C57-A549-8B1BF857A1D5}">
      <dsp:nvSpPr>
        <dsp:cNvPr id="0" name=""/>
        <dsp:cNvSpPr/>
      </dsp:nvSpPr>
      <dsp:spPr>
        <a:xfrm>
          <a:off x="375988" y="1833861"/>
          <a:ext cx="683614" cy="68361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1FE0C2-4D7A-47D2-8AAC-999B762109B0}">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Students that test positive upon arrival must receive Trainee Employment Assistance Programs (TEAP) intervention services. </a:t>
          </a:r>
        </a:p>
      </dsp:txBody>
      <dsp:txXfrm>
        <a:off x="1435590" y="1554201"/>
        <a:ext cx="9080009" cy="1242935"/>
      </dsp:txXfrm>
    </dsp:sp>
    <dsp:sp modelId="{83C251D5-F437-43E3-9C56-43C447DA46B1}">
      <dsp:nvSpPr>
        <dsp:cNvPr id="0" name=""/>
        <dsp:cNvSpPr/>
      </dsp:nvSpPr>
      <dsp:spPr>
        <a:xfrm>
          <a:off x="0" y="3107870"/>
          <a:ext cx="10515600" cy="1242935"/>
        </a:xfrm>
        <a:prstGeom prst="roundRect">
          <a:avLst>
            <a:gd name="adj" fmla="val 1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dsp:style>
    </dsp:sp>
    <dsp:sp modelId="{9E239409-C1B4-40F5-88F1-1579EC2AD285}">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7CDF31-79C8-43FB-8BB9-7A27BBCEE844}">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Students who test positive on an initial drug test must have a follow-up test administered between the 37th and 40th day after arrival on center (resulted by day 45).</a:t>
          </a:r>
        </a:p>
      </dsp:txBody>
      <dsp:txXfrm>
        <a:off x="1435590" y="3107870"/>
        <a:ext cx="9080009" cy="12429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50FAC-09A4-44F7-906E-BD86682DD5AB}">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72A123-D0D9-460C-A20B-13386C5E9B3B}">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a:t>(a) Basic information regarding current drugs of use and misuse (e.g., marijuana, alcohol, tobacco/nicotine, fentanyl, abuse of prescription drugs, and drug use trends); ​</a:t>
          </a:r>
          <a:endParaRPr lang="en-US" sz="2000" kern="1200"/>
        </a:p>
      </dsp:txBody>
      <dsp:txXfrm>
        <a:off x="0" y="2124"/>
        <a:ext cx="10515600" cy="724514"/>
      </dsp:txXfrm>
    </dsp:sp>
    <dsp:sp modelId="{A1D6A475-557B-4B39-B986-1E74959C7EB9}">
      <dsp:nvSpPr>
        <dsp:cNvPr id="0" name=""/>
        <dsp:cNvSpPr/>
      </dsp:nvSpPr>
      <dsp:spPr>
        <a:xfrm>
          <a:off x="0" y="72663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F94C16-2602-4206-8C86-A78D9115F902}">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a:t>(b) Short-term and long-term effects and consequences of drug use on health and employability; ​</a:t>
          </a:r>
          <a:endParaRPr lang="en-US" sz="2000" kern="1200"/>
        </a:p>
      </dsp:txBody>
      <dsp:txXfrm>
        <a:off x="0" y="726639"/>
        <a:ext cx="10515600" cy="724514"/>
      </dsp:txXfrm>
    </dsp:sp>
    <dsp:sp modelId="{C28C05CC-6BB3-40CD-9096-4980FA2E91A5}">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EFB50A-591C-4223-BBF3-CC25A572B0D1}">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a:t>(c) Identification of triggers for substance use; ​</a:t>
          </a:r>
          <a:endParaRPr lang="en-US" sz="2000" kern="1200"/>
        </a:p>
      </dsp:txBody>
      <dsp:txXfrm>
        <a:off x="0" y="1451154"/>
        <a:ext cx="10515600" cy="724514"/>
      </dsp:txXfrm>
    </dsp:sp>
    <dsp:sp modelId="{A87B9BCB-5848-4493-964F-5C5C81826D39}">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9D80C4-137E-42EE-A8A5-A5963C0CF42A}">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a:t>(d) Relapse prevention to include development of coping and resistance skills; ​</a:t>
          </a:r>
          <a:endParaRPr lang="en-US" sz="2000" kern="1200"/>
        </a:p>
      </dsp:txBody>
      <dsp:txXfrm>
        <a:off x="0" y="2175669"/>
        <a:ext cx="10515600" cy="724514"/>
      </dsp:txXfrm>
    </dsp:sp>
    <dsp:sp modelId="{254D4991-4FA0-4FE3-9C7F-FA9E3985792F}">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C4A1BA-397E-43F6-A685-9DAD13310CC0}">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a:t>(e) Development of alternative activities in order to remain abstinent from drugs or alcohol in social situations, and;  ​</a:t>
          </a:r>
          <a:endParaRPr lang="en-US" sz="2000" kern="1200"/>
        </a:p>
      </dsp:txBody>
      <dsp:txXfrm>
        <a:off x="0" y="2900183"/>
        <a:ext cx="10515600" cy="724514"/>
      </dsp:txXfrm>
    </dsp:sp>
    <dsp:sp modelId="{325032B6-B0AB-4A22-AA79-8B071A3C256A}">
      <dsp:nvSpPr>
        <dsp:cNvPr id="0" name=""/>
        <dsp:cNvSpPr/>
      </dsp:nvSpPr>
      <dsp:spPr>
        <a:xfrm>
          <a:off x="0" y="362469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11E02-6E8C-4E0A-BF59-DE96A31F510F}">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a:t>(f) Availability of referrals and community resources. ​</a:t>
          </a:r>
          <a:endParaRPr lang="en-US" sz="2000" kern="1200"/>
        </a:p>
      </dsp:txBody>
      <dsp:txXfrm>
        <a:off x="0" y="3624698"/>
        <a:ext cx="10515600" cy="724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5E0B3-0351-4243-A813-60E89FEA1234}">
      <dsp:nvSpPr>
        <dsp:cNvPr id="0" name=""/>
        <dsp:cNvSpPr/>
      </dsp:nvSpPr>
      <dsp:spPr>
        <a:xfrm rot="5400000">
          <a:off x="6589693" y="-2661723"/>
          <a:ext cx="1121829"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a:t>The amount of time it takes for half of the THC concentration to be excreted from the body</a:t>
          </a:r>
        </a:p>
      </dsp:txBody>
      <dsp:txXfrm rot="-5400000">
        <a:off x="3785616" y="197117"/>
        <a:ext cx="6675221" cy="1012303"/>
      </dsp:txXfrm>
    </dsp:sp>
    <dsp:sp modelId="{BFBC435B-702F-4C49-8065-5E2DC23DA927}">
      <dsp:nvSpPr>
        <dsp:cNvPr id="0" name=""/>
        <dsp:cNvSpPr/>
      </dsp:nvSpPr>
      <dsp:spPr>
        <a:xfrm>
          <a:off x="0" y="2124"/>
          <a:ext cx="3785616" cy="140228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Definition</a:t>
          </a:r>
        </a:p>
      </dsp:txBody>
      <dsp:txXfrm>
        <a:off x="68454" y="70578"/>
        <a:ext cx="3648708" cy="1265378"/>
      </dsp:txXfrm>
    </dsp:sp>
    <dsp:sp modelId="{5AA25124-5B81-435C-8F54-CF58445CDC70}">
      <dsp:nvSpPr>
        <dsp:cNvPr id="0" name=""/>
        <dsp:cNvSpPr/>
      </dsp:nvSpPr>
      <dsp:spPr>
        <a:xfrm rot="5400000">
          <a:off x="6589693" y="-1189323"/>
          <a:ext cx="1121829" cy="6729984"/>
        </a:xfrm>
        <a:prstGeom prst="round2Same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a:t>5-13 days in </a:t>
          </a:r>
          <a:r>
            <a:rPr lang="en-US" sz="2600" kern="1200">
              <a:latin typeface="+mn-lt"/>
            </a:rPr>
            <a:t>regular users</a:t>
          </a:r>
        </a:p>
      </dsp:txBody>
      <dsp:txXfrm rot="-5400000">
        <a:off x="3785616" y="1669517"/>
        <a:ext cx="6675221" cy="1012303"/>
      </dsp:txXfrm>
    </dsp:sp>
    <dsp:sp modelId="{3B3B69AB-25FD-44BA-A892-1F4E39D240B7}">
      <dsp:nvSpPr>
        <dsp:cNvPr id="0" name=""/>
        <dsp:cNvSpPr/>
      </dsp:nvSpPr>
      <dsp:spPr>
        <a:xfrm>
          <a:off x="0" y="1474525"/>
          <a:ext cx="3785616" cy="140228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THC Half-Life</a:t>
          </a:r>
        </a:p>
      </dsp:txBody>
      <dsp:txXfrm>
        <a:off x="68454" y="1542979"/>
        <a:ext cx="3648708" cy="1265378"/>
      </dsp:txXfrm>
    </dsp:sp>
    <dsp:sp modelId="{D4140E44-46AF-4677-A193-18F042641028}">
      <dsp:nvSpPr>
        <dsp:cNvPr id="0" name=""/>
        <dsp:cNvSpPr/>
      </dsp:nvSpPr>
      <dsp:spPr>
        <a:xfrm rot="5400000">
          <a:off x="6589693" y="283077"/>
          <a:ext cx="1121829" cy="6729984"/>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a:t>Based on 13-day half-life</a:t>
          </a:r>
        </a:p>
      </dsp:txBody>
      <dsp:txXfrm rot="-5400000">
        <a:off x="3785616" y="3141918"/>
        <a:ext cx="6675221" cy="1012303"/>
      </dsp:txXfrm>
    </dsp:sp>
    <dsp:sp modelId="{9610C08A-514E-4AC5-B504-64482C3976D5}">
      <dsp:nvSpPr>
        <dsp:cNvPr id="0" name=""/>
        <dsp:cNvSpPr/>
      </dsp:nvSpPr>
      <dsp:spPr>
        <a:xfrm>
          <a:off x="0" y="2946926"/>
          <a:ext cx="3785616" cy="140228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Job Corps Policy</a:t>
          </a:r>
        </a:p>
      </dsp:txBody>
      <dsp:txXfrm>
        <a:off x="68454" y="3015380"/>
        <a:ext cx="3648708" cy="1265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9AC37-0EE7-4AEE-97E2-1054FDB661AF}">
      <dsp:nvSpPr>
        <dsp:cNvPr id="0" name=""/>
        <dsp:cNvSpPr/>
      </dsp:nvSpPr>
      <dsp:spPr>
        <a:xfrm>
          <a:off x="0" y="685920"/>
          <a:ext cx="6900512" cy="16317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583184" rIns="535556"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t>Longest half-life selected (13 days)</a:t>
          </a:r>
        </a:p>
        <a:p>
          <a:pPr marL="285750" lvl="1" indent="-285750" algn="l" defTabSz="1244600">
            <a:lnSpc>
              <a:spcPct val="90000"/>
            </a:lnSpc>
            <a:spcBef>
              <a:spcPct val="0"/>
            </a:spcBef>
            <a:spcAft>
              <a:spcPct val="15000"/>
            </a:spcAft>
            <a:buChar char="•"/>
          </a:pPr>
          <a:r>
            <a:rPr lang="en-US" sz="2800" kern="1200"/>
            <a:t>The reduction threshold is set at 50%</a:t>
          </a:r>
        </a:p>
      </dsp:txBody>
      <dsp:txXfrm>
        <a:off x="0" y="685920"/>
        <a:ext cx="6900512" cy="1631700"/>
      </dsp:txXfrm>
    </dsp:sp>
    <dsp:sp modelId="{4467E9E1-F7A4-4E56-8398-91B5278C2DCE}">
      <dsp:nvSpPr>
        <dsp:cNvPr id="0" name=""/>
        <dsp:cNvSpPr/>
      </dsp:nvSpPr>
      <dsp:spPr>
        <a:xfrm>
          <a:off x="345025" y="272640"/>
          <a:ext cx="4830358" cy="8265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244600">
            <a:lnSpc>
              <a:spcPct val="90000"/>
            </a:lnSpc>
            <a:spcBef>
              <a:spcPct val="0"/>
            </a:spcBef>
            <a:spcAft>
              <a:spcPct val="35000"/>
            </a:spcAft>
            <a:buNone/>
          </a:pPr>
          <a:r>
            <a:rPr lang="en-US" sz="2800" kern="1200"/>
            <a:t>Parameters</a:t>
          </a:r>
        </a:p>
      </dsp:txBody>
      <dsp:txXfrm>
        <a:off x="385374" y="312989"/>
        <a:ext cx="4749660" cy="745862"/>
      </dsp:txXfrm>
    </dsp:sp>
    <dsp:sp modelId="{0DE5F46F-84E3-4546-8B4E-21E0B673B7B0}">
      <dsp:nvSpPr>
        <dsp:cNvPr id="0" name=""/>
        <dsp:cNvSpPr/>
      </dsp:nvSpPr>
      <dsp:spPr>
        <a:xfrm>
          <a:off x="0" y="2882100"/>
          <a:ext cx="6900512" cy="23814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583184" rIns="535556"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t>Students who have not used cannabis since arrival should achieve a 50% reduction between arrival and follow-up test</a:t>
          </a:r>
        </a:p>
      </dsp:txBody>
      <dsp:txXfrm>
        <a:off x="0" y="2882100"/>
        <a:ext cx="6900512" cy="2381400"/>
      </dsp:txXfrm>
    </dsp:sp>
    <dsp:sp modelId="{66A27B37-7F31-43F3-AEAC-52DB990B0D9C}">
      <dsp:nvSpPr>
        <dsp:cNvPr id="0" name=""/>
        <dsp:cNvSpPr/>
      </dsp:nvSpPr>
      <dsp:spPr>
        <a:xfrm>
          <a:off x="345025" y="2468820"/>
          <a:ext cx="4830358" cy="8265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244600">
            <a:lnSpc>
              <a:spcPct val="90000"/>
            </a:lnSpc>
            <a:spcBef>
              <a:spcPct val="0"/>
            </a:spcBef>
            <a:spcAft>
              <a:spcPct val="35000"/>
            </a:spcAft>
            <a:buNone/>
          </a:pPr>
          <a:r>
            <a:rPr lang="en-US" sz="2800" kern="1200"/>
            <a:t>Intended Results</a:t>
          </a:r>
        </a:p>
      </dsp:txBody>
      <dsp:txXfrm>
        <a:off x="385374" y="2509169"/>
        <a:ext cx="4749660" cy="745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A957C-1553-4B02-BE41-71C67586E4C6}">
      <dsp:nvSpPr>
        <dsp:cNvPr id="0" name=""/>
        <dsp:cNvSpPr/>
      </dsp:nvSpPr>
      <dsp:spPr>
        <a:xfrm>
          <a:off x="0" y="0"/>
          <a:ext cx="6364224" cy="1759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latin typeface="+mn-lt"/>
            </a:rPr>
            <a:t>Probable substance use disorder; Experience withdrawal symptoms and difficulty ceasing use.</a:t>
          </a:r>
        </a:p>
      </dsp:txBody>
      <dsp:txXfrm>
        <a:off x="85900" y="85900"/>
        <a:ext cx="6192424" cy="1587880"/>
      </dsp:txXfrm>
    </dsp:sp>
    <dsp:sp modelId="{52A468C1-B00F-4C6E-BE46-5B1E99176200}">
      <dsp:nvSpPr>
        <dsp:cNvPr id="0" name=""/>
        <dsp:cNvSpPr/>
      </dsp:nvSpPr>
      <dsp:spPr>
        <a:xfrm>
          <a:off x="0" y="1877076"/>
          <a:ext cx="6364224" cy="17596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a:latin typeface="+mn-lt"/>
            </a:rPr>
            <a:t>TEAP assessment and identification of barriers to program participation.</a:t>
          </a:r>
        </a:p>
      </dsp:txBody>
      <dsp:txXfrm>
        <a:off x="85900" y="1962976"/>
        <a:ext cx="6192424" cy="1587880"/>
      </dsp:txXfrm>
    </dsp:sp>
    <dsp:sp modelId="{52EDC926-727A-41B2-A89E-1E6BAEED6C0F}">
      <dsp:nvSpPr>
        <dsp:cNvPr id="0" name=""/>
        <dsp:cNvSpPr/>
      </dsp:nvSpPr>
      <dsp:spPr>
        <a:xfrm>
          <a:off x="0" y="3728916"/>
          <a:ext cx="6364224" cy="17596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a:latin typeface="+mn-lt"/>
            </a:rPr>
            <a:t>Discussion with the student about medical leave for intensive treatment if necessary.</a:t>
          </a:r>
        </a:p>
      </dsp:txBody>
      <dsp:txXfrm>
        <a:off x="85900" y="3814816"/>
        <a:ext cx="6192424" cy="1587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9880C-4A78-400B-BED5-F24E1432E389}">
      <dsp:nvSpPr>
        <dsp:cNvPr id="0" name=""/>
        <dsp:cNvSpPr/>
      </dsp:nvSpPr>
      <dsp:spPr>
        <a:xfrm>
          <a:off x="2044800" y="375668"/>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0FCC92-275A-4D9D-9AB9-46745BF2CD6F}">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5EAE13-BC9B-4A61-BBBC-521AF1BC0AF6}">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Negative: No further action</a:t>
          </a:r>
        </a:p>
      </dsp:txBody>
      <dsp:txXfrm>
        <a:off x="1342800" y="3255669"/>
        <a:ext cx="3600000" cy="720000"/>
      </dsp:txXfrm>
    </dsp:sp>
    <dsp:sp modelId="{2E583BEB-D54A-4B4F-B604-E4A72CA9BC12}">
      <dsp:nvSpPr>
        <dsp:cNvPr id="0" name=""/>
        <dsp:cNvSpPr/>
      </dsp:nvSpPr>
      <dsp:spPr>
        <a:xfrm>
          <a:off x="6274800" y="375668"/>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53B624-8E87-4BD7-9DD0-64D1F65BAD87}">
      <dsp:nvSpPr>
        <dsp:cNvPr id="0" name=""/>
        <dsp:cNvSpPr/>
      </dsp:nvSpPr>
      <dsp:spPr>
        <a:xfrm>
          <a:off x="6742800" y="843669"/>
          <a:ext cx="1260000" cy="126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302E25-6F7F-4F21-A804-0C2C001302D9}">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Positive: PRH Form 2-07</a:t>
          </a:r>
        </a:p>
      </dsp:txBody>
      <dsp:txXfrm>
        <a:off x="5572800" y="3255669"/>
        <a:ext cx="360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0AF54-FF59-470F-BBB8-5F8975D32DDE}">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8042E7-3584-4B29-8113-1A164CD28770}">
      <dsp:nvSpPr>
        <dsp:cNvPr id="0" name=""/>
        <dsp:cNvSpPr/>
      </dsp:nvSpPr>
      <dsp:spPr>
        <a:xfrm>
          <a:off x="375988" y="280191"/>
          <a:ext cx="683614" cy="6836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D27870-8667-48B1-86FD-57EB58B9B40C}">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No disciplinary action initiated </a:t>
          </a:r>
        </a:p>
      </dsp:txBody>
      <dsp:txXfrm>
        <a:off x="1435590" y="531"/>
        <a:ext cx="9080009" cy="1242935"/>
      </dsp:txXfrm>
    </dsp:sp>
    <dsp:sp modelId="{5098018C-A31C-47BB-984D-A8D96C4FC52B}">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C5F657-649E-4F9D-B3FC-70891F326479}">
      <dsp:nvSpPr>
        <dsp:cNvPr id="0" name=""/>
        <dsp:cNvSpPr/>
      </dsp:nvSpPr>
      <dsp:spPr>
        <a:xfrm>
          <a:off x="375988" y="183386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AC7689-0043-4ADF-8C7E-0930BB0431CB}">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TEAP Specialist files the form in the Student Health Record</a:t>
          </a:r>
        </a:p>
      </dsp:txBody>
      <dsp:txXfrm>
        <a:off x="1435590" y="1554201"/>
        <a:ext cx="9080009" cy="1242935"/>
      </dsp:txXfrm>
    </dsp:sp>
    <dsp:sp modelId="{59488259-9555-4FE1-9123-2FA929B8B506}">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BC0C00-AA0E-4498-B56A-5A6FBAF19B7B}">
      <dsp:nvSpPr>
        <dsp:cNvPr id="0" name=""/>
        <dsp:cNvSpPr/>
      </dsp:nvSpPr>
      <dsp:spPr>
        <a:xfrm>
          <a:off x="375988" y="338753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1234C9-CC30-4275-AB44-E4EA0912ACEC}">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latin typeface="+mn-lt"/>
            </a:rPr>
            <a:t>TEAP Specialist provides additional mandatory relapse prevention sessions (more about this later)</a:t>
          </a:r>
        </a:p>
      </dsp:txBody>
      <dsp:txXfrm>
        <a:off x="1435590" y="3107870"/>
        <a:ext cx="9080009" cy="12429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4C2F0-11A2-4313-8602-9F00629EF727}">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AE9EA-D080-4CB7-8E6A-3972D46EB579}">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8D3A44-0ABA-45BA-ACC9-87EF6F0E663C}">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H&amp;W Staff send a copy of Form 2-07 to Fact Finding Board</a:t>
          </a:r>
        </a:p>
      </dsp:txBody>
      <dsp:txXfrm>
        <a:off x="1435590" y="531"/>
        <a:ext cx="9080009" cy="1242935"/>
      </dsp:txXfrm>
    </dsp:sp>
    <dsp:sp modelId="{67A01FC1-F099-4007-A1A5-961EBA6FB475}">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AA602F-38F4-4896-BBC5-4F9B0674ABE5}">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843AEF-EBB0-4567-9B8C-908246C4EC27}">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TEAP Specialist files original form in Student Health Record</a:t>
          </a:r>
        </a:p>
      </dsp:txBody>
      <dsp:txXfrm>
        <a:off x="1435590" y="1554201"/>
        <a:ext cx="9080009" cy="1242935"/>
      </dsp:txXfrm>
    </dsp:sp>
    <dsp:sp modelId="{C6D596AE-7E2D-4563-9C37-A858F8F1240C}">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71E26-6051-4419-A068-96017040C37C}">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839668-AE82-4332-9DD1-BFC1931564D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Convene Fact Finding Board for “Level I infraction - Use of drugs as evidenced by a positive follow-up drug test”</a:t>
          </a:r>
        </a:p>
      </dsp:txBody>
      <dsp:txXfrm>
        <a:off x="1435590" y="3107870"/>
        <a:ext cx="9080009" cy="12429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58434-37E7-4CBA-868E-440BABE993B6}">
      <dsp:nvSpPr>
        <dsp:cNvPr id="0" name=""/>
        <dsp:cNvSpPr/>
      </dsp:nvSpPr>
      <dsp:spPr>
        <a:xfrm>
          <a:off x="0" y="73208"/>
          <a:ext cx="6245265" cy="10448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Incorporates an equity lens in the application of statutory mandate in determining retention of students in the program.</a:t>
          </a:r>
        </a:p>
      </dsp:txBody>
      <dsp:txXfrm>
        <a:off x="51003" y="124211"/>
        <a:ext cx="6143259" cy="942803"/>
      </dsp:txXfrm>
    </dsp:sp>
    <dsp:sp modelId="{71CC3097-31A8-4644-A6E9-BA75B548834A}">
      <dsp:nvSpPr>
        <dsp:cNvPr id="0" name=""/>
        <dsp:cNvSpPr/>
      </dsp:nvSpPr>
      <dsp:spPr>
        <a:xfrm>
          <a:off x="0" y="1172738"/>
          <a:ext cx="6245265" cy="1044809"/>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Applies a student-centered focus and doesn’t penalize students for prior drug use before enrolling in the program. </a:t>
          </a:r>
        </a:p>
      </dsp:txBody>
      <dsp:txXfrm>
        <a:off x="51003" y="1223741"/>
        <a:ext cx="6143259" cy="942803"/>
      </dsp:txXfrm>
    </dsp:sp>
    <dsp:sp modelId="{342B701C-3638-4938-ADC9-3401BB7CC234}">
      <dsp:nvSpPr>
        <dsp:cNvPr id="0" name=""/>
        <dsp:cNvSpPr/>
      </dsp:nvSpPr>
      <dsp:spPr>
        <a:xfrm>
          <a:off x="0" y="2272268"/>
          <a:ext cx="6245265" cy="104480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Institutes a science-based approach and methodology that can be consistently and uniformly applied to determine new versus residual THC levels.  </a:t>
          </a:r>
        </a:p>
      </dsp:txBody>
      <dsp:txXfrm>
        <a:off x="51003" y="2323271"/>
        <a:ext cx="6143259" cy="942803"/>
      </dsp:txXfrm>
    </dsp:sp>
    <dsp:sp modelId="{7F918F33-21CC-4065-9325-96D29165536B}">
      <dsp:nvSpPr>
        <dsp:cNvPr id="0" name=""/>
        <dsp:cNvSpPr/>
      </dsp:nvSpPr>
      <dsp:spPr>
        <a:xfrm>
          <a:off x="0" y="3371798"/>
          <a:ext cx="6245265" cy="1044809"/>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Ensures that students continue to receive drug and relapse prevention services while enrolled in the program. </a:t>
          </a:r>
        </a:p>
      </dsp:txBody>
      <dsp:txXfrm>
        <a:off x="51003" y="3422801"/>
        <a:ext cx="6143259" cy="942803"/>
      </dsp:txXfrm>
    </dsp:sp>
    <dsp:sp modelId="{79827C05-0CC3-4143-89EC-F1E123DCF36C}">
      <dsp:nvSpPr>
        <dsp:cNvPr id="0" name=""/>
        <dsp:cNvSpPr/>
      </dsp:nvSpPr>
      <dsp:spPr>
        <a:xfrm>
          <a:off x="0" y="4471328"/>
          <a:ext cx="6245265" cy="104480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Responds to staff and student concerns and evolving science.</a:t>
          </a:r>
        </a:p>
      </dsp:txBody>
      <dsp:txXfrm>
        <a:off x="51003" y="4522331"/>
        <a:ext cx="6143259" cy="9428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A4796-A894-4BD1-9DAE-9253AFAAE6F0}">
      <dsp:nvSpPr>
        <dsp:cNvPr id="0" name=""/>
        <dsp:cNvSpPr/>
      </dsp:nvSpPr>
      <dsp:spPr>
        <a:xfrm>
          <a:off x="307345" y="1546"/>
          <a:ext cx="3222855" cy="19337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Expansion regarding who </a:t>
          </a:r>
          <a:r>
            <a:rPr lang="en-US" sz="2400" kern="1200">
              <a:latin typeface="Calibri Light" panose="020F0302020204030204"/>
            </a:rPr>
            <a:t>requires formalized</a:t>
          </a:r>
          <a:r>
            <a:rPr lang="en-US" sz="2400" kern="1200"/>
            <a:t> assessment </a:t>
          </a:r>
        </a:p>
      </dsp:txBody>
      <dsp:txXfrm>
        <a:off x="307345" y="1546"/>
        <a:ext cx="3222855" cy="1933713"/>
      </dsp:txXfrm>
    </dsp:sp>
    <dsp:sp modelId="{3A57B593-3D28-4971-A5A7-A3811441DE87}">
      <dsp:nvSpPr>
        <dsp:cNvPr id="0" name=""/>
        <dsp:cNvSpPr/>
      </dsp:nvSpPr>
      <dsp:spPr>
        <a:xfrm>
          <a:off x="3852486" y="1546"/>
          <a:ext cx="3222855" cy="1933713"/>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mn-lt"/>
            </a:rPr>
            <a:t>Augment and standardize </a:t>
          </a:r>
          <a:r>
            <a:rPr lang="en-US" sz="2400" kern="1200"/>
            <a:t>intervention services, including required group topic areas</a:t>
          </a:r>
        </a:p>
      </dsp:txBody>
      <dsp:txXfrm>
        <a:off x="3852486" y="1546"/>
        <a:ext cx="3222855" cy="1933713"/>
      </dsp:txXfrm>
    </dsp:sp>
    <dsp:sp modelId="{9CC183A7-CCDB-402E-A71C-B4BBDFCCCC01}">
      <dsp:nvSpPr>
        <dsp:cNvPr id="0" name=""/>
        <dsp:cNvSpPr/>
      </dsp:nvSpPr>
      <dsp:spPr>
        <a:xfrm>
          <a:off x="7397627" y="1546"/>
          <a:ext cx="3222855" cy="1933713"/>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Relapse prevention specifics including mandatory services for students with a 50%+ THC reduction</a:t>
          </a:r>
        </a:p>
      </dsp:txBody>
      <dsp:txXfrm>
        <a:off x="7397627" y="1546"/>
        <a:ext cx="3222855" cy="1933713"/>
      </dsp:txXfrm>
    </dsp:sp>
    <dsp:sp modelId="{917FF1A8-805A-4175-BDF7-0D71B95B2552}">
      <dsp:nvSpPr>
        <dsp:cNvPr id="0" name=""/>
        <dsp:cNvSpPr/>
      </dsp:nvSpPr>
      <dsp:spPr>
        <a:xfrm>
          <a:off x="307345" y="2257545"/>
          <a:ext cx="3222855" cy="1933713"/>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Definition of Reasonable Suspicion no longer a footnote</a:t>
          </a:r>
        </a:p>
      </dsp:txBody>
      <dsp:txXfrm>
        <a:off x="307345" y="2257545"/>
        <a:ext cx="3222855" cy="1933713"/>
      </dsp:txXfrm>
    </dsp:sp>
    <dsp:sp modelId="{9F825A15-E541-48E2-8FC4-D65D6BFCE657}">
      <dsp:nvSpPr>
        <dsp:cNvPr id="0" name=""/>
        <dsp:cNvSpPr/>
      </dsp:nvSpPr>
      <dsp:spPr>
        <a:xfrm>
          <a:off x="3852486" y="2257545"/>
          <a:ext cx="3222855" cy="1933713"/>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Clarification of process when valid medication use results in a "positive" test</a:t>
          </a:r>
        </a:p>
      </dsp:txBody>
      <dsp:txXfrm>
        <a:off x="3852486" y="2257545"/>
        <a:ext cx="3222855" cy="1933713"/>
      </dsp:txXfrm>
    </dsp:sp>
    <dsp:sp modelId="{94D321FD-3D95-4EE5-9444-4C7174954A5C}">
      <dsp:nvSpPr>
        <dsp:cNvPr id="0" name=""/>
        <dsp:cNvSpPr/>
      </dsp:nvSpPr>
      <dsp:spPr>
        <a:xfrm>
          <a:off x="7397627" y="2257545"/>
          <a:ext cx="3222855" cy="193371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Clarification of MSWR process and requirements </a:t>
          </a:r>
        </a:p>
      </dsp:txBody>
      <dsp:txXfrm>
        <a:off x="7397627" y="2257545"/>
        <a:ext cx="3222855" cy="193371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12:31:36.740"/>
    </inkml:context>
    <inkml:brush xml:id="br0">
      <inkml:brushProperty name="width" value="0.035" units="cm"/>
      <inkml:brushProperty name="height" value="0.035" units="cm"/>
      <inkml:brushProperty name="color" value="#004F8B"/>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250B83-0168-4E0E-927D-7456FB5DEAB6}"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85A91E-9D6D-4124-BF9B-94BE2DB8644D}" type="slidenum">
              <a:rPr lang="en-US" smtClean="0"/>
              <a:t>‹#›</a:t>
            </a:fld>
            <a:endParaRPr lang="en-US"/>
          </a:p>
        </p:txBody>
      </p:sp>
    </p:spTree>
    <p:extLst>
      <p:ext uri="{BB962C8B-B14F-4D97-AF65-F5344CB8AC3E}">
        <p14:creationId xmlns:p14="http://schemas.microsoft.com/office/powerpoint/2010/main" val="3762588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85A91E-9D6D-4124-BF9B-94BE2DB8644D}" type="slidenum">
              <a:rPr lang="en-US" smtClean="0"/>
              <a:t>1</a:t>
            </a:fld>
            <a:endParaRPr lang="en-US"/>
          </a:p>
        </p:txBody>
      </p:sp>
    </p:spTree>
    <p:extLst>
      <p:ext uri="{BB962C8B-B14F-4D97-AF65-F5344CB8AC3E}">
        <p14:creationId xmlns:p14="http://schemas.microsoft.com/office/powerpoint/2010/main" val="333284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Times New Roman" panose="02020603050405020304" pitchFamily="18" charset="0"/>
                <a:cs typeface="Times New Roman" panose="02020603050405020304" pitchFamily="18" charset="0"/>
              </a:rPr>
              <a:t> NEW </a:t>
            </a:r>
            <a:endParaRPr lang="en-US"/>
          </a:p>
        </p:txBody>
      </p:sp>
      <p:sp>
        <p:nvSpPr>
          <p:cNvPr id="4" name="Slide Number Placeholder 3"/>
          <p:cNvSpPr>
            <a:spLocks noGrp="1"/>
          </p:cNvSpPr>
          <p:nvPr>
            <p:ph type="sldNum" sz="quarter" idx="5"/>
          </p:nvPr>
        </p:nvSpPr>
        <p:spPr/>
        <p:txBody>
          <a:bodyPr/>
          <a:lstStyle/>
          <a:p>
            <a:fld id="{CA85A91E-9D6D-4124-BF9B-94BE2DB8644D}" type="slidenum">
              <a:rPr lang="en-US" smtClean="0"/>
              <a:t>11</a:t>
            </a:fld>
            <a:endParaRPr lang="en-US"/>
          </a:p>
        </p:txBody>
      </p:sp>
    </p:spTree>
    <p:extLst>
      <p:ext uri="{BB962C8B-B14F-4D97-AF65-F5344CB8AC3E}">
        <p14:creationId xmlns:p14="http://schemas.microsoft.com/office/powerpoint/2010/main" val="2078361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a:t>
            </a:r>
          </a:p>
        </p:txBody>
      </p:sp>
      <p:sp>
        <p:nvSpPr>
          <p:cNvPr id="4" name="Slide Number Placeholder 3"/>
          <p:cNvSpPr>
            <a:spLocks noGrp="1"/>
          </p:cNvSpPr>
          <p:nvPr>
            <p:ph type="sldNum" sz="quarter" idx="5"/>
          </p:nvPr>
        </p:nvSpPr>
        <p:spPr/>
        <p:txBody>
          <a:bodyPr/>
          <a:lstStyle/>
          <a:p>
            <a:fld id="{CA85A91E-9D6D-4124-BF9B-94BE2DB8644D}" type="slidenum">
              <a:rPr lang="en-US" smtClean="0"/>
              <a:t>13</a:t>
            </a:fld>
            <a:endParaRPr lang="en-US"/>
          </a:p>
        </p:txBody>
      </p:sp>
    </p:spTree>
    <p:extLst>
      <p:ext uri="{BB962C8B-B14F-4D97-AF65-F5344CB8AC3E}">
        <p14:creationId xmlns:p14="http://schemas.microsoft.com/office/powerpoint/2010/main" val="1581018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a:t>
            </a:r>
          </a:p>
        </p:txBody>
      </p:sp>
      <p:sp>
        <p:nvSpPr>
          <p:cNvPr id="4" name="Slide Number Placeholder 3"/>
          <p:cNvSpPr>
            <a:spLocks noGrp="1"/>
          </p:cNvSpPr>
          <p:nvPr>
            <p:ph type="sldNum" sz="quarter" idx="5"/>
          </p:nvPr>
        </p:nvSpPr>
        <p:spPr/>
        <p:txBody>
          <a:bodyPr/>
          <a:lstStyle/>
          <a:p>
            <a:fld id="{CA85A91E-9D6D-4124-BF9B-94BE2DB8644D}" type="slidenum">
              <a:rPr lang="en-US" smtClean="0"/>
              <a:t>14</a:t>
            </a:fld>
            <a:endParaRPr lang="en-US"/>
          </a:p>
        </p:txBody>
      </p:sp>
    </p:spTree>
    <p:extLst>
      <p:ext uri="{BB962C8B-B14F-4D97-AF65-F5344CB8AC3E}">
        <p14:creationId xmlns:p14="http://schemas.microsoft.com/office/powerpoint/2010/main" val="592127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a:t>
            </a:r>
          </a:p>
        </p:txBody>
      </p:sp>
      <p:sp>
        <p:nvSpPr>
          <p:cNvPr id="4" name="Slide Number Placeholder 3"/>
          <p:cNvSpPr>
            <a:spLocks noGrp="1"/>
          </p:cNvSpPr>
          <p:nvPr>
            <p:ph type="sldNum" sz="quarter" idx="5"/>
          </p:nvPr>
        </p:nvSpPr>
        <p:spPr/>
        <p:txBody>
          <a:bodyPr/>
          <a:lstStyle/>
          <a:p>
            <a:fld id="{CA85A91E-9D6D-4124-BF9B-94BE2DB8644D}" type="slidenum">
              <a:rPr lang="en-US" smtClean="0"/>
              <a:t>15</a:t>
            </a:fld>
            <a:endParaRPr lang="en-US"/>
          </a:p>
        </p:txBody>
      </p:sp>
    </p:spTree>
    <p:extLst>
      <p:ext uri="{BB962C8B-B14F-4D97-AF65-F5344CB8AC3E}">
        <p14:creationId xmlns:p14="http://schemas.microsoft.com/office/powerpoint/2010/main" val="3628574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 more likely MSWR for additional support – move to the next slide that explains the frequent user</a:t>
            </a:r>
          </a:p>
        </p:txBody>
      </p:sp>
      <p:sp>
        <p:nvSpPr>
          <p:cNvPr id="4" name="Slide Number Placeholder 3"/>
          <p:cNvSpPr>
            <a:spLocks noGrp="1"/>
          </p:cNvSpPr>
          <p:nvPr>
            <p:ph type="sldNum" sz="quarter" idx="5"/>
          </p:nvPr>
        </p:nvSpPr>
        <p:spPr/>
        <p:txBody>
          <a:bodyPr/>
          <a:lstStyle/>
          <a:p>
            <a:fld id="{CA85A91E-9D6D-4124-BF9B-94BE2DB8644D}" type="slidenum">
              <a:rPr lang="en-US" smtClean="0"/>
              <a:t>16</a:t>
            </a:fld>
            <a:endParaRPr lang="en-US"/>
          </a:p>
        </p:txBody>
      </p:sp>
    </p:spTree>
    <p:extLst>
      <p:ext uri="{BB962C8B-B14F-4D97-AF65-F5344CB8AC3E}">
        <p14:creationId xmlns:p14="http://schemas.microsoft.com/office/powerpoint/2010/main" val="2704889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Insert data for low number of TEAP MSWRs</a:t>
            </a:r>
          </a:p>
          <a:p>
            <a:endParaRPr lang="en-US"/>
          </a:p>
          <a:p>
            <a:r>
              <a:rPr lang="en-US" sz="1800">
                <a:effectLst/>
                <a:latin typeface="Segoe UI"/>
                <a:cs typeface="Segoe UI"/>
              </a:rPr>
              <a:t>Medical Separation With Reinstatement is mutually agreed to. Only if student is unwilling may center consider health care needs assessment which goes through multiple levels of review</a:t>
            </a:r>
            <a:r>
              <a:rPr lang="en-US" sz="1800">
                <a:latin typeface="Segoe UI"/>
                <a:cs typeface="Segoe UI"/>
              </a:rPr>
              <a:t> </a:t>
            </a:r>
            <a:endParaRPr lang="en-US"/>
          </a:p>
          <a:p>
            <a:endParaRPr lang="en-US"/>
          </a:p>
          <a:p>
            <a:r>
              <a:rPr lang="en-US"/>
              <a:t>I think we want to call out that a “frequent user” is an individual that will be going through withdrawals upon arrival. They will be referred the center’s credentialed TEAP specialist. That’s something we’ve upheld with GAO recently--the need for specialist with an Active, unrestricted substance abuse license or certification that meets minimum state licensing or certification requirements to practice in the state where the center is located. This means they are capable of diagnosing individuals with substance use disorder and can make the referral to external inpatient services. </a:t>
            </a:r>
            <a:endParaRPr lang="en-US">
              <a:ea typeface="Calibri"/>
              <a:cs typeface="Calibri"/>
            </a:endParaRPr>
          </a:p>
        </p:txBody>
      </p:sp>
      <p:sp>
        <p:nvSpPr>
          <p:cNvPr id="4" name="Slide Number Placeholder 3"/>
          <p:cNvSpPr>
            <a:spLocks noGrp="1"/>
          </p:cNvSpPr>
          <p:nvPr>
            <p:ph type="sldNum" sz="quarter" idx="5"/>
          </p:nvPr>
        </p:nvSpPr>
        <p:spPr/>
        <p:txBody>
          <a:bodyPr/>
          <a:lstStyle/>
          <a:p>
            <a:fld id="{CA85A91E-9D6D-4124-BF9B-94BE2DB8644D}" type="slidenum">
              <a:rPr lang="en-US" smtClean="0"/>
              <a:t>17</a:t>
            </a:fld>
            <a:endParaRPr lang="en-US"/>
          </a:p>
        </p:txBody>
      </p:sp>
    </p:spTree>
    <p:extLst>
      <p:ext uri="{BB962C8B-B14F-4D97-AF65-F5344CB8AC3E}">
        <p14:creationId xmlns:p14="http://schemas.microsoft.com/office/powerpoint/2010/main" val="1564778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85A91E-9D6D-4124-BF9B-94BE2DB8644D}" type="slidenum">
              <a:rPr lang="en-US" smtClean="0"/>
              <a:t>24</a:t>
            </a:fld>
            <a:endParaRPr lang="en-US"/>
          </a:p>
        </p:txBody>
      </p:sp>
    </p:spTree>
    <p:extLst>
      <p:ext uri="{BB962C8B-B14F-4D97-AF65-F5344CB8AC3E}">
        <p14:creationId xmlns:p14="http://schemas.microsoft.com/office/powerpoint/2010/main" val="3806635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85A91E-9D6D-4124-BF9B-94BE2DB8644D}" type="slidenum">
              <a:rPr lang="en-US" smtClean="0"/>
              <a:t>29</a:t>
            </a:fld>
            <a:endParaRPr lang="en-US"/>
          </a:p>
        </p:txBody>
      </p:sp>
    </p:spTree>
    <p:extLst>
      <p:ext uri="{BB962C8B-B14F-4D97-AF65-F5344CB8AC3E}">
        <p14:creationId xmlns:p14="http://schemas.microsoft.com/office/powerpoint/2010/main" val="2297877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85A91E-9D6D-4124-BF9B-94BE2DB8644D}" type="slidenum">
              <a:rPr lang="en-US" smtClean="0"/>
              <a:t>30</a:t>
            </a:fld>
            <a:endParaRPr lang="en-US"/>
          </a:p>
        </p:txBody>
      </p:sp>
    </p:spTree>
    <p:extLst>
      <p:ext uri="{BB962C8B-B14F-4D97-AF65-F5344CB8AC3E}">
        <p14:creationId xmlns:p14="http://schemas.microsoft.com/office/powerpoint/2010/main" val="4161789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85A91E-9D6D-4124-BF9B-94BE2DB8644D}" type="slidenum">
              <a:rPr lang="en-US" smtClean="0"/>
              <a:t>33</a:t>
            </a:fld>
            <a:endParaRPr lang="en-US"/>
          </a:p>
        </p:txBody>
      </p:sp>
    </p:spTree>
    <p:extLst>
      <p:ext uri="{BB962C8B-B14F-4D97-AF65-F5344CB8AC3E}">
        <p14:creationId xmlns:p14="http://schemas.microsoft.com/office/powerpoint/2010/main" val="2302416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a:solidFill>
                  <a:srgbClr val="FF0000"/>
                </a:solidFill>
                <a:effectLst/>
                <a:latin typeface="Calibri"/>
                <a:ea typeface="Calibri"/>
                <a:cs typeface="Calibri"/>
              </a:rPr>
              <a:t>The 45-day time restriction is derived from these two statutory provisions.</a:t>
            </a:r>
            <a:r>
              <a:rPr lang="en-US">
                <a:solidFill>
                  <a:srgbClr val="FF0000"/>
                </a:solidFill>
                <a:latin typeface="Calibri"/>
                <a:ea typeface="Calibri"/>
                <a:cs typeface="Calibri"/>
              </a:rPr>
              <a:t> </a:t>
            </a:r>
            <a:r>
              <a:rPr lang="en-US" sz="1200" b="0">
                <a:solidFill>
                  <a:srgbClr val="FF0000"/>
                </a:solidFill>
                <a:effectLst/>
                <a:latin typeface="Calibri"/>
                <a:ea typeface="Calibri"/>
                <a:cs typeface="Calibri"/>
              </a:rPr>
              <a:t> Section 152 which is the zero-tolerance segment on drug testing for new enrollees refers back to Section 145 </a:t>
            </a:r>
            <a:r>
              <a:rPr lang="en-US">
                <a:solidFill>
                  <a:srgbClr val="FF0000"/>
                </a:solidFill>
                <a:latin typeface="Calibri"/>
                <a:ea typeface="Calibri"/>
                <a:cs typeface="Calibri"/>
              </a:rPr>
              <a:t>which</a:t>
            </a:r>
            <a:r>
              <a:rPr lang="en-US" sz="1200" b="0">
                <a:solidFill>
                  <a:srgbClr val="FF0000"/>
                </a:solidFill>
                <a:effectLst/>
                <a:latin typeface="Calibri"/>
                <a:ea typeface="Calibri"/>
                <a:cs typeface="Calibri"/>
              </a:rPr>
              <a:t> requires results within 45 days. However, the statute does not dictate how we determine new versus residual use and allows the Job Corps program to develop policies to make that determination.</a:t>
            </a:r>
            <a:r>
              <a:rPr lang="en-US">
                <a:solidFill>
                  <a:srgbClr val="FF0000"/>
                </a:solidFill>
                <a:latin typeface="Calibri"/>
                <a:ea typeface="Calibri"/>
                <a:cs typeface="Calibri"/>
              </a:rPr>
              <a:t> </a:t>
            </a:r>
            <a:endParaRPr lang="en-US" sz="1200" b="1">
              <a:solidFill>
                <a:srgbClr val="FF0000"/>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1200" b="1">
              <a:solidFill>
                <a:srgbClr val="FF0000"/>
              </a:solidFill>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CA85A91E-9D6D-4124-BF9B-94BE2DB8644D}" type="slidenum">
              <a:rPr lang="en-US" smtClean="0"/>
              <a:t>2</a:t>
            </a:fld>
            <a:endParaRPr lang="en-US"/>
          </a:p>
        </p:txBody>
      </p:sp>
    </p:spTree>
    <p:extLst>
      <p:ext uri="{BB962C8B-B14F-4D97-AF65-F5344CB8AC3E}">
        <p14:creationId xmlns:p14="http://schemas.microsoft.com/office/powerpoint/2010/main" val="2863874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8E08B-444B-7824-916C-A7AE5E545B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33C0FA-C916-A6EC-B3AB-1DAC256207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F5CDC-BECF-6797-21FD-71C5F40F1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AC2E1E-8693-657E-D1F8-395BE0608482}"/>
              </a:ext>
            </a:extLst>
          </p:cNvPr>
          <p:cNvSpPr>
            <a:spLocks noGrp="1"/>
          </p:cNvSpPr>
          <p:nvPr>
            <p:ph type="sldNum" sz="quarter" idx="5"/>
          </p:nvPr>
        </p:nvSpPr>
        <p:spPr/>
        <p:txBody>
          <a:bodyPr/>
          <a:lstStyle/>
          <a:p>
            <a:fld id="{CA85A91E-9D6D-4124-BF9B-94BE2DB8644D}" type="slidenum">
              <a:rPr lang="en-US" smtClean="0"/>
              <a:t>34</a:t>
            </a:fld>
            <a:endParaRPr lang="en-US"/>
          </a:p>
        </p:txBody>
      </p:sp>
    </p:spTree>
    <p:extLst>
      <p:ext uri="{BB962C8B-B14F-4D97-AF65-F5344CB8AC3E}">
        <p14:creationId xmlns:p14="http://schemas.microsoft.com/office/powerpoint/2010/main" val="2526730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85A91E-9D6D-4124-BF9B-94BE2DB8644D}" type="slidenum">
              <a:rPr lang="en-US" smtClean="0"/>
              <a:t>35</a:t>
            </a:fld>
            <a:endParaRPr lang="en-US"/>
          </a:p>
        </p:txBody>
      </p:sp>
    </p:spTree>
    <p:extLst>
      <p:ext uri="{BB962C8B-B14F-4D97-AF65-F5344CB8AC3E}">
        <p14:creationId xmlns:p14="http://schemas.microsoft.com/office/powerpoint/2010/main" val="411102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22250" lvl="0" indent="0">
              <a:lnSpc>
                <a:spcPct val="107000"/>
              </a:lnSpc>
              <a:spcBef>
                <a:spcPts val="450"/>
              </a:spcBef>
              <a:spcAft>
                <a:spcPts val="0"/>
              </a:spcAft>
              <a:buSzPts val="1200"/>
              <a:buFont typeface="Times New Roman" panose="02020603050405020304" pitchFamily="18" charset="0"/>
              <a:buNone/>
              <a:tabLst>
                <a:tab pos="621665" algn="l"/>
                <a:tab pos="622300" algn="l"/>
              </a:tabLst>
            </a:pPr>
            <a:r>
              <a:rPr lang="en-US" sz="1800" spc="-10">
                <a:effectLst/>
                <a:latin typeface="Times New Roman" panose="02020603050405020304" pitchFamily="18" charset="0"/>
                <a:ea typeface="Times New Roman" panose="02020603050405020304" pitchFamily="18" charset="0"/>
                <a:cs typeface="Arial" panose="020B0604020202020204" pitchFamily="34" charset="0"/>
              </a:rPr>
              <a:t>Job Corps continues to support the prevention of youth substance use, including the use of alcohol, tobacco and drugs, since this is essential to young people’s healthy growth and development.  Job Corps serves a diverse population of youth and, as a result, must build effective intervention and prevention strategies.  Job Corps is unique from most Workforce Innovation and Opportunity Act (WIOA) mandated programs because it is the only nationwide residential vocational training program that provides not only career technical training but also intensive personal career counseling and wrap-around support services for underserved youth.</a:t>
            </a:r>
            <a:endParaRPr lang="en-US" sz="1800" spc="-10">
              <a:effectLst/>
              <a:latin typeface="Times New Roman" panose="02020603050405020304" pitchFamily="18" charset="0"/>
              <a:ea typeface="Times New Roman" panose="02020603050405020304" pitchFamily="18" charset="0"/>
              <a:cs typeface="Times New Roman"/>
            </a:endParaRPr>
          </a:p>
          <a:p>
            <a:pPr marL="0" marR="222250" lvl="0" indent="0">
              <a:lnSpc>
                <a:spcPct val="107000"/>
              </a:lnSpc>
              <a:spcBef>
                <a:spcPts val="450"/>
              </a:spcBef>
              <a:spcAft>
                <a:spcPts val="0"/>
              </a:spcAft>
              <a:buSzPts val="1200"/>
              <a:buFont typeface="Times New Roman" panose="02020603050405020304" pitchFamily="18" charset="0"/>
              <a:buNone/>
              <a:tabLst>
                <a:tab pos="621665" algn="l"/>
                <a:tab pos="622300" algn="l"/>
              </a:tabLst>
            </a:pPr>
            <a:endParaRPr lang="en-US" sz="1800" spc="-10">
              <a:effectLst/>
              <a:latin typeface="Calibri" panose="020F0502020204030204" pitchFamily="34" charset="0"/>
              <a:ea typeface="Times New Roman" panose="02020603050405020304" pitchFamily="18" charset="0"/>
              <a:cs typeface="Arial" panose="020B0604020202020204" pitchFamily="34" charset="0"/>
            </a:endParaRPr>
          </a:p>
          <a:p>
            <a:pPr>
              <a:defRPr/>
            </a:pPr>
            <a:r>
              <a:rPr lang="en-US" sz="1800">
                <a:latin typeface="Times New Roman"/>
                <a:ea typeface="Times New Roman" panose="02020603050405020304" pitchFamily="18" charset="0"/>
                <a:cs typeface="Times New Roman"/>
              </a:rPr>
              <a:t>Students with</a:t>
            </a:r>
            <a:r>
              <a:rPr lang="en-US" sz="1800">
                <a:effectLst/>
                <a:latin typeface="Times New Roman"/>
                <a:ea typeface="Times New Roman" panose="02020603050405020304" pitchFamily="18" charset="0"/>
                <a:cs typeface="Times New Roman"/>
              </a:rPr>
              <a:t> a history of drug use are not automatically disqualified or determined ineligible to enroll in Job Corps.</a:t>
            </a:r>
            <a:r>
              <a:rPr lang="en-US" sz="1800">
                <a:latin typeface="Times New Roman"/>
                <a:ea typeface="Times New Roman" panose="02020603050405020304" pitchFamily="18" charset="0"/>
                <a:cs typeface="Times New Roman"/>
              </a:rPr>
              <a:t> </a:t>
            </a:r>
            <a:r>
              <a:rPr lang="en-US" sz="1800">
                <a:effectLst/>
                <a:latin typeface="Times New Roman"/>
                <a:ea typeface="Times New Roman" panose="02020603050405020304" pitchFamily="18" charset="0"/>
                <a:cs typeface="Times New Roman"/>
              </a:rPr>
              <a:t> As described in the current PRH </a:t>
            </a:r>
            <a:r>
              <a:rPr lang="en-US" sz="1800">
                <a:effectLst/>
                <a:latin typeface="Times New Roman"/>
                <a:ea typeface="Calibri"/>
                <a:cs typeface="Times New Roman"/>
              </a:rPr>
              <a:t>Chapter 2.3, R5(e)(1)</a:t>
            </a:r>
            <a:r>
              <a:rPr lang="en-US" sz="1800">
                <a:effectLst/>
                <a:latin typeface="Times New Roman"/>
                <a:ea typeface="Times New Roman" panose="02020603050405020304" pitchFamily="18" charset="0"/>
                <a:cs typeface="Times New Roman"/>
              </a:rPr>
              <a:t>, “new and readmitted students must be tested within 48 hours of arrival on center.”</a:t>
            </a:r>
            <a:r>
              <a:rPr lang="en-US" sz="1800">
                <a:latin typeface="Times New Roman"/>
                <a:ea typeface="Times New Roman" panose="02020603050405020304" pitchFamily="18" charset="0"/>
                <a:cs typeface="Times New Roman"/>
              </a:rPr>
              <a:t> </a:t>
            </a:r>
            <a:r>
              <a:rPr lang="en-US" sz="1800">
                <a:effectLst/>
                <a:latin typeface="Times New Roman"/>
                <a:ea typeface="Times New Roman" panose="02020603050405020304" pitchFamily="18" charset="0"/>
                <a:cs typeface="Times New Roman"/>
              </a:rPr>
              <a:t> </a:t>
            </a:r>
            <a:r>
              <a:rPr lang="en-US" sz="1800">
                <a:effectLst/>
                <a:latin typeface="Times New Roman"/>
                <a:ea typeface="Calibri"/>
                <a:cs typeface="Times New Roman"/>
              </a:rPr>
              <a:t>In accordance with Job Corps’ policy, students that test positive upon arrival must receive </a:t>
            </a:r>
            <a:r>
              <a:rPr lang="en-US" sz="1800">
                <a:effectLst/>
                <a:latin typeface="Times New Roman"/>
                <a:ea typeface="Times New Roman" panose="02020603050405020304" pitchFamily="18" charset="0"/>
                <a:cs typeface="Times New Roman"/>
              </a:rPr>
              <a:t>Trainee Employment Assistance Program (TEAP) </a:t>
            </a:r>
            <a:r>
              <a:rPr lang="en-US" sz="1800">
                <a:effectLst/>
                <a:latin typeface="Times New Roman"/>
                <a:ea typeface="Calibri"/>
                <a:cs typeface="Times New Roman"/>
              </a:rPr>
              <a:t>intervention services. </a:t>
            </a:r>
            <a:r>
              <a:rPr lang="en-US" sz="1800" i="1">
                <a:effectLst/>
                <a:latin typeface="Times New Roman"/>
                <a:ea typeface="Calibri"/>
                <a:cs typeface="Times New Roman"/>
              </a:rPr>
              <a:t>See</a:t>
            </a:r>
            <a:r>
              <a:rPr lang="en-US" sz="1800">
                <a:effectLst/>
                <a:latin typeface="Times New Roman"/>
                <a:ea typeface="Calibri"/>
                <a:cs typeface="Times New Roman"/>
              </a:rPr>
              <a:t> 29 U.S.C. §§ 3194 and 3195(b) for more information; drug testing is required for new enrollees but not a part of the eligibility criteria for enrollment into Job Corps.</a:t>
            </a:r>
            <a:r>
              <a:rPr lang="en-US" sz="1800">
                <a:latin typeface="Times New Roman"/>
                <a:ea typeface="Calibri"/>
                <a:cs typeface="Times New Roman"/>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80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a:effectLst/>
                <a:latin typeface="Times New Roman"/>
                <a:ea typeface="Times New Roman" panose="02020603050405020304" pitchFamily="18" charset="0"/>
                <a:cs typeface="Times New Roman"/>
              </a:rPr>
              <a:t>Job Corps’ TEAP intervention services are designed to support students in overcoming substance use issues. Services are provided by a credentialed substance abuse provider, known as a TEAP Specialist.</a:t>
            </a:r>
          </a:p>
          <a:p>
            <a:endParaRPr lang="en-US" sz="1800">
              <a:latin typeface="Times New Roman"/>
              <a:ea typeface="Times New Roman" panose="02020603050405020304" pitchFamily="18" charset="0"/>
              <a:cs typeface="Times New Roman"/>
            </a:endParaRPr>
          </a:p>
          <a:p>
            <a:pPr marL="0" marR="0">
              <a:spcBef>
                <a:spcPts val="0"/>
              </a:spcBef>
              <a:spcAft>
                <a:spcPts val="0"/>
              </a:spcAft>
            </a:pPr>
            <a:r>
              <a:rPr lang="en-US" sz="1800">
                <a:effectLst/>
                <a:latin typeface="Times New Roman" panose="02020603050405020304" pitchFamily="18" charset="0"/>
                <a:ea typeface="Times New Roman" panose="02020603050405020304" pitchFamily="18" charset="0"/>
              </a:rPr>
              <a:t>At the completion of the intervention services, students are given a follow up drug test. This test occurs between the student’s 37-40</a:t>
            </a:r>
            <a:r>
              <a:rPr lang="en-US" sz="1800" baseline="30000">
                <a:effectLst/>
                <a:latin typeface="Times New Roman" panose="02020603050405020304" pitchFamily="18" charset="0"/>
                <a:ea typeface="Times New Roman" panose="02020603050405020304" pitchFamily="18" charset="0"/>
              </a:rPr>
              <a:t>th</a:t>
            </a:r>
            <a:r>
              <a:rPr lang="en-US" sz="1800">
                <a:effectLst/>
                <a:latin typeface="Times New Roman" panose="02020603050405020304" pitchFamily="18" charset="0"/>
                <a:ea typeface="Times New Roman" panose="02020603050405020304" pitchFamily="18" charset="0"/>
              </a:rPr>
              <a:t> day on center. Per WIOA, the center must have the results of the follow-up drug test prior to the student’s 45</a:t>
            </a:r>
            <a:r>
              <a:rPr lang="en-US" sz="1800" baseline="30000">
                <a:effectLst/>
                <a:latin typeface="Times New Roman" panose="02020603050405020304" pitchFamily="18" charset="0"/>
                <a:ea typeface="Times New Roman" panose="02020603050405020304" pitchFamily="18" charset="0"/>
              </a:rPr>
              <a:t>th</a:t>
            </a:r>
            <a:r>
              <a:rPr lang="en-US" sz="1800">
                <a:effectLst/>
                <a:latin typeface="Times New Roman" panose="02020603050405020304" pitchFamily="18" charset="0"/>
                <a:ea typeface="Times New Roman" panose="02020603050405020304" pitchFamily="18" charset="0"/>
              </a:rPr>
              <a:t> day on center.</a:t>
            </a:r>
          </a:p>
          <a:p>
            <a:pPr marL="0" marR="0">
              <a:spcBef>
                <a:spcPts val="0"/>
              </a:spcBef>
              <a:spcAft>
                <a:spcPts val="0"/>
              </a:spcAft>
            </a:pPr>
            <a:endParaRPr lang="en-US" sz="1800">
              <a:effectLst/>
              <a:latin typeface="Times New Roman" panose="02020603050405020304" pitchFamily="18" charset="0"/>
            </a:endParaRPr>
          </a:p>
          <a:p>
            <a:pPr marL="0" marR="0">
              <a:spcBef>
                <a:spcPts val="0"/>
              </a:spcBef>
              <a:spcAft>
                <a:spcPts val="0"/>
              </a:spcAft>
            </a:pPr>
            <a:r>
              <a:rPr lang="en-US">
                <a:effectLst/>
              </a:rPr>
              <a:t> </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p>
            <a:pPr marL="164465" marR="219710">
              <a:lnSpc>
                <a:spcPct val="107000"/>
              </a:lnSpc>
              <a:spcBef>
                <a:spcPts val="450"/>
              </a:spcBef>
              <a:spcAft>
                <a:spcPts val="800"/>
              </a:spcAft>
              <a:tabLst>
                <a:tab pos="621665" algn="l"/>
                <a:tab pos="622300" algn="l"/>
              </a:tabLst>
            </a:pP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3</a:t>
            </a:fld>
            <a:endParaRPr lang="en-US"/>
          </a:p>
        </p:txBody>
      </p:sp>
    </p:spTree>
    <p:extLst>
      <p:ext uri="{BB962C8B-B14F-4D97-AF65-F5344CB8AC3E}">
        <p14:creationId xmlns:p14="http://schemas.microsoft.com/office/powerpoint/2010/main" val="322102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Read slide</a:t>
            </a:r>
            <a:endParaRPr lang="en-US"/>
          </a:p>
          <a:p>
            <a:endParaRPr lang="en-US"/>
          </a:p>
          <a:p>
            <a:r>
              <a:rPr lang="en-US"/>
              <a:t>Definition of Reasonable suspicion: Reasonable suspicion is context specific, supported by specific and articulable facts, and may include (1) direct observation of drug use or behavioral signs or symptoms suggestive of drug use, or (2) specific reliable information that a student recently used drugs.</a:t>
            </a:r>
          </a:p>
        </p:txBody>
      </p:sp>
      <p:sp>
        <p:nvSpPr>
          <p:cNvPr id="4" name="Slide Number Placeholder 3"/>
          <p:cNvSpPr>
            <a:spLocks noGrp="1"/>
          </p:cNvSpPr>
          <p:nvPr>
            <p:ph type="sldNum" sz="quarter" idx="5"/>
          </p:nvPr>
        </p:nvSpPr>
        <p:spPr/>
        <p:txBody>
          <a:bodyPr/>
          <a:lstStyle/>
          <a:p>
            <a:fld id="{CA85A91E-9D6D-4124-BF9B-94BE2DB8644D}" type="slidenum">
              <a:rPr lang="en-US" smtClean="0"/>
              <a:t>4</a:t>
            </a:fld>
            <a:endParaRPr lang="en-US"/>
          </a:p>
        </p:txBody>
      </p:sp>
    </p:spTree>
    <p:extLst>
      <p:ext uri="{BB962C8B-B14F-4D97-AF65-F5344CB8AC3E}">
        <p14:creationId xmlns:p14="http://schemas.microsoft.com/office/powerpoint/2010/main" val="270730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PY2014: 2,090</a:t>
            </a:r>
          </a:p>
          <a:p>
            <a:r>
              <a:rPr lang="en-US"/>
              <a:t>PY2015: 2,060</a:t>
            </a:r>
          </a:p>
          <a:p>
            <a:r>
              <a:rPr lang="en-US"/>
              <a:t>PY2016: 1,914</a:t>
            </a:r>
          </a:p>
          <a:p>
            <a:r>
              <a:rPr lang="en-US"/>
              <a:t>PY2017: 1,755</a:t>
            </a:r>
          </a:p>
          <a:p>
            <a:r>
              <a:rPr lang="en-US"/>
              <a:t>PY2018: 1,916</a:t>
            </a:r>
          </a:p>
          <a:p>
            <a:r>
              <a:rPr lang="en-US"/>
              <a:t>PY2019: 1,413</a:t>
            </a:r>
          </a:p>
          <a:p>
            <a:r>
              <a:rPr lang="en-US"/>
              <a:t>PY2020: N/A</a:t>
            </a:r>
          </a:p>
          <a:p>
            <a:r>
              <a:rPr lang="en-US"/>
              <a:t>PY2021: 885</a:t>
            </a:r>
          </a:p>
          <a:p>
            <a:endParaRPr lang="en-US"/>
          </a:p>
          <a:p>
            <a:r>
              <a:rPr lang="en-US"/>
              <a:t>We are experiencing a significant increase in second (follow-up) positive for cannabis. This related to the increased sophistication of manufacturing and the trends towards various levels of legalization across the county. </a:t>
            </a:r>
          </a:p>
        </p:txBody>
      </p:sp>
      <p:sp>
        <p:nvSpPr>
          <p:cNvPr id="4" name="Slide Number Placeholder 3"/>
          <p:cNvSpPr>
            <a:spLocks noGrp="1"/>
          </p:cNvSpPr>
          <p:nvPr>
            <p:ph type="sldNum" sz="quarter" idx="5"/>
          </p:nvPr>
        </p:nvSpPr>
        <p:spPr/>
        <p:txBody>
          <a:bodyPr/>
          <a:lstStyle/>
          <a:p>
            <a:fld id="{CA85A91E-9D6D-4124-BF9B-94BE2DB8644D}" type="slidenum">
              <a:rPr lang="en-US" smtClean="0"/>
              <a:t>5</a:t>
            </a:fld>
            <a:endParaRPr lang="en-US"/>
          </a:p>
        </p:txBody>
      </p:sp>
    </p:spTree>
    <p:extLst>
      <p:ext uri="{BB962C8B-B14F-4D97-AF65-F5344CB8AC3E}">
        <p14:creationId xmlns:p14="http://schemas.microsoft.com/office/powerpoint/2010/main" val="158001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Read slide</a:t>
            </a:r>
          </a:p>
        </p:txBody>
      </p:sp>
      <p:sp>
        <p:nvSpPr>
          <p:cNvPr id="4" name="Slide Number Placeholder 3"/>
          <p:cNvSpPr>
            <a:spLocks noGrp="1"/>
          </p:cNvSpPr>
          <p:nvPr>
            <p:ph type="sldNum" sz="quarter" idx="5"/>
          </p:nvPr>
        </p:nvSpPr>
        <p:spPr/>
        <p:txBody>
          <a:bodyPr/>
          <a:lstStyle/>
          <a:p>
            <a:fld id="{CA85A91E-9D6D-4124-BF9B-94BE2DB8644D}" type="slidenum">
              <a:rPr lang="en-US" smtClean="0"/>
              <a:t>6</a:t>
            </a:fld>
            <a:endParaRPr lang="en-US"/>
          </a:p>
        </p:txBody>
      </p:sp>
    </p:spTree>
    <p:extLst>
      <p:ext uri="{BB962C8B-B14F-4D97-AF65-F5344CB8AC3E}">
        <p14:creationId xmlns:p14="http://schemas.microsoft.com/office/powerpoint/2010/main" val="1587851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CA85A91E-9D6D-4124-BF9B-94BE2DB8644D}" type="slidenum">
              <a:rPr lang="en-US" smtClean="0"/>
              <a:t>7</a:t>
            </a:fld>
            <a:endParaRPr lang="en-US"/>
          </a:p>
        </p:txBody>
      </p:sp>
    </p:spTree>
    <p:extLst>
      <p:ext uri="{BB962C8B-B14F-4D97-AF65-F5344CB8AC3E}">
        <p14:creationId xmlns:p14="http://schemas.microsoft.com/office/powerpoint/2010/main" val="1288419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CA85A91E-9D6D-4124-BF9B-94BE2DB8644D}" type="slidenum">
              <a:rPr lang="en-US" smtClean="0"/>
              <a:t>8</a:t>
            </a:fld>
            <a:endParaRPr lang="en-US"/>
          </a:p>
        </p:txBody>
      </p:sp>
    </p:spTree>
    <p:extLst>
      <p:ext uri="{BB962C8B-B14F-4D97-AF65-F5344CB8AC3E}">
        <p14:creationId xmlns:p14="http://schemas.microsoft.com/office/powerpoint/2010/main" val="1283877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Let's go over what happen if your follow-up test is positive for cannabis. There are two pathways on this infographic and I am going to explain each side starting on the right side. </a:t>
            </a:r>
          </a:p>
          <a:p>
            <a:pPr>
              <a:lnSpc>
                <a:spcPct val="90000"/>
              </a:lnSpc>
              <a:spcBef>
                <a:spcPts val="1000"/>
              </a:spcBef>
            </a:pPr>
            <a:br>
              <a:rPr lang="en-US">
                <a:ea typeface="Calibri"/>
                <a:cs typeface="+mn-lt"/>
              </a:rPr>
            </a:br>
            <a:r>
              <a:rPr lang="en-US">
                <a:ea typeface="Calibri"/>
                <a:cs typeface="Calibri"/>
              </a:rPr>
              <a:t>Option 1 (right side of infographic):</a:t>
            </a:r>
            <a:endParaRPr lang="en-US"/>
          </a:p>
          <a:p>
            <a:pPr>
              <a:lnSpc>
                <a:spcPct val="90000"/>
              </a:lnSpc>
              <a:spcBef>
                <a:spcPts val="1000"/>
              </a:spcBef>
            </a:pPr>
            <a:r>
              <a:rPr lang="en-US"/>
              <a:t>If you abstained from cannabis use, then the THC in your system will be significantly reduced or eliminated. It can take a long time for THC to clear from your body even if you are not using cannabis. This may cause your follow-up drug test to still be positive. In this case, you will </a:t>
            </a:r>
            <a:r>
              <a:rPr lang="en-US" u="sng"/>
              <a:t>stay in the program </a:t>
            </a:r>
            <a:r>
              <a:rPr lang="en-US"/>
              <a:t>and be required to meet with the TEAP specialist for relapse prevention sessions.  </a:t>
            </a:r>
          </a:p>
          <a:p>
            <a:pPr>
              <a:lnSpc>
                <a:spcPct val="90000"/>
              </a:lnSpc>
              <a:spcBef>
                <a:spcPts val="1000"/>
              </a:spcBef>
            </a:pPr>
            <a:endParaRPr lang="en-US"/>
          </a:p>
          <a:p>
            <a:pPr>
              <a:lnSpc>
                <a:spcPct val="90000"/>
              </a:lnSpc>
              <a:spcBef>
                <a:spcPts val="1000"/>
              </a:spcBef>
            </a:pPr>
            <a:r>
              <a:rPr lang="en-US"/>
              <a:t>Cannabis has what is called a half-life, which is how long the THC remains in your body. If you are not using cannabis, then after 37-40 days there will be at least a 50% decrease in the amount of THC in your body. This is considered a negative test since you have not used since you got to Job Corps. You signed a pledge when you arrived to remain drug-free and you followed through with this agreement and you followed through with the agreement. </a:t>
            </a:r>
            <a:r>
              <a:rPr lang="en-US" err="1"/>
              <a:t>Contratulations</a:t>
            </a:r>
            <a:r>
              <a:rPr lang="en-US"/>
              <a:t>! </a:t>
            </a:r>
            <a:endParaRPr lang="en-US">
              <a:ea typeface="Calibri"/>
              <a:cs typeface="Calibri"/>
            </a:endParaRPr>
          </a:p>
          <a:p>
            <a:pPr>
              <a:lnSpc>
                <a:spcPct val="90000"/>
              </a:lnSpc>
              <a:spcBef>
                <a:spcPts val="1000"/>
              </a:spcBef>
            </a:pPr>
            <a:endParaRPr lang="en-US">
              <a:ea typeface="Calibri"/>
              <a:cs typeface="Calibri"/>
            </a:endParaRPr>
          </a:p>
          <a:p>
            <a:pPr>
              <a:lnSpc>
                <a:spcPct val="90000"/>
              </a:lnSpc>
              <a:spcBef>
                <a:spcPts val="1000"/>
              </a:spcBef>
            </a:pPr>
            <a:r>
              <a:rPr lang="en-US">
                <a:ea typeface="Calibri"/>
                <a:cs typeface="Calibri"/>
              </a:rPr>
              <a:t>Now let's look at the second option on the left side of the infographic: </a:t>
            </a:r>
          </a:p>
          <a:p>
            <a:pPr>
              <a:lnSpc>
                <a:spcPct val="90000"/>
              </a:lnSpc>
              <a:spcBef>
                <a:spcPts val="1000"/>
              </a:spcBef>
            </a:pPr>
            <a:endParaRPr lang="en-US">
              <a:ea typeface="Calibri"/>
              <a:cs typeface="Calibri"/>
            </a:endParaRPr>
          </a:p>
          <a:p>
            <a:pPr>
              <a:lnSpc>
                <a:spcPct val="90000"/>
              </a:lnSpc>
              <a:spcBef>
                <a:spcPts val="1000"/>
              </a:spcBef>
            </a:pPr>
            <a:r>
              <a:rPr lang="en-US">
                <a:ea typeface="Calibri"/>
                <a:cs typeface="Calibri"/>
              </a:rPr>
              <a:t>We hope that all of you remain drug free after entering Job Corps, but if</a:t>
            </a:r>
            <a:r>
              <a:rPr lang="en-US"/>
              <a:t> you decide to use cannabis then obviously the THC in your body will increase, stay the same, or will not decrease very much. Job Corps uses sophisticated drug testing that will show that you used. If this happens, then the THC in your body will reflect the drug use. If your follow-up test does not show the 50% or greater decrease required, then </a:t>
            </a:r>
            <a:r>
              <a:rPr lang="en-US" u="sng"/>
              <a:t>you will be separated </a:t>
            </a:r>
            <a:r>
              <a:rPr lang="en-US"/>
              <a:t>from Job Corps and removed from the campus immediately under the zero tolerance (ZT) policy.  You can appeal this decision to the regional office or you may reapply to Job Corps after a year. But if you decide to reapply, your entry drug test MUST BE negative or you will be separated and not have another chance for training at Job Corps. </a:t>
            </a:r>
            <a:endParaRPr lang="en-US">
              <a:ea typeface="Calibri" panose="020F0502020204030204"/>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CA85A91E-9D6D-4124-BF9B-94BE2DB8644D}" type="slidenum">
              <a:rPr lang="en-US" smtClean="0"/>
              <a:t>9</a:t>
            </a:fld>
            <a:endParaRPr lang="en-US"/>
          </a:p>
        </p:txBody>
      </p:sp>
    </p:spTree>
    <p:extLst>
      <p:ext uri="{BB962C8B-B14F-4D97-AF65-F5344CB8AC3E}">
        <p14:creationId xmlns:p14="http://schemas.microsoft.com/office/powerpoint/2010/main" val="240247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35834-9954-62A5-A7C5-A19CFB7A3A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28D66C-8D17-A8DD-D2F6-1E4C92E6DC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83B444-87D3-1A0D-3469-60C68BADF367}"/>
              </a:ext>
            </a:extLst>
          </p:cNvPr>
          <p:cNvSpPr>
            <a:spLocks noGrp="1"/>
          </p:cNvSpPr>
          <p:nvPr>
            <p:ph type="dt" sz="half" idx="10"/>
          </p:nvPr>
        </p:nvSpPr>
        <p:spPr/>
        <p:txBody>
          <a:bodyPr/>
          <a:lstStyle/>
          <a:p>
            <a:fld id="{34DF9D4C-7E8B-4DE9-87BE-E8263E3BD486}" type="datetimeFigureOut">
              <a:rPr lang="en-US" smtClean="0"/>
              <a:t>2/16/2024</a:t>
            </a:fld>
            <a:endParaRPr lang="en-US"/>
          </a:p>
        </p:txBody>
      </p:sp>
      <p:sp>
        <p:nvSpPr>
          <p:cNvPr id="5" name="Footer Placeholder 4">
            <a:extLst>
              <a:ext uri="{FF2B5EF4-FFF2-40B4-BE49-F238E27FC236}">
                <a16:creationId xmlns:a16="http://schemas.microsoft.com/office/drawing/2014/main" id="{2130C887-13EB-AF66-632C-3957EEFFF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817ABF-9DDD-6DBF-FF52-8E5D75B1CC86}"/>
              </a:ext>
            </a:extLst>
          </p:cNvPr>
          <p:cNvSpPr>
            <a:spLocks noGrp="1"/>
          </p:cNvSpPr>
          <p:nvPr>
            <p:ph type="sldNum" sz="quarter" idx="12"/>
          </p:nvPr>
        </p:nvSpPr>
        <p:spPr/>
        <p:txBody>
          <a:bodyPr/>
          <a:lstStyle/>
          <a:p>
            <a:fld id="{E604580D-2B4B-4A6C-8D53-D241C50249A5}" type="slidenum">
              <a:rPr lang="en-US" smtClean="0"/>
              <a:t>‹#›</a:t>
            </a:fld>
            <a:endParaRPr lang="en-US"/>
          </a:p>
        </p:txBody>
      </p:sp>
    </p:spTree>
    <p:extLst>
      <p:ext uri="{BB962C8B-B14F-4D97-AF65-F5344CB8AC3E}">
        <p14:creationId xmlns:p14="http://schemas.microsoft.com/office/powerpoint/2010/main" val="273771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A2606-0389-8616-08F5-BD585E5A9F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4A6B06-C3A6-A66E-1EEA-8281A9BCFB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9F126-2326-C3E7-D6D1-3E6FFD63001F}"/>
              </a:ext>
            </a:extLst>
          </p:cNvPr>
          <p:cNvSpPr>
            <a:spLocks noGrp="1"/>
          </p:cNvSpPr>
          <p:nvPr>
            <p:ph type="dt" sz="half" idx="10"/>
          </p:nvPr>
        </p:nvSpPr>
        <p:spPr/>
        <p:txBody>
          <a:bodyPr/>
          <a:lstStyle/>
          <a:p>
            <a:fld id="{34DF9D4C-7E8B-4DE9-87BE-E8263E3BD486}" type="datetimeFigureOut">
              <a:rPr lang="en-US" smtClean="0"/>
              <a:t>2/16/2024</a:t>
            </a:fld>
            <a:endParaRPr lang="en-US"/>
          </a:p>
        </p:txBody>
      </p:sp>
      <p:sp>
        <p:nvSpPr>
          <p:cNvPr id="5" name="Footer Placeholder 4">
            <a:extLst>
              <a:ext uri="{FF2B5EF4-FFF2-40B4-BE49-F238E27FC236}">
                <a16:creationId xmlns:a16="http://schemas.microsoft.com/office/drawing/2014/main" id="{28C992F3-8B2B-817C-05CF-3E98AE2CF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48697-BC3A-5FD3-7C56-30D3B8CBAAB1}"/>
              </a:ext>
            </a:extLst>
          </p:cNvPr>
          <p:cNvSpPr>
            <a:spLocks noGrp="1"/>
          </p:cNvSpPr>
          <p:nvPr>
            <p:ph type="sldNum" sz="quarter" idx="12"/>
          </p:nvPr>
        </p:nvSpPr>
        <p:spPr/>
        <p:txBody>
          <a:bodyPr/>
          <a:lstStyle/>
          <a:p>
            <a:fld id="{E604580D-2B4B-4A6C-8D53-D241C50249A5}" type="slidenum">
              <a:rPr lang="en-US" smtClean="0"/>
              <a:t>‹#›</a:t>
            </a:fld>
            <a:endParaRPr lang="en-US"/>
          </a:p>
        </p:txBody>
      </p:sp>
    </p:spTree>
    <p:extLst>
      <p:ext uri="{BB962C8B-B14F-4D97-AF65-F5344CB8AC3E}">
        <p14:creationId xmlns:p14="http://schemas.microsoft.com/office/powerpoint/2010/main" val="416830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4A31FE-9AF1-95C8-70AD-9525967057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997160-DE7F-C580-D4FE-15B16DA4D4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42C53F-FF57-A4D5-4FDC-FF9D57A2619D}"/>
              </a:ext>
            </a:extLst>
          </p:cNvPr>
          <p:cNvSpPr>
            <a:spLocks noGrp="1"/>
          </p:cNvSpPr>
          <p:nvPr>
            <p:ph type="dt" sz="half" idx="10"/>
          </p:nvPr>
        </p:nvSpPr>
        <p:spPr/>
        <p:txBody>
          <a:bodyPr/>
          <a:lstStyle/>
          <a:p>
            <a:fld id="{34DF9D4C-7E8B-4DE9-87BE-E8263E3BD486}" type="datetimeFigureOut">
              <a:rPr lang="en-US" smtClean="0"/>
              <a:t>2/16/2024</a:t>
            </a:fld>
            <a:endParaRPr lang="en-US"/>
          </a:p>
        </p:txBody>
      </p:sp>
      <p:sp>
        <p:nvSpPr>
          <p:cNvPr id="5" name="Footer Placeholder 4">
            <a:extLst>
              <a:ext uri="{FF2B5EF4-FFF2-40B4-BE49-F238E27FC236}">
                <a16:creationId xmlns:a16="http://schemas.microsoft.com/office/drawing/2014/main" id="{37A89BB5-F240-0EBF-3361-34B1BA987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7C97A-623E-3BD8-19CD-5826981A6916}"/>
              </a:ext>
            </a:extLst>
          </p:cNvPr>
          <p:cNvSpPr>
            <a:spLocks noGrp="1"/>
          </p:cNvSpPr>
          <p:nvPr>
            <p:ph type="sldNum" sz="quarter" idx="12"/>
          </p:nvPr>
        </p:nvSpPr>
        <p:spPr/>
        <p:txBody>
          <a:bodyPr/>
          <a:lstStyle/>
          <a:p>
            <a:fld id="{E604580D-2B4B-4A6C-8D53-D241C50249A5}" type="slidenum">
              <a:rPr lang="en-US" smtClean="0"/>
              <a:t>‹#›</a:t>
            </a:fld>
            <a:endParaRPr lang="en-US"/>
          </a:p>
        </p:txBody>
      </p:sp>
    </p:spTree>
    <p:extLst>
      <p:ext uri="{BB962C8B-B14F-4D97-AF65-F5344CB8AC3E}">
        <p14:creationId xmlns:p14="http://schemas.microsoft.com/office/powerpoint/2010/main" val="4132084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0906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0CB0-40B9-4F7C-9CD3-499166FB60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0C0E07-394F-57EA-1AC6-B7137F2CE6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57AA3-90EF-1040-2DFB-8FB27210084C}"/>
              </a:ext>
            </a:extLst>
          </p:cNvPr>
          <p:cNvSpPr>
            <a:spLocks noGrp="1"/>
          </p:cNvSpPr>
          <p:nvPr>
            <p:ph type="dt" sz="half" idx="10"/>
          </p:nvPr>
        </p:nvSpPr>
        <p:spPr/>
        <p:txBody>
          <a:bodyPr/>
          <a:lstStyle/>
          <a:p>
            <a:fld id="{34DF9D4C-7E8B-4DE9-87BE-E8263E3BD486}" type="datetimeFigureOut">
              <a:rPr lang="en-US" smtClean="0"/>
              <a:t>2/16/2024</a:t>
            </a:fld>
            <a:endParaRPr lang="en-US"/>
          </a:p>
        </p:txBody>
      </p:sp>
      <p:sp>
        <p:nvSpPr>
          <p:cNvPr id="5" name="Footer Placeholder 4">
            <a:extLst>
              <a:ext uri="{FF2B5EF4-FFF2-40B4-BE49-F238E27FC236}">
                <a16:creationId xmlns:a16="http://schemas.microsoft.com/office/drawing/2014/main" id="{2E0B4A2F-1216-BEAA-80EC-ADB9328DB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8CC1D-899F-80FC-C4C8-44931DAC04DA}"/>
              </a:ext>
            </a:extLst>
          </p:cNvPr>
          <p:cNvSpPr>
            <a:spLocks noGrp="1"/>
          </p:cNvSpPr>
          <p:nvPr>
            <p:ph type="sldNum" sz="quarter" idx="12"/>
          </p:nvPr>
        </p:nvSpPr>
        <p:spPr/>
        <p:txBody>
          <a:bodyPr/>
          <a:lstStyle/>
          <a:p>
            <a:fld id="{E604580D-2B4B-4A6C-8D53-D241C50249A5}" type="slidenum">
              <a:rPr lang="en-US" smtClean="0"/>
              <a:t>‹#›</a:t>
            </a:fld>
            <a:endParaRPr lang="en-US"/>
          </a:p>
        </p:txBody>
      </p:sp>
    </p:spTree>
    <p:extLst>
      <p:ext uri="{BB962C8B-B14F-4D97-AF65-F5344CB8AC3E}">
        <p14:creationId xmlns:p14="http://schemas.microsoft.com/office/powerpoint/2010/main" val="1243487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5E57-F5E9-7A95-ABD5-EB04663CA3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7EC247-BDAD-7637-75AE-64510F48F0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FE6B0E-BD8D-41AA-7F33-0799A3454FBC}"/>
              </a:ext>
            </a:extLst>
          </p:cNvPr>
          <p:cNvSpPr>
            <a:spLocks noGrp="1"/>
          </p:cNvSpPr>
          <p:nvPr>
            <p:ph type="dt" sz="half" idx="10"/>
          </p:nvPr>
        </p:nvSpPr>
        <p:spPr/>
        <p:txBody>
          <a:bodyPr/>
          <a:lstStyle/>
          <a:p>
            <a:fld id="{34DF9D4C-7E8B-4DE9-87BE-E8263E3BD486}" type="datetimeFigureOut">
              <a:rPr lang="en-US" smtClean="0"/>
              <a:t>2/16/2024</a:t>
            </a:fld>
            <a:endParaRPr lang="en-US"/>
          </a:p>
        </p:txBody>
      </p:sp>
      <p:sp>
        <p:nvSpPr>
          <p:cNvPr id="5" name="Footer Placeholder 4">
            <a:extLst>
              <a:ext uri="{FF2B5EF4-FFF2-40B4-BE49-F238E27FC236}">
                <a16:creationId xmlns:a16="http://schemas.microsoft.com/office/drawing/2014/main" id="{3989ACBC-49AC-5871-AD15-78BE07359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9A51F-7EF5-1360-0440-F5E41629637C}"/>
              </a:ext>
            </a:extLst>
          </p:cNvPr>
          <p:cNvSpPr>
            <a:spLocks noGrp="1"/>
          </p:cNvSpPr>
          <p:nvPr>
            <p:ph type="sldNum" sz="quarter" idx="12"/>
          </p:nvPr>
        </p:nvSpPr>
        <p:spPr/>
        <p:txBody>
          <a:bodyPr/>
          <a:lstStyle/>
          <a:p>
            <a:fld id="{E604580D-2B4B-4A6C-8D53-D241C50249A5}" type="slidenum">
              <a:rPr lang="en-US" smtClean="0"/>
              <a:t>‹#›</a:t>
            </a:fld>
            <a:endParaRPr lang="en-US"/>
          </a:p>
        </p:txBody>
      </p:sp>
    </p:spTree>
    <p:extLst>
      <p:ext uri="{BB962C8B-B14F-4D97-AF65-F5344CB8AC3E}">
        <p14:creationId xmlns:p14="http://schemas.microsoft.com/office/powerpoint/2010/main" val="995972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157C-9F1A-9019-C826-7B7F350920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03048C-BA59-E711-00E5-9609B18E6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5AC804-6E9E-5690-B2CF-9FA221EBC8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B64051-5203-5A65-AFBD-83011205288A}"/>
              </a:ext>
            </a:extLst>
          </p:cNvPr>
          <p:cNvSpPr>
            <a:spLocks noGrp="1"/>
          </p:cNvSpPr>
          <p:nvPr>
            <p:ph type="dt" sz="half" idx="10"/>
          </p:nvPr>
        </p:nvSpPr>
        <p:spPr/>
        <p:txBody>
          <a:bodyPr/>
          <a:lstStyle/>
          <a:p>
            <a:fld id="{34DF9D4C-7E8B-4DE9-87BE-E8263E3BD486}" type="datetimeFigureOut">
              <a:rPr lang="en-US" smtClean="0"/>
              <a:t>2/16/2024</a:t>
            </a:fld>
            <a:endParaRPr lang="en-US"/>
          </a:p>
        </p:txBody>
      </p:sp>
      <p:sp>
        <p:nvSpPr>
          <p:cNvPr id="6" name="Footer Placeholder 5">
            <a:extLst>
              <a:ext uri="{FF2B5EF4-FFF2-40B4-BE49-F238E27FC236}">
                <a16:creationId xmlns:a16="http://schemas.microsoft.com/office/drawing/2014/main" id="{66B7CF4E-9BFD-5C59-6A05-C3E80E0E09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6FDDE-A16A-FCF2-5F94-6A105B16FEF4}"/>
              </a:ext>
            </a:extLst>
          </p:cNvPr>
          <p:cNvSpPr>
            <a:spLocks noGrp="1"/>
          </p:cNvSpPr>
          <p:nvPr>
            <p:ph type="sldNum" sz="quarter" idx="12"/>
          </p:nvPr>
        </p:nvSpPr>
        <p:spPr/>
        <p:txBody>
          <a:bodyPr/>
          <a:lstStyle/>
          <a:p>
            <a:fld id="{E604580D-2B4B-4A6C-8D53-D241C50249A5}" type="slidenum">
              <a:rPr lang="en-US" smtClean="0"/>
              <a:t>‹#›</a:t>
            </a:fld>
            <a:endParaRPr lang="en-US"/>
          </a:p>
        </p:txBody>
      </p:sp>
    </p:spTree>
    <p:extLst>
      <p:ext uri="{BB962C8B-B14F-4D97-AF65-F5344CB8AC3E}">
        <p14:creationId xmlns:p14="http://schemas.microsoft.com/office/powerpoint/2010/main" val="4179189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7B43C-5BF8-D820-0EB5-82AFBB9CB8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A9BEEA-DA96-B847-FDAB-0E15E40324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DF762D-5FE0-6F6C-BA39-164E026C46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4B4FC2-9A39-ED7A-11E1-5BA692B57E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CFB410-C1A7-7D8E-C9BF-55FF186BE4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63985-0670-7240-56F3-C445C56FFC35}"/>
              </a:ext>
            </a:extLst>
          </p:cNvPr>
          <p:cNvSpPr>
            <a:spLocks noGrp="1"/>
          </p:cNvSpPr>
          <p:nvPr>
            <p:ph type="dt" sz="half" idx="10"/>
          </p:nvPr>
        </p:nvSpPr>
        <p:spPr/>
        <p:txBody>
          <a:bodyPr/>
          <a:lstStyle/>
          <a:p>
            <a:fld id="{34DF9D4C-7E8B-4DE9-87BE-E8263E3BD486}" type="datetimeFigureOut">
              <a:rPr lang="en-US" smtClean="0"/>
              <a:t>2/16/2024</a:t>
            </a:fld>
            <a:endParaRPr lang="en-US"/>
          </a:p>
        </p:txBody>
      </p:sp>
      <p:sp>
        <p:nvSpPr>
          <p:cNvPr id="8" name="Footer Placeholder 7">
            <a:extLst>
              <a:ext uri="{FF2B5EF4-FFF2-40B4-BE49-F238E27FC236}">
                <a16:creationId xmlns:a16="http://schemas.microsoft.com/office/drawing/2014/main" id="{6FEB0947-4377-ECF5-4294-9E7EB1A0E0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ABB381-709A-869D-27C5-49080675A195}"/>
              </a:ext>
            </a:extLst>
          </p:cNvPr>
          <p:cNvSpPr>
            <a:spLocks noGrp="1"/>
          </p:cNvSpPr>
          <p:nvPr>
            <p:ph type="sldNum" sz="quarter" idx="12"/>
          </p:nvPr>
        </p:nvSpPr>
        <p:spPr/>
        <p:txBody>
          <a:bodyPr/>
          <a:lstStyle/>
          <a:p>
            <a:fld id="{E604580D-2B4B-4A6C-8D53-D241C50249A5}" type="slidenum">
              <a:rPr lang="en-US" smtClean="0"/>
              <a:t>‹#›</a:t>
            </a:fld>
            <a:endParaRPr lang="en-US"/>
          </a:p>
        </p:txBody>
      </p:sp>
    </p:spTree>
    <p:extLst>
      <p:ext uri="{BB962C8B-B14F-4D97-AF65-F5344CB8AC3E}">
        <p14:creationId xmlns:p14="http://schemas.microsoft.com/office/powerpoint/2010/main" val="425386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6D1CF-B78B-D1E1-A330-D0B1D46112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4C65E1-7664-A486-C0DF-8D86BB732D20}"/>
              </a:ext>
            </a:extLst>
          </p:cNvPr>
          <p:cNvSpPr>
            <a:spLocks noGrp="1"/>
          </p:cNvSpPr>
          <p:nvPr>
            <p:ph type="dt" sz="half" idx="10"/>
          </p:nvPr>
        </p:nvSpPr>
        <p:spPr/>
        <p:txBody>
          <a:bodyPr/>
          <a:lstStyle/>
          <a:p>
            <a:fld id="{34DF9D4C-7E8B-4DE9-87BE-E8263E3BD486}" type="datetimeFigureOut">
              <a:rPr lang="en-US" smtClean="0"/>
              <a:t>2/16/2024</a:t>
            </a:fld>
            <a:endParaRPr lang="en-US"/>
          </a:p>
        </p:txBody>
      </p:sp>
      <p:sp>
        <p:nvSpPr>
          <p:cNvPr id="4" name="Footer Placeholder 3">
            <a:extLst>
              <a:ext uri="{FF2B5EF4-FFF2-40B4-BE49-F238E27FC236}">
                <a16:creationId xmlns:a16="http://schemas.microsoft.com/office/drawing/2014/main" id="{8BA07820-69CB-8D0D-2714-0C130859C6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FCDC0D-43A3-1441-3F6C-68193C291C8F}"/>
              </a:ext>
            </a:extLst>
          </p:cNvPr>
          <p:cNvSpPr>
            <a:spLocks noGrp="1"/>
          </p:cNvSpPr>
          <p:nvPr>
            <p:ph type="sldNum" sz="quarter" idx="12"/>
          </p:nvPr>
        </p:nvSpPr>
        <p:spPr/>
        <p:txBody>
          <a:bodyPr/>
          <a:lstStyle/>
          <a:p>
            <a:fld id="{E604580D-2B4B-4A6C-8D53-D241C50249A5}" type="slidenum">
              <a:rPr lang="en-US" smtClean="0"/>
              <a:t>‹#›</a:t>
            </a:fld>
            <a:endParaRPr lang="en-US"/>
          </a:p>
        </p:txBody>
      </p:sp>
    </p:spTree>
    <p:extLst>
      <p:ext uri="{BB962C8B-B14F-4D97-AF65-F5344CB8AC3E}">
        <p14:creationId xmlns:p14="http://schemas.microsoft.com/office/powerpoint/2010/main" val="165778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F3372E-447A-F205-B5B8-1497B6AA45D9}"/>
              </a:ext>
            </a:extLst>
          </p:cNvPr>
          <p:cNvSpPr>
            <a:spLocks noGrp="1"/>
          </p:cNvSpPr>
          <p:nvPr>
            <p:ph type="dt" sz="half" idx="10"/>
          </p:nvPr>
        </p:nvSpPr>
        <p:spPr/>
        <p:txBody>
          <a:bodyPr/>
          <a:lstStyle/>
          <a:p>
            <a:fld id="{34DF9D4C-7E8B-4DE9-87BE-E8263E3BD486}" type="datetimeFigureOut">
              <a:rPr lang="en-US" smtClean="0"/>
              <a:t>2/16/2024</a:t>
            </a:fld>
            <a:endParaRPr lang="en-US"/>
          </a:p>
        </p:txBody>
      </p:sp>
      <p:sp>
        <p:nvSpPr>
          <p:cNvPr id="3" name="Footer Placeholder 2">
            <a:extLst>
              <a:ext uri="{FF2B5EF4-FFF2-40B4-BE49-F238E27FC236}">
                <a16:creationId xmlns:a16="http://schemas.microsoft.com/office/drawing/2014/main" id="{CCBD023C-533A-5956-457F-B7FAC38BEB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5083C1-96A6-90D3-4E63-C6B449D3F9C3}"/>
              </a:ext>
            </a:extLst>
          </p:cNvPr>
          <p:cNvSpPr>
            <a:spLocks noGrp="1"/>
          </p:cNvSpPr>
          <p:nvPr>
            <p:ph type="sldNum" sz="quarter" idx="12"/>
          </p:nvPr>
        </p:nvSpPr>
        <p:spPr/>
        <p:txBody>
          <a:bodyPr/>
          <a:lstStyle/>
          <a:p>
            <a:fld id="{E604580D-2B4B-4A6C-8D53-D241C50249A5}" type="slidenum">
              <a:rPr lang="en-US" smtClean="0"/>
              <a:t>‹#›</a:t>
            </a:fld>
            <a:endParaRPr lang="en-US"/>
          </a:p>
        </p:txBody>
      </p:sp>
    </p:spTree>
    <p:extLst>
      <p:ext uri="{BB962C8B-B14F-4D97-AF65-F5344CB8AC3E}">
        <p14:creationId xmlns:p14="http://schemas.microsoft.com/office/powerpoint/2010/main" val="161325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D9B0-F81D-DF6B-D10F-2E3791515A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286CA4-F874-4EAC-6B20-88314FF77F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889883-6E9E-4446-914F-01AA4576A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C0B9B7-0257-2B15-8A6F-5A6FC8F004A3}"/>
              </a:ext>
            </a:extLst>
          </p:cNvPr>
          <p:cNvSpPr>
            <a:spLocks noGrp="1"/>
          </p:cNvSpPr>
          <p:nvPr>
            <p:ph type="dt" sz="half" idx="10"/>
          </p:nvPr>
        </p:nvSpPr>
        <p:spPr/>
        <p:txBody>
          <a:bodyPr/>
          <a:lstStyle/>
          <a:p>
            <a:fld id="{34DF9D4C-7E8B-4DE9-87BE-E8263E3BD486}" type="datetimeFigureOut">
              <a:rPr lang="en-US" smtClean="0"/>
              <a:t>2/16/2024</a:t>
            </a:fld>
            <a:endParaRPr lang="en-US"/>
          </a:p>
        </p:txBody>
      </p:sp>
      <p:sp>
        <p:nvSpPr>
          <p:cNvPr id="6" name="Footer Placeholder 5">
            <a:extLst>
              <a:ext uri="{FF2B5EF4-FFF2-40B4-BE49-F238E27FC236}">
                <a16:creationId xmlns:a16="http://schemas.microsoft.com/office/drawing/2014/main" id="{67AB4EC3-0081-3AEE-30F5-512F9E4C38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4DC6E2-44EB-10F3-712B-289D65A49900}"/>
              </a:ext>
            </a:extLst>
          </p:cNvPr>
          <p:cNvSpPr>
            <a:spLocks noGrp="1"/>
          </p:cNvSpPr>
          <p:nvPr>
            <p:ph type="sldNum" sz="quarter" idx="12"/>
          </p:nvPr>
        </p:nvSpPr>
        <p:spPr/>
        <p:txBody>
          <a:bodyPr/>
          <a:lstStyle/>
          <a:p>
            <a:fld id="{E604580D-2B4B-4A6C-8D53-D241C50249A5}" type="slidenum">
              <a:rPr lang="en-US" smtClean="0"/>
              <a:t>‹#›</a:t>
            </a:fld>
            <a:endParaRPr lang="en-US"/>
          </a:p>
        </p:txBody>
      </p:sp>
    </p:spTree>
    <p:extLst>
      <p:ext uri="{BB962C8B-B14F-4D97-AF65-F5344CB8AC3E}">
        <p14:creationId xmlns:p14="http://schemas.microsoft.com/office/powerpoint/2010/main" val="278850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56DD3-853D-0D33-A68C-B351283139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A74B5B-3F0D-9024-82F3-158EBD7258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A89321-06D9-31C1-C279-972F79EC0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63A99-B608-B21D-36B9-2753AFC4B67A}"/>
              </a:ext>
            </a:extLst>
          </p:cNvPr>
          <p:cNvSpPr>
            <a:spLocks noGrp="1"/>
          </p:cNvSpPr>
          <p:nvPr>
            <p:ph type="dt" sz="half" idx="10"/>
          </p:nvPr>
        </p:nvSpPr>
        <p:spPr/>
        <p:txBody>
          <a:bodyPr/>
          <a:lstStyle/>
          <a:p>
            <a:fld id="{34DF9D4C-7E8B-4DE9-87BE-E8263E3BD486}" type="datetimeFigureOut">
              <a:rPr lang="en-US" smtClean="0"/>
              <a:t>2/16/2024</a:t>
            </a:fld>
            <a:endParaRPr lang="en-US"/>
          </a:p>
        </p:txBody>
      </p:sp>
      <p:sp>
        <p:nvSpPr>
          <p:cNvPr id="6" name="Footer Placeholder 5">
            <a:extLst>
              <a:ext uri="{FF2B5EF4-FFF2-40B4-BE49-F238E27FC236}">
                <a16:creationId xmlns:a16="http://schemas.microsoft.com/office/drawing/2014/main" id="{E80C1D7C-2122-AFBF-8DE0-FC9641F0F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883AA-647F-D5AA-FE67-1914D6F842A8}"/>
              </a:ext>
            </a:extLst>
          </p:cNvPr>
          <p:cNvSpPr>
            <a:spLocks noGrp="1"/>
          </p:cNvSpPr>
          <p:nvPr>
            <p:ph type="sldNum" sz="quarter" idx="12"/>
          </p:nvPr>
        </p:nvSpPr>
        <p:spPr/>
        <p:txBody>
          <a:bodyPr/>
          <a:lstStyle/>
          <a:p>
            <a:fld id="{E604580D-2B4B-4A6C-8D53-D241C50249A5}" type="slidenum">
              <a:rPr lang="en-US" smtClean="0"/>
              <a:t>‹#›</a:t>
            </a:fld>
            <a:endParaRPr lang="en-US"/>
          </a:p>
        </p:txBody>
      </p:sp>
    </p:spTree>
    <p:extLst>
      <p:ext uri="{BB962C8B-B14F-4D97-AF65-F5344CB8AC3E}">
        <p14:creationId xmlns:p14="http://schemas.microsoft.com/office/powerpoint/2010/main" val="359980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6E7AE8-6C1E-924C-A095-8431E02A0B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A273F2-D59B-EA6C-2603-59241D872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9CE26-0A0B-146E-261E-6C19F93FEF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F9D4C-7E8B-4DE9-87BE-E8263E3BD486}" type="datetimeFigureOut">
              <a:rPr lang="en-US" smtClean="0"/>
              <a:t>2/16/2024</a:t>
            </a:fld>
            <a:endParaRPr lang="en-US"/>
          </a:p>
        </p:txBody>
      </p:sp>
      <p:sp>
        <p:nvSpPr>
          <p:cNvPr id="5" name="Footer Placeholder 4">
            <a:extLst>
              <a:ext uri="{FF2B5EF4-FFF2-40B4-BE49-F238E27FC236}">
                <a16:creationId xmlns:a16="http://schemas.microsoft.com/office/drawing/2014/main" id="{BCE181B5-E0A1-8CC5-030B-B7DE65EF12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42B2DC-AEA1-E386-686C-DF15E4DCFB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4580D-2B4B-4A6C-8D53-D241C50249A5}" type="slidenum">
              <a:rPr lang="en-US" smtClean="0"/>
              <a:t>‹#›</a:t>
            </a:fld>
            <a:endParaRPr lang="en-US"/>
          </a:p>
        </p:txBody>
      </p:sp>
    </p:spTree>
    <p:extLst>
      <p:ext uri="{BB962C8B-B14F-4D97-AF65-F5344CB8AC3E}">
        <p14:creationId xmlns:p14="http://schemas.microsoft.com/office/powerpoint/2010/main" val="3149641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2.jpe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www.thepermanentejournal.org/doi/pdf/10.7812/TPP/19.200" TargetMode="External"/><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prh.jobcorps.gov/Appendices/Appendix%20202%20Transmission%20Storage%20and%20Confidentiality%20of%20Medical%20Health%20and%20Disability-Related%20Information.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prh.jobcorps.gov/Student%20Training%20Services/3.4%20Career%20SuccessWorkplace%20Skill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prh.jobcorps.gov/Administrative%20Support%20Services/6.2%20Enrollments%20Transfers%20and%20Separation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F08_25E08DF9.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F0C_A39A603E.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7F94237-0536-4DB1-8C95-39E355CE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B116F90B-9AAE-F46E-3995-DE3213E6E73B}"/>
              </a:ext>
            </a:extLst>
          </p:cNvPr>
          <p:cNvPicPr>
            <a:picLocks noChangeAspect="1"/>
          </p:cNvPicPr>
          <p:nvPr/>
        </p:nvPicPr>
        <p:blipFill rotWithShape="1">
          <a:blip r:embed="rId3">
            <a:duotone>
              <a:schemeClr val="accent1">
                <a:shade val="45000"/>
                <a:satMod val="135000"/>
              </a:schemeClr>
              <a:prstClr val="white"/>
            </a:duotone>
            <a:alphaModFix amt="35000"/>
          </a:blip>
          <a:srcRect t="20490" b="18035"/>
          <a:stretch/>
        </p:blipFill>
        <p:spPr>
          <a:xfrm>
            <a:off x="20" y="10"/>
            <a:ext cx="12191981" cy="6857989"/>
          </a:xfrm>
          <a:prstGeom prst="rect">
            <a:avLst/>
          </a:prstGeom>
        </p:spPr>
      </p:pic>
      <p:sp>
        <p:nvSpPr>
          <p:cNvPr id="2" name="Title 1">
            <a:extLst>
              <a:ext uri="{FF2B5EF4-FFF2-40B4-BE49-F238E27FC236}">
                <a16:creationId xmlns:a16="http://schemas.microsoft.com/office/drawing/2014/main" id="{DF5B6A31-0051-CCF4-77B2-EDE804C3124C}"/>
              </a:ext>
            </a:extLst>
          </p:cNvPr>
          <p:cNvSpPr>
            <a:spLocks noGrp="1"/>
          </p:cNvSpPr>
          <p:nvPr>
            <p:ph type="ctrTitle"/>
          </p:nvPr>
        </p:nvSpPr>
        <p:spPr>
          <a:xfrm>
            <a:off x="3880430" y="583345"/>
            <a:ext cx="7160357" cy="4164820"/>
          </a:xfrm>
        </p:spPr>
        <p:txBody>
          <a:bodyPr anchor="t">
            <a:normAutofit/>
          </a:bodyPr>
          <a:lstStyle/>
          <a:p>
            <a:pPr algn="r"/>
            <a:br>
              <a:rPr lang="en-US" sz="4400" dirty="0">
                <a:solidFill>
                  <a:srgbClr val="FFFFFF"/>
                </a:solidFill>
              </a:rPr>
            </a:br>
            <a:r>
              <a:rPr lang="en-US" sz="4400" dirty="0">
                <a:solidFill>
                  <a:srgbClr val="FFFFFF"/>
                </a:solidFill>
              </a:rPr>
              <a:t>Job Corps’ Strategy to Prevent Unwarranted Disciplinary Action Due to Residual </a:t>
            </a:r>
            <a:br>
              <a:rPr lang="en-US" sz="4400" dirty="0">
                <a:solidFill>
                  <a:srgbClr val="FFFFFF"/>
                </a:solidFill>
              </a:rPr>
            </a:br>
            <a:r>
              <a:rPr lang="en-US" sz="4400" dirty="0">
                <a:solidFill>
                  <a:srgbClr val="FFFFFF"/>
                </a:solidFill>
              </a:rPr>
              <a:t>THC Concentrations</a:t>
            </a:r>
            <a:br>
              <a:rPr lang="en-US" sz="4400" dirty="0">
                <a:solidFill>
                  <a:srgbClr val="FFFFFF"/>
                </a:solidFill>
              </a:rPr>
            </a:br>
            <a:r>
              <a:rPr lang="en-US" sz="4400" dirty="0">
                <a:solidFill>
                  <a:srgbClr val="FFFFFF"/>
                </a:solidFill>
              </a:rPr>
              <a:t>for All Staff</a:t>
            </a:r>
            <a:endParaRPr lang="en-US" sz="4400" dirty="0">
              <a:solidFill>
                <a:srgbClr val="FFFFFF"/>
              </a:solidFill>
              <a:ea typeface="Calibri Light"/>
              <a:cs typeface="Calibri Light"/>
            </a:endParaRPr>
          </a:p>
        </p:txBody>
      </p:sp>
      <p:sp>
        <p:nvSpPr>
          <p:cNvPr id="27"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5"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692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3756C4-DCF6-C84C-1065-5EF4F8FAB8FB}"/>
              </a:ext>
            </a:extLst>
          </p:cNvPr>
          <p:cNvPicPr>
            <a:picLocks noChangeAspect="1"/>
          </p:cNvPicPr>
          <p:nvPr/>
        </p:nvPicPr>
        <p:blipFill rotWithShape="1">
          <a:blip r:embed="rId2"/>
          <a:srcRect t="8562" r="1" b="817"/>
          <a:stretch/>
        </p:blipFill>
        <p:spPr>
          <a:xfrm>
            <a:off x="-3447" y="-1"/>
            <a:ext cx="12195447" cy="6879745"/>
          </a:xfrm>
          <a:prstGeom prst="rect">
            <a:avLst/>
          </a:prstGeom>
        </p:spPr>
      </p:pic>
      <p:sp>
        <p:nvSpPr>
          <p:cNvPr id="11" name="Rectangle 10">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9414" y="-733991"/>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6" y="0"/>
            <a:ext cx="2843402"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38704" y="21736"/>
            <a:ext cx="3152862"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7" y="5288433"/>
            <a:ext cx="12199706"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4596" y="2224929"/>
            <a:ext cx="3866773" cy="544285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5244034-0360-3783-D098-E00628B4C730}"/>
              </a:ext>
            </a:extLst>
          </p:cNvPr>
          <p:cNvSpPr>
            <a:spLocks noGrp="1"/>
          </p:cNvSpPr>
          <p:nvPr>
            <p:ph type="ctrTitle"/>
          </p:nvPr>
        </p:nvSpPr>
        <p:spPr>
          <a:xfrm>
            <a:off x="859028" y="4121944"/>
            <a:ext cx="7927785" cy="1620665"/>
          </a:xfrm>
        </p:spPr>
        <p:txBody>
          <a:bodyPr>
            <a:normAutofit/>
          </a:bodyPr>
          <a:lstStyle/>
          <a:p>
            <a:pPr algn="l"/>
            <a:r>
              <a:rPr lang="en-US" sz="4000">
                <a:solidFill>
                  <a:srgbClr val="FFFFFF"/>
                </a:solidFill>
              </a:rPr>
              <a:t>The Science</a:t>
            </a:r>
          </a:p>
        </p:txBody>
      </p:sp>
      <p:sp>
        <p:nvSpPr>
          <p:cNvPr id="5" name="Subtitle 4">
            <a:extLst>
              <a:ext uri="{FF2B5EF4-FFF2-40B4-BE49-F238E27FC236}">
                <a16:creationId xmlns:a16="http://schemas.microsoft.com/office/drawing/2014/main" id="{B98C405A-34FB-FAB0-E0A8-B0664D698927}"/>
              </a:ext>
            </a:extLst>
          </p:cNvPr>
          <p:cNvSpPr>
            <a:spLocks noGrp="1"/>
          </p:cNvSpPr>
          <p:nvPr>
            <p:ph type="subTitle" idx="1"/>
          </p:nvPr>
        </p:nvSpPr>
        <p:spPr>
          <a:xfrm>
            <a:off x="859028" y="5737867"/>
            <a:ext cx="7942381" cy="618479"/>
          </a:xfrm>
        </p:spPr>
        <p:txBody>
          <a:bodyPr>
            <a:normAutofit/>
          </a:bodyPr>
          <a:lstStyle/>
          <a:p>
            <a:pPr algn="l"/>
            <a:r>
              <a:rPr lang="en-US" sz="2000">
                <a:solidFill>
                  <a:srgbClr val="FFFFFF"/>
                </a:solidFill>
              </a:rPr>
              <a:t>Half-life, Metabolism, &amp; THC</a:t>
            </a:r>
          </a:p>
        </p:txBody>
      </p:sp>
    </p:spTree>
    <p:extLst>
      <p:ext uri="{BB962C8B-B14F-4D97-AF65-F5344CB8AC3E}">
        <p14:creationId xmlns:p14="http://schemas.microsoft.com/office/powerpoint/2010/main" val="2159292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34D8464-7035-6E1E-5193-99F48936C5B4}"/>
              </a:ext>
            </a:extLst>
          </p:cNvPr>
          <p:cNvPicPr>
            <a:picLocks noChangeAspect="1"/>
          </p:cNvPicPr>
          <p:nvPr/>
        </p:nvPicPr>
        <p:blipFill rotWithShape="1">
          <a:blip r:embed="rId3"/>
          <a:srcRect t="11286" b="4445"/>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76F4DF-0E69-C7EF-7064-143E348E805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Based on THC Half-Life</a:t>
            </a:r>
          </a:p>
        </p:txBody>
      </p:sp>
      <p:sp>
        <p:nvSpPr>
          <p:cNvPr id="6" name="TextBox 5">
            <a:extLst>
              <a:ext uri="{FF2B5EF4-FFF2-40B4-BE49-F238E27FC236}">
                <a16:creationId xmlns:a16="http://schemas.microsoft.com/office/drawing/2014/main" id="{034722F4-D3FA-09C5-B097-662FAE713897}"/>
              </a:ext>
            </a:extLst>
          </p:cNvPr>
          <p:cNvSpPr txBox="1"/>
          <p:nvPr/>
        </p:nvSpPr>
        <p:spPr>
          <a:xfrm>
            <a:off x="1061215" y="6350026"/>
            <a:ext cx="10374574" cy="338554"/>
          </a:xfrm>
          <a:prstGeom prst="rect">
            <a:avLst/>
          </a:prstGeom>
          <a:noFill/>
        </p:spPr>
        <p:txBody>
          <a:bodyPr wrap="square">
            <a:spAutoFit/>
          </a:bodyPr>
          <a:lstStyle/>
          <a:p>
            <a:pPr>
              <a:spcAft>
                <a:spcPts val="600"/>
              </a:spcAft>
            </a:pPr>
            <a:r>
              <a:rPr lang="en-US" sz="1600" kern="0" err="1">
                <a:solidFill>
                  <a:srgbClr val="222222"/>
                </a:solidFill>
                <a:effectLst/>
                <a:latin typeface="Calibri" panose="020F0502020204030204" pitchFamily="34" charset="0"/>
                <a:ea typeface="Times New Roman" panose="02020603050405020304" pitchFamily="18" charset="0"/>
              </a:rPr>
              <a:t>Chayasirisobhon</a:t>
            </a:r>
            <a:r>
              <a:rPr lang="en-US" sz="1600" kern="0">
                <a:solidFill>
                  <a:srgbClr val="222222"/>
                </a:solidFill>
                <a:effectLst/>
                <a:latin typeface="Calibri" panose="020F0502020204030204" pitchFamily="34" charset="0"/>
                <a:ea typeface="Times New Roman" panose="02020603050405020304" pitchFamily="18" charset="0"/>
              </a:rPr>
              <a:t>, S. (2020). </a:t>
            </a:r>
            <a:r>
              <a:rPr lang="en-US" sz="1600" u="sng" kern="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4"/>
              </a:rPr>
              <a:t>Mechanisms of Action and Pharmacokinetics of Cannabis</a:t>
            </a:r>
            <a:r>
              <a:rPr lang="en-US" sz="1600" kern="0">
                <a:solidFill>
                  <a:srgbClr val="222222"/>
                </a:solidFill>
                <a:effectLst/>
                <a:latin typeface="Calibri" panose="020F0502020204030204" pitchFamily="34" charset="0"/>
                <a:ea typeface="Times New Roman" panose="02020603050405020304" pitchFamily="18" charset="0"/>
              </a:rPr>
              <a:t>. </a:t>
            </a:r>
            <a:r>
              <a:rPr lang="en-US" sz="1600" i="1" kern="0">
                <a:solidFill>
                  <a:srgbClr val="222222"/>
                </a:solidFill>
                <a:effectLst/>
                <a:latin typeface="Calibri" panose="020F0502020204030204" pitchFamily="34" charset="0"/>
                <a:ea typeface="Times New Roman" panose="02020603050405020304" pitchFamily="18" charset="0"/>
              </a:rPr>
              <a:t>The Permanente Journal</a:t>
            </a:r>
            <a:r>
              <a:rPr lang="en-US" sz="1600" kern="0">
                <a:solidFill>
                  <a:srgbClr val="222222"/>
                </a:solidFill>
                <a:effectLst/>
                <a:latin typeface="Calibri" panose="020F0502020204030204" pitchFamily="34" charset="0"/>
                <a:ea typeface="Times New Roman" panose="02020603050405020304" pitchFamily="18" charset="0"/>
              </a:rPr>
              <a:t>, </a:t>
            </a:r>
            <a:r>
              <a:rPr lang="en-US" sz="1600" i="1" kern="0">
                <a:solidFill>
                  <a:srgbClr val="222222"/>
                </a:solidFill>
                <a:effectLst/>
                <a:latin typeface="Calibri" panose="020F0502020204030204" pitchFamily="34" charset="0"/>
                <a:ea typeface="Times New Roman" panose="02020603050405020304" pitchFamily="18" charset="0"/>
              </a:rPr>
              <a:t>25</a:t>
            </a:r>
            <a:r>
              <a:rPr lang="en-US" sz="1600" kern="0">
                <a:solidFill>
                  <a:srgbClr val="222222"/>
                </a:solidFill>
                <a:effectLst/>
                <a:latin typeface="Calibri" panose="020F0502020204030204" pitchFamily="34" charset="0"/>
                <a:ea typeface="Times New Roman" panose="02020603050405020304" pitchFamily="18" charset="0"/>
              </a:rPr>
              <a:t>, 1-3.</a:t>
            </a:r>
            <a:endParaRPr lang="en-US" sz="1600"/>
          </a:p>
        </p:txBody>
      </p:sp>
      <p:graphicFrame>
        <p:nvGraphicFramePr>
          <p:cNvPr id="5" name="Content Placeholder 2">
            <a:extLst>
              <a:ext uri="{FF2B5EF4-FFF2-40B4-BE49-F238E27FC236}">
                <a16:creationId xmlns:a16="http://schemas.microsoft.com/office/drawing/2014/main" id="{337ECBE0-A382-5F8F-DCD2-F1549FC20E6B}"/>
              </a:ext>
            </a:extLst>
          </p:cNvPr>
          <p:cNvGraphicFramePr>
            <a:graphicFrameLocks noGrp="1"/>
          </p:cNvGraphicFramePr>
          <p:nvPr>
            <p:ph idx="1"/>
            <p:extLst>
              <p:ext uri="{D42A27DB-BD31-4B8C-83A1-F6EECF244321}">
                <p14:modId xmlns:p14="http://schemas.microsoft.com/office/powerpoint/2010/main" val="9828308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81625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428B2B-BE16-96A1-DC3C-DD77AF67581B}"/>
              </a:ext>
            </a:extLst>
          </p:cNvPr>
          <p:cNvSpPr>
            <a:spLocks noGrp="1"/>
          </p:cNvSpPr>
          <p:nvPr>
            <p:ph type="title"/>
          </p:nvPr>
        </p:nvSpPr>
        <p:spPr>
          <a:xfrm>
            <a:off x="635000" y="640823"/>
            <a:ext cx="3418659" cy="5583148"/>
          </a:xfrm>
        </p:spPr>
        <p:txBody>
          <a:bodyPr anchor="ctr">
            <a:normAutofit/>
          </a:bodyPr>
          <a:lstStyle/>
          <a:p>
            <a:r>
              <a:rPr lang="en-US" sz="5400">
                <a:cs typeface="Calibri Light"/>
              </a:rPr>
              <a:t>Supporting Students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A518C9B-6842-C58F-A85C-25F2E00E3AD7}"/>
              </a:ext>
            </a:extLst>
          </p:cNvPr>
          <p:cNvGraphicFramePr>
            <a:graphicFrameLocks noGrp="1"/>
          </p:cNvGraphicFramePr>
          <p:nvPr>
            <p:ph idx="1"/>
            <p:extLst>
              <p:ext uri="{D42A27DB-BD31-4B8C-83A1-F6EECF244321}">
                <p14:modId xmlns:p14="http://schemas.microsoft.com/office/powerpoint/2010/main" val="33494796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7791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4065A-170F-AA36-58BD-5A45FF34934F}"/>
              </a:ext>
            </a:extLst>
          </p:cNvPr>
          <p:cNvSpPr>
            <a:spLocks noGrp="1"/>
          </p:cNvSpPr>
          <p:nvPr>
            <p:ph type="title"/>
          </p:nvPr>
        </p:nvSpPr>
        <p:spPr/>
        <p:txBody>
          <a:bodyPr/>
          <a:lstStyle/>
          <a:p>
            <a:r>
              <a:rPr lang="en-US"/>
              <a:t>Student 1 Example: 550 ng/mL on Entry</a:t>
            </a:r>
          </a:p>
        </p:txBody>
      </p:sp>
      <p:graphicFrame>
        <p:nvGraphicFramePr>
          <p:cNvPr id="6" name="Table 6">
            <a:extLst>
              <a:ext uri="{FF2B5EF4-FFF2-40B4-BE49-F238E27FC236}">
                <a16:creationId xmlns:a16="http://schemas.microsoft.com/office/drawing/2014/main" id="{9F36EFAE-A2E2-903B-F827-3AD70DCD2CD7}"/>
              </a:ext>
            </a:extLst>
          </p:cNvPr>
          <p:cNvGraphicFramePr>
            <a:graphicFrameLocks noGrp="1"/>
          </p:cNvGraphicFramePr>
          <p:nvPr>
            <p:ph sz="half" idx="1"/>
            <p:extLst>
              <p:ext uri="{D42A27DB-BD31-4B8C-83A1-F6EECF244321}">
                <p14:modId xmlns:p14="http://schemas.microsoft.com/office/powerpoint/2010/main" val="593503905"/>
              </p:ext>
            </p:extLst>
          </p:nvPr>
        </p:nvGraphicFramePr>
        <p:xfrm>
          <a:off x="786714" y="1568852"/>
          <a:ext cx="4181856" cy="3169920"/>
        </p:xfrm>
        <a:graphic>
          <a:graphicData uri="http://schemas.openxmlformats.org/drawingml/2006/table">
            <a:tbl>
              <a:tblPr firstRow="1" bandRow="1">
                <a:tableStyleId>{5C22544A-7EE6-4342-B048-85BDC9FD1C3A}</a:tableStyleId>
              </a:tblPr>
              <a:tblGrid>
                <a:gridCol w="2499360">
                  <a:extLst>
                    <a:ext uri="{9D8B030D-6E8A-4147-A177-3AD203B41FA5}">
                      <a16:colId xmlns:a16="http://schemas.microsoft.com/office/drawing/2014/main" val="1405137632"/>
                    </a:ext>
                  </a:extLst>
                </a:gridCol>
                <a:gridCol w="1682496">
                  <a:extLst>
                    <a:ext uri="{9D8B030D-6E8A-4147-A177-3AD203B41FA5}">
                      <a16:colId xmlns:a16="http://schemas.microsoft.com/office/drawing/2014/main" val="1220955798"/>
                    </a:ext>
                  </a:extLst>
                </a:gridCol>
              </a:tblGrid>
              <a:tr h="0">
                <a:tc>
                  <a:txBody>
                    <a:bodyPr/>
                    <a:lstStyle/>
                    <a:p>
                      <a:r>
                        <a:rPr lang="en-US" sz="2000"/>
                        <a:t>Day Post Entry</a:t>
                      </a:r>
                    </a:p>
                  </a:txBody>
                  <a:tcPr/>
                </a:tc>
                <a:tc>
                  <a:txBody>
                    <a:bodyPr/>
                    <a:lstStyle/>
                    <a:p>
                      <a:pPr algn="l" rtl="0" fontAlgn="base"/>
                      <a:r>
                        <a:rPr lang="en-US" sz="2000" b="1" i="0" u="none" strike="noStrike">
                          <a:solidFill>
                            <a:schemeClr val="bg1"/>
                          </a:solidFill>
                          <a:effectLst/>
                          <a:latin typeface="Calibri" panose="020F0502020204030204" pitchFamily="34" charset="0"/>
                        </a:rPr>
                        <a:t>Concentration</a:t>
                      </a:r>
                      <a:endParaRPr lang="en-US" sz="3600" b="1" i="0">
                        <a:solidFill>
                          <a:schemeClr val="bg1"/>
                        </a:solidFill>
                        <a:effectLst/>
                      </a:endParaRPr>
                    </a:p>
                  </a:txBody>
                  <a:tcPr anchor="b"/>
                </a:tc>
                <a:extLst>
                  <a:ext uri="{0D108BD9-81ED-4DB2-BD59-A6C34878D82A}">
                    <a16:rowId xmlns:a16="http://schemas.microsoft.com/office/drawing/2014/main" val="2893308601"/>
                  </a:ext>
                </a:extLst>
              </a:tr>
              <a:tr h="370840">
                <a:tc>
                  <a:txBody>
                    <a:bodyPr/>
                    <a:lstStyle/>
                    <a:p>
                      <a:pPr algn="l" rtl="0" fontAlgn="base"/>
                      <a:r>
                        <a:rPr lang="en-US" sz="2000" b="0" i="0" u="none" strike="noStrike">
                          <a:solidFill>
                            <a:srgbClr val="000000"/>
                          </a:solidFill>
                          <a:effectLst/>
                          <a:latin typeface="Calibri" panose="020F0502020204030204" pitchFamily="34" charset="0"/>
                        </a:rPr>
                        <a:t>Day 1 (entrance)</a:t>
                      </a:r>
                      <a:r>
                        <a:rPr lang="en-US" sz="2000" b="0" i="0">
                          <a:solidFill>
                            <a:srgbClr val="000000"/>
                          </a:solidFill>
                          <a:effectLst/>
                          <a:latin typeface="Calibri" panose="020F0502020204030204" pitchFamily="34" charset="0"/>
                        </a:rPr>
                        <a:t> </a:t>
                      </a:r>
                      <a:endParaRPr lang="en-US" sz="3600" b="0" i="0">
                        <a:effectLst/>
                      </a:endParaRPr>
                    </a:p>
                  </a:txBody>
                  <a:tcPr anchor="b"/>
                </a:tc>
                <a:tc>
                  <a:txBody>
                    <a:bodyPr/>
                    <a:lstStyle/>
                    <a:p>
                      <a:pPr algn="l" rtl="0" fontAlgn="base"/>
                      <a:r>
                        <a:rPr lang="en-US" sz="2000" b="0" i="0" u="none" strike="noStrike">
                          <a:solidFill>
                            <a:srgbClr val="000000"/>
                          </a:solidFill>
                          <a:effectLst/>
                          <a:latin typeface="Calibri" panose="020F0502020204030204" pitchFamily="34" charset="0"/>
                        </a:rPr>
                        <a:t>550</a:t>
                      </a:r>
                      <a:r>
                        <a:rPr lang="en-US" sz="2000" b="0" i="0" u="none" strike="noStrike" kern="1200">
                          <a:solidFill>
                            <a:srgbClr val="000000"/>
                          </a:solidFill>
                          <a:effectLst/>
                          <a:latin typeface="Calibri" panose="020F0502020204030204" pitchFamily="34" charset="0"/>
                          <a:ea typeface="+mn-ea"/>
                          <a:cs typeface="+mn-cs"/>
                        </a:rPr>
                        <a:t> ng/mL </a:t>
                      </a:r>
                    </a:p>
                  </a:txBody>
                  <a:tcPr anchor="b"/>
                </a:tc>
                <a:extLst>
                  <a:ext uri="{0D108BD9-81ED-4DB2-BD59-A6C34878D82A}">
                    <a16:rowId xmlns:a16="http://schemas.microsoft.com/office/drawing/2014/main" val="875178013"/>
                  </a:ext>
                </a:extLst>
              </a:tr>
              <a:tr h="370840">
                <a:tc>
                  <a:txBody>
                    <a:bodyPr/>
                    <a:lstStyle/>
                    <a:p>
                      <a:pPr algn="l" rtl="0" fontAlgn="base"/>
                      <a:r>
                        <a:rPr lang="en-US" sz="2000" b="0" i="0" u="none" strike="noStrike">
                          <a:solidFill>
                            <a:srgbClr val="000000"/>
                          </a:solidFill>
                          <a:effectLst/>
                          <a:latin typeface="Calibri" panose="020F0502020204030204" pitchFamily="34" charset="0"/>
                        </a:rPr>
                        <a:t>Day 13</a:t>
                      </a:r>
                      <a:r>
                        <a:rPr lang="en-US" sz="2000" b="0" i="0">
                          <a:solidFill>
                            <a:srgbClr val="000000"/>
                          </a:solidFill>
                          <a:effectLst/>
                          <a:latin typeface="Calibri" panose="020F0502020204030204" pitchFamily="34" charset="0"/>
                        </a:rPr>
                        <a:t> </a:t>
                      </a:r>
                      <a:endParaRPr lang="en-US" sz="3600" b="0" i="0">
                        <a:effectLst/>
                      </a:endParaRPr>
                    </a:p>
                  </a:txBody>
                  <a:tcPr anchor="b"/>
                </a:tc>
                <a:tc>
                  <a:txBody>
                    <a:bodyPr/>
                    <a:lstStyle/>
                    <a:p>
                      <a:pPr algn="l" rtl="0" fontAlgn="base"/>
                      <a:r>
                        <a:rPr lang="en-US" sz="2000" b="0" i="0" u="none" strike="noStrike" kern="1200">
                          <a:solidFill>
                            <a:srgbClr val="000000"/>
                          </a:solidFill>
                          <a:effectLst/>
                          <a:latin typeface="Calibri" panose="020F0502020204030204" pitchFamily="34" charset="0"/>
                          <a:ea typeface="+mn-ea"/>
                          <a:cs typeface="+mn-cs"/>
                        </a:rPr>
                        <a:t>275 ng/mL </a:t>
                      </a:r>
                    </a:p>
                  </a:txBody>
                  <a:tcPr anchor="b"/>
                </a:tc>
                <a:extLst>
                  <a:ext uri="{0D108BD9-81ED-4DB2-BD59-A6C34878D82A}">
                    <a16:rowId xmlns:a16="http://schemas.microsoft.com/office/drawing/2014/main" val="1408144680"/>
                  </a:ext>
                </a:extLst>
              </a:tr>
              <a:tr h="370840">
                <a:tc>
                  <a:txBody>
                    <a:bodyPr/>
                    <a:lstStyle/>
                    <a:p>
                      <a:pPr algn="l" rtl="0" fontAlgn="base"/>
                      <a:r>
                        <a:rPr lang="en-US" sz="2000" b="0" i="0" u="none" strike="noStrike">
                          <a:solidFill>
                            <a:srgbClr val="000000"/>
                          </a:solidFill>
                          <a:effectLst/>
                          <a:latin typeface="Calibri" panose="020F0502020204030204" pitchFamily="34" charset="0"/>
                        </a:rPr>
                        <a:t>Day 26</a:t>
                      </a:r>
                      <a:r>
                        <a:rPr lang="en-US" sz="2000" b="0" i="0">
                          <a:solidFill>
                            <a:srgbClr val="000000"/>
                          </a:solidFill>
                          <a:effectLst/>
                          <a:latin typeface="Calibri" panose="020F0502020204030204" pitchFamily="34" charset="0"/>
                        </a:rPr>
                        <a:t> </a:t>
                      </a:r>
                      <a:endParaRPr lang="en-US" sz="3600" b="0" i="0">
                        <a:effectLst/>
                      </a:endParaRPr>
                    </a:p>
                  </a:txBody>
                  <a:tcPr anchor="b"/>
                </a:tc>
                <a:tc>
                  <a:txBody>
                    <a:bodyPr/>
                    <a:lstStyle/>
                    <a:p>
                      <a:pPr algn="l" rtl="0" fontAlgn="base"/>
                      <a:r>
                        <a:rPr lang="en-US" sz="2000" b="0" i="0" u="none" strike="noStrike" kern="1200">
                          <a:solidFill>
                            <a:srgbClr val="000000"/>
                          </a:solidFill>
                          <a:effectLst/>
                          <a:latin typeface="Calibri" panose="020F0502020204030204" pitchFamily="34" charset="0"/>
                          <a:ea typeface="+mn-ea"/>
                          <a:cs typeface="+mn-cs"/>
                        </a:rPr>
                        <a:t>137.5 ng/mL </a:t>
                      </a:r>
                    </a:p>
                  </a:txBody>
                  <a:tcPr anchor="b"/>
                </a:tc>
                <a:extLst>
                  <a:ext uri="{0D108BD9-81ED-4DB2-BD59-A6C34878D82A}">
                    <a16:rowId xmlns:a16="http://schemas.microsoft.com/office/drawing/2014/main" val="1439413353"/>
                  </a:ext>
                </a:extLst>
              </a:tr>
              <a:tr h="370840">
                <a:tc>
                  <a:txBody>
                    <a:bodyPr/>
                    <a:lstStyle/>
                    <a:p>
                      <a:pPr algn="l" rtl="0" fontAlgn="base"/>
                      <a:r>
                        <a:rPr lang="en-US" sz="2000" b="0" i="0" u="none" strike="noStrike">
                          <a:solidFill>
                            <a:srgbClr val="000000"/>
                          </a:solidFill>
                          <a:effectLst/>
                          <a:latin typeface="Calibri" panose="020F0502020204030204" pitchFamily="34" charset="0"/>
                        </a:rPr>
                        <a:t>Day 39 (follow up)</a:t>
                      </a:r>
                      <a:r>
                        <a:rPr lang="en-US" sz="2000" b="0" i="0">
                          <a:solidFill>
                            <a:srgbClr val="000000"/>
                          </a:solidFill>
                          <a:effectLst/>
                          <a:latin typeface="Calibri" panose="020F0502020204030204" pitchFamily="34" charset="0"/>
                        </a:rPr>
                        <a:t> </a:t>
                      </a:r>
                      <a:endParaRPr lang="en-US" sz="3600" b="0" i="0">
                        <a:effectLst/>
                      </a:endParaRPr>
                    </a:p>
                  </a:txBody>
                  <a:tcPr anchor="b"/>
                </a:tc>
                <a:tc>
                  <a:txBody>
                    <a:bodyPr/>
                    <a:lstStyle/>
                    <a:p>
                      <a:pPr algn="l" rtl="0" fontAlgn="base"/>
                      <a:r>
                        <a:rPr lang="en-US" sz="2000" b="0" i="0" u="none" strike="noStrike" kern="1200">
                          <a:solidFill>
                            <a:srgbClr val="000000"/>
                          </a:solidFill>
                          <a:effectLst/>
                          <a:latin typeface="Calibri" panose="020F0502020204030204" pitchFamily="34" charset="0"/>
                          <a:ea typeface="+mn-ea"/>
                          <a:cs typeface="+mn-cs"/>
                        </a:rPr>
                        <a:t>68.75 ng/mL </a:t>
                      </a:r>
                    </a:p>
                  </a:txBody>
                  <a:tcPr anchor="b"/>
                </a:tc>
                <a:extLst>
                  <a:ext uri="{0D108BD9-81ED-4DB2-BD59-A6C34878D82A}">
                    <a16:rowId xmlns:a16="http://schemas.microsoft.com/office/drawing/2014/main" val="2727326910"/>
                  </a:ext>
                </a:extLst>
              </a:tr>
              <a:tr h="370840">
                <a:tc>
                  <a:txBody>
                    <a:bodyPr/>
                    <a:lstStyle/>
                    <a:p>
                      <a:pPr algn="l" rtl="0" fontAlgn="base"/>
                      <a:r>
                        <a:rPr lang="en-US" sz="2000" b="0" i="0" u="none" strike="noStrike">
                          <a:solidFill>
                            <a:srgbClr val="000000"/>
                          </a:solidFill>
                          <a:effectLst/>
                          <a:latin typeface="Calibri" panose="020F0502020204030204" pitchFamily="34" charset="0"/>
                        </a:rPr>
                        <a:t>Day 52</a:t>
                      </a:r>
                      <a:r>
                        <a:rPr lang="en-US" sz="2000" b="0" i="0">
                          <a:solidFill>
                            <a:srgbClr val="000000"/>
                          </a:solidFill>
                          <a:effectLst/>
                          <a:latin typeface="Calibri" panose="020F0502020204030204" pitchFamily="34" charset="0"/>
                        </a:rPr>
                        <a:t> </a:t>
                      </a:r>
                      <a:endParaRPr lang="en-US" sz="3600" b="0" i="0">
                        <a:effectLst/>
                      </a:endParaRPr>
                    </a:p>
                  </a:txBody>
                  <a:tcPr anchor="b"/>
                </a:tc>
                <a:tc>
                  <a:txBody>
                    <a:bodyPr/>
                    <a:lstStyle/>
                    <a:p>
                      <a:pPr algn="l" rtl="0" fontAlgn="base"/>
                      <a:r>
                        <a:rPr lang="en-US" sz="2000" b="0" i="0" u="none" strike="noStrike" kern="1200">
                          <a:solidFill>
                            <a:srgbClr val="000000"/>
                          </a:solidFill>
                          <a:effectLst/>
                          <a:latin typeface="Calibri" panose="020F0502020204030204" pitchFamily="34" charset="0"/>
                          <a:ea typeface="+mn-ea"/>
                          <a:cs typeface="+mn-cs"/>
                        </a:rPr>
                        <a:t>34.38 ng/mL </a:t>
                      </a:r>
                    </a:p>
                  </a:txBody>
                  <a:tcPr anchor="b"/>
                </a:tc>
                <a:extLst>
                  <a:ext uri="{0D108BD9-81ED-4DB2-BD59-A6C34878D82A}">
                    <a16:rowId xmlns:a16="http://schemas.microsoft.com/office/drawing/2014/main" val="2652669336"/>
                  </a:ext>
                </a:extLst>
              </a:tr>
              <a:tr h="370840">
                <a:tc>
                  <a:txBody>
                    <a:bodyPr/>
                    <a:lstStyle/>
                    <a:p>
                      <a:pPr algn="l" rtl="0" fontAlgn="base"/>
                      <a:r>
                        <a:rPr lang="en-US" sz="2000" b="0" i="0" u="none" strike="noStrike">
                          <a:solidFill>
                            <a:srgbClr val="000000"/>
                          </a:solidFill>
                          <a:effectLst/>
                          <a:latin typeface="Calibri" panose="020F0502020204030204" pitchFamily="34" charset="0"/>
                        </a:rPr>
                        <a:t>Day 65</a:t>
                      </a:r>
                      <a:r>
                        <a:rPr lang="en-US" sz="2000" b="0" i="0">
                          <a:solidFill>
                            <a:srgbClr val="000000"/>
                          </a:solidFill>
                          <a:effectLst/>
                          <a:latin typeface="Calibri" panose="020F0502020204030204" pitchFamily="34" charset="0"/>
                        </a:rPr>
                        <a:t> </a:t>
                      </a:r>
                      <a:endParaRPr lang="en-US" sz="3600" b="0" i="0">
                        <a:effectLst/>
                      </a:endParaRPr>
                    </a:p>
                  </a:txBody>
                  <a:tcPr anchor="b"/>
                </a:tc>
                <a:tc>
                  <a:txBody>
                    <a:bodyPr/>
                    <a:lstStyle/>
                    <a:p>
                      <a:pPr algn="l" rtl="0" fontAlgn="base"/>
                      <a:r>
                        <a:rPr lang="en-US" sz="2000" b="0" i="0" u="none" strike="noStrike" kern="1200">
                          <a:solidFill>
                            <a:srgbClr val="000000"/>
                          </a:solidFill>
                          <a:effectLst/>
                          <a:latin typeface="Calibri" panose="020F0502020204030204" pitchFamily="34" charset="0"/>
                          <a:ea typeface="+mn-ea"/>
                          <a:cs typeface="+mn-cs"/>
                        </a:rPr>
                        <a:t>17.2 ng/mL </a:t>
                      </a:r>
                    </a:p>
                  </a:txBody>
                  <a:tcPr anchor="b"/>
                </a:tc>
                <a:extLst>
                  <a:ext uri="{0D108BD9-81ED-4DB2-BD59-A6C34878D82A}">
                    <a16:rowId xmlns:a16="http://schemas.microsoft.com/office/drawing/2014/main" val="2319373778"/>
                  </a:ext>
                </a:extLst>
              </a:tr>
              <a:tr h="370840">
                <a:tc>
                  <a:txBody>
                    <a:bodyPr/>
                    <a:lstStyle/>
                    <a:p>
                      <a:pPr algn="l" rtl="0" fontAlgn="base"/>
                      <a:r>
                        <a:rPr lang="en-US" sz="2000" b="0" i="0" u="none" strike="noStrike">
                          <a:solidFill>
                            <a:srgbClr val="000000"/>
                          </a:solidFill>
                          <a:effectLst/>
                          <a:latin typeface="Calibri" panose="020F0502020204030204" pitchFamily="34" charset="0"/>
                        </a:rPr>
                        <a:t>Day 78</a:t>
                      </a:r>
                      <a:r>
                        <a:rPr lang="en-US" sz="2000" b="0" i="0">
                          <a:solidFill>
                            <a:srgbClr val="000000"/>
                          </a:solidFill>
                          <a:effectLst/>
                          <a:latin typeface="Calibri" panose="020F0502020204030204" pitchFamily="34" charset="0"/>
                        </a:rPr>
                        <a:t> </a:t>
                      </a:r>
                      <a:endParaRPr lang="en-US" sz="3600" b="0" i="0">
                        <a:effectLst/>
                      </a:endParaRPr>
                    </a:p>
                  </a:txBody>
                  <a:tcPr anchor="b"/>
                </a:tc>
                <a:tc>
                  <a:txBody>
                    <a:bodyPr/>
                    <a:lstStyle/>
                    <a:p>
                      <a:pPr algn="l" rtl="0" fontAlgn="base"/>
                      <a:r>
                        <a:rPr lang="en-US" sz="2000" b="0" i="0" u="none" strike="noStrike" kern="1200">
                          <a:solidFill>
                            <a:srgbClr val="000000"/>
                          </a:solidFill>
                          <a:effectLst/>
                          <a:latin typeface="Calibri" panose="020F0502020204030204" pitchFamily="34" charset="0"/>
                          <a:ea typeface="+mn-ea"/>
                          <a:cs typeface="+mn-cs"/>
                        </a:rPr>
                        <a:t>9 ng/mL </a:t>
                      </a:r>
                    </a:p>
                  </a:txBody>
                  <a:tcPr anchor="b"/>
                </a:tc>
                <a:extLst>
                  <a:ext uri="{0D108BD9-81ED-4DB2-BD59-A6C34878D82A}">
                    <a16:rowId xmlns:a16="http://schemas.microsoft.com/office/drawing/2014/main" val="1651356200"/>
                  </a:ext>
                </a:extLst>
              </a:tr>
            </a:tbl>
          </a:graphicData>
        </a:graphic>
      </p:graphicFrame>
      <p:graphicFrame>
        <p:nvGraphicFramePr>
          <p:cNvPr id="15" name="Content Placeholder 14">
            <a:extLst>
              <a:ext uri="{FF2B5EF4-FFF2-40B4-BE49-F238E27FC236}">
                <a16:creationId xmlns:a16="http://schemas.microsoft.com/office/drawing/2014/main" id="{1EE79389-ADB9-5ACB-00A1-8AC8D5FDC69F}"/>
              </a:ext>
            </a:extLst>
          </p:cNvPr>
          <p:cNvGraphicFramePr>
            <a:graphicFrameLocks noGrp="1"/>
          </p:cNvGraphicFramePr>
          <p:nvPr>
            <p:ph sz="half" idx="2"/>
            <p:extLst>
              <p:ext uri="{D42A27DB-BD31-4B8C-83A1-F6EECF244321}">
                <p14:modId xmlns:p14="http://schemas.microsoft.com/office/powerpoint/2010/main" val="684488840"/>
              </p:ext>
            </p:extLst>
          </p:nvPr>
        </p:nvGraphicFramePr>
        <p:xfrm>
          <a:off x="5477256" y="1825625"/>
          <a:ext cx="5876544"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890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D06E2-EF8A-3C2A-BD26-F9FB9281FE8C}"/>
              </a:ext>
            </a:extLst>
          </p:cNvPr>
          <p:cNvSpPr>
            <a:spLocks noGrp="1"/>
          </p:cNvSpPr>
          <p:nvPr>
            <p:ph type="title"/>
          </p:nvPr>
        </p:nvSpPr>
        <p:spPr/>
        <p:txBody>
          <a:bodyPr/>
          <a:lstStyle/>
          <a:p>
            <a:r>
              <a:rPr lang="en-US"/>
              <a:t>Student 2 Example: 800 ng/mL on Entry</a:t>
            </a:r>
          </a:p>
        </p:txBody>
      </p:sp>
      <p:graphicFrame>
        <p:nvGraphicFramePr>
          <p:cNvPr id="6" name="Table 6">
            <a:extLst>
              <a:ext uri="{FF2B5EF4-FFF2-40B4-BE49-F238E27FC236}">
                <a16:creationId xmlns:a16="http://schemas.microsoft.com/office/drawing/2014/main" id="{F244F59E-9683-E870-2369-665AF2B20827}"/>
              </a:ext>
            </a:extLst>
          </p:cNvPr>
          <p:cNvGraphicFramePr>
            <a:graphicFrameLocks/>
          </p:cNvGraphicFramePr>
          <p:nvPr>
            <p:extLst>
              <p:ext uri="{D42A27DB-BD31-4B8C-83A1-F6EECF244321}">
                <p14:modId xmlns:p14="http://schemas.microsoft.com/office/powerpoint/2010/main" val="2576589309"/>
              </p:ext>
            </p:extLst>
          </p:nvPr>
        </p:nvGraphicFramePr>
        <p:xfrm>
          <a:off x="838200" y="2337689"/>
          <a:ext cx="4227576" cy="3169920"/>
        </p:xfrm>
        <a:graphic>
          <a:graphicData uri="http://schemas.openxmlformats.org/drawingml/2006/table">
            <a:tbl>
              <a:tblPr firstRow="1" bandRow="1">
                <a:tableStyleId>{5C22544A-7EE6-4342-B048-85BDC9FD1C3A}</a:tableStyleId>
              </a:tblPr>
              <a:tblGrid>
                <a:gridCol w="2517648">
                  <a:extLst>
                    <a:ext uri="{9D8B030D-6E8A-4147-A177-3AD203B41FA5}">
                      <a16:colId xmlns:a16="http://schemas.microsoft.com/office/drawing/2014/main" val="1405137632"/>
                    </a:ext>
                  </a:extLst>
                </a:gridCol>
                <a:gridCol w="1709928">
                  <a:extLst>
                    <a:ext uri="{9D8B030D-6E8A-4147-A177-3AD203B41FA5}">
                      <a16:colId xmlns:a16="http://schemas.microsoft.com/office/drawing/2014/main" val="3175203427"/>
                    </a:ext>
                  </a:extLst>
                </a:gridCol>
              </a:tblGrid>
              <a:tr h="0">
                <a:tc>
                  <a:txBody>
                    <a:bodyPr/>
                    <a:lstStyle/>
                    <a:p>
                      <a:r>
                        <a:rPr lang="en-US" sz="2000"/>
                        <a:t>Day Post Entry</a:t>
                      </a:r>
                    </a:p>
                  </a:txBody>
                  <a:tcPr/>
                </a:tc>
                <a:tc>
                  <a:txBody>
                    <a:bodyPr/>
                    <a:lstStyle/>
                    <a:p>
                      <a:pPr algn="l" rtl="0" fontAlgn="base"/>
                      <a:r>
                        <a:rPr lang="en-US" sz="2000" b="1" i="0" u="none" strike="noStrike">
                          <a:solidFill>
                            <a:schemeClr val="bg1"/>
                          </a:solidFill>
                          <a:effectLst/>
                          <a:latin typeface="Calibri" panose="020F0502020204030204" pitchFamily="34" charset="0"/>
                        </a:rPr>
                        <a:t>Concentration</a:t>
                      </a:r>
                      <a:endParaRPr lang="en-US" sz="3600" b="1" i="0">
                        <a:solidFill>
                          <a:schemeClr val="bg1"/>
                        </a:solidFill>
                        <a:effectLst/>
                      </a:endParaRPr>
                    </a:p>
                  </a:txBody>
                  <a:tcPr anchor="b"/>
                </a:tc>
                <a:extLst>
                  <a:ext uri="{0D108BD9-81ED-4DB2-BD59-A6C34878D82A}">
                    <a16:rowId xmlns:a16="http://schemas.microsoft.com/office/drawing/2014/main" val="2893308601"/>
                  </a:ext>
                </a:extLst>
              </a:tr>
              <a:tr h="370840">
                <a:tc>
                  <a:txBody>
                    <a:bodyPr/>
                    <a:lstStyle/>
                    <a:p>
                      <a:pPr algn="l" rtl="0" fontAlgn="base"/>
                      <a:r>
                        <a:rPr lang="en-US" sz="2000" b="0" i="0" u="none" strike="noStrike">
                          <a:solidFill>
                            <a:srgbClr val="000000"/>
                          </a:solidFill>
                          <a:effectLst/>
                          <a:latin typeface="Calibri" panose="020F0502020204030204" pitchFamily="34" charset="0"/>
                        </a:rPr>
                        <a:t>Day 1 (entrance)</a:t>
                      </a:r>
                      <a:r>
                        <a:rPr lang="en-US" sz="2000" b="0" i="0">
                          <a:solidFill>
                            <a:srgbClr val="000000"/>
                          </a:solidFill>
                          <a:effectLst/>
                          <a:latin typeface="Calibri" panose="020F0502020204030204" pitchFamily="34" charset="0"/>
                        </a:rPr>
                        <a:t> </a:t>
                      </a:r>
                      <a:endParaRPr lang="en-US" sz="2000" b="0" i="0">
                        <a:effectLst/>
                      </a:endParaRPr>
                    </a:p>
                  </a:txBody>
                  <a:tcPr anchor="b"/>
                </a:tc>
                <a:tc>
                  <a:txBody>
                    <a:bodyPr/>
                    <a:lstStyle/>
                    <a:p>
                      <a:pPr algn="l" rtl="0" fontAlgn="base"/>
                      <a:r>
                        <a:rPr lang="en-US" sz="2000" b="0" i="0" u="none" strike="noStrike">
                          <a:solidFill>
                            <a:srgbClr val="000000"/>
                          </a:solidFill>
                          <a:effectLst/>
                          <a:latin typeface="Calibri" panose="020F0502020204030204" pitchFamily="34" charset="0"/>
                        </a:rPr>
                        <a:t>800</a:t>
                      </a:r>
                      <a:r>
                        <a:rPr lang="en-US" sz="2000" b="0" i="0">
                          <a:solidFill>
                            <a:srgbClr val="000000"/>
                          </a:solidFill>
                          <a:effectLst/>
                          <a:latin typeface="Calibri" panose="020F0502020204030204" pitchFamily="34" charset="0"/>
                        </a:rPr>
                        <a:t> </a:t>
                      </a:r>
                      <a:r>
                        <a:rPr lang="en-US" sz="2000" b="0" i="0" u="none" strike="noStrike" kern="1200">
                          <a:solidFill>
                            <a:srgbClr val="000000"/>
                          </a:solidFill>
                          <a:effectLst/>
                          <a:latin typeface="Calibri" panose="020F0502020204030204" pitchFamily="34" charset="0"/>
                          <a:ea typeface="+mn-ea"/>
                          <a:cs typeface="+mn-cs"/>
                        </a:rPr>
                        <a:t>ng/mL </a:t>
                      </a:r>
                      <a:endParaRPr lang="en-US" sz="2000" b="0" i="0">
                        <a:effectLst/>
                      </a:endParaRPr>
                    </a:p>
                  </a:txBody>
                  <a:tcPr anchor="b"/>
                </a:tc>
                <a:extLst>
                  <a:ext uri="{0D108BD9-81ED-4DB2-BD59-A6C34878D82A}">
                    <a16:rowId xmlns:a16="http://schemas.microsoft.com/office/drawing/2014/main" val="875178013"/>
                  </a:ext>
                </a:extLst>
              </a:tr>
              <a:tr h="370840">
                <a:tc>
                  <a:txBody>
                    <a:bodyPr/>
                    <a:lstStyle/>
                    <a:p>
                      <a:pPr algn="l" rtl="0" fontAlgn="base"/>
                      <a:r>
                        <a:rPr lang="en-US" sz="2000" b="0" i="0" u="none" strike="noStrike">
                          <a:solidFill>
                            <a:srgbClr val="000000"/>
                          </a:solidFill>
                          <a:effectLst/>
                          <a:latin typeface="Calibri" panose="020F0502020204030204" pitchFamily="34" charset="0"/>
                        </a:rPr>
                        <a:t>Day 13</a:t>
                      </a:r>
                      <a:r>
                        <a:rPr lang="en-US" sz="2000" b="0" i="0">
                          <a:solidFill>
                            <a:srgbClr val="000000"/>
                          </a:solidFill>
                          <a:effectLst/>
                          <a:latin typeface="Calibri" panose="020F0502020204030204" pitchFamily="34" charset="0"/>
                        </a:rPr>
                        <a:t> </a:t>
                      </a:r>
                      <a:endParaRPr lang="en-US" sz="2000" b="0" i="0">
                        <a:effectLst/>
                      </a:endParaRPr>
                    </a:p>
                  </a:txBody>
                  <a:tcPr anchor="b"/>
                </a:tc>
                <a:tc>
                  <a:txBody>
                    <a:bodyPr/>
                    <a:lstStyle/>
                    <a:p>
                      <a:pPr algn="l" rtl="0" fontAlgn="base"/>
                      <a:r>
                        <a:rPr lang="en-US" sz="2000" b="0" i="0" u="none" strike="noStrike">
                          <a:solidFill>
                            <a:srgbClr val="000000"/>
                          </a:solidFill>
                          <a:effectLst/>
                          <a:latin typeface="Calibri" panose="020F0502020204030204" pitchFamily="34" charset="0"/>
                        </a:rPr>
                        <a:t>400</a:t>
                      </a:r>
                      <a:r>
                        <a:rPr lang="en-US" sz="2000" b="0" i="0">
                          <a:solidFill>
                            <a:srgbClr val="000000"/>
                          </a:solidFill>
                          <a:effectLst/>
                          <a:latin typeface="Calibri" panose="020F0502020204030204" pitchFamily="34" charset="0"/>
                        </a:rPr>
                        <a:t> </a:t>
                      </a:r>
                      <a:r>
                        <a:rPr lang="en-US" sz="2000" b="0" i="0" u="none" strike="noStrike" kern="1200">
                          <a:solidFill>
                            <a:srgbClr val="000000"/>
                          </a:solidFill>
                          <a:effectLst/>
                          <a:latin typeface="Calibri" panose="020F0502020204030204" pitchFamily="34" charset="0"/>
                          <a:ea typeface="+mn-ea"/>
                          <a:cs typeface="+mn-cs"/>
                        </a:rPr>
                        <a:t>ng/mL </a:t>
                      </a:r>
                      <a:endParaRPr lang="en-US" sz="2000" b="0" i="0">
                        <a:effectLst/>
                      </a:endParaRPr>
                    </a:p>
                  </a:txBody>
                  <a:tcPr anchor="b"/>
                </a:tc>
                <a:extLst>
                  <a:ext uri="{0D108BD9-81ED-4DB2-BD59-A6C34878D82A}">
                    <a16:rowId xmlns:a16="http://schemas.microsoft.com/office/drawing/2014/main" val="1408144680"/>
                  </a:ext>
                </a:extLst>
              </a:tr>
              <a:tr h="370840">
                <a:tc>
                  <a:txBody>
                    <a:bodyPr/>
                    <a:lstStyle/>
                    <a:p>
                      <a:pPr algn="l" rtl="0" fontAlgn="base"/>
                      <a:r>
                        <a:rPr lang="en-US" sz="2000" b="0" i="0" u="none" strike="noStrike">
                          <a:solidFill>
                            <a:srgbClr val="000000"/>
                          </a:solidFill>
                          <a:effectLst/>
                          <a:latin typeface="Calibri" panose="020F0502020204030204" pitchFamily="34" charset="0"/>
                        </a:rPr>
                        <a:t>Day 26</a:t>
                      </a:r>
                      <a:r>
                        <a:rPr lang="en-US" sz="2000" b="0" i="0">
                          <a:solidFill>
                            <a:srgbClr val="000000"/>
                          </a:solidFill>
                          <a:effectLst/>
                          <a:latin typeface="Calibri" panose="020F0502020204030204" pitchFamily="34" charset="0"/>
                        </a:rPr>
                        <a:t> </a:t>
                      </a:r>
                      <a:endParaRPr lang="en-US" sz="2000" b="0" i="0">
                        <a:effectLst/>
                      </a:endParaRPr>
                    </a:p>
                  </a:txBody>
                  <a:tcPr anchor="b"/>
                </a:tc>
                <a:tc>
                  <a:txBody>
                    <a:bodyPr/>
                    <a:lstStyle/>
                    <a:p>
                      <a:pPr algn="l" rtl="0" fontAlgn="base"/>
                      <a:r>
                        <a:rPr lang="en-US" sz="2000" b="0" i="0" u="none" strike="noStrike">
                          <a:solidFill>
                            <a:srgbClr val="000000"/>
                          </a:solidFill>
                          <a:effectLst/>
                          <a:latin typeface="Calibri" panose="020F0502020204030204" pitchFamily="34" charset="0"/>
                        </a:rPr>
                        <a:t>200</a:t>
                      </a:r>
                      <a:r>
                        <a:rPr lang="en-US" sz="2000" b="0" i="0">
                          <a:solidFill>
                            <a:srgbClr val="000000"/>
                          </a:solidFill>
                          <a:effectLst/>
                          <a:latin typeface="Calibri" panose="020F0502020204030204" pitchFamily="34" charset="0"/>
                        </a:rPr>
                        <a:t> </a:t>
                      </a:r>
                      <a:r>
                        <a:rPr lang="en-US" sz="2000" b="0" i="0" u="none" strike="noStrike" kern="1200">
                          <a:solidFill>
                            <a:srgbClr val="000000"/>
                          </a:solidFill>
                          <a:effectLst/>
                          <a:latin typeface="Calibri" panose="020F0502020204030204" pitchFamily="34" charset="0"/>
                          <a:ea typeface="+mn-ea"/>
                          <a:cs typeface="+mn-cs"/>
                        </a:rPr>
                        <a:t>ng/mL </a:t>
                      </a:r>
                      <a:endParaRPr lang="en-US" sz="2000" b="0" i="0">
                        <a:effectLst/>
                      </a:endParaRPr>
                    </a:p>
                  </a:txBody>
                  <a:tcPr anchor="b"/>
                </a:tc>
                <a:extLst>
                  <a:ext uri="{0D108BD9-81ED-4DB2-BD59-A6C34878D82A}">
                    <a16:rowId xmlns:a16="http://schemas.microsoft.com/office/drawing/2014/main" val="1439413353"/>
                  </a:ext>
                </a:extLst>
              </a:tr>
              <a:tr h="370840">
                <a:tc>
                  <a:txBody>
                    <a:bodyPr/>
                    <a:lstStyle/>
                    <a:p>
                      <a:pPr algn="l" rtl="0" fontAlgn="base"/>
                      <a:r>
                        <a:rPr lang="en-US" sz="2000" b="0" i="0" u="none" strike="noStrike">
                          <a:solidFill>
                            <a:srgbClr val="000000"/>
                          </a:solidFill>
                          <a:effectLst/>
                          <a:latin typeface="Calibri" panose="020F0502020204030204" pitchFamily="34" charset="0"/>
                        </a:rPr>
                        <a:t>Day 39 (follow up)</a:t>
                      </a:r>
                      <a:r>
                        <a:rPr lang="en-US" sz="2000" b="0" i="0">
                          <a:solidFill>
                            <a:srgbClr val="000000"/>
                          </a:solidFill>
                          <a:effectLst/>
                          <a:latin typeface="Calibri" panose="020F0502020204030204" pitchFamily="34" charset="0"/>
                        </a:rPr>
                        <a:t> </a:t>
                      </a:r>
                      <a:endParaRPr lang="en-US" sz="2000" b="0" i="0">
                        <a:effectLst/>
                      </a:endParaRPr>
                    </a:p>
                  </a:txBody>
                  <a:tcPr anchor="b"/>
                </a:tc>
                <a:tc>
                  <a:txBody>
                    <a:bodyPr/>
                    <a:lstStyle/>
                    <a:p>
                      <a:pPr algn="l" rtl="0" fontAlgn="base"/>
                      <a:r>
                        <a:rPr lang="en-US" sz="2000" b="0" i="0" u="none" strike="noStrike">
                          <a:solidFill>
                            <a:srgbClr val="000000"/>
                          </a:solidFill>
                          <a:effectLst/>
                          <a:latin typeface="Calibri" panose="020F0502020204030204" pitchFamily="34" charset="0"/>
                        </a:rPr>
                        <a:t>100</a:t>
                      </a:r>
                      <a:r>
                        <a:rPr lang="en-US" sz="2000" b="0" i="0">
                          <a:solidFill>
                            <a:srgbClr val="000000"/>
                          </a:solidFill>
                          <a:effectLst/>
                          <a:latin typeface="Calibri" panose="020F0502020204030204" pitchFamily="34" charset="0"/>
                        </a:rPr>
                        <a:t> </a:t>
                      </a:r>
                      <a:r>
                        <a:rPr lang="en-US" sz="2000" b="0" i="0" u="none" strike="noStrike" kern="1200">
                          <a:solidFill>
                            <a:srgbClr val="000000"/>
                          </a:solidFill>
                          <a:effectLst/>
                          <a:latin typeface="Calibri" panose="020F0502020204030204" pitchFamily="34" charset="0"/>
                          <a:ea typeface="+mn-ea"/>
                          <a:cs typeface="+mn-cs"/>
                        </a:rPr>
                        <a:t>ng/mL </a:t>
                      </a:r>
                      <a:endParaRPr lang="en-US" sz="2000" b="0" i="0">
                        <a:effectLst/>
                      </a:endParaRPr>
                    </a:p>
                  </a:txBody>
                  <a:tcPr anchor="b"/>
                </a:tc>
                <a:extLst>
                  <a:ext uri="{0D108BD9-81ED-4DB2-BD59-A6C34878D82A}">
                    <a16:rowId xmlns:a16="http://schemas.microsoft.com/office/drawing/2014/main" val="2727326910"/>
                  </a:ext>
                </a:extLst>
              </a:tr>
              <a:tr h="370840">
                <a:tc>
                  <a:txBody>
                    <a:bodyPr/>
                    <a:lstStyle/>
                    <a:p>
                      <a:pPr algn="l" rtl="0" fontAlgn="base"/>
                      <a:r>
                        <a:rPr lang="en-US" sz="2000" b="0" i="0" u="none" strike="noStrike">
                          <a:solidFill>
                            <a:srgbClr val="000000"/>
                          </a:solidFill>
                          <a:effectLst/>
                          <a:latin typeface="Calibri" panose="020F0502020204030204" pitchFamily="34" charset="0"/>
                        </a:rPr>
                        <a:t>Day 52</a:t>
                      </a:r>
                      <a:r>
                        <a:rPr lang="en-US" sz="2000" b="0" i="0">
                          <a:solidFill>
                            <a:srgbClr val="000000"/>
                          </a:solidFill>
                          <a:effectLst/>
                          <a:latin typeface="Calibri" panose="020F0502020204030204" pitchFamily="34" charset="0"/>
                        </a:rPr>
                        <a:t> </a:t>
                      </a:r>
                      <a:endParaRPr lang="en-US" sz="2000" b="0" i="0">
                        <a:effectLst/>
                      </a:endParaRPr>
                    </a:p>
                  </a:txBody>
                  <a:tcPr anchor="b"/>
                </a:tc>
                <a:tc>
                  <a:txBody>
                    <a:bodyPr/>
                    <a:lstStyle/>
                    <a:p>
                      <a:pPr algn="l" rtl="0" fontAlgn="base"/>
                      <a:r>
                        <a:rPr lang="en-US" sz="2000" b="0" i="0" u="none" strike="noStrike">
                          <a:solidFill>
                            <a:srgbClr val="000000"/>
                          </a:solidFill>
                          <a:effectLst/>
                          <a:latin typeface="Calibri" panose="020F0502020204030204" pitchFamily="34" charset="0"/>
                        </a:rPr>
                        <a:t>50</a:t>
                      </a:r>
                      <a:r>
                        <a:rPr lang="en-US" sz="2000" b="0" i="0">
                          <a:solidFill>
                            <a:srgbClr val="000000"/>
                          </a:solidFill>
                          <a:effectLst/>
                          <a:latin typeface="Calibri" panose="020F0502020204030204" pitchFamily="34" charset="0"/>
                        </a:rPr>
                        <a:t> </a:t>
                      </a:r>
                      <a:r>
                        <a:rPr lang="en-US" sz="2000" b="0" i="0" u="none" strike="noStrike" kern="1200">
                          <a:solidFill>
                            <a:srgbClr val="000000"/>
                          </a:solidFill>
                          <a:effectLst/>
                          <a:latin typeface="Calibri" panose="020F0502020204030204" pitchFamily="34" charset="0"/>
                          <a:ea typeface="+mn-ea"/>
                          <a:cs typeface="+mn-cs"/>
                        </a:rPr>
                        <a:t>ng/mL </a:t>
                      </a:r>
                      <a:endParaRPr lang="en-US" sz="2000" b="0" i="0">
                        <a:effectLst/>
                      </a:endParaRPr>
                    </a:p>
                  </a:txBody>
                  <a:tcPr anchor="b"/>
                </a:tc>
                <a:extLst>
                  <a:ext uri="{0D108BD9-81ED-4DB2-BD59-A6C34878D82A}">
                    <a16:rowId xmlns:a16="http://schemas.microsoft.com/office/drawing/2014/main" val="2652669336"/>
                  </a:ext>
                </a:extLst>
              </a:tr>
              <a:tr h="370840">
                <a:tc>
                  <a:txBody>
                    <a:bodyPr/>
                    <a:lstStyle/>
                    <a:p>
                      <a:pPr algn="l" rtl="0" fontAlgn="base"/>
                      <a:r>
                        <a:rPr lang="en-US" sz="2000" b="0" i="0" u="none" strike="noStrike">
                          <a:solidFill>
                            <a:srgbClr val="000000"/>
                          </a:solidFill>
                          <a:effectLst/>
                          <a:latin typeface="Calibri" panose="020F0502020204030204" pitchFamily="34" charset="0"/>
                        </a:rPr>
                        <a:t>Day 65</a:t>
                      </a:r>
                      <a:r>
                        <a:rPr lang="en-US" sz="2000" b="0" i="0">
                          <a:solidFill>
                            <a:srgbClr val="000000"/>
                          </a:solidFill>
                          <a:effectLst/>
                          <a:latin typeface="Calibri" panose="020F0502020204030204" pitchFamily="34" charset="0"/>
                        </a:rPr>
                        <a:t> </a:t>
                      </a:r>
                      <a:endParaRPr lang="en-US" sz="2000" b="0" i="0">
                        <a:effectLst/>
                      </a:endParaRPr>
                    </a:p>
                  </a:txBody>
                  <a:tcPr anchor="b"/>
                </a:tc>
                <a:tc>
                  <a:txBody>
                    <a:bodyPr/>
                    <a:lstStyle/>
                    <a:p>
                      <a:pPr algn="l" rtl="0" fontAlgn="base"/>
                      <a:r>
                        <a:rPr lang="en-US" sz="2000" b="0" i="0" u="none" strike="noStrike">
                          <a:solidFill>
                            <a:srgbClr val="000000"/>
                          </a:solidFill>
                          <a:effectLst/>
                          <a:latin typeface="Calibri" panose="020F0502020204030204" pitchFamily="34" charset="0"/>
                        </a:rPr>
                        <a:t>25</a:t>
                      </a:r>
                      <a:r>
                        <a:rPr lang="en-US" sz="2000" b="0" i="0">
                          <a:solidFill>
                            <a:srgbClr val="000000"/>
                          </a:solidFill>
                          <a:effectLst/>
                          <a:latin typeface="Calibri" panose="020F0502020204030204" pitchFamily="34" charset="0"/>
                        </a:rPr>
                        <a:t> </a:t>
                      </a:r>
                      <a:r>
                        <a:rPr lang="en-US" sz="2000" b="0" i="0" u="none" strike="noStrike" kern="1200">
                          <a:solidFill>
                            <a:srgbClr val="000000"/>
                          </a:solidFill>
                          <a:effectLst/>
                          <a:latin typeface="Calibri" panose="020F0502020204030204" pitchFamily="34" charset="0"/>
                          <a:ea typeface="+mn-ea"/>
                          <a:cs typeface="+mn-cs"/>
                        </a:rPr>
                        <a:t>ng/mL </a:t>
                      </a:r>
                      <a:endParaRPr lang="en-US" sz="2000" b="0" i="0">
                        <a:effectLst/>
                      </a:endParaRPr>
                    </a:p>
                  </a:txBody>
                  <a:tcPr anchor="b"/>
                </a:tc>
                <a:extLst>
                  <a:ext uri="{0D108BD9-81ED-4DB2-BD59-A6C34878D82A}">
                    <a16:rowId xmlns:a16="http://schemas.microsoft.com/office/drawing/2014/main" val="2319373778"/>
                  </a:ext>
                </a:extLst>
              </a:tr>
              <a:tr h="370840">
                <a:tc>
                  <a:txBody>
                    <a:bodyPr/>
                    <a:lstStyle/>
                    <a:p>
                      <a:pPr algn="l" rtl="0" fontAlgn="base"/>
                      <a:r>
                        <a:rPr lang="en-US" sz="2000" b="0" i="0" u="none" strike="noStrike" kern="1200">
                          <a:solidFill>
                            <a:srgbClr val="000000"/>
                          </a:solidFill>
                          <a:effectLst/>
                          <a:latin typeface="Calibri" panose="020F0502020204030204" pitchFamily="34" charset="0"/>
                          <a:ea typeface="+mn-ea"/>
                          <a:cs typeface="+mn-cs"/>
                        </a:rPr>
                        <a:t>Day 78 </a:t>
                      </a:r>
                    </a:p>
                  </a:txBody>
                  <a:tcPr anchor="b"/>
                </a:tc>
                <a:tc>
                  <a:txBody>
                    <a:bodyPr/>
                    <a:lstStyle/>
                    <a:p>
                      <a:pPr algn="l" rtl="0" fontAlgn="base"/>
                      <a:r>
                        <a:rPr lang="en-US" sz="2000" b="0" i="0" u="none" strike="noStrike" kern="1200">
                          <a:solidFill>
                            <a:srgbClr val="000000"/>
                          </a:solidFill>
                          <a:effectLst/>
                          <a:latin typeface="Calibri" panose="020F0502020204030204" pitchFamily="34" charset="0"/>
                          <a:ea typeface="+mn-ea"/>
                          <a:cs typeface="+mn-cs"/>
                        </a:rPr>
                        <a:t>12 ng/mL</a:t>
                      </a:r>
                    </a:p>
                  </a:txBody>
                  <a:tcPr anchor="b"/>
                </a:tc>
                <a:extLst>
                  <a:ext uri="{0D108BD9-81ED-4DB2-BD59-A6C34878D82A}">
                    <a16:rowId xmlns:a16="http://schemas.microsoft.com/office/drawing/2014/main" val="1651356200"/>
                  </a:ext>
                </a:extLst>
              </a:tr>
            </a:tbl>
          </a:graphicData>
        </a:graphic>
      </p:graphicFrame>
      <p:graphicFrame>
        <p:nvGraphicFramePr>
          <p:cNvPr id="9" name="Content Placeholder 14">
            <a:extLst>
              <a:ext uri="{FF2B5EF4-FFF2-40B4-BE49-F238E27FC236}">
                <a16:creationId xmlns:a16="http://schemas.microsoft.com/office/drawing/2014/main" id="{52E94B2A-9D32-7744-921E-4F99122272FF}"/>
              </a:ext>
            </a:extLst>
          </p:cNvPr>
          <p:cNvGraphicFramePr>
            <a:graphicFrameLocks noGrp="1"/>
          </p:cNvGraphicFramePr>
          <p:nvPr>
            <p:ph sz="half" idx="2"/>
            <p:extLst>
              <p:ext uri="{D42A27DB-BD31-4B8C-83A1-F6EECF244321}">
                <p14:modId xmlns:p14="http://schemas.microsoft.com/office/powerpoint/2010/main" val="3220220218"/>
              </p:ext>
            </p:extLst>
          </p:nvPr>
        </p:nvGraphicFramePr>
        <p:xfrm>
          <a:off x="5532120" y="1825625"/>
          <a:ext cx="582168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2911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D06E2-EF8A-3C2A-BD26-F9FB9281FE8C}"/>
              </a:ext>
            </a:extLst>
          </p:cNvPr>
          <p:cNvSpPr>
            <a:spLocks noGrp="1"/>
          </p:cNvSpPr>
          <p:nvPr>
            <p:ph type="title"/>
          </p:nvPr>
        </p:nvSpPr>
        <p:spPr/>
        <p:txBody>
          <a:bodyPr/>
          <a:lstStyle/>
          <a:p>
            <a:r>
              <a:rPr lang="en-US"/>
              <a:t>Student 3 Example: 2000 ng/mL on Entry</a:t>
            </a:r>
            <a:br>
              <a:rPr lang="en-US"/>
            </a:br>
            <a:r>
              <a:rPr lang="en-US"/>
              <a:t>Reported as &gt;800ng/mL</a:t>
            </a:r>
          </a:p>
        </p:txBody>
      </p:sp>
      <p:graphicFrame>
        <p:nvGraphicFramePr>
          <p:cNvPr id="6" name="Table 6">
            <a:extLst>
              <a:ext uri="{FF2B5EF4-FFF2-40B4-BE49-F238E27FC236}">
                <a16:creationId xmlns:a16="http://schemas.microsoft.com/office/drawing/2014/main" id="{F244F59E-9683-E870-2369-665AF2B20827}"/>
              </a:ext>
            </a:extLst>
          </p:cNvPr>
          <p:cNvGraphicFramePr>
            <a:graphicFrameLocks/>
          </p:cNvGraphicFramePr>
          <p:nvPr>
            <p:extLst>
              <p:ext uri="{D42A27DB-BD31-4B8C-83A1-F6EECF244321}">
                <p14:modId xmlns:p14="http://schemas.microsoft.com/office/powerpoint/2010/main" val="504352977"/>
              </p:ext>
            </p:extLst>
          </p:nvPr>
        </p:nvGraphicFramePr>
        <p:xfrm>
          <a:off x="838200" y="2319401"/>
          <a:ext cx="4612870" cy="3169920"/>
        </p:xfrm>
        <a:graphic>
          <a:graphicData uri="http://schemas.openxmlformats.org/drawingml/2006/table">
            <a:tbl>
              <a:tblPr firstRow="1" bandRow="1">
                <a:tableStyleId>{5C22544A-7EE6-4342-B048-85BDC9FD1C3A}</a:tableStyleId>
              </a:tblPr>
              <a:tblGrid>
                <a:gridCol w="2333089">
                  <a:extLst>
                    <a:ext uri="{9D8B030D-6E8A-4147-A177-3AD203B41FA5}">
                      <a16:colId xmlns:a16="http://schemas.microsoft.com/office/drawing/2014/main" val="1405137632"/>
                    </a:ext>
                  </a:extLst>
                </a:gridCol>
                <a:gridCol w="2279781">
                  <a:extLst>
                    <a:ext uri="{9D8B030D-6E8A-4147-A177-3AD203B41FA5}">
                      <a16:colId xmlns:a16="http://schemas.microsoft.com/office/drawing/2014/main" val="3175203427"/>
                    </a:ext>
                  </a:extLst>
                </a:gridCol>
              </a:tblGrid>
              <a:tr h="0">
                <a:tc>
                  <a:txBody>
                    <a:bodyPr/>
                    <a:lstStyle/>
                    <a:p>
                      <a:r>
                        <a:rPr lang="en-US" sz="2000"/>
                        <a:t>Day Post Entry</a:t>
                      </a:r>
                    </a:p>
                  </a:txBody>
                  <a:tcPr/>
                </a:tc>
                <a:tc>
                  <a:txBody>
                    <a:bodyPr/>
                    <a:lstStyle/>
                    <a:p>
                      <a:pPr algn="l" rtl="0" fontAlgn="base"/>
                      <a:r>
                        <a:rPr lang="en-US" sz="2000" b="1" i="0" u="none" strike="noStrike">
                          <a:solidFill>
                            <a:schemeClr val="bg1"/>
                          </a:solidFill>
                          <a:effectLst/>
                          <a:latin typeface="Calibri"/>
                        </a:rPr>
                        <a:t>Concentration</a:t>
                      </a:r>
                      <a:endParaRPr lang="en-US" sz="3600" b="1" i="0">
                        <a:solidFill>
                          <a:schemeClr val="bg1"/>
                        </a:solidFill>
                        <a:effectLst/>
                        <a:latin typeface="Calibri"/>
                      </a:endParaRPr>
                    </a:p>
                  </a:txBody>
                  <a:tcPr anchor="b"/>
                </a:tc>
                <a:extLst>
                  <a:ext uri="{0D108BD9-81ED-4DB2-BD59-A6C34878D82A}">
                    <a16:rowId xmlns:a16="http://schemas.microsoft.com/office/drawing/2014/main" val="2893308601"/>
                  </a:ext>
                </a:extLst>
              </a:tr>
              <a:tr h="370840">
                <a:tc>
                  <a:txBody>
                    <a:bodyPr/>
                    <a:lstStyle/>
                    <a:p>
                      <a:pPr algn="l" rtl="0" fontAlgn="base"/>
                      <a:r>
                        <a:rPr lang="en-US" sz="2000" b="0" i="0" u="none" strike="noStrike">
                          <a:solidFill>
                            <a:srgbClr val="000000"/>
                          </a:solidFill>
                          <a:effectLst/>
                          <a:latin typeface="Calibri"/>
                        </a:rPr>
                        <a:t>Day 1 (entrance)</a:t>
                      </a:r>
                      <a:r>
                        <a:rPr lang="en-US" sz="2000" b="0" i="0">
                          <a:solidFill>
                            <a:srgbClr val="000000"/>
                          </a:solidFill>
                          <a:effectLst/>
                          <a:latin typeface="Calibri"/>
                        </a:rPr>
                        <a:t> </a:t>
                      </a:r>
                      <a:endParaRPr lang="en-US" sz="2000" b="0" i="0">
                        <a:effectLst/>
                        <a:latin typeface="Calibri"/>
                      </a:endParaRPr>
                    </a:p>
                  </a:txBody>
                  <a:tcPr anchor="b"/>
                </a:tc>
                <a:tc>
                  <a:txBody>
                    <a:bodyPr/>
                    <a:lstStyle/>
                    <a:p>
                      <a:pPr algn="l" rtl="0" fontAlgn="base"/>
                      <a:r>
                        <a:rPr lang="en-US" sz="2000" b="0" i="0" u="none" strike="noStrike">
                          <a:solidFill>
                            <a:srgbClr val="000000"/>
                          </a:solidFill>
                          <a:effectLst/>
                          <a:latin typeface="Calibri"/>
                        </a:rPr>
                        <a:t>&gt;800 (2000 ng/mL)</a:t>
                      </a:r>
                      <a:endParaRPr lang="en-US" sz="2000" b="0" i="0">
                        <a:solidFill>
                          <a:srgbClr val="000000"/>
                        </a:solidFill>
                        <a:effectLst/>
                        <a:latin typeface="Calibri"/>
                      </a:endParaRPr>
                    </a:p>
                  </a:txBody>
                  <a:tcPr anchor="b"/>
                </a:tc>
                <a:extLst>
                  <a:ext uri="{0D108BD9-81ED-4DB2-BD59-A6C34878D82A}">
                    <a16:rowId xmlns:a16="http://schemas.microsoft.com/office/drawing/2014/main" val="875178013"/>
                  </a:ext>
                </a:extLst>
              </a:tr>
              <a:tr h="370840">
                <a:tc>
                  <a:txBody>
                    <a:bodyPr/>
                    <a:lstStyle/>
                    <a:p>
                      <a:pPr algn="l" rtl="0" fontAlgn="base"/>
                      <a:r>
                        <a:rPr lang="en-US" sz="2000" b="0" i="0" u="none" strike="noStrike">
                          <a:solidFill>
                            <a:srgbClr val="000000"/>
                          </a:solidFill>
                          <a:effectLst/>
                          <a:latin typeface="Calibri"/>
                        </a:rPr>
                        <a:t>Day 13</a:t>
                      </a:r>
                      <a:r>
                        <a:rPr lang="en-US" sz="2000" b="0" i="0">
                          <a:solidFill>
                            <a:srgbClr val="000000"/>
                          </a:solidFill>
                          <a:effectLst/>
                          <a:latin typeface="Calibri"/>
                        </a:rPr>
                        <a:t> </a:t>
                      </a:r>
                      <a:endParaRPr lang="en-US" sz="2000" b="0" i="0">
                        <a:effectLst/>
                        <a:latin typeface="Calibri"/>
                      </a:endParaRPr>
                    </a:p>
                  </a:txBody>
                  <a:tcPr anchor="b"/>
                </a:tc>
                <a:tc>
                  <a:txBody>
                    <a:bodyPr/>
                    <a:lstStyle/>
                    <a:p>
                      <a:pPr algn="l" rtl="0" fontAlgn="base"/>
                      <a:r>
                        <a:rPr lang="en-US" sz="2000" b="0" i="0" u="none" strike="noStrike">
                          <a:solidFill>
                            <a:srgbClr val="000000"/>
                          </a:solidFill>
                          <a:effectLst/>
                          <a:latin typeface="Calibri"/>
                        </a:rPr>
                        <a:t>&gt;800 (1000</a:t>
                      </a:r>
                      <a:r>
                        <a:rPr lang="en-US" sz="2000" b="0" i="0">
                          <a:solidFill>
                            <a:srgbClr val="000000"/>
                          </a:solidFill>
                          <a:effectLst/>
                          <a:latin typeface="Calibri"/>
                        </a:rPr>
                        <a:t> </a:t>
                      </a:r>
                      <a:r>
                        <a:rPr lang="en-US" sz="2000" b="0" i="0" u="none" strike="noStrike">
                          <a:solidFill>
                            <a:srgbClr val="000000"/>
                          </a:solidFill>
                          <a:effectLst/>
                          <a:latin typeface="Calibri"/>
                        </a:rPr>
                        <a:t>ng/mL)</a:t>
                      </a:r>
                      <a:r>
                        <a:rPr lang="en-US" sz="2000" b="0" i="0">
                          <a:solidFill>
                            <a:srgbClr val="000000"/>
                          </a:solidFill>
                          <a:effectLst/>
                          <a:latin typeface="Calibri"/>
                        </a:rPr>
                        <a:t> </a:t>
                      </a:r>
                      <a:endParaRPr lang="en-US" sz="2000" b="0" i="0">
                        <a:effectLst/>
                        <a:latin typeface="Calibri"/>
                      </a:endParaRPr>
                    </a:p>
                  </a:txBody>
                  <a:tcPr anchor="b"/>
                </a:tc>
                <a:extLst>
                  <a:ext uri="{0D108BD9-81ED-4DB2-BD59-A6C34878D82A}">
                    <a16:rowId xmlns:a16="http://schemas.microsoft.com/office/drawing/2014/main" val="1408144680"/>
                  </a:ext>
                </a:extLst>
              </a:tr>
              <a:tr h="370840">
                <a:tc>
                  <a:txBody>
                    <a:bodyPr/>
                    <a:lstStyle/>
                    <a:p>
                      <a:pPr algn="l" rtl="0" fontAlgn="base"/>
                      <a:r>
                        <a:rPr lang="en-US" sz="2000" b="0" i="0" u="none" strike="noStrike">
                          <a:solidFill>
                            <a:srgbClr val="000000"/>
                          </a:solidFill>
                          <a:effectLst/>
                          <a:latin typeface="Calibri"/>
                        </a:rPr>
                        <a:t>Day 26</a:t>
                      </a:r>
                      <a:r>
                        <a:rPr lang="en-US" sz="2000" b="0" i="0">
                          <a:solidFill>
                            <a:srgbClr val="000000"/>
                          </a:solidFill>
                          <a:effectLst/>
                          <a:latin typeface="Calibri"/>
                        </a:rPr>
                        <a:t> </a:t>
                      </a:r>
                      <a:endParaRPr lang="en-US" sz="2000" b="0" i="0">
                        <a:effectLst/>
                        <a:latin typeface="Calibri"/>
                      </a:endParaRPr>
                    </a:p>
                  </a:txBody>
                  <a:tcPr anchor="b"/>
                </a:tc>
                <a:tc>
                  <a:txBody>
                    <a:bodyPr/>
                    <a:lstStyle/>
                    <a:p>
                      <a:pPr algn="l" rtl="0" fontAlgn="base"/>
                      <a:r>
                        <a:rPr lang="en-US" sz="2000" b="0" i="0" u="none" strike="noStrike">
                          <a:solidFill>
                            <a:srgbClr val="000000"/>
                          </a:solidFill>
                          <a:effectLst/>
                          <a:latin typeface="Calibri"/>
                        </a:rPr>
                        <a:t>500</a:t>
                      </a:r>
                      <a:r>
                        <a:rPr lang="en-US" sz="2000" b="0" i="0">
                          <a:solidFill>
                            <a:srgbClr val="000000"/>
                          </a:solidFill>
                          <a:effectLst/>
                          <a:latin typeface="Calibri"/>
                        </a:rPr>
                        <a:t> </a:t>
                      </a:r>
                      <a:r>
                        <a:rPr lang="en-US" sz="2000" b="0" i="0" u="none" strike="noStrike">
                          <a:solidFill>
                            <a:srgbClr val="000000"/>
                          </a:solidFill>
                          <a:effectLst/>
                          <a:latin typeface="Calibri"/>
                        </a:rPr>
                        <a:t>ng/mL</a:t>
                      </a:r>
                      <a:r>
                        <a:rPr lang="en-US" sz="2000" b="0" i="0">
                          <a:solidFill>
                            <a:srgbClr val="000000"/>
                          </a:solidFill>
                          <a:effectLst/>
                          <a:latin typeface="Calibri"/>
                        </a:rPr>
                        <a:t> </a:t>
                      </a:r>
                      <a:endParaRPr lang="en-US" sz="2000" b="0" i="0">
                        <a:effectLst/>
                        <a:latin typeface="Calibri"/>
                      </a:endParaRPr>
                    </a:p>
                  </a:txBody>
                  <a:tcPr anchor="b"/>
                </a:tc>
                <a:extLst>
                  <a:ext uri="{0D108BD9-81ED-4DB2-BD59-A6C34878D82A}">
                    <a16:rowId xmlns:a16="http://schemas.microsoft.com/office/drawing/2014/main" val="1439413353"/>
                  </a:ext>
                </a:extLst>
              </a:tr>
              <a:tr h="370840">
                <a:tc>
                  <a:txBody>
                    <a:bodyPr/>
                    <a:lstStyle/>
                    <a:p>
                      <a:pPr algn="l" rtl="0" fontAlgn="base"/>
                      <a:r>
                        <a:rPr lang="en-US" sz="2000" b="0" i="0" u="none" strike="noStrike">
                          <a:solidFill>
                            <a:srgbClr val="000000"/>
                          </a:solidFill>
                          <a:effectLst/>
                          <a:latin typeface="Calibri"/>
                        </a:rPr>
                        <a:t>Day 39 (follow up)</a:t>
                      </a:r>
                      <a:r>
                        <a:rPr lang="en-US" sz="2000" b="0" i="0">
                          <a:solidFill>
                            <a:srgbClr val="000000"/>
                          </a:solidFill>
                          <a:effectLst/>
                          <a:latin typeface="Calibri"/>
                        </a:rPr>
                        <a:t> </a:t>
                      </a:r>
                      <a:endParaRPr lang="en-US" sz="2000" b="0" i="0">
                        <a:effectLst/>
                        <a:latin typeface="Calibri"/>
                      </a:endParaRPr>
                    </a:p>
                  </a:txBody>
                  <a:tcPr anchor="b"/>
                </a:tc>
                <a:tc>
                  <a:txBody>
                    <a:bodyPr/>
                    <a:lstStyle/>
                    <a:p>
                      <a:pPr algn="l" rtl="0" fontAlgn="base"/>
                      <a:r>
                        <a:rPr lang="en-US" sz="2000" b="0" i="0" u="none" strike="noStrike">
                          <a:solidFill>
                            <a:srgbClr val="000000"/>
                          </a:solidFill>
                          <a:effectLst/>
                          <a:latin typeface="Calibri"/>
                        </a:rPr>
                        <a:t>250</a:t>
                      </a:r>
                      <a:r>
                        <a:rPr lang="en-US" sz="2000" b="0" i="0">
                          <a:solidFill>
                            <a:srgbClr val="000000"/>
                          </a:solidFill>
                          <a:effectLst/>
                          <a:latin typeface="Calibri"/>
                        </a:rPr>
                        <a:t> </a:t>
                      </a:r>
                      <a:r>
                        <a:rPr lang="en-US" sz="2000" b="0" i="0" u="none" strike="noStrike">
                          <a:solidFill>
                            <a:srgbClr val="000000"/>
                          </a:solidFill>
                          <a:effectLst/>
                          <a:latin typeface="Calibri"/>
                        </a:rPr>
                        <a:t>ng/mL</a:t>
                      </a:r>
                      <a:r>
                        <a:rPr lang="en-US" sz="2000" b="0" i="0">
                          <a:solidFill>
                            <a:srgbClr val="000000"/>
                          </a:solidFill>
                          <a:effectLst/>
                          <a:latin typeface="Calibri"/>
                        </a:rPr>
                        <a:t> </a:t>
                      </a:r>
                      <a:endParaRPr lang="en-US" sz="2000" b="0" i="0">
                        <a:effectLst/>
                        <a:latin typeface="Calibri"/>
                      </a:endParaRPr>
                    </a:p>
                  </a:txBody>
                  <a:tcPr anchor="b"/>
                </a:tc>
                <a:extLst>
                  <a:ext uri="{0D108BD9-81ED-4DB2-BD59-A6C34878D82A}">
                    <a16:rowId xmlns:a16="http://schemas.microsoft.com/office/drawing/2014/main" val="2727326910"/>
                  </a:ext>
                </a:extLst>
              </a:tr>
              <a:tr h="370840">
                <a:tc>
                  <a:txBody>
                    <a:bodyPr/>
                    <a:lstStyle/>
                    <a:p>
                      <a:pPr algn="l" rtl="0" fontAlgn="base"/>
                      <a:r>
                        <a:rPr lang="en-US" sz="2000" b="0" i="0" u="none" strike="noStrike">
                          <a:solidFill>
                            <a:srgbClr val="000000"/>
                          </a:solidFill>
                          <a:effectLst/>
                          <a:latin typeface="Calibri"/>
                        </a:rPr>
                        <a:t>Day 52</a:t>
                      </a:r>
                      <a:r>
                        <a:rPr lang="en-US" sz="2000" b="0" i="0">
                          <a:solidFill>
                            <a:srgbClr val="000000"/>
                          </a:solidFill>
                          <a:effectLst/>
                          <a:latin typeface="Calibri"/>
                        </a:rPr>
                        <a:t> </a:t>
                      </a:r>
                      <a:endParaRPr lang="en-US" sz="2000" b="0" i="0">
                        <a:effectLst/>
                        <a:latin typeface="Calibri"/>
                      </a:endParaRPr>
                    </a:p>
                  </a:txBody>
                  <a:tcPr anchor="b"/>
                </a:tc>
                <a:tc>
                  <a:txBody>
                    <a:bodyPr/>
                    <a:lstStyle/>
                    <a:p>
                      <a:pPr algn="l" rtl="0" fontAlgn="base"/>
                      <a:r>
                        <a:rPr lang="en-US" sz="2000" b="0" i="0" u="none" strike="noStrike">
                          <a:solidFill>
                            <a:srgbClr val="000000"/>
                          </a:solidFill>
                          <a:effectLst/>
                          <a:latin typeface="Calibri"/>
                        </a:rPr>
                        <a:t>125</a:t>
                      </a:r>
                      <a:r>
                        <a:rPr lang="en-US" sz="2000" b="0" i="0">
                          <a:solidFill>
                            <a:srgbClr val="000000"/>
                          </a:solidFill>
                          <a:effectLst/>
                          <a:latin typeface="Calibri"/>
                        </a:rPr>
                        <a:t> </a:t>
                      </a:r>
                      <a:r>
                        <a:rPr lang="en-US" sz="2000" b="0" i="0" u="none" strike="noStrike">
                          <a:solidFill>
                            <a:srgbClr val="000000"/>
                          </a:solidFill>
                          <a:effectLst/>
                          <a:latin typeface="Calibri"/>
                        </a:rPr>
                        <a:t>ng/mL</a:t>
                      </a:r>
                      <a:r>
                        <a:rPr lang="en-US" sz="2000" b="0" i="0">
                          <a:solidFill>
                            <a:srgbClr val="000000"/>
                          </a:solidFill>
                          <a:effectLst/>
                          <a:latin typeface="Calibri"/>
                        </a:rPr>
                        <a:t> </a:t>
                      </a:r>
                      <a:endParaRPr lang="en-US" sz="2000" b="0" i="0">
                        <a:effectLst/>
                        <a:latin typeface="Calibri"/>
                      </a:endParaRPr>
                    </a:p>
                  </a:txBody>
                  <a:tcPr anchor="b"/>
                </a:tc>
                <a:extLst>
                  <a:ext uri="{0D108BD9-81ED-4DB2-BD59-A6C34878D82A}">
                    <a16:rowId xmlns:a16="http://schemas.microsoft.com/office/drawing/2014/main" val="2652669336"/>
                  </a:ext>
                </a:extLst>
              </a:tr>
              <a:tr h="370840">
                <a:tc>
                  <a:txBody>
                    <a:bodyPr/>
                    <a:lstStyle/>
                    <a:p>
                      <a:pPr algn="l" rtl="0" fontAlgn="base"/>
                      <a:r>
                        <a:rPr lang="en-US" sz="2000" b="0" i="0" u="none" strike="noStrike">
                          <a:solidFill>
                            <a:srgbClr val="000000"/>
                          </a:solidFill>
                          <a:effectLst/>
                          <a:latin typeface="Calibri"/>
                        </a:rPr>
                        <a:t>Day 65</a:t>
                      </a:r>
                      <a:r>
                        <a:rPr lang="en-US" sz="2000" b="0" i="0">
                          <a:solidFill>
                            <a:srgbClr val="000000"/>
                          </a:solidFill>
                          <a:effectLst/>
                          <a:latin typeface="Calibri"/>
                        </a:rPr>
                        <a:t> </a:t>
                      </a:r>
                      <a:endParaRPr lang="en-US" sz="2000" b="0" i="0">
                        <a:effectLst/>
                        <a:latin typeface="Calibri"/>
                      </a:endParaRPr>
                    </a:p>
                  </a:txBody>
                  <a:tcPr anchor="b"/>
                </a:tc>
                <a:tc>
                  <a:txBody>
                    <a:bodyPr/>
                    <a:lstStyle/>
                    <a:p>
                      <a:pPr algn="l" rtl="0" fontAlgn="base"/>
                      <a:r>
                        <a:rPr lang="en-US" sz="2000" b="0" i="0" u="none" strike="noStrike">
                          <a:solidFill>
                            <a:srgbClr val="000000"/>
                          </a:solidFill>
                          <a:effectLst/>
                          <a:latin typeface="Calibri"/>
                        </a:rPr>
                        <a:t>62.5</a:t>
                      </a:r>
                      <a:r>
                        <a:rPr lang="en-US" sz="2000" b="0" i="0">
                          <a:solidFill>
                            <a:srgbClr val="000000"/>
                          </a:solidFill>
                          <a:effectLst/>
                          <a:latin typeface="Calibri"/>
                        </a:rPr>
                        <a:t> ng/mL</a:t>
                      </a:r>
                      <a:endParaRPr lang="en-US" sz="2000" b="0" i="0">
                        <a:effectLst/>
                        <a:latin typeface="Calibri"/>
                      </a:endParaRPr>
                    </a:p>
                  </a:txBody>
                  <a:tcPr anchor="b"/>
                </a:tc>
                <a:extLst>
                  <a:ext uri="{0D108BD9-81ED-4DB2-BD59-A6C34878D82A}">
                    <a16:rowId xmlns:a16="http://schemas.microsoft.com/office/drawing/2014/main" val="2319373778"/>
                  </a:ext>
                </a:extLst>
              </a:tr>
              <a:tr h="370840">
                <a:tc>
                  <a:txBody>
                    <a:bodyPr/>
                    <a:lstStyle/>
                    <a:p>
                      <a:pPr algn="l" rtl="0" fontAlgn="base"/>
                      <a:r>
                        <a:rPr lang="en-US" sz="2000" b="0" i="0" u="none" strike="noStrike">
                          <a:solidFill>
                            <a:srgbClr val="000000"/>
                          </a:solidFill>
                          <a:effectLst/>
                          <a:latin typeface="Calibri"/>
                        </a:rPr>
                        <a:t>Day 78</a:t>
                      </a:r>
                      <a:r>
                        <a:rPr lang="en-US" sz="2000" b="0" i="0">
                          <a:solidFill>
                            <a:srgbClr val="000000"/>
                          </a:solidFill>
                          <a:effectLst/>
                          <a:latin typeface="Calibri"/>
                        </a:rPr>
                        <a:t> </a:t>
                      </a:r>
                      <a:endParaRPr lang="en-US" sz="2000" b="0" i="0">
                        <a:effectLst/>
                        <a:latin typeface="Calibri"/>
                      </a:endParaRPr>
                    </a:p>
                  </a:txBody>
                  <a:tcPr anchor="b"/>
                </a:tc>
                <a:tc>
                  <a:txBody>
                    <a:bodyPr/>
                    <a:lstStyle/>
                    <a:p>
                      <a:pPr algn="l" rtl="0" fontAlgn="base"/>
                      <a:r>
                        <a:rPr lang="en-US" sz="2000" b="0" i="0" u="none" strike="noStrike">
                          <a:solidFill>
                            <a:srgbClr val="000000"/>
                          </a:solidFill>
                          <a:effectLst/>
                          <a:latin typeface="Calibri"/>
                        </a:rPr>
                        <a:t>31.25</a:t>
                      </a:r>
                      <a:r>
                        <a:rPr lang="en-US" sz="2000" b="0" i="0">
                          <a:solidFill>
                            <a:srgbClr val="000000"/>
                          </a:solidFill>
                          <a:effectLst/>
                          <a:latin typeface="Calibri"/>
                        </a:rPr>
                        <a:t> ng/mL</a:t>
                      </a:r>
                      <a:endParaRPr lang="en-US" sz="2000" b="0" i="0">
                        <a:effectLst/>
                        <a:latin typeface="Calibri"/>
                      </a:endParaRPr>
                    </a:p>
                  </a:txBody>
                  <a:tcPr anchor="b"/>
                </a:tc>
                <a:extLst>
                  <a:ext uri="{0D108BD9-81ED-4DB2-BD59-A6C34878D82A}">
                    <a16:rowId xmlns:a16="http://schemas.microsoft.com/office/drawing/2014/main" val="1651356200"/>
                  </a:ext>
                </a:extLst>
              </a:tr>
            </a:tbl>
          </a:graphicData>
        </a:graphic>
      </p:graphicFrame>
      <p:graphicFrame>
        <p:nvGraphicFramePr>
          <p:cNvPr id="9" name="Content Placeholder 14">
            <a:extLst>
              <a:ext uri="{FF2B5EF4-FFF2-40B4-BE49-F238E27FC236}">
                <a16:creationId xmlns:a16="http://schemas.microsoft.com/office/drawing/2014/main" id="{52E94B2A-9D32-7744-921E-4F99122272FF}"/>
              </a:ext>
            </a:extLst>
          </p:cNvPr>
          <p:cNvGraphicFramePr>
            <a:graphicFrameLocks noGrp="1"/>
          </p:cNvGraphicFramePr>
          <p:nvPr>
            <p:ph sz="half" idx="2"/>
            <p:extLst>
              <p:ext uri="{D42A27DB-BD31-4B8C-83A1-F6EECF244321}">
                <p14:modId xmlns:p14="http://schemas.microsoft.com/office/powerpoint/2010/main" val="1824918940"/>
              </p:ext>
            </p:extLst>
          </p:nvPr>
        </p:nvGraphicFramePr>
        <p:xfrm>
          <a:off x="5532120" y="1825625"/>
          <a:ext cx="582168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6806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D06E2-EF8A-3C2A-BD26-F9FB9281FE8C}"/>
              </a:ext>
            </a:extLst>
          </p:cNvPr>
          <p:cNvSpPr>
            <a:spLocks noGrp="1"/>
          </p:cNvSpPr>
          <p:nvPr>
            <p:ph type="title"/>
          </p:nvPr>
        </p:nvSpPr>
        <p:spPr/>
        <p:txBody>
          <a:bodyPr>
            <a:normAutofit/>
          </a:bodyPr>
          <a:lstStyle/>
          <a:p>
            <a:r>
              <a:rPr lang="en-US"/>
              <a:t>Student 4 Example: “The Frequent User”</a:t>
            </a:r>
            <a:br>
              <a:rPr lang="en-US"/>
            </a:br>
            <a:r>
              <a:rPr lang="en-US"/>
              <a:t>4000 ng/mL on Entry, Reported at &gt;800ng/mL</a:t>
            </a:r>
          </a:p>
        </p:txBody>
      </p:sp>
      <p:graphicFrame>
        <p:nvGraphicFramePr>
          <p:cNvPr id="6" name="Table 6">
            <a:extLst>
              <a:ext uri="{FF2B5EF4-FFF2-40B4-BE49-F238E27FC236}">
                <a16:creationId xmlns:a16="http://schemas.microsoft.com/office/drawing/2014/main" id="{F244F59E-9683-E870-2369-665AF2B20827}"/>
              </a:ext>
            </a:extLst>
          </p:cNvPr>
          <p:cNvGraphicFramePr>
            <a:graphicFrameLocks/>
          </p:cNvGraphicFramePr>
          <p:nvPr>
            <p:extLst>
              <p:ext uri="{D42A27DB-BD31-4B8C-83A1-F6EECF244321}">
                <p14:modId xmlns:p14="http://schemas.microsoft.com/office/powerpoint/2010/main" val="2312807378"/>
              </p:ext>
            </p:extLst>
          </p:nvPr>
        </p:nvGraphicFramePr>
        <p:xfrm>
          <a:off x="462337" y="2251752"/>
          <a:ext cx="4602167" cy="3500014"/>
        </p:xfrm>
        <a:graphic>
          <a:graphicData uri="http://schemas.openxmlformats.org/drawingml/2006/table">
            <a:tbl>
              <a:tblPr firstRow="1" bandRow="1">
                <a:tableStyleId>{5C22544A-7EE6-4342-B048-85BDC9FD1C3A}</a:tableStyleId>
              </a:tblPr>
              <a:tblGrid>
                <a:gridCol w="2172556">
                  <a:extLst>
                    <a:ext uri="{9D8B030D-6E8A-4147-A177-3AD203B41FA5}">
                      <a16:colId xmlns:a16="http://schemas.microsoft.com/office/drawing/2014/main" val="1405137632"/>
                    </a:ext>
                  </a:extLst>
                </a:gridCol>
                <a:gridCol w="2429611">
                  <a:extLst>
                    <a:ext uri="{9D8B030D-6E8A-4147-A177-3AD203B41FA5}">
                      <a16:colId xmlns:a16="http://schemas.microsoft.com/office/drawing/2014/main" val="3175203427"/>
                    </a:ext>
                  </a:extLst>
                </a:gridCol>
              </a:tblGrid>
              <a:tr h="399693">
                <a:tc>
                  <a:txBody>
                    <a:bodyPr/>
                    <a:lstStyle/>
                    <a:p>
                      <a:r>
                        <a:rPr lang="en-US" sz="2000"/>
                        <a:t>Day Post Entry</a:t>
                      </a:r>
                    </a:p>
                  </a:txBody>
                  <a:tcPr/>
                </a:tc>
                <a:tc>
                  <a:txBody>
                    <a:bodyPr/>
                    <a:lstStyle/>
                    <a:p>
                      <a:pPr algn="l" rtl="0" fontAlgn="base"/>
                      <a:r>
                        <a:rPr lang="en-US" sz="2000" b="1" i="0" u="none" strike="noStrike">
                          <a:solidFill>
                            <a:schemeClr val="bg1"/>
                          </a:solidFill>
                          <a:effectLst/>
                          <a:latin typeface="Calibri"/>
                        </a:rPr>
                        <a:t>Concentration</a:t>
                      </a:r>
                      <a:endParaRPr lang="en-US" sz="3600" b="1" i="0">
                        <a:solidFill>
                          <a:schemeClr val="bg1"/>
                        </a:solidFill>
                        <a:effectLst/>
                        <a:latin typeface="Calibri"/>
                      </a:endParaRPr>
                    </a:p>
                  </a:txBody>
                  <a:tcPr anchor="b"/>
                </a:tc>
                <a:extLst>
                  <a:ext uri="{0D108BD9-81ED-4DB2-BD59-A6C34878D82A}">
                    <a16:rowId xmlns:a16="http://schemas.microsoft.com/office/drawing/2014/main" val="2893308601"/>
                  </a:ext>
                </a:extLst>
              </a:tr>
              <a:tr h="399693">
                <a:tc>
                  <a:txBody>
                    <a:bodyPr/>
                    <a:lstStyle/>
                    <a:p>
                      <a:pPr algn="l" rtl="0" fontAlgn="base"/>
                      <a:r>
                        <a:rPr lang="en-US" sz="2000" b="0" i="0" u="none" strike="noStrike">
                          <a:solidFill>
                            <a:srgbClr val="000000"/>
                          </a:solidFill>
                          <a:effectLst/>
                          <a:latin typeface="Calibri"/>
                        </a:rPr>
                        <a:t>Day 1 (entrance)</a:t>
                      </a:r>
                      <a:r>
                        <a:rPr lang="en-US" sz="2000" b="0" i="0">
                          <a:solidFill>
                            <a:srgbClr val="000000"/>
                          </a:solidFill>
                          <a:effectLst/>
                          <a:latin typeface="Calibri"/>
                        </a:rPr>
                        <a:t> </a:t>
                      </a:r>
                      <a:endParaRPr lang="en-US" sz="2000" b="0" i="0">
                        <a:effectLst/>
                        <a:latin typeface="Calibri"/>
                      </a:endParaRPr>
                    </a:p>
                  </a:txBody>
                  <a:tcPr anchor="b"/>
                </a:tc>
                <a:tc>
                  <a:txBody>
                    <a:bodyPr/>
                    <a:lstStyle/>
                    <a:p>
                      <a:pPr algn="l" rtl="0" fontAlgn="base"/>
                      <a:r>
                        <a:rPr lang="en-US" sz="2000" b="0" i="0" u="none" strike="noStrike">
                          <a:solidFill>
                            <a:srgbClr val="000000"/>
                          </a:solidFill>
                          <a:effectLst/>
                          <a:latin typeface="Calibri"/>
                        </a:rPr>
                        <a:t>&gt;800 (4000 ng/mL)</a:t>
                      </a:r>
                      <a:r>
                        <a:rPr lang="en-US" sz="2000" b="0" i="0">
                          <a:solidFill>
                            <a:srgbClr val="000000"/>
                          </a:solidFill>
                          <a:effectLst/>
                          <a:latin typeface="Calibri"/>
                        </a:rPr>
                        <a:t> </a:t>
                      </a:r>
                      <a:endParaRPr lang="en-US" sz="2000" b="0" i="0">
                        <a:effectLst/>
                        <a:latin typeface="Calibri"/>
                      </a:endParaRPr>
                    </a:p>
                  </a:txBody>
                  <a:tcPr anchor="b"/>
                </a:tc>
                <a:extLst>
                  <a:ext uri="{0D108BD9-81ED-4DB2-BD59-A6C34878D82A}">
                    <a16:rowId xmlns:a16="http://schemas.microsoft.com/office/drawing/2014/main" val="875178013"/>
                  </a:ext>
                </a:extLst>
              </a:tr>
              <a:tr h="399693">
                <a:tc>
                  <a:txBody>
                    <a:bodyPr/>
                    <a:lstStyle/>
                    <a:p>
                      <a:pPr algn="l" rtl="0" fontAlgn="base"/>
                      <a:r>
                        <a:rPr lang="en-US" sz="2000" b="0" i="0" u="none" strike="noStrike">
                          <a:solidFill>
                            <a:srgbClr val="000000"/>
                          </a:solidFill>
                          <a:effectLst/>
                          <a:latin typeface="Calibri"/>
                        </a:rPr>
                        <a:t>Day 13 </a:t>
                      </a:r>
                      <a:endParaRPr lang="en-US" sz="2000" b="0" i="0">
                        <a:solidFill>
                          <a:srgbClr val="000000"/>
                        </a:solidFill>
                        <a:effectLst/>
                        <a:latin typeface="Calibri"/>
                      </a:endParaRPr>
                    </a:p>
                  </a:txBody>
                  <a:tcPr anchor="b"/>
                </a:tc>
                <a:tc>
                  <a:txBody>
                    <a:bodyPr/>
                    <a:lstStyle/>
                    <a:p>
                      <a:pPr algn="l" rtl="0" fontAlgn="base"/>
                      <a:r>
                        <a:rPr lang="en-US" sz="2000" b="0" i="0" u="none" strike="noStrike">
                          <a:solidFill>
                            <a:srgbClr val="000000"/>
                          </a:solidFill>
                          <a:effectLst/>
                          <a:latin typeface="Calibri"/>
                        </a:rPr>
                        <a:t>&gt;800 (2000</a:t>
                      </a:r>
                      <a:r>
                        <a:rPr lang="en-US" sz="2000" b="0" i="0">
                          <a:solidFill>
                            <a:srgbClr val="000000"/>
                          </a:solidFill>
                          <a:effectLst/>
                          <a:latin typeface="Calibri"/>
                        </a:rPr>
                        <a:t> </a:t>
                      </a:r>
                      <a:r>
                        <a:rPr lang="en-US" sz="2000" b="0" i="0" u="none" strike="noStrike">
                          <a:solidFill>
                            <a:srgbClr val="000000"/>
                          </a:solidFill>
                          <a:effectLst/>
                          <a:latin typeface="Calibri"/>
                        </a:rPr>
                        <a:t>ng/mL)</a:t>
                      </a:r>
                      <a:r>
                        <a:rPr lang="en-US" sz="2000" b="0" i="0">
                          <a:solidFill>
                            <a:srgbClr val="000000"/>
                          </a:solidFill>
                          <a:effectLst/>
                          <a:latin typeface="Calibri"/>
                        </a:rPr>
                        <a:t> </a:t>
                      </a:r>
                      <a:endParaRPr lang="en-US" sz="2000" b="0" i="0">
                        <a:effectLst/>
                        <a:latin typeface="Calibri"/>
                      </a:endParaRPr>
                    </a:p>
                  </a:txBody>
                  <a:tcPr anchor="b"/>
                </a:tc>
                <a:extLst>
                  <a:ext uri="{0D108BD9-81ED-4DB2-BD59-A6C34878D82A}">
                    <a16:rowId xmlns:a16="http://schemas.microsoft.com/office/drawing/2014/main" val="1408144680"/>
                  </a:ext>
                </a:extLst>
              </a:tr>
              <a:tr h="399693">
                <a:tc>
                  <a:txBody>
                    <a:bodyPr/>
                    <a:lstStyle/>
                    <a:p>
                      <a:pPr algn="l" rtl="0" fontAlgn="base"/>
                      <a:r>
                        <a:rPr lang="en-US" sz="2000" b="0" i="0" u="none" strike="noStrike">
                          <a:solidFill>
                            <a:srgbClr val="000000"/>
                          </a:solidFill>
                          <a:effectLst/>
                          <a:latin typeface="Calibri"/>
                        </a:rPr>
                        <a:t>Day 26</a:t>
                      </a:r>
                      <a:r>
                        <a:rPr lang="en-US" sz="2000" b="0" i="0">
                          <a:solidFill>
                            <a:srgbClr val="000000"/>
                          </a:solidFill>
                          <a:effectLst/>
                          <a:latin typeface="Calibri"/>
                        </a:rPr>
                        <a:t> </a:t>
                      </a:r>
                      <a:endParaRPr lang="en-US" sz="2000" b="0" i="0">
                        <a:effectLst/>
                        <a:latin typeface="Calibri"/>
                      </a:endParaRPr>
                    </a:p>
                  </a:txBody>
                  <a:tcPr anchor="b"/>
                </a:tc>
                <a:tc>
                  <a:txBody>
                    <a:bodyPr/>
                    <a:lstStyle/>
                    <a:p>
                      <a:pPr algn="l" rtl="0" fontAlgn="base"/>
                      <a:r>
                        <a:rPr lang="en-US" sz="2000" b="0" i="0" u="none" strike="noStrike">
                          <a:solidFill>
                            <a:srgbClr val="000000"/>
                          </a:solidFill>
                          <a:effectLst/>
                          <a:latin typeface="Calibri"/>
                        </a:rPr>
                        <a:t>&gt;800 (1000</a:t>
                      </a:r>
                      <a:r>
                        <a:rPr lang="en-US" sz="2000" b="0" i="0">
                          <a:solidFill>
                            <a:srgbClr val="000000"/>
                          </a:solidFill>
                          <a:effectLst/>
                          <a:latin typeface="Calibri"/>
                        </a:rPr>
                        <a:t> </a:t>
                      </a:r>
                      <a:r>
                        <a:rPr lang="en-US" sz="2000" b="0" i="0" u="none" strike="noStrike">
                          <a:solidFill>
                            <a:srgbClr val="000000"/>
                          </a:solidFill>
                          <a:effectLst/>
                          <a:latin typeface="Calibri"/>
                        </a:rPr>
                        <a:t>ng/mL)</a:t>
                      </a:r>
                      <a:r>
                        <a:rPr lang="en-US" sz="2000" b="0" i="0">
                          <a:solidFill>
                            <a:srgbClr val="000000"/>
                          </a:solidFill>
                          <a:effectLst/>
                          <a:latin typeface="Calibri"/>
                        </a:rPr>
                        <a:t> </a:t>
                      </a:r>
                      <a:endParaRPr lang="en-US" sz="2000" b="0" i="0">
                        <a:effectLst/>
                        <a:latin typeface="Calibri"/>
                      </a:endParaRPr>
                    </a:p>
                  </a:txBody>
                  <a:tcPr anchor="b"/>
                </a:tc>
                <a:extLst>
                  <a:ext uri="{0D108BD9-81ED-4DB2-BD59-A6C34878D82A}">
                    <a16:rowId xmlns:a16="http://schemas.microsoft.com/office/drawing/2014/main" val="1439413353"/>
                  </a:ext>
                </a:extLst>
              </a:tr>
              <a:tr h="702163">
                <a:tc>
                  <a:txBody>
                    <a:bodyPr/>
                    <a:lstStyle/>
                    <a:p>
                      <a:pPr algn="l" rtl="0" fontAlgn="base"/>
                      <a:r>
                        <a:rPr lang="en-US" sz="2000" b="0" i="0" u="none" strike="noStrike">
                          <a:solidFill>
                            <a:srgbClr val="000000"/>
                          </a:solidFill>
                          <a:effectLst/>
                          <a:latin typeface="Calibri"/>
                        </a:rPr>
                        <a:t>Day 39 (follow up)</a:t>
                      </a:r>
                      <a:r>
                        <a:rPr lang="en-US" sz="2000" b="0" i="0">
                          <a:solidFill>
                            <a:srgbClr val="000000"/>
                          </a:solidFill>
                          <a:effectLst/>
                          <a:latin typeface="Calibri"/>
                        </a:rPr>
                        <a:t> </a:t>
                      </a:r>
                      <a:endParaRPr lang="en-US" sz="2000" b="0" i="0">
                        <a:effectLst/>
                        <a:latin typeface="Calibri"/>
                      </a:endParaRPr>
                    </a:p>
                  </a:txBody>
                  <a:tcPr anchor="b"/>
                </a:tc>
                <a:tc>
                  <a:txBody>
                    <a:bodyPr/>
                    <a:lstStyle/>
                    <a:p>
                      <a:pPr algn="l" rtl="0" fontAlgn="base"/>
                      <a:r>
                        <a:rPr lang="en-US" sz="2000" b="0" i="0" u="none" strike="noStrike">
                          <a:solidFill>
                            <a:srgbClr val="000000"/>
                          </a:solidFill>
                          <a:effectLst/>
                          <a:latin typeface="Calibri"/>
                        </a:rPr>
                        <a:t>500</a:t>
                      </a:r>
                      <a:r>
                        <a:rPr lang="en-US" sz="2000" b="0" i="0">
                          <a:solidFill>
                            <a:srgbClr val="000000"/>
                          </a:solidFill>
                          <a:effectLst/>
                          <a:latin typeface="Calibri"/>
                        </a:rPr>
                        <a:t> </a:t>
                      </a:r>
                      <a:r>
                        <a:rPr lang="en-US" sz="2000" b="0" i="0" u="none" strike="noStrike">
                          <a:solidFill>
                            <a:srgbClr val="000000"/>
                          </a:solidFill>
                          <a:effectLst/>
                          <a:latin typeface="Calibri"/>
                        </a:rPr>
                        <a:t>ng/mL</a:t>
                      </a:r>
                      <a:r>
                        <a:rPr lang="en-US" sz="2000" b="0" i="0">
                          <a:solidFill>
                            <a:srgbClr val="000000"/>
                          </a:solidFill>
                          <a:effectLst/>
                          <a:latin typeface="Calibri"/>
                        </a:rPr>
                        <a:t> </a:t>
                      </a:r>
                      <a:endParaRPr lang="en-US" sz="2000" b="0" i="0">
                        <a:effectLst/>
                        <a:latin typeface="Calibri"/>
                      </a:endParaRPr>
                    </a:p>
                  </a:txBody>
                  <a:tcPr anchor="b"/>
                </a:tc>
                <a:extLst>
                  <a:ext uri="{0D108BD9-81ED-4DB2-BD59-A6C34878D82A}">
                    <a16:rowId xmlns:a16="http://schemas.microsoft.com/office/drawing/2014/main" val="2727326910"/>
                  </a:ext>
                </a:extLst>
              </a:tr>
              <a:tr h="399693">
                <a:tc>
                  <a:txBody>
                    <a:bodyPr/>
                    <a:lstStyle/>
                    <a:p>
                      <a:pPr algn="l" rtl="0" fontAlgn="base"/>
                      <a:r>
                        <a:rPr lang="en-US" sz="2000" b="0" i="0" u="none" strike="noStrike">
                          <a:solidFill>
                            <a:srgbClr val="000000"/>
                          </a:solidFill>
                          <a:effectLst/>
                          <a:latin typeface="Calibri"/>
                        </a:rPr>
                        <a:t>Day 52</a:t>
                      </a:r>
                      <a:r>
                        <a:rPr lang="en-US" sz="2000" b="0" i="0">
                          <a:solidFill>
                            <a:srgbClr val="000000"/>
                          </a:solidFill>
                          <a:effectLst/>
                          <a:latin typeface="Calibri"/>
                        </a:rPr>
                        <a:t> </a:t>
                      </a:r>
                      <a:endParaRPr lang="en-US" sz="2000" b="0" i="0">
                        <a:effectLst/>
                        <a:latin typeface="Calibri"/>
                      </a:endParaRPr>
                    </a:p>
                  </a:txBody>
                  <a:tcPr anchor="b"/>
                </a:tc>
                <a:tc>
                  <a:txBody>
                    <a:bodyPr/>
                    <a:lstStyle/>
                    <a:p>
                      <a:pPr algn="l" rtl="0" fontAlgn="base"/>
                      <a:r>
                        <a:rPr lang="en-US" sz="2000" b="0" i="0" u="none" strike="noStrike">
                          <a:solidFill>
                            <a:srgbClr val="000000"/>
                          </a:solidFill>
                          <a:effectLst/>
                          <a:latin typeface="Calibri"/>
                        </a:rPr>
                        <a:t>250</a:t>
                      </a:r>
                      <a:r>
                        <a:rPr lang="en-US" sz="2000" b="0" i="0">
                          <a:solidFill>
                            <a:srgbClr val="000000"/>
                          </a:solidFill>
                          <a:effectLst/>
                          <a:latin typeface="Calibri"/>
                        </a:rPr>
                        <a:t> </a:t>
                      </a:r>
                      <a:r>
                        <a:rPr lang="en-US" sz="2000" b="0" i="0" u="none" strike="noStrike">
                          <a:solidFill>
                            <a:srgbClr val="000000"/>
                          </a:solidFill>
                          <a:effectLst/>
                          <a:latin typeface="Calibri"/>
                        </a:rPr>
                        <a:t>ng/mL</a:t>
                      </a:r>
                      <a:r>
                        <a:rPr lang="en-US" sz="2000" b="0" i="0">
                          <a:solidFill>
                            <a:srgbClr val="000000"/>
                          </a:solidFill>
                          <a:effectLst/>
                          <a:latin typeface="Calibri"/>
                        </a:rPr>
                        <a:t> </a:t>
                      </a:r>
                      <a:endParaRPr lang="en-US" sz="2000" b="0" i="0">
                        <a:effectLst/>
                        <a:latin typeface="Calibri"/>
                      </a:endParaRPr>
                    </a:p>
                  </a:txBody>
                  <a:tcPr anchor="b"/>
                </a:tc>
                <a:extLst>
                  <a:ext uri="{0D108BD9-81ED-4DB2-BD59-A6C34878D82A}">
                    <a16:rowId xmlns:a16="http://schemas.microsoft.com/office/drawing/2014/main" val="2652669336"/>
                  </a:ext>
                </a:extLst>
              </a:tr>
              <a:tr h="399693">
                <a:tc>
                  <a:txBody>
                    <a:bodyPr/>
                    <a:lstStyle/>
                    <a:p>
                      <a:pPr algn="l" rtl="0" fontAlgn="base"/>
                      <a:r>
                        <a:rPr lang="en-US" sz="2000" b="0" i="0" u="none" strike="noStrike">
                          <a:solidFill>
                            <a:srgbClr val="000000"/>
                          </a:solidFill>
                          <a:effectLst/>
                          <a:latin typeface="Calibri"/>
                        </a:rPr>
                        <a:t>Day 65</a:t>
                      </a:r>
                      <a:r>
                        <a:rPr lang="en-US" sz="2000" b="0" i="0">
                          <a:solidFill>
                            <a:srgbClr val="000000"/>
                          </a:solidFill>
                          <a:effectLst/>
                          <a:latin typeface="Calibri"/>
                        </a:rPr>
                        <a:t> </a:t>
                      </a:r>
                      <a:endParaRPr lang="en-US" sz="2000" b="0" i="0">
                        <a:effectLst/>
                        <a:latin typeface="Calibri"/>
                      </a:endParaRPr>
                    </a:p>
                  </a:txBody>
                  <a:tcPr anchor="b"/>
                </a:tc>
                <a:tc>
                  <a:txBody>
                    <a:bodyPr/>
                    <a:lstStyle/>
                    <a:p>
                      <a:pPr algn="l" rtl="0" fontAlgn="base"/>
                      <a:r>
                        <a:rPr lang="en-US" sz="2000" b="0" i="0" u="none" strike="noStrike">
                          <a:solidFill>
                            <a:srgbClr val="000000"/>
                          </a:solidFill>
                          <a:effectLst/>
                          <a:latin typeface="Calibri"/>
                        </a:rPr>
                        <a:t>125</a:t>
                      </a:r>
                      <a:r>
                        <a:rPr lang="en-US" sz="2000" b="0" i="0">
                          <a:solidFill>
                            <a:srgbClr val="000000"/>
                          </a:solidFill>
                          <a:effectLst/>
                          <a:latin typeface="Calibri"/>
                        </a:rPr>
                        <a:t> ng/mL</a:t>
                      </a:r>
                      <a:endParaRPr lang="en-US" sz="2000" b="0" i="0">
                        <a:effectLst/>
                        <a:latin typeface="Calibri"/>
                      </a:endParaRPr>
                    </a:p>
                  </a:txBody>
                  <a:tcPr anchor="b"/>
                </a:tc>
                <a:extLst>
                  <a:ext uri="{0D108BD9-81ED-4DB2-BD59-A6C34878D82A}">
                    <a16:rowId xmlns:a16="http://schemas.microsoft.com/office/drawing/2014/main" val="2319373778"/>
                  </a:ext>
                </a:extLst>
              </a:tr>
              <a:tr h="399693">
                <a:tc>
                  <a:txBody>
                    <a:bodyPr/>
                    <a:lstStyle/>
                    <a:p>
                      <a:pPr algn="l" rtl="0" fontAlgn="base"/>
                      <a:r>
                        <a:rPr lang="en-US" sz="2000" b="0" i="0" u="none" strike="noStrike">
                          <a:solidFill>
                            <a:srgbClr val="000000"/>
                          </a:solidFill>
                          <a:effectLst/>
                          <a:latin typeface="Calibri"/>
                        </a:rPr>
                        <a:t>Day 78</a:t>
                      </a:r>
                      <a:r>
                        <a:rPr lang="en-US" sz="2000" b="0" i="0">
                          <a:solidFill>
                            <a:srgbClr val="000000"/>
                          </a:solidFill>
                          <a:effectLst/>
                          <a:latin typeface="Calibri"/>
                        </a:rPr>
                        <a:t> </a:t>
                      </a:r>
                      <a:endParaRPr lang="en-US" sz="2000" b="0" i="0">
                        <a:effectLst/>
                        <a:latin typeface="Calibri"/>
                      </a:endParaRPr>
                    </a:p>
                  </a:txBody>
                  <a:tcPr anchor="b"/>
                </a:tc>
                <a:tc>
                  <a:txBody>
                    <a:bodyPr/>
                    <a:lstStyle/>
                    <a:p>
                      <a:pPr algn="l" rtl="0" fontAlgn="base"/>
                      <a:r>
                        <a:rPr lang="en-US" sz="2000" b="0" i="0" u="none" strike="noStrike">
                          <a:solidFill>
                            <a:srgbClr val="000000"/>
                          </a:solidFill>
                          <a:effectLst/>
                          <a:latin typeface="Calibri"/>
                        </a:rPr>
                        <a:t>62.5</a:t>
                      </a:r>
                      <a:r>
                        <a:rPr lang="en-US" sz="2000" b="0" i="0">
                          <a:solidFill>
                            <a:srgbClr val="000000"/>
                          </a:solidFill>
                          <a:effectLst/>
                          <a:latin typeface="Calibri"/>
                        </a:rPr>
                        <a:t> ng/mL</a:t>
                      </a:r>
                      <a:endParaRPr lang="en-US" sz="2000" b="0" i="0">
                        <a:effectLst/>
                        <a:latin typeface="Calibri"/>
                      </a:endParaRPr>
                    </a:p>
                  </a:txBody>
                  <a:tcPr anchor="b"/>
                </a:tc>
                <a:extLst>
                  <a:ext uri="{0D108BD9-81ED-4DB2-BD59-A6C34878D82A}">
                    <a16:rowId xmlns:a16="http://schemas.microsoft.com/office/drawing/2014/main" val="1651356200"/>
                  </a:ext>
                </a:extLst>
              </a:tr>
            </a:tbl>
          </a:graphicData>
        </a:graphic>
      </p:graphicFrame>
      <p:graphicFrame>
        <p:nvGraphicFramePr>
          <p:cNvPr id="9" name="Content Placeholder 14">
            <a:extLst>
              <a:ext uri="{FF2B5EF4-FFF2-40B4-BE49-F238E27FC236}">
                <a16:creationId xmlns:a16="http://schemas.microsoft.com/office/drawing/2014/main" id="{52E94B2A-9D32-7744-921E-4F99122272FF}"/>
              </a:ext>
            </a:extLst>
          </p:cNvPr>
          <p:cNvGraphicFramePr>
            <a:graphicFrameLocks noGrp="1"/>
          </p:cNvGraphicFramePr>
          <p:nvPr>
            <p:ph sz="half" idx="2"/>
            <p:extLst>
              <p:ext uri="{D42A27DB-BD31-4B8C-83A1-F6EECF244321}">
                <p14:modId xmlns:p14="http://schemas.microsoft.com/office/powerpoint/2010/main" val="3400134761"/>
              </p:ext>
            </p:extLst>
          </p:nvPr>
        </p:nvGraphicFramePr>
        <p:xfrm>
          <a:off x="5532120" y="1825625"/>
          <a:ext cx="582168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9972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Freeform: Shape 32">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Freeform: Shape 33">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5E4DAA-3CE2-A58F-48C5-F188C43ECB8F}"/>
              </a:ext>
            </a:extLst>
          </p:cNvPr>
          <p:cNvSpPr>
            <a:spLocks noGrp="1"/>
          </p:cNvSpPr>
          <p:nvPr>
            <p:ph type="title"/>
          </p:nvPr>
        </p:nvSpPr>
        <p:spPr>
          <a:xfrm>
            <a:off x="621792" y="1161288"/>
            <a:ext cx="3602736" cy="4526280"/>
          </a:xfrm>
        </p:spPr>
        <p:txBody>
          <a:bodyPr>
            <a:normAutofit/>
          </a:bodyPr>
          <a:lstStyle/>
          <a:p>
            <a:r>
              <a:rPr lang="en-US" sz="4000" b="1">
                <a:latin typeface="+mn-lt"/>
              </a:rPr>
              <a:t>Frequent users</a:t>
            </a:r>
            <a:r>
              <a:rPr lang="en-US" sz="4000"/>
              <a:t>: </a:t>
            </a:r>
            <a:br>
              <a:rPr lang="en-US" sz="4000"/>
            </a:br>
            <a:r>
              <a:rPr lang="en-US" sz="4000"/>
              <a:t>Students with THC reported at &gt;800 ng/mL</a:t>
            </a:r>
          </a:p>
        </p:txBody>
      </p:sp>
      <p:sp>
        <p:nvSpPr>
          <p:cNvPr id="35" name="Rectangle 3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Content Placeholder 4">
            <a:extLst>
              <a:ext uri="{FF2B5EF4-FFF2-40B4-BE49-F238E27FC236}">
                <a16:creationId xmlns:a16="http://schemas.microsoft.com/office/drawing/2014/main" id="{C937F746-621B-6FBD-4EF1-7414F062C93C}"/>
              </a:ext>
            </a:extLst>
          </p:cNvPr>
          <p:cNvGraphicFramePr>
            <a:graphicFrameLocks noGrp="1"/>
          </p:cNvGraphicFramePr>
          <p:nvPr>
            <p:ph idx="1"/>
            <p:extLst>
              <p:ext uri="{D42A27DB-BD31-4B8C-83A1-F6EECF244321}">
                <p14:modId xmlns:p14="http://schemas.microsoft.com/office/powerpoint/2010/main" val="2070686289"/>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CA9822C-5F75-B2BF-3724-7FB619AFEE68}"/>
              </a:ext>
            </a:extLst>
          </p:cNvPr>
          <p:cNvSpPr txBox="1"/>
          <p:nvPr/>
        </p:nvSpPr>
        <p:spPr>
          <a:xfrm>
            <a:off x="3007178" y="3249777"/>
            <a:ext cx="6123214" cy="369332"/>
          </a:xfrm>
          <a:prstGeom prst="rect">
            <a:avLst/>
          </a:prstGeom>
          <a:noFill/>
        </p:spPr>
        <p:txBody>
          <a:bodyPr wrap="square">
            <a:spAutoFit/>
          </a:bodyPr>
          <a:lstStyle/>
          <a:p>
            <a:r>
              <a:rPr lang="en-US" sz="1800">
                <a:solidFill>
                  <a:srgbClr val="FFFFFF"/>
                </a:solidFill>
              </a:rPr>
              <a:t>Process Nuts and Bolts</a:t>
            </a:r>
            <a:endParaRPr lang="en-US"/>
          </a:p>
        </p:txBody>
      </p:sp>
      <p:sp>
        <p:nvSpPr>
          <p:cNvPr id="6" name="TextBox 5">
            <a:extLst>
              <a:ext uri="{FF2B5EF4-FFF2-40B4-BE49-F238E27FC236}">
                <a16:creationId xmlns:a16="http://schemas.microsoft.com/office/drawing/2014/main" id="{2388E065-FB2D-E0BA-6B09-E0D73DFCE5EF}"/>
              </a:ext>
            </a:extLst>
          </p:cNvPr>
          <p:cNvSpPr txBox="1"/>
          <p:nvPr/>
        </p:nvSpPr>
        <p:spPr>
          <a:xfrm>
            <a:off x="3007178" y="3249777"/>
            <a:ext cx="6123214" cy="369332"/>
          </a:xfrm>
          <a:prstGeom prst="rect">
            <a:avLst/>
          </a:prstGeom>
          <a:noFill/>
        </p:spPr>
        <p:txBody>
          <a:bodyPr wrap="square">
            <a:spAutoFit/>
          </a:bodyPr>
          <a:lstStyle/>
          <a:p>
            <a:r>
              <a:rPr lang="en-US" sz="1800">
                <a:solidFill>
                  <a:srgbClr val="FFFFFF"/>
                </a:solidFill>
              </a:rPr>
              <a:t>Process Nuts and Bolts</a:t>
            </a:r>
            <a:endParaRPr lang="en-US"/>
          </a:p>
        </p:txBody>
      </p:sp>
    </p:spTree>
    <p:extLst>
      <p:ext uri="{BB962C8B-B14F-4D97-AF65-F5344CB8AC3E}">
        <p14:creationId xmlns:p14="http://schemas.microsoft.com/office/powerpoint/2010/main" val="4266189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3756C4-DCF6-C84C-1065-5EF4F8FAB8FB}"/>
              </a:ext>
            </a:extLst>
          </p:cNvPr>
          <p:cNvPicPr>
            <a:picLocks noChangeAspect="1"/>
          </p:cNvPicPr>
          <p:nvPr/>
        </p:nvPicPr>
        <p:blipFill rotWithShape="1">
          <a:blip r:embed="rId2"/>
          <a:srcRect t="8562" r="1" b="817"/>
          <a:stretch/>
        </p:blipFill>
        <p:spPr>
          <a:xfrm>
            <a:off x="-3447" y="-1"/>
            <a:ext cx="12195447" cy="6879745"/>
          </a:xfrm>
          <a:prstGeom prst="rect">
            <a:avLst/>
          </a:prstGeom>
        </p:spPr>
      </p:pic>
      <p:sp>
        <p:nvSpPr>
          <p:cNvPr id="4" name="Title 3">
            <a:extLst>
              <a:ext uri="{FF2B5EF4-FFF2-40B4-BE49-F238E27FC236}">
                <a16:creationId xmlns:a16="http://schemas.microsoft.com/office/drawing/2014/main" id="{E5244034-0360-3783-D098-E00628B4C730}"/>
              </a:ext>
            </a:extLst>
          </p:cNvPr>
          <p:cNvSpPr>
            <a:spLocks noGrp="1"/>
          </p:cNvSpPr>
          <p:nvPr>
            <p:ph type="ctrTitle"/>
          </p:nvPr>
        </p:nvSpPr>
        <p:spPr>
          <a:xfrm>
            <a:off x="859028" y="4121944"/>
            <a:ext cx="7927785" cy="1620665"/>
          </a:xfrm>
        </p:spPr>
        <p:txBody>
          <a:bodyPr>
            <a:normAutofit/>
          </a:bodyPr>
          <a:lstStyle/>
          <a:p>
            <a:pPr algn="l"/>
            <a:r>
              <a:rPr lang="en-US" sz="4000">
                <a:solidFill>
                  <a:srgbClr val="FFFFFF"/>
                </a:solidFill>
              </a:rPr>
              <a:t>Process Nuts and Bolts</a:t>
            </a:r>
          </a:p>
        </p:txBody>
      </p:sp>
      <p:sp>
        <p:nvSpPr>
          <p:cNvPr id="5" name="Subtitle 4">
            <a:extLst>
              <a:ext uri="{FF2B5EF4-FFF2-40B4-BE49-F238E27FC236}">
                <a16:creationId xmlns:a16="http://schemas.microsoft.com/office/drawing/2014/main" id="{B98C405A-34FB-FAB0-E0A8-B0664D698927}"/>
              </a:ext>
            </a:extLst>
          </p:cNvPr>
          <p:cNvSpPr>
            <a:spLocks noGrp="1"/>
          </p:cNvSpPr>
          <p:nvPr>
            <p:ph type="subTitle" idx="1"/>
          </p:nvPr>
        </p:nvSpPr>
        <p:spPr>
          <a:xfrm>
            <a:off x="859028" y="5737867"/>
            <a:ext cx="7942381" cy="618479"/>
          </a:xfrm>
        </p:spPr>
        <p:txBody>
          <a:bodyPr>
            <a:normAutofit/>
          </a:bodyPr>
          <a:lstStyle/>
          <a:p>
            <a:pPr algn="l"/>
            <a:endParaRPr lang="en-US" sz="2000">
              <a:solidFill>
                <a:srgbClr val="FFFFFF"/>
              </a:solidFill>
            </a:endParaRPr>
          </a:p>
        </p:txBody>
      </p:sp>
    </p:spTree>
    <p:extLst>
      <p:ext uri="{BB962C8B-B14F-4D97-AF65-F5344CB8AC3E}">
        <p14:creationId xmlns:p14="http://schemas.microsoft.com/office/powerpoint/2010/main" val="3687989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F08-05E1-D08B-024D-5B0D7D2C30E7}"/>
              </a:ext>
            </a:extLst>
          </p:cNvPr>
          <p:cNvSpPr>
            <a:spLocks noGrp="1"/>
          </p:cNvSpPr>
          <p:nvPr>
            <p:ph type="title"/>
          </p:nvPr>
        </p:nvSpPr>
        <p:spPr/>
        <p:txBody>
          <a:bodyPr/>
          <a:lstStyle/>
          <a:p>
            <a:r>
              <a:rPr lang="en-US"/>
              <a:t>Follow-Up Drug Test for Marijuana  </a:t>
            </a:r>
          </a:p>
        </p:txBody>
      </p:sp>
      <p:graphicFrame>
        <p:nvGraphicFramePr>
          <p:cNvPr id="5" name="Content Placeholder 2">
            <a:extLst>
              <a:ext uri="{FF2B5EF4-FFF2-40B4-BE49-F238E27FC236}">
                <a16:creationId xmlns:a16="http://schemas.microsoft.com/office/drawing/2014/main" id="{58D72943-73AB-1204-EB99-C63743123A0C}"/>
              </a:ext>
            </a:extLst>
          </p:cNvPr>
          <p:cNvGraphicFramePr>
            <a:graphicFrameLocks noGrp="1"/>
          </p:cNvGraphicFramePr>
          <p:nvPr>
            <p:ph idx="1"/>
            <p:extLst>
              <p:ext uri="{D42A27DB-BD31-4B8C-83A1-F6EECF244321}">
                <p14:modId xmlns:p14="http://schemas.microsoft.com/office/powerpoint/2010/main" val="38679636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1782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75CB23-CF08-4555-2E2D-5807BFB84CD1}"/>
              </a:ext>
            </a:extLst>
          </p:cNvPr>
          <p:cNvSpPr>
            <a:spLocks noGrp="1"/>
          </p:cNvSpPr>
          <p:nvPr>
            <p:ph type="title"/>
          </p:nvPr>
        </p:nvSpPr>
        <p:spPr>
          <a:xfrm>
            <a:off x="841248" y="548640"/>
            <a:ext cx="3600860" cy="5431536"/>
          </a:xfrm>
        </p:spPr>
        <p:txBody>
          <a:bodyPr>
            <a:normAutofit/>
          </a:bodyPr>
          <a:lstStyle/>
          <a:p>
            <a:r>
              <a:rPr lang="en-US" sz="5400"/>
              <a:t>Workforce  Innovation  Opportunity Act (WIOA)</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0FBE4E54-F63B-2EA1-E9D8-D46C3806C2DC}"/>
              </a:ext>
            </a:extLst>
          </p:cNvPr>
          <p:cNvSpPr>
            <a:spLocks noGrp="1"/>
          </p:cNvSpPr>
          <p:nvPr>
            <p:ph idx="1"/>
          </p:nvPr>
        </p:nvSpPr>
        <p:spPr>
          <a:xfrm>
            <a:off x="5126417" y="1027579"/>
            <a:ext cx="6224335" cy="5431536"/>
          </a:xfrm>
        </p:spPr>
        <p:txBody>
          <a:bodyPr anchor="ctr">
            <a:normAutofit/>
          </a:bodyPr>
          <a:lstStyle/>
          <a:p>
            <a:r>
              <a:rPr lang="en-US" sz="2000">
                <a:effectLst/>
              </a:rPr>
              <a:t>WIOA Sec. </a:t>
            </a:r>
            <a:r>
              <a:rPr lang="en-US" sz="2000"/>
              <a:t>145 (a)(2)(A) Secretary shall prescribe procedures for informing enrollees that</a:t>
            </a:r>
            <a:r>
              <a:rPr lang="en-US" sz="2000" b="1">
                <a:highlight>
                  <a:srgbClr val="FFFF00"/>
                </a:highlight>
              </a:rPr>
              <a:t> drug tests will be administered to the enrollees and the results received within 45 days after the enrollees enroll in the Job Corps</a:t>
            </a:r>
          </a:p>
          <a:p>
            <a:pPr rtl="0"/>
            <a:r>
              <a:rPr lang="en-US" sz="2000">
                <a:effectLst/>
              </a:rPr>
              <a:t>WIOA Sec. 152 (b)(2) ZERO TOLERANCE POLICY AND DRUG TESTING.— </a:t>
            </a:r>
          </a:p>
          <a:p>
            <a:pPr lvl="2"/>
            <a:r>
              <a:rPr lang="en-US">
                <a:effectLst/>
              </a:rPr>
              <a:t>(A) GUIDELINES.—The Secretary shall adopt guidelines establishing a zero tolerance policy for an act of violence, for use, sale, or possession of a controlled substance, for abuse of alcohol, or for other illegal or disruptive activity.</a:t>
            </a:r>
          </a:p>
          <a:p>
            <a:pPr lvl="2"/>
            <a:r>
              <a:rPr lang="en-US">
                <a:effectLst/>
              </a:rPr>
              <a:t>(B) DRUG TESTING.—The Secretary shall require drug testing of all enrollees for controlled substances in accordance with procedures prescribed by the Secretary under section 145(a).</a:t>
            </a:r>
          </a:p>
          <a:p>
            <a:endParaRPr lang="en-US" sz="2000"/>
          </a:p>
        </p:txBody>
      </p:sp>
    </p:spTree>
    <p:extLst>
      <p:ext uri="{BB962C8B-B14F-4D97-AF65-F5344CB8AC3E}">
        <p14:creationId xmlns:p14="http://schemas.microsoft.com/office/powerpoint/2010/main" val="67596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A8B7F3-3009-97C0-291E-B3A798EAFD04}"/>
              </a:ext>
            </a:extLst>
          </p:cNvPr>
          <p:cNvPicPr>
            <a:picLocks noChangeAspect="1"/>
          </p:cNvPicPr>
          <p:nvPr/>
        </p:nvPicPr>
        <p:blipFill>
          <a:blip r:embed="rId2"/>
          <a:stretch>
            <a:fillRect/>
          </a:stretch>
        </p:blipFill>
        <p:spPr>
          <a:xfrm>
            <a:off x="192494" y="947058"/>
            <a:ext cx="11807012" cy="4441371"/>
          </a:xfrm>
          <a:prstGeom prst="rect">
            <a:avLst/>
          </a:prstGeom>
        </p:spPr>
      </p:pic>
    </p:spTree>
    <p:extLst>
      <p:ext uri="{BB962C8B-B14F-4D97-AF65-F5344CB8AC3E}">
        <p14:creationId xmlns:p14="http://schemas.microsoft.com/office/powerpoint/2010/main" val="398636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5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and green chart&#10;&#10;Description automatically generated">
            <a:extLst>
              <a:ext uri="{FF2B5EF4-FFF2-40B4-BE49-F238E27FC236}">
                <a16:creationId xmlns:a16="http://schemas.microsoft.com/office/drawing/2014/main" id="{7331C217-E22E-D316-4BBC-40A12F4C896D}"/>
              </a:ext>
            </a:extLst>
          </p:cNvPr>
          <p:cNvPicPr>
            <a:picLocks noChangeAspect="1"/>
          </p:cNvPicPr>
          <p:nvPr/>
        </p:nvPicPr>
        <p:blipFill>
          <a:blip r:embed="rId2"/>
          <a:stretch>
            <a:fillRect/>
          </a:stretch>
        </p:blipFill>
        <p:spPr>
          <a:xfrm>
            <a:off x="643467" y="2393018"/>
            <a:ext cx="10905066" cy="2071963"/>
          </a:xfrm>
          <a:prstGeom prst="rect">
            <a:avLst/>
          </a:prstGeom>
        </p:spPr>
      </p:pic>
    </p:spTree>
    <p:extLst>
      <p:ext uri="{BB962C8B-B14F-4D97-AF65-F5344CB8AC3E}">
        <p14:creationId xmlns:p14="http://schemas.microsoft.com/office/powerpoint/2010/main" val="1352710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C78BA5D-FA73-8804-20AA-087E56FD5A3C}"/>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4000" kern="1200">
                <a:solidFill>
                  <a:schemeClr val="tx1"/>
                </a:solidFill>
                <a:latin typeface="+mj-lt"/>
                <a:ea typeface="+mj-ea"/>
                <a:cs typeface="+mj-cs"/>
              </a:rPr>
              <a:t>If….</a:t>
            </a:r>
          </a:p>
        </p:txBody>
      </p:sp>
      <p:sp>
        <p:nvSpPr>
          <p:cNvPr id="33" name="Rectangle: Rounded Corners 3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9" name="Content Placeholder 8">
            <a:extLst>
              <a:ext uri="{FF2B5EF4-FFF2-40B4-BE49-F238E27FC236}">
                <a16:creationId xmlns:a16="http://schemas.microsoft.com/office/drawing/2014/main" id="{46F6EB41-1FBB-49AD-E847-7C78DF081FF4}"/>
              </a:ext>
            </a:extLst>
          </p:cNvPr>
          <p:cNvPicPr>
            <a:picLocks noGrp="1" noChangeAspect="1"/>
          </p:cNvPicPr>
          <p:nvPr>
            <p:ph idx="1"/>
          </p:nvPr>
        </p:nvPicPr>
        <p:blipFill>
          <a:blip r:embed="rId2"/>
          <a:stretch>
            <a:fillRect/>
          </a:stretch>
        </p:blipFill>
        <p:spPr>
          <a:xfrm>
            <a:off x="385572" y="3045655"/>
            <a:ext cx="11430006" cy="2286000"/>
          </a:xfrm>
          <a:prstGeom prst="rect">
            <a:avLst/>
          </a:prstGeom>
        </p:spPr>
      </p:pic>
    </p:spTree>
    <p:extLst>
      <p:ext uri="{BB962C8B-B14F-4D97-AF65-F5344CB8AC3E}">
        <p14:creationId xmlns:p14="http://schemas.microsoft.com/office/powerpoint/2010/main" val="4245259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56862F22-45DE-E072-E93E-F4F9F8D49F13}"/>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4000" kern="1200">
                <a:solidFill>
                  <a:schemeClr val="tx1"/>
                </a:solidFill>
                <a:latin typeface="+mj-lt"/>
                <a:ea typeface="+mj-ea"/>
                <a:cs typeface="+mj-cs"/>
              </a:rPr>
              <a:t>Then…</a:t>
            </a:r>
          </a:p>
        </p:txBody>
      </p:sp>
      <p:sp>
        <p:nvSpPr>
          <p:cNvPr id="15" name="Rectangle: Rounded Corners 14">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Content Placeholder 5" descr="A close-up of a document&#10;&#10;Description automatically generated">
            <a:extLst>
              <a:ext uri="{FF2B5EF4-FFF2-40B4-BE49-F238E27FC236}">
                <a16:creationId xmlns:a16="http://schemas.microsoft.com/office/drawing/2014/main" id="{CA8AC112-578B-3E24-59D5-C970234E05BF}"/>
              </a:ext>
            </a:extLst>
          </p:cNvPr>
          <p:cNvPicPr>
            <a:picLocks noGrp="1" noChangeAspect="1"/>
          </p:cNvPicPr>
          <p:nvPr>
            <p:ph idx="1"/>
          </p:nvPr>
        </p:nvPicPr>
        <p:blipFill>
          <a:blip r:embed="rId2"/>
          <a:stretch>
            <a:fillRect/>
          </a:stretch>
        </p:blipFill>
        <p:spPr>
          <a:xfrm>
            <a:off x="385572" y="2360403"/>
            <a:ext cx="11420856" cy="3654674"/>
          </a:xfrm>
          <a:prstGeom prst="rect">
            <a:avLst/>
          </a:prstGeom>
        </p:spPr>
      </p:pic>
      <p:sp>
        <p:nvSpPr>
          <p:cNvPr id="9" name="Rectangle 8">
            <a:extLst>
              <a:ext uri="{FF2B5EF4-FFF2-40B4-BE49-F238E27FC236}">
                <a16:creationId xmlns:a16="http://schemas.microsoft.com/office/drawing/2014/main" id="{A33FBA1F-BEF4-7E2A-9F11-83DB4C192B17}"/>
              </a:ext>
            </a:extLst>
          </p:cNvPr>
          <p:cNvSpPr/>
          <p:nvPr/>
        </p:nvSpPr>
        <p:spPr>
          <a:xfrm>
            <a:off x="385572" y="3178629"/>
            <a:ext cx="11022657" cy="1611085"/>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98150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31141-959F-7A60-06D3-267CAB55CA08}"/>
              </a:ext>
            </a:extLst>
          </p:cNvPr>
          <p:cNvSpPr>
            <a:spLocks noGrp="1"/>
          </p:cNvSpPr>
          <p:nvPr>
            <p:ph type="title"/>
          </p:nvPr>
        </p:nvSpPr>
        <p:spPr/>
        <p:txBody>
          <a:bodyPr/>
          <a:lstStyle/>
          <a:p>
            <a:r>
              <a:rPr lang="en-US">
                <a:cs typeface="Calibri Light"/>
              </a:rPr>
              <a:t>Sign and Date the Form</a:t>
            </a:r>
          </a:p>
        </p:txBody>
      </p:sp>
      <p:pic>
        <p:nvPicPr>
          <p:cNvPr id="4" name="Content Placeholder 3" descr="A close-up of a form&#10;&#10;Description automatically generated">
            <a:extLst>
              <a:ext uri="{FF2B5EF4-FFF2-40B4-BE49-F238E27FC236}">
                <a16:creationId xmlns:a16="http://schemas.microsoft.com/office/drawing/2014/main" id="{45133F6E-C36E-F958-7969-49CA34286C29}"/>
              </a:ext>
            </a:extLst>
          </p:cNvPr>
          <p:cNvPicPr>
            <a:picLocks noGrp="1" noChangeAspect="1"/>
          </p:cNvPicPr>
          <p:nvPr>
            <p:ph idx="1"/>
          </p:nvPr>
        </p:nvPicPr>
        <p:blipFill rotWithShape="1">
          <a:blip r:embed="rId3"/>
          <a:srcRect b="20447"/>
          <a:stretch/>
        </p:blipFill>
        <p:spPr>
          <a:xfrm>
            <a:off x="433294" y="2162482"/>
            <a:ext cx="10921999" cy="2604727"/>
          </a:xfrm>
        </p:spPr>
      </p:pic>
      <p:sp>
        <p:nvSpPr>
          <p:cNvPr id="3" name="TextBox 2">
            <a:extLst>
              <a:ext uri="{FF2B5EF4-FFF2-40B4-BE49-F238E27FC236}">
                <a16:creationId xmlns:a16="http://schemas.microsoft.com/office/drawing/2014/main" id="{84876723-B69C-A22B-A0F3-197B59F0112B}"/>
              </a:ext>
            </a:extLst>
          </p:cNvPr>
          <p:cNvSpPr txBox="1"/>
          <p:nvPr/>
        </p:nvSpPr>
        <p:spPr>
          <a:xfrm>
            <a:off x="914402" y="5577840"/>
            <a:ext cx="9940834" cy="369332"/>
          </a:xfrm>
          <a:prstGeom prst="rect">
            <a:avLst/>
          </a:prstGeom>
          <a:solidFill>
            <a:srgbClr val="FFC000"/>
          </a:solidFill>
          <a:ln>
            <a:solidFill>
              <a:schemeClr val="tx1"/>
            </a:solidFill>
          </a:ln>
        </p:spPr>
        <p:txBody>
          <a:bodyPr wrap="square" rtlCol="0">
            <a:spAutoFit/>
          </a:bodyPr>
          <a:lstStyle/>
          <a:p>
            <a:pPr algn="ctr"/>
            <a:r>
              <a:rPr lang="en-US"/>
              <a:t>This form must have two signatures. CMHC or Center Clinician may sign as a designee.</a:t>
            </a:r>
          </a:p>
        </p:txBody>
      </p:sp>
    </p:spTree>
    <p:extLst>
      <p:ext uri="{BB962C8B-B14F-4D97-AF65-F5344CB8AC3E}">
        <p14:creationId xmlns:p14="http://schemas.microsoft.com/office/powerpoint/2010/main" val="967152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03990-8E21-9A2C-D942-8024795D8E28}"/>
              </a:ext>
            </a:extLst>
          </p:cNvPr>
          <p:cNvSpPr>
            <a:spLocks noGrp="1"/>
          </p:cNvSpPr>
          <p:nvPr>
            <p:ph type="title"/>
          </p:nvPr>
        </p:nvSpPr>
        <p:spPr/>
        <p:txBody>
          <a:bodyPr/>
          <a:lstStyle/>
          <a:p>
            <a:r>
              <a:rPr lang="en-US"/>
              <a:t>Next Steps</a:t>
            </a:r>
          </a:p>
        </p:txBody>
      </p:sp>
      <p:graphicFrame>
        <p:nvGraphicFramePr>
          <p:cNvPr id="5" name="Content Placeholder 2">
            <a:extLst>
              <a:ext uri="{FF2B5EF4-FFF2-40B4-BE49-F238E27FC236}">
                <a16:creationId xmlns:a16="http://schemas.microsoft.com/office/drawing/2014/main" id="{3441CCC6-82E4-DBA2-F6EB-8C57D8CF5625}"/>
              </a:ext>
            </a:extLst>
          </p:cNvPr>
          <p:cNvGraphicFramePr>
            <a:graphicFrameLocks noGrp="1"/>
          </p:cNvGraphicFramePr>
          <p:nvPr>
            <p:ph idx="1"/>
            <p:extLst>
              <p:ext uri="{D42A27DB-BD31-4B8C-83A1-F6EECF244321}">
                <p14:modId xmlns:p14="http://schemas.microsoft.com/office/powerpoint/2010/main" val="28824164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3842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4FC2EE8A-C93A-2B22-E7F7-E8745EDA8C5E}"/>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kern="1200">
                <a:solidFill>
                  <a:schemeClr val="tx1"/>
                </a:solidFill>
                <a:latin typeface="+mj-lt"/>
                <a:ea typeface="+mj-ea"/>
                <a:cs typeface="+mj-cs"/>
              </a:rPr>
              <a:t>If…</a:t>
            </a:r>
          </a:p>
        </p:txBody>
      </p:sp>
      <p:pic>
        <p:nvPicPr>
          <p:cNvPr id="8" name="Content Placeholder 7">
            <a:extLst>
              <a:ext uri="{FF2B5EF4-FFF2-40B4-BE49-F238E27FC236}">
                <a16:creationId xmlns:a16="http://schemas.microsoft.com/office/drawing/2014/main" id="{C15D9C4B-094C-B33F-1514-931E2C2E214C}"/>
              </a:ext>
            </a:extLst>
          </p:cNvPr>
          <p:cNvPicPr>
            <a:picLocks noGrp="1" noChangeAspect="1"/>
          </p:cNvPicPr>
          <p:nvPr>
            <p:ph idx="1"/>
          </p:nvPr>
        </p:nvPicPr>
        <p:blipFill>
          <a:blip r:embed="rId2"/>
          <a:stretch>
            <a:fillRect/>
          </a:stretch>
        </p:blipFill>
        <p:spPr>
          <a:xfrm>
            <a:off x="723900" y="3227001"/>
            <a:ext cx="10744200" cy="2202561"/>
          </a:xfrm>
          <a:prstGeom prst="rect">
            <a:avLst/>
          </a:prstGeom>
        </p:spPr>
      </p:pic>
    </p:spTree>
    <p:extLst>
      <p:ext uri="{BB962C8B-B14F-4D97-AF65-F5344CB8AC3E}">
        <p14:creationId xmlns:p14="http://schemas.microsoft.com/office/powerpoint/2010/main" val="2900327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93A0F73C-9733-8ED4-99B8-A5A166F7845C}"/>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kern="1200">
                <a:solidFill>
                  <a:schemeClr val="tx1"/>
                </a:solidFill>
                <a:latin typeface="+mj-lt"/>
                <a:ea typeface="+mj-ea"/>
                <a:cs typeface="+mj-cs"/>
              </a:rPr>
              <a:t>Then…</a:t>
            </a:r>
          </a:p>
        </p:txBody>
      </p:sp>
      <p:pic>
        <p:nvPicPr>
          <p:cNvPr id="6" name="Content Placeholder 5">
            <a:extLst>
              <a:ext uri="{FF2B5EF4-FFF2-40B4-BE49-F238E27FC236}">
                <a16:creationId xmlns:a16="http://schemas.microsoft.com/office/drawing/2014/main" id="{DA7DEC6B-B56C-E061-A438-E7AC3D4D34A8}"/>
              </a:ext>
            </a:extLst>
          </p:cNvPr>
          <p:cNvPicPr>
            <a:picLocks noGrp="1" noChangeAspect="1"/>
          </p:cNvPicPr>
          <p:nvPr>
            <p:ph idx="1"/>
          </p:nvPr>
        </p:nvPicPr>
        <p:blipFill>
          <a:blip r:embed="rId2"/>
          <a:stretch>
            <a:fillRect/>
          </a:stretch>
        </p:blipFill>
        <p:spPr>
          <a:xfrm>
            <a:off x="723900" y="2568919"/>
            <a:ext cx="10744200" cy="3518725"/>
          </a:xfrm>
          <a:prstGeom prst="rect">
            <a:avLst/>
          </a:prstGeom>
        </p:spPr>
      </p:pic>
      <p:sp>
        <p:nvSpPr>
          <p:cNvPr id="7" name="Rectangle 6">
            <a:extLst>
              <a:ext uri="{FF2B5EF4-FFF2-40B4-BE49-F238E27FC236}">
                <a16:creationId xmlns:a16="http://schemas.microsoft.com/office/drawing/2014/main" id="{E737F2D6-72C3-1364-83C3-18A99AC89AC1}"/>
              </a:ext>
            </a:extLst>
          </p:cNvPr>
          <p:cNvSpPr/>
          <p:nvPr/>
        </p:nvSpPr>
        <p:spPr>
          <a:xfrm>
            <a:off x="340668" y="4931229"/>
            <a:ext cx="11022657" cy="1240971"/>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62054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58AC-EC2D-717C-EB41-8746D76E212E}"/>
              </a:ext>
            </a:extLst>
          </p:cNvPr>
          <p:cNvSpPr>
            <a:spLocks noGrp="1"/>
          </p:cNvSpPr>
          <p:nvPr>
            <p:ph type="title"/>
          </p:nvPr>
        </p:nvSpPr>
        <p:spPr/>
        <p:txBody>
          <a:bodyPr/>
          <a:lstStyle/>
          <a:p>
            <a:r>
              <a:rPr lang="en-US"/>
              <a:t>Specific PRH Language Regarding ZT Policy Change from PRH 2.3, R5</a:t>
            </a:r>
          </a:p>
        </p:txBody>
      </p:sp>
      <p:sp>
        <p:nvSpPr>
          <p:cNvPr id="3" name="Content Placeholder 2">
            <a:extLst>
              <a:ext uri="{FF2B5EF4-FFF2-40B4-BE49-F238E27FC236}">
                <a16:creationId xmlns:a16="http://schemas.microsoft.com/office/drawing/2014/main" id="{CC811660-812F-C401-748C-DE1200702AFF}"/>
              </a:ext>
            </a:extLst>
          </p:cNvPr>
          <p:cNvSpPr>
            <a:spLocks noGrp="1"/>
          </p:cNvSpPr>
          <p:nvPr>
            <p:ph idx="1"/>
          </p:nvPr>
        </p:nvSpPr>
        <p:spPr>
          <a:xfrm>
            <a:off x="838200" y="1825625"/>
            <a:ext cx="10515600" cy="4488747"/>
          </a:xfrm>
        </p:spPr>
        <p:txBody>
          <a:bodyPr vert="horz" lIns="91440" tIns="45720" rIns="91440" bIns="45720" rtlCol="0" anchor="t">
            <a:noAutofit/>
          </a:bodyPr>
          <a:lstStyle/>
          <a:p>
            <a:pPr marL="0" indent="0">
              <a:spcBef>
                <a:spcPts val="0"/>
              </a:spcBef>
              <a:spcAft>
                <a:spcPts val="750"/>
              </a:spcAft>
              <a:buNone/>
            </a:pPr>
            <a:r>
              <a:rPr lang="en-US" sz="1600">
                <a:effectLst/>
                <a:ea typeface="Times New Roman" panose="02020603050405020304" pitchFamily="18" charset="0"/>
                <a:cs typeface="Times New Roman"/>
              </a:rPr>
              <a:t>(c) When a student’s entry and follow-up drug tests are both positive for THC, a determination must be made as to whether the positive follow-up test is due to</a:t>
            </a:r>
            <a:r>
              <a:rPr lang="en-US" sz="1600" u="sng">
                <a:effectLst/>
                <a:ea typeface="Times New Roman" panose="02020603050405020304" pitchFamily="18" charset="0"/>
                <a:cs typeface="Times New Roman"/>
              </a:rPr>
              <a:t> current/active drug use or due to residual THC metabolites from use prior to Job Corps</a:t>
            </a:r>
            <a:r>
              <a:rPr lang="en-US" sz="1600">
                <a:effectLst/>
                <a:ea typeface="Times New Roman" panose="02020603050405020304" pitchFamily="18" charset="0"/>
                <a:cs typeface="Times New Roman"/>
              </a:rPr>
              <a:t> enrollment.</a:t>
            </a:r>
            <a:r>
              <a:rPr lang="en-US" sz="1600">
                <a:ea typeface="Times New Roman" panose="02020603050405020304" pitchFamily="18" charset="0"/>
                <a:cs typeface="Times New Roman"/>
              </a:rPr>
              <a:t> </a:t>
            </a:r>
            <a:r>
              <a:rPr lang="en-US" sz="1600">
                <a:effectLst/>
                <a:ea typeface="Times New Roman" panose="02020603050405020304" pitchFamily="18" charset="0"/>
                <a:cs typeface="Times New Roman"/>
              </a:rPr>
              <a:t> The following actions must be taken:</a:t>
            </a:r>
            <a:r>
              <a:rPr lang="en-US" sz="1600">
                <a:ea typeface="Times New Roman" panose="02020603050405020304" pitchFamily="18" charset="0"/>
                <a:cs typeface="Times New Roman"/>
              </a:rPr>
              <a:t> </a:t>
            </a:r>
            <a:endParaRPr lang="en-US" sz="1600">
              <a:effectLst/>
              <a:ea typeface="Times New Roman" panose="02020603050405020304" pitchFamily="18" charset="0"/>
            </a:endParaRPr>
          </a:p>
          <a:p>
            <a:pPr marL="342900" marR="0" lvl="0" indent="-342900">
              <a:spcBef>
                <a:spcPts val="0"/>
              </a:spcBef>
              <a:spcAft>
                <a:spcPts val="750"/>
              </a:spcAft>
              <a:buFont typeface="+mj-lt"/>
              <a:buAutoNum type="arabicParenR"/>
            </a:pPr>
            <a:r>
              <a:rPr lang="en-US" sz="1600">
                <a:effectLst/>
                <a:ea typeface="Times New Roman" panose="02020603050405020304" pitchFamily="18" charset="0"/>
              </a:rPr>
              <a:t>The TEAP Specialist (or other licensed/credentialed individual in the absence of a TEAP Specialist) completes and signs the “Determination of Current/Active Use versus Residual Use for THC on a Follow-Up Drug Test (PRH Form 2-07)” form.</a:t>
            </a:r>
          </a:p>
          <a:p>
            <a:pPr marL="342900" marR="0" lvl="0" indent="-342900">
              <a:spcBef>
                <a:spcPts val="0"/>
              </a:spcBef>
              <a:spcAft>
                <a:spcPts val="750"/>
              </a:spcAft>
              <a:buFont typeface="+mj-lt"/>
              <a:buAutoNum type="arabicParenR"/>
            </a:pPr>
            <a:r>
              <a:rPr lang="en-US" sz="1600">
                <a:effectLst/>
                <a:ea typeface="Times New Roman" panose="02020603050405020304" pitchFamily="18" charset="0"/>
              </a:rPr>
              <a:t>The Health and Wellness Director (or designee) reviews and cosigns Form 2-07.</a:t>
            </a:r>
          </a:p>
          <a:p>
            <a:pPr marL="342900" marR="0" lvl="0" indent="-342900">
              <a:spcBef>
                <a:spcPts val="0"/>
              </a:spcBef>
              <a:spcAft>
                <a:spcPts val="750"/>
              </a:spcAft>
              <a:buFont typeface="+mj-lt"/>
              <a:buAutoNum type="arabicParenR"/>
            </a:pPr>
            <a:r>
              <a:rPr lang="en-US" sz="1600">
                <a:effectLst/>
                <a:ea typeface="Times New Roman" panose="02020603050405020304" pitchFamily="18" charset="0"/>
              </a:rPr>
              <a:t>Based on the determination:</a:t>
            </a:r>
          </a:p>
          <a:p>
            <a:pPr marL="742950" marR="0" lvl="1" indent="-285750">
              <a:spcBef>
                <a:spcPts val="0"/>
              </a:spcBef>
              <a:spcAft>
                <a:spcPts val="750"/>
              </a:spcAft>
              <a:buFont typeface="Symbol" pitchFamily="2" charset="2"/>
              <a:buChar char=""/>
            </a:pPr>
            <a:r>
              <a:rPr lang="en-US" sz="1600">
                <a:effectLst/>
                <a:ea typeface="Times New Roman" panose="02020603050405020304" pitchFamily="18" charset="0"/>
              </a:rPr>
              <a:t>The student’s THC concentration (ng/mL) decreased by 50% or more between the entry toxicology and follow-up test (prior to their 45th day in Job Corps). A positive THC result is most likely due to residual concentrations of THC resulting from drug use prior to entering Job Corps. There is no disciplinary consequence. The student should continue to receive TEAP services, including mandatory relapse prevention, per PRH 2.3 R5 (e3) above.</a:t>
            </a:r>
          </a:p>
          <a:p>
            <a:pPr marL="742950" marR="0" lvl="1" indent="-285750">
              <a:spcBef>
                <a:spcPts val="0"/>
              </a:spcBef>
              <a:spcAft>
                <a:spcPts val="750"/>
              </a:spcAft>
              <a:buFont typeface="Symbol" pitchFamily="2" charset="2"/>
              <a:buChar char=""/>
            </a:pPr>
            <a:r>
              <a:rPr lang="en-US" sz="1600">
                <a:effectLst/>
                <a:ea typeface="Times New Roman" panose="02020603050405020304" pitchFamily="18" charset="0"/>
              </a:rPr>
              <a:t>The student’s THC concentration (ng/mL) decreased by less than 50%, increased, or remained the same between the entry toxicology and follow-up test (prior to their 45th day in Job Corps). A positive THC result is most likely due to current/active drug use since arrival at Job Corps. Referral to the Fact-Finding Board per PRH 2.3 R5, g3(d) and PRH Exhibit 2-1.</a:t>
            </a:r>
          </a:p>
          <a:p>
            <a:pPr marL="342900" marR="0" lvl="0" indent="-342900">
              <a:spcBef>
                <a:spcPts val="0"/>
              </a:spcBef>
              <a:spcAft>
                <a:spcPts val="750"/>
              </a:spcAft>
              <a:buFont typeface="+mj-lt"/>
              <a:buAutoNum type="arabicParenR"/>
            </a:pPr>
            <a:r>
              <a:rPr lang="en-US" sz="1600">
                <a:effectLst/>
                <a:ea typeface="Times New Roman" panose="02020603050405020304" pitchFamily="18" charset="0"/>
              </a:rPr>
              <a:t>File Form 2-07 in the Student Health Record.</a:t>
            </a:r>
          </a:p>
        </p:txBody>
      </p:sp>
    </p:spTree>
    <p:extLst>
      <p:ext uri="{BB962C8B-B14F-4D97-AF65-F5344CB8AC3E}">
        <p14:creationId xmlns:p14="http://schemas.microsoft.com/office/powerpoint/2010/main" val="3709331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3B1B2-83F6-4777-59C5-4B82A3DA7CDE}"/>
              </a:ext>
            </a:extLst>
          </p:cNvPr>
          <p:cNvSpPr>
            <a:spLocks noGrp="1"/>
          </p:cNvSpPr>
          <p:nvPr>
            <p:ph type="title"/>
          </p:nvPr>
        </p:nvSpPr>
        <p:spPr/>
        <p:txBody>
          <a:bodyPr/>
          <a:lstStyle/>
          <a:p>
            <a:r>
              <a:rPr lang="en-US"/>
              <a:t>Next Steps</a:t>
            </a:r>
          </a:p>
        </p:txBody>
      </p:sp>
      <p:graphicFrame>
        <p:nvGraphicFramePr>
          <p:cNvPr id="27" name="Content Placeholder 24">
            <a:extLst>
              <a:ext uri="{FF2B5EF4-FFF2-40B4-BE49-F238E27FC236}">
                <a16:creationId xmlns:a16="http://schemas.microsoft.com/office/drawing/2014/main" id="{61445E53-AFD1-B443-26D4-50683332F79C}"/>
              </a:ext>
            </a:extLst>
          </p:cNvPr>
          <p:cNvGraphicFramePr>
            <a:graphicFrameLocks noGrp="1"/>
          </p:cNvGraphicFramePr>
          <p:nvPr>
            <p:ph idx="1"/>
            <p:extLst>
              <p:ext uri="{D42A27DB-BD31-4B8C-83A1-F6EECF244321}">
                <p14:modId xmlns:p14="http://schemas.microsoft.com/office/powerpoint/2010/main" val="14881661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416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B9A9A86-3683-68C5-8EB4-FD57EDE7BE29}"/>
              </a:ext>
            </a:extLst>
          </p:cNvPr>
          <p:cNvSpPr>
            <a:spLocks noGrp="1"/>
          </p:cNvSpPr>
          <p:nvPr>
            <p:ph type="title"/>
          </p:nvPr>
        </p:nvSpPr>
        <p:spPr>
          <a:xfrm>
            <a:off x="838200" y="556995"/>
            <a:ext cx="10515600" cy="1133693"/>
          </a:xfrm>
        </p:spPr>
        <p:txBody>
          <a:bodyPr vert="horz" lIns="91440" tIns="45720" rIns="91440" bIns="45720" rtlCol="0" anchor="ctr">
            <a:normAutofit/>
          </a:bodyPr>
          <a:lstStyle/>
          <a:p>
            <a:r>
              <a:rPr lang="en-US" sz="3600" kern="1200">
                <a:solidFill>
                  <a:schemeClr val="tx1"/>
                </a:solidFill>
                <a:latin typeface="+mj-lt"/>
                <a:ea typeface="+mj-ea"/>
                <a:cs typeface="+mj-cs"/>
              </a:rPr>
              <a:t>Job Corps’ Drug Testing Policy</a:t>
            </a:r>
          </a:p>
        </p:txBody>
      </p:sp>
      <p:sp>
        <p:nvSpPr>
          <p:cNvPr id="5" name="Slide Number Placeholder 4">
            <a:extLst>
              <a:ext uri="{FF2B5EF4-FFF2-40B4-BE49-F238E27FC236}">
                <a16:creationId xmlns:a16="http://schemas.microsoft.com/office/drawing/2014/main" id="{90F7C136-E641-FCB0-BF0C-0A248DDA368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a:pPr>
                <a:spcAft>
                  <a:spcPts val="600"/>
                </a:spcAft>
                <a:defRPr/>
              </a:pPr>
              <a:t>3</a:t>
            </a:fld>
            <a:endParaRPr lang="en-US"/>
          </a:p>
        </p:txBody>
      </p:sp>
      <p:graphicFrame>
        <p:nvGraphicFramePr>
          <p:cNvPr id="58" name="Content Placeholder 6">
            <a:extLst>
              <a:ext uri="{FF2B5EF4-FFF2-40B4-BE49-F238E27FC236}">
                <a16:creationId xmlns:a16="http://schemas.microsoft.com/office/drawing/2014/main" id="{1CBAB1FD-D744-9D51-35E7-36039119AE97}"/>
              </a:ext>
            </a:extLst>
          </p:cNvPr>
          <p:cNvGraphicFramePr>
            <a:graphicFrameLocks noGrp="1"/>
          </p:cNvGraphicFramePr>
          <p:nvPr>
            <p:ph idx="1"/>
            <p:extLst>
              <p:ext uri="{D42A27DB-BD31-4B8C-83A1-F6EECF244321}">
                <p14:modId xmlns:p14="http://schemas.microsoft.com/office/powerpoint/2010/main" val="4390174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1944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488756-9035-44E9-E7D5-69B434BAA771}"/>
              </a:ext>
            </a:extLst>
          </p:cNvPr>
          <p:cNvSpPr>
            <a:spLocks noGrp="1"/>
          </p:cNvSpPr>
          <p:nvPr>
            <p:ph type="title"/>
          </p:nvPr>
        </p:nvSpPr>
        <p:spPr>
          <a:xfrm>
            <a:off x="841248" y="548640"/>
            <a:ext cx="3600860" cy="5431536"/>
          </a:xfrm>
        </p:spPr>
        <p:txBody>
          <a:bodyPr>
            <a:normAutofit/>
          </a:bodyPr>
          <a:lstStyle/>
          <a:p>
            <a:r>
              <a:rPr lang="en-US" sz="3600">
                <a:ea typeface="+mj-lt"/>
                <a:cs typeface="+mj-lt"/>
              </a:rPr>
              <a:t>Updated PRH Exhibit 2-1</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0A64B3-D331-96BA-3581-7DCC5F6862FD}"/>
              </a:ext>
            </a:extLst>
          </p:cNvPr>
          <p:cNvSpPr>
            <a:spLocks noGrp="1"/>
          </p:cNvSpPr>
          <p:nvPr>
            <p:ph idx="1"/>
          </p:nvPr>
        </p:nvSpPr>
        <p:spPr>
          <a:xfrm>
            <a:off x="5126418" y="552091"/>
            <a:ext cx="6224335" cy="5431536"/>
          </a:xfrm>
        </p:spPr>
        <p:txBody>
          <a:bodyPr vert="horz" lIns="91440" tIns="45720" rIns="91440" bIns="45720" rtlCol="0" anchor="ctr">
            <a:normAutofit/>
          </a:bodyPr>
          <a:lstStyle/>
          <a:p>
            <a:pPr>
              <a:buNone/>
            </a:pPr>
            <a:r>
              <a:rPr lang="en-US">
                <a:ea typeface="Calibri" panose="020F0502020204030204"/>
                <a:cs typeface="Times New Roman"/>
              </a:rPr>
              <a:t>Updated </a:t>
            </a:r>
            <a:r>
              <a:rPr lang="en-US" u="sng">
                <a:ea typeface="Calibri" panose="020F0502020204030204"/>
                <a:cs typeface="Times New Roman"/>
              </a:rPr>
              <a:t>Infraction</a:t>
            </a:r>
            <a:r>
              <a:rPr lang="en-US">
                <a:ea typeface="Calibri" panose="020F0502020204030204"/>
                <a:cs typeface="Times New Roman"/>
              </a:rPr>
              <a:t> category to “Level I infraction - Use of drugs as evidenced by a positive follow-up drug test.”  </a:t>
            </a:r>
            <a:endParaRPr lang="en-US">
              <a:ea typeface="Calibri" panose="020F0502020204030204"/>
              <a:cs typeface="Calibri" panose="020F0502020204030204"/>
            </a:endParaRPr>
          </a:p>
          <a:p>
            <a:pPr>
              <a:buNone/>
            </a:pPr>
            <a:r>
              <a:rPr lang="en-US" u="sng">
                <a:ea typeface="Calibri" panose="020F0502020204030204"/>
                <a:cs typeface="Times New Roman"/>
              </a:rPr>
              <a:t>Definition</a:t>
            </a:r>
            <a:r>
              <a:rPr lang="en-US">
                <a:ea typeface="Calibri" panose="020F0502020204030204"/>
                <a:cs typeface="Times New Roman"/>
              </a:rPr>
              <a:t> category added NOTE: </a:t>
            </a:r>
            <a:endParaRPr lang="en-US">
              <a:ea typeface="Calibri" panose="020F0502020204030204"/>
              <a:cs typeface="Calibri"/>
            </a:endParaRPr>
          </a:p>
          <a:p>
            <a:pPr>
              <a:buNone/>
            </a:pPr>
            <a:r>
              <a:rPr lang="en-US">
                <a:ea typeface="Calibri" panose="020F0502020204030204"/>
                <a:cs typeface="Times New Roman"/>
              </a:rPr>
              <a:t>For cases involving a positive marijuana [THC] test result between the 37th and 40th day, a determination must be made as to whether the positive follow-up test is due to current/active drug use or due to residual THC metabolites from use prior to Job Corps enrollment.  Follow the policy outlined in PRH 2.3 R5.</a:t>
            </a:r>
            <a:endParaRPr lang="en-US" sz="2200">
              <a:ea typeface="Calibri"/>
              <a:cs typeface="Calibri"/>
            </a:endParaRPr>
          </a:p>
        </p:txBody>
      </p:sp>
    </p:spTree>
    <p:extLst>
      <p:ext uri="{BB962C8B-B14F-4D97-AF65-F5344CB8AC3E}">
        <p14:creationId xmlns:p14="http://schemas.microsoft.com/office/powerpoint/2010/main" val="2849210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descr="A close-up of a document&#10;&#10;Description automatically generated">
            <a:extLst>
              <a:ext uri="{FF2B5EF4-FFF2-40B4-BE49-F238E27FC236}">
                <a16:creationId xmlns:a16="http://schemas.microsoft.com/office/drawing/2014/main" id="{49BD3A02-C456-0C52-CB66-4AF233426E2E}"/>
              </a:ext>
            </a:extLst>
          </p:cNvPr>
          <p:cNvPicPr>
            <a:picLocks noGrp="1" noChangeAspect="1"/>
          </p:cNvPicPr>
          <p:nvPr>
            <p:ph idx="1"/>
          </p:nvPr>
        </p:nvPicPr>
        <p:blipFill rotWithShape="1">
          <a:blip r:embed="rId2"/>
          <a:srcRect t="8180"/>
          <a:stretch/>
        </p:blipFill>
        <p:spPr>
          <a:xfrm>
            <a:off x="20" y="1282"/>
            <a:ext cx="12191980" cy="6856718"/>
          </a:xfrm>
          <a:prstGeom prst="rect">
            <a:avLst/>
          </a:prstGeom>
        </p:spPr>
      </p:pic>
    </p:spTree>
    <p:extLst>
      <p:ext uri="{BB962C8B-B14F-4D97-AF65-F5344CB8AC3E}">
        <p14:creationId xmlns:p14="http://schemas.microsoft.com/office/powerpoint/2010/main" val="514659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8F14D-7E65-36E1-6757-876E0DB4546E}"/>
              </a:ext>
            </a:extLst>
          </p:cNvPr>
          <p:cNvSpPr>
            <a:spLocks noGrp="1"/>
          </p:cNvSpPr>
          <p:nvPr>
            <p:ph type="title"/>
          </p:nvPr>
        </p:nvSpPr>
        <p:spPr/>
        <p:txBody>
          <a:bodyPr/>
          <a:lstStyle/>
          <a:p>
            <a:r>
              <a:rPr lang="en-US">
                <a:cs typeface="Calibri Light"/>
              </a:rPr>
              <a:t>PRH Language Regarding Fact Finding Board</a:t>
            </a:r>
          </a:p>
        </p:txBody>
      </p:sp>
      <p:sp>
        <p:nvSpPr>
          <p:cNvPr id="3" name="Content Placeholder 2">
            <a:extLst>
              <a:ext uri="{FF2B5EF4-FFF2-40B4-BE49-F238E27FC236}">
                <a16:creationId xmlns:a16="http://schemas.microsoft.com/office/drawing/2014/main" id="{10C936C0-1254-B571-F756-B5EB787A85BF}"/>
              </a:ext>
            </a:extLst>
          </p:cNvPr>
          <p:cNvSpPr>
            <a:spLocks noGrp="1"/>
          </p:cNvSpPr>
          <p:nvPr>
            <p:ph idx="1"/>
          </p:nvPr>
        </p:nvSpPr>
        <p:spPr/>
        <p:txBody>
          <a:bodyPr vert="horz" lIns="91440" tIns="45720" rIns="91440" bIns="45720" rtlCol="0" anchor="t">
            <a:normAutofit lnSpcReduction="10000"/>
          </a:bodyPr>
          <a:lstStyle/>
          <a:p>
            <a:pPr>
              <a:buNone/>
            </a:pPr>
            <a:r>
              <a:rPr lang="en-US">
                <a:ea typeface="+mn-lt"/>
                <a:cs typeface="+mn-lt"/>
              </a:rPr>
              <a:t>(d) For students who test positive on the follow-up drug test for any drug other than marijuana (THC) or who are determined to have current/active marijuana (THC) use during the relevant enrollment period, the center must follow PRH 2.5, R3, Investigation and Disposition of Incidents.  </a:t>
            </a:r>
          </a:p>
          <a:p>
            <a:pPr>
              <a:buNone/>
            </a:pPr>
            <a:r>
              <a:rPr lang="en-US">
                <a:ea typeface="+mn-lt"/>
                <a:cs typeface="+mn-lt"/>
              </a:rPr>
              <a:t>A copy of Form 2-07 must be submitted to the Fact-Finding Board.  </a:t>
            </a:r>
          </a:p>
          <a:p>
            <a:pPr>
              <a:buNone/>
            </a:pPr>
            <a:r>
              <a:rPr lang="en-US">
                <a:ea typeface="+mn-lt"/>
                <a:cs typeface="+mn-lt"/>
              </a:rPr>
              <a:t>Evidence must be provided to the Fact-Finding Board in a manner that protects student’s privacy in accordance with 45 CFR 160, 162, and 164, 42 CFR Part 2, and </a:t>
            </a:r>
            <a:r>
              <a:rPr lang="en-US">
                <a:ea typeface="+mn-lt"/>
                <a:cs typeface="+mn-lt"/>
                <a:hlinkClick r:id="rId2"/>
              </a:rPr>
              <a:t>PRH Appendix 202 Transmission, Storage, and Confidentiality of Medical, Health, and Disability-Related Information</a:t>
            </a:r>
            <a:r>
              <a:rPr lang="en-US">
                <a:ea typeface="+mn-lt"/>
                <a:cs typeface="+mn-lt"/>
              </a:rPr>
              <a:t>. </a:t>
            </a:r>
            <a:endParaRPr lang="en-US">
              <a:ea typeface="Calibri"/>
              <a:cs typeface="Calibri"/>
            </a:endParaRPr>
          </a:p>
          <a:p>
            <a:pPr marL="0" indent="0">
              <a:buNone/>
            </a:pPr>
            <a:endParaRPr lang="en-US">
              <a:cs typeface="Calibri"/>
            </a:endParaRPr>
          </a:p>
        </p:txBody>
      </p:sp>
    </p:spTree>
    <p:extLst>
      <p:ext uri="{BB962C8B-B14F-4D97-AF65-F5344CB8AC3E}">
        <p14:creationId xmlns:p14="http://schemas.microsoft.com/office/powerpoint/2010/main" val="3306895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1A1B9-DD42-5EBB-020D-156EA0A83C57}"/>
              </a:ext>
            </a:extLst>
          </p:cNvPr>
          <p:cNvSpPr>
            <a:spLocks noGrp="1"/>
          </p:cNvSpPr>
          <p:nvPr>
            <p:ph type="title"/>
          </p:nvPr>
        </p:nvSpPr>
        <p:spPr/>
        <p:txBody>
          <a:bodyPr>
            <a:normAutofit/>
          </a:bodyPr>
          <a:lstStyle/>
          <a:p>
            <a:r>
              <a:rPr lang="en-US" sz="3600">
                <a:latin typeface="+mn-lt"/>
              </a:rPr>
              <a:t>Student Appeal Process Following Disciplinary Separation</a:t>
            </a:r>
            <a:endParaRPr lang="en-US" sz="3600">
              <a:latin typeface="+mn-lt"/>
              <a:cs typeface="Calibri"/>
            </a:endParaRPr>
          </a:p>
        </p:txBody>
      </p:sp>
      <p:sp>
        <p:nvSpPr>
          <p:cNvPr id="3" name="Content Placeholder 2">
            <a:extLst>
              <a:ext uri="{FF2B5EF4-FFF2-40B4-BE49-F238E27FC236}">
                <a16:creationId xmlns:a16="http://schemas.microsoft.com/office/drawing/2014/main" id="{198DFDEA-93A5-B196-D3C2-CEB804328BF0}"/>
              </a:ext>
            </a:extLst>
          </p:cNvPr>
          <p:cNvSpPr>
            <a:spLocks noGrp="1"/>
          </p:cNvSpPr>
          <p:nvPr>
            <p:ph idx="1"/>
          </p:nvPr>
        </p:nvSpPr>
        <p:spPr/>
        <p:txBody>
          <a:bodyPr>
            <a:normAutofit fontScale="85000" lnSpcReduction="10000"/>
          </a:bodyPr>
          <a:lstStyle/>
          <a:p>
            <a:r>
              <a:rPr lang="en-US"/>
              <a:t>If a student receives a disciplinary separation, they receive instructions on how to appeal the decision. </a:t>
            </a:r>
          </a:p>
          <a:p>
            <a:r>
              <a:rPr lang="en-US"/>
              <a:t>The student must file an appeal with Job Corps Regional Office within 30 calendar days of separation. </a:t>
            </a:r>
          </a:p>
          <a:p>
            <a:r>
              <a:rPr lang="en-US"/>
              <a:t>A Regional Appeals Board (RAB) reviews the facts to verify whether procedural requirements were met and the student’s drug test represented an offense (i.e., new drug use) for which disciplinary separation was warranted. </a:t>
            </a:r>
          </a:p>
          <a:p>
            <a:r>
              <a:rPr lang="en-US"/>
              <a:t>The RAB sends a letter to the student on the outcome of their appeal and, if denied, offers them the opportunity to readmit to the program in one year. </a:t>
            </a:r>
          </a:p>
          <a:p>
            <a:r>
              <a:rPr lang="en-US"/>
              <a:t>Job Corps' Regional Directors may waive the one-year waiting period.</a:t>
            </a:r>
          </a:p>
        </p:txBody>
      </p:sp>
    </p:spTree>
    <p:extLst>
      <p:ext uri="{BB962C8B-B14F-4D97-AF65-F5344CB8AC3E}">
        <p14:creationId xmlns:p14="http://schemas.microsoft.com/office/powerpoint/2010/main" val="1242840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79ACDD-A3FA-5559-BB0F-97D2AE957C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493706-701E-A53D-C432-6F09C111159D}"/>
              </a:ext>
            </a:extLst>
          </p:cNvPr>
          <p:cNvSpPr>
            <a:spLocks noGrp="1"/>
          </p:cNvSpPr>
          <p:nvPr>
            <p:ph type="title"/>
          </p:nvPr>
        </p:nvSpPr>
        <p:spPr>
          <a:xfrm>
            <a:off x="479394" y="1070800"/>
            <a:ext cx="3939688" cy="5583126"/>
          </a:xfrm>
        </p:spPr>
        <p:txBody>
          <a:bodyPr>
            <a:normAutofit/>
          </a:bodyPr>
          <a:lstStyle/>
          <a:p>
            <a:pPr algn="r"/>
            <a:r>
              <a:rPr lang="en-US" sz="8000" b="1">
                <a:latin typeface="+mn-lt"/>
              </a:rPr>
              <a:t>Impact of </a:t>
            </a:r>
            <a:br>
              <a:rPr lang="en-US" sz="8000" b="1">
                <a:latin typeface="+mn-lt"/>
              </a:rPr>
            </a:br>
            <a:r>
              <a:rPr lang="en-US" sz="8000" b="1">
                <a:latin typeface="+mn-lt"/>
              </a:rPr>
              <a:t>Policy Changes </a:t>
            </a:r>
          </a:p>
        </p:txBody>
      </p:sp>
      <p:graphicFrame>
        <p:nvGraphicFramePr>
          <p:cNvPr id="47" name="Content Placeholder 2">
            <a:extLst>
              <a:ext uri="{FF2B5EF4-FFF2-40B4-BE49-F238E27FC236}">
                <a16:creationId xmlns:a16="http://schemas.microsoft.com/office/drawing/2014/main" id="{A9650DFE-2349-6F5C-9E1D-D618220ED29A}"/>
              </a:ext>
            </a:extLst>
          </p:cNvPr>
          <p:cNvGraphicFramePr>
            <a:graphicFrameLocks noGrp="1"/>
          </p:cNvGraphicFramePr>
          <p:nvPr>
            <p:ph idx="1"/>
            <p:extLst>
              <p:ext uri="{D42A27DB-BD31-4B8C-83A1-F6EECF244321}">
                <p14:modId xmlns:p14="http://schemas.microsoft.com/office/powerpoint/2010/main" val="1997873993"/>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8939FA85-3D6E-C7E1-C95C-86DFDDFB3822}"/>
                  </a:ext>
                </a:extLst>
              </p14:cNvPr>
              <p14:cNvContentPartPr/>
              <p14:nvPr/>
            </p14:nvContentPartPr>
            <p14:xfrm>
              <a:off x="-100049" y="5317075"/>
              <a:ext cx="360" cy="360"/>
            </p14:xfrm>
          </p:contentPart>
        </mc:Choice>
        <mc:Fallback xmlns="">
          <p:pic>
            <p:nvPicPr>
              <p:cNvPr id="6" name="Ink 5">
                <a:extLst>
                  <a:ext uri="{FF2B5EF4-FFF2-40B4-BE49-F238E27FC236}">
                    <a16:creationId xmlns:a16="http://schemas.microsoft.com/office/drawing/2014/main" id="{8939FA85-3D6E-C7E1-C95C-86DFDDFB3822}"/>
                  </a:ext>
                </a:extLst>
              </p:cNvPr>
              <p:cNvPicPr/>
              <p:nvPr/>
            </p:nvPicPr>
            <p:blipFill>
              <a:blip r:embed="rId9"/>
              <a:stretch>
                <a:fillRect/>
              </a:stretch>
            </p:blipFill>
            <p:spPr>
              <a:xfrm>
                <a:off x="-106169" y="5310955"/>
                <a:ext cx="12600" cy="12600"/>
              </a:xfrm>
              <a:prstGeom prst="rect">
                <a:avLst/>
              </a:prstGeom>
            </p:spPr>
          </p:pic>
        </mc:Fallback>
      </mc:AlternateContent>
    </p:spTree>
    <p:extLst>
      <p:ext uri="{BB962C8B-B14F-4D97-AF65-F5344CB8AC3E}">
        <p14:creationId xmlns:p14="http://schemas.microsoft.com/office/powerpoint/2010/main" val="3262369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383364C-0CD5-6570-F12C-5FD95B6F999D}"/>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Highlights of Other TEAP-Related PRH Changes </a:t>
            </a:r>
          </a:p>
        </p:txBody>
      </p:sp>
      <p:graphicFrame>
        <p:nvGraphicFramePr>
          <p:cNvPr id="7" name="Content Placeholder 4">
            <a:extLst>
              <a:ext uri="{FF2B5EF4-FFF2-40B4-BE49-F238E27FC236}">
                <a16:creationId xmlns:a16="http://schemas.microsoft.com/office/drawing/2014/main" id="{DD0F86B7-2A49-CE23-194C-4BE622665AA3}"/>
              </a:ext>
            </a:extLst>
          </p:cNvPr>
          <p:cNvGraphicFramePr>
            <a:graphicFrameLocks noGrp="1"/>
          </p:cNvGraphicFramePr>
          <p:nvPr>
            <p:ph idx="1"/>
            <p:extLst>
              <p:ext uri="{D42A27DB-BD31-4B8C-83A1-F6EECF244321}">
                <p14:modId xmlns:p14="http://schemas.microsoft.com/office/powerpoint/2010/main" val="92486528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4622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D25E2B-71F2-0483-9DDC-E3CC06E380D5}"/>
              </a:ext>
            </a:extLst>
          </p:cNvPr>
          <p:cNvSpPr>
            <a:spLocks noGrp="1"/>
          </p:cNvSpPr>
          <p:nvPr>
            <p:ph type="title"/>
          </p:nvPr>
        </p:nvSpPr>
        <p:spPr>
          <a:xfrm>
            <a:off x="838200" y="365125"/>
            <a:ext cx="10515600" cy="1325563"/>
          </a:xfrm>
        </p:spPr>
        <p:txBody>
          <a:bodyPr>
            <a:normAutofit/>
          </a:bodyPr>
          <a:lstStyle/>
          <a:p>
            <a:r>
              <a:rPr lang="en-US"/>
              <a:t>Additional Topic for Substance Use Education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C78DFB-08B9-6E88-8136-3340B4B3FF98}"/>
              </a:ext>
            </a:extLst>
          </p:cNvPr>
          <p:cNvSpPr>
            <a:spLocks noGrp="1"/>
          </p:cNvSpPr>
          <p:nvPr>
            <p:ph idx="1"/>
          </p:nvPr>
        </p:nvSpPr>
        <p:spPr>
          <a:xfrm>
            <a:off x="838200" y="1825625"/>
            <a:ext cx="10515600" cy="4351338"/>
          </a:xfrm>
        </p:spPr>
        <p:txBody>
          <a:bodyPr vert="horz" lIns="91440" tIns="45720" rIns="91440" bIns="45720" rtlCol="0" anchor="t">
            <a:normAutofit lnSpcReduction="10000"/>
          </a:bodyPr>
          <a:lstStyle/>
          <a:p>
            <a:pPr marL="0" marR="0" indent="0">
              <a:spcBef>
                <a:spcPts val="0"/>
              </a:spcBef>
              <a:spcAft>
                <a:spcPts val="750"/>
              </a:spcAft>
              <a:buNone/>
            </a:pPr>
            <a:r>
              <a:rPr lang="en-US">
                <a:ea typeface="Times New Roman" panose="02020603050405020304" pitchFamily="18" charset="0"/>
              </a:rPr>
              <a:t>b</a:t>
            </a:r>
            <a:r>
              <a:rPr lang="en-US">
                <a:effectLst/>
                <a:ea typeface="Times New Roman" panose="02020603050405020304" pitchFamily="18" charset="0"/>
              </a:rPr>
              <a:t>. Substance use prevention and education, to include:</a:t>
            </a:r>
            <a:endParaRPr lang="en-US">
              <a:ea typeface="Calibri"/>
              <a:cs typeface="Calibri"/>
            </a:endParaRPr>
          </a:p>
          <a:p>
            <a:pPr indent="0">
              <a:spcBef>
                <a:spcPts val="0"/>
              </a:spcBef>
              <a:spcAft>
                <a:spcPts val="750"/>
              </a:spcAft>
              <a:buNone/>
            </a:pPr>
            <a:r>
              <a:rPr lang="en-US">
                <a:effectLst/>
                <a:ea typeface="Times New Roman" panose="02020603050405020304" pitchFamily="18" charset="0"/>
              </a:rPr>
              <a:t>1. Minimum of a one-hour presentation on substance use prevention for all new students during the Career Preparation Period.</a:t>
            </a:r>
            <a:r>
              <a:rPr lang="en-US">
                <a:ea typeface="Times New Roman" panose="02020603050405020304" pitchFamily="18" charset="0"/>
              </a:rPr>
              <a:t> </a:t>
            </a:r>
            <a:r>
              <a:rPr lang="en-US">
                <a:effectLst/>
                <a:ea typeface="Times New Roman" panose="02020603050405020304" pitchFamily="18" charset="0"/>
              </a:rPr>
              <a:t> This presentation must explain (1) TEAP prevention, education, and intervention services, (2) Job Corps’ drug and alcohol testing requirements and procedures, (3) the consequences of testing positive for drug or alcohol use while in Job Corps, and (4) </a:t>
            </a:r>
            <a:r>
              <a:rPr lang="en-US" u="sng">
                <a:effectLst/>
                <a:ea typeface="Times New Roman" panose="02020603050405020304" pitchFamily="18" charset="0"/>
              </a:rPr>
              <a:t>data on national trends regarding substance use.</a:t>
            </a:r>
            <a:r>
              <a:rPr lang="en-US" u="sng">
                <a:ea typeface="Times New Roman" panose="02020603050405020304" pitchFamily="18" charset="0"/>
              </a:rPr>
              <a:t> </a:t>
            </a:r>
            <a:endParaRPr lang="en-US" u="sng">
              <a:ea typeface="Times New Roman" panose="02020603050405020304" pitchFamily="18" charset="0"/>
              <a:cs typeface="Calibri"/>
            </a:endParaRPr>
          </a:p>
          <a:p>
            <a:pPr marR="0" indent="0">
              <a:spcBef>
                <a:spcPts val="0"/>
              </a:spcBef>
              <a:spcAft>
                <a:spcPts val="750"/>
              </a:spcAft>
              <a:buNone/>
            </a:pPr>
            <a:endParaRPr lang="en-US" u="sng">
              <a:effectLst/>
              <a:ea typeface="Calibri"/>
              <a:cs typeface="Calibri"/>
            </a:endParaRPr>
          </a:p>
          <a:p>
            <a:pPr indent="0">
              <a:spcBef>
                <a:spcPts val="0"/>
              </a:spcBef>
              <a:spcAft>
                <a:spcPts val="750"/>
              </a:spcAft>
              <a:buNone/>
            </a:pPr>
            <a:r>
              <a:rPr lang="en-US">
                <a:highlight>
                  <a:srgbClr val="FFFF00"/>
                </a:highlight>
                <a:ea typeface="Calibri"/>
                <a:cs typeface="Calibri"/>
              </a:rPr>
              <a:t>Takeaway: Add information about national trends (such as SAMHSA Annual Drug Use Survey)</a:t>
            </a:r>
            <a:endParaRPr lang="en-US" u="sng">
              <a:highlight>
                <a:srgbClr val="FFFF00"/>
              </a:highlight>
              <a:ea typeface="Calibri"/>
              <a:cs typeface="Calibri"/>
            </a:endParaRPr>
          </a:p>
          <a:p>
            <a:endParaRPr lang="en-US">
              <a:ea typeface="Calibri"/>
              <a:cs typeface="Calibri"/>
            </a:endParaRPr>
          </a:p>
        </p:txBody>
      </p:sp>
    </p:spTree>
    <p:extLst>
      <p:ext uri="{BB962C8B-B14F-4D97-AF65-F5344CB8AC3E}">
        <p14:creationId xmlns:p14="http://schemas.microsoft.com/office/powerpoint/2010/main" val="148331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B4F3B2-66E1-23E8-D5EB-4D36287ED848}"/>
              </a:ext>
            </a:extLst>
          </p:cNvPr>
          <p:cNvSpPr>
            <a:spLocks noGrp="1"/>
          </p:cNvSpPr>
          <p:nvPr>
            <p:ph type="title"/>
          </p:nvPr>
        </p:nvSpPr>
        <p:spPr>
          <a:xfrm>
            <a:off x="1285240" y="1050595"/>
            <a:ext cx="8074815" cy="1618489"/>
          </a:xfrm>
        </p:spPr>
        <p:txBody>
          <a:bodyPr anchor="ctr">
            <a:normAutofit fontScale="90000"/>
          </a:bodyPr>
          <a:lstStyle/>
          <a:p>
            <a:r>
              <a:rPr lang="en-US" sz="5000">
                <a:cs typeface="Calibri Light"/>
              </a:rPr>
              <a:t>Enhanced Assessment to Improve Early Identification of At-Risk Students </a:t>
            </a:r>
            <a:endParaRPr lang="en-US" sz="5000"/>
          </a:p>
        </p:txBody>
      </p:sp>
      <p:sp>
        <p:nvSpPr>
          <p:cNvPr id="3" name="Content Placeholder 2">
            <a:extLst>
              <a:ext uri="{FF2B5EF4-FFF2-40B4-BE49-F238E27FC236}">
                <a16:creationId xmlns:a16="http://schemas.microsoft.com/office/drawing/2014/main" id="{FBD88840-FBB6-7B2C-81EB-BF3E6338BB6B}"/>
              </a:ext>
            </a:extLst>
          </p:cNvPr>
          <p:cNvSpPr>
            <a:spLocks noGrp="1"/>
          </p:cNvSpPr>
          <p:nvPr>
            <p:ph idx="1"/>
          </p:nvPr>
        </p:nvSpPr>
        <p:spPr>
          <a:xfrm>
            <a:off x="1285240" y="2969469"/>
            <a:ext cx="8074815" cy="2800395"/>
          </a:xfrm>
        </p:spPr>
        <p:txBody>
          <a:bodyPr vert="horz" lIns="91440" tIns="45720" rIns="91440" bIns="45720" rtlCol="0" anchor="t">
            <a:normAutofit fontScale="92500" lnSpcReduction="20000"/>
          </a:bodyPr>
          <a:lstStyle/>
          <a:p>
            <a:pPr marL="0" indent="0">
              <a:buNone/>
            </a:pPr>
            <a:r>
              <a:rPr lang="en-US" sz="1900">
                <a:ea typeface="+mn-lt"/>
                <a:cs typeface="+mn-lt"/>
              </a:rPr>
              <a:t>c. Assessment for identification of students at risk for substance use problems to include:</a:t>
            </a:r>
            <a:endParaRPr lang="en-US" sz="1900">
              <a:cs typeface="Calibri" panose="020F0502020204030204"/>
            </a:endParaRPr>
          </a:p>
          <a:p>
            <a:pPr marL="457200" indent="-457200">
              <a:buAutoNum type="arabicPeriod"/>
            </a:pPr>
            <a:r>
              <a:rPr lang="en-US" sz="1900">
                <a:cs typeface="Times New Roman"/>
              </a:rPr>
              <a:t>Review of the Social Intake Form (SIF) (see </a:t>
            </a:r>
            <a:r>
              <a:rPr lang="en-US" sz="1900">
                <a:cs typeface="Times New Roman"/>
                <a:hlinkClick r:id="rId2"/>
              </a:rPr>
              <a:t>Chapter 3, Section 3.4, R7 and R8 </a:t>
            </a:r>
            <a:r>
              <a:rPr lang="en-US" sz="1900">
                <a:cs typeface="Times New Roman"/>
              </a:rPr>
              <a:t>) or intake assessment for each student within one week of the student’s arrival on center.</a:t>
            </a:r>
            <a:endParaRPr lang="en-US" sz="1900">
              <a:cs typeface="Calibri"/>
            </a:endParaRPr>
          </a:p>
          <a:p>
            <a:pPr marL="457200" indent="-457200">
              <a:buAutoNum type="arabicPeriod"/>
            </a:pPr>
            <a:r>
              <a:rPr lang="en-US" sz="1900">
                <a:cs typeface="Times New Roman"/>
              </a:rPr>
              <a:t>Administering a formalized assessment (e.g., the current version of SASSI, MAST, DAST) </a:t>
            </a:r>
            <a:r>
              <a:rPr lang="en-US" sz="1900" u="sng">
                <a:cs typeface="Times New Roman"/>
              </a:rPr>
              <a:t>if the student is at an increased risk for substance use based on the responses on the SIF</a:t>
            </a:r>
            <a:r>
              <a:rPr lang="en-US" sz="1900">
                <a:cs typeface="Times New Roman"/>
              </a:rPr>
              <a:t> or review of other medical records. </a:t>
            </a:r>
            <a:endParaRPr lang="en-US" sz="1900">
              <a:cs typeface="Calibri" panose="020F0502020204030204"/>
            </a:endParaRPr>
          </a:p>
          <a:p>
            <a:pPr marL="0" indent="0">
              <a:buNone/>
            </a:pPr>
            <a:endParaRPr lang="en-US" sz="1900">
              <a:ea typeface="Calibri" panose="020F0502020204030204"/>
              <a:cs typeface="Times New Roman"/>
            </a:endParaRPr>
          </a:p>
          <a:p>
            <a:pPr marL="0" indent="0">
              <a:buNone/>
            </a:pPr>
            <a:r>
              <a:rPr lang="en-US" sz="1900">
                <a:highlight>
                  <a:srgbClr val="FFFF00"/>
                </a:highlight>
                <a:ea typeface="Calibri" panose="020F0502020204030204"/>
                <a:cs typeface="Calibri" panose="020F0502020204030204"/>
              </a:rPr>
              <a:t>Takeaway: Score the CRAFFT (from the SIF) then meet individually with at-risk students for further assessment and ensure this is documented.</a:t>
            </a:r>
          </a:p>
          <a:p>
            <a:pPr>
              <a:buAutoNum type="arabicPeriod"/>
            </a:pPr>
            <a:endParaRPr lang="en-US" sz="1900">
              <a:cs typeface="Calibri" panose="020F0502020204030204"/>
            </a:endParaRPr>
          </a:p>
        </p:txBody>
      </p:sp>
    </p:spTree>
    <p:extLst>
      <p:ext uri="{BB962C8B-B14F-4D97-AF65-F5344CB8AC3E}">
        <p14:creationId xmlns:p14="http://schemas.microsoft.com/office/powerpoint/2010/main" val="3258297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956BFCA-70B4-7C53-1BB0-A21055FDB1AE}"/>
              </a:ext>
            </a:extLst>
          </p:cNvPr>
          <p:cNvSpPr>
            <a:spLocks noGrp="1"/>
          </p:cNvSpPr>
          <p:nvPr>
            <p:ph type="title"/>
          </p:nvPr>
        </p:nvSpPr>
        <p:spPr>
          <a:xfrm>
            <a:off x="838200" y="365125"/>
            <a:ext cx="10515600" cy="1325563"/>
          </a:xfrm>
        </p:spPr>
        <p:txBody>
          <a:bodyPr>
            <a:normAutofit/>
          </a:bodyPr>
          <a:lstStyle/>
          <a:p>
            <a:r>
              <a:rPr lang="en-US">
                <a:cs typeface="Calibri Light"/>
              </a:rPr>
              <a:t>More Specifics for Intervention Services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102282-AA6F-085C-B86C-582F840C4CCD}"/>
              </a:ext>
            </a:extLst>
          </p:cNvPr>
          <p:cNvSpPr>
            <a:spLocks noGrp="1"/>
          </p:cNvSpPr>
          <p:nvPr>
            <p:ph idx="1"/>
          </p:nvPr>
        </p:nvSpPr>
        <p:spPr>
          <a:xfrm>
            <a:off x="838200" y="1825625"/>
            <a:ext cx="10515600" cy="4351338"/>
          </a:xfrm>
        </p:spPr>
        <p:txBody>
          <a:bodyPr vert="horz" lIns="91440" tIns="45720" rIns="91440" bIns="45720" rtlCol="0" anchor="t">
            <a:normAutofit/>
          </a:bodyPr>
          <a:lstStyle/>
          <a:p>
            <a:pPr>
              <a:buNone/>
            </a:pPr>
            <a:r>
              <a:rPr lang="en-US" sz="1800">
                <a:cs typeface="Times New Roman"/>
              </a:rPr>
              <a:t>d. Intervention period (occurs between student’s </a:t>
            </a:r>
            <a:r>
              <a:rPr lang="en-US" sz="1800" u="sng">
                <a:cs typeface="Times New Roman"/>
              </a:rPr>
              <a:t>first day on center </a:t>
            </a:r>
            <a:r>
              <a:rPr lang="en-US" sz="1800">
                <a:cs typeface="Times New Roman"/>
              </a:rPr>
              <a:t>and the 37th to 40th day) to include:  </a:t>
            </a:r>
            <a:endParaRPr lang="en-US" sz="1800"/>
          </a:p>
          <a:p>
            <a:pPr>
              <a:buNone/>
            </a:pPr>
            <a:r>
              <a:rPr lang="en-US" sz="1800">
                <a:cs typeface="Times New Roman"/>
              </a:rPr>
              <a:t>1. Mandatory intervention services must be provided for any student who:  </a:t>
            </a:r>
            <a:endParaRPr lang="en-US" sz="1800">
              <a:cs typeface="Calibri"/>
            </a:endParaRPr>
          </a:p>
          <a:p>
            <a:pPr>
              <a:buNone/>
            </a:pPr>
            <a:r>
              <a:rPr lang="en-US" sz="1800">
                <a:cs typeface="Times New Roman"/>
              </a:rPr>
              <a:t>  1.) tests positive on the initial urine drug test, or  </a:t>
            </a:r>
            <a:endParaRPr lang="en-US" sz="1800"/>
          </a:p>
          <a:p>
            <a:pPr>
              <a:buNone/>
            </a:pPr>
            <a:r>
              <a:rPr lang="en-US" sz="1800">
                <a:cs typeface="Times New Roman"/>
              </a:rPr>
              <a:t>  2.) i</a:t>
            </a:r>
            <a:r>
              <a:rPr lang="en-US" sz="1800" u="sng">
                <a:cs typeface="Times New Roman"/>
              </a:rPr>
              <a:t>s assessed to be at-risk for substance use problems or has a high probability of substance use</a:t>
            </a:r>
            <a:r>
              <a:rPr lang="en-US" sz="1800">
                <a:cs typeface="Times New Roman"/>
              </a:rPr>
              <a:t> </a:t>
            </a:r>
            <a:r>
              <a:rPr lang="en-US" sz="1800" u="sng">
                <a:cs typeface="Times New Roman"/>
              </a:rPr>
              <a:t>disorder based on the formalized assessment described in (c) above. </a:t>
            </a:r>
            <a:endParaRPr lang="en-US" sz="1800" u="sng">
              <a:ea typeface="Calibri"/>
              <a:cs typeface="Calibri"/>
            </a:endParaRPr>
          </a:p>
          <a:p>
            <a:pPr>
              <a:buNone/>
            </a:pPr>
            <a:r>
              <a:rPr lang="en-US" sz="1800">
                <a:cs typeface="Times New Roman"/>
              </a:rPr>
              <a:t>2. A mandatory minimum of s</a:t>
            </a:r>
            <a:r>
              <a:rPr lang="en-US" sz="1800" u="sng">
                <a:cs typeface="Times New Roman"/>
              </a:rPr>
              <a:t>even sessions</a:t>
            </a:r>
            <a:r>
              <a:rPr lang="en-US" sz="1800">
                <a:cs typeface="Times New Roman"/>
              </a:rPr>
              <a:t> of intervention services, including two individual sessions, must be provided.  All sessions must be </a:t>
            </a:r>
            <a:r>
              <a:rPr lang="en-US" sz="1800" u="sng">
                <a:cs typeface="Times New Roman"/>
              </a:rPr>
              <a:t>interactive, evidence-based, and include motivational interviewing</a:t>
            </a:r>
            <a:r>
              <a:rPr lang="en-US" sz="1800">
                <a:cs typeface="Times New Roman"/>
              </a:rPr>
              <a:t>.  </a:t>
            </a:r>
            <a:endParaRPr lang="en-US" sz="1800"/>
          </a:p>
          <a:p>
            <a:pPr>
              <a:buNone/>
            </a:pPr>
            <a:r>
              <a:rPr lang="en-US" sz="1800">
                <a:cs typeface="Times New Roman"/>
              </a:rPr>
              <a:t>3. </a:t>
            </a:r>
            <a:r>
              <a:rPr lang="en-US" sz="1800" u="sng">
                <a:cs typeface="Times New Roman"/>
              </a:rPr>
              <a:t>Minimum of 15 hours of recreation activity</a:t>
            </a:r>
            <a:r>
              <a:rPr lang="en-US" sz="1800">
                <a:cs typeface="Times New Roman"/>
              </a:rPr>
              <a:t>.</a:t>
            </a:r>
            <a:endParaRPr lang="en-US" sz="1800"/>
          </a:p>
          <a:p>
            <a:pPr>
              <a:buNone/>
            </a:pPr>
            <a:r>
              <a:rPr lang="en-US" sz="1800">
                <a:cs typeface="Times New Roman"/>
              </a:rPr>
              <a:t>4. </a:t>
            </a:r>
            <a:r>
              <a:rPr lang="en-US" sz="1800" u="sng">
                <a:cs typeface="Times New Roman"/>
              </a:rPr>
              <a:t>Regular student case management meetings</a:t>
            </a:r>
            <a:r>
              <a:rPr lang="en-US" sz="1800">
                <a:cs typeface="Times New Roman"/>
              </a:rPr>
              <a:t> between the TEAP Specialist, CMHC, counselors, and other appropriate staff with a need-to-know based on individual student needs.  Clinically relevant information exchanged, and follow-up plan(s) must be documented in the student health record.</a:t>
            </a:r>
            <a:endParaRPr lang="en-US" sz="1800"/>
          </a:p>
          <a:p>
            <a:pPr>
              <a:buNone/>
            </a:pPr>
            <a:r>
              <a:rPr lang="en-US" sz="1800">
                <a:cs typeface="Times New Roman"/>
              </a:rPr>
              <a:t>5. Referral to off-center substance use professionals/agencies for ongoing treatment, and/or specialized services, as needed.</a:t>
            </a:r>
            <a:endParaRPr lang="en-US" sz="1800"/>
          </a:p>
        </p:txBody>
      </p:sp>
    </p:spTree>
    <p:extLst>
      <p:ext uri="{BB962C8B-B14F-4D97-AF65-F5344CB8AC3E}">
        <p14:creationId xmlns:p14="http://schemas.microsoft.com/office/powerpoint/2010/main" val="2951669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0E53-2CE0-35CD-F558-74C7934D7CAB}"/>
              </a:ext>
            </a:extLst>
          </p:cNvPr>
          <p:cNvSpPr>
            <a:spLocks noGrp="1"/>
          </p:cNvSpPr>
          <p:nvPr>
            <p:ph type="title"/>
          </p:nvPr>
        </p:nvSpPr>
        <p:spPr/>
        <p:txBody>
          <a:bodyPr>
            <a:normAutofit/>
          </a:bodyPr>
          <a:lstStyle/>
          <a:p>
            <a:r>
              <a:rPr lang="en-US" b="0" i="0" u="none" strike="noStrike">
                <a:solidFill>
                  <a:srgbClr val="000000"/>
                </a:solidFill>
                <a:effectLst/>
                <a:latin typeface="Calibri Light"/>
                <a:cs typeface="Times New Roman"/>
              </a:rPr>
              <a:t>Intervention Topics </a:t>
            </a:r>
            <a:r>
              <a:rPr lang="en-US">
                <a:solidFill>
                  <a:srgbClr val="000000"/>
                </a:solidFill>
                <a:latin typeface="Calibri Light"/>
                <a:cs typeface="Times New Roman"/>
              </a:rPr>
              <a:t>Specified</a:t>
            </a:r>
            <a:endParaRPr lang="en-US">
              <a:latin typeface="Calibri Light"/>
              <a:cs typeface="Times New Roman"/>
            </a:endParaRPr>
          </a:p>
        </p:txBody>
      </p:sp>
      <p:graphicFrame>
        <p:nvGraphicFramePr>
          <p:cNvPr id="5" name="Content Placeholder 2">
            <a:extLst>
              <a:ext uri="{FF2B5EF4-FFF2-40B4-BE49-F238E27FC236}">
                <a16:creationId xmlns:a16="http://schemas.microsoft.com/office/drawing/2014/main" id="{62E682BC-DDC5-6154-9587-E9F24B689AC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7518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1A1B9-DD42-5EBB-020D-156EA0A83C57}"/>
              </a:ext>
            </a:extLst>
          </p:cNvPr>
          <p:cNvSpPr>
            <a:spLocks noGrp="1"/>
          </p:cNvSpPr>
          <p:nvPr>
            <p:ph type="title"/>
          </p:nvPr>
        </p:nvSpPr>
        <p:spPr/>
        <p:txBody>
          <a:bodyPr>
            <a:normAutofit fontScale="90000"/>
          </a:bodyPr>
          <a:lstStyle/>
          <a:p>
            <a:r>
              <a:rPr lang="en-US"/>
              <a:t>Programmatic Measures to Prevent Drug Use at </a:t>
            </a:r>
            <a:br>
              <a:rPr lang="en-US"/>
            </a:br>
            <a:r>
              <a:rPr lang="en-US"/>
              <a:t>Job Corps Centers</a:t>
            </a:r>
          </a:p>
        </p:txBody>
      </p:sp>
      <p:sp>
        <p:nvSpPr>
          <p:cNvPr id="3" name="Content Placeholder 2">
            <a:extLst>
              <a:ext uri="{FF2B5EF4-FFF2-40B4-BE49-F238E27FC236}">
                <a16:creationId xmlns:a16="http://schemas.microsoft.com/office/drawing/2014/main" id="{198DFDEA-93A5-B196-D3C2-CEB804328BF0}"/>
              </a:ext>
            </a:extLst>
          </p:cNvPr>
          <p:cNvSpPr>
            <a:spLocks noGrp="1"/>
          </p:cNvSpPr>
          <p:nvPr>
            <p:ph idx="1"/>
          </p:nvPr>
        </p:nvSpPr>
        <p:spPr>
          <a:xfrm>
            <a:off x="838200" y="1911096"/>
            <a:ext cx="10651836" cy="3859742"/>
          </a:xfrm>
        </p:spPr>
        <p:txBody>
          <a:bodyPr/>
          <a:lstStyle/>
          <a:p>
            <a:r>
              <a:rPr lang="en-US"/>
              <a:t>Campus access screening process for students, staff, and visitors.</a:t>
            </a:r>
          </a:p>
          <a:p>
            <a:r>
              <a:rPr lang="en-US"/>
              <a:t>Daily dorm reviews as part of independent living skills development.</a:t>
            </a:r>
          </a:p>
          <a:p>
            <a:r>
              <a:rPr lang="en-US"/>
              <a:t>Youth 2 Youth, a student-led campaign aimed at combating violence and drug use and supporting mental health on all Job Corps campuses.</a:t>
            </a:r>
          </a:p>
          <a:p>
            <a:r>
              <a:rPr lang="en-US"/>
              <a:t>Students who are reasonably suspected of using drugs at any point after arrival to center must be tested.</a:t>
            </a:r>
          </a:p>
        </p:txBody>
      </p:sp>
    </p:spTree>
    <p:extLst>
      <p:ext uri="{BB962C8B-B14F-4D97-AF65-F5344CB8AC3E}">
        <p14:creationId xmlns:p14="http://schemas.microsoft.com/office/powerpoint/2010/main" val="4035183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6322B1-77B2-6784-7569-99DD89BEFCF1}"/>
              </a:ext>
            </a:extLst>
          </p:cNvPr>
          <p:cNvSpPr>
            <a:spLocks noGrp="1"/>
          </p:cNvSpPr>
          <p:nvPr>
            <p:ph type="title"/>
          </p:nvPr>
        </p:nvSpPr>
        <p:spPr>
          <a:xfrm>
            <a:off x="838200" y="365125"/>
            <a:ext cx="10515600" cy="1325563"/>
          </a:xfrm>
        </p:spPr>
        <p:txBody>
          <a:bodyPr>
            <a:normAutofit/>
          </a:bodyPr>
          <a:lstStyle/>
          <a:p>
            <a:r>
              <a:rPr lang="en-US" sz="5000"/>
              <a:t>Expanded Relapse Prevention Services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2B86AD-75EF-2E6B-4351-396C2D1BDA70}"/>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marR="0" indent="0">
              <a:spcBef>
                <a:spcPts val="0"/>
              </a:spcBef>
              <a:spcAft>
                <a:spcPts val="600"/>
              </a:spcAft>
              <a:buNone/>
            </a:pPr>
            <a:r>
              <a:rPr lang="en-US" sz="2200">
                <a:effectLst/>
                <a:ea typeface="Calibri"/>
                <a:cs typeface="Arial"/>
              </a:rPr>
              <a:t>e. Relapse Prevention services to include:</a:t>
            </a:r>
          </a:p>
          <a:p>
            <a:pPr marL="342900" indent="-342900">
              <a:spcBef>
                <a:spcPts val="0"/>
              </a:spcBef>
              <a:spcAft>
                <a:spcPts val="600"/>
              </a:spcAft>
              <a:buFont typeface="+mj-lt"/>
              <a:buAutoNum type="arabicPeriod"/>
            </a:pPr>
            <a:r>
              <a:rPr lang="en-US" sz="2200">
                <a:effectLst/>
                <a:ea typeface="Calibri"/>
                <a:cs typeface="Arial"/>
              </a:rPr>
              <a:t>Group(s), support services, and activities available to all students at any time during enrollment.</a:t>
            </a:r>
            <a:r>
              <a:rPr lang="en-US" sz="2200">
                <a:ea typeface="Calibri"/>
                <a:cs typeface="Arial"/>
              </a:rPr>
              <a:t> </a:t>
            </a:r>
            <a:endParaRPr lang="en-US" sz="2200">
              <a:effectLst/>
              <a:ea typeface="Calibri" panose="020F0502020204030204" pitchFamily="34" charset="0"/>
              <a:cs typeface="Arial" panose="020B0604020202020204" pitchFamily="34" charset="0"/>
            </a:endParaRPr>
          </a:p>
          <a:p>
            <a:pPr marL="342900" marR="0" lvl="0" indent="-342900">
              <a:spcBef>
                <a:spcPts val="0"/>
              </a:spcBef>
              <a:spcAft>
                <a:spcPts val="600"/>
              </a:spcAft>
              <a:buFont typeface="+mj-lt"/>
              <a:buAutoNum type="arabicPeriod"/>
            </a:pPr>
            <a:r>
              <a:rPr lang="en-US" sz="2200">
                <a:effectLst/>
                <a:ea typeface="Calibri"/>
                <a:cs typeface="Arial"/>
              </a:rPr>
              <a:t>Utilization of support services (e.g., AA/NA local meetings, online self-help meetings) available to all students at any time during enrollment.</a:t>
            </a:r>
          </a:p>
          <a:p>
            <a:pPr marL="342900" marR="0" lvl="0" indent="-342900">
              <a:spcBef>
                <a:spcPts val="0"/>
              </a:spcBef>
              <a:spcAft>
                <a:spcPts val="600"/>
              </a:spcAft>
              <a:buFont typeface="+mj-lt"/>
              <a:buAutoNum type="arabicPeriod"/>
            </a:pPr>
            <a:r>
              <a:rPr lang="en-US" sz="2200">
                <a:effectLst/>
                <a:ea typeface="Calibri"/>
                <a:cs typeface="Arial"/>
              </a:rPr>
              <a:t>An additional minimum of </a:t>
            </a:r>
            <a:r>
              <a:rPr lang="en-US" sz="2200" u="sng">
                <a:effectLst/>
                <a:ea typeface="Calibri"/>
                <a:cs typeface="Arial"/>
              </a:rPr>
              <a:t>five mandatory sessions</a:t>
            </a:r>
            <a:r>
              <a:rPr lang="en-US" sz="2200">
                <a:effectLst/>
                <a:ea typeface="Calibri"/>
                <a:cs typeface="Arial"/>
              </a:rPr>
              <a:t> provided by the TEAP Specialist for those students </a:t>
            </a:r>
            <a:r>
              <a:rPr lang="en-US" sz="2200" u="sng">
                <a:effectLst/>
                <a:ea typeface="Calibri"/>
                <a:cs typeface="Arial"/>
              </a:rPr>
              <a:t>who tested positive for marijuana [THC] on the follow-up drug test, but who were retained on center </a:t>
            </a:r>
            <a:r>
              <a:rPr lang="en-US" sz="2200">
                <a:effectLst/>
                <a:ea typeface="Calibri"/>
                <a:cs typeface="Arial"/>
              </a:rPr>
              <a:t>because the Job Corps Center determined that the follow-up positive test was due to residual use (see Rule 5, g3(c)).</a:t>
            </a:r>
          </a:p>
          <a:p>
            <a:pPr marL="0" indent="0">
              <a:buNone/>
            </a:pPr>
            <a:endParaRPr lang="en-US" sz="2200"/>
          </a:p>
        </p:txBody>
      </p:sp>
    </p:spTree>
    <p:extLst>
      <p:ext uri="{BB962C8B-B14F-4D97-AF65-F5344CB8AC3E}">
        <p14:creationId xmlns:p14="http://schemas.microsoft.com/office/powerpoint/2010/main" val="1490431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E7C676-59EA-6B0B-3C9E-701085EC00BE}"/>
              </a:ext>
            </a:extLst>
          </p:cNvPr>
          <p:cNvSpPr>
            <a:spLocks noGrp="1"/>
          </p:cNvSpPr>
          <p:nvPr>
            <p:ph type="title"/>
          </p:nvPr>
        </p:nvSpPr>
        <p:spPr>
          <a:xfrm>
            <a:off x="838200" y="365125"/>
            <a:ext cx="10515600" cy="1325563"/>
          </a:xfrm>
        </p:spPr>
        <p:txBody>
          <a:bodyPr>
            <a:normAutofit/>
          </a:bodyPr>
          <a:lstStyle/>
          <a:p>
            <a:r>
              <a:rPr lang="en-US"/>
              <a:t>Reasonable Suspicion Defined in Text of PRH</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B4531F-10FC-5A03-2B15-55329ADEF9A0}"/>
              </a:ext>
            </a:extLst>
          </p:cNvPr>
          <p:cNvSpPr>
            <a:spLocks noGrp="1"/>
          </p:cNvSpPr>
          <p:nvPr>
            <p:ph idx="1"/>
          </p:nvPr>
        </p:nvSpPr>
        <p:spPr>
          <a:xfrm>
            <a:off x="838200" y="1825625"/>
            <a:ext cx="10515600" cy="4351338"/>
          </a:xfrm>
        </p:spPr>
        <p:txBody>
          <a:bodyPr>
            <a:normAutofit/>
          </a:bodyPr>
          <a:lstStyle/>
          <a:p>
            <a:pPr marL="342900" marR="0" lvl="0" indent="-342900">
              <a:spcBef>
                <a:spcPts val="0"/>
              </a:spcBef>
              <a:spcAft>
                <a:spcPts val="600"/>
              </a:spcAft>
              <a:buFont typeface="+mj-lt"/>
              <a:buAutoNum type="arabicPeriod"/>
            </a:pPr>
            <a:r>
              <a:rPr lang="en-US" sz="2200">
                <a:effectLst/>
                <a:ea typeface="Calibri" panose="020F0502020204030204" pitchFamily="34" charset="0"/>
                <a:cs typeface="Arial" panose="020B0604020202020204" pitchFamily="34" charset="0"/>
              </a:rPr>
              <a:t>Drug testing procedures:</a:t>
            </a:r>
          </a:p>
          <a:p>
            <a:pPr marL="457200" marR="0">
              <a:spcBef>
                <a:spcPts val="0"/>
              </a:spcBef>
              <a:spcAft>
                <a:spcPts val="750"/>
              </a:spcAft>
            </a:pPr>
            <a:r>
              <a:rPr lang="en-US" sz="2200">
                <a:effectLst/>
                <a:ea typeface="Times New Roman" panose="02020603050405020304" pitchFamily="18" charset="0"/>
              </a:rPr>
              <a:t>​​(a) Students in the following categories must be tested for drug use:</a:t>
            </a:r>
          </a:p>
          <a:p>
            <a:pPr marL="914400" marR="0">
              <a:spcBef>
                <a:spcPts val="0"/>
              </a:spcBef>
              <a:spcAft>
                <a:spcPts val="750"/>
              </a:spcAft>
            </a:pPr>
            <a:r>
              <a:rPr lang="en-US" sz="2200">
                <a:effectLst/>
                <a:ea typeface="Times New Roman" panose="02020603050405020304" pitchFamily="18" charset="0"/>
              </a:rPr>
              <a:t>(1) New and readmitted students must be tested within 48 hours of arrival on center.</a:t>
            </a:r>
          </a:p>
          <a:p>
            <a:pPr marL="914400" marR="0">
              <a:spcBef>
                <a:spcPts val="0"/>
              </a:spcBef>
              <a:spcAft>
                <a:spcPts val="750"/>
              </a:spcAft>
            </a:pPr>
            <a:r>
              <a:rPr lang="en-US" sz="2200">
                <a:effectLst/>
                <a:ea typeface="Times New Roman" panose="02020603050405020304" pitchFamily="18" charset="0"/>
              </a:rPr>
              <a:t>(2) Students who tested positive on entrance must be retested between the 37th and 40th day after arrival on center (with exceptions noted below).</a:t>
            </a:r>
          </a:p>
          <a:p>
            <a:pPr marL="914400" marR="0">
              <a:spcBef>
                <a:spcPts val="0"/>
              </a:spcBef>
              <a:spcAft>
                <a:spcPts val="750"/>
              </a:spcAft>
            </a:pPr>
            <a:r>
              <a:rPr lang="en-US" sz="2200">
                <a:effectLst/>
                <a:ea typeface="Times New Roman" panose="02020603050405020304" pitchFamily="18" charset="0"/>
              </a:rPr>
              <a:t>(3) Students who are reasonably suspected of using drugs at any point after arrival on center must be tested; this testing must take place as soon as possible after staff suspects use.  (</a:t>
            </a:r>
            <a:r>
              <a:rPr lang="en-US" sz="2200" u="sng">
                <a:effectLst/>
                <a:ea typeface="Times New Roman" panose="02020603050405020304" pitchFamily="18" charset="0"/>
              </a:rPr>
              <a:t>NOTE: Reasonable suspicion is context specific, supported by specific and articulable facts, and may include (1) direct observation of drug use or behavioral signs or symptoms suggestive of drug use, or (2) specific reliable information that a student recently used drugs.​)</a:t>
            </a:r>
          </a:p>
          <a:p>
            <a:endParaRPr lang="en-US" sz="2200"/>
          </a:p>
        </p:txBody>
      </p:sp>
    </p:spTree>
    <p:extLst>
      <p:ext uri="{BB962C8B-B14F-4D97-AF65-F5344CB8AC3E}">
        <p14:creationId xmlns:p14="http://schemas.microsoft.com/office/powerpoint/2010/main" val="432090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07CEFB-4425-5140-2361-FACC38C694C1}"/>
              </a:ext>
            </a:extLst>
          </p:cNvPr>
          <p:cNvSpPr>
            <a:spLocks noGrp="1"/>
          </p:cNvSpPr>
          <p:nvPr>
            <p:ph type="title"/>
          </p:nvPr>
        </p:nvSpPr>
        <p:spPr>
          <a:xfrm>
            <a:off x="841248" y="548640"/>
            <a:ext cx="3600860" cy="5431536"/>
          </a:xfrm>
        </p:spPr>
        <p:txBody>
          <a:bodyPr>
            <a:normAutofit/>
          </a:bodyPr>
          <a:lstStyle/>
          <a:p>
            <a:r>
              <a:rPr lang="en-US" sz="5400"/>
              <a:t>Clarification when Valid Prescription Use</a:t>
            </a:r>
            <a:endParaRPr lang="en-US" sz="5400">
              <a:cs typeface="Calibri Light"/>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B928A9-4FCB-4CFA-C119-EFBEA2995B20}"/>
              </a:ext>
            </a:extLst>
          </p:cNvPr>
          <p:cNvSpPr>
            <a:spLocks noGrp="1"/>
          </p:cNvSpPr>
          <p:nvPr>
            <p:ph idx="1"/>
          </p:nvPr>
        </p:nvSpPr>
        <p:spPr>
          <a:xfrm>
            <a:off x="5126418" y="552091"/>
            <a:ext cx="6224335" cy="5431536"/>
          </a:xfrm>
        </p:spPr>
        <p:txBody>
          <a:bodyPr anchor="ctr">
            <a:normAutofit/>
          </a:bodyPr>
          <a:lstStyle/>
          <a:p>
            <a:pPr marL="0" indent="0">
              <a:buNone/>
            </a:pPr>
            <a:r>
              <a:rPr lang="en-US" sz="2200">
                <a:effectLst/>
                <a:ea typeface="Times New Roman" panose="02020603050405020304" pitchFamily="18" charset="0"/>
              </a:rPr>
              <a:t>(f) The </a:t>
            </a:r>
            <a:r>
              <a:rPr lang="en-US" sz="2200" u="sng">
                <a:effectLst/>
                <a:ea typeface="Times New Roman" panose="02020603050405020304" pitchFamily="18" charset="0"/>
              </a:rPr>
              <a:t>Center physician must determine whether</a:t>
            </a:r>
            <a:r>
              <a:rPr lang="en-US" sz="2200" u="sng">
                <a:effectLst/>
                <a:ea typeface="Yu Mincho"/>
              </a:rPr>
              <a:t> </a:t>
            </a:r>
            <a:r>
              <a:rPr lang="en-US" sz="2200" u="sng">
                <a:effectLst/>
                <a:ea typeface="Times New Roman" panose="02020603050405020304" pitchFamily="18" charset="0"/>
              </a:rPr>
              <a:t>a positive confirmed drug test is due to valid prescription use </a:t>
            </a:r>
            <a:r>
              <a:rPr lang="en-US" sz="2200">
                <a:effectLst/>
                <a:ea typeface="Times New Roman" panose="02020603050405020304" pitchFamily="18" charset="0"/>
              </a:rPr>
              <a:t>(e.g., the student has a prescribed medication for an amphetamine for ADHD or an opioid for an oral health procedure.</a:t>
            </a:r>
            <a:r>
              <a:rPr lang="en-US" sz="2200">
                <a:ea typeface="Times New Roman" panose="02020603050405020304" pitchFamily="18" charset="0"/>
              </a:rPr>
              <a:t> </a:t>
            </a:r>
            <a:endParaRPr lang="en-US" sz="2200">
              <a:effectLst/>
              <a:ea typeface="Times New Roman" panose="02020603050405020304" pitchFamily="18" charset="0"/>
            </a:endParaRPr>
          </a:p>
          <a:p>
            <a:pPr marL="0" indent="0">
              <a:buNone/>
            </a:pPr>
            <a:r>
              <a:rPr lang="en-US" sz="2200">
                <a:effectLst/>
                <a:ea typeface="Times New Roman" panose="02020603050405020304" pitchFamily="18" charset="0"/>
              </a:rPr>
              <a:t>Under Federal law, no valid prescription can be provided for drugs that are classified as Schedule I of the Controlled Substances Act even if they are obtained by prescription under state law.</a:t>
            </a:r>
            <a:r>
              <a:rPr lang="en-US" sz="2200">
                <a:ea typeface="Times New Roman" panose="02020603050405020304" pitchFamily="18" charset="0"/>
              </a:rPr>
              <a:t> </a:t>
            </a:r>
            <a:endParaRPr lang="en-US" sz="2200">
              <a:effectLst/>
              <a:ea typeface="Times New Roman" panose="02020603050405020304" pitchFamily="18" charset="0"/>
              <a:cs typeface="Calibri"/>
            </a:endParaRPr>
          </a:p>
          <a:p>
            <a:pPr marL="0" indent="0">
              <a:buNone/>
            </a:pPr>
            <a:r>
              <a:rPr lang="en-US" sz="2200">
                <a:effectLst/>
                <a:ea typeface="Times New Roman" panose="02020603050405020304" pitchFamily="18" charset="0"/>
              </a:rPr>
              <a:t>If so, the center physician will document the positive drug test as “due to legitimate medical use.”</a:t>
            </a:r>
            <a:r>
              <a:rPr lang="en-US" sz="2200">
                <a:ea typeface="Times New Roman" panose="02020603050405020304" pitchFamily="18" charset="0"/>
              </a:rPr>
              <a:t> </a:t>
            </a:r>
            <a:endParaRPr lang="en-US" sz="2200">
              <a:effectLst/>
              <a:ea typeface="Times New Roman" panose="02020603050405020304" pitchFamily="18" charset="0"/>
              <a:cs typeface="Calibri"/>
            </a:endParaRPr>
          </a:p>
          <a:p>
            <a:pPr marL="0" indent="0">
              <a:buNone/>
            </a:pPr>
            <a:r>
              <a:rPr lang="en-US" sz="2200">
                <a:effectLst/>
                <a:ea typeface="Times New Roman" panose="02020603050405020304" pitchFamily="18" charset="0"/>
              </a:rPr>
              <a:t>In this instance, the student is not referred to intervention services, and the follow-up retesting (if applicable) would not occur.</a:t>
            </a:r>
            <a:r>
              <a:rPr lang="en-US" sz="2200">
                <a:ea typeface="Times New Roman" panose="02020603050405020304" pitchFamily="18" charset="0"/>
              </a:rPr>
              <a:t> </a:t>
            </a:r>
            <a:r>
              <a:rPr lang="en-US" sz="2200">
                <a:effectLst/>
                <a:ea typeface="Times New Roman" panose="02020603050405020304" pitchFamily="18" charset="0"/>
              </a:rPr>
              <a:t> The justification for the decision must be documented in the student health record.</a:t>
            </a:r>
            <a:endParaRPr lang="en-US" sz="2200">
              <a:effectLst/>
              <a:ea typeface="Times New Roman" panose="02020603050405020304" pitchFamily="18" charset="0"/>
              <a:cs typeface="Calibri"/>
            </a:endParaRPr>
          </a:p>
        </p:txBody>
      </p:sp>
    </p:spTree>
    <p:extLst>
      <p:ext uri="{BB962C8B-B14F-4D97-AF65-F5344CB8AC3E}">
        <p14:creationId xmlns:p14="http://schemas.microsoft.com/office/powerpoint/2010/main" val="3068978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5771D-9436-6E1A-D8E8-F9BA42077F34}"/>
              </a:ext>
            </a:extLst>
          </p:cNvPr>
          <p:cNvSpPr>
            <a:spLocks noGrp="1"/>
          </p:cNvSpPr>
          <p:nvPr>
            <p:ph type="title"/>
          </p:nvPr>
        </p:nvSpPr>
        <p:spPr/>
        <p:txBody>
          <a:bodyPr/>
          <a:lstStyle/>
          <a:p>
            <a:r>
              <a:rPr lang="en-US"/>
              <a:t>Clarification to MSWR Process and Requirements</a:t>
            </a:r>
          </a:p>
        </p:txBody>
      </p:sp>
      <p:sp>
        <p:nvSpPr>
          <p:cNvPr id="3" name="Content Placeholder 2">
            <a:extLst>
              <a:ext uri="{FF2B5EF4-FFF2-40B4-BE49-F238E27FC236}">
                <a16:creationId xmlns:a16="http://schemas.microsoft.com/office/drawing/2014/main" id="{73E60392-C4CC-21FA-01DC-93E00230BEC3}"/>
              </a:ext>
            </a:extLst>
          </p:cNvPr>
          <p:cNvSpPr>
            <a:spLocks noGrp="1"/>
          </p:cNvSpPr>
          <p:nvPr>
            <p:ph idx="1"/>
          </p:nvPr>
        </p:nvSpPr>
        <p:spPr/>
        <p:txBody>
          <a:bodyPr/>
          <a:lstStyle/>
          <a:p>
            <a:pPr marL="342900" marR="0" lvl="0" indent="-342900">
              <a:lnSpc>
                <a:spcPct val="107000"/>
              </a:lnSpc>
              <a:spcBef>
                <a:spcPts val="0"/>
              </a:spcBef>
              <a:spcAft>
                <a:spcPts val="600"/>
              </a:spcAft>
              <a:buFont typeface="+mj-lt"/>
              <a:buAutoNum type="arabicPeriod"/>
              <a:tabLst>
                <a:tab pos="1917700" algn="l"/>
              </a:tabLst>
            </a:pPr>
            <a:r>
              <a:rPr lang="en-US" sz="1800">
                <a:effectLst/>
                <a:ea typeface="Times New Roman" panose="02020603050405020304" pitchFamily="18" charset="0"/>
                <a:cs typeface="Arial" panose="020B0604020202020204" pitchFamily="34" charset="0"/>
              </a:rPr>
              <a:t>Students may be given a MSWR for a diagnosed substance use condition, allowing the student to return to Job Corps to complete their training within 180 days. </a:t>
            </a:r>
            <a:endParaRPr lang="en-US" sz="1800">
              <a:effectLst/>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pPr>
            <a:r>
              <a:rPr lang="en-US" sz="1800">
                <a:effectLst/>
                <a:ea typeface="Times New Roman" panose="02020603050405020304" pitchFamily="18" charset="0"/>
                <a:cs typeface="Arial" panose="020B0604020202020204" pitchFamily="34" charset="0"/>
              </a:rPr>
              <a:t>A MSWR for substance use conditions must only be given if t</a:t>
            </a:r>
            <a:r>
              <a:rPr lang="en-US" sz="1800">
                <a:effectLst/>
                <a:ea typeface="Calibri" panose="020F0502020204030204" pitchFamily="34" charset="0"/>
                <a:cs typeface="Arial" panose="020B0604020202020204" pitchFamily="34" charset="0"/>
              </a:rPr>
              <a:t>here is a documented assessment of the student’s diagnosed substance use condition by the TEAP Specialist or qualified health professional.  The diagnosis code and the assessment measure must be documented in the student health record.  </a:t>
            </a:r>
          </a:p>
          <a:p>
            <a:pPr marL="342900" marR="0" lvl="0" indent="-342900">
              <a:lnSpc>
                <a:spcPct val="107000"/>
              </a:lnSpc>
              <a:spcBef>
                <a:spcPts val="0"/>
              </a:spcBef>
              <a:spcAft>
                <a:spcPts val="600"/>
              </a:spcAft>
              <a:buFont typeface="+mj-lt"/>
              <a:buAutoNum type="arabicPeriod"/>
            </a:pPr>
            <a:r>
              <a:rPr lang="en-US" sz="1800">
                <a:effectLst/>
                <a:ea typeface="Times New Roman" panose="02020603050405020304" pitchFamily="18" charset="0"/>
                <a:cs typeface="Arial" panose="020B0604020202020204" pitchFamily="34" charset="0"/>
              </a:rPr>
              <a:t>Students must be provided written referral services.  </a:t>
            </a:r>
            <a:r>
              <a:rPr lang="en-US" sz="1800">
                <a:effectLst/>
                <a:ea typeface="Calibri" panose="020F0502020204030204" pitchFamily="34" charset="0"/>
                <a:cs typeface="Arial" panose="020B0604020202020204" pitchFamily="34" charset="0"/>
              </a:rPr>
              <a:t>For additional requirements, see </a:t>
            </a:r>
            <a:r>
              <a:rPr lang="en-US" sz="1800" u="sng">
                <a:solidFill>
                  <a:srgbClr val="0000FF"/>
                </a:solidFill>
                <a:effectLst/>
                <a:ea typeface="Calibri" panose="020F0502020204030204" pitchFamily="34" charset="0"/>
                <a:cs typeface="Arial" panose="020B0604020202020204" pitchFamily="34" charset="0"/>
                <a:hlinkClick r:id="rId2"/>
              </a:rPr>
              <a:t>PRH 6.2 R5, Medical Separations</a:t>
            </a:r>
            <a:r>
              <a:rPr lang="en-US" sz="1800">
                <a:effectLst/>
                <a:ea typeface="Calibri" panose="020F0502020204030204" pitchFamily="34" charset="0"/>
                <a:cs typeface="Arial" panose="020B0604020202020204" pitchFamily="34" charset="0"/>
              </a:rPr>
              <a:t>.</a:t>
            </a:r>
          </a:p>
          <a:p>
            <a:pPr marL="342900" marR="0" lvl="0" indent="-342900">
              <a:lnSpc>
                <a:spcPct val="107000"/>
              </a:lnSpc>
              <a:spcBef>
                <a:spcPts val="0"/>
              </a:spcBef>
              <a:spcAft>
                <a:spcPts val="600"/>
              </a:spcAft>
              <a:buFont typeface="+mj-lt"/>
              <a:buAutoNum type="arabicPeriod"/>
              <a:tabLst>
                <a:tab pos="1917700" algn="l"/>
              </a:tabLst>
            </a:pPr>
            <a:r>
              <a:rPr lang="en-US" sz="1800">
                <a:effectLst/>
                <a:ea typeface="Times New Roman" panose="02020603050405020304" pitchFamily="18" charset="0"/>
                <a:cs typeface="Arial" panose="020B0604020202020204" pitchFamily="34" charset="0"/>
              </a:rPr>
              <a:t>A MSWR cannot be granted in lieu of ZT separation when a positive follow-up test is reported.  </a:t>
            </a:r>
            <a:r>
              <a:rPr lang="en-US" sz="1800" u="sng">
                <a:effectLst/>
                <a:ea typeface="Times New Roman" panose="02020603050405020304" pitchFamily="18" charset="0"/>
                <a:cs typeface="Arial" panose="020B0604020202020204" pitchFamily="34" charset="0"/>
              </a:rPr>
              <a:t>A MSWR may be granted during the intervention period but must be granted prior to conducting the follow-up test.  </a:t>
            </a:r>
            <a:endParaRPr lang="en-US" sz="1800" u="sng">
              <a:effectLst/>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tabLst>
                <a:tab pos="1917700" algn="l"/>
              </a:tabLst>
            </a:pPr>
            <a:r>
              <a:rPr lang="en-US" sz="1800">
                <a:effectLst/>
                <a:ea typeface="Times New Roman" panose="02020603050405020304" pitchFamily="18" charset="0"/>
                <a:cs typeface="Arial" panose="020B0604020202020204" pitchFamily="34" charset="0"/>
              </a:rPr>
              <a:t>If a student is placed on a MSWR during the intervention period, the intervention period is suspended, and the day count resumes the day the student returns to the center.</a:t>
            </a:r>
            <a:endParaRPr lang="en-US" sz="1800">
              <a:effectLst/>
              <a:ea typeface="Calibri" panose="020F0502020204030204" pitchFamily="34" charset="0"/>
              <a:cs typeface="Arial" panose="020B0604020202020204" pitchFamily="34" charset="0"/>
            </a:endParaRPr>
          </a:p>
          <a:p>
            <a:pPr marL="342900" marR="0" lvl="0" indent="-342900">
              <a:lnSpc>
                <a:spcPct val="107000"/>
              </a:lnSpc>
              <a:spcBef>
                <a:spcPts val="0"/>
              </a:spcBef>
              <a:spcAft>
                <a:spcPts val="600"/>
              </a:spcAft>
              <a:buFont typeface="+mj-lt"/>
              <a:buAutoNum type="arabicPeriod"/>
              <a:tabLst>
                <a:tab pos="1917700" algn="l"/>
              </a:tabLst>
            </a:pPr>
            <a:r>
              <a:rPr lang="en-US" sz="1800">
                <a:effectLst/>
                <a:ea typeface="Times New Roman" panose="02020603050405020304" pitchFamily="18" charset="0"/>
                <a:cs typeface="Arial" panose="020B0604020202020204" pitchFamily="34" charset="0"/>
              </a:rPr>
              <a:t>To return to Job Corps, proof of required treatment completion from a qualified provider must be received.</a:t>
            </a:r>
            <a:endParaRPr lang="en-US" sz="180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01134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ight Triangle 7">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The Art of Asking Questions">
            <a:extLst>
              <a:ext uri="{FF2B5EF4-FFF2-40B4-BE49-F238E27FC236}">
                <a16:creationId xmlns:a16="http://schemas.microsoft.com/office/drawing/2014/main" id="{82B44D53-C0B5-82F1-B395-E0D9E968F040}"/>
              </a:ext>
            </a:extLst>
          </p:cNvPr>
          <p:cNvPicPr>
            <a:picLocks noGrp="1" noChangeAspect="1"/>
          </p:cNvPicPr>
          <p:nvPr>
            <p:ph idx="1"/>
          </p:nvPr>
        </p:nvPicPr>
        <p:blipFill>
          <a:blip r:embed="rId2"/>
          <a:stretch>
            <a:fillRect/>
          </a:stretch>
        </p:blipFill>
        <p:spPr>
          <a:xfrm>
            <a:off x="962163" y="1155344"/>
            <a:ext cx="7746709" cy="4505738"/>
          </a:xfrm>
          <a:prstGeom prst="rect">
            <a:avLst/>
          </a:prstGeom>
        </p:spPr>
      </p:pic>
    </p:spTree>
    <p:extLst>
      <p:ext uri="{BB962C8B-B14F-4D97-AF65-F5344CB8AC3E}">
        <p14:creationId xmlns:p14="http://schemas.microsoft.com/office/powerpoint/2010/main" val="720398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BCE80D-DFC5-492B-92E9-C2670B2F7D64}"/>
              </a:ext>
            </a:extLst>
          </p:cNvPr>
          <p:cNvSpPr>
            <a:spLocks noGrp="1"/>
          </p:cNvSpPr>
          <p:nvPr>
            <p:ph type="title"/>
          </p:nvPr>
        </p:nvSpPr>
        <p:spPr>
          <a:xfrm>
            <a:off x="828675" y="494414"/>
            <a:ext cx="10534650" cy="817403"/>
          </a:xfrm>
        </p:spPr>
        <p:txBody>
          <a:bodyPr vert="horz" lIns="91440" tIns="45720" rIns="91440" bIns="45720" rtlCol="0" anchor="b">
            <a:normAutofit fontScale="90000"/>
          </a:bodyPr>
          <a:lstStyle/>
          <a:p>
            <a:pPr algn="ctr"/>
            <a:r>
              <a:rPr lang="en-US" sz="3600" kern="1200">
                <a:solidFill>
                  <a:schemeClr val="tx1"/>
                </a:solidFill>
                <a:latin typeface="+mj-lt"/>
                <a:ea typeface="+mj-ea"/>
                <a:cs typeface="+mj-cs"/>
              </a:rPr>
              <a:t>Percentage of Positive Tests for THC Only at 45-Day Follow-Up</a:t>
            </a:r>
          </a:p>
        </p:txBody>
      </p:sp>
      <p:pic>
        <p:nvPicPr>
          <p:cNvPr id="8" name="Content Placeholder 7">
            <a:extLst>
              <a:ext uri="{FF2B5EF4-FFF2-40B4-BE49-F238E27FC236}">
                <a16:creationId xmlns:a16="http://schemas.microsoft.com/office/drawing/2014/main" id="{5ACA355D-C5A3-65BB-33EA-835B34B68746}"/>
              </a:ext>
            </a:extLst>
          </p:cNvPr>
          <p:cNvPicPr>
            <a:picLocks noGrp="1" noChangeAspect="1"/>
          </p:cNvPicPr>
          <p:nvPr>
            <p:ph idx="1"/>
          </p:nvPr>
        </p:nvPicPr>
        <p:blipFill>
          <a:blip r:embed="rId4"/>
          <a:stretch>
            <a:fillRect/>
          </a:stretch>
        </p:blipFill>
        <p:spPr>
          <a:xfrm>
            <a:off x="1864683" y="2354239"/>
            <a:ext cx="8462634" cy="3948085"/>
          </a:xfrm>
          <a:prstGeom prst="rect">
            <a:avLst/>
          </a:prstGeom>
        </p:spPr>
      </p:pic>
      <p:sp>
        <p:nvSpPr>
          <p:cNvPr id="6" name="TextBox 5">
            <a:extLst>
              <a:ext uri="{FF2B5EF4-FFF2-40B4-BE49-F238E27FC236}">
                <a16:creationId xmlns:a16="http://schemas.microsoft.com/office/drawing/2014/main" id="{9B413A91-4C73-1B31-0090-0BDF6FBBDE2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Tree>
    <p:extLst>
      <p:ext uri="{BB962C8B-B14F-4D97-AF65-F5344CB8AC3E}">
        <p14:creationId xmlns:p14="http://schemas.microsoft.com/office/powerpoint/2010/main" val="635473401"/>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D3DD3A8-624B-23B0-C475-841744E8515D}"/>
              </a:ext>
            </a:extLst>
          </p:cNvPr>
          <p:cNvSpPr>
            <a:spLocks noGrp="1"/>
          </p:cNvSpPr>
          <p:nvPr>
            <p:ph type="title"/>
          </p:nvPr>
        </p:nvSpPr>
        <p:spPr>
          <a:xfrm>
            <a:off x="838200" y="365125"/>
            <a:ext cx="10515600" cy="1325563"/>
          </a:xfrm>
        </p:spPr>
        <p:txBody>
          <a:bodyPr>
            <a:normAutofit/>
          </a:bodyPr>
          <a:lstStyle/>
          <a:p>
            <a:r>
              <a:rPr lang="en-US"/>
              <a:t>The “Why” for this Change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4CEE48-25EB-34ED-0F89-A9CEA81329A2}"/>
              </a:ext>
            </a:extLst>
          </p:cNvPr>
          <p:cNvSpPr>
            <a:spLocks noGrp="1"/>
          </p:cNvSpPr>
          <p:nvPr>
            <p:ph idx="1"/>
          </p:nvPr>
        </p:nvSpPr>
        <p:spPr>
          <a:xfrm>
            <a:off x="838200" y="1825625"/>
            <a:ext cx="10515600" cy="4351338"/>
          </a:xfrm>
        </p:spPr>
        <p:txBody>
          <a:bodyPr>
            <a:normAutofit/>
          </a:bodyPr>
          <a:lstStyle/>
          <a:p>
            <a:r>
              <a:rPr lang="en-US"/>
              <a:t>Disruption of the last three years has left young people behind, including learning loss, reduction in work experiences, and disconnection from services and community, with over 4.6 million youth ages 16-24 disconnected from school and work.</a:t>
            </a:r>
          </a:p>
          <a:p>
            <a:r>
              <a:rPr lang="en-US"/>
              <a:t>Job Corps’ mandate focuses on low-income opportunity youth from underserved communities in need of education and training so they can gain employment. </a:t>
            </a:r>
          </a:p>
          <a:p>
            <a:r>
              <a:rPr lang="en-US"/>
              <a:t>The change aims to meet young people where they are—screening them in rather than out of the Job Corps program.</a:t>
            </a:r>
          </a:p>
        </p:txBody>
      </p:sp>
    </p:spTree>
    <p:extLst>
      <p:ext uri="{BB962C8B-B14F-4D97-AF65-F5344CB8AC3E}">
        <p14:creationId xmlns:p14="http://schemas.microsoft.com/office/powerpoint/2010/main" val="604994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DAF28-7649-3320-2F95-344915880C84}"/>
              </a:ext>
            </a:extLst>
          </p:cNvPr>
          <p:cNvSpPr>
            <a:spLocks noGrp="1"/>
          </p:cNvSpPr>
          <p:nvPr>
            <p:ph type="title"/>
          </p:nvPr>
        </p:nvSpPr>
        <p:spPr>
          <a:xfrm>
            <a:off x="1006900" y="1188637"/>
            <a:ext cx="3141430" cy="4480726"/>
          </a:xfrm>
        </p:spPr>
        <p:txBody>
          <a:bodyPr>
            <a:normAutofit/>
          </a:bodyPr>
          <a:lstStyle/>
          <a:p>
            <a:pPr algn="r"/>
            <a:r>
              <a:rPr lang="en-US" sz="6100">
                <a:ea typeface="Calibri Light"/>
                <a:cs typeface="Calibri Light"/>
              </a:rPr>
              <a:t>New Policy</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BDD2129-EF04-8301-8581-8C188CF681E9}"/>
              </a:ext>
            </a:extLst>
          </p:cNvPr>
          <p:cNvSpPr>
            <a:spLocks noGrp="1"/>
          </p:cNvSpPr>
          <p:nvPr>
            <p:ph idx="1"/>
          </p:nvPr>
        </p:nvSpPr>
        <p:spPr>
          <a:xfrm>
            <a:off x="5138928" y="1338729"/>
            <a:ext cx="4795584" cy="4180542"/>
          </a:xfrm>
        </p:spPr>
        <p:txBody>
          <a:bodyPr anchor="ctr">
            <a:normAutofit/>
          </a:bodyPr>
          <a:lstStyle/>
          <a:p>
            <a:pPr marL="0" indent="0">
              <a:buNone/>
            </a:pPr>
            <a:r>
              <a:rPr lang="en-US" sz="2400" kern="0">
                <a:latin typeface="Calibri"/>
                <a:ea typeface="Times New Roman" panose="02020603050405020304" pitchFamily="18" charset="0"/>
                <a:cs typeface="Times New Roman"/>
              </a:rPr>
              <a:t>A s</a:t>
            </a:r>
            <a:r>
              <a:rPr lang="en-US" sz="2400" kern="0">
                <a:effectLst/>
                <a:latin typeface="Calibri"/>
                <a:ea typeface="Times New Roman" panose="02020603050405020304" pitchFamily="18" charset="0"/>
                <a:cs typeface="Times New Roman"/>
              </a:rPr>
              <a:t>tudent must show a minimum of a 50% decrease in THC levels (ng/mL) between the </a:t>
            </a:r>
            <a:r>
              <a:rPr lang="en-US" sz="2400" kern="0">
                <a:latin typeface="Calibri"/>
                <a:ea typeface="Times New Roman" panose="02020603050405020304" pitchFamily="18" charset="0"/>
                <a:cs typeface="Times New Roman"/>
              </a:rPr>
              <a:t>entry</a:t>
            </a:r>
            <a:r>
              <a:rPr lang="en-US" sz="2400" kern="0">
                <a:effectLst/>
                <a:latin typeface="Calibri"/>
                <a:ea typeface="Times New Roman" panose="02020603050405020304" pitchFamily="18" charset="0"/>
                <a:cs typeface="Times New Roman"/>
              </a:rPr>
              <a:t> toxicology and follow-up test (prior to their 45</a:t>
            </a:r>
            <a:r>
              <a:rPr lang="en-US" sz="2400" kern="0" baseline="30000">
                <a:effectLst/>
                <a:latin typeface="Calibri"/>
                <a:ea typeface="Times New Roman" panose="02020603050405020304" pitchFamily="18" charset="0"/>
                <a:cs typeface="Times New Roman"/>
              </a:rPr>
              <a:t>th</a:t>
            </a:r>
            <a:r>
              <a:rPr lang="en-US" sz="2400" kern="0">
                <a:effectLst/>
                <a:latin typeface="Calibri"/>
                <a:ea typeface="Times New Roman" panose="02020603050405020304" pitchFamily="18" charset="0"/>
                <a:cs typeface="Times New Roman"/>
              </a:rPr>
              <a:t> day in Job Corps) in order for the follow-up positive to be determined to be due to residual concentrations of THC and not to new cannabis use.</a:t>
            </a:r>
            <a:endParaRPr lang="en-US" sz="2400">
              <a:latin typeface="Calibri"/>
              <a:cs typeface="Times New Roman"/>
            </a:endParaRPr>
          </a:p>
        </p:txBody>
      </p:sp>
    </p:spTree>
    <p:extLst>
      <p:ext uri="{BB962C8B-B14F-4D97-AF65-F5344CB8AC3E}">
        <p14:creationId xmlns:p14="http://schemas.microsoft.com/office/powerpoint/2010/main" val="394114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254A2-DF08-D407-C263-EC0D72DF8BE8}"/>
              </a:ext>
            </a:extLst>
          </p:cNvPr>
          <p:cNvSpPr>
            <a:spLocks noGrp="1"/>
          </p:cNvSpPr>
          <p:nvPr>
            <p:ph type="title"/>
          </p:nvPr>
        </p:nvSpPr>
        <p:spPr>
          <a:xfrm>
            <a:off x="640080" y="325369"/>
            <a:ext cx="4368602" cy="1956841"/>
          </a:xfrm>
        </p:spPr>
        <p:txBody>
          <a:bodyPr anchor="b">
            <a:normAutofit/>
          </a:bodyPr>
          <a:lstStyle/>
          <a:p>
            <a:r>
              <a:rPr lang="en-US" sz="5400"/>
              <a:t>What has Not Changed</a:t>
            </a:r>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F19D4B-A2F0-8728-7652-45D87DF92E8F}"/>
              </a:ext>
            </a:extLst>
          </p:cNvPr>
          <p:cNvSpPr>
            <a:spLocks noGrp="1"/>
          </p:cNvSpPr>
          <p:nvPr>
            <p:ph idx="1"/>
          </p:nvPr>
        </p:nvSpPr>
        <p:spPr>
          <a:xfrm>
            <a:off x="640080" y="2872899"/>
            <a:ext cx="4243589" cy="3320668"/>
          </a:xfrm>
        </p:spPr>
        <p:txBody>
          <a:bodyPr>
            <a:normAutofit/>
          </a:bodyPr>
          <a:lstStyle/>
          <a:p>
            <a:r>
              <a:rPr lang="en-US" sz="1500"/>
              <a:t>Job Corps remains a Drug Free program and use of mood-altering substances (including cannabis) is not allowed after entrance to the program. </a:t>
            </a:r>
          </a:p>
          <a:p>
            <a:r>
              <a:rPr lang="en-US" sz="1500"/>
              <a:t>All other aspects of the ZT policy remain the same. </a:t>
            </a:r>
          </a:p>
          <a:p>
            <a:r>
              <a:rPr lang="en-US" sz="1500"/>
              <a:t>The suspicion screen process remains the same. Nanogram levels are not added to these results.</a:t>
            </a:r>
          </a:p>
          <a:p>
            <a:r>
              <a:rPr lang="en-US" sz="1500"/>
              <a:t>There are implications for driver’s education and certain trades that are still being finalized (so we won’t be talking about this today).</a:t>
            </a:r>
          </a:p>
          <a:p>
            <a:endParaRPr lang="en-US" sz="1500"/>
          </a:p>
        </p:txBody>
      </p:sp>
      <p:pic>
        <p:nvPicPr>
          <p:cNvPr id="16" name="Picture 15" descr="Many question marks on black background">
            <a:extLst>
              <a:ext uri="{FF2B5EF4-FFF2-40B4-BE49-F238E27FC236}">
                <a16:creationId xmlns:a16="http://schemas.microsoft.com/office/drawing/2014/main" id="{9FCAECF9-8E7D-6733-11D4-CA601DAE5069}"/>
              </a:ext>
            </a:extLst>
          </p:cNvPr>
          <p:cNvPicPr>
            <a:picLocks noChangeAspect="1"/>
          </p:cNvPicPr>
          <p:nvPr/>
        </p:nvPicPr>
        <p:blipFill rotWithShape="1">
          <a:blip r:embed="rId3"/>
          <a:srcRect l="38814"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92975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A9E7AFBF-BDB5-5F6C-7978-EAEF93677E48}"/>
              </a:ext>
            </a:extLst>
          </p:cNvPr>
          <p:cNvPicPr>
            <a:picLocks noGrp="1" noChangeAspect="1"/>
          </p:cNvPicPr>
          <p:nvPr>
            <p:ph idx="1"/>
          </p:nvPr>
        </p:nvPicPr>
        <p:blipFill rotWithShape="1">
          <a:blip r:embed="rId4"/>
          <a:srcRect b="461"/>
          <a:stretch/>
        </p:blipFill>
        <p:spPr>
          <a:xfrm>
            <a:off x="20" y="1282"/>
            <a:ext cx="12191980" cy="6856718"/>
          </a:xfrm>
          <a:prstGeom prst="rect">
            <a:avLst/>
          </a:prstGeom>
        </p:spPr>
      </p:pic>
    </p:spTree>
    <p:extLst>
      <p:ext uri="{BB962C8B-B14F-4D97-AF65-F5344CB8AC3E}">
        <p14:creationId xmlns:p14="http://schemas.microsoft.com/office/powerpoint/2010/main" val="2744803390"/>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22f8f74-215c-4154-9939-bd29e4e8980e">XRUYQT3274NZ-681238054-2100</_dlc_DocId>
    <_dlc_DocIdUrl xmlns="b22f8f74-215c-4154-9939-bd29e4e8980e">
      <Url>https://supportservices.jobcorps.gov/health/_layouts/15/DocIdRedir.aspx?ID=XRUYQT3274NZ-681238054-2100</Url>
      <Description>XRUYQT3274NZ-681238054-2100</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7AC0880-0289-48C0-A645-78F88BACB98D}"/>
</file>

<file path=customXml/itemProps2.xml><?xml version="1.0" encoding="utf-8"?>
<ds:datastoreItem xmlns:ds="http://schemas.openxmlformats.org/officeDocument/2006/customXml" ds:itemID="{D102EFE1-0B2D-43A4-815C-0670027582AD}"/>
</file>

<file path=customXml/itemProps3.xml><?xml version="1.0" encoding="utf-8"?>
<ds:datastoreItem xmlns:ds="http://schemas.openxmlformats.org/officeDocument/2006/customXml" ds:itemID="{4C8793B3-7F1B-4BC9-BD56-01326CE7FD8A}"/>
</file>

<file path=customXml/itemProps4.xml><?xml version="1.0" encoding="utf-8"?>
<ds:datastoreItem xmlns:ds="http://schemas.openxmlformats.org/officeDocument/2006/customXml" ds:itemID="{5E771080-206A-483F-AE10-A593B11EAC2F}"/>
</file>

<file path=docProps/app.xml><?xml version="1.0" encoding="utf-8"?>
<Properties xmlns="http://schemas.openxmlformats.org/officeDocument/2006/extended-properties" xmlns:vt="http://schemas.openxmlformats.org/officeDocument/2006/docPropsVTypes">
  <TotalTime>0</TotalTime>
  <Words>4340</Words>
  <Application>Microsoft Office PowerPoint</Application>
  <PresentationFormat>Widescreen</PresentationFormat>
  <Paragraphs>313</Paragraphs>
  <Slides>44</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Yu Mincho</vt:lpstr>
      <vt:lpstr>Arial</vt:lpstr>
      <vt:lpstr>Calibri</vt:lpstr>
      <vt:lpstr>Calibri Light</vt:lpstr>
      <vt:lpstr>Segoe UI</vt:lpstr>
      <vt:lpstr>Symbol</vt:lpstr>
      <vt:lpstr>Times New Roman</vt:lpstr>
      <vt:lpstr>Office Theme</vt:lpstr>
      <vt:lpstr> Job Corps’ Strategy to Prevent Unwarranted Disciplinary Action Due to Residual  THC Concentrations for All Staff</vt:lpstr>
      <vt:lpstr>Workforce  Innovation  Opportunity Act (WIOA)</vt:lpstr>
      <vt:lpstr>Job Corps’ Drug Testing Policy</vt:lpstr>
      <vt:lpstr>Programmatic Measures to Prevent Drug Use at  Job Corps Centers</vt:lpstr>
      <vt:lpstr>Percentage of Positive Tests for THC Only at 45-Day Follow-Up</vt:lpstr>
      <vt:lpstr>The “Why” for this Change</vt:lpstr>
      <vt:lpstr>New Policy</vt:lpstr>
      <vt:lpstr>What has Not Changed</vt:lpstr>
      <vt:lpstr>PowerPoint Presentation</vt:lpstr>
      <vt:lpstr>The Science</vt:lpstr>
      <vt:lpstr>Based on THC Half-Life</vt:lpstr>
      <vt:lpstr>Supporting Students </vt:lpstr>
      <vt:lpstr>Student 1 Example: 550 ng/mL on Entry</vt:lpstr>
      <vt:lpstr>Student 2 Example: 800 ng/mL on Entry</vt:lpstr>
      <vt:lpstr>Student 3 Example: 2000 ng/mL on Entry Reported as &gt;800ng/mL</vt:lpstr>
      <vt:lpstr>Student 4 Example: “The Frequent User” 4000 ng/mL on Entry, Reported at &gt;800ng/mL</vt:lpstr>
      <vt:lpstr>Frequent users:  Students with THC reported at &gt;800 ng/mL</vt:lpstr>
      <vt:lpstr>Process Nuts and Bolts</vt:lpstr>
      <vt:lpstr>Follow-Up Drug Test for Marijuana  </vt:lpstr>
      <vt:lpstr>PowerPoint Presentation</vt:lpstr>
      <vt:lpstr>PowerPoint Presentation</vt:lpstr>
      <vt:lpstr>If….</vt:lpstr>
      <vt:lpstr>Then…</vt:lpstr>
      <vt:lpstr>Sign and Date the Form</vt:lpstr>
      <vt:lpstr>Next Steps</vt:lpstr>
      <vt:lpstr>If…</vt:lpstr>
      <vt:lpstr>Then…</vt:lpstr>
      <vt:lpstr>Specific PRH Language Regarding ZT Policy Change from PRH 2.3, R5</vt:lpstr>
      <vt:lpstr>Next Steps</vt:lpstr>
      <vt:lpstr>Updated PRH Exhibit 2-1</vt:lpstr>
      <vt:lpstr>PowerPoint Presentation</vt:lpstr>
      <vt:lpstr>PRH Language Regarding Fact Finding Board</vt:lpstr>
      <vt:lpstr>Student Appeal Process Following Disciplinary Separation</vt:lpstr>
      <vt:lpstr>Impact of  Policy Changes </vt:lpstr>
      <vt:lpstr>Highlights of Other TEAP-Related PRH Changes </vt:lpstr>
      <vt:lpstr>Additional Topic for Substance Use Education</vt:lpstr>
      <vt:lpstr>Enhanced Assessment to Improve Early Identification of At-Risk Students </vt:lpstr>
      <vt:lpstr>More Specifics for Intervention Services</vt:lpstr>
      <vt:lpstr>Intervention Topics Specified</vt:lpstr>
      <vt:lpstr>Expanded Relapse Prevention Services</vt:lpstr>
      <vt:lpstr>Reasonable Suspicion Defined in Text of PRH</vt:lpstr>
      <vt:lpstr>Clarification when Valid Prescription Use</vt:lpstr>
      <vt:lpstr>Clarification to MSWR Process and Requirements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ZT policy</dc:title>
  <dc:creator>Julie Luht</dc:creator>
  <cp:lastModifiedBy>Carolina Valdenegro</cp:lastModifiedBy>
  <cp:revision>2</cp:revision>
  <dcterms:created xsi:type="dcterms:W3CDTF">2023-09-25T13:05:43Z</dcterms:created>
  <dcterms:modified xsi:type="dcterms:W3CDTF">2024-02-16T19:23:04Z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bcdb226b-590a-4a6f-8998-9b655c0a443c</vt:lpwstr>
  </property>
</Properties>
</file>