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429" r:id="rId3"/>
    <p:sldId id="481" r:id="rId4"/>
    <p:sldId id="484" r:id="rId5"/>
    <p:sldId id="356" r:id="rId6"/>
    <p:sldId id="482" r:id="rId7"/>
    <p:sldId id="483" r:id="rId8"/>
    <p:sldId id="327" r:id="rId9"/>
    <p:sldId id="259" r:id="rId10"/>
    <p:sldId id="257" r:id="rId11"/>
    <p:sldId id="430" r:id="rId12"/>
    <p:sldId id="431" r:id="rId13"/>
    <p:sldId id="432" r:id="rId14"/>
    <p:sldId id="433" r:id="rId15"/>
    <p:sldId id="434" r:id="rId16"/>
    <p:sldId id="436" r:id="rId17"/>
    <p:sldId id="437" r:id="rId18"/>
    <p:sldId id="439" r:id="rId19"/>
    <p:sldId id="443" r:id="rId20"/>
    <p:sldId id="435" r:id="rId21"/>
    <p:sldId id="446" r:id="rId22"/>
    <p:sldId id="444" r:id="rId23"/>
    <p:sldId id="440" r:id="rId24"/>
    <p:sldId id="441" r:id="rId25"/>
    <p:sldId id="442" r:id="rId26"/>
    <p:sldId id="414" r:id="rId27"/>
    <p:sldId id="447" r:id="rId28"/>
    <p:sldId id="328" r:id="rId29"/>
    <p:sldId id="476" r:id="rId30"/>
    <p:sldId id="477" r:id="rId31"/>
    <p:sldId id="445" r:id="rId32"/>
    <p:sldId id="454" r:id="rId33"/>
    <p:sldId id="422" r:id="rId34"/>
    <p:sldId id="424" r:id="rId35"/>
    <p:sldId id="478" r:id="rId36"/>
    <p:sldId id="480" r:id="rId37"/>
    <p:sldId id="479" r:id="rId38"/>
    <p:sldId id="475" r:id="rId39"/>
    <p:sldId id="43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66770" autoAdjust="0"/>
  </p:normalViewPr>
  <p:slideViewPr>
    <p:cSldViewPr snapToGrid="0" snapToObjects="1">
      <p:cViewPr varScale="1">
        <p:scale>
          <a:sx n="76" d="100"/>
          <a:sy n="76" d="100"/>
        </p:scale>
        <p:origin x="-171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49692-0A78-3344-A00A-C3196831204E}" type="datetimeFigureOut">
              <a:rPr lang="en-US" smtClean="0"/>
              <a:pPr/>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45B55-D709-EA48-8EBC-FA88E93A78B9}" type="slidenum">
              <a:rPr lang="en-US" smtClean="0"/>
              <a:pPr/>
              <a:t>‹#›</a:t>
            </a:fld>
            <a:endParaRPr lang="en-US"/>
          </a:p>
        </p:txBody>
      </p:sp>
    </p:spTree>
    <p:extLst>
      <p:ext uri="{BB962C8B-B14F-4D97-AF65-F5344CB8AC3E}">
        <p14:creationId xmlns:p14="http://schemas.microsoft.com/office/powerpoint/2010/main" xmlns="" val="81225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2</a:t>
            </a:fld>
            <a:endParaRPr lang="en-US"/>
          </a:p>
        </p:txBody>
      </p:sp>
    </p:spTree>
    <p:extLst>
      <p:ext uri="{BB962C8B-B14F-4D97-AF65-F5344CB8AC3E}">
        <p14:creationId xmlns:p14="http://schemas.microsoft.com/office/powerpoint/2010/main" xmlns="" val="88226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 does not want a TST a QuantiFERON Gold blood test can be offered. </a:t>
            </a:r>
          </a:p>
        </p:txBody>
      </p:sp>
      <p:sp>
        <p:nvSpPr>
          <p:cNvPr id="4" name="Slide Number Placeholder 3"/>
          <p:cNvSpPr>
            <a:spLocks noGrp="1"/>
          </p:cNvSpPr>
          <p:nvPr>
            <p:ph type="sldNum" sz="quarter" idx="5"/>
          </p:nvPr>
        </p:nvSpPr>
        <p:spPr/>
        <p:txBody>
          <a:bodyPr/>
          <a:lstStyle/>
          <a:p>
            <a:fld id="{60C45B55-D709-EA48-8EBC-FA88E93A78B9}" type="slidenum">
              <a:rPr lang="en-US" smtClean="0"/>
              <a:pPr/>
              <a:t>14</a:t>
            </a:fld>
            <a:endParaRPr lang="en-US"/>
          </a:p>
        </p:txBody>
      </p:sp>
    </p:spTree>
    <p:extLst>
      <p:ext uri="{BB962C8B-B14F-4D97-AF65-F5344CB8AC3E}">
        <p14:creationId xmlns:p14="http://schemas.microsoft.com/office/powerpoint/2010/main" xmlns="" val="272742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 </a:t>
            </a:r>
          </a:p>
        </p:txBody>
      </p:sp>
      <p:sp>
        <p:nvSpPr>
          <p:cNvPr id="4" name="Slide Number Placeholder 3"/>
          <p:cNvSpPr>
            <a:spLocks noGrp="1"/>
          </p:cNvSpPr>
          <p:nvPr>
            <p:ph type="sldNum" sz="quarter" idx="5"/>
          </p:nvPr>
        </p:nvSpPr>
        <p:spPr/>
        <p:txBody>
          <a:bodyPr/>
          <a:lstStyle/>
          <a:p>
            <a:fld id="{60C45B55-D709-EA48-8EBC-FA88E93A78B9}" type="slidenum">
              <a:rPr lang="en-US" smtClean="0"/>
              <a:pPr/>
              <a:t>15</a:t>
            </a:fld>
            <a:endParaRPr lang="en-US"/>
          </a:p>
        </p:txBody>
      </p:sp>
    </p:spTree>
    <p:extLst>
      <p:ext uri="{BB962C8B-B14F-4D97-AF65-F5344CB8AC3E}">
        <p14:creationId xmlns:p14="http://schemas.microsoft.com/office/powerpoint/2010/main" xmlns="" val="238269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students – explain to them a copy will be sent to their parent/guardian</a:t>
            </a:r>
          </a:p>
        </p:txBody>
      </p:sp>
      <p:sp>
        <p:nvSpPr>
          <p:cNvPr id="4" name="Slide Number Placeholder 3"/>
          <p:cNvSpPr>
            <a:spLocks noGrp="1"/>
          </p:cNvSpPr>
          <p:nvPr>
            <p:ph type="sldNum" sz="quarter" idx="5"/>
          </p:nvPr>
        </p:nvSpPr>
        <p:spPr/>
        <p:txBody>
          <a:bodyPr/>
          <a:lstStyle/>
          <a:p>
            <a:fld id="{60C45B55-D709-EA48-8EBC-FA88E93A78B9}" type="slidenum">
              <a:rPr lang="en-US" smtClean="0"/>
              <a:pPr/>
              <a:t>16</a:t>
            </a:fld>
            <a:endParaRPr lang="en-US"/>
          </a:p>
        </p:txBody>
      </p:sp>
    </p:spTree>
    <p:extLst>
      <p:ext uri="{BB962C8B-B14F-4D97-AF65-F5344CB8AC3E}">
        <p14:creationId xmlns:p14="http://schemas.microsoft.com/office/powerpoint/2010/main" xmlns="" val="100137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Contact lenses must be provided if clinically indicated. Students who lose or damage glasses provided by Job Corps must replace them at their own expense.</a:t>
            </a:r>
            <a:endParaRPr lang="en-US" dirty="0"/>
          </a:p>
        </p:txBody>
      </p:sp>
      <p:sp>
        <p:nvSpPr>
          <p:cNvPr id="4" name="Slide Number Placeholder 3"/>
          <p:cNvSpPr>
            <a:spLocks noGrp="1"/>
          </p:cNvSpPr>
          <p:nvPr>
            <p:ph type="sldNum" sz="quarter" idx="5"/>
          </p:nvPr>
        </p:nvSpPr>
        <p:spPr/>
        <p:txBody>
          <a:bodyPr/>
          <a:lstStyle/>
          <a:p>
            <a:fld id="{60C45B55-D709-EA48-8EBC-FA88E93A78B9}" type="slidenum">
              <a:rPr lang="en-US" smtClean="0"/>
              <a:pPr/>
              <a:t>17</a:t>
            </a:fld>
            <a:endParaRPr lang="en-US"/>
          </a:p>
        </p:txBody>
      </p:sp>
    </p:spTree>
    <p:extLst>
      <p:ext uri="{BB962C8B-B14F-4D97-AF65-F5344CB8AC3E}">
        <p14:creationId xmlns:p14="http://schemas.microsoft.com/office/powerpoint/2010/main" xmlns="" val="195321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cursory evaluation, with the exception of the required entrance laboratory testing, may be omitted if the physical examination is conducted within 72 hours of a student’s arrival on center. </a:t>
            </a:r>
          </a:p>
          <a:p>
            <a:endParaRPr lang="en-US" dirty="0"/>
          </a:p>
          <a:p>
            <a:r>
              <a:rPr lang="en-US" dirty="0"/>
              <a:t>See 2.3 R15 for waiver of any portion of the physical exam  </a:t>
            </a:r>
          </a:p>
        </p:txBody>
      </p:sp>
      <p:sp>
        <p:nvSpPr>
          <p:cNvPr id="4" name="Slide Number Placeholder 3"/>
          <p:cNvSpPr>
            <a:spLocks noGrp="1"/>
          </p:cNvSpPr>
          <p:nvPr>
            <p:ph type="sldNum" sz="quarter" idx="5"/>
          </p:nvPr>
        </p:nvSpPr>
        <p:spPr/>
        <p:txBody>
          <a:bodyPr/>
          <a:lstStyle/>
          <a:p>
            <a:fld id="{60C45B55-D709-EA48-8EBC-FA88E93A78B9}" type="slidenum">
              <a:rPr lang="en-US" smtClean="0"/>
              <a:pPr/>
              <a:t>18</a:t>
            </a:fld>
            <a:endParaRPr lang="en-US"/>
          </a:p>
        </p:txBody>
      </p:sp>
    </p:spTree>
    <p:extLst>
      <p:ext uri="{BB962C8B-B14F-4D97-AF65-F5344CB8AC3E}">
        <p14:creationId xmlns:p14="http://schemas.microsoft.com/office/powerpoint/2010/main" xmlns="" val="249007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all are correct except A</a:t>
            </a:r>
          </a:p>
        </p:txBody>
      </p:sp>
      <p:sp>
        <p:nvSpPr>
          <p:cNvPr id="4" name="Slide Number Placeholder 3"/>
          <p:cNvSpPr>
            <a:spLocks noGrp="1"/>
          </p:cNvSpPr>
          <p:nvPr>
            <p:ph type="sldNum" sz="quarter" idx="5"/>
          </p:nvPr>
        </p:nvSpPr>
        <p:spPr/>
        <p:txBody>
          <a:bodyPr/>
          <a:lstStyle/>
          <a:p>
            <a:fld id="{60C45B55-D709-EA48-8EBC-FA88E93A78B9}" type="slidenum">
              <a:rPr lang="en-US" smtClean="0"/>
              <a:pPr/>
              <a:t>20</a:t>
            </a:fld>
            <a:endParaRPr lang="en-US"/>
          </a:p>
        </p:txBody>
      </p:sp>
    </p:spTree>
    <p:extLst>
      <p:ext uri="{BB962C8B-B14F-4D97-AF65-F5344CB8AC3E}">
        <p14:creationId xmlns:p14="http://schemas.microsoft.com/office/powerpoint/2010/main" xmlns="" val="954122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Center Dentist may delegate the DRI to the Dental Assistant, Dental Hygienist, or nurse with a written personal authorization. The DRI is performed more efficiently on center by center nurses when the dentist is located off center. When the dental facility is off center, the Center Physician or advanced care practitioner can authorize the center nurse to perform the DRI with a written personal authorization. Annually, whomever who makes the authorization should review the DRI technique with the authorized staff who conducts the inspection.</a:t>
            </a:r>
            <a:endParaRPr lang="en-US" dirty="0"/>
          </a:p>
        </p:txBody>
      </p:sp>
      <p:sp>
        <p:nvSpPr>
          <p:cNvPr id="4" name="Slide Number Placeholder 3"/>
          <p:cNvSpPr>
            <a:spLocks noGrp="1"/>
          </p:cNvSpPr>
          <p:nvPr>
            <p:ph type="sldNum" sz="quarter" idx="5"/>
          </p:nvPr>
        </p:nvSpPr>
        <p:spPr/>
        <p:txBody>
          <a:bodyPr/>
          <a:lstStyle/>
          <a:p>
            <a:fld id="{60C45B55-D709-EA48-8EBC-FA88E93A78B9}" type="slidenum">
              <a:rPr lang="en-US" smtClean="0"/>
              <a:pPr/>
              <a:t>25</a:t>
            </a:fld>
            <a:endParaRPr lang="en-US"/>
          </a:p>
        </p:txBody>
      </p:sp>
    </p:spTree>
    <p:extLst>
      <p:ext uri="{BB962C8B-B14F-4D97-AF65-F5344CB8AC3E}">
        <p14:creationId xmlns:p14="http://schemas.microsoft.com/office/powerpoint/2010/main" xmlns="" val="154934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rgbClr val="FF0000"/>
                </a:solidFill>
                <a:latin typeface="Arial" charset="0"/>
                <a:ea typeface="+mn-ea"/>
                <a:cs typeface="Arial" charset="0"/>
              </a:rPr>
              <a:t>There should be a focus on oral health and employability.</a:t>
            </a:r>
          </a:p>
          <a:p>
            <a:r>
              <a:rPr lang="en-US" sz="1200" kern="1200" baseline="0" dirty="0">
                <a:solidFill>
                  <a:srgbClr val="FF0000"/>
                </a:solidFill>
                <a:latin typeface="Arial" charset="0"/>
                <a:ea typeface="+mn-ea"/>
                <a:cs typeface="Arial" charset="0"/>
              </a:rPr>
              <a:t>Dental Readiness Inspection: </a:t>
            </a:r>
            <a:r>
              <a:rPr lang="en-US" sz="1200" dirty="0">
                <a:solidFill>
                  <a:srgbClr val="FF0000"/>
                </a:solidFill>
              </a:rPr>
              <a:t>completed within 14 days after arrival by the center dentist or designee who should authorize the activity by a written personal</a:t>
            </a:r>
            <a:r>
              <a:rPr lang="en-US" sz="1200" baseline="0" dirty="0">
                <a:solidFill>
                  <a:srgbClr val="FF0000"/>
                </a:solidFill>
              </a:rPr>
              <a:t> </a:t>
            </a:r>
            <a:r>
              <a:rPr lang="en-US" sz="1200" b="0" baseline="0" dirty="0">
                <a:solidFill>
                  <a:srgbClr val="FF0000"/>
                </a:solidFill>
              </a:rPr>
              <a:t>authorization.  Document the inspection in the appropriate section of the Job Corps Physical Examination Form.</a:t>
            </a:r>
            <a:endParaRPr lang="en-US" sz="1200" b="0" dirty="0">
              <a:solidFill>
                <a:srgbClr val="FF0000"/>
              </a:solidFill>
            </a:endParaRPr>
          </a:p>
          <a:p>
            <a:endParaRPr lang="en-US" sz="1200" b="1" dirty="0">
              <a:solidFill>
                <a:srgbClr val="FF0000"/>
              </a:solidFill>
            </a:endParaRPr>
          </a:p>
          <a:p>
            <a:r>
              <a:rPr lang="en-US" b="1" dirty="0">
                <a:solidFill>
                  <a:srgbClr val="FF0000"/>
                </a:solidFill>
              </a:rPr>
              <a:t>After</a:t>
            </a:r>
            <a:r>
              <a:rPr lang="en-US" b="1" baseline="0" dirty="0">
                <a:solidFill>
                  <a:srgbClr val="FF0000"/>
                </a:solidFill>
              </a:rPr>
              <a:t> the dental readiness inspection, all dental services are voluntary.</a:t>
            </a:r>
          </a:p>
          <a:p>
            <a:endParaRPr lang="en-US" sz="1200" dirty="0">
              <a:solidFill>
                <a:srgbClr val="FF0000"/>
              </a:solidFill>
            </a:endParaRPr>
          </a:p>
          <a:p>
            <a:r>
              <a:rPr lang="en-US" sz="1200" dirty="0">
                <a:solidFill>
                  <a:srgbClr val="FF0000"/>
                </a:solidFill>
              </a:rPr>
              <a:t>Elective Oral Examination:  including bitewing x-rays, priority classification, and treatment plan, completed and recorded on the Job Corps approved oral examination form by the center dentist upon student request as a follow up to the dental readiness inspection. The x-ray images should be securely stored as part of the student’s health record.</a:t>
            </a:r>
          </a:p>
          <a:p>
            <a:endParaRPr lang="en-US" sz="1200" dirty="0">
              <a:solidFill>
                <a:srgbClr val="FF0000"/>
              </a:solidFill>
            </a:endParaRPr>
          </a:p>
          <a:p>
            <a:r>
              <a:rPr lang="en-US" sz="1200" dirty="0">
                <a:solidFill>
                  <a:srgbClr val="FF0000"/>
                </a:solidFill>
              </a:rPr>
              <a:t>Dental</a:t>
            </a:r>
            <a:r>
              <a:rPr lang="en-US" sz="1200" baseline="0" dirty="0">
                <a:solidFill>
                  <a:srgbClr val="FF0000"/>
                </a:solidFill>
              </a:rPr>
              <a:t> Procedures: </a:t>
            </a:r>
            <a:r>
              <a:rPr lang="en-US" sz="1200" dirty="0">
                <a:solidFill>
                  <a:srgbClr val="FF0000"/>
                </a:solidFill>
              </a:rPr>
              <a:t>to treat oral disease and correct oral health conditions that may represent employability barriers, to include: restorations, extraction of pathological teeth, root canal therapy on anterior/other strategic teeth, replacement of missing upper anterior teeth with a removable prosthesis, and dental hygiene treatment for periodontal disease.</a:t>
            </a:r>
            <a:endParaRPr lang="en-US" dirty="0">
              <a:solidFill>
                <a:srgbClr val="FF0000"/>
              </a:solidFill>
            </a:endParaRPr>
          </a:p>
          <a:p>
            <a:endParaRPr lang="en-US" dirty="0">
              <a:solidFill>
                <a:srgbClr val="FF0000"/>
              </a:solidFill>
            </a:endParaRPr>
          </a:p>
          <a:p>
            <a:pPr eaLnBrk="1" hangingPunct="1"/>
            <a:r>
              <a:rPr lang="en-US" dirty="0">
                <a:solidFill>
                  <a:srgbClr val="FF0000"/>
                </a:solidFill>
              </a:rPr>
              <a:t>Referral agreement with community </a:t>
            </a:r>
            <a:r>
              <a:rPr lang="en-US" sz="1200" dirty="0">
                <a:solidFill>
                  <a:srgbClr val="FF0000"/>
                </a:solidFill>
              </a:rPr>
              <a:t>facilities for emergent or urgent conditions treatable beyond the expertise of a general dentist.</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26</a:t>
            </a:fld>
            <a:endParaRPr lang="en-US"/>
          </a:p>
        </p:txBody>
      </p:sp>
    </p:spTree>
    <p:extLst>
      <p:ext uri="{BB962C8B-B14F-4D97-AF65-F5344CB8AC3E}">
        <p14:creationId xmlns:p14="http://schemas.microsoft.com/office/powerpoint/2010/main" xmlns="" val="48030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p>
            <a:fld id="{11C12A32-0AFA-4458-B977-5D5F438945AF}" type="slidenum">
              <a:rPr lang="en-US" smtClean="0"/>
              <a:pPr/>
              <a:t>28</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a:t>all costs, including transportation, are the responsibility of the student/parent/guardian</a:t>
            </a:r>
          </a:p>
          <a:p>
            <a:r>
              <a:rPr lang="en-US" dirty="0"/>
              <a:t>appointments will be kept and will not exceed authorized leave limits for elective dental treatment</a:t>
            </a:r>
          </a:p>
          <a:p>
            <a:endParaRPr lang="en-US" dirty="0"/>
          </a:p>
          <a:p>
            <a:pPr eaLnBrk="1" hangingPunct="1"/>
            <a:endParaRPr lang="en-US" dirty="0"/>
          </a:p>
        </p:txBody>
      </p:sp>
    </p:spTree>
    <p:extLst>
      <p:ext uri="{BB962C8B-B14F-4D97-AF65-F5344CB8AC3E}">
        <p14:creationId xmlns:p14="http://schemas.microsoft.com/office/powerpoint/2010/main" xmlns="" val="1523867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is correct </a:t>
            </a:r>
          </a:p>
        </p:txBody>
      </p:sp>
      <p:sp>
        <p:nvSpPr>
          <p:cNvPr id="4" name="Slide Number Placeholder 3"/>
          <p:cNvSpPr>
            <a:spLocks noGrp="1"/>
          </p:cNvSpPr>
          <p:nvPr>
            <p:ph type="sldNum" sz="quarter" idx="5"/>
          </p:nvPr>
        </p:nvSpPr>
        <p:spPr/>
        <p:txBody>
          <a:bodyPr/>
          <a:lstStyle/>
          <a:p>
            <a:fld id="{60C45B55-D709-EA48-8EBC-FA88E93A78B9}" type="slidenum">
              <a:rPr lang="en-US" smtClean="0"/>
              <a:pPr/>
              <a:t>29</a:t>
            </a:fld>
            <a:endParaRPr lang="en-US"/>
          </a:p>
        </p:txBody>
      </p:sp>
    </p:spTree>
    <p:extLst>
      <p:ext uri="{BB962C8B-B14F-4D97-AF65-F5344CB8AC3E}">
        <p14:creationId xmlns:p14="http://schemas.microsoft.com/office/powerpoint/2010/main" xmlns="" val="76754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t>
            </a:r>
          </a:p>
          <a:p>
            <a:endParaRPr lang="en-US" dirty="0"/>
          </a:p>
          <a:p>
            <a:r>
              <a:rPr lang="en-US" dirty="0"/>
              <a:t>Health and Wellness Support Services Website (main page): </a:t>
            </a:r>
            <a:r>
              <a:rPr lang="en-US" b="1" dirty="0"/>
              <a:t>https://supportservices.jobcorps.gov/Health/Pages/default.aspx</a:t>
            </a:r>
          </a:p>
          <a:p>
            <a:endParaRPr lang="en-US" dirty="0"/>
          </a:p>
          <a:p>
            <a:r>
              <a:rPr lang="en-US" dirty="0"/>
              <a:t>HWM Desk Reference Guide (DRG): </a:t>
            </a:r>
            <a:r>
              <a:rPr lang="en-US" b="1" dirty="0"/>
              <a:t>https://supportservices.jobcorps.gov/health/Pages/Documents.aspx#drg</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3</a:t>
            </a:fld>
            <a:endParaRPr lang="en-US" dirty="0"/>
          </a:p>
        </p:txBody>
      </p:sp>
    </p:spTree>
    <p:extLst>
      <p:ext uri="{BB962C8B-B14F-4D97-AF65-F5344CB8AC3E}">
        <p14:creationId xmlns:p14="http://schemas.microsoft.com/office/powerpoint/2010/main" xmlns="" val="3114549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is correct </a:t>
            </a:r>
          </a:p>
        </p:txBody>
      </p:sp>
      <p:sp>
        <p:nvSpPr>
          <p:cNvPr id="4" name="Slide Number Placeholder 3"/>
          <p:cNvSpPr>
            <a:spLocks noGrp="1"/>
          </p:cNvSpPr>
          <p:nvPr>
            <p:ph type="sldNum" sz="quarter" idx="5"/>
          </p:nvPr>
        </p:nvSpPr>
        <p:spPr/>
        <p:txBody>
          <a:bodyPr/>
          <a:lstStyle/>
          <a:p>
            <a:fld id="{60C45B55-D709-EA48-8EBC-FA88E93A78B9}" type="slidenum">
              <a:rPr lang="en-US" smtClean="0"/>
              <a:pPr/>
              <a:t>30</a:t>
            </a:fld>
            <a:endParaRPr lang="en-US"/>
          </a:p>
        </p:txBody>
      </p:sp>
    </p:spTree>
    <p:extLst>
      <p:ext uri="{BB962C8B-B14F-4D97-AF65-F5344CB8AC3E}">
        <p14:creationId xmlns:p14="http://schemas.microsoft.com/office/powerpoint/2010/main" xmlns="" val="3068942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C45B55-D709-EA48-8EBC-FA88E93A78B9}" type="slidenum">
              <a:rPr lang="en-US" smtClean="0"/>
              <a:pPr/>
              <a:t>31</a:t>
            </a:fld>
            <a:endParaRPr lang="en-US"/>
          </a:p>
        </p:txBody>
      </p:sp>
    </p:spTree>
    <p:extLst>
      <p:ext uri="{BB962C8B-B14F-4D97-AF65-F5344CB8AC3E}">
        <p14:creationId xmlns:p14="http://schemas.microsoft.com/office/powerpoint/2010/main" xmlns="" val="242911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includes the early identification and diagnosis of mental health problems, basic mental health care, and mental health promotion, prevention, and education designed to help students overcome barriers to employability. </a:t>
            </a:r>
          </a:p>
          <a:p>
            <a:r>
              <a:rPr lang="en-US" dirty="0"/>
              <a:t>The program utilizes an employee assistance program (EAP) approach that includes short-term counseling with an employability focus, referral to center support groups, and crisis intervention. </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32</a:t>
            </a:fld>
            <a:endParaRPr lang="en-US" dirty="0"/>
          </a:p>
        </p:txBody>
      </p:sp>
    </p:spTree>
    <p:extLst>
      <p:ext uri="{BB962C8B-B14F-4D97-AF65-F5344CB8AC3E}">
        <p14:creationId xmlns:p14="http://schemas.microsoft.com/office/powerpoint/2010/main" xmlns="" val="2062402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PRH requires that each center provide a mental health and wellness program that includes basic mental health services by a qualified licensed mental health professional.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PRH sets the requirements of the mental health program. See 2.3 R4 for information specific to mental health services. Except for emergencies or consults by a psychiatrist, all clinical services defined as “basic health care” in PRH Chapter 2: Exhibit 2-4  are mental health services that must be provided on center by the</a:t>
            </a:r>
            <a:r>
              <a:rPr lang="en-US" baseline="0" dirty="0"/>
              <a:t> CMHC</a:t>
            </a:r>
            <a:r>
              <a:rPr lang="en-US" dirty="0"/>
              <a:t> and/or designated graduate students (intern, extern, or practicum student) for centers with graduate training programs.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program utilizes an employee assistance program (EAP) approach that includes short-term counseling with an employability focus, referral to center support groups, and crisis intervention. </a:t>
            </a:r>
            <a:r>
              <a:rPr lang="en-US" dirty="0"/>
              <a:t>It is important to note that short-term counseling is defined as six sessions or less for manageable conditions with periodic mental health checks as needed. </a:t>
            </a:r>
          </a:p>
          <a:p>
            <a:pPr eaLnBrk="1" hangingPunct="1"/>
            <a:endParaRPr lang="en-US"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200" dirty="0">
                <a:solidFill>
                  <a:srgbClr val="FF0000"/>
                </a:solidFill>
              </a:rPr>
              <a:t>Focus on early identification and diagnosis of mental health problems, basic mental health care, and promotion, prevention, and education designed to help students overcome barriers to employability.</a:t>
            </a:r>
          </a:p>
          <a:p>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33</a:t>
            </a:fld>
            <a:endParaRPr lang="en-US"/>
          </a:p>
        </p:txBody>
      </p:sp>
    </p:spTree>
    <p:extLst>
      <p:ext uri="{BB962C8B-B14F-4D97-AF65-F5344CB8AC3E}">
        <p14:creationId xmlns:p14="http://schemas.microsoft.com/office/powerpoint/2010/main" xmlns="" val="3145817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charset="0"/>
                <a:ea typeface="+mn-ea"/>
                <a:cs typeface="Arial" charset="0"/>
              </a:rPr>
              <a:t>Review of Social Intake Form (SIF) or intake assessment performed by</a:t>
            </a:r>
          </a:p>
          <a:p>
            <a:r>
              <a:rPr lang="en-US" sz="1200" kern="1200" baseline="0" dirty="0">
                <a:solidFill>
                  <a:schemeClr val="tx1"/>
                </a:solidFill>
                <a:latin typeface="Arial" charset="0"/>
                <a:ea typeface="+mn-ea"/>
                <a:cs typeface="Arial" charset="0"/>
              </a:rPr>
              <a:t>counseling staff of students who indicate mental health history, current</a:t>
            </a:r>
          </a:p>
          <a:p>
            <a:r>
              <a:rPr lang="en-US" sz="1200" kern="1200" baseline="0" dirty="0">
                <a:solidFill>
                  <a:schemeClr val="tx1"/>
                </a:solidFill>
                <a:latin typeface="Arial" charset="0"/>
                <a:ea typeface="+mn-ea"/>
                <a:cs typeface="Arial" charset="0"/>
              </a:rPr>
              <a:t>mental health problems, or who request to see the Center Mental Health</a:t>
            </a:r>
          </a:p>
          <a:p>
            <a:r>
              <a:rPr lang="en-US" sz="1200" kern="1200" baseline="0" dirty="0">
                <a:solidFill>
                  <a:schemeClr val="tx1"/>
                </a:solidFill>
                <a:latin typeface="Arial" charset="0"/>
                <a:ea typeface="+mn-ea"/>
                <a:cs typeface="Arial" charset="0"/>
              </a:rPr>
              <a:t>Consultant within 1 week of arrival;</a:t>
            </a:r>
          </a:p>
          <a:p>
            <a:endParaRPr lang="en-US" sz="1200" kern="1200" baseline="0" dirty="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Determination when a MSWR or medical separation is appropriate for mental health issues</a:t>
            </a:r>
          </a:p>
          <a:p>
            <a:endParaRPr lang="en-US" sz="1200" kern="1200" baseline="0" dirty="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Minimum of a 1-hour presentation on mental health promotion new students during the Career Preparation Period with an emphasis on employability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200" dirty="0"/>
              <a:t>Steps/procedures for mental health emergencies in place to include supervision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2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a:t>Case conferences should include at a minimum counselors, TEAP specialist, and health and wellness manager, if possible). </a:t>
            </a:r>
            <a:endParaRPr lang="en-US" sz="220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34</a:t>
            </a:fld>
            <a:endParaRPr lang="en-US"/>
          </a:p>
        </p:txBody>
      </p:sp>
    </p:spTree>
    <p:extLst>
      <p:ext uri="{BB962C8B-B14F-4D97-AF65-F5344CB8AC3E}">
        <p14:creationId xmlns:p14="http://schemas.microsoft.com/office/powerpoint/2010/main" xmlns="" val="3113952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CMHC is correct, but in some cases if the TEAP is qualified and there is not CMHC then the TEAP could review. </a:t>
            </a:r>
          </a:p>
          <a:p>
            <a:r>
              <a:rPr lang="en-US" dirty="0"/>
              <a:t>Always check with your RMHS. </a:t>
            </a:r>
          </a:p>
        </p:txBody>
      </p:sp>
      <p:sp>
        <p:nvSpPr>
          <p:cNvPr id="4" name="Slide Number Placeholder 3"/>
          <p:cNvSpPr>
            <a:spLocks noGrp="1"/>
          </p:cNvSpPr>
          <p:nvPr>
            <p:ph type="sldNum" sz="quarter" idx="5"/>
          </p:nvPr>
        </p:nvSpPr>
        <p:spPr/>
        <p:txBody>
          <a:bodyPr/>
          <a:lstStyle/>
          <a:p>
            <a:fld id="{60C45B55-D709-EA48-8EBC-FA88E93A78B9}" type="slidenum">
              <a:rPr lang="en-US" smtClean="0"/>
              <a:pPr/>
              <a:t>35</a:t>
            </a:fld>
            <a:endParaRPr lang="en-US"/>
          </a:p>
        </p:txBody>
      </p:sp>
    </p:spTree>
    <p:extLst>
      <p:ext uri="{BB962C8B-B14F-4D97-AF65-F5344CB8AC3E}">
        <p14:creationId xmlns:p14="http://schemas.microsoft.com/office/powerpoint/2010/main" xmlns="" val="2295486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CMHC is correct, but in some cases if the TEAP is qualified and there is not CMHC then the TEAP could review. </a:t>
            </a:r>
          </a:p>
          <a:p>
            <a:r>
              <a:rPr lang="en-US" dirty="0"/>
              <a:t>Always check with your RMHS. </a:t>
            </a:r>
          </a:p>
          <a:p>
            <a:endParaRPr lang="en-US" dirty="0"/>
          </a:p>
        </p:txBody>
      </p:sp>
      <p:sp>
        <p:nvSpPr>
          <p:cNvPr id="4" name="Slide Number Placeholder 3"/>
          <p:cNvSpPr>
            <a:spLocks noGrp="1"/>
          </p:cNvSpPr>
          <p:nvPr>
            <p:ph type="sldNum" sz="quarter" idx="5"/>
          </p:nvPr>
        </p:nvSpPr>
        <p:spPr/>
        <p:txBody>
          <a:bodyPr/>
          <a:lstStyle/>
          <a:p>
            <a:fld id="{60C45B55-D709-EA48-8EBC-FA88E93A78B9}" type="slidenum">
              <a:rPr lang="en-US" smtClean="0"/>
              <a:pPr/>
              <a:t>36</a:t>
            </a:fld>
            <a:endParaRPr lang="en-US"/>
          </a:p>
        </p:txBody>
      </p:sp>
    </p:spTree>
    <p:extLst>
      <p:ext uri="{BB962C8B-B14F-4D97-AF65-F5344CB8AC3E}">
        <p14:creationId xmlns:p14="http://schemas.microsoft.com/office/powerpoint/2010/main" xmlns="" val="3441744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60C45B55-D709-EA48-8EBC-FA88E93A78B9}" type="slidenum">
              <a:rPr lang="en-US" smtClean="0"/>
              <a:pPr/>
              <a:t>37</a:t>
            </a:fld>
            <a:endParaRPr lang="en-US"/>
          </a:p>
        </p:txBody>
      </p:sp>
    </p:spTree>
    <p:extLst>
      <p:ext uri="{BB962C8B-B14F-4D97-AF65-F5344CB8AC3E}">
        <p14:creationId xmlns:p14="http://schemas.microsoft.com/office/powerpoint/2010/main" xmlns="" val="2578450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38</a:t>
            </a:fld>
            <a:endParaRPr lang="en-US" dirty="0"/>
          </a:p>
        </p:txBody>
      </p:sp>
    </p:spTree>
    <p:extLst>
      <p:ext uri="{BB962C8B-B14F-4D97-AF65-F5344CB8AC3E}">
        <p14:creationId xmlns:p14="http://schemas.microsoft.com/office/powerpoint/2010/main" xmlns="" val="422460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031"/>
          <p:cNvSpPr>
            <a:spLocks noGrp="1" noChangeArrowheads="1"/>
          </p:cNvSpPr>
          <p:nvPr>
            <p:ph type="sldNum" sz="quarter" idx="5"/>
          </p:nvPr>
        </p:nvSpPr>
        <p:spPr>
          <a:noFill/>
        </p:spPr>
        <p:txBody>
          <a:bodyPr/>
          <a:lstStyle/>
          <a:p>
            <a:fld id="{0348716E-B4C8-46A1-9A3E-4091902EEEC0}" type="slidenum">
              <a:rPr lang="en-US" smtClean="0"/>
              <a:pPr/>
              <a:t>5</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r>
              <a:rPr lang="en-US" dirty="0"/>
              <a:t>Introduction to Health Services and the areas that are covered will be discussed in more detail in this HWM Orientation </a:t>
            </a:r>
          </a:p>
        </p:txBody>
      </p:sp>
    </p:spTree>
    <p:extLst>
      <p:ext uri="{BB962C8B-B14F-4D97-AF65-F5344CB8AC3E}">
        <p14:creationId xmlns:p14="http://schemas.microsoft.com/office/powerpoint/2010/main" xmlns="" val="184871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80000"/>
              </a:lnSpc>
              <a:spcAft>
                <a:spcPts val="0"/>
              </a:spcAft>
              <a:buFontTx/>
              <a:buNone/>
              <a:defRPr/>
            </a:pPr>
            <a:r>
              <a:rPr lang="en-US" sz="1100" dirty="0"/>
              <a:t>See PRH Chapter 2, 2.3 R1</a:t>
            </a:r>
          </a:p>
          <a:p>
            <a:pPr lvl="0" eaLnBrk="1" fontAlgn="auto" hangingPunct="1">
              <a:lnSpc>
                <a:spcPct val="80000"/>
              </a:lnSpc>
              <a:spcAft>
                <a:spcPts val="0"/>
              </a:spcAft>
              <a:buFontTx/>
              <a:buNone/>
              <a:defRPr/>
            </a:pPr>
            <a:r>
              <a:rPr lang="en-US" sz="1100" dirty="0"/>
              <a:t>HIPAA Notice Must be posted in the health and wellness center</a:t>
            </a:r>
          </a:p>
          <a:p>
            <a:pPr lvl="0" eaLnBrk="1" fontAlgn="auto" hangingPunct="1">
              <a:lnSpc>
                <a:spcPct val="80000"/>
              </a:lnSpc>
              <a:spcAft>
                <a:spcPts val="0"/>
              </a:spcAft>
              <a:buFontTx/>
              <a:buNone/>
              <a:defRPr/>
            </a:pPr>
            <a:endParaRPr lang="en-US" sz="1100" dirty="0"/>
          </a:p>
          <a:p>
            <a:pPr lvl="0" eaLnBrk="1" fontAlgn="auto" hangingPunct="1">
              <a:lnSpc>
                <a:spcPct val="80000"/>
              </a:lnSpc>
              <a:spcAft>
                <a:spcPts val="0"/>
              </a:spcAft>
              <a:buFontTx/>
              <a:buNone/>
              <a:defRPr/>
            </a:pPr>
            <a:r>
              <a:rPr lang="en-US" sz="1100" dirty="0"/>
              <a:t>A Privacy Officer and Complaint person for HIPAA must be posted throughout the center</a:t>
            </a:r>
          </a:p>
          <a:p>
            <a:pPr lvl="0" eaLnBrk="1" fontAlgn="auto" hangingPunct="1">
              <a:lnSpc>
                <a:spcPct val="80000"/>
              </a:lnSpc>
              <a:spcAft>
                <a:spcPts val="0"/>
              </a:spcAft>
              <a:buFontTx/>
              <a:buNone/>
              <a:defRPr/>
            </a:pPr>
            <a:endParaRPr lang="en-US" sz="1100" dirty="0"/>
          </a:p>
          <a:p>
            <a:pPr lvl="0" eaLnBrk="1" fontAlgn="auto" hangingPunct="1">
              <a:lnSpc>
                <a:spcPct val="80000"/>
              </a:lnSpc>
              <a:spcAft>
                <a:spcPts val="0"/>
              </a:spcAft>
              <a:buFontTx/>
              <a:buNone/>
              <a:defRPr/>
            </a:pPr>
            <a:r>
              <a:rPr lang="en-US" sz="1100" dirty="0"/>
              <a:t>The complete, signed Notice must be placed in the SHR</a:t>
            </a:r>
          </a:p>
          <a:p>
            <a:pPr lvl="0" eaLnBrk="1" fontAlgn="auto" hangingPunct="1">
              <a:lnSpc>
                <a:spcPct val="80000"/>
              </a:lnSpc>
              <a:spcAft>
                <a:spcPts val="0"/>
              </a:spcAft>
              <a:buFont typeface="Arial" pitchFamily="34" charset="0"/>
              <a:buChar char="•"/>
              <a:defRPr/>
            </a:pPr>
            <a:r>
              <a:rPr lang="en-US" sz="1050" dirty="0"/>
              <a:t>If student refuses to sign the Notice, then document and place Notice in the SHR</a:t>
            </a:r>
          </a:p>
          <a:p>
            <a:pPr lvl="0" eaLnBrk="1" fontAlgn="auto" hangingPunct="1">
              <a:lnSpc>
                <a:spcPct val="80000"/>
              </a:lnSpc>
              <a:spcAft>
                <a:spcPts val="0"/>
              </a:spcAft>
              <a:buFont typeface="Arial" pitchFamily="34" charset="0"/>
              <a:buChar char="•"/>
              <a:defRPr/>
            </a:pPr>
            <a:r>
              <a:rPr lang="en-US" sz="1050" dirty="0"/>
              <a:t>For underage students, place a copy in the SHR along with a note stating a copy has been mailed to the guardian for signature</a:t>
            </a:r>
          </a:p>
          <a:p>
            <a:pPr eaLnBrk="1" fontAlgn="auto" hangingPunct="1">
              <a:lnSpc>
                <a:spcPct val="80000"/>
              </a:lnSpc>
              <a:spcAft>
                <a:spcPts val="0"/>
              </a:spcAft>
              <a:buFont typeface="Arial" pitchFamily="34" charset="0"/>
              <a:buChar char="•"/>
              <a:defRPr/>
            </a:pPr>
            <a:endParaRPr lang="en-US" sz="800" dirty="0"/>
          </a:p>
          <a:p>
            <a:pPr eaLnBrk="1" fontAlgn="auto" hangingPunct="1">
              <a:lnSpc>
                <a:spcPct val="80000"/>
              </a:lnSpc>
              <a:spcAft>
                <a:spcPts val="0"/>
              </a:spcAft>
              <a:buFontTx/>
              <a:buNone/>
              <a:defRPr/>
            </a:pPr>
            <a:r>
              <a:rPr lang="en-US" sz="1200" dirty="0"/>
              <a:t>The HIPAA Authorization must be filed in the SHR before arrival of the student on center</a:t>
            </a:r>
          </a:p>
          <a:p>
            <a:pPr eaLnBrk="1" fontAlgn="auto" hangingPunct="1">
              <a:lnSpc>
                <a:spcPct val="80000"/>
              </a:lnSpc>
              <a:spcAft>
                <a:spcPts val="0"/>
              </a:spcAft>
              <a:buFontTx/>
              <a:buNone/>
              <a:defRPr/>
            </a:pPr>
            <a:endParaRPr lang="en-US" sz="1200" dirty="0"/>
          </a:p>
          <a:p>
            <a:pPr eaLnBrk="1" fontAlgn="auto" hangingPunct="1">
              <a:lnSpc>
                <a:spcPct val="80000"/>
              </a:lnSpc>
              <a:spcAft>
                <a:spcPts val="0"/>
              </a:spcAft>
              <a:buFontTx/>
              <a:buNone/>
              <a:defRPr/>
            </a:pPr>
            <a:r>
              <a:rPr lang="en-US" sz="1200" dirty="0"/>
              <a:t>HIPAA Resources: </a:t>
            </a:r>
          </a:p>
          <a:p>
            <a:pPr eaLnBrk="1" fontAlgn="auto" hangingPunct="1">
              <a:lnSpc>
                <a:spcPct val="80000"/>
              </a:lnSpc>
              <a:spcAft>
                <a:spcPts val="0"/>
              </a:spcAft>
              <a:buFontTx/>
              <a:buNone/>
              <a:defRPr/>
            </a:pPr>
            <a:r>
              <a:rPr lang="en-US" sz="1200" b="1" dirty="0"/>
              <a:t>https://</a:t>
            </a:r>
            <a:r>
              <a:rPr lang="en-US" sz="1200" b="1" dirty="0" err="1"/>
              <a:t>supportservices.jobcorps.gov</a:t>
            </a:r>
            <a:r>
              <a:rPr lang="en-US" sz="1200" b="1" dirty="0"/>
              <a:t>/health/Pages/</a:t>
            </a:r>
            <a:r>
              <a:rPr lang="en-US" sz="1200" b="1" dirty="0" err="1"/>
              <a:t>InfoNotices.aspx</a:t>
            </a:r>
            <a:endParaRPr lang="en-US" sz="1200" b="1" dirty="0"/>
          </a:p>
          <a:p>
            <a:pPr eaLnBrk="1" fontAlgn="auto" hangingPunct="1">
              <a:lnSpc>
                <a:spcPct val="80000"/>
              </a:lnSpc>
              <a:spcAft>
                <a:spcPts val="0"/>
              </a:spcAft>
              <a:buFontTx/>
              <a:buNone/>
              <a:defRPr/>
            </a:pPr>
            <a:r>
              <a:rPr lang="en-US" sz="1200" b="1" dirty="0"/>
              <a:t>https://</a:t>
            </a:r>
            <a:r>
              <a:rPr lang="en-US" sz="1200" b="1" dirty="0" err="1"/>
              <a:t>supportservices.jobcorps.gov</a:t>
            </a:r>
            <a:r>
              <a:rPr lang="en-US" sz="1200" b="1" dirty="0"/>
              <a:t>/health/Pages/</a:t>
            </a:r>
            <a:r>
              <a:rPr lang="en-US" sz="1200" b="1" dirty="0" err="1"/>
              <a:t>HIPAA.aspx</a:t>
            </a:r>
            <a:endParaRPr lang="en-US" sz="1200" b="1" dirty="0"/>
          </a:p>
          <a:p>
            <a:pPr eaLnBrk="1" fontAlgn="auto" hangingPunct="1">
              <a:lnSpc>
                <a:spcPct val="80000"/>
              </a:lnSpc>
              <a:spcAft>
                <a:spcPts val="0"/>
              </a:spcAft>
              <a:buFontTx/>
              <a:buNone/>
              <a:defRPr/>
            </a:pPr>
            <a:r>
              <a:rPr lang="en-US" sz="1200" b="1" dirty="0"/>
              <a:t>https://</a:t>
            </a:r>
            <a:r>
              <a:rPr lang="en-US" sz="1200" b="1" dirty="0" err="1"/>
              <a:t>supportservices.jobcorps.gov</a:t>
            </a:r>
            <a:r>
              <a:rPr lang="en-US" sz="1200" b="1" dirty="0"/>
              <a:t>/health/Pages/</a:t>
            </a:r>
            <a:r>
              <a:rPr lang="en-US" sz="1200" b="1" dirty="0" err="1"/>
              <a:t>PINotices.aspx</a:t>
            </a:r>
            <a:endParaRPr lang="en-US" sz="1200" b="1" dirty="0"/>
          </a:p>
          <a:p>
            <a:pPr eaLnBrk="1" fontAlgn="auto" hangingPunct="1">
              <a:lnSpc>
                <a:spcPct val="80000"/>
              </a:lnSpc>
              <a:spcAft>
                <a:spcPts val="0"/>
              </a:spcAft>
              <a:buFontTx/>
              <a:buNone/>
              <a:defRPr/>
            </a:pPr>
            <a:r>
              <a:rPr lang="en-US" sz="1200" b="1" dirty="0"/>
              <a:t> </a:t>
            </a:r>
          </a:p>
          <a:p>
            <a:pPr eaLnBrk="1" fontAlgn="auto" hangingPunct="1">
              <a:lnSpc>
                <a:spcPct val="80000"/>
              </a:lnSpc>
              <a:spcAft>
                <a:spcPts val="0"/>
              </a:spcAft>
              <a:buFontTx/>
              <a:buNone/>
              <a:defRPr/>
            </a:pPr>
            <a:r>
              <a:rPr lang="en-US" sz="1200" dirty="0"/>
              <a:t>Health Education Curriculum ( a variety of topics can be used by any and all staff): </a:t>
            </a:r>
            <a:r>
              <a:rPr lang="en-US" sz="1200" b="1" dirty="0"/>
              <a:t>https://</a:t>
            </a:r>
            <a:r>
              <a:rPr lang="en-US" sz="1200" b="1" dirty="0" err="1"/>
              <a:t>supportservices.jobcorps.gov</a:t>
            </a:r>
            <a:r>
              <a:rPr lang="en-US" sz="1200" b="1" dirty="0"/>
              <a:t>/health/Pages/</a:t>
            </a:r>
            <a:r>
              <a:rPr lang="en-US" sz="1200" b="1" dirty="0" err="1"/>
              <a:t>HECurriculum.aspx</a:t>
            </a:r>
            <a:endParaRPr lang="en-US" sz="1200" b="1" dirty="0"/>
          </a:p>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6</a:t>
            </a:fld>
            <a:endParaRPr lang="en-US" dirty="0"/>
          </a:p>
        </p:txBody>
      </p:sp>
    </p:spTree>
    <p:extLst>
      <p:ext uri="{BB962C8B-B14F-4D97-AF65-F5344CB8AC3E}">
        <p14:creationId xmlns:p14="http://schemas.microsoft.com/office/powerpoint/2010/main" xmlns="" val="426755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areas will be covered in more detail in the coming slides</a:t>
            </a:r>
          </a:p>
          <a:p>
            <a:endParaRPr lang="en-US" dirty="0"/>
          </a:p>
          <a:p>
            <a:r>
              <a:rPr lang="en-US" dirty="0"/>
              <a:t>Family Planning to include Safe Sex and STIs and birth control </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7</a:t>
            </a:fld>
            <a:endParaRPr lang="en-US" dirty="0"/>
          </a:p>
        </p:txBody>
      </p:sp>
    </p:spTree>
    <p:extLst>
      <p:ext uri="{BB962C8B-B14F-4D97-AF65-F5344CB8AC3E}">
        <p14:creationId xmlns:p14="http://schemas.microsoft.com/office/powerpoint/2010/main" xmlns="" val="360272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p:spPr>
        <p:txBody>
          <a:bodyPr/>
          <a:lstStyle/>
          <a:p>
            <a:fld id="{390E7C3E-0003-4F18-93A4-06DAE9207BD2}" type="slidenum">
              <a:rPr lang="en-US" smtClean="0"/>
              <a:pPr/>
              <a:t>8</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dirty="0"/>
              <a:t>HIPAA</a:t>
            </a:r>
            <a:r>
              <a:rPr lang="en-US" baseline="0" dirty="0"/>
              <a:t> Notice - for minor students a copy of the HIPAA Notice should be mailed to the parent/guardian for review and a complete copy placed in the SHR with documentation stating a copy of the HIPAA notice was mailed to the parent/guardian.  The name of the privacy officer should also be documented on the HIPAA notice.  The privacy officer can not be a member of the wellness staff.</a:t>
            </a:r>
          </a:p>
          <a:p>
            <a:pPr eaLnBrk="1" hangingPunct="1"/>
            <a:endParaRPr lang="en-US" baseline="0" dirty="0"/>
          </a:p>
          <a:p>
            <a:pPr eaLnBrk="1" hangingPunct="1"/>
            <a:r>
              <a:rPr lang="en-US" baseline="0" dirty="0"/>
              <a:t>HIPAA Authorization – is signed by the student (and parent if student is a minor) during the application process and witnessed by the Outreach and Admissions (OA) counselors.  The HIPAA Authorization is also required to be filed in the SHR.</a:t>
            </a:r>
          </a:p>
          <a:p>
            <a:pPr eaLnBrk="1" hangingPunct="1"/>
            <a:endParaRPr lang="en-US" baseline="0" dirty="0"/>
          </a:p>
          <a:p>
            <a:pPr eaLnBrk="1" hangingPunct="1"/>
            <a:r>
              <a:rPr lang="en-US" dirty="0"/>
              <a:t>regulations mandate strict attention to privacy laws and confidentiality of records (April 2003). </a:t>
            </a:r>
          </a:p>
          <a:p>
            <a:r>
              <a:rPr lang="en-US" dirty="0"/>
              <a:t>Refer to APPENDIX 202 TRANSMISSION, STORAGE, AND CONFIDENTIALITY OF MEDICAL, HEALTH, AND DISABILITY-RELATED INFORMATION </a:t>
            </a:r>
          </a:p>
          <a:p>
            <a:endParaRPr lang="en-US" dirty="0"/>
          </a:p>
          <a:p>
            <a:r>
              <a:rPr lang="en-US" dirty="0"/>
              <a:t>HIPAA Notice is Form 2-01</a:t>
            </a:r>
          </a:p>
          <a:p>
            <a:pPr eaLnBrk="1" hangingPunct="1"/>
            <a:endParaRPr lang="en-US" baseline="0" dirty="0"/>
          </a:p>
          <a:p>
            <a:pPr eaLnBrk="1" hangingPunct="1"/>
            <a:endParaRPr lang="en-US" dirty="0"/>
          </a:p>
        </p:txBody>
      </p:sp>
    </p:spTree>
    <p:extLst>
      <p:ext uri="{BB962C8B-B14F-4D97-AF65-F5344CB8AC3E}">
        <p14:creationId xmlns:p14="http://schemas.microsoft.com/office/powerpoint/2010/main" xmlns="" val="127816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Reinstated and transfer students are exempt from the cursory health evaluation/physical examinations.​)</a:t>
            </a:r>
          </a:p>
        </p:txBody>
      </p:sp>
      <p:sp>
        <p:nvSpPr>
          <p:cNvPr id="4" name="Slide Number Placeholder 3"/>
          <p:cNvSpPr>
            <a:spLocks noGrp="1"/>
          </p:cNvSpPr>
          <p:nvPr>
            <p:ph type="sldNum" sz="quarter" idx="5"/>
          </p:nvPr>
        </p:nvSpPr>
        <p:spPr/>
        <p:txBody>
          <a:bodyPr/>
          <a:lstStyle/>
          <a:p>
            <a:fld id="{60C45B55-D709-EA48-8EBC-FA88E93A78B9}" type="slidenum">
              <a:rPr lang="en-US" smtClean="0"/>
              <a:pPr/>
              <a:t>11</a:t>
            </a:fld>
            <a:endParaRPr lang="en-US"/>
          </a:p>
        </p:txBody>
      </p:sp>
    </p:spTree>
    <p:extLst>
      <p:ext uri="{BB962C8B-B14F-4D97-AF65-F5344CB8AC3E}">
        <p14:creationId xmlns:p14="http://schemas.microsoft.com/office/powerpoint/2010/main" xmlns="" val="57853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*Males test if have Leukocyte Esterase on urine dipstick </a:t>
            </a:r>
          </a:p>
          <a:p>
            <a:r>
              <a:rPr lang="en-US" dirty="0"/>
              <a:t>Chlamydia and Gonorrhea for females can be done endocervical or urine</a:t>
            </a:r>
          </a:p>
        </p:txBody>
      </p:sp>
      <p:sp>
        <p:nvSpPr>
          <p:cNvPr id="4" name="Slide Number Placeholder 3"/>
          <p:cNvSpPr>
            <a:spLocks noGrp="1"/>
          </p:cNvSpPr>
          <p:nvPr>
            <p:ph type="sldNum" sz="quarter" idx="5"/>
          </p:nvPr>
        </p:nvSpPr>
        <p:spPr/>
        <p:txBody>
          <a:bodyPr/>
          <a:lstStyle/>
          <a:p>
            <a:fld id="{60C45B55-D709-EA48-8EBC-FA88E93A78B9}" type="slidenum">
              <a:rPr lang="en-US" smtClean="0"/>
              <a:pPr/>
              <a:t>12</a:t>
            </a:fld>
            <a:endParaRPr lang="en-US"/>
          </a:p>
        </p:txBody>
      </p:sp>
    </p:spTree>
    <p:extLst>
      <p:ext uri="{BB962C8B-B14F-4D97-AF65-F5344CB8AC3E}">
        <p14:creationId xmlns:p14="http://schemas.microsoft.com/office/powerpoint/2010/main" xmlns="" val="224082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Records will be reviewed by center health staff on entry to determine currency of immunizations. Centers must immunize students for the following as directed by the Office of Job Corps: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the Immunizations and Communicable Disease Control Technical Assistance Guide (TAG) for optional immunizations (e.g., influenza vaccine) that may be recommended but not required by the center physician, based upon 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Vaccination consent/declination must be documented in the staff member’s personnel file or student health record. </a:t>
            </a:r>
          </a:p>
          <a:p>
            <a:endParaRPr lang="en-US" dirty="0"/>
          </a:p>
        </p:txBody>
      </p:sp>
      <p:sp>
        <p:nvSpPr>
          <p:cNvPr id="4" name="Slide Number Placeholder 3"/>
          <p:cNvSpPr>
            <a:spLocks noGrp="1"/>
          </p:cNvSpPr>
          <p:nvPr>
            <p:ph type="sldNum" sz="quarter" idx="5"/>
          </p:nvPr>
        </p:nvSpPr>
        <p:spPr/>
        <p:txBody>
          <a:bodyPr/>
          <a:lstStyle/>
          <a:p>
            <a:fld id="{60C45B55-D709-EA48-8EBC-FA88E93A78B9}" type="slidenum">
              <a:rPr lang="en-US" smtClean="0"/>
              <a:pPr/>
              <a:t>13</a:t>
            </a:fld>
            <a:endParaRPr lang="en-US"/>
          </a:p>
        </p:txBody>
      </p:sp>
    </p:spTree>
    <p:extLst>
      <p:ext uri="{BB962C8B-B14F-4D97-AF65-F5344CB8AC3E}">
        <p14:creationId xmlns:p14="http://schemas.microsoft.com/office/powerpoint/2010/main" xmlns="" val="347623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B261295-5ED9-C94A-8C8E-45FF795F2D49}" type="datetimeFigureOut">
              <a:rPr lang="en-US" smtClean="0"/>
              <a:pPr/>
              <a:t>4/7/2020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B864DF1-9617-2349-8971-1C5A2F06969C}" type="slidenum">
              <a:rPr lang="en-US" smtClean="0"/>
              <a:pPr/>
              <a:t>‹#›</a:t>
            </a:fld>
            <a:endParaRPr lang="en-US"/>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25810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61295-5ED9-C94A-8C8E-45FF795F2D4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303517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61295-5ED9-C94A-8C8E-45FF795F2D4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157493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61295-5ED9-C94A-8C8E-45FF795F2D49}"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158904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B261295-5ED9-C94A-8C8E-45FF795F2D49}" type="datetimeFigureOut">
              <a:rPr lang="en-US" smtClean="0"/>
              <a:pPr/>
              <a:t>4/7/2020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B864DF1-9617-2349-8971-1C5A2F06969C}" type="slidenum">
              <a:rPr lang="en-US" smtClean="0"/>
              <a:pPr/>
              <a:t>‹#›</a:t>
            </a:fld>
            <a:endParaRPr lang="en-US"/>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40331929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261295-5ED9-C94A-8C8E-45FF795F2D49}"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2662014062"/>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261295-5ED9-C94A-8C8E-45FF795F2D49}" type="datetimeFigureOut">
              <a:rPr lang="en-US" smtClean="0"/>
              <a:pPr/>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1826086800"/>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261295-5ED9-C94A-8C8E-45FF795F2D49}" type="datetimeFigureOut">
              <a:rPr lang="en-US" smtClean="0"/>
              <a:pPr/>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125429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61295-5ED9-C94A-8C8E-45FF795F2D49}"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91573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B261295-5ED9-C94A-8C8E-45FF795F2D49}" type="datetimeFigureOut">
              <a:rPr lang="en-US" smtClean="0"/>
              <a:pPr/>
              <a:t>4/7/2020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5B864DF1-9617-2349-8971-1C5A2F06969C}" type="slidenum">
              <a:rPr lang="en-US" smtClean="0"/>
              <a:pPr/>
              <a:t>‹#›</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657153794"/>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7B261295-5ED9-C94A-8C8E-45FF795F2D49}" type="datetimeFigureOut">
              <a:rPr lang="en-US" smtClean="0"/>
              <a:pPr/>
              <a:t>4/7/2020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5B864DF1-9617-2349-8971-1C5A2F06969C}" type="slidenum">
              <a:rPr lang="en-US" smtClean="0"/>
              <a:pPr/>
              <a:t>‹#›</a:t>
            </a:fld>
            <a:endParaRPr lang="en-US"/>
          </a:p>
        </p:txBody>
      </p:sp>
    </p:spTree>
    <p:extLst>
      <p:ext uri="{BB962C8B-B14F-4D97-AF65-F5344CB8AC3E}">
        <p14:creationId xmlns:p14="http://schemas.microsoft.com/office/powerpoint/2010/main" xmlns="" val="193346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B261295-5ED9-C94A-8C8E-45FF795F2D49}" type="datetimeFigureOut">
              <a:rPr lang="en-US" smtClean="0"/>
              <a:pPr/>
              <a:t>4/7/2020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B864DF1-9617-2349-8971-1C5A2F06969C}" type="slidenum">
              <a:rPr lang="en-US" smtClean="0"/>
              <a:pPr/>
              <a:t>‹#›</a:t>
            </a:fld>
            <a:endParaRPr lang="en-US"/>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238021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upportservices.jobcorps.gov/health/Pages/HCGuideline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7E2CD-9EFA-E248-B956-DA14B184598D}"/>
              </a:ext>
            </a:extLst>
          </p:cNvPr>
          <p:cNvSpPr>
            <a:spLocks noGrp="1"/>
          </p:cNvSpPr>
          <p:nvPr>
            <p:ph type="ctrTitle"/>
          </p:nvPr>
        </p:nvSpPr>
        <p:spPr/>
        <p:txBody>
          <a:bodyPr/>
          <a:lstStyle/>
          <a:p>
            <a:r>
              <a:rPr lang="en-US" dirty="0"/>
              <a:t>HWM Orientation </a:t>
            </a:r>
          </a:p>
        </p:txBody>
      </p:sp>
      <p:sp>
        <p:nvSpPr>
          <p:cNvPr id="3" name="Subtitle 2">
            <a:extLst>
              <a:ext uri="{FF2B5EF4-FFF2-40B4-BE49-F238E27FC236}">
                <a16:creationId xmlns:a16="http://schemas.microsoft.com/office/drawing/2014/main" xmlns="" id="{82708522-28DD-4246-A0EC-379568DBFDFD}"/>
              </a:ext>
            </a:extLst>
          </p:cNvPr>
          <p:cNvSpPr>
            <a:spLocks noGrp="1"/>
          </p:cNvSpPr>
          <p:nvPr>
            <p:ph type="subTitle" idx="1"/>
          </p:nvPr>
        </p:nvSpPr>
        <p:spPr/>
        <p:txBody>
          <a:bodyPr/>
          <a:lstStyle/>
          <a:p>
            <a:r>
              <a:rPr lang="en-US" dirty="0"/>
              <a:t>Part 1: Student Services</a:t>
            </a:r>
          </a:p>
        </p:txBody>
      </p:sp>
    </p:spTree>
    <p:extLst>
      <p:ext uri="{BB962C8B-B14F-4D97-AF65-F5344CB8AC3E}">
        <p14:creationId xmlns:p14="http://schemas.microsoft.com/office/powerpoint/2010/main" xmlns="" val="112998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4390E-65E7-264A-B595-B6AA8F611044}"/>
              </a:ext>
            </a:extLst>
          </p:cNvPr>
          <p:cNvSpPr>
            <a:spLocks noGrp="1"/>
          </p:cNvSpPr>
          <p:nvPr>
            <p:ph type="title"/>
          </p:nvPr>
        </p:nvSpPr>
        <p:spPr/>
        <p:txBody>
          <a:bodyPr/>
          <a:lstStyle/>
          <a:p>
            <a:r>
              <a:rPr lang="en-US" dirty="0"/>
              <a:t>Basic Medical Services</a:t>
            </a:r>
          </a:p>
        </p:txBody>
      </p:sp>
      <p:sp>
        <p:nvSpPr>
          <p:cNvPr id="3" name="Content Placeholder 2">
            <a:extLst>
              <a:ext uri="{FF2B5EF4-FFF2-40B4-BE49-F238E27FC236}">
                <a16:creationId xmlns:a16="http://schemas.microsoft.com/office/drawing/2014/main" xmlns="" id="{5F2AF694-CC25-A241-B77C-68023806456C}"/>
              </a:ext>
            </a:extLst>
          </p:cNvPr>
          <p:cNvSpPr>
            <a:spLocks noGrp="1"/>
          </p:cNvSpPr>
          <p:nvPr>
            <p:ph idx="1"/>
          </p:nvPr>
        </p:nvSpPr>
        <p:spPr/>
        <p:txBody>
          <a:bodyPr/>
          <a:lstStyle/>
          <a:p>
            <a:r>
              <a:rPr lang="en-US" dirty="0"/>
              <a:t>Centers must provide basic medical services to students. (NOTE: For a description of basic services, refer to  Exhibit 2-4 Job Corps Basic Health Care Responsibilities.) </a:t>
            </a:r>
          </a:p>
        </p:txBody>
      </p:sp>
    </p:spTree>
    <p:extLst>
      <p:ext uri="{BB962C8B-B14F-4D97-AF65-F5344CB8AC3E}">
        <p14:creationId xmlns:p14="http://schemas.microsoft.com/office/powerpoint/2010/main" xmlns="" val="283820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4526B-B67A-CE4E-B48D-84C7B7D9D35E}"/>
              </a:ext>
            </a:extLst>
          </p:cNvPr>
          <p:cNvSpPr>
            <a:spLocks noGrp="1"/>
          </p:cNvSpPr>
          <p:nvPr>
            <p:ph type="title"/>
          </p:nvPr>
        </p:nvSpPr>
        <p:spPr/>
        <p:txBody>
          <a:bodyPr/>
          <a:lstStyle/>
          <a:p>
            <a:r>
              <a:rPr lang="en-US" dirty="0"/>
              <a:t>Cursory Exam </a:t>
            </a:r>
          </a:p>
        </p:txBody>
      </p:sp>
      <p:sp>
        <p:nvSpPr>
          <p:cNvPr id="3" name="Content Placeholder 2">
            <a:extLst>
              <a:ext uri="{FF2B5EF4-FFF2-40B4-BE49-F238E27FC236}">
                <a16:creationId xmlns:a16="http://schemas.microsoft.com/office/drawing/2014/main" xmlns="" id="{2799EBA3-4E79-5F41-89FD-D034F6E2B9B3}"/>
              </a:ext>
            </a:extLst>
          </p:cNvPr>
          <p:cNvSpPr>
            <a:spLocks noGrp="1"/>
          </p:cNvSpPr>
          <p:nvPr>
            <p:ph idx="1"/>
          </p:nvPr>
        </p:nvSpPr>
        <p:spPr/>
        <p:txBody>
          <a:bodyPr/>
          <a:lstStyle/>
          <a:p>
            <a:r>
              <a:rPr lang="en-US" dirty="0"/>
              <a:t>A cursory health evaluation, laboratory testing, and a medical history within 48 hours of arrival on center.  The medical history must be documented on the Job Corps Health History Form. The cursory health evaluation and medical history must be conducted by a qualified health professional designated by the Center Physician.</a:t>
            </a:r>
          </a:p>
        </p:txBody>
      </p:sp>
    </p:spTree>
    <p:extLst>
      <p:ext uri="{BB962C8B-B14F-4D97-AF65-F5344CB8AC3E}">
        <p14:creationId xmlns:p14="http://schemas.microsoft.com/office/powerpoint/2010/main" xmlns="" val="37689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CB8EF-EAED-2A49-B481-3C928114A0F8}"/>
              </a:ext>
            </a:extLst>
          </p:cNvPr>
          <p:cNvSpPr>
            <a:spLocks noGrp="1"/>
          </p:cNvSpPr>
          <p:nvPr>
            <p:ph type="title"/>
          </p:nvPr>
        </p:nvSpPr>
        <p:spPr/>
        <p:txBody>
          <a:bodyPr/>
          <a:lstStyle/>
          <a:p>
            <a:r>
              <a:rPr lang="en-US" dirty="0"/>
              <a:t>Entrance Laboratory Completed First 48 hours</a:t>
            </a:r>
          </a:p>
        </p:txBody>
      </p:sp>
      <p:sp>
        <p:nvSpPr>
          <p:cNvPr id="3" name="Content Placeholder 2">
            <a:extLst>
              <a:ext uri="{FF2B5EF4-FFF2-40B4-BE49-F238E27FC236}">
                <a16:creationId xmlns:a16="http://schemas.microsoft.com/office/drawing/2014/main" xmlns="" id="{9961DEFD-A072-7047-8EC3-4308FFA85D06}"/>
              </a:ext>
            </a:extLst>
          </p:cNvPr>
          <p:cNvSpPr>
            <a:spLocks noGrp="1"/>
          </p:cNvSpPr>
          <p:nvPr>
            <p:ph sz="half" idx="1"/>
          </p:nvPr>
        </p:nvSpPr>
        <p:spPr/>
        <p:txBody>
          <a:bodyPr/>
          <a:lstStyle/>
          <a:p>
            <a:r>
              <a:rPr lang="en-US" dirty="0"/>
              <a:t>HIV </a:t>
            </a:r>
            <a:r>
              <a:rPr lang="en-US" sz="1800" dirty="0"/>
              <a:t>(see 2.3, R15 regarding waiver)</a:t>
            </a:r>
          </a:p>
          <a:p>
            <a:r>
              <a:rPr lang="en-US" dirty="0"/>
              <a:t>Hemoglobin or Hematocrit </a:t>
            </a:r>
          </a:p>
          <a:p>
            <a:r>
              <a:rPr lang="en-US" dirty="0"/>
              <a:t>Urinalysis (dipstick for glucose and protein)</a:t>
            </a:r>
          </a:p>
          <a:p>
            <a:r>
              <a:rPr lang="en-US" dirty="0"/>
              <a:t>Urine Drug Screen (UDS)</a:t>
            </a:r>
          </a:p>
          <a:p>
            <a:r>
              <a:rPr lang="en-US" dirty="0"/>
              <a:t>Chlamydia and Gonorrhea*</a:t>
            </a:r>
          </a:p>
          <a:p>
            <a:r>
              <a:rPr lang="en-US" dirty="0"/>
              <a:t>Pregnancy for females</a:t>
            </a:r>
          </a:p>
        </p:txBody>
      </p:sp>
      <p:sp>
        <p:nvSpPr>
          <p:cNvPr id="4" name="Content Placeholder 3">
            <a:extLst>
              <a:ext uri="{FF2B5EF4-FFF2-40B4-BE49-F238E27FC236}">
                <a16:creationId xmlns:a16="http://schemas.microsoft.com/office/drawing/2014/main" xmlns="" id="{EC695C59-A1FE-CB4B-AF13-5B88C8A14C31}"/>
              </a:ext>
            </a:extLst>
          </p:cNvPr>
          <p:cNvSpPr>
            <a:spLocks noGrp="1"/>
          </p:cNvSpPr>
          <p:nvPr>
            <p:ph sz="half" idx="2"/>
          </p:nvPr>
        </p:nvSpPr>
        <p:spPr/>
        <p:txBody>
          <a:bodyPr/>
          <a:lstStyle/>
          <a:p>
            <a:r>
              <a:rPr lang="en-US" dirty="0"/>
              <a:t>Sickle Cell – offered to all at risk students</a:t>
            </a:r>
          </a:p>
          <a:p>
            <a:r>
              <a:rPr lang="en-US" dirty="0"/>
              <a:t>Syphilis Serology (optional) </a:t>
            </a:r>
          </a:p>
        </p:txBody>
      </p:sp>
    </p:spTree>
    <p:extLst>
      <p:ext uri="{BB962C8B-B14F-4D97-AF65-F5344CB8AC3E}">
        <p14:creationId xmlns:p14="http://schemas.microsoft.com/office/powerpoint/2010/main" xmlns="" val="138109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638EA-231E-5241-A977-A78FADA2B740}"/>
              </a:ext>
            </a:extLst>
          </p:cNvPr>
          <p:cNvSpPr>
            <a:spLocks noGrp="1"/>
          </p:cNvSpPr>
          <p:nvPr>
            <p:ph type="title"/>
          </p:nvPr>
        </p:nvSpPr>
        <p:spPr/>
        <p:txBody>
          <a:bodyPr/>
          <a:lstStyle/>
          <a:p>
            <a:r>
              <a:rPr lang="en-US" dirty="0"/>
              <a:t>Immunizations </a:t>
            </a:r>
          </a:p>
        </p:txBody>
      </p:sp>
      <p:sp>
        <p:nvSpPr>
          <p:cNvPr id="3" name="Content Placeholder 2">
            <a:extLst>
              <a:ext uri="{FF2B5EF4-FFF2-40B4-BE49-F238E27FC236}">
                <a16:creationId xmlns:a16="http://schemas.microsoft.com/office/drawing/2014/main" xmlns="" id="{F4330B40-407B-5C4C-AA40-34CA65CD5A75}"/>
              </a:ext>
            </a:extLst>
          </p:cNvPr>
          <p:cNvSpPr>
            <a:spLocks noGrp="1"/>
          </p:cNvSpPr>
          <p:nvPr>
            <p:ph idx="1"/>
          </p:nvPr>
        </p:nvSpPr>
        <p:spPr/>
        <p:txBody>
          <a:bodyPr>
            <a:normAutofit fontScale="92500" lnSpcReduction="20000"/>
          </a:bodyPr>
          <a:lstStyle/>
          <a:p>
            <a:r>
              <a:rPr lang="en-US" dirty="0"/>
              <a:t>All applicants are required to provide Admissions Counselors with current immunization records at the time of application. Immunizations or boosters if the following immunization series are incomplete or if current immunization records cannot be produced:</a:t>
            </a:r>
          </a:p>
          <a:p>
            <a:pPr lvl="1"/>
            <a:r>
              <a:rPr lang="en-US" dirty="0"/>
              <a:t>Tetanus and diphtheria toxoid (Td) or Tetanus-diphtheria-acellular pertussis (Tdap)</a:t>
            </a:r>
          </a:p>
          <a:p>
            <a:pPr lvl="1"/>
            <a:r>
              <a:rPr lang="en-US" dirty="0"/>
              <a:t>Inactivated polio vaccine (IPV) for students younger than 18 years</a:t>
            </a:r>
          </a:p>
          <a:p>
            <a:pPr lvl="1"/>
            <a:r>
              <a:rPr lang="en-US" dirty="0"/>
              <a:t>Measles, mumps, and rubella vaccine</a:t>
            </a:r>
          </a:p>
          <a:p>
            <a:r>
              <a:rPr lang="en-US" dirty="0"/>
              <a:t>Hepatitis B vaccine series</a:t>
            </a:r>
          </a:p>
          <a:p>
            <a:pPr lvl="1"/>
            <a:r>
              <a:rPr lang="en-US" dirty="0"/>
              <a:t>At a minimum, Hepatitis B vaccine must be provided to health personnel and health occupations training students. Vaccination of health occupations training students must begin six weeks prior to on-site clinical work experience.</a:t>
            </a:r>
          </a:p>
          <a:p>
            <a:r>
              <a:rPr lang="en-US" dirty="0"/>
              <a:t>Centers should utilize the Vaccines for Children program to provide immunizations for eligible students according to the latest Centers for Disease Control and Prevention (CDC) guidelines.</a:t>
            </a:r>
          </a:p>
          <a:p>
            <a:endParaRPr lang="en-US" dirty="0"/>
          </a:p>
        </p:txBody>
      </p:sp>
    </p:spTree>
    <p:extLst>
      <p:ext uri="{BB962C8B-B14F-4D97-AF65-F5344CB8AC3E}">
        <p14:creationId xmlns:p14="http://schemas.microsoft.com/office/powerpoint/2010/main" xmlns="" val="130913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D62BE-842F-CA4E-B317-E89CF85035F6}"/>
              </a:ext>
            </a:extLst>
          </p:cNvPr>
          <p:cNvSpPr>
            <a:spLocks noGrp="1"/>
          </p:cNvSpPr>
          <p:nvPr>
            <p:ph type="title"/>
          </p:nvPr>
        </p:nvSpPr>
        <p:spPr/>
        <p:txBody>
          <a:bodyPr/>
          <a:lstStyle/>
          <a:p>
            <a:r>
              <a:rPr lang="en-US" dirty="0"/>
              <a:t>Tuberculin Skin Test (TST)</a:t>
            </a:r>
          </a:p>
        </p:txBody>
      </p:sp>
      <p:sp>
        <p:nvSpPr>
          <p:cNvPr id="3" name="Content Placeholder 2">
            <a:extLst>
              <a:ext uri="{FF2B5EF4-FFF2-40B4-BE49-F238E27FC236}">
                <a16:creationId xmlns:a16="http://schemas.microsoft.com/office/drawing/2014/main" xmlns="" id="{BC092E5A-1EF7-364C-B3D5-E2E3C64BFC2B}"/>
              </a:ext>
            </a:extLst>
          </p:cNvPr>
          <p:cNvSpPr>
            <a:spLocks noGrp="1"/>
          </p:cNvSpPr>
          <p:nvPr>
            <p:ph idx="1"/>
          </p:nvPr>
        </p:nvSpPr>
        <p:spPr/>
        <p:txBody>
          <a:bodyPr>
            <a:normAutofit lnSpcReduction="10000"/>
          </a:bodyPr>
          <a:lstStyle/>
          <a:p>
            <a:r>
              <a:rPr lang="en-US" dirty="0"/>
              <a:t>A tuberculosis skin test (Mantoux) is required of all new students who do not have documented proof of a previous negative Mantoux test taken within the last 12 months. </a:t>
            </a:r>
          </a:p>
          <a:p>
            <a:r>
              <a:rPr lang="en-US" dirty="0"/>
              <a:t>Annual tuberculin testing should be done for students in health occupations and for students at increased risk of infection. In addition, students in health occupations must receive a Mantoux test prior to clinical work experience in accordance with state or local health department requirements.</a:t>
            </a:r>
          </a:p>
          <a:p>
            <a:r>
              <a:rPr lang="en-US" dirty="0"/>
              <a:t>Results of tuberculin skin testing should be interpreted without regard to a prior history of BCG vaccination.</a:t>
            </a:r>
          </a:p>
          <a:p>
            <a:r>
              <a:rPr lang="en-US" dirty="0"/>
              <a:t>Refer to Treatment Guidelines in the Health-Care Guidelines TAG, for management of students with a positive Mantoux test.</a:t>
            </a:r>
          </a:p>
          <a:p>
            <a:endParaRPr lang="en-US" dirty="0"/>
          </a:p>
        </p:txBody>
      </p:sp>
    </p:spTree>
    <p:extLst>
      <p:ext uri="{BB962C8B-B14F-4D97-AF65-F5344CB8AC3E}">
        <p14:creationId xmlns:p14="http://schemas.microsoft.com/office/powerpoint/2010/main" xmlns="" val="211300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91837-4AC6-1E4C-A0DC-8DD63A7184D5}"/>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xmlns="" id="{3FEDC4AB-B03B-DE48-BD30-7D8289AE469B}"/>
              </a:ext>
            </a:extLst>
          </p:cNvPr>
          <p:cNvSpPr>
            <a:spLocks noGrp="1"/>
          </p:cNvSpPr>
          <p:nvPr>
            <p:ph idx="1"/>
          </p:nvPr>
        </p:nvSpPr>
        <p:spPr/>
        <p:txBody>
          <a:bodyPr/>
          <a:lstStyle/>
          <a:p>
            <a:r>
              <a:rPr lang="en-US" dirty="0"/>
              <a:t>You meet the new students in wellness for orientation and to explain about wellness and what will occur today.  You mention the student will have some laboratory tests including HIV and urine drug screens. Have their vital signs including (height, weight, waist circumference, BP, pulse). </a:t>
            </a:r>
          </a:p>
          <a:p>
            <a:r>
              <a:rPr lang="en-US" dirty="0"/>
              <a:t>Sara, an 18-year-old, asks to speak to you privately. Sara tells you she is HIV positive. She did not indicate this on her ETA 6-53 and you do not have any records.  </a:t>
            </a:r>
          </a:p>
          <a:p>
            <a:r>
              <a:rPr lang="en-US" dirty="0"/>
              <a:t>Do you still draw blood for a HIV test? </a:t>
            </a:r>
          </a:p>
        </p:txBody>
      </p:sp>
    </p:spTree>
    <p:extLst>
      <p:ext uri="{BB962C8B-B14F-4D97-AF65-F5344CB8AC3E}">
        <p14:creationId xmlns:p14="http://schemas.microsoft.com/office/powerpoint/2010/main" xmlns="" val="33491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183CC-FE06-1843-B828-86F60D458668}"/>
              </a:ext>
            </a:extLst>
          </p:cNvPr>
          <p:cNvSpPr>
            <a:spLocks noGrp="1"/>
          </p:cNvSpPr>
          <p:nvPr>
            <p:ph type="title"/>
          </p:nvPr>
        </p:nvSpPr>
        <p:spPr/>
        <p:txBody>
          <a:bodyPr/>
          <a:lstStyle/>
          <a:p>
            <a:r>
              <a:rPr lang="en-US" dirty="0"/>
              <a:t>Required Documents </a:t>
            </a:r>
          </a:p>
        </p:txBody>
      </p:sp>
      <p:sp>
        <p:nvSpPr>
          <p:cNvPr id="3" name="Content Placeholder 2">
            <a:extLst>
              <a:ext uri="{FF2B5EF4-FFF2-40B4-BE49-F238E27FC236}">
                <a16:creationId xmlns:a16="http://schemas.microsoft.com/office/drawing/2014/main" xmlns="" id="{0C60BB0A-1191-0540-87E0-178768CF831D}"/>
              </a:ext>
            </a:extLst>
          </p:cNvPr>
          <p:cNvSpPr>
            <a:spLocks noGrp="1"/>
          </p:cNvSpPr>
          <p:nvPr>
            <p:ph idx="1"/>
          </p:nvPr>
        </p:nvSpPr>
        <p:spPr/>
        <p:txBody>
          <a:bodyPr>
            <a:normAutofit lnSpcReduction="10000"/>
          </a:bodyPr>
          <a:lstStyle/>
          <a:p>
            <a:r>
              <a:rPr lang="en-US" dirty="0"/>
              <a:t>Have student complete Job Corps Health History Form and meet with the student to go over any ”alert questions” noted with an *asterisk.</a:t>
            </a:r>
          </a:p>
          <a:p>
            <a:r>
              <a:rPr lang="en-US" dirty="0"/>
              <a:t>Go over and have student sign HIPAA Notice</a:t>
            </a:r>
          </a:p>
          <a:p>
            <a:r>
              <a:rPr lang="en-US" dirty="0"/>
              <a:t>Review “Open Call” hours and explain after hours and weekend care and how to access wellness and make appointments. </a:t>
            </a:r>
          </a:p>
          <a:p>
            <a:r>
              <a:rPr lang="en-US" dirty="0"/>
              <a:t>Explain the services offered on center (TEAP, CMHC, center physician)</a:t>
            </a:r>
          </a:p>
          <a:p>
            <a:r>
              <a:rPr lang="en-US" dirty="0"/>
              <a:t>Obtain immunization records if not supplied by the OAs and document and immunizations given on the Job Corps Immunization Record</a:t>
            </a:r>
          </a:p>
          <a:p>
            <a:r>
              <a:rPr lang="en-US" dirty="0"/>
              <a:t>Document pre- and post-HIV counseling and have student sign Form 2-02 HIV Testing Information Sheet</a:t>
            </a:r>
          </a:p>
          <a:p>
            <a:pPr marL="0" indent="0">
              <a:buNone/>
            </a:pPr>
            <a:endParaRPr lang="en-US" dirty="0"/>
          </a:p>
          <a:p>
            <a:endParaRPr lang="en-US" dirty="0"/>
          </a:p>
        </p:txBody>
      </p:sp>
    </p:spTree>
    <p:extLst>
      <p:ext uri="{BB962C8B-B14F-4D97-AF65-F5344CB8AC3E}">
        <p14:creationId xmlns:p14="http://schemas.microsoft.com/office/powerpoint/2010/main" xmlns="" val="102953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743B5-B57C-DD4A-8707-60D1B1E3D172}"/>
              </a:ext>
            </a:extLst>
          </p:cNvPr>
          <p:cNvSpPr>
            <a:spLocks noGrp="1"/>
          </p:cNvSpPr>
          <p:nvPr>
            <p:ph type="title"/>
          </p:nvPr>
        </p:nvSpPr>
        <p:spPr/>
        <p:txBody>
          <a:bodyPr/>
          <a:lstStyle/>
          <a:p>
            <a:r>
              <a:rPr lang="en-US" dirty="0"/>
              <a:t>Vision and Hearing Screening</a:t>
            </a:r>
          </a:p>
        </p:txBody>
      </p:sp>
      <p:sp>
        <p:nvSpPr>
          <p:cNvPr id="3" name="Content Placeholder 2">
            <a:extLst>
              <a:ext uri="{FF2B5EF4-FFF2-40B4-BE49-F238E27FC236}">
                <a16:creationId xmlns:a16="http://schemas.microsoft.com/office/drawing/2014/main" xmlns="" id="{EFEDFCD0-EDA4-C443-882F-3DE88D7A58E0}"/>
              </a:ext>
            </a:extLst>
          </p:cNvPr>
          <p:cNvSpPr>
            <a:spLocks noGrp="1"/>
          </p:cNvSpPr>
          <p:nvPr>
            <p:ph idx="1"/>
          </p:nvPr>
        </p:nvSpPr>
        <p:spPr/>
        <p:txBody>
          <a:bodyPr/>
          <a:lstStyle/>
          <a:p>
            <a:r>
              <a:rPr lang="en-US" dirty="0"/>
              <a:t>Conduct vision screening (near, distance and color vision)</a:t>
            </a:r>
          </a:p>
          <a:p>
            <a:r>
              <a:rPr lang="en-US" dirty="0"/>
              <a:t>For students with 20/40 refractory deficiencies refer to optometrist and ophthalmologist</a:t>
            </a:r>
          </a:p>
          <a:p>
            <a:r>
              <a:rPr lang="en-US" dirty="0"/>
              <a:t>When indicated, the center must furnish one pair of glasses that meet American National Standards Institute (ANSI) standards.</a:t>
            </a:r>
          </a:p>
          <a:p>
            <a:r>
              <a:rPr lang="en-US" dirty="0"/>
              <a:t>Using audiometer conduct a hearing screening testing at the follow Hertz levels (Hz) 500, 1000, 1500, 2000, 3000, 4000, 6000</a:t>
            </a:r>
          </a:p>
          <a:p>
            <a:r>
              <a:rPr lang="en-US" dirty="0"/>
              <a:t>Document results on the Job Corps Physical Examination Form</a:t>
            </a:r>
          </a:p>
          <a:p>
            <a:pPr marL="0" indent="0">
              <a:buNone/>
            </a:pPr>
            <a:endParaRPr lang="en-US" dirty="0"/>
          </a:p>
        </p:txBody>
      </p:sp>
    </p:spTree>
    <p:extLst>
      <p:ext uri="{BB962C8B-B14F-4D97-AF65-F5344CB8AC3E}">
        <p14:creationId xmlns:p14="http://schemas.microsoft.com/office/powerpoint/2010/main" xmlns="" val="237658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4BABD-3021-6D4F-8181-D04CC60FBB77}"/>
              </a:ext>
            </a:extLst>
          </p:cNvPr>
          <p:cNvSpPr>
            <a:spLocks noGrp="1"/>
          </p:cNvSpPr>
          <p:nvPr>
            <p:ph type="title"/>
          </p:nvPr>
        </p:nvSpPr>
        <p:spPr/>
        <p:txBody>
          <a:bodyPr/>
          <a:lstStyle/>
          <a:p>
            <a:r>
              <a:rPr lang="en-US" dirty="0"/>
              <a:t>Physical Examination </a:t>
            </a:r>
          </a:p>
        </p:txBody>
      </p:sp>
      <p:sp>
        <p:nvSpPr>
          <p:cNvPr id="3" name="Content Placeholder 2">
            <a:extLst>
              <a:ext uri="{FF2B5EF4-FFF2-40B4-BE49-F238E27FC236}">
                <a16:creationId xmlns:a16="http://schemas.microsoft.com/office/drawing/2014/main" xmlns="" id="{BF392022-22D8-3743-9464-1E3B6A66C0D4}"/>
              </a:ext>
            </a:extLst>
          </p:cNvPr>
          <p:cNvSpPr>
            <a:spLocks noGrp="1"/>
          </p:cNvSpPr>
          <p:nvPr>
            <p:ph idx="1"/>
          </p:nvPr>
        </p:nvSpPr>
        <p:spPr/>
        <p:txBody>
          <a:bodyPr>
            <a:normAutofit fontScale="92500" lnSpcReduction="20000"/>
          </a:bodyPr>
          <a:lstStyle/>
          <a:p>
            <a:r>
              <a:rPr lang="en-US" dirty="0"/>
              <a:t>A complete entrance physical examination and a review of the medical history within 14 days. (The physical examination must be provided by a qualified health professional and documented on the Job Corps Physical Examination Form. (NOTE: As determined by the center physician who authorizes the activity by a written personal authorization.​)</a:t>
            </a:r>
          </a:p>
          <a:p>
            <a:r>
              <a:rPr lang="en-US" dirty="0"/>
              <a:t>Schedule students for Physical Examination with the center physician or their designee. Exam should include:</a:t>
            </a:r>
          </a:p>
          <a:p>
            <a:pPr lvl="1"/>
            <a:r>
              <a:rPr lang="en-US" dirty="0"/>
              <a:t>breast exam for females  </a:t>
            </a:r>
          </a:p>
          <a:p>
            <a:pPr lvl="1"/>
            <a:r>
              <a:rPr lang="en-US" dirty="0"/>
              <a:t>testicular exam for male students</a:t>
            </a:r>
          </a:p>
          <a:p>
            <a:pPr lvl="1"/>
            <a:r>
              <a:rPr lang="en-US" dirty="0"/>
              <a:t>discuss birth control and safe sex</a:t>
            </a:r>
          </a:p>
          <a:p>
            <a:r>
              <a:rPr lang="en-US" dirty="0"/>
              <a:t>Female students 21 and older should receive a Pap Smear if they have not had one in the last 24 months. </a:t>
            </a:r>
          </a:p>
        </p:txBody>
      </p:sp>
    </p:spTree>
    <p:extLst>
      <p:ext uri="{BB962C8B-B14F-4D97-AF65-F5344CB8AC3E}">
        <p14:creationId xmlns:p14="http://schemas.microsoft.com/office/powerpoint/2010/main" xmlns="" val="245304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AED41-B731-1B4D-B8A4-10495A0585B0}"/>
              </a:ext>
            </a:extLst>
          </p:cNvPr>
          <p:cNvSpPr>
            <a:spLocks noGrp="1"/>
          </p:cNvSpPr>
          <p:nvPr>
            <p:ph type="title"/>
          </p:nvPr>
        </p:nvSpPr>
        <p:spPr/>
        <p:txBody>
          <a:bodyPr/>
          <a:lstStyle/>
          <a:p>
            <a:r>
              <a:rPr lang="en-US" dirty="0"/>
              <a:t>Chronic Care Management</a:t>
            </a:r>
          </a:p>
        </p:txBody>
      </p:sp>
      <p:sp>
        <p:nvSpPr>
          <p:cNvPr id="3" name="Content Placeholder 2">
            <a:extLst>
              <a:ext uri="{FF2B5EF4-FFF2-40B4-BE49-F238E27FC236}">
                <a16:creationId xmlns:a16="http://schemas.microsoft.com/office/drawing/2014/main" xmlns="" id="{96E256B2-9BF7-4040-AC6E-170236459CFB}"/>
              </a:ext>
            </a:extLst>
          </p:cNvPr>
          <p:cNvSpPr>
            <a:spLocks noGrp="1"/>
          </p:cNvSpPr>
          <p:nvPr>
            <p:ph idx="1"/>
          </p:nvPr>
        </p:nvSpPr>
        <p:spPr/>
        <p:txBody>
          <a:bodyPr/>
          <a:lstStyle/>
          <a:p>
            <a:r>
              <a:rPr lang="en-US" dirty="0"/>
              <a:t>Students identified as having chronic health problems during the cursory or entrance physical must be monitored as directed by the Center Physician or other appropriate center health-care provider.</a:t>
            </a:r>
          </a:p>
          <a:p>
            <a:r>
              <a:rPr lang="en-US" dirty="0"/>
              <a:t>Evidence of Chronic Care Management should be documented in the SHR. This can be using the CCMPs located on the Health and Wellness website </a:t>
            </a:r>
            <a:r>
              <a:rPr lang="en-US" dirty="0">
                <a:hlinkClick r:id="rId2"/>
              </a:rPr>
              <a:t>https://supportservices.jobcorps.gov/health/Pages/HCGuidelines.aspx#ccmps</a:t>
            </a:r>
            <a:r>
              <a:rPr lang="en-US" dirty="0"/>
              <a:t> or making a note clearly titled as Care Management or Case Management Note. </a:t>
            </a:r>
          </a:p>
        </p:txBody>
      </p:sp>
    </p:spTree>
    <p:extLst>
      <p:ext uri="{BB962C8B-B14F-4D97-AF65-F5344CB8AC3E}">
        <p14:creationId xmlns:p14="http://schemas.microsoft.com/office/powerpoint/2010/main" xmlns="" val="228523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Policy and Requirements Handbook </a:t>
            </a:r>
          </a:p>
        </p:txBody>
      </p:sp>
      <p:sp>
        <p:nvSpPr>
          <p:cNvPr id="3" name="Content Placeholder 2"/>
          <p:cNvSpPr>
            <a:spLocks noGrp="1"/>
          </p:cNvSpPr>
          <p:nvPr>
            <p:ph idx="1"/>
          </p:nvPr>
        </p:nvSpPr>
        <p:spPr/>
        <p:txBody>
          <a:bodyPr/>
          <a:lstStyle/>
          <a:p>
            <a:endParaRPr lang="en-US" dirty="0"/>
          </a:p>
          <a:p>
            <a:r>
              <a:rPr lang="en-US" dirty="0"/>
              <a:t>PRH Chapter 2, sections 2.3 R1-R4</a:t>
            </a:r>
          </a:p>
          <a:p>
            <a:r>
              <a:rPr lang="en-US" dirty="0"/>
              <a:t>Refer to PRH for policy</a:t>
            </a:r>
          </a:p>
          <a:p>
            <a:r>
              <a:rPr lang="en-US" dirty="0"/>
              <a:t>Policy in this presentation has been paraphrased </a:t>
            </a:r>
          </a:p>
        </p:txBody>
      </p:sp>
    </p:spTree>
    <p:extLst>
      <p:ext uri="{BB962C8B-B14F-4D97-AF65-F5344CB8AC3E}">
        <p14:creationId xmlns:p14="http://schemas.microsoft.com/office/powerpoint/2010/main" xmlns="" val="161481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0A6DB-0465-D642-9FEB-9F7C248A01B7}"/>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xmlns="" id="{EC620490-E465-524B-A995-C5FFE24CE545}"/>
              </a:ext>
            </a:extLst>
          </p:cNvPr>
          <p:cNvSpPr>
            <a:spLocks noGrp="1"/>
          </p:cNvSpPr>
          <p:nvPr>
            <p:ph idx="1"/>
          </p:nvPr>
        </p:nvSpPr>
        <p:spPr/>
        <p:txBody>
          <a:bodyPr>
            <a:normAutofit lnSpcReduction="10000"/>
          </a:bodyPr>
          <a:lstStyle/>
          <a:p>
            <a:r>
              <a:rPr lang="en-US" dirty="0"/>
              <a:t>New student Mark refuses to have a physical exam.</a:t>
            </a:r>
          </a:p>
          <a:p>
            <a:r>
              <a:rPr lang="en-US" dirty="0"/>
              <a:t>How should you handle this situation? </a:t>
            </a:r>
          </a:p>
          <a:p>
            <a:pPr marL="971550" lvl="1" indent="-514350">
              <a:buAutoNum type="alphaUcPeriod"/>
            </a:pPr>
            <a:r>
              <a:rPr lang="en-US" dirty="0"/>
              <a:t>Tell Mark he does not have a choice the physical is mandatory</a:t>
            </a:r>
          </a:p>
          <a:p>
            <a:pPr marL="971550" lvl="1" indent="-514350">
              <a:buAutoNum type="alphaUcPeriod"/>
            </a:pPr>
            <a:r>
              <a:rPr lang="en-US" dirty="0"/>
              <a:t>Explain to Mark he has to at least meet with the medical provider </a:t>
            </a:r>
          </a:p>
          <a:p>
            <a:pPr marL="971550" lvl="1" indent="-514350">
              <a:buAutoNum type="alphaUcPeriod"/>
            </a:pPr>
            <a:r>
              <a:rPr lang="en-US" dirty="0"/>
              <a:t>Explain about the requirement of a physical exam to play sports and he may require a physical for outside or hard trades</a:t>
            </a:r>
          </a:p>
          <a:p>
            <a:pPr marL="971550" lvl="1" indent="-514350">
              <a:buAutoNum type="alphaUcPeriod"/>
            </a:pPr>
            <a:r>
              <a:rPr lang="en-US" dirty="0"/>
              <a:t>Explain to Mark he can have the physical done by his physician at his home at his expense and this should be done in the next 14 days. </a:t>
            </a:r>
          </a:p>
          <a:p>
            <a:pPr marL="971550" lvl="1" indent="-514350">
              <a:buAutoNum type="alphaUcPeriod"/>
            </a:pPr>
            <a:r>
              <a:rPr lang="en-US" dirty="0"/>
              <a:t>Tell Mark he can have a chaperone of his choice present in the room during the exam</a:t>
            </a:r>
          </a:p>
          <a:p>
            <a:pPr marL="971550" lvl="1" indent="-514350">
              <a:buAutoNum type="alphaUcPeriod"/>
            </a:pPr>
            <a:r>
              <a:rPr lang="en-US" dirty="0"/>
              <a:t>All are correct except A</a:t>
            </a:r>
          </a:p>
        </p:txBody>
      </p:sp>
    </p:spTree>
    <p:extLst>
      <p:ext uri="{BB962C8B-B14F-4D97-AF65-F5344CB8AC3E}">
        <p14:creationId xmlns:p14="http://schemas.microsoft.com/office/powerpoint/2010/main" xmlns="" val="228640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767B4-DD72-8C40-9DB0-B51924E9400A}"/>
              </a:ext>
            </a:extLst>
          </p:cNvPr>
          <p:cNvSpPr>
            <a:spLocks noGrp="1"/>
          </p:cNvSpPr>
          <p:nvPr>
            <p:ph type="title"/>
          </p:nvPr>
        </p:nvSpPr>
        <p:spPr/>
        <p:txBody>
          <a:bodyPr/>
          <a:lstStyle/>
          <a:p>
            <a:r>
              <a:rPr lang="en-US" dirty="0"/>
              <a:t>Other Services Provided</a:t>
            </a:r>
          </a:p>
        </p:txBody>
      </p:sp>
      <p:sp>
        <p:nvSpPr>
          <p:cNvPr id="3" name="Content Placeholder 2">
            <a:extLst>
              <a:ext uri="{FF2B5EF4-FFF2-40B4-BE49-F238E27FC236}">
                <a16:creationId xmlns:a16="http://schemas.microsoft.com/office/drawing/2014/main" xmlns="" id="{899FF56F-977E-0741-9C9A-4AD14EC827A1}"/>
              </a:ext>
            </a:extLst>
          </p:cNvPr>
          <p:cNvSpPr>
            <a:spLocks noGrp="1"/>
          </p:cNvSpPr>
          <p:nvPr>
            <p:ph idx="1"/>
          </p:nvPr>
        </p:nvSpPr>
        <p:spPr/>
        <p:txBody>
          <a:bodyPr/>
          <a:lstStyle/>
          <a:p>
            <a:r>
              <a:rPr lang="en-US" dirty="0"/>
              <a:t>A daily walk-in clinic outside of the training hours for students to receive routine health care.</a:t>
            </a:r>
          </a:p>
          <a:p>
            <a:r>
              <a:rPr lang="en-US" dirty="0"/>
              <a:t>An inpatient unit (during office hours) for minor conditions, such as respiratory infections or flu symptoms.</a:t>
            </a:r>
          </a:p>
          <a:p>
            <a:r>
              <a:rPr lang="en-US" dirty="0"/>
              <a:t>An appointment system for follow-up during the training day for treatment of chronic, urgent, and other conditions within the capabilities of center health professionals. Treatment Guidelines for Health Staff shall be used to manage common acute and chronic conditions.</a:t>
            </a:r>
          </a:p>
          <a:p>
            <a:endParaRPr lang="en-US" dirty="0"/>
          </a:p>
        </p:txBody>
      </p:sp>
    </p:spTree>
    <p:extLst>
      <p:ext uri="{BB962C8B-B14F-4D97-AF65-F5344CB8AC3E}">
        <p14:creationId xmlns:p14="http://schemas.microsoft.com/office/powerpoint/2010/main" xmlns="" val="72379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234F7-ECED-3649-B5E5-A3A5DA4295C4}"/>
              </a:ext>
            </a:extLst>
          </p:cNvPr>
          <p:cNvSpPr>
            <a:spLocks noGrp="1"/>
          </p:cNvSpPr>
          <p:nvPr>
            <p:ph type="title"/>
          </p:nvPr>
        </p:nvSpPr>
        <p:spPr/>
        <p:txBody>
          <a:bodyPr/>
          <a:lstStyle/>
          <a:p>
            <a:r>
              <a:rPr lang="en-US" dirty="0"/>
              <a:t>Other Requirements </a:t>
            </a:r>
          </a:p>
        </p:txBody>
      </p:sp>
      <p:sp>
        <p:nvSpPr>
          <p:cNvPr id="3" name="Content Placeholder 2">
            <a:extLst>
              <a:ext uri="{FF2B5EF4-FFF2-40B4-BE49-F238E27FC236}">
                <a16:creationId xmlns:a16="http://schemas.microsoft.com/office/drawing/2014/main" xmlns="" id="{7A6B8CD8-80CE-444E-83A0-0D8026DFAFD2}"/>
              </a:ext>
            </a:extLst>
          </p:cNvPr>
          <p:cNvSpPr>
            <a:spLocks noGrp="1"/>
          </p:cNvSpPr>
          <p:nvPr>
            <p:ph idx="1"/>
          </p:nvPr>
        </p:nvSpPr>
        <p:spPr/>
        <p:txBody>
          <a:bodyPr>
            <a:normAutofit/>
          </a:bodyPr>
          <a:lstStyle/>
          <a:p>
            <a:r>
              <a:rPr lang="en-US" dirty="0"/>
              <a:t>Students should have access to Rx medications either</a:t>
            </a:r>
          </a:p>
          <a:p>
            <a:pPr lvl="1"/>
            <a:r>
              <a:rPr lang="en-US" dirty="0"/>
              <a:t>Using their insurance</a:t>
            </a:r>
          </a:p>
          <a:p>
            <a:pPr lvl="1"/>
            <a:r>
              <a:rPr lang="en-US" dirty="0"/>
              <a:t>Centers obtaining low cost Rx from local pharmacies offering $4 or $10 </a:t>
            </a:r>
          </a:p>
          <a:p>
            <a:pPr lvl="1"/>
            <a:r>
              <a:rPr lang="en-US" dirty="0"/>
              <a:t>Using </a:t>
            </a:r>
            <a:r>
              <a:rPr lang="en-US" dirty="0" err="1"/>
              <a:t>PPARx.org</a:t>
            </a:r>
            <a:r>
              <a:rPr lang="en-US" dirty="0"/>
              <a:t> or </a:t>
            </a:r>
            <a:r>
              <a:rPr lang="en-US" dirty="0" err="1"/>
              <a:t>Needymeds.org</a:t>
            </a:r>
            <a:r>
              <a:rPr lang="en-US" dirty="0"/>
              <a:t> </a:t>
            </a:r>
          </a:p>
          <a:p>
            <a:pPr lvl="1"/>
            <a:r>
              <a:rPr lang="en-US" dirty="0"/>
              <a:t>Contacting the pharmaceutical company for coupons or discounts</a:t>
            </a:r>
          </a:p>
          <a:p>
            <a:r>
              <a:rPr lang="en-US" dirty="0"/>
              <a:t>An off-center specialist referral system.</a:t>
            </a:r>
          </a:p>
          <a:p>
            <a:r>
              <a:rPr lang="en-US" dirty="0"/>
              <a:t>A 24-hour emergency-care system, to include on-center CPR and first aid and written referral plan or agreement for off-center medical, oral health, mental health, substance use, and inpatient care.</a:t>
            </a:r>
          </a:p>
        </p:txBody>
      </p:sp>
    </p:spTree>
    <p:extLst>
      <p:ext uri="{BB962C8B-B14F-4D97-AF65-F5344CB8AC3E}">
        <p14:creationId xmlns:p14="http://schemas.microsoft.com/office/powerpoint/2010/main" xmlns="" val="193717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FD160-2E30-E64F-9DFE-3064799C9239}"/>
              </a:ext>
            </a:extLst>
          </p:cNvPr>
          <p:cNvSpPr>
            <a:spLocks noGrp="1"/>
          </p:cNvSpPr>
          <p:nvPr>
            <p:ph type="title"/>
          </p:nvPr>
        </p:nvSpPr>
        <p:spPr/>
        <p:txBody>
          <a:bodyPr/>
          <a:lstStyle/>
          <a:p>
            <a:pPr algn="ctr"/>
            <a:r>
              <a:rPr lang="en-US" dirty="0"/>
              <a:t>Oral Health Services</a:t>
            </a:r>
          </a:p>
        </p:txBody>
      </p:sp>
      <p:sp>
        <p:nvSpPr>
          <p:cNvPr id="3" name="Text Placeholder 2">
            <a:extLst>
              <a:ext uri="{FF2B5EF4-FFF2-40B4-BE49-F238E27FC236}">
                <a16:creationId xmlns:a16="http://schemas.microsoft.com/office/drawing/2014/main" xmlns="" id="{288F2097-7CD6-484D-AC61-93187495BBBC}"/>
              </a:ext>
            </a:extLst>
          </p:cNvPr>
          <p:cNvSpPr>
            <a:spLocks noGrp="1"/>
          </p:cNvSpPr>
          <p:nvPr>
            <p:ph type="body" idx="1"/>
          </p:nvPr>
        </p:nvSpPr>
        <p:spPr/>
        <p:txBody>
          <a:bodyPr/>
          <a:lstStyle/>
          <a:p>
            <a:pPr algn="ctr"/>
            <a:r>
              <a:rPr lang="en-US" dirty="0"/>
              <a:t>PRH2.3 R3</a:t>
            </a:r>
          </a:p>
        </p:txBody>
      </p:sp>
    </p:spTree>
    <p:extLst>
      <p:ext uri="{BB962C8B-B14F-4D97-AF65-F5344CB8AC3E}">
        <p14:creationId xmlns:p14="http://schemas.microsoft.com/office/powerpoint/2010/main" xmlns="" val="3844441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45153-9B5F-E642-8B6B-85586E416230}"/>
              </a:ext>
            </a:extLst>
          </p:cNvPr>
          <p:cNvSpPr>
            <a:spLocks noGrp="1"/>
          </p:cNvSpPr>
          <p:nvPr>
            <p:ph type="title"/>
          </p:nvPr>
        </p:nvSpPr>
        <p:spPr/>
        <p:txBody>
          <a:bodyPr/>
          <a:lstStyle/>
          <a:p>
            <a:r>
              <a:rPr lang="en-US" dirty="0"/>
              <a:t>Basic dental services</a:t>
            </a:r>
          </a:p>
        </p:txBody>
      </p:sp>
      <p:sp>
        <p:nvSpPr>
          <p:cNvPr id="3" name="Content Placeholder 2">
            <a:extLst>
              <a:ext uri="{FF2B5EF4-FFF2-40B4-BE49-F238E27FC236}">
                <a16:creationId xmlns:a16="http://schemas.microsoft.com/office/drawing/2014/main" xmlns="" id="{CF468DF8-1472-004B-9ADC-4DFA08382C86}"/>
              </a:ext>
            </a:extLst>
          </p:cNvPr>
          <p:cNvSpPr>
            <a:spLocks noGrp="1"/>
          </p:cNvSpPr>
          <p:nvPr>
            <p:ph idx="1"/>
          </p:nvPr>
        </p:nvSpPr>
        <p:spPr/>
        <p:txBody>
          <a:bodyPr/>
          <a:lstStyle/>
          <a:p>
            <a:r>
              <a:rPr lang="en-US" dirty="0"/>
              <a:t>The general emphasis of the Oral Health and Wellness Program must be on early detection, diagnosis of oral health problems, basic oral-health care, dental hygiene, and prevention/education (e.g., oral hygiene instructions, caries risk assessments, the relationship between oral health and employability, oral health and wellness plans).</a:t>
            </a:r>
          </a:p>
          <a:p>
            <a:pPr marL="0" indent="0">
              <a:buNone/>
            </a:pPr>
            <a:r>
              <a:rPr lang="en-US" dirty="0"/>
              <a:t/>
            </a:r>
            <a:br>
              <a:rPr lang="en-US" dirty="0"/>
            </a:br>
            <a:endParaRPr lang="en-US" dirty="0"/>
          </a:p>
        </p:txBody>
      </p:sp>
    </p:spTree>
    <p:extLst>
      <p:ext uri="{BB962C8B-B14F-4D97-AF65-F5344CB8AC3E}">
        <p14:creationId xmlns:p14="http://schemas.microsoft.com/office/powerpoint/2010/main" xmlns="" val="325714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C6E9A-1C00-D34B-91EC-5F340CDF072B}"/>
              </a:ext>
            </a:extLst>
          </p:cNvPr>
          <p:cNvSpPr>
            <a:spLocks noGrp="1"/>
          </p:cNvSpPr>
          <p:nvPr>
            <p:ph type="title"/>
          </p:nvPr>
        </p:nvSpPr>
        <p:spPr/>
        <p:txBody>
          <a:bodyPr/>
          <a:lstStyle/>
          <a:p>
            <a:r>
              <a:rPr lang="en-US"/>
              <a:t>Dental Readiness Inspection </a:t>
            </a:r>
            <a:endParaRPr lang="en-US" dirty="0"/>
          </a:p>
        </p:txBody>
      </p:sp>
      <p:sp>
        <p:nvSpPr>
          <p:cNvPr id="3" name="Content Placeholder 2">
            <a:extLst>
              <a:ext uri="{FF2B5EF4-FFF2-40B4-BE49-F238E27FC236}">
                <a16:creationId xmlns:a16="http://schemas.microsoft.com/office/drawing/2014/main" xmlns="" id="{AB1BC3C9-E10D-8E44-97D1-14FFC33CC825}"/>
              </a:ext>
            </a:extLst>
          </p:cNvPr>
          <p:cNvSpPr>
            <a:spLocks noGrp="1"/>
          </p:cNvSpPr>
          <p:nvPr>
            <p:ph idx="1"/>
          </p:nvPr>
        </p:nvSpPr>
        <p:spPr/>
        <p:txBody>
          <a:bodyPr/>
          <a:lstStyle/>
          <a:p>
            <a:r>
              <a:rPr lang="en-US" dirty="0"/>
              <a:t>Dental Readiness Inspection: completed within 14 days after arrival by the center dentist or designee who should authorize the activity by a written personal authorization.  </a:t>
            </a:r>
          </a:p>
          <a:p>
            <a:r>
              <a:rPr lang="en-US" dirty="0"/>
              <a:t>Document the inspection in the appropriate section of the Job Corps Physical Examination Form.</a:t>
            </a:r>
          </a:p>
          <a:p>
            <a:r>
              <a:rPr lang="en-US" dirty="0"/>
              <a:t>Health and Wellness personnel conducting the DRI will utilize the Dental Readiness Inspection Checklist and look specifically for holes in the students' teeth, swelling in mouth or jaw, sores, bleeding, and other obvious serious oral health issues. Non-dentists do not diagnose the conditions; they merely detect signs and symptoms.</a:t>
            </a:r>
          </a:p>
          <a:p>
            <a:endParaRPr lang="en-US" dirty="0"/>
          </a:p>
          <a:p>
            <a:endParaRPr lang="en-US" dirty="0"/>
          </a:p>
        </p:txBody>
      </p:sp>
    </p:spTree>
    <p:extLst>
      <p:ext uri="{BB962C8B-B14F-4D97-AF65-F5344CB8AC3E}">
        <p14:creationId xmlns:p14="http://schemas.microsoft.com/office/powerpoint/2010/main" xmlns="" val="2535652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Elective Oral Examination </a:t>
            </a:r>
            <a:endParaRPr lang="en-US" dirty="0"/>
          </a:p>
        </p:txBody>
      </p:sp>
      <p:sp>
        <p:nvSpPr>
          <p:cNvPr id="3" name="Content Placeholder 2"/>
          <p:cNvSpPr>
            <a:spLocks noGrp="1"/>
          </p:cNvSpPr>
          <p:nvPr>
            <p:ph idx="1"/>
          </p:nvPr>
        </p:nvSpPr>
        <p:spPr/>
        <p:txBody>
          <a:bodyPr/>
          <a:lstStyle/>
          <a:p>
            <a:r>
              <a:rPr lang="en-US"/>
              <a:t>An elective oral examination</a:t>
            </a:r>
          </a:p>
          <a:p>
            <a:pPr lvl="1"/>
            <a:r>
              <a:rPr lang="en-US"/>
              <a:t>Elective Oral Examination:  including bitewing x-rays, priority classification, and treatment plan, completed and recorded on the Job Corps approved oral examination form by the center dentist upon student request as a follow up to the dental readiness inspection. The x-ray images should be securely stored as part of the student’s health record.</a:t>
            </a:r>
          </a:p>
          <a:p>
            <a:r>
              <a:rPr lang="en-US"/>
              <a:t>After the dental readiness inspection, all dental services are voluntary.</a:t>
            </a:r>
          </a:p>
          <a:p>
            <a:pPr lvl="1"/>
            <a:endParaRPr lang="en-US" dirty="0"/>
          </a:p>
        </p:txBody>
      </p:sp>
      <p:sp>
        <p:nvSpPr>
          <p:cNvPr id="4" name="Slide Number Placeholder 3"/>
          <p:cNvSpPr>
            <a:spLocks noGrp="1"/>
          </p:cNvSpPr>
          <p:nvPr>
            <p:ph type="sldNum" sz="quarter" idx="12"/>
          </p:nvPr>
        </p:nvSpPr>
        <p:spPr/>
        <p:txBody>
          <a:bodyPr/>
          <a:lstStyle/>
          <a:p>
            <a:fld id="{7CA8AE7A-CCE5-4162-A49D-D691EDB32E95}" type="slidenum">
              <a:rPr lang="en-US" smtClean="0"/>
              <a:pPr/>
              <a:t>26</a:t>
            </a:fld>
            <a:endParaRPr lang="en-US"/>
          </a:p>
        </p:txBody>
      </p:sp>
    </p:spTree>
    <p:extLst>
      <p:ext uri="{BB962C8B-B14F-4D97-AF65-F5344CB8AC3E}">
        <p14:creationId xmlns:p14="http://schemas.microsoft.com/office/powerpoint/2010/main" xmlns="" val="86491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9BC1D-AA49-8E4B-A160-3F3AB62AB127}"/>
              </a:ext>
            </a:extLst>
          </p:cNvPr>
          <p:cNvSpPr>
            <a:spLocks noGrp="1"/>
          </p:cNvSpPr>
          <p:nvPr>
            <p:ph type="title"/>
          </p:nvPr>
        </p:nvSpPr>
        <p:spPr/>
        <p:txBody>
          <a:bodyPr/>
          <a:lstStyle/>
          <a:p>
            <a:r>
              <a:rPr lang="en-US"/>
              <a:t>Dental Procedures </a:t>
            </a:r>
            <a:endParaRPr lang="en-US" dirty="0"/>
          </a:p>
        </p:txBody>
      </p:sp>
      <p:sp>
        <p:nvSpPr>
          <p:cNvPr id="3" name="Content Placeholder 2">
            <a:extLst>
              <a:ext uri="{FF2B5EF4-FFF2-40B4-BE49-F238E27FC236}">
                <a16:creationId xmlns:a16="http://schemas.microsoft.com/office/drawing/2014/main" xmlns="" id="{A27A9720-8E73-9F44-869F-6556FD4EB6E5}"/>
              </a:ext>
            </a:extLst>
          </p:cNvPr>
          <p:cNvSpPr>
            <a:spLocks noGrp="1"/>
          </p:cNvSpPr>
          <p:nvPr>
            <p:ph idx="1"/>
          </p:nvPr>
        </p:nvSpPr>
        <p:spPr/>
        <p:txBody>
          <a:bodyPr/>
          <a:lstStyle/>
          <a:p>
            <a:r>
              <a:rPr lang="en-US"/>
              <a:t>Dental Procedures: to treat oral disease and correct oral health conditions that may represent employability barriers, to include: </a:t>
            </a:r>
          </a:p>
          <a:p>
            <a:pPr lvl="1"/>
            <a:r>
              <a:rPr lang="en-US"/>
              <a:t>restorations, extraction of pathological teeth</a:t>
            </a:r>
          </a:p>
          <a:p>
            <a:pPr lvl="1"/>
            <a:r>
              <a:rPr lang="en-US"/>
              <a:t>root canal therapy on anterior/other strategic teeth</a:t>
            </a:r>
          </a:p>
          <a:p>
            <a:pPr lvl="1"/>
            <a:r>
              <a:rPr lang="en-US"/>
              <a:t>replacement of missing upper anterior teeth with a removable prosthesis </a:t>
            </a:r>
          </a:p>
          <a:p>
            <a:pPr lvl="1"/>
            <a:r>
              <a:rPr lang="en-US"/>
              <a:t>dental hygiene treatment for periodontal disease</a:t>
            </a:r>
          </a:p>
          <a:p>
            <a:r>
              <a:rPr lang="en-US"/>
              <a:t>Referral agreement with community facilities for emergent or urgent conditions treatable beyond the expertise of a general dentist.</a:t>
            </a:r>
          </a:p>
          <a:p>
            <a:endParaRPr lang="en-US" dirty="0"/>
          </a:p>
        </p:txBody>
      </p:sp>
    </p:spTree>
    <p:extLst>
      <p:ext uri="{BB962C8B-B14F-4D97-AF65-F5344CB8AC3E}">
        <p14:creationId xmlns:p14="http://schemas.microsoft.com/office/powerpoint/2010/main" xmlns="" val="191584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rrowheads="1"/>
          </p:cNvSpPr>
          <p:nvPr>
            <p:ph type="title"/>
          </p:nvPr>
        </p:nvSpPr>
        <p:spPr/>
        <p:txBody>
          <a:bodyPr/>
          <a:lstStyle/>
          <a:p>
            <a:r>
              <a:rPr lang="en-US"/>
              <a:t>Oral Health and Wellness</a:t>
            </a:r>
            <a:endParaRPr lang="en-US" dirty="0"/>
          </a:p>
        </p:txBody>
      </p:sp>
      <p:sp>
        <p:nvSpPr>
          <p:cNvPr id="83970" name="Rectangle 3"/>
          <p:cNvSpPr>
            <a:spLocks noGrp="1" noChangeArrowheads="1"/>
          </p:cNvSpPr>
          <p:nvPr>
            <p:ph idx="1"/>
          </p:nvPr>
        </p:nvSpPr>
        <p:spPr/>
        <p:txBody>
          <a:bodyPr/>
          <a:lstStyle/>
          <a:p>
            <a:r>
              <a:rPr lang="en-US" sz="2400" dirty="0"/>
              <a:t>Orthodontics</a:t>
            </a:r>
          </a:p>
          <a:p>
            <a:pPr lvl="1"/>
            <a:r>
              <a:rPr lang="en-US" sz="2000" dirty="0"/>
              <a:t>Not paid for by Job Corps</a:t>
            </a:r>
          </a:p>
          <a:p>
            <a:pPr lvl="1"/>
            <a:r>
              <a:rPr lang="en-US" sz="2000" dirty="0"/>
              <a:t>Applicants with orthodontic appliances must have a signed agreement in place before arrival</a:t>
            </a:r>
          </a:p>
          <a:p>
            <a:pPr lvl="2"/>
            <a:r>
              <a:rPr lang="en-US" sz="1800" dirty="0"/>
              <a:t>1. Proof of orthodontic care visits during previous 3 months consistent with orthodontic treatment plan. </a:t>
            </a:r>
          </a:p>
          <a:p>
            <a:pPr lvl="2"/>
            <a:r>
              <a:rPr lang="en-US" sz="1800" dirty="0"/>
              <a:t>2. Proof that a treatment plan is in place for continued care. </a:t>
            </a:r>
          </a:p>
          <a:p>
            <a:pPr lvl="1"/>
            <a:endParaRPr lang="en-US" dirty="0"/>
          </a:p>
          <a:p>
            <a:endParaRPr lang="en-US" dirty="0"/>
          </a:p>
        </p:txBody>
      </p:sp>
      <p:sp>
        <p:nvSpPr>
          <p:cNvPr id="30722" name="Slide Number Placeholder 4"/>
          <p:cNvSpPr>
            <a:spLocks noGrp="1"/>
          </p:cNvSpPr>
          <p:nvPr>
            <p:ph type="sldNum" sz="quarter" idx="12"/>
          </p:nvPr>
        </p:nvSpPr>
        <p:spPr/>
        <p:txBody>
          <a:bodyPr/>
          <a:lstStyle/>
          <a:p>
            <a:fld id="{D6AEF557-8188-4B0A-91D5-137438554627}" type="slidenum">
              <a:rPr lang="en-US" smtClean="0"/>
              <a:pPr/>
              <a:t>28</a:t>
            </a:fld>
            <a:endParaRPr lang="en-US"/>
          </a:p>
        </p:txBody>
      </p:sp>
    </p:spTree>
    <p:extLst>
      <p:ext uri="{BB962C8B-B14F-4D97-AF65-F5344CB8AC3E}">
        <p14:creationId xmlns:p14="http://schemas.microsoft.com/office/powerpoint/2010/main" xmlns="" val="1678912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677C5-A02E-1D45-82E0-45E87344C7B1}"/>
              </a:ext>
            </a:extLst>
          </p:cNvPr>
          <p:cNvSpPr>
            <a:spLocks noGrp="1"/>
          </p:cNvSpPr>
          <p:nvPr>
            <p:ph type="title"/>
          </p:nvPr>
        </p:nvSpPr>
        <p:spPr/>
        <p:txBody>
          <a:bodyPr/>
          <a:lstStyle/>
          <a:p>
            <a:r>
              <a:rPr lang="en-US" dirty="0"/>
              <a:t>Dental Question 1</a:t>
            </a:r>
          </a:p>
        </p:txBody>
      </p:sp>
      <p:sp>
        <p:nvSpPr>
          <p:cNvPr id="3" name="Content Placeholder 2">
            <a:extLst>
              <a:ext uri="{FF2B5EF4-FFF2-40B4-BE49-F238E27FC236}">
                <a16:creationId xmlns:a16="http://schemas.microsoft.com/office/drawing/2014/main" xmlns="" id="{7D3DE3C5-1540-4F44-9EB3-AC487E2C53F2}"/>
              </a:ext>
            </a:extLst>
          </p:cNvPr>
          <p:cNvSpPr>
            <a:spLocks noGrp="1"/>
          </p:cNvSpPr>
          <p:nvPr>
            <p:ph idx="1"/>
          </p:nvPr>
        </p:nvSpPr>
        <p:spPr/>
        <p:txBody>
          <a:bodyPr/>
          <a:lstStyle/>
          <a:p>
            <a:r>
              <a:rPr lang="en-US" dirty="0"/>
              <a:t>Who can conduct the DRI? </a:t>
            </a:r>
          </a:p>
          <a:p>
            <a:pPr marL="457200" indent="-457200">
              <a:buAutoNum type="alphaLcPeriod"/>
            </a:pPr>
            <a:r>
              <a:rPr lang="en-US" dirty="0"/>
              <a:t>Only Dentist or Dental Hygienist</a:t>
            </a:r>
          </a:p>
          <a:p>
            <a:pPr marL="457200" indent="-457200">
              <a:buAutoNum type="alphaLcPeriod"/>
            </a:pPr>
            <a:r>
              <a:rPr lang="en-US" dirty="0"/>
              <a:t>Only the Dental Assistant</a:t>
            </a:r>
          </a:p>
          <a:p>
            <a:pPr marL="457200" indent="-457200">
              <a:buAutoNum type="alphaLcPeriod"/>
            </a:pPr>
            <a:r>
              <a:rPr lang="en-US" dirty="0"/>
              <a:t>Nurses, Dental Assistant, Dental Hygienist as long as they have been trained and checked off by the dentist and has a personal authorization signed by the dentist.  </a:t>
            </a:r>
          </a:p>
          <a:p>
            <a:endParaRPr lang="en-US" dirty="0"/>
          </a:p>
        </p:txBody>
      </p:sp>
    </p:spTree>
    <p:extLst>
      <p:ext uri="{BB962C8B-B14F-4D97-AF65-F5344CB8AC3E}">
        <p14:creationId xmlns:p14="http://schemas.microsoft.com/office/powerpoint/2010/main" xmlns="" val="391081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234" y="457200"/>
            <a:ext cx="6934200" cy="1752600"/>
          </a:xfrm>
        </p:spPr>
        <p:txBody>
          <a:bodyPr/>
          <a:lstStyle/>
          <a:p>
            <a:r>
              <a:rPr lang="en-US" b="1" dirty="0"/>
              <a:t>The PRH</a:t>
            </a:r>
            <a:r>
              <a:rPr lang="en-US" dirty="0"/>
              <a:t/>
            </a:r>
            <a:br>
              <a:rPr lang="en-US" dirty="0"/>
            </a:br>
            <a:r>
              <a:rPr lang="en-US" sz="3200" b="1" u="sng" dirty="0"/>
              <a:t>P</a:t>
            </a:r>
            <a:r>
              <a:rPr lang="en-US" sz="3200" dirty="0"/>
              <a:t>olicy and </a:t>
            </a:r>
            <a:r>
              <a:rPr lang="en-US" sz="3200" b="1" u="sng" dirty="0"/>
              <a:t>R</a:t>
            </a:r>
            <a:r>
              <a:rPr lang="en-US" sz="3200" dirty="0"/>
              <a:t>equirements </a:t>
            </a:r>
            <a:r>
              <a:rPr lang="en-US" sz="3200" b="1" u="sng" dirty="0"/>
              <a:t>H</a:t>
            </a:r>
            <a:r>
              <a:rPr lang="en-US" sz="3200" dirty="0"/>
              <a:t>andbook </a:t>
            </a:r>
          </a:p>
        </p:txBody>
      </p:sp>
      <p:sp>
        <p:nvSpPr>
          <p:cNvPr id="3" name="Content Placeholder 2"/>
          <p:cNvSpPr>
            <a:spLocks noGrp="1"/>
          </p:cNvSpPr>
          <p:nvPr>
            <p:ph idx="1"/>
          </p:nvPr>
        </p:nvSpPr>
        <p:spPr>
          <a:xfrm>
            <a:off x="3276600" y="2438400"/>
            <a:ext cx="6934200" cy="3962400"/>
          </a:xfrm>
        </p:spPr>
        <p:txBody>
          <a:bodyPr/>
          <a:lstStyle/>
          <a:p>
            <a:pPr lvl="1">
              <a:buFont typeface="Wingdings" panose="05000000000000000000" pitchFamily="2" charset="2"/>
              <a:buChar char="§"/>
            </a:pPr>
            <a:r>
              <a:rPr lang="en-US" sz="2400" dirty="0"/>
              <a:t>Refer to the PRH for policy questions and guidance</a:t>
            </a:r>
          </a:p>
          <a:p>
            <a:endParaRPr lang="en-US" sz="800" dirty="0"/>
          </a:p>
          <a:p>
            <a:pPr lvl="1">
              <a:buFont typeface="Wingdings" panose="05000000000000000000" pitchFamily="2" charset="2"/>
              <a:buChar char="§"/>
            </a:pPr>
            <a:r>
              <a:rPr lang="en-US" sz="2400" dirty="0"/>
              <a:t>PRH Chapter 2, sections 2.3 R1- R19</a:t>
            </a:r>
          </a:p>
          <a:p>
            <a:pPr>
              <a:buFont typeface="Wingdings" panose="05000000000000000000" pitchFamily="2" charset="2"/>
              <a:buChar char="§"/>
            </a:pPr>
            <a:endParaRPr lang="en-US" sz="800" dirty="0"/>
          </a:p>
          <a:p>
            <a:endParaRPr lang="en-US" sz="800" dirty="0"/>
          </a:p>
          <a:p>
            <a:pPr lvl="1">
              <a:buFont typeface="Wingdings" panose="05000000000000000000" pitchFamily="2" charset="2"/>
              <a:buChar char="§"/>
            </a:pPr>
            <a:r>
              <a:rPr lang="en-US" sz="2400" dirty="0"/>
              <a:t>Policy in this presentation has been paraphrased </a:t>
            </a:r>
          </a:p>
        </p:txBody>
      </p:sp>
      <p:sp>
        <p:nvSpPr>
          <p:cNvPr id="4" name="Slide Number Placeholder 3">
            <a:extLst>
              <a:ext uri="{FF2B5EF4-FFF2-40B4-BE49-F238E27FC236}">
                <a16:creationId xmlns:a16="http://schemas.microsoft.com/office/drawing/2014/main" xmlns="" id="{4FD2EDB7-605C-4587-A1BC-E111A081F4BC}"/>
              </a:ext>
            </a:extLst>
          </p:cNvPr>
          <p:cNvSpPr>
            <a:spLocks noGrp="1"/>
          </p:cNvSpPr>
          <p:nvPr>
            <p:ph type="sldNum" sz="quarter" idx="12"/>
          </p:nvPr>
        </p:nvSpPr>
        <p:spPr/>
        <p:txBody>
          <a:bodyPr/>
          <a:lstStyle/>
          <a:p>
            <a:pPr>
              <a:defRPr/>
            </a:pPr>
            <a:fld id="{5B73F288-119C-4A61-BAB7-6805DB4CCA32}" type="slidenum">
              <a:rPr lang="en-US" smtClean="0"/>
              <a:pPr>
                <a:defRPr/>
              </a:pPr>
              <a:t>3</a:t>
            </a:fld>
            <a:endParaRPr lang="en-US" dirty="0"/>
          </a:p>
        </p:txBody>
      </p:sp>
    </p:spTree>
    <p:extLst>
      <p:ext uri="{BB962C8B-B14F-4D97-AF65-F5344CB8AC3E}">
        <p14:creationId xmlns:p14="http://schemas.microsoft.com/office/powerpoint/2010/main" xmlns="" val="137495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1EC04-5162-014F-8CC5-949AB3E07CA4}"/>
              </a:ext>
            </a:extLst>
          </p:cNvPr>
          <p:cNvSpPr>
            <a:spLocks noGrp="1"/>
          </p:cNvSpPr>
          <p:nvPr>
            <p:ph type="title"/>
          </p:nvPr>
        </p:nvSpPr>
        <p:spPr/>
        <p:txBody>
          <a:bodyPr/>
          <a:lstStyle/>
          <a:p>
            <a:r>
              <a:rPr lang="en-US" dirty="0"/>
              <a:t>Dental Question 2</a:t>
            </a:r>
          </a:p>
        </p:txBody>
      </p:sp>
      <p:sp>
        <p:nvSpPr>
          <p:cNvPr id="3" name="Content Placeholder 2">
            <a:extLst>
              <a:ext uri="{FF2B5EF4-FFF2-40B4-BE49-F238E27FC236}">
                <a16:creationId xmlns:a16="http://schemas.microsoft.com/office/drawing/2014/main" xmlns="" id="{6F17C7CE-862F-224A-B1AB-CC2AA1505679}"/>
              </a:ext>
            </a:extLst>
          </p:cNvPr>
          <p:cNvSpPr>
            <a:spLocks noGrp="1"/>
          </p:cNvSpPr>
          <p:nvPr>
            <p:ph idx="1"/>
          </p:nvPr>
        </p:nvSpPr>
        <p:spPr/>
        <p:txBody>
          <a:bodyPr/>
          <a:lstStyle/>
          <a:p>
            <a:r>
              <a:rPr lang="en-US" dirty="0"/>
              <a:t>What if the Dentist is not on center and refuses to train the nurses to conduct the DRI?</a:t>
            </a:r>
          </a:p>
          <a:p>
            <a:pPr marL="457200" indent="-457200">
              <a:buAutoNum type="alphaLcPeriod"/>
            </a:pPr>
            <a:r>
              <a:rPr lang="en-US" dirty="0"/>
              <a:t>Send all students to the off center dentist office for elective dental exams</a:t>
            </a:r>
          </a:p>
          <a:p>
            <a:pPr marL="457200" indent="-457200">
              <a:buAutoNum type="alphaLcPeriod"/>
            </a:pPr>
            <a:r>
              <a:rPr lang="en-US" dirty="0"/>
              <a:t>Omit the DRI and only send students to the dentist who have complaints or want to see the dentist</a:t>
            </a:r>
          </a:p>
          <a:p>
            <a:pPr marL="457200" indent="-457200">
              <a:buAutoNum type="alphaLcPeriod"/>
            </a:pPr>
            <a:r>
              <a:rPr lang="en-US" dirty="0"/>
              <a:t>Request the center physician authorize the nurses to conduct the DRI</a:t>
            </a:r>
          </a:p>
        </p:txBody>
      </p:sp>
    </p:spTree>
    <p:extLst>
      <p:ext uri="{BB962C8B-B14F-4D97-AF65-F5344CB8AC3E}">
        <p14:creationId xmlns:p14="http://schemas.microsoft.com/office/powerpoint/2010/main" xmlns="" val="206148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624E2-D8A8-FC46-9AB8-915BBE70313C}"/>
              </a:ext>
            </a:extLst>
          </p:cNvPr>
          <p:cNvSpPr>
            <a:spLocks noGrp="1"/>
          </p:cNvSpPr>
          <p:nvPr>
            <p:ph type="title"/>
          </p:nvPr>
        </p:nvSpPr>
        <p:spPr/>
        <p:txBody>
          <a:bodyPr/>
          <a:lstStyle/>
          <a:p>
            <a:pPr algn="ctr"/>
            <a:r>
              <a:rPr lang="en-US" dirty="0"/>
              <a:t>Mental Health</a:t>
            </a:r>
          </a:p>
        </p:txBody>
      </p:sp>
      <p:sp>
        <p:nvSpPr>
          <p:cNvPr id="3" name="Text Placeholder 2">
            <a:extLst>
              <a:ext uri="{FF2B5EF4-FFF2-40B4-BE49-F238E27FC236}">
                <a16:creationId xmlns:a16="http://schemas.microsoft.com/office/drawing/2014/main" xmlns="" id="{FC638D21-8635-4F4B-8365-1E20BBECB626}"/>
              </a:ext>
            </a:extLst>
          </p:cNvPr>
          <p:cNvSpPr>
            <a:spLocks noGrp="1"/>
          </p:cNvSpPr>
          <p:nvPr>
            <p:ph type="body" idx="1"/>
          </p:nvPr>
        </p:nvSpPr>
        <p:spPr/>
        <p:txBody>
          <a:bodyPr/>
          <a:lstStyle/>
          <a:p>
            <a:pPr algn="ctr"/>
            <a:r>
              <a:rPr lang="en-US" dirty="0"/>
              <a:t>PRH 2.3 R4</a:t>
            </a:r>
          </a:p>
        </p:txBody>
      </p:sp>
    </p:spTree>
    <p:extLst>
      <p:ext uri="{BB962C8B-B14F-4D97-AF65-F5344CB8AC3E}">
        <p14:creationId xmlns:p14="http://schemas.microsoft.com/office/powerpoint/2010/main" xmlns="" val="750213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Mental Health and Wellness Program</a:t>
            </a:r>
            <a:endParaRPr lang="en-US" dirty="0"/>
          </a:p>
        </p:txBody>
      </p:sp>
      <p:sp>
        <p:nvSpPr>
          <p:cNvPr id="3" name="Content Placeholder 2"/>
          <p:cNvSpPr>
            <a:spLocks noGrp="1"/>
          </p:cNvSpPr>
          <p:nvPr>
            <p:ph idx="1"/>
          </p:nvPr>
        </p:nvSpPr>
        <p:spPr/>
        <p:txBody>
          <a:bodyPr/>
          <a:lstStyle/>
          <a:p>
            <a:r>
              <a:rPr lang="en-US" dirty="0"/>
              <a:t>The general emphasis of the MHWP is on:</a:t>
            </a:r>
          </a:p>
          <a:p>
            <a:pPr lvl="1"/>
            <a:r>
              <a:rPr lang="en-US" dirty="0"/>
              <a:t>Early identification and diagnosis of mental health problems</a:t>
            </a:r>
          </a:p>
          <a:p>
            <a:pPr lvl="1"/>
            <a:r>
              <a:rPr lang="en-US" dirty="0"/>
              <a:t>Basic mental health care </a:t>
            </a:r>
          </a:p>
          <a:p>
            <a:pPr lvl="1"/>
            <a:r>
              <a:rPr lang="en-US" dirty="0"/>
              <a:t>Mental health promotion and education designed to help students overcome barriers to employability </a:t>
            </a:r>
          </a:p>
          <a:p>
            <a:pPr lvl="1"/>
            <a:r>
              <a:rPr lang="en-US" dirty="0"/>
              <a:t>Helping students learn strategies to finish program and become employed</a:t>
            </a:r>
          </a:p>
        </p:txBody>
      </p:sp>
      <p:sp>
        <p:nvSpPr>
          <p:cNvPr id="4" name="Slide Number Placeholder 3"/>
          <p:cNvSpPr>
            <a:spLocks noGrp="1"/>
          </p:cNvSpPr>
          <p:nvPr>
            <p:ph type="sldNum" sz="quarter" idx="12"/>
          </p:nvPr>
        </p:nvSpPr>
        <p:spPr/>
        <p:txBody>
          <a:bodyPr/>
          <a:lstStyle/>
          <a:p>
            <a:fld id="{5B73F288-119C-4A61-BAB7-6805DB4CCA32}" type="slidenum">
              <a:rPr lang="en-US" smtClean="0"/>
              <a:pPr/>
              <a:t>32</a:t>
            </a:fld>
            <a:endParaRPr lang="en-US" dirty="0"/>
          </a:p>
        </p:txBody>
      </p:sp>
    </p:spTree>
    <p:extLst>
      <p:ext uri="{BB962C8B-B14F-4D97-AF65-F5344CB8AC3E}">
        <p14:creationId xmlns:p14="http://schemas.microsoft.com/office/powerpoint/2010/main" xmlns="" val="212658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Mental Health Program</a:t>
            </a:r>
            <a:endParaRPr lang="en-US" dirty="0"/>
          </a:p>
        </p:txBody>
      </p:sp>
      <p:sp>
        <p:nvSpPr>
          <p:cNvPr id="3" name="Content Placeholder 2"/>
          <p:cNvSpPr>
            <a:spLocks noGrp="1"/>
          </p:cNvSpPr>
          <p:nvPr>
            <p:ph idx="1"/>
          </p:nvPr>
        </p:nvSpPr>
        <p:spPr/>
        <p:txBody>
          <a:bodyPr/>
          <a:lstStyle/>
          <a:p>
            <a:r>
              <a:rPr lang="en-US"/>
              <a:t>Five main components:</a:t>
            </a:r>
          </a:p>
          <a:p>
            <a:pPr lvl="1"/>
            <a:r>
              <a:rPr lang="en-US"/>
              <a:t>Assessment</a:t>
            </a:r>
          </a:p>
          <a:p>
            <a:pPr lvl="1"/>
            <a:r>
              <a:rPr lang="en-US"/>
              <a:t>Mental Health Promotion and Education</a:t>
            </a:r>
          </a:p>
          <a:p>
            <a:pPr lvl="1"/>
            <a:r>
              <a:rPr lang="en-US"/>
              <a:t>Consultation and Training</a:t>
            </a:r>
          </a:p>
          <a:p>
            <a:pPr lvl="1"/>
            <a:r>
              <a:rPr lang="en-US"/>
              <a:t>Disability Program Support (including applicant file reviews)</a:t>
            </a:r>
          </a:p>
          <a:p>
            <a:pPr lvl="1"/>
            <a:r>
              <a:rPr lang="en-US"/>
              <a:t>Treatment </a:t>
            </a:r>
            <a:endParaRPr lang="en-US" dirty="0"/>
          </a:p>
        </p:txBody>
      </p:sp>
      <p:sp>
        <p:nvSpPr>
          <p:cNvPr id="4" name="Slide Number Placeholder 3"/>
          <p:cNvSpPr>
            <a:spLocks noGrp="1"/>
          </p:cNvSpPr>
          <p:nvPr>
            <p:ph type="sldNum" sz="quarter" idx="12"/>
          </p:nvPr>
        </p:nvSpPr>
        <p:spPr/>
        <p:txBody>
          <a:bodyPr/>
          <a:lstStyle/>
          <a:p>
            <a:fld id="{7CA8AE7A-CCE5-4162-A49D-D691EDB32E95}" type="slidenum">
              <a:rPr lang="en-US" smtClean="0"/>
              <a:pPr/>
              <a:t>33</a:t>
            </a:fld>
            <a:endParaRPr lang="en-US"/>
          </a:p>
        </p:txBody>
      </p:sp>
    </p:spTree>
    <p:extLst>
      <p:ext uri="{BB962C8B-B14F-4D97-AF65-F5344CB8AC3E}">
        <p14:creationId xmlns:p14="http://schemas.microsoft.com/office/powerpoint/2010/main" xmlns="" val="1620802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Mental Health Program</a:t>
            </a:r>
            <a:endParaRPr lang="en-US" dirty="0"/>
          </a:p>
        </p:txBody>
      </p:sp>
      <p:sp>
        <p:nvSpPr>
          <p:cNvPr id="3" name="Content Placeholder 2"/>
          <p:cNvSpPr>
            <a:spLocks noGrp="1"/>
          </p:cNvSpPr>
          <p:nvPr>
            <p:ph idx="1"/>
          </p:nvPr>
        </p:nvSpPr>
        <p:spPr/>
        <p:txBody>
          <a:bodyPr/>
          <a:lstStyle/>
          <a:p>
            <a:r>
              <a:rPr lang="en-US"/>
              <a:t>Assessments and recommendations for Job Corps applicants</a:t>
            </a:r>
          </a:p>
          <a:p>
            <a:r>
              <a:rPr lang="en-US"/>
              <a:t>Review of Social Intake Form (SIF)</a:t>
            </a:r>
          </a:p>
          <a:p>
            <a:r>
              <a:rPr lang="en-US"/>
              <a:t>MSWR or medical separation for mental health issues</a:t>
            </a:r>
          </a:p>
          <a:p>
            <a:r>
              <a:rPr lang="en-US"/>
              <a:t>Presentation on mental health promotion and employability to students during the Career Preparation Period (CPP)</a:t>
            </a:r>
          </a:p>
          <a:p>
            <a:r>
              <a:rPr lang="en-US"/>
              <a:t>A written referral/feedback system</a:t>
            </a:r>
          </a:p>
          <a:p>
            <a:r>
              <a:rPr lang="en-US"/>
              <a:t>Steps/procedures for mental health emergencies</a:t>
            </a:r>
          </a:p>
          <a:p>
            <a:r>
              <a:rPr lang="en-US"/>
              <a:t>Regular case conferences for information exchange </a:t>
            </a:r>
          </a:p>
          <a:p>
            <a:endParaRPr lang="en-US"/>
          </a:p>
          <a:p>
            <a:endParaRPr lang="en-US" dirty="0"/>
          </a:p>
        </p:txBody>
      </p:sp>
      <p:sp>
        <p:nvSpPr>
          <p:cNvPr id="4" name="Slide Number Placeholder 3"/>
          <p:cNvSpPr>
            <a:spLocks noGrp="1"/>
          </p:cNvSpPr>
          <p:nvPr>
            <p:ph type="sldNum" sz="quarter" idx="12"/>
          </p:nvPr>
        </p:nvSpPr>
        <p:spPr/>
        <p:txBody>
          <a:bodyPr/>
          <a:lstStyle/>
          <a:p>
            <a:fld id="{7CA8AE7A-CCE5-4162-A49D-D691EDB32E95}" type="slidenum">
              <a:rPr lang="en-US" smtClean="0"/>
              <a:pPr/>
              <a:t>34</a:t>
            </a:fld>
            <a:endParaRPr lang="en-US"/>
          </a:p>
        </p:txBody>
      </p:sp>
    </p:spTree>
    <p:extLst>
      <p:ext uri="{BB962C8B-B14F-4D97-AF65-F5344CB8AC3E}">
        <p14:creationId xmlns:p14="http://schemas.microsoft.com/office/powerpoint/2010/main" xmlns="" val="4268635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BDE7F-55BC-964A-8839-6D6CAB0D011F}"/>
              </a:ext>
            </a:extLst>
          </p:cNvPr>
          <p:cNvSpPr>
            <a:spLocks noGrp="1"/>
          </p:cNvSpPr>
          <p:nvPr>
            <p:ph type="title"/>
          </p:nvPr>
        </p:nvSpPr>
        <p:spPr/>
        <p:txBody>
          <a:bodyPr/>
          <a:lstStyle/>
          <a:p>
            <a:r>
              <a:rPr lang="en-US" dirty="0"/>
              <a:t>Mental Health Question 1</a:t>
            </a:r>
          </a:p>
        </p:txBody>
      </p:sp>
      <p:sp>
        <p:nvSpPr>
          <p:cNvPr id="3" name="Content Placeholder 2">
            <a:extLst>
              <a:ext uri="{FF2B5EF4-FFF2-40B4-BE49-F238E27FC236}">
                <a16:creationId xmlns:a16="http://schemas.microsoft.com/office/drawing/2014/main" xmlns="" id="{93399A42-251D-0F47-9AD0-E61B86D0E973}"/>
              </a:ext>
            </a:extLst>
          </p:cNvPr>
          <p:cNvSpPr>
            <a:spLocks noGrp="1"/>
          </p:cNvSpPr>
          <p:nvPr>
            <p:ph idx="1"/>
          </p:nvPr>
        </p:nvSpPr>
        <p:spPr/>
        <p:txBody>
          <a:bodyPr>
            <a:normAutofit/>
          </a:bodyPr>
          <a:lstStyle/>
          <a:p>
            <a:r>
              <a:rPr lang="en-US" dirty="0"/>
              <a:t>Who should review the applicant folders for an applicant with mental health diagnosis/condition?  </a:t>
            </a:r>
          </a:p>
          <a:p>
            <a:pPr marL="457200" indent="-457200">
              <a:buAutoNum type="alphaLcPeriod"/>
            </a:pPr>
            <a:r>
              <a:rPr lang="en-US" dirty="0"/>
              <a:t>TEAP Specialist </a:t>
            </a:r>
          </a:p>
          <a:p>
            <a:pPr marL="457200" indent="-457200">
              <a:buAutoNum type="alphaLcPeriod"/>
            </a:pPr>
            <a:r>
              <a:rPr lang="en-US" dirty="0"/>
              <a:t>CMHC</a:t>
            </a:r>
          </a:p>
          <a:p>
            <a:pPr marL="457200" indent="-457200">
              <a:buAutoNum type="alphaLcPeriod"/>
            </a:pPr>
            <a:r>
              <a:rPr lang="en-US" dirty="0"/>
              <a:t>HWM</a:t>
            </a:r>
          </a:p>
        </p:txBody>
      </p:sp>
    </p:spTree>
    <p:extLst>
      <p:ext uri="{BB962C8B-B14F-4D97-AF65-F5344CB8AC3E}">
        <p14:creationId xmlns:p14="http://schemas.microsoft.com/office/powerpoint/2010/main" xmlns="" val="208159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B463E-7B0A-E245-815E-A3B1FE8DCE6C}"/>
              </a:ext>
            </a:extLst>
          </p:cNvPr>
          <p:cNvSpPr>
            <a:spLocks noGrp="1"/>
          </p:cNvSpPr>
          <p:nvPr>
            <p:ph type="title"/>
          </p:nvPr>
        </p:nvSpPr>
        <p:spPr/>
        <p:txBody>
          <a:bodyPr/>
          <a:lstStyle/>
          <a:p>
            <a:r>
              <a:rPr lang="en-US" dirty="0"/>
              <a:t>Mental Health Question 2</a:t>
            </a:r>
          </a:p>
        </p:txBody>
      </p:sp>
      <p:sp>
        <p:nvSpPr>
          <p:cNvPr id="3" name="Content Placeholder 2">
            <a:extLst>
              <a:ext uri="{FF2B5EF4-FFF2-40B4-BE49-F238E27FC236}">
                <a16:creationId xmlns:a16="http://schemas.microsoft.com/office/drawing/2014/main" xmlns="" id="{19A1AD45-9D9E-D74E-9FFC-07FAE7E09FB2}"/>
              </a:ext>
            </a:extLst>
          </p:cNvPr>
          <p:cNvSpPr>
            <a:spLocks noGrp="1"/>
          </p:cNvSpPr>
          <p:nvPr>
            <p:ph idx="1"/>
          </p:nvPr>
        </p:nvSpPr>
        <p:spPr/>
        <p:txBody>
          <a:bodyPr/>
          <a:lstStyle/>
          <a:p>
            <a:r>
              <a:rPr lang="en-US" dirty="0"/>
              <a:t>If there is a recommendation of denial with a mental health condition who should sign the DTA or HCNA? </a:t>
            </a:r>
          </a:p>
          <a:p>
            <a:pPr marL="457200" indent="-457200">
              <a:buAutoNum type="alphaLcPeriod"/>
            </a:pPr>
            <a:r>
              <a:rPr lang="en-US" dirty="0"/>
              <a:t>TEAP Specialist</a:t>
            </a:r>
          </a:p>
          <a:p>
            <a:pPr marL="457200" indent="-457200">
              <a:buAutoNum type="alphaLcPeriod"/>
            </a:pPr>
            <a:r>
              <a:rPr lang="en-US" dirty="0"/>
              <a:t>CMHC</a:t>
            </a:r>
          </a:p>
          <a:p>
            <a:pPr marL="457200" indent="-457200">
              <a:buAutoNum type="alphaLcPeriod"/>
            </a:pPr>
            <a:r>
              <a:rPr lang="en-US" dirty="0"/>
              <a:t>HWM </a:t>
            </a:r>
          </a:p>
          <a:p>
            <a:endParaRPr lang="en-US" dirty="0"/>
          </a:p>
        </p:txBody>
      </p:sp>
    </p:spTree>
    <p:extLst>
      <p:ext uri="{BB962C8B-B14F-4D97-AF65-F5344CB8AC3E}">
        <p14:creationId xmlns:p14="http://schemas.microsoft.com/office/powerpoint/2010/main" xmlns="" val="422986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5EFAA-26C7-BA40-9835-514BB9A0BC33}"/>
              </a:ext>
            </a:extLst>
          </p:cNvPr>
          <p:cNvSpPr>
            <a:spLocks noGrp="1"/>
          </p:cNvSpPr>
          <p:nvPr>
            <p:ph type="title"/>
          </p:nvPr>
        </p:nvSpPr>
        <p:spPr/>
        <p:txBody>
          <a:bodyPr/>
          <a:lstStyle/>
          <a:p>
            <a:r>
              <a:rPr lang="en-US" dirty="0"/>
              <a:t>Mental health Question 3</a:t>
            </a:r>
          </a:p>
        </p:txBody>
      </p:sp>
      <p:sp>
        <p:nvSpPr>
          <p:cNvPr id="3" name="Content Placeholder 2">
            <a:extLst>
              <a:ext uri="{FF2B5EF4-FFF2-40B4-BE49-F238E27FC236}">
                <a16:creationId xmlns:a16="http://schemas.microsoft.com/office/drawing/2014/main" xmlns="" id="{725C8495-26CC-4849-8DAB-0F55FB482F14}"/>
              </a:ext>
            </a:extLst>
          </p:cNvPr>
          <p:cNvSpPr>
            <a:spLocks noGrp="1"/>
          </p:cNvSpPr>
          <p:nvPr>
            <p:ph idx="1"/>
          </p:nvPr>
        </p:nvSpPr>
        <p:spPr/>
        <p:txBody>
          <a:bodyPr/>
          <a:lstStyle/>
          <a:p>
            <a:r>
              <a:rPr lang="en-US" dirty="0"/>
              <a:t>How long after entry should the CMHC review and sign off on the SIF? </a:t>
            </a:r>
          </a:p>
          <a:p>
            <a:pPr marL="457200" indent="-457200">
              <a:buAutoNum type="alphaLcPeriod"/>
            </a:pPr>
            <a:r>
              <a:rPr lang="en-US" dirty="0"/>
              <a:t>Seven days</a:t>
            </a:r>
          </a:p>
          <a:p>
            <a:pPr marL="457200" indent="-457200">
              <a:buAutoNum type="alphaLcPeriod"/>
            </a:pPr>
            <a:r>
              <a:rPr lang="en-US" dirty="0"/>
              <a:t>Fourteen days</a:t>
            </a:r>
          </a:p>
          <a:p>
            <a:pPr marL="457200" indent="-457200">
              <a:buAutoNum type="alphaLcPeriod"/>
            </a:pPr>
            <a:r>
              <a:rPr lang="en-US" dirty="0"/>
              <a:t>Thirty days</a:t>
            </a:r>
          </a:p>
          <a:p>
            <a:pPr marL="457200" indent="-457200">
              <a:buAutoNum type="alphaLcPeriod"/>
            </a:pPr>
            <a:r>
              <a:rPr lang="en-US" dirty="0"/>
              <a:t>No time frame</a:t>
            </a:r>
          </a:p>
        </p:txBody>
      </p:sp>
    </p:spTree>
    <p:extLst>
      <p:ext uri="{BB962C8B-B14F-4D97-AF65-F5344CB8AC3E}">
        <p14:creationId xmlns:p14="http://schemas.microsoft.com/office/powerpoint/2010/main" xmlns="" val="3795486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4399546-A70D-480C-AD6F-166EC27431C9}"/>
              </a:ext>
            </a:extLst>
          </p:cNvPr>
          <p:cNvSpPr>
            <a:spLocks noGrp="1"/>
          </p:cNvSpPr>
          <p:nvPr>
            <p:ph type="sldNum" sz="quarter" idx="12"/>
          </p:nvPr>
        </p:nvSpPr>
        <p:spPr/>
        <p:txBody>
          <a:bodyPr/>
          <a:lstStyle/>
          <a:p>
            <a:pPr>
              <a:defRPr/>
            </a:pPr>
            <a:fld id="{8757868B-9620-40F3-A4B3-F9E59E8A5822}" type="slidenum">
              <a:rPr lang="en-US" smtClean="0"/>
              <a:pPr>
                <a:defRPr/>
              </a:pPr>
              <a:t>38</a:t>
            </a:fld>
            <a:endParaRPr lang="en-US" dirty="0"/>
          </a:p>
        </p:txBody>
      </p:sp>
      <p:pic>
        <p:nvPicPr>
          <p:cNvPr id="3" name="Picture 2">
            <a:extLst>
              <a:ext uri="{FF2B5EF4-FFF2-40B4-BE49-F238E27FC236}">
                <a16:creationId xmlns:a16="http://schemas.microsoft.com/office/drawing/2014/main" xmlns="" id="{AA597EF8-8C44-4A51-9028-3B738170AC70}"/>
              </a:ext>
            </a:extLst>
          </p:cNvPr>
          <p:cNvPicPr>
            <a:picLocks noChangeAspect="1"/>
          </p:cNvPicPr>
          <p:nvPr/>
        </p:nvPicPr>
        <p:blipFill>
          <a:blip r:embed="rId3"/>
          <a:stretch>
            <a:fillRect/>
          </a:stretch>
        </p:blipFill>
        <p:spPr>
          <a:xfrm>
            <a:off x="1" y="-76200"/>
            <a:ext cx="12192000" cy="6934200"/>
          </a:xfrm>
          <a:prstGeom prst="rect">
            <a:avLst/>
          </a:prstGeom>
        </p:spPr>
      </p:pic>
    </p:spTree>
    <p:extLst>
      <p:ext uri="{BB962C8B-B14F-4D97-AF65-F5344CB8AC3E}">
        <p14:creationId xmlns:p14="http://schemas.microsoft.com/office/powerpoint/2010/main" xmlns="" val="2785582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14D0C-6238-7443-ADBC-A0165D6E8CF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xmlns="" id="{548D8FF0-E6DC-CF46-A138-C36CE03EB531}"/>
              </a:ext>
            </a:extLst>
          </p:cNvPr>
          <p:cNvSpPr>
            <a:spLocks noGrp="1"/>
          </p:cNvSpPr>
          <p:nvPr>
            <p:ph idx="1"/>
          </p:nvPr>
        </p:nvSpPr>
        <p:spPr/>
        <p:txBody>
          <a:bodyPr>
            <a:normAutofit lnSpcReduction="10000"/>
          </a:bodyPr>
          <a:lstStyle/>
          <a:p>
            <a:r>
              <a:rPr lang="en-US" dirty="0"/>
              <a:t>PRH Chapter 2, 2.3 </a:t>
            </a:r>
          </a:p>
          <a:p>
            <a:r>
              <a:rPr lang="en-US" dirty="0"/>
              <a:t>PRH Exhibits </a:t>
            </a:r>
          </a:p>
          <a:p>
            <a:pPr lvl="1"/>
            <a:r>
              <a:rPr lang="en-US" dirty="0"/>
              <a:t>2-4 Basic Care</a:t>
            </a:r>
          </a:p>
          <a:p>
            <a:r>
              <a:rPr lang="en-US" dirty="0"/>
              <a:t>PRH Forms</a:t>
            </a:r>
          </a:p>
          <a:p>
            <a:pPr lvl="1"/>
            <a:r>
              <a:rPr lang="en-US" dirty="0"/>
              <a:t>2-01 HIPAA Notice</a:t>
            </a:r>
          </a:p>
          <a:p>
            <a:pPr lvl="1"/>
            <a:r>
              <a:rPr lang="en-US"/>
              <a:t>2-02 </a:t>
            </a:r>
            <a:r>
              <a:rPr lang="en-US" dirty="0"/>
              <a:t>HIV Information Sheet</a:t>
            </a:r>
          </a:p>
          <a:p>
            <a:r>
              <a:rPr lang="en-US" dirty="0"/>
              <a:t>Health and Wellness Manager Desk Reference Guide (DRG)</a:t>
            </a:r>
          </a:p>
          <a:p>
            <a:r>
              <a:rPr lang="en-US" dirty="0"/>
              <a:t>Oral Health DRG</a:t>
            </a:r>
          </a:p>
          <a:p>
            <a:r>
              <a:rPr lang="en-US" dirty="0"/>
              <a:t>Mental Health DRG</a:t>
            </a:r>
          </a:p>
        </p:txBody>
      </p:sp>
    </p:spTree>
    <p:extLst>
      <p:ext uri="{BB962C8B-B14F-4D97-AF65-F5344CB8AC3E}">
        <p14:creationId xmlns:p14="http://schemas.microsoft.com/office/powerpoint/2010/main" xmlns="" val="224786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4A1D0-37EA-674A-8DBF-75CF827D5C2D}"/>
              </a:ext>
            </a:extLst>
          </p:cNvPr>
          <p:cNvSpPr>
            <a:spLocks noGrp="1"/>
          </p:cNvSpPr>
          <p:nvPr>
            <p:ph type="title"/>
          </p:nvPr>
        </p:nvSpPr>
        <p:spPr/>
        <p:txBody>
          <a:bodyPr/>
          <a:lstStyle/>
          <a:p>
            <a:r>
              <a:rPr lang="en-US" dirty="0"/>
              <a:t>Student orientation</a:t>
            </a:r>
          </a:p>
        </p:txBody>
      </p:sp>
      <p:sp>
        <p:nvSpPr>
          <p:cNvPr id="3" name="Text Placeholder 2">
            <a:extLst>
              <a:ext uri="{FF2B5EF4-FFF2-40B4-BE49-F238E27FC236}">
                <a16:creationId xmlns:a16="http://schemas.microsoft.com/office/drawing/2014/main" xmlns="" id="{4B4DFC14-96AA-FC4A-A03D-7245BB4CF68F}"/>
              </a:ext>
            </a:extLst>
          </p:cNvPr>
          <p:cNvSpPr>
            <a:spLocks noGrp="1"/>
          </p:cNvSpPr>
          <p:nvPr>
            <p:ph type="body" idx="1"/>
          </p:nvPr>
        </p:nvSpPr>
        <p:spPr/>
        <p:txBody>
          <a:bodyPr/>
          <a:lstStyle/>
          <a:p>
            <a:r>
              <a:rPr lang="en-US" dirty="0"/>
              <a:t>PRH 2.3 R1</a:t>
            </a:r>
          </a:p>
        </p:txBody>
      </p:sp>
    </p:spTree>
    <p:extLst>
      <p:ext uri="{BB962C8B-B14F-4D97-AF65-F5344CB8AC3E}">
        <p14:creationId xmlns:p14="http://schemas.microsoft.com/office/powerpoint/2010/main" xmlns="" val="186402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noRot="1" noChangeArrowheads="1"/>
          </p:cNvSpPr>
          <p:nvPr>
            <p:ph type="title"/>
          </p:nvPr>
        </p:nvSpPr>
        <p:spPr/>
        <p:txBody>
          <a:bodyPr>
            <a:noAutofit/>
          </a:bodyPr>
          <a:lstStyle/>
          <a:p>
            <a:pPr eaLnBrk="1" hangingPunct="1">
              <a:defRPr/>
            </a:pPr>
            <a:r>
              <a:rPr lang="en-US" dirty="0"/>
              <a:t>Student Introduction to </a:t>
            </a:r>
            <a:br>
              <a:rPr lang="en-US" dirty="0"/>
            </a:br>
            <a:r>
              <a:rPr lang="en-US" dirty="0"/>
              <a:t>Health Services</a:t>
            </a:r>
          </a:p>
        </p:txBody>
      </p:sp>
      <p:sp>
        <p:nvSpPr>
          <p:cNvPr id="218117" name="Rectangle 5"/>
          <p:cNvSpPr>
            <a:spLocks noGrp="1" noChangeArrowheads="1"/>
          </p:cNvSpPr>
          <p:nvPr>
            <p:ph idx="1"/>
          </p:nvPr>
        </p:nvSpPr>
        <p:spPr>
          <a:xfrm>
            <a:off x="3276600" y="1600200"/>
            <a:ext cx="6934200" cy="5257800"/>
          </a:xfrm>
        </p:spPr>
        <p:txBody>
          <a:bodyPr rtlCol="0">
            <a:normAutofit/>
          </a:bodyPr>
          <a:lstStyle/>
          <a:p>
            <a:pPr lvl="1">
              <a:buFont typeface="Wingdings" panose="05000000000000000000" pitchFamily="2" charset="2"/>
              <a:buChar char="§"/>
              <a:defRPr/>
            </a:pPr>
            <a:endParaRPr lang="en-US" dirty="0"/>
          </a:p>
          <a:p>
            <a:pPr lvl="1">
              <a:buFont typeface="Wingdings" panose="05000000000000000000" pitchFamily="2" charset="2"/>
              <a:buChar char="§"/>
              <a:defRPr/>
            </a:pPr>
            <a:r>
              <a:rPr lang="en-US" dirty="0"/>
              <a:t>All students must receive an orientation presentation to explain what will happen during the cursory health evaluation and physical examination, and the services   offered at the health and wellness center </a:t>
            </a:r>
          </a:p>
          <a:p>
            <a:pPr lvl="1">
              <a:buFont typeface="Wingdings" panose="05000000000000000000" pitchFamily="2" charset="2"/>
              <a:buChar char="§"/>
              <a:defRPr/>
            </a:pPr>
            <a:endParaRPr lang="en-US" sz="2600" dirty="0"/>
          </a:p>
          <a:p>
            <a:pPr lvl="1">
              <a:buNone/>
              <a:defRPr/>
            </a:pPr>
            <a:endParaRPr lang="en-US" sz="2400" dirty="0"/>
          </a:p>
        </p:txBody>
      </p:sp>
      <p:sp>
        <p:nvSpPr>
          <p:cNvPr id="2" name="Slide Number Placeholder 1">
            <a:extLst>
              <a:ext uri="{FF2B5EF4-FFF2-40B4-BE49-F238E27FC236}">
                <a16:creationId xmlns:a16="http://schemas.microsoft.com/office/drawing/2014/main" xmlns="" id="{98B61964-93B1-4FB6-BED9-002F945D6BD8}"/>
              </a:ext>
            </a:extLst>
          </p:cNvPr>
          <p:cNvSpPr>
            <a:spLocks noGrp="1"/>
          </p:cNvSpPr>
          <p:nvPr>
            <p:ph type="sldNum" sz="quarter" idx="12"/>
          </p:nvPr>
        </p:nvSpPr>
        <p:spPr/>
        <p:txBody>
          <a:bodyPr/>
          <a:lstStyle/>
          <a:p>
            <a:pPr>
              <a:defRPr/>
            </a:pPr>
            <a:fld id="{5B73F288-119C-4A61-BAB7-6805DB4CCA32}" type="slidenum">
              <a:rPr lang="en-US" smtClean="0"/>
              <a:pPr>
                <a:defRPr/>
              </a:pPr>
              <a:t>5</a:t>
            </a:fld>
            <a:endParaRPr lang="en-US" dirty="0"/>
          </a:p>
        </p:txBody>
      </p:sp>
    </p:spTree>
    <p:extLst>
      <p:ext uri="{BB962C8B-B14F-4D97-AF65-F5344CB8AC3E}">
        <p14:creationId xmlns:p14="http://schemas.microsoft.com/office/powerpoint/2010/main" xmlns="" val="412718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04F90-0D20-A14B-AF10-C2932DD33AAD}"/>
              </a:ext>
            </a:extLst>
          </p:cNvPr>
          <p:cNvSpPr>
            <a:spLocks noGrp="1"/>
          </p:cNvSpPr>
          <p:nvPr>
            <p:ph type="title"/>
          </p:nvPr>
        </p:nvSpPr>
        <p:spPr/>
        <p:txBody>
          <a:bodyPr/>
          <a:lstStyle/>
          <a:p>
            <a:r>
              <a:rPr lang="en-US" dirty="0"/>
              <a:t>Student Orientation- What is Required </a:t>
            </a:r>
          </a:p>
        </p:txBody>
      </p:sp>
      <p:sp>
        <p:nvSpPr>
          <p:cNvPr id="3" name="Content Placeholder 2">
            <a:extLst>
              <a:ext uri="{FF2B5EF4-FFF2-40B4-BE49-F238E27FC236}">
                <a16:creationId xmlns:a16="http://schemas.microsoft.com/office/drawing/2014/main" xmlns="" id="{58BA8673-34C1-A946-A46F-466257A5D3F5}"/>
              </a:ext>
            </a:extLst>
          </p:cNvPr>
          <p:cNvSpPr>
            <a:spLocks noGrp="1"/>
          </p:cNvSpPr>
          <p:nvPr>
            <p:ph idx="1"/>
          </p:nvPr>
        </p:nvSpPr>
        <p:spPr/>
        <p:txBody>
          <a:bodyPr/>
          <a:lstStyle/>
          <a:p>
            <a:endParaRPr lang="en-US" dirty="0"/>
          </a:p>
          <a:p>
            <a:r>
              <a:rPr lang="en-US" dirty="0"/>
              <a:t>Explanation of procedures/tests that are performed as part of the medical and oral exam</a:t>
            </a:r>
          </a:p>
          <a:p>
            <a:r>
              <a:rPr lang="en-US" dirty="0"/>
              <a:t>Employability and good health</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xmlns="" id="{445D57AF-4DEE-8A44-913D-179F92A16673}"/>
              </a:ext>
            </a:extLst>
          </p:cNvPr>
          <p:cNvSpPr>
            <a:spLocks noGrp="1"/>
          </p:cNvSpPr>
          <p:nvPr>
            <p:ph type="sldNum" sz="quarter" idx="12"/>
          </p:nvPr>
        </p:nvSpPr>
        <p:spPr/>
        <p:txBody>
          <a:bodyPr/>
          <a:lstStyle/>
          <a:p>
            <a:pPr>
              <a:defRPr/>
            </a:pPr>
            <a:fld id="{5B73F288-119C-4A61-BAB7-6805DB4CCA32}" type="slidenum">
              <a:rPr lang="en-US" smtClean="0"/>
              <a:pPr>
                <a:defRPr/>
              </a:pPr>
              <a:t>6</a:t>
            </a:fld>
            <a:endParaRPr lang="en-US" dirty="0"/>
          </a:p>
        </p:txBody>
      </p:sp>
    </p:spTree>
    <p:extLst>
      <p:ext uri="{BB962C8B-B14F-4D97-AF65-F5344CB8AC3E}">
        <p14:creationId xmlns:p14="http://schemas.microsoft.com/office/powerpoint/2010/main" xmlns="" val="363564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CA4F66-1DE9-144C-98D1-3ADCF38BF356}"/>
              </a:ext>
            </a:extLst>
          </p:cNvPr>
          <p:cNvSpPr>
            <a:spLocks noGrp="1"/>
          </p:cNvSpPr>
          <p:nvPr>
            <p:ph type="title"/>
          </p:nvPr>
        </p:nvSpPr>
        <p:spPr/>
        <p:txBody>
          <a:bodyPr/>
          <a:lstStyle/>
          <a:p>
            <a:r>
              <a:rPr lang="en-US" sz="3600" dirty="0"/>
              <a:t>Other Areas included in Orientation</a:t>
            </a:r>
            <a:endParaRPr lang="en-US" dirty="0"/>
          </a:p>
        </p:txBody>
      </p:sp>
      <p:sp>
        <p:nvSpPr>
          <p:cNvPr id="3" name="Content Placeholder 2">
            <a:extLst>
              <a:ext uri="{FF2B5EF4-FFF2-40B4-BE49-F238E27FC236}">
                <a16:creationId xmlns:a16="http://schemas.microsoft.com/office/drawing/2014/main" xmlns="" id="{F8CC2786-EA6C-3240-BF3F-E9EAB341669A}"/>
              </a:ext>
            </a:extLst>
          </p:cNvPr>
          <p:cNvSpPr>
            <a:spLocks noGrp="1"/>
          </p:cNvSpPr>
          <p:nvPr>
            <p:ph idx="1"/>
          </p:nvPr>
        </p:nvSpPr>
        <p:spPr/>
        <p:txBody>
          <a:bodyPr>
            <a:normAutofit fontScale="92500"/>
          </a:bodyPr>
          <a:lstStyle/>
          <a:p>
            <a:pPr>
              <a:defRPr/>
            </a:pPr>
            <a:r>
              <a:rPr lang="en-US" sz="2800" dirty="0"/>
              <a:t>Information on HIV and other STIs</a:t>
            </a:r>
          </a:p>
          <a:p>
            <a:pPr>
              <a:defRPr/>
            </a:pPr>
            <a:r>
              <a:rPr lang="en-US" sz="2800" dirty="0"/>
              <a:t>Family Planning </a:t>
            </a:r>
          </a:p>
          <a:p>
            <a:pPr>
              <a:defRPr/>
            </a:pPr>
            <a:r>
              <a:rPr lang="en-US" sz="2800" dirty="0"/>
              <a:t>TEAP</a:t>
            </a:r>
          </a:p>
          <a:p>
            <a:pPr>
              <a:defRPr/>
            </a:pPr>
            <a:r>
              <a:rPr lang="en-US" sz="2800" dirty="0"/>
              <a:t>mental health</a:t>
            </a:r>
          </a:p>
          <a:p>
            <a:pPr>
              <a:defRPr/>
            </a:pPr>
            <a:r>
              <a:rPr lang="en-US" sz="2800" dirty="0"/>
              <a:t>oral health services</a:t>
            </a:r>
          </a:p>
          <a:p>
            <a:pPr>
              <a:defRPr/>
            </a:pPr>
            <a:r>
              <a:rPr lang="en-US" sz="2800" dirty="0"/>
              <a:t>Information on specialty programs and services (TUPP, disability/accommodations, open hours, after hours and weekend care. </a:t>
            </a:r>
          </a:p>
        </p:txBody>
      </p:sp>
      <p:sp>
        <p:nvSpPr>
          <p:cNvPr id="4" name="Slide Number Placeholder 3">
            <a:extLst>
              <a:ext uri="{FF2B5EF4-FFF2-40B4-BE49-F238E27FC236}">
                <a16:creationId xmlns:a16="http://schemas.microsoft.com/office/drawing/2014/main" xmlns="" id="{E2E38A4F-4FEB-1149-ADA9-A69E7F521726}"/>
              </a:ext>
            </a:extLst>
          </p:cNvPr>
          <p:cNvSpPr>
            <a:spLocks noGrp="1"/>
          </p:cNvSpPr>
          <p:nvPr>
            <p:ph type="sldNum" sz="quarter" idx="12"/>
          </p:nvPr>
        </p:nvSpPr>
        <p:spPr/>
        <p:txBody>
          <a:bodyPr/>
          <a:lstStyle/>
          <a:p>
            <a:pPr>
              <a:defRPr/>
            </a:pPr>
            <a:fld id="{5B73F288-119C-4A61-BAB7-6805DB4CCA32}" type="slidenum">
              <a:rPr lang="en-US" smtClean="0"/>
              <a:pPr>
                <a:defRPr/>
              </a:pPr>
              <a:t>7</a:t>
            </a:fld>
            <a:endParaRPr lang="en-US" dirty="0"/>
          </a:p>
        </p:txBody>
      </p:sp>
    </p:spTree>
    <p:extLst>
      <p:ext uri="{BB962C8B-B14F-4D97-AF65-F5344CB8AC3E}">
        <p14:creationId xmlns:p14="http://schemas.microsoft.com/office/powerpoint/2010/main" xmlns="" val="148187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p:cNvSpPr>
            <a:spLocks noGrp="1" noRot="1" noChangeArrowheads="1"/>
          </p:cNvSpPr>
          <p:nvPr>
            <p:ph type="title"/>
          </p:nvPr>
        </p:nvSpPr>
        <p:spPr>
          <a:xfrm>
            <a:off x="3276600" y="609600"/>
            <a:ext cx="6934200" cy="914400"/>
          </a:xfrm>
        </p:spPr>
        <p:txBody>
          <a:bodyPr>
            <a:noAutofit/>
          </a:bodyPr>
          <a:lstStyle/>
          <a:p>
            <a:pPr eaLnBrk="1" hangingPunct="1"/>
            <a:r>
              <a:rPr lang="en-US" sz="3600" dirty="0"/>
              <a:t>Privacy and HIPAA Explained in Orientation </a:t>
            </a:r>
          </a:p>
        </p:txBody>
      </p:sp>
      <p:sp>
        <p:nvSpPr>
          <p:cNvPr id="158725" name="Rectangle 5"/>
          <p:cNvSpPr>
            <a:spLocks noGrp="1" noChangeArrowheads="1"/>
          </p:cNvSpPr>
          <p:nvPr>
            <p:ph idx="1"/>
          </p:nvPr>
        </p:nvSpPr>
        <p:spPr>
          <a:xfrm>
            <a:off x="3276600" y="1600200"/>
            <a:ext cx="6934200" cy="5121275"/>
          </a:xfrm>
        </p:spPr>
        <p:txBody>
          <a:bodyPr rtlCol="0">
            <a:normAutofit fontScale="85000" lnSpcReduction="10000"/>
          </a:bodyPr>
          <a:lstStyle/>
          <a:p>
            <a:pPr lvl="1">
              <a:lnSpc>
                <a:spcPct val="120000"/>
              </a:lnSpc>
              <a:buFont typeface="Arial" panose="020B0604020202020204" pitchFamily="34" charset="0"/>
              <a:buChar char="•"/>
              <a:defRPr/>
            </a:pPr>
            <a:r>
              <a:rPr lang="en-US" sz="3400" dirty="0"/>
              <a:t>The </a:t>
            </a:r>
            <a:r>
              <a:rPr lang="en-US" sz="3400" u="sng" dirty="0"/>
              <a:t>HIPAA Notice</a:t>
            </a:r>
            <a:r>
              <a:rPr lang="en-US" sz="3400" dirty="0"/>
              <a:t> must be signed on the first visit to the health and wellness center; the SHR should contain a complete HIPAA Authorization and a complete HIPAA Notice </a:t>
            </a:r>
          </a:p>
          <a:p>
            <a:pPr lvl="1">
              <a:buFont typeface="Wingdings" panose="05000000000000000000" pitchFamily="2" charset="2"/>
              <a:buChar char="§"/>
            </a:pPr>
            <a:r>
              <a:rPr lang="en-US" sz="3600" dirty="0"/>
              <a:t>Protection of personally identifiable information (PII) </a:t>
            </a:r>
          </a:p>
          <a:p>
            <a:pPr lvl="1">
              <a:buFont typeface="Wingdings" panose="05000000000000000000" pitchFamily="2" charset="2"/>
              <a:buChar char="§"/>
            </a:pPr>
            <a:endParaRPr lang="en-US" sz="1050" dirty="0"/>
          </a:p>
          <a:p>
            <a:pPr lvl="1">
              <a:buFont typeface="Wingdings" panose="05000000000000000000" pitchFamily="2" charset="2"/>
              <a:buChar char="§"/>
            </a:pPr>
            <a:r>
              <a:rPr lang="en-US" sz="3600" dirty="0"/>
              <a:t>Program Instruction Notice NO. 06-23</a:t>
            </a:r>
            <a:r>
              <a:rPr lang="en-US" sz="3400" dirty="0"/>
              <a:t> </a:t>
            </a:r>
          </a:p>
        </p:txBody>
      </p:sp>
      <p:sp>
        <p:nvSpPr>
          <p:cNvPr id="2" name="Slide Number Placeholder 1">
            <a:extLst>
              <a:ext uri="{FF2B5EF4-FFF2-40B4-BE49-F238E27FC236}">
                <a16:creationId xmlns:a16="http://schemas.microsoft.com/office/drawing/2014/main" xmlns="" id="{5561C5D5-21C0-46EB-A121-16F92A88B270}"/>
              </a:ext>
            </a:extLst>
          </p:cNvPr>
          <p:cNvSpPr>
            <a:spLocks noGrp="1"/>
          </p:cNvSpPr>
          <p:nvPr>
            <p:ph type="sldNum" sz="quarter" idx="12"/>
          </p:nvPr>
        </p:nvSpPr>
        <p:spPr/>
        <p:txBody>
          <a:bodyPr/>
          <a:lstStyle/>
          <a:p>
            <a:pPr>
              <a:defRPr/>
            </a:pPr>
            <a:fld id="{5B73F288-119C-4A61-BAB7-6805DB4CCA32}" type="slidenum">
              <a:rPr lang="en-US" smtClean="0"/>
              <a:pPr>
                <a:defRPr/>
              </a:pPr>
              <a:t>8</a:t>
            </a:fld>
            <a:endParaRPr lang="en-US" dirty="0"/>
          </a:p>
        </p:txBody>
      </p:sp>
    </p:spTree>
    <p:extLst>
      <p:ext uri="{BB962C8B-B14F-4D97-AF65-F5344CB8AC3E}">
        <p14:creationId xmlns:p14="http://schemas.microsoft.com/office/powerpoint/2010/main" xmlns="" val="331120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CC554-F929-D047-BDF6-86870600B866}"/>
              </a:ext>
            </a:extLst>
          </p:cNvPr>
          <p:cNvSpPr>
            <a:spLocks noGrp="1"/>
          </p:cNvSpPr>
          <p:nvPr>
            <p:ph type="title"/>
          </p:nvPr>
        </p:nvSpPr>
        <p:spPr/>
        <p:txBody>
          <a:bodyPr/>
          <a:lstStyle/>
          <a:p>
            <a:pPr algn="ctr"/>
            <a:r>
              <a:rPr lang="en-US" dirty="0"/>
              <a:t>Medical Services</a:t>
            </a:r>
          </a:p>
        </p:txBody>
      </p:sp>
      <p:sp>
        <p:nvSpPr>
          <p:cNvPr id="3" name="Text Placeholder 2">
            <a:extLst>
              <a:ext uri="{FF2B5EF4-FFF2-40B4-BE49-F238E27FC236}">
                <a16:creationId xmlns:a16="http://schemas.microsoft.com/office/drawing/2014/main" xmlns="" id="{CF05EE81-A506-064E-B36E-28C1AD364EAC}"/>
              </a:ext>
            </a:extLst>
          </p:cNvPr>
          <p:cNvSpPr>
            <a:spLocks noGrp="1"/>
          </p:cNvSpPr>
          <p:nvPr>
            <p:ph type="body" idx="1"/>
          </p:nvPr>
        </p:nvSpPr>
        <p:spPr/>
        <p:txBody>
          <a:bodyPr/>
          <a:lstStyle/>
          <a:p>
            <a:pPr algn="ctr"/>
            <a:r>
              <a:rPr lang="en-US" dirty="0"/>
              <a:t>PRH 2.3, R2</a:t>
            </a:r>
          </a:p>
        </p:txBody>
      </p:sp>
    </p:spTree>
    <p:extLst>
      <p:ext uri="{BB962C8B-B14F-4D97-AF65-F5344CB8AC3E}">
        <p14:creationId xmlns:p14="http://schemas.microsoft.com/office/powerpoint/2010/main" xmlns="" val="259890169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XRUYQT3274NZ-681238054-1829</_dlc_DocId>
    <_dlc_DocIdUrl xmlns="b22f8f74-215c-4154-9939-bd29e4e8980e">
      <Url>https://supportservices.jobcorps.gov/health/_layouts/15/DocIdRedir.aspx?ID=XRUYQT3274NZ-681238054-1829</Url>
      <Description>XRUYQT3274NZ-681238054-1829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52188C-B7D5-418D-B575-763E8FBD3372}"/>
</file>

<file path=customXml/itemProps2.xml><?xml version="1.0" encoding="utf-8"?>
<ds:datastoreItem xmlns:ds="http://schemas.openxmlformats.org/officeDocument/2006/customXml" ds:itemID="{9988EDD3-D5CB-4E0C-8A48-6E2ABA1855CB}"/>
</file>

<file path=customXml/itemProps3.xml><?xml version="1.0" encoding="utf-8"?>
<ds:datastoreItem xmlns:ds="http://schemas.openxmlformats.org/officeDocument/2006/customXml" ds:itemID="{C856A818-183D-4A5F-B263-0F050369C95B}"/>
</file>

<file path=customXml/itemProps4.xml><?xml version="1.0" encoding="utf-8"?>
<ds:datastoreItem xmlns:ds="http://schemas.openxmlformats.org/officeDocument/2006/customXml" ds:itemID="{D03AE5C1-1490-473F-9FE5-FC0513D916D4}"/>
</file>

<file path=docProps/app.xml><?xml version="1.0" encoding="utf-8"?>
<Properties xmlns="http://schemas.openxmlformats.org/officeDocument/2006/extended-properties" xmlns:vt="http://schemas.openxmlformats.org/officeDocument/2006/docPropsVTypes">
  <Template>TM10001106[[fn=Badge]]</Template>
  <TotalTime>1988</TotalTime>
  <Words>3304</Words>
  <Application>Microsoft Office PowerPoint</Application>
  <PresentationFormat>Custom</PresentationFormat>
  <Paragraphs>329</Paragraphs>
  <Slides>39</Slides>
  <Notes>28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Badge</vt:lpstr>
      <vt:lpstr>HWM Orientation </vt:lpstr>
      <vt:lpstr>The Policy and Requirements Handbook </vt:lpstr>
      <vt:lpstr>The PRH Policy and Requirements Handbook </vt:lpstr>
      <vt:lpstr>Student orientation</vt:lpstr>
      <vt:lpstr>Student Introduction to  Health Services</vt:lpstr>
      <vt:lpstr>Student Orientation- What is Required </vt:lpstr>
      <vt:lpstr>Other Areas included in Orientation</vt:lpstr>
      <vt:lpstr>Privacy and HIPAA Explained in Orientation </vt:lpstr>
      <vt:lpstr>Medical Services</vt:lpstr>
      <vt:lpstr>Basic Medical Services</vt:lpstr>
      <vt:lpstr>Cursory Exam </vt:lpstr>
      <vt:lpstr>Entrance Laboratory Completed First 48 hours</vt:lpstr>
      <vt:lpstr>Immunizations </vt:lpstr>
      <vt:lpstr>Tuberculin Skin Test (TST)</vt:lpstr>
      <vt:lpstr>Scenario 1</vt:lpstr>
      <vt:lpstr>Required Documents </vt:lpstr>
      <vt:lpstr>Vision and Hearing Screening</vt:lpstr>
      <vt:lpstr>Physical Examination </vt:lpstr>
      <vt:lpstr>Chronic Care Management</vt:lpstr>
      <vt:lpstr>Scenario 2</vt:lpstr>
      <vt:lpstr>Other Services Provided</vt:lpstr>
      <vt:lpstr>Other Requirements </vt:lpstr>
      <vt:lpstr>Oral Health Services</vt:lpstr>
      <vt:lpstr>Basic dental services</vt:lpstr>
      <vt:lpstr>Dental Readiness Inspection </vt:lpstr>
      <vt:lpstr>Elective Oral Examination </vt:lpstr>
      <vt:lpstr>Dental Procedures </vt:lpstr>
      <vt:lpstr>Oral Health and Wellness</vt:lpstr>
      <vt:lpstr>Dental Question 1</vt:lpstr>
      <vt:lpstr>Dental Question 2</vt:lpstr>
      <vt:lpstr>Mental Health</vt:lpstr>
      <vt:lpstr>Mental Health and Wellness Program</vt:lpstr>
      <vt:lpstr>Mental Health Program</vt:lpstr>
      <vt:lpstr>Mental Health Program</vt:lpstr>
      <vt:lpstr>Mental Health Question 1</vt:lpstr>
      <vt:lpstr>Mental Health Question 2</vt:lpstr>
      <vt:lpstr>Mental health Question 3</vt:lpstr>
      <vt:lpstr>Slide 38</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HWM Orientation Part 1</dc:title>
  <dc:creator>Melissa Cusey</dc:creator>
  <cp:lastModifiedBy>Shannon Bentley</cp:lastModifiedBy>
  <cp:revision>40</cp:revision>
  <dcterms:created xsi:type="dcterms:W3CDTF">2018-10-04T13:02:08Z</dcterms:created>
  <dcterms:modified xsi:type="dcterms:W3CDTF">2020-04-07T18:51:29Z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c2285a1e-5cfa-4d69-9bd3-11b097451405</vt:lpwstr>
  </property>
</Properties>
</file>