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7"/>
  </p:notesMasterIdLst>
  <p:sldIdLst>
    <p:sldId id="256" r:id="rId5"/>
    <p:sldId id="429" r:id="rId6"/>
    <p:sldId id="258" r:id="rId7"/>
    <p:sldId id="259" r:id="rId8"/>
    <p:sldId id="413" r:id="rId9"/>
    <p:sldId id="412" r:id="rId10"/>
    <p:sldId id="262" r:id="rId11"/>
    <p:sldId id="261" r:id="rId12"/>
    <p:sldId id="263" r:id="rId13"/>
    <p:sldId id="267" r:id="rId14"/>
    <p:sldId id="260" r:id="rId15"/>
    <p:sldId id="451" r:id="rId16"/>
    <p:sldId id="437" r:id="rId17"/>
    <p:sldId id="438" r:id="rId18"/>
    <p:sldId id="334" r:id="rId19"/>
    <p:sldId id="439" r:id="rId20"/>
    <p:sldId id="340" r:id="rId21"/>
    <p:sldId id="431" r:id="rId22"/>
    <p:sldId id="435" r:id="rId23"/>
    <p:sldId id="432" r:id="rId24"/>
    <p:sldId id="450" r:id="rId25"/>
    <p:sldId id="452" r:id="rId26"/>
    <p:sldId id="440" r:id="rId27"/>
    <p:sldId id="342" r:id="rId28"/>
    <p:sldId id="414" r:id="rId29"/>
    <p:sldId id="265" r:id="rId30"/>
    <p:sldId id="415" r:id="rId31"/>
    <p:sldId id="453" r:id="rId32"/>
    <p:sldId id="454" r:id="rId33"/>
    <p:sldId id="442" r:id="rId34"/>
    <p:sldId id="410" r:id="rId35"/>
    <p:sldId id="418" r:id="rId36"/>
    <p:sldId id="443" r:id="rId37"/>
    <p:sldId id="456" r:id="rId38"/>
    <p:sldId id="457" r:id="rId39"/>
    <p:sldId id="264" r:id="rId40"/>
    <p:sldId id="332" r:id="rId41"/>
    <p:sldId id="416" r:id="rId42"/>
    <p:sldId id="447" r:id="rId43"/>
    <p:sldId id="458" r:id="rId44"/>
    <p:sldId id="459" r:id="rId45"/>
    <p:sldId id="46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71799" autoAdjust="0"/>
  </p:normalViewPr>
  <p:slideViewPr>
    <p:cSldViewPr snapToGrid="0" snapToObjects="1">
      <p:cViewPr varScale="1">
        <p:scale>
          <a:sx n="91" d="100"/>
          <a:sy n="91" d="100"/>
        </p:scale>
        <p:origin x="133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ustomXml" Target="../customXml/item4.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yl Cheek" userId="79a207ff5582ca32" providerId="LiveId" clId="{A138426C-E842-41E6-A753-FE74975426BF}"/>
    <pc:docChg chg="custSel modSld">
      <pc:chgData name="Sheryl Cheek" userId="79a207ff5582ca32" providerId="LiveId" clId="{A138426C-E842-41E6-A753-FE74975426BF}" dt="2020-11-12T06:58:43.319" v="217" actId="6549"/>
      <pc:docMkLst>
        <pc:docMk/>
      </pc:docMkLst>
      <pc:sldChg chg="modSp mod">
        <pc:chgData name="Sheryl Cheek" userId="79a207ff5582ca32" providerId="LiveId" clId="{A138426C-E842-41E6-A753-FE74975426BF}" dt="2020-11-12T06:57:42.264" v="216" actId="6549"/>
        <pc:sldMkLst>
          <pc:docMk/>
          <pc:sldMk cId="3740403427" sldId="258"/>
        </pc:sldMkLst>
        <pc:spChg chg="mod">
          <ac:chgData name="Sheryl Cheek" userId="79a207ff5582ca32" providerId="LiveId" clId="{A138426C-E842-41E6-A753-FE74975426BF}" dt="2020-11-12T06:57:42.264" v="216" actId="6549"/>
          <ac:spMkLst>
            <pc:docMk/>
            <pc:sldMk cId="3740403427" sldId="258"/>
            <ac:spMk id="3" creationId="{1931D591-069D-1E4D-847E-B43720E84D8B}"/>
          </ac:spMkLst>
        </pc:spChg>
      </pc:sldChg>
      <pc:sldChg chg="modSp mod">
        <pc:chgData name="Sheryl Cheek" userId="79a207ff5582ca32" providerId="LiveId" clId="{A138426C-E842-41E6-A753-FE74975426BF}" dt="2020-11-12T06:58:43.319" v="217" actId="6549"/>
        <pc:sldMkLst>
          <pc:docMk/>
          <pc:sldMk cId="1781686346" sldId="264"/>
        </pc:sldMkLst>
        <pc:spChg chg="mod">
          <ac:chgData name="Sheryl Cheek" userId="79a207ff5582ca32" providerId="LiveId" clId="{A138426C-E842-41E6-A753-FE74975426BF}" dt="2020-11-12T06:58:43.319" v="217" actId="6549"/>
          <ac:spMkLst>
            <pc:docMk/>
            <pc:sldMk cId="1781686346" sldId="264"/>
            <ac:spMk id="3" creationId="{FDC37493-E273-3C47-AEF2-2C6F44D6AEC7}"/>
          </ac:spMkLst>
        </pc:spChg>
      </pc:sldChg>
      <pc:sldChg chg="modSp mod">
        <pc:chgData name="Sheryl Cheek" userId="79a207ff5582ca32" providerId="LiveId" clId="{A138426C-E842-41E6-A753-FE74975426BF}" dt="2020-11-12T06:51:43.831" v="79" actId="20577"/>
        <pc:sldMkLst>
          <pc:docMk/>
          <pc:sldMk cId="3562715678" sldId="416"/>
        </pc:sldMkLst>
        <pc:spChg chg="mod">
          <ac:chgData name="Sheryl Cheek" userId="79a207ff5582ca32" providerId="LiveId" clId="{A138426C-E842-41E6-A753-FE74975426BF}" dt="2020-11-12T06:51:43.831" v="79" actId="20577"/>
          <ac:spMkLst>
            <pc:docMk/>
            <pc:sldMk cId="3562715678" sldId="416"/>
            <ac:spMk id="26627" creationId="{00000000-0000-0000-0000-000000000000}"/>
          </ac:spMkLst>
        </pc:spChg>
      </pc:sldChg>
      <pc:sldChg chg="modSp mod">
        <pc:chgData name="Sheryl Cheek" userId="79a207ff5582ca32" providerId="LiveId" clId="{A138426C-E842-41E6-A753-FE74975426BF}" dt="2020-11-12T06:54:40.242" v="209" actId="20577"/>
        <pc:sldMkLst>
          <pc:docMk/>
          <pc:sldMk cId="2321767291" sldId="460"/>
        </pc:sldMkLst>
        <pc:spChg chg="mod">
          <ac:chgData name="Sheryl Cheek" userId="79a207ff5582ca32" providerId="LiveId" clId="{A138426C-E842-41E6-A753-FE74975426BF}" dt="2020-11-12T06:54:40.242" v="209" actId="20577"/>
          <ac:spMkLst>
            <pc:docMk/>
            <pc:sldMk cId="2321767291" sldId="460"/>
            <ac:spMk id="3" creationId="{9BD43314-D217-094B-B7B2-995750B3BB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E1D3-56B8-7D44-BAE6-35E56BA18BBA}" type="datetimeFigureOut">
              <a:rPr lang="en-US" smtClean="0"/>
              <a:pPr/>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41542-09A1-4D4E-B973-2408F6F2D8B9}" type="slidenum">
              <a:rPr lang="en-US" smtClean="0"/>
              <a:pPr/>
              <a:t>‹#›</a:t>
            </a:fld>
            <a:endParaRPr lang="en-US"/>
          </a:p>
        </p:txBody>
      </p:sp>
    </p:spTree>
    <p:extLst>
      <p:ext uri="{BB962C8B-B14F-4D97-AF65-F5344CB8AC3E}">
        <p14:creationId xmlns:p14="http://schemas.microsoft.com/office/powerpoint/2010/main" val="27300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2</a:t>
            </a:fld>
            <a:endParaRPr lang="en-US"/>
          </a:p>
        </p:txBody>
      </p:sp>
    </p:spTree>
    <p:extLst>
      <p:ext uri="{BB962C8B-B14F-4D97-AF65-F5344CB8AC3E}">
        <p14:creationId xmlns:p14="http://schemas.microsoft.com/office/powerpoint/2010/main" val="383259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p:spPr>
        <p:txBody>
          <a:bodyPr/>
          <a:lstStyle/>
          <a:p>
            <a:fld id="{BAECDB0C-C5DD-4999-B5CD-CD62F5231C19}" type="slidenum">
              <a:rPr lang="en-US" smtClean="0"/>
              <a:pPr/>
              <a:t>15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sz="1200" kern="1200" baseline="0" dirty="0">
                <a:solidFill>
                  <a:srgbClr val="FF0000"/>
                </a:solidFill>
                <a:latin typeface="Arial" charset="0"/>
                <a:ea typeface="+mn-ea"/>
                <a:cs typeface="Arial" charset="0"/>
              </a:rPr>
              <a:t>A TUPP Coordinator shall be appointed (he or she need not be a health services staff member can be any center staff member).</a:t>
            </a:r>
            <a:endParaRPr lang="en-US" dirty="0">
              <a:solidFill>
                <a:srgbClr val="FF0000"/>
              </a:solidFill>
            </a:endParaRPr>
          </a:p>
          <a:p>
            <a:endParaRPr lang="en-US" dirty="0"/>
          </a:p>
          <a:p>
            <a:r>
              <a:rPr lang="en-US" dirty="0"/>
              <a:t>Minors who use tobacco products shall be referred to the TUPP. </a:t>
            </a:r>
          </a:p>
          <a:p>
            <a:r>
              <a:rPr lang="en-US" dirty="0"/>
              <a:t> All services provided should be documented in the student health record. </a:t>
            </a:r>
          </a:p>
        </p:txBody>
      </p:sp>
    </p:spTree>
    <p:extLst>
      <p:ext uri="{BB962C8B-B14F-4D97-AF65-F5344CB8AC3E}">
        <p14:creationId xmlns:p14="http://schemas.microsoft.com/office/powerpoint/2010/main" val="24131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31"/>
          <p:cNvSpPr>
            <a:spLocks noGrp="1" noChangeArrowheads="1"/>
          </p:cNvSpPr>
          <p:nvPr>
            <p:ph type="sldNum" sz="quarter" idx="5"/>
          </p:nvPr>
        </p:nvSpPr>
        <p:spPr>
          <a:noFill/>
        </p:spPr>
        <p:txBody>
          <a:bodyPr/>
          <a:lstStyle/>
          <a:p>
            <a:fld id="{44660EFF-E246-4031-B98D-5EF0C3D0FB2E}" type="slidenum">
              <a:rPr lang="en-US" smtClean="0"/>
              <a:pPr/>
              <a:t>17</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r>
              <a:rPr lang="en-US" dirty="0"/>
              <a:t>Best</a:t>
            </a:r>
            <a:r>
              <a:rPr lang="en-US" baseline="0" dirty="0"/>
              <a:t> Practices include use of a Baby Think It Over Program, having community speakers, and involvement of the local health department</a:t>
            </a:r>
            <a:endParaRPr lang="en-US" dirty="0"/>
          </a:p>
        </p:txBody>
      </p:sp>
    </p:spTree>
    <p:extLst>
      <p:ext uri="{BB962C8B-B14F-4D97-AF65-F5344CB8AC3E}">
        <p14:creationId xmlns:p14="http://schemas.microsoft.com/office/powerpoint/2010/main" val="326529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 records from OB/GYN appointments this can be sending questions with the student to the appointment. </a:t>
            </a:r>
          </a:p>
          <a:p>
            <a:r>
              <a:rPr lang="en-US" dirty="0"/>
              <a:t>EDC any work related restrictions</a:t>
            </a:r>
          </a:p>
          <a:p>
            <a:endParaRPr lang="en-US" dirty="0"/>
          </a:p>
          <a:p>
            <a:r>
              <a:rPr lang="en-US" dirty="0"/>
              <a:t>Make sure to inform the OB/GYN what type of trade the student is? </a:t>
            </a:r>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18</a:t>
            </a:fld>
            <a:endParaRPr lang="en-US"/>
          </a:p>
        </p:txBody>
      </p:sp>
    </p:spTree>
    <p:extLst>
      <p:ext uri="{BB962C8B-B14F-4D97-AF65-F5344CB8AC3E}">
        <p14:creationId xmlns:p14="http://schemas.microsoft.com/office/powerpoint/2010/main" val="393835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your local health departments for resources </a:t>
            </a:r>
          </a:p>
          <a:p>
            <a:r>
              <a:rPr lang="en-US" dirty="0"/>
              <a:t>Know your community connections </a:t>
            </a:r>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19</a:t>
            </a:fld>
            <a:endParaRPr lang="en-US"/>
          </a:p>
        </p:txBody>
      </p:sp>
    </p:spTree>
    <p:extLst>
      <p:ext uri="{BB962C8B-B14F-4D97-AF65-F5344CB8AC3E}">
        <p14:creationId xmlns:p14="http://schemas.microsoft.com/office/powerpoint/2010/main" val="382712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20</a:t>
            </a:fld>
            <a:endParaRPr lang="en-US"/>
          </a:p>
        </p:txBody>
      </p:sp>
    </p:spTree>
    <p:extLst>
      <p:ext uri="{BB962C8B-B14F-4D97-AF65-F5344CB8AC3E}">
        <p14:creationId xmlns:p14="http://schemas.microsoft.com/office/powerpoint/2010/main" val="273063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reason to deny Susan since she is not having problems with her pregnancy. </a:t>
            </a:r>
          </a:p>
        </p:txBody>
      </p:sp>
      <p:sp>
        <p:nvSpPr>
          <p:cNvPr id="4" name="Slide Number Placeholder 3"/>
          <p:cNvSpPr>
            <a:spLocks noGrp="1"/>
          </p:cNvSpPr>
          <p:nvPr>
            <p:ph type="sldNum" sz="quarter" idx="5"/>
          </p:nvPr>
        </p:nvSpPr>
        <p:spPr/>
        <p:txBody>
          <a:bodyPr/>
          <a:lstStyle/>
          <a:p>
            <a:fld id="{48F41542-09A1-4D4E-B973-2408F6F2D8B9}" type="slidenum">
              <a:rPr lang="en-US" smtClean="0"/>
              <a:pPr/>
              <a:t>21</a:t>
            </a:fld>
            <a:endParaRPr lang="en-US"/>
          </a:p>
        </p:txBody>
      </p:sp>
    </p:spTree>
    <p:extLst>
      <p:ext uri="{BB962C8B-B14F-4D97-AF65-F5344CB8AC3E}">
        <p14:creationId xmlns:p14="http://schemas.microsoft.com/office/powerpoint/2010/main" val="330776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is the correct answer. Know your states informing laws and encourage Marsha to call her guardian. You can tell her you are happy to be with her when she tells them. </a:t>
            </a:r>
          </a:p>
        </p:txBody>
      </p:sp>
      <p:sp>
        <p:nvSpPr>
          <p:cNvPr id="4" name="Slide Number Placeholder 3"/>
          <p:cNvSpPr>
            <a:spLocks noGrp="1"/>
          </p:cNvSpPr>
          <p:nvPr>
            <p:ph type="sldNum" sz="quarter" idx="5"/>
          </p:nvPr>
        </p:nvSpPr>
        <p:spPr/>
        <p:txBody>
          <a:bodyPr/>
          <a:lstStyle/>
          <a:p>
            <a:fld id="{48F41542-09A1-4D4E-B973-2408F6F2D8B9}" type="slidenum">
              <a:rPr lang="en-US" smtClean="0"/>
              <a:pPr/>
              <a:t>22</a:t>
            </a:fld>
            <a:endParaRPr lang="en-US"/>
          </a:p>
        </p:txBody>
      </p:sp>
    </p:spTree>
    <p:extLst>
      <p:ext uri="{BB962C8B-B14F-4D97-AF65-F5344CB8AC3E}">
        <p14:creationId xmlns:p14="http://schemas.microsoft.com/office/powerpoint/2010/main" val="101098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p:spPr>
        <p:txBody>
          <a:bodyPr/>
          <a:lstStyle/>
          <a:p>
            <a:fld id="{BDC3CC8E-A567-4076-B450-3A91242B8B0C}" type="slidenum">
              <a:rPr lang="en-US" smtClean="0"/>
              <a:pPr/>
              <a:t>24</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z="1200" kern="1200" baseline="0" dirty="0">
                <a:solidFill>
                  <a:srgbClr val="FF0000"/>
                </a:solidFill>
                <a:latin typeface="Arial" charset="0"/>
                <a:ea typeface="+mn-ea"/>
                <a:cs typeface="Arial" charset="0"/>
              </a:rPr>
              <a:t>Test students for HIV infection under the following circumstances:</a:t>
            </a:r>
          </a:p>
          <a:p>
            <a:r>
              <a:rPr lang="en-US" sz="1200" kern="1200" baseline="0" dirty="0">
                <a:solidFill>
                  <a:srgbClr val="FF0000"/>
                </a:solidFill>
                <a:latin typeface="Arial" charset="0"/>
                <a:ea typeface="+mn-ea"/>
                <a:cs typeface="Arial" charset="0"/>
              </a:rPr>
              <a:t>1. As part of the cursory medical examination (see Section 6.10, R1.c).</a:t>
            </a:r>
          </a:p>
          <a:p>
            <a:r>
              <a:rPr lang="en-US" sz="1200" kern="1200" baseline="0" dirty="0">
                <a:solidFill>
                  <a:srgbClr val="FF0000"/>
                </a:solidFill>
                <a:latin typeface="Arial" charset="0"/>
                <a:ea typeface="+mn-ea"/>
                <a:cs typeface="Arial" charset="0"/>
              </a:rPr>
              <a:t>2. If a student exhibits signs and/or symptoms of a possible AIDS-related</a:t>
            </a:r>
          </a:p>
          <a:p>
            <a:r>
              <a:rPr lang="en-US" sz="1200" kern="1200" baseline="0" dirty="0">
                <a:solidFill>
                  <a:srgbClr val="FF0000"/>
                </a:solidFill>
                <a:latin typeface="Arial" charset="0"/>
                <a:ea typeface="+mn-ea"/>
                <a:cs typeface="Arial" charset="0"/>
              </a:rPr>
              <a:t>condition.</a:t>
            </a:r>
          </a:p>
          <a:p>
            <a:r>
              <a:rPr lang="en-US" sz="1200" kern="1200" baseline="0" dirty="0">
                <a:solidFill>
                  <a:srgbClr val="FF0000"/>
                </a:solidFill>
                <a:latin typeface="Arial" charset="0"/>
                <a:ea typeface="+mn-ea"/>
                <a:cs typeface="Arial" charset="0"/>
              </a:rPr>
              <a:t>3. Upon reasonable suspicion of student exposure to HIV.</a:t>
            </a:r>
          </a:p>
          <a:p>
            <a:r>
              <a:rPr lang="en-US" sz="1200" kern="1200" baseline="0" dirty="0">
                <a:solidFill>
                  <a:srgbClr val="FF0000"/>
                </a:solidFill>
                <a:latin typeface="Arial" charset="0"/>
                <a:ea typeface="+mn-ea"/>
                <a:cs typeface="Arial" charset="0"/>
              </a:rPr>
              <a:t>4. </a:t>
            </a:r>
            <a:r>
              <a:rPr lang="en-US" sz="1200" b="1" kern="1200" baseline="0" dirty="0">
                <a:solidFill>
                  <a:srgbClr val="FF0000"/>
                </a:solidFill>
                <a:latin typeface="Arial" charset="0"/>
                <a:ea typeface="+mn-ea"/>
                <a:cs typeface="Arial" charset="0"/>
              </a:rPr>
              <a:t>When student is diagnosed with a newly contracted sexually transmitted</a:t>
            </a:r>
          </a:p>
          <a:p>
            <a:r>
              <a:rPr lang="en-US" sz="1200" b="1" kern="1200" baseline="0" dirty="0">
                <a:solidFill>
                  <a:srgbClr val="FF0000"/>
                </a:solidFill>
                <a:latin typeface="Arial" charset="0"/>
                <a:ea typeface="+mn-ea"/>
                <a:cs typeface="Arial" charset="0"/>
              </a:rPr>
              <a:t>disease.</a:t>
            </a:r>
          </a:p>
          <a:p>
            <a:r>
              <a:rPr lang="en-US" sz="1200" kern="1200" baseline="0" dirty="0">
                <a:solidFill>
                  <a:srgbClr val="FF0000"/>
                </a:solidFill>
                <a:latin typeface="Arial" charset="0"/>
                <a:ea typeface="+mn-ea"/>
                <a:cs typeface="Arial" charset="0"/>
              </a:rPr>
              <a:t>5. When student is discovered to be pregnant.</a:t>
            </a:r>
          </a:p>
          <a:p>
            <a:r>
              <a:rPr lang="en-US" sz="1200" kern="1200" baseline="0" dirty="0">
                <a:solidFill>
                  <a:srgbClr val="FF0000"/>
                </a:solidFill>
                <a:latin typeface="Arial" charset="0"/>
                <a:ea typeface="+mn-ea"/>
                <a:cs typeface="Arial" charset="0"/>
              </a:rPr>
              <a:t>6. Upon student request and after physician consultation.</a:t>
            </a:r>
          </a:p>
          <a:p>
            <a:endParaRPr lang="en-US" sz="1200" kern="1200" baseline="0" dirty="0">
              <a:solidFill>
                <a:srgbClr val="FF0000"/>
              </a:solidFill>
              <a:latin typeface="Arial" charset="0"/>
              <a:ea typeface="+mn-ea"/>
              <a:cs typeface="Arial" charset="0"/>
            </a:endParaRPr>
          </a:p>
          <a:p>
            <a:endParaRPr lang="en-US" sz="1200" kern="1200" baseline="0" dirty="0">
              <a:solidFill>
                <a:srgbClr val="FF0000"/>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Be knowledgeable of timelines for providing student with HIV-test results</a:t>
            </a:r>
          </a:p>
          <a:p>
            <a:endParaRPr lang="en-US" sz="1200" kern="1200" baseline="0" dirty="0">
              <a:solidFill>
                <a:srgbClr val="FF0000"/>
              </a:solidFill>
              <a:latin typeface="Arial" charset="0"/>
              <a:ea typeface="+mn-ea"/>
              <a:cs typeface="Arial" charset="0"/>
            </a:endParaRPr>
          </a:p>
          <a:p>
            <a:r>
              <a:rPr lang="en-US" sz="1200" kern="1200" baseline="0" dirty="0">
                <a:solidFill>
                  <a:schemeClr val="tx1"/>
                </a:solidFill>
                <a:latin typeface="Arial" charset="0"/>
                <a:ea typeface="+mn-ea"/>
                <a:cs typeface="Arial" charset="0"/>
              </a:rPr>
              <a:t>Provide all students with information on HIV infection, including transmission</a:t>
            </a:r>
          </a:p>
          <a:p>
            <a:r>
              <a:rPr lang="en-US" sz="1200" kern="1200" baseline="0" dirty="0">
                <a:solidFill>
                  <a:schemeClr val="tx1"/>
                </a:solidFill>
                <a:latin typeface="Arial" charset="0"/>
                <a:ea typeface="+mn-ea"/>
                <a:cs typeface="Arial" charset="0"/>
              </a:rPr>
              <a:t>and prevention</a:t>
            </a:r>
            <a:endParaRPr lang="en-US" sz="1200" kern="1200" baseline="0" dirty="0">
              <a:solidFill>
                <a:srgbClr val="FF0000"/>
              </a:solidFill>
              <a:latin typeface="Arial" charset="0"/>
              <a:ea typeface="+mn-ea"/>
              <a:cs typeface="Arial" charset="0"/>
            </a:endParaRPr>
          </a:p>
          <a:p>
            <a:endParaRPr lang="en-US" sz="1200" kern="1200" baseline="0" dirty="0">
              <a:solidFill>
                <a:srgbClr val="FF0000"/>
              </a:solidFill>
              <a:latin typeface="Arial" charset="0"/>
              <a:ea typeface="+mn-ea"/>
              <a:cs typeface="Arial" charset="0"/>
            </a:endParaRPr>
          </a:p>
          <a:p>
            <a:endParaRPr lang="en-US" dirty="0"/>
          </a:p>
        </p:txBody>
      </p:sp>
    </p:spTree>
    <p:extLst>
      <p:ext uri="{BB962C8B-B14F-4D97-AF65-F5344CB8AC3E}">
        <p14:creationId xmlns:p14="http://schemas.microsoft.com/office/powerpoint/2010/main" val="53014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25</a:t>
            </a:fld>
            <a:endParaRPr lang="en-US"/>
          </a:p>
        </p:txBody>
      </p:sp>
    </p:spTree>
    <p:extLst>
      <p:ext uri="{BB962C8B-B14F-4D97-AF65-F5344CB8AC3E}">
        <p14:creationId xmlns:p14="http://schemas.microsoft.com/office/powerpoint/2010/main" val="393200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you do not have students sign behavior contracts as this is discrimination. Johnny should be informed what the state laws are regarding disclosing to other partners prior to sex. </a:t>
            </a:r>
          </a:p>
        </p:txBody>
      </p:sp>
      <p:sp>
        <p:nvSpPr>
          <p:cNvPr id="4" name="Slide Number Placeholder 3"/>
          <p:cNvSpPr>
            <a:spLocks noGrp="1"/>
          </p:cNvSpPr>
          <p:nvPr>
            <p:ph type="sldNum" sz="quarter" idx="5"/>
          </p:nvPr>
        </p:nvSpPr>
        <p:spPr/>
        <p:txBody>
          <a:bodyPr/>
          <a:lstStyle/>
          <a:p>
            <a:fld id="{48F41542-09A1-4D4E-B973-2408F6F2D8B9}" type="slidenum">
              <a:rPr lang="en-US" smtClean="0"/>
              <a:pPr/>
              <a:t>28</a:t>
            </a:fld>
            <a:endParaRPr lang="en-US"/>
          </a:p>
        </p:txBody>
      </p:sp>
    </p:spTree>
    <p:extLst>
      <p:ext uri="{BB962C8B-B14F-4D97-AF65-F5344CB8AC3E}">
        <p14:creationId xmlns:p14="http://schemas.microsoft.com/office/powerpoint/2010/main" val="16232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sz="1200" b="0" i="0" kern="1200" dirty="0">
                <a:solidFill>
                  <a:schemeClr val="tx1"/>
                </a:solidFill>
                <a:effectLst/>
                <a:latin typeface="+mn-lt"/>
                <a:ea typeface="+mn-ea"/>
                <a:cs typeface="+mn-cs"/>
              </a:rPr>
              <a:t>The general emphasis of TEAP must be on prevention, education, identification of substance use problems, relapse prevention, and helping students overcome barriers to employability.</a:t>
            </a:r>
            <a:endParaRPr lang="en-US" sz="1200" dirty="0">
              <a:effectLst/>
            </a:endParaRPr>
          </a:p>
          <a:p>
            <a:endParaRPr lang="en-US" sz="1200" dirty="0">
              <a:effectLst/>
            </a:endParaRPr>
          </a:p>
          <a:p>
            <a:r>
              <a:rPr lang="en-US" sz="1200" dirty="0">
                <a:effectLst/>
              </a:rPr>
              <a:t>1. Minimum of a one-hour presentation on substance use prevention for all new students during the Career Preparation Period. This presentation must explain (1) TEAP prevention, education, and intervention services, (2) Job Corps drug and alcohol testing requirements and procedures, and (3) the consequences of testing positive for drug or alcohol use while in Job Corps</a:t>
            </a:r>
          </a:p>
          <a:p>
            <a:endParaRPr lang="en-US" sz="1200" dirty="0">
              <a:effectLst/>
            </a:endParaRPr>
          </a:p>
          <a:p>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4</a:t>
            </a:fld>
            <a:endParaRPr lang="en-US"/>
          </a:p>
        </p:txBody>
      </p:sp>
    </p:spTree>
    <p:extLst>
      <p:ext uri="{BB962C8B-B14F-4D97-AF65-F5344CB8AC3E}">
        <p14:creationId xmlns:p14="http://schemas.microsoft.com/office/powerpoint/2010/main" val="7446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or guardian is not on center</a:t>
            </a:r>
          </a:p>
          <a:p>
            <a:endParaRPr lang="en-US" dirty="0"/>
          </a:p>
          <a:p>
            <a:r>
              <a:rPr lang="en-US" dirty="0"/>
              <a:t>Best answer is c. only share information with students written permission. Only persons with a need to know should be informed of Johnny’s status by you. </a:t>
            </a:r>
          </a:p>
        </p:txBody>
      </p:sp>
      <p:sp>
        <p:nvSpPr>
          <p:cNvPr id="4" name="Slide Number Placeholder 3"/>
          <p:cNvSpPr>
            <a:spLocks noGrp="1"/>
          </p:cNvSpPr>
          <p:nvPr>
            <p:ph type="sldNum" sz="quarter" idx="10"/>
          </p:nvPr>
        </p:nvSpPr>
        <p:spPr/>
        <p:txBody>
          <a:bodyPr/>
          <a:lstStyle/>
          <a:p>
            <a:fld id="{48F41542-09A1-4D4E-B973-2408F6F2D8B9}" type="slidenum">
              <a:rPr lang="en-US" smtClean="0"/>
              <a:pPr/>
              <a:t>29</a:t>
            </a:fld>
            <a:endParaRPr lang="en-US"/>
          </a:p>
        </p:txBody>
      </p:sp>
    </p:spTree>
    <p:extLst>
      <p:ext uri="{BB962C8B-B14F-4D97-AF65-F5344CB8AC3E}">
        <p14:creationId xmlns:p14="http://schemas.microsoft.com/office/powerpoint/2010/main" val="1813829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30</a:t>
            </a:fld>
            <a:endParaRPr lang="en-US"/>
          </a:p>
        </p:txBody>
      </p:sp>
    </p:spTree>
    <p:extLst>
      <p:ext uri="{BB962C8B-B14F-4D97-AF65-F5344CB8AC3E}">
        <p14:creationId xmlns:p14="http://schemas.microsoft.com/office/powerpoint/2010/main" val="2460881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a:solidFill>
                  <a:schemeClr val="tx1"/>
                </a:solidFill>
                <a:latin typeface="Arial" charset="0"/>
                <a:ea typeface="+mn-ea"/>
                <a:cs typeface="Arial" charset="0"/>
              </a:rPr>
              <a:t>Centers shall provide students with an environment that supports healthy eating and</a:t>
            </a:r>
          </a:p>
          <a:p>
            <a:r>
              <a:rPr lang="en-US" sz="1100" kern="1200" baseline="0" dirty="0">
                <a:solidFill>
                  <a:schemeClr val="tx1"/>
                </a:solidFill>
                <a:latin typeface="Arial" charset="0"/>
                <a:ea typeface="+mn-ea"/>
                <a:cs typeface="Arial" charset="0"/>
              </a:rPr>
              <a:t>active lifestyles, and provide students with education and experiences that promote</a:t>
            </a:r>
          </a:p>
          <a:p>
            <a:r>
              <a:rPr lang="en-US" sz="1100" kern="1200" baseline="0" dirty="0">
                <a:solidFill>
                  <a:schemeClr val="tx1"/>
                </a:solidFill>
                <a:latin typeface="Arial" charset="0"/>
                <a:ea typeface="+mn-ea"/>
                <a:cs typeface="Arial" charset="0"/>
              </a:rPr>
              <a:t>lifelong health and physical well-being. </a:t>
            </a:r>
          </a:p>
          <a:p>
            <a:endParaRPr lang="en-US" sz="1100" kern="1200" baseline="0" dirty="0">
              <a:solidFill>
                <a:schemeClr val="tx1"/>
              </a:solidFill>
              <a:latin typeface="Arial" charset="0"/>
              <a:ea typeface="+mn-ea"/>
              <a:cs typeface="Arial" charset="0"/>
            </a:endParaRPr>
          </a:p>
          <a:p>
            <a:r>
              <a:rPr lang="en-US" sz="1100" kern="1200" baseline="0" dirty="0">
                <a:solidFill>
                  <a:schemeClr val="tx1"/>
                </a:solidFill>
                <a:latin typeface="Arial" charset="0"/>
                <a:ea typeface="+mn-ea"/>
                <a:cs typeface="Arial" charset="0"/>
              </a:rPr>
              <a:t>1)Planning:  The  HEALs committee shall include at a minimum the Health and Wellness Manager, Food Services Manager/Supervisor,</a:t>
            </a:r>
          </a:p>
          <a:p>
            <a:r>
              <a:rPr lang="en-US" sz="1100" kern="1200" baseline="0" dirty="0">
                <a:solidFill>
                  <a:schemeClr val="tx1"/>
                </a:solidFill>
                <a:latin typeface="Arial" charset="0"/>
                <a:ea typeface="+mn-ea"/>
                <a:cs typeface="Arial" charset="0"/>
              </a:rPr>
              <a:t>Recreation Supervisor or Specialist, TEAP Specialist, Residential Manager, and student representative. Planning should incorporate students interests in planning activities and there should be collaboration between various departments on center. Need to plan activities that will foster student involvement, participation, and accountability.</a:t>
            </a:r>
          </a:p>
          <a:p>
            <a:r>
              <a:rPr lang="en-US" sz="1100" kern="1200" baseline="0" dirty="0">
                <a:solidFill>
                  <a:schemeClr val="tx1"/>
                </a:solidFill>
                <a:latin typeface="Arial" charset="0"/>
                <a:ea typeface="+mn-ea"/>
                <a:cs typeface="Arial" charset="0"/>
              </a:rPr>
              <a:t>2) Environment: should consist of a variety of fitness activities, nutritious and healthy food choices and limit non-nutritious selections on center</a:t>
            </a:r>
          </a:p>
          <a:p>
            <a:r>
              <a:rPr lang="en-US" sz="1100" kern="1200" baseline="0" dirty="0">
                <a:solidFill>
                  <a:schemeClr val="tx1"/>
                </a:solidFill>
                <a:latin typeface="Arial" charset="0"/>
                <a:ea typeface="+mn-ea"/>
                <a:cs typeface="Arial" charset="0"/>
              </a:rPr>
              <a:t>3) Education and Counseling: provide a variety of educational materials that promote fitness, good nutrition and healthy choices, provide individual weight management program and counseling, and incorporate motivational interviewing and goal setting to assist student’s in being successful with healthy choices</a:t>
            </a:r>
          </a:p>
          <a:p>
            <a:r>
              <a:rPr lang="en-US" sz="1100" dirty="0"/>
              <a:t>4) Assessment: Document,</a:t>
            </a:r>
            <a:r>
              <a:rPr lang="en-US" sz="1100" baseline="0" dirty="0"/>
              <a:t> monitor and asses the program. Make changes as necessary</a:t>
            </a:r>
            <a:endParaRPr lang="en-US" sz="1100"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31</a:t>
            </a:fld>
            <a:endParaRPr lang="en-US"/>
          </a:p>
        </p:txBody>
      </p:sp>
    </p:spTree>
    <p:extLst>
      <p:ext uri="{BB962C8B-B14F-4D97-AF65-F5344CB8AC3E}">
        <p14:creationId xmlns:p14="http://schemas.microsoft.com/office/powerpoint/2010/main" val="314036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Health Education Curriculum for vignettes and lesson plans</a:t>
            </a:r>
          </a:p>
        </p:txBody>
      </p:sp>
      <p:sp>
        <p:nvSpPr>
          <p:cNvPr id="4" name="Slide Number Placeholder 3"/>
          <p:cNvSpPr>
            <a:spLocks noGrp="1"/>
          </p:cNvSpPr>
          <p:nvPr>
            <p:ph type="sldNum" sz="quarter" idx="5"/>
          </p:nvPr>
        </p:nvSpPr>
        <p:spPr/>
        <p:txBody>
          <a:bodyPr/>
          <a:lstStyle/>
          <a:p>
            <a:fld id="{48F41542-09A1-4D4E-B973-2408F6F2D8B9}" type="slidenum">
              <a:rPr lang="en-US" smtClean="0"/>
              <a:pPr/>
              <a:t>33</a:t>
            </a:fld>
            <a:endParaRPr lang="en-US"/>
          </a:p>
        </p:txBody>
      </p:sp>
    </p:spTree>
    <p:extLst>
      <p:ext uri="{BB962C8B-B14F-4D97-AF65-F5344CB8AC3E}">
        <p14:creationId xmlns:p14="http://schemas.microsoft.com/office/powerpoint/2010/main" val="294494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a:t>
            </a:r>
          </a:p>
        </p:txBody>
      </p:sp>
      <p:sp>
        <p:nvSpPr>
          <p:cNvPr id="4" name="Slide Number Placeholder 3"/>
          <p:cNvSpPr>
            <a:spLocks noGrp="1"/>
          </p:cNvSpPr>
          <p:nvPr>
            <p:ph type="sldNum" sz="quarter" idx="5"/>
          </p:nvPr>
        </p:nvSpPr>
        <p:spPr/>
        <p:txBody>
          <a:bodyPr/>
          <a:lstStyle/>
          <a:p>
            <a:fld id="{48F41542-09A1-4D4E-B973-2408F6F2D8B9}" type="slidenum">
              <a:rPr lang="en-US" smtClean="0"/>
              <a:pPr/>
              <a:t>34</a:t>
            </a:fld>
            <a:endParaRPr lang="en-US"/>
          </a:p>
        </p:txBody>
      </p:sp>
    </p:spTree>
    <p:extLst>
      <p:ext uri="{BB962C8B-B14F-4D97-AF65-F5344CB8AC3E}">
        <p14:creationId xmlns:p14="http://schemas.microsoft.com/office/powerpoint/2010/main" val="4226737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 HWM is not required to be the coordinator, but the HWM should be a committee member. </a:t>
            </a:r>
          </a:p>
        </p:txBody>
      </p:sp>
      <p:sp>
        <p:nvSpPr>
          <p:cNvPr id="4" name="Slide Number Placeholder 3"/>
          <p:cNvSpPr>
            <a:spLocks noGrp="1"/>
          </p:cNvSpPr>
          <p:nvPr>
            <p:ph type="sldNum" sz="quarter" idx="5"/>
          </p:nvPr>
        </p:nvSpPr>
        <p:spPr/>
        <p:txBody>
          <a:bodyPr/>
          <a:lstStyle/>
          <a:p>
            <a:fld id="{48F41542-09A1-4D4E-B973-2408F6F2D8B9}" type="slidenum">
              <a:rPr lang="en-US" smtClean="0"/>
              <a:pPr/>
              <a:t>35</a:t>
            </a:fld>
            <a:endParaRPr lang="en-US"/>
          </a:p>
        </p:txBody>
      </p:sp>
    </p:spTree>
    <p:extLst>
      <p:ext uri="{BB962C8B-B14F-4D97-AF65-F5344CB8AC3E}">
        <p14:creationId xmlns:p14="http://schemas.microsoft.com/office/powerpoint/2010/main" val="1663516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31"/>
          <p:cNvSpPr>
            <a:spLocks noGrp="1" noChangeArrowheads="1"/>
          </p:cNvSpPr>
          <p:nvPr>
            <p:ph type="sldNum" sz="quarter" idx="5"/>
          </p:nvPr>
        </p:nvSpPr>
        <p:spPr>
          <a:noFill/>
        </p:spPr>
        <p:txBody>
          <a:bodyPr/>
          <a:lstStyle/>
          <a:p>
            <a:fld id="{6023C4FA-261B-4B18-AF48-281CF5C38B63}" type="slidenum">
              <a:rPr lang="en-US" smtClean="0"/>
              <a:pPr/>
              <a:t>37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lvl="1">
              <a:lnSpc>
                <a:spcPct val="90000"/>
              </a:lnSpc>
              <a:buFont typeface="Arial" pitchFamily="34" charset="0"/>
              <a:buChar char="•"/>
              <a:defRPr/>
            </a:pPr>
            <a:r>
              <a:rPr lang="en-US" sz="2000" dirty="0"/>
              <a:t>Document on the Job Corps Physical Exam Form or use a center-generated sports clearance form with copy in chart</a:t>
            </a:r>
          </a:p>
          <a:p>
            <a:pPr eaLnBrk="1" fontAlgn="auto" hangingPunct="1">
              <a:lnSpc>
                <a:spcPct val="90000"/>
              </a:lnSpc>
              <a:spcAft>
                <a:spcPts val="0"/>
              </a:spcAft>
              <a:buFont typeface="Arial" pitchFamily="34" charset="0"/>
              <a:buChar char="•"/>
              <a:defRPr/>
            </a:pPr>
            <a:endParaRPr lang="en-US" sz="900" dirty="0"/>
          </a:p>
          <a:p>
            <a:pPr lvl="1">
              <a:lnSpc>
                <a:spcPct val="90000"/>
              </a:lnSpc>
              <a:buFont typeface="Arial" pitchFamily="34" charset="0"/>
              <a:buChar char="•"/>
              <a:defRPr/>
            </a:pPr>
            <a:r>
              <a:rPr lang="en-US" sz="2000" dirty="0"/>
              <a:t>Notify recreation manager of any students NOT cleared or if on sports restriction</a:t>
            </a:r>
          </a:p>
          <a:p>
            <a:pPr eaLnBrk="1" fontAlgn="auto" hangingPunct="1">
              <a:lnSpc>
                <a:spcPct val="90000"/>
              </a:lnSpc>
              <a:spcAft>
                <a:spcPts val="0"/>
              </a:spcAft>
              <a:buFont typeface="Arial" pitchFamily="34" charset="0"/>
              <a:buChar char="•"/>
              <a:defRPr/>
            </a:pPr>
            <a:endParaRPr lang="en-US" sz="900" dirty="0"/>
          </a:p>
          <a:p>
            <a:pPr lvl="1">
              <a:lnSpc>
                <a:spcPct val="90000"/>
              </a:lnSpc>
              <a:buFont typeface="Arial" pitchFamily="34" charset="0"/>
              <a:buChar char="•"/>
              <a:defRPr/>
            </a:pPr>
            <a:r>
              <a:rPr lang="en-US" sz="2000" dirty="0"/>
              <a:t>Repeat  sports physical yearly for clearance to participate </a:t>
            </a:r>
          </a:p>
          <a:p>
            <a:pPr eaLnBrk="1" hangingPunct="1"/>
            <a:endParaRPr lang="en-US" dirty="0"/>
          </a:p>
        </p:txBody>
      </p:sp>
    </p:spTree>
    <p:extLst>
      <p:ext uri="{BB962C8B-B14F-4D97-AF65-F5344CB8AC3E}">
        <p14:creationId xmlns:p14="http://schemas.microsoft.com/office/powerpoint/2010/main" val="262466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1DE9050E-AB61-4A85-B0D1-F2987F30F2DF}" type="slidenum">
              <a:rPr lang="en-US" smtClean="0"/>
              <a:pPr/>
              <a:t>38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64701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39</a:t>
            </a:fld>
            <a:endParaRPr lang="en-US"/>
          </a:p>
        </p:txBody>
      </p:sp>
    </p:spTree>
    <p:extLst>
      <p:ext uri="{BB962C8B-B14F-4D97-AF65-F5344CB8AC3E}">
        <p14:creationId xmlns:p14="http://schemas.microsoft.com/office/powerpoint/2010/main" val="3620923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40</a:t>
            </a:fld>
            <a:endParaRPr lang="en-US" dirty="0"/>
          </a:p>
        </p:txBody>
      </p:sp>
    </p:spTree>
    <p:extLst>
      <p:ext uri="{BB962C8B-B14F-4D97-AF65-F5344CB8AC3E}">
        <p14:creationId xmlns:p14="http://schemas.microsoft.com/office/powerpoint/2010/main" val="139832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presentations can be from outside groups; multiple departments can put a presentation on together; Use the resources sent out each year by the National Office with resources for TEAP and Mental Health</a:t>
            </a:r>
          </a:p>
        </p:txBody>
      </p:sp>
      <p:sp>
        <p:nvSpPr>
          <p:cNvPr id="4" name="Slide Number Placeholder 3"/>
          <p:cNvSpPr>
            <a:spLocks noGrp="1"/>
          </p:cNvSpPr>
          <p:nvPr>
            <p:ph type="sldNum" sz="quarter" idx="5"/>
          </p:nvPr>
        </p:nvSpPr>
        <p:spPr/>
        <p:txBody>
          <a:bodyPr/>
          <a:lstStyle/>
          <a:p>
            <a:fld id="{48F41542-09A1-4D4E-B973-2408F6F2D8B9}" type="slidenum">
              <a:rPr lang="en-US" smtClean="0"/>
              <a:pPr/>
              <a:t>5</a:t>
            </a:fld>
            <a:endParaRPr lang="en-US"/>
          </a:p>
        </p:txBody>
      </p:sp>
    </p:spTree>
    <p:extLst>
      <p:ext uri="{BB962C8B-B14F-4D97-AF65-F5344CB8AC3E}">
        <p14:creationId xmlns:p14="http://schemas.microsoft.com/office/powerpoint/2010/main" val="1004628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42</a:t>
            </a:fld>
            <a:endParaRPr lang="en-US"/>
          </a:p>
        </p:txBody>
      </p:sp>
    </p:spTree>
    <p:extLst>
      <p:ext uri="{BB962C8B-B14F-4D97-AF65-F5344CB8AC3E}">
        <p14:creationId xmlns:p14="http://schemas.microsoft.com/office/powerpoint/2010/main" val="180201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document Chain of Custody  and have the student sign the tamper proof sticker that this is their urine</a:t>
            </a:r>
          </a:p>
          <a:p>
            <a:endParaRPr lang="en-US" dirty="0"/>
          </a:p>
          <a:p>
            <a:r>
              <a:rPr lang="en-US" dirty="0"/>
              <a:t>Make sure when an suspicious screen is turned in that the reason is for behavior recommend using the Suspicious/TEAP Referral form found on the Job Corps Support Services website under TEAP </a:t>
            </a:r>
          </a:p>
        </p:txBody>
      </p:sp>
      <p:sp>
        <p:nvSpPr>
          <p:cNvPr id="4" name="Slide Number Placeholder 3"/>
          <p:cNvSpPr>
            <a:spLocks noGrp="1"/>
          </p:cNvSpPr>
          <p:nvPr>
            <p:ph type="sldNum" sz="quarter" idx="5"/>
          </p:nvPr>
        </p:nvSpPr>
        <p:spPr/>
        <p:txBody>
          <a:bodyPr/>
          <a:lstStyle/>
          <a:p>
            <a:fld id="{48F41542-09A1-4D4E-B973-2408F6F2D8B9}" type="slidenum">
              <a:rPr lang="en-US" smtClean="0"/>
              <a:pPr/>
              <a:t>6</a:t>
            </a:fld>
            <a:endParaRPr lang="en-US"/>
          </a:p>
        </p:txBody>
      </p:sp>
    </p:spTree>
    <p:extLst>
      <p:ext uri="{BB962C8B-B14F-4D97-AF65-F5344CB8AC3E}">
        <p14:creationId xmlns:p14="http://schemas.microsoft.com/office/powerpoint/2010/main" val="380286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c. Assessment for identification of students at risk for substance use problems to include:</a:t>
            </a:r>
          </a:p>
          <a:p>
            <a:r>
              <a:rPr lang="en-US" sz="1200" dirty="0">
                <a:effectLst/>
              </a:rPr>
              <a:t>1. Review of Social Intake Form (SIF) or intake assessment of all students performed by counseling staff within one week of arrival</a:t>
            </a:r>
          </a:p>
          <a:p>
            <a:r>
              <a:rPr lang="en-US" sz="1200" dirty="0">
                <a:effectLst/>
              </a:rPr>
              <a:t>2. Formalized assessment measures (e.g., SASSI3 or SASSIA2), and clinical judgment to determine students’ level of risk for substance use</a:t>
            </a:r>
          </a:p>
          <a:p>
            <a:r>
              <a:rPr lang="en-US" sz="1200" dirty="0">
                <a:effectLst/>
              </a:rPr>
              <a:t>3. Collaboration with the Center Mental Health Consultant to determine when a MSWR or medical separation is appropriate and should be recommended for a student with substance use conditions (see R1, e5 below)</a:t>
            </a:r>
          </a:p>
          <a:p>
            <a:r>
              <a:rPr lang="en-US" sz="1200" dirty="0">
                <a:effectLst/>
              </a:rPr>
              <a:t>d. Intervention services for students identified at an elevated risk for substance use, to include:</a:t>
            </a:r>
          </a:p>
          <a:p>
            <a:r>
              <a:rPr lang="en-US" sz="1200" dirty="0">
                <a:effectLst/>
              </a:rPr>
              <a:t>1. Individual and group intervention services with a focus on behaviors that represent employability barriers</a:t>
            </a:r>
          </a:p>
          <a:p>
            <a:r>
              <a:rPr lang="en-US" sz="1200" dirty="0">
                <a:effectLst/>
              </a:rPr>
              <a:t>2. Collaboration with the Center Mental Health Consultant for students with co-occurring conditions of mental health issues and substance use</a:t>
            </a:r>
          </a:p>
          <a:p>
            <a:r>
              <a:rPr lang="en-US" sz="1200" dirty="0">
                <a:effectLst/>
              </a:rPr>
              <a:t>3. Referral to off-center substance abuse professionals or agencies for ongoing treatment and/or specialized services. Any student separating from Job Corps who has a substance use condition must be provided with a referral for support services in his or her home community</a:t>
            </a:r>
          </a:p>
          <a:p>
            <a:endParaRPr lang="en-US" dirty="0"/>
          </a:p>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7</a:t>
            </a:fld>
            <a:endParaRPr lang="en-US"/>
          </a:p>
        </p:txBody>
      </p:sp>
    </p:spTree>
    <p:extLst>
      <p:ext uri="{BB962C8B-B14F-4D97-AF65-F5344CB8AC3E}">
        <p14:creationId xmlns:p14="http://schemas.microsoft.com/office/powerpoint/2010/main" val="27824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is correct</a:t>
            </a:r>
          </a:p>
        </p:txBody>
      </p:sp>
      <p:sp>
        <p:nvSpPr>
          <p:cNvPr id="4" name="Slide Number Placeholder 3"/>
          <p:cNvSpPr>
            <a:spLocks noGrp="1"/>
          </p:cNvSpPr>
          <p:nvPr>
            <p:ph type="sldNum" sz="quarter" idx="5"/>
          </p:nvPr>
        </p:nvSpPr>
        <p:spPr/>
        <p:txBody>
          <a:bodyPr/>
          <a:lstStyle/>
          <a:p>
            <a:fld id="{48F41542-09A1-4D4E-B973-2408F6F2D8B9}" type="slidenum">
              <a:rPr lang="en-US" smtClean="0"/>
              <a:pPr/>
              <a:t>10</a:t>
            </a:fld>
            <a:endParaRPr lang="en-US"/>
          </a:p>
        </p:txBody>
      </p:sp>
    </p:spTree>
    <p:extLst>
      <p:ext uri="{BB962C8B-B14F-4D97-AF65-F5344CB8AC3E}">
        <p14:creationId xmlns:p14="http://schemas.microsoft.com/office/powerpoint/2010/main" val="64632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state informing laws before talking to parents. </a:t>
            </a:r>
          </a:p>
          <a:p>
            <a:endParaRPr lang="en-US" dirty="0"/>
          </a:p>
          <a:p>
            <a:r>
              <a:rPr lang="en-US" dirty="0"/>
              <a:t>B. Is correct and is in the </a:t>
            </a:r>
            <a:r>
              <a:rPr lang="en-US" dirty="0" err="1"/>
              <a:t>ePRH</a:t>
            </a:r>
            <a:r>
              <a:rPr lang="en-US" dirty="0"/>
              <a:t> see</a:t>
            </a:r>
          </a:p>
          <a:p>
            <a:r>
              <a:rPr lang="en-US" dirty="0"/>
              <a:t>PRH 2.3, R5, e, (1c) </a:t>
            </a:r>
            <a:r>
              <a:rPr lang="en-US" sz="1200" b="0" i="0" kern="1200" dirty="0">
                <a:solidFill>
                  <a:schemeClr val="tx1"/>
                </a:solidFill>
                <a:effectLst/>
                <a:latin typeface="+mn-lt"/>
                <a:ea typeface="+mn-ea"/>
                <a:cs typeface="+mn-cs"/>
              </a:rPr>
              <a:t>If a student refuses to provide a specimen or has an unexcused absence from his or her follow-up drug test, he or she shall be presumed guilty of the Level I infraction Drugs: Use of drugs as evidenced by a positive drug test. Students who state they are unable to produce a specimen must be referred to the center physician or designee for follow up.</a:t>
            </a:r>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11</a:t>
            </a:fld>
            <a:endParaRPr lang="en-US"/>
          </a:p>
        </p:txBody>
      </p:sp>
    </p:spTree>
    <p:extLst>
      <p:ext uri="{BB962C8B-B14F-4D97-AF65-F5344CB8AC3E}">
        <p14:creationId xmlns:p14="http://schemas.microsoft.com/office/powerpoint/2010/main" val="409570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count does stop for MSWRs. </a:t>
            </a:r>
          </a:p>
          <a:p>
            <a:endParaRPr lang="en-US" dirty="0"/>
          </a:p>
          <a:p>
            <a:r>
              <a:rPr lang="en-US" dirty="0"/>
              <a:t>It will be day 16 when Mark returns to center. </a:t>
            </a:r>
          </a:p>
          <a:p>
            <a:endParaRPr lang="en-US" dirty="0"/>
          </a:p>
          <a:p>
            <a:r>
              <a:rPr lang="en-US" dirty="0"/>
              <a:t>Correct answer is B Day 16. </a:t>
            </a:r>
          </a:p>
          <a:p>
            <a:endParaRPr lang="en-US" dirty="0"/>
          </a:p>
          <a:p>
            <a:r>
              <a:rPr lang="en-US" dirty="0"/>
              <a:t>Use CIS to keep track of student enrollment and how long the student has been in the program</a:t>
            </a:r>
          </a:p>
          <a:p>
            <a:endParaRPr lang="en-US" dirty="0"/>
          </a:p>
          <a:p>
            <a:endParaRPr lang="en-US" dirty="0"/>
          </a:p>
        </p:txBody>
      </p:sp>
      <p:sp>
        <p:nvSpPr>
          <p:cNvPr id="4" name="Slide Number Placeholder 3"/>
          <p:cNvSpPr>
            <a:spLocks noGrp="1"/>
          </p:cNvSpPr>
          <p:nvPr>
            <p:ph type="sldNum" sz="quarter" idx="5"/>
          </p:nvPr>
        </p:nvSpPr>
        <p:spPr/>
        <p:txBody>
          <a:bodyPr/>
          <a:lstStyle/>
          <a:p>
            <a:fld id="{48F41542-09A1-4D4E-B973-2408F6F2D8B9}" type="slidenum">
              <a:rPr lang="en-US" smtClean="0"/>
              <a:pPr/>
              <a:t>12</a:t>
            </a:fld>
            <a:endParaRPr lang="en-US"/>
          </a:p>
        </p:txBody>
      </p:sp>
    </p:spTree>
    <p:extLst>
      <p:ext uri="{BB962C8B-B14F-4D97-AF65-F5344CB8AC3E}">
        <p14:creationId xmlns:p14="http://schemas.microsoft.com/office/powerpoint/2010/main" val="97947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13</a:t>
            </a:fld>
            <a:endParaRPr lang="en-US"/>
          </a:p>
        </p:txBody>
      </p:sp>
    </p:spTree>
    <p:extLst>
      <p:ext uri="{BB962C8B-B14F-4D97-AF65-F5344CB8AC3E}">
        <p14:creationId xmlns:p14="http://schemas.microsoft.com/office/powerpoint/2010/main" val="312306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CF014C-294D-E84F-954E-36C9B928A013}" type="datetimeFigureOut">
              <a:rPr lang="en-US" smtClean="0"/>
              <a:pPr/>
              <a:t>11/11/2020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AE9A93D-ABA9-1143-88AA-F85E5372565C}" type="slidenum">
              <a:rPr lang="en-US" smtClean="0"/>
              <a:pPr/>
              <a:t>‹#›</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46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259255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376141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3677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FCF014C-294D-E84F-954E-36C9B928A013}" type="datetimeFigureOut">
              <a:rPr lang="en-US" smtClean="0"/>
              <a:pPr/>
              <a:t>11/11/2020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AE9A93D-ABA9-1143-88AA-F85E5372565C}" type="slidenum">
              <a:rPr lang="en-US" smtClean="0"/>
              <a:pPr/>
              <a:t>‹#›</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31181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15115318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23943041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233225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F014C-294D-E84F-954E-36C9B928A013}"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178095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FCF014C-294D-E84F-954E-36C9B928A013}" type="datetimeFigureOut">
              <a:rPr lang="en-US" smtClean="0"/>
              <a:pPr/>
              <a:t>11/11/2020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AE9A93D-ABA9-1143-88AA-F85E5372565C}" type="slidenum">
              <a:rPr lang="en-US" smtClean="0"/>
              <a:pPr/>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661897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FCF014C-294D-E84F-954E-36C9B928A013}" type="datetimeFigureOut">
              <a:rPr lang="en-US" smtClean="0"/>
              <a:pPr/>
              <a:t>11/11/2020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5AE9A93D-ABA9-1143-88AA-F85E5372565C}" type="slidenum">
              <a:rPr lang="en-US" smtClean="0"/>
              <a:pPr/>
              <a:t>‹#›</a:t>
            </a:fld>
            <a:endParaRPr lang="en-US"/>
          </a:p>
        </p:txBody>
      </p:sp>
    </p:spTree>
    <p:extLst>
      <p:ext uri="{BB962C8B-B14F-4D97-AF65-F5344CB8AC3E}">
        <p14:creationId xmlns:p14="http://schemas.microsoft.com/office/powerpoint/2010/main" val="390202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FCF014C-294D-E84F-954E-36C9B928A013}" type="datetimeFigureOut">
              <a:rPr lang="en-US" smtClean="0"/>
              <a:pPr/>
              <a:t>11/11/2020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AE9A93D-ABA9-1143-88AA-F85E5372565C}" type="slidenum">
              <a:rPr lang="en-US" smtClean="0"/>
              <a:pPr/>
              <a:t>‹#›</a:t>
            </a:fld>
            <a:endParaRPr lang="en-US"/>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7144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upportservices.jobcorps.gov/health/Documents/TAGs/Family_Planning_TAG.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supportservices.jobcorps.gov/health/Pages/FamilyPlanning.asp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rainn.org/public-policy-action" TargetMode="External"/><Relationship Id="rId5" Type="http://schemas.openxmlformats.org/officeDocument/2006/relationships/hyperlink" Target="https://supportservices.jobcorps.gov/health/Pages/HECurriculum.aspx" TargetMode="External"/><Relationship Id="rId4" Type="http://schemas.openxmlformats.org/officeDocument/2006/relationships/hyperlink" Target="https://supportservices.jobcorps.gov/HEAL/Pages/default.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755D-3FCF-424E-ABC4-EDA2A541D391}"/>
              </a:ext>
            </a:extLst>
          </p:cNvPr>
          <p:cNvSpPr>
            <a:spLocks noGrp="1"/>
          </p:cNvSpPr>
          <p:nvPr>
            <p:ph type="ctrTitle"/>
          </p:nvPr>
        </p:nvSpPr>
        <p:spPr/>
        <p:txBody>
          <a:bodyPr/>
          <a:lstStyle/>
          <a:p>
            <a:r>
              <a:rPr lang="en-US" dirty="0"/>
              <a:t>Health and Wellness Orientation </a:t>
            </a:r>
          </a:p>
        </p:txBody>
      </p:sp>
      <p:sp>
        <p:nvSpPr>
          <p:cNvPr id="3" name="Subtitle 2">
            <a:extLst>
              <a:ext uri="{FF2B5EF4-FFF2-40B4-BE49-F238E27FC236}">
                <a16:creationId xmlns:a16="http://schemas.microsoft.com/office/drawing/2014/main" id="{FBC2495C-3C2E-B446-A940-052DE73820ED}"/>
              </a:ext>
            </a:extLst>
          </p:cNvPr>
          <p:cNvSpPr>
            <a:spLocks noGrp="1"/>
          </p:cNvSpPr>
          <p:nvPr>
            <p:ph type="subTitle" idx="1"/>
          </p:nvPr>
        </p:nvSpPr>
        <p:spPr/>
        <p:txBody>
          <a:bodyPr>
            <a:normAutofit lnSpcReduction="10000"/>
          </a:bodyPr>
          <a:lstStyle/>
          <a:p>
            <a:r>
              <a:rPr lang="en-US" dirty="0"/>
              <a:t>Part 2</a:t>
            </a:r>
          </a:p>
          <a:p>
            <a:r>
              <a:rPr lang="en-US" dirty="0"/>
              <a:t>Student Support Services </a:t>
            </a:r>
          </a:p>
        </p:txBody>
      </p:sp>
    </p:spTree>
    <p:extLst>
      <p:ext uri="{BB962C8B-B14F-4D97-AF65-F5344CB8AC3E}">
        <p14:creationId xmlns:p14="http://schemas.microsoft.com/office/powerpoint/2010/main" val="297234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827B-1D49-C64C-B83B-881BF30C6068}"/>
              </a:ext>
            </a:extLst>
          </p:cNvPr>
          <p:cNvSpPr>
            <a:spLocks noGrp="1"/>
          </p:cNvSpPr>
          <p:nvPr>
            <p:ph type="title"/>
          </p:nvPr>
        </p:nvSpPr>
        <p:spPr/>
        <p:txBody>
          <a:bodyPr/>
          <a:lstStyle/>
          <a:p>
            <a:r>
              <a:rPr lang="en-US" dirty="0"/>
              <a:t>TEAP Scenario 1</a:t>
            </a:r>
          </a:p>
        </p:txBody>
      </p:sp>
      <p:sp>
        <p:nvSpPr>
          <p:cNvPr id="3" name="Content Placeholder 2">
            <a:extLst>
              <a:ext uri="{FF2B5EF4-FFF2-40B4-BE49-F238E27FC236}">
                <a16:creationId xmlns:a16="http://schemas.microsoft.com/office/drawing/2014/main" id="{7CCDEB0A-BCDD-6D42-945E-731236A9D7E0}"/>
              </a:ext>
            </a:extLst>
          </p:cNvPr>
          <p:cNvSpPr>
            <a:spLocks noGrp="1"/>
          </p:cNvSpPr>
          <p:nvPr>
            <p:ph idx="1"/>
          </p:nvPr>
        </p:nvSpPr>
        <p:spPr/>
        <p:txBody>
          <a:bodyPr>
            <a:normAutofit/>
          </a:bodyPr>
          <a:lstStyle/>
          <a:p>
            <a:r>
              <a:rPr lang="en-US" dirty="0"/>
              <a:t>Cheryl is a 20-year-old-student who tested positive for THC, Opiates and Benzodiazepines. Your TEAP Specialist has been concerned about Cheryl from day one. Cheryl has been on center for 35 days and she comes to you and the TEAP Specialist to inform you she thinks she needs more support and is afraid she may fail her 2</a:t>
            </a:r>
            <a:r>
              <a:rPr lang="en-US" baseline="30000" dirty="0"/>
              <a:t>nd</a:t>
            </a:r>
            <a:r>
              <a:rPr lang="en-US" dirty="0"/>
              <a:t> drug screen. </a:t>
            </a:r>
          </a:p>
          <a:p>
            <a:r>
              <a:rPr lang="en-US" dirty="0"/>
              <a:t>How should this situation be handled? </a:t>
            </a:r>
          </a:p>
          <a:p>
            <a:pPr marL="514350" indent="-514350">
              <a:buFont typeface="+mj-lt"/>
              <a:buAutoNum type="alphaUcPeriod"/>
            </a:pPr>
            <a:r>
              <a:rPr lang="en-US" dirty="0"/>
              <a:t>Have the TEAP Specialist conduct an assessment to determine if she needs inpatient or intensive outpatient treatment</a:t>
            </a:r>
          </a:p>
          <a:p>
            <a:pPr marL="514350" indent="-514350">
              <a:buFont typeface="+mj-lt"/>
              <a:buAutoNum type="alphaUcPeriod"/>
            </a:pPr>
            <a:r>
              <a:rPr lang="en-US" dirty="0"/>
              <a:t>Have the TEAP Specialist and the CMHC meet to discuss</a:t>
            </a:r>
          </a:p>
          <a:p>
            <a:pPr marL="514350" indent="-514350">
              <a:buFont typeface="+mj-lt"/>
              <a:buAutoNum type="alphaUcPeriod"/>
            </a:pPr>
            <a:r>
              <a:rPr lang="en-US" dirty="0"/>
              <a:t>Both A &amp; B are correct</a:t>
            </a:r>
          </a:p>
        </p:txBody>
      </p:sp>
    </p:spTree>
    <p:extLst>
      <p:ext uri="{BB962C8B-B14F-4D97-AF65-F5344CB8AC3E}">
        <p14:creationId xmlns:p14="http://schemas.microsoft.com/office/powerpoint/2010/main" val="260926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516B-6808-A34C-A1AA-4827F7212D71}"/>
              </a:ext>
            </a:extLst>
          </p:cNvPr>
          <p:cNvSpPr>
            <a:spLocks noGrp="1"/>
          </p:cNvSpPr>
          <p:nvPr>
            <p:ph type="title"/>
          </p:nvPr>
        </p:nvSpPr>
        <p:spPr/>
        <p:txBody>
          <a:bodyPr/>
          <a:lstStyle/>
          <a:p>
            <a:r>
              <a:rPr lang="en-US" dirty="0"/>
              <a:t>TEAP Scenario 2 </a:t>
            </a:r>
          </a:p>
        </p:txBody>
      </p:sp>
      <p:sp>
        <p:nvSpPr>
          <p:cNvPr id="3" name="Content Placeholder 2">
            <a:extLst>
              <a:ext uri="{FF2B5EF4-FFF2-40B4-BE49-F238E27FC236}">
                <a16:creationId xmlns:a16="http://schemas.microsoft.com/office/drawing/2014/main" id="{0AE41852-C451-6142-B07B-BFDD9BBE8DF4}"/>
              </a:ext>
            </a:extLst>
          </p:cNvPr>
          <p:cNvSpPr>
            <a:spLocks noGrp="1"/>
          </p:cNvSpPr>
          <p:nvPr>
            <p:ph idx="1"/>
          </p:nvPr>
        </p:nvSpPr>
        <p:spPr/>
        <p:txBody>
          <a:bodyPr>
            <a:normAutofit/>
          </a:bodyPr>
          <a:lstStyle/>
          <a:p>
            <a:r>
              <a:rPr lang="en-US" dirty="0"/>
              <a:t>Jeremy is a 16-year-old student who tested positive on entry. Jeremy is called down for his Intervention Urine Drug Screen and informs the nurses he is not going to give a urine sample and no one can make him. </a:t>
            </a:r>
          </a:p>
          <a:p>
            <a:r>
              <a:rPr lang="en-US" dirty="0"/>
              <a:t>What should you do next? </a:t>
            </a:r>
          </a:p>
          <a:p>
            <a:pPr marL="514350" indent="-514350">
              <a:buFont typeface="+mj-lt"/>
              <a:buAutoNum type="alphaUcPeriod"/>
            </a:pPr>
            <a:r>
              <a:rPr lang="en-US" dirty="0"/>
              <a:t>Call his mother and inform her he refuses to give a urine sample</a:t>
            </a:r>
          </a:p>
          <a:p>
            <a:pPr marL="514350" indent="-514350">
              <a:buFont typeface="+mj-lt"/>
              <a:buAutoNum type="alphaUcPeriod"/>
            </a:pPr>
            <a:r>
              <a:rPr lang="en-US" dirty="0"/>
              <a:t>Explain to Jeremy if he refuses to provide a urine sample he will be separated from the program for refusing. </a:t>
            </a:r>
          </a:p>
          <a:p>
            <a:pPr marL="0" indent="0">
              <a:buNone/>
            </a:pPr>
            <a:r>
              <a:rPr lang="en-US" dirty="0"/>
              <a:t>How did you arrive at your answer? </a:t>
            </a:r>
          </a:p>
        </p:txBody>
      </p:sp>
    </p:spTree>
    <p:extLst>
      <p:ext uri="{BB962C8B-B14F-4D97-AF65-F5344CB8AC3E}">
        <p14:creationId xmlns:p14="http://schemas.microsoft.com/office/powerpoint/2010/main" val="50239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0611-1047-1142-A0F8-BAF8C3A0E28A}"/>
              </a:ext>
            </a:extLst>
          </p:cNvPr>
          <p:cNvSpPr>
            <a:spLocks noGrp="1"/>
          </p:cNvSpPr>
          <p:nvPr>
            <p:ph type="title"/>
          </p:nvPr>
        </p:nvSpPr>
        <p:spPr/>
        <p:txBody>
          <a:bodyPr/>
          <a:lstStyle/>
          <a:p>
            <a:r>
              <a:rPr lang="en-US" dirty="0"/>
              <a:t>TEAP Scenario 3</a:t>
            </a:r>
          </a:p>
        </p:txBody>
      </p:sp>
      <p:sp>
        <p:nvSpPr>
          <p:cNvPr id="3" name="Content Placeholder 2">
            <a:extLst>
              <a:ext uri="{FF2B5EF4-FFF2-40B4-BE49-F238E27FC236}">
                <a16:creationId xmlns:a16="http://schemas.microsoft.com/office/drawing/2014/main" id="{458520FC-F5A3-E045-8D16-4A870B1EF82F}"/>
              </a:ext>
            </a:extLst>
          </p:cNvPr>
          <p:cNvSpPr>
            <a:spLocks noGrp="1"/>
          </p:cNvSpPr>
          <p:nvPr>
            <p:ph idx="1"/>
          </p:nvPr>
        </p:nvSpPr>
        <p:spPr/>
        <p:txBody>
          <a:bodyPr>
            <a:normAutofit fontScale="92500" lnSpcReduction="20000"/>
          </a:bodyPr>
          <a:lstStyle/>
          <a:p>
            <a:r>
              <a:rPr lang="en-US" dirty="0"/>
              <a:t>Mark is a new student who was positive on entry, and he developed some medical issues and was placed on MSWR on day 15. </a:t>
            </a:r>
          </a:p>
          <a:p>
            <a:pPr lvl="1"/>
            <a:r>
              <a:rPr lang="en-US" dirty="0"/>
              <a:t>Does the count stop while on Mark is on MSWR? </a:t>
            </a:r>
          </a:p>
          <a:p>
            <a:pPr marL="0" indent="0">
              <a:buNone/>
            </a:pPr>
            <a:endParaRPr lang="en-US" dirty="0"/>
          </a:p>
          <a:p>
            <a:pPr marL="0" indent="0">
              <a:buNone/>
            </a:pPr>
            <a:r>
              <a:rPr lang="en-US" dirty="0"/>
              <a:t>Mark is out on MSWR for 30 days. What will the count be when he returns? </a:t>
            </a:r>
          </a:p>
          <a:p>
            <a:pPr marL="0" indent="0">
              <a:buNone/>
            </a:pPr>
            <a:r>
              <a:rPr lang="en-US" dirty="0"/>
              <a:t>  A. depends on how long Mark is on MSWR</a:t>
            </a:r>
          </a:p>
          <a:p>
            <a:pPr marL="0" indent="0">
              <a:buNone/>
            </a:pPr>
            <a:r>
              <a:rPr lang="en-US" dirty="0"/>
              <a:t>  B. day 16</a:t>
            </a:r>
          </a:p>
          <a:p>
            <a:pPr marL="0" indent="0">
              <a:buNone/>
            </a:pPr>
            <a:r>
              <a:rPr lang="en-US" dirty="0"/>
              <a:t>  C. day 15</a:t>
            </a:r>
          </a:p>
          <a:p>
            <a:pPr marL="0" indent="0">
              <a:buNone/>
            </a:pPr>
            <a:r>
              <a:rPr lang="en-US" dirty="0"/>
              <a:t>  D. day 1 the count starts over when he returns to center. </a:t>
            </a:r>
          </a:p>
          <a:p>
            <a:pPr marL="0" indent="0">
              <a:buNone/>
            </a:pPr>
            <a:r>
              <a:rPr lang="en-US" dirty="0"/>
              <a:t>  E. does not matter you need to test Mark when he returns to center. </a:t>
            </a:r>
          </a:p>
          <a:p>
            <a:endParaRPr lang="en-US" dirty="0"/>
          </a:p>
          <a:p>
            <a:pPr lvl="1"/>
            <a:endParaRPr lang="en-US" dirty="0"/>
          </a:p>
        </p:txBody>
      </p:sp>
    </p:spTree>
    <p:extLst>
      <p:ext uri="{BB962C8B-B14F-4D97-AF65-F5344CB8AC3E}">
        <p14:creationId xmlns:p14="http://schemas.microsoft.com/office/powerpoint/2010/main" val="58507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503812" y="1299869"/>
            <a:ext cx="3259188" cy="4872331"/>
          </a:xfrm>
          <a:prstGeom prst="rect">
            <a:avLst/>
          </a:prstGeom>
        </p:spPr>
      </p:pic>
    </p:spTree>
    <p:extLst>
      <p:ext uri="{BB962C8B-B14F-4D97-AF65-F5344CB8AC3E}">
        <p14:creationId xmlns:p14="http://schemas.microsoft.com/office/powerpoint/2010/main" val="22600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100" fill="hold"/>
                                        <p:tgtEl>
                                          <p:spTgt spid="2"/>
                                        </p:tgtEl>
                                        <p:attrNameLst>
                                          <p:attrName>ppt_x</p:attrName>
                                        </p:attrNameLst>
                                      </p:cBhvr>
                                      <p:tavLst>
                                        <p:tav tm="0">
                                          <p:val>
                                            <p:strVal val="#ppt_x"/>
                                          </p:val>
                                        </p:tav>
                                        <p:tav tm="100000">
                                          <p:val>
                                            <p:strVal val="#ppt_x"/>
                                          </p:val>
                                        </p:tav>
                                      </p:tavLst>
                                    </p:anim>
                                    <p:anim calcmode="lin" valueType="num">
                                      <p:cBhvr additive="base">
                                        <p:cTn id="8" dur="11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7B55-F2BC-2A4D-8E30-98E98EA54F6E}"/>
              </a:ext>
            </a:extLst>
          </p:cNvPr>
          <p:cNvSpPr>
            <a:spLocks noGrp="1"/>
          </p:cNvSpPr>
          <p:nvPr>
            <p:ph type="title"/>
          </p:nvPr>
        </p:nvSpPr>
        <p:spPr/>
        <p:txBody>
          <a:bodyPr>
            <a:normAutofit fontScale="90000"/>
          </a:bodyPr>
          <a:lstStyle/>
          <a:p>
            <a:pPr algn="ctr"/>
            <a:r>
              <a:rPr lang="en-US" dirty="0"/>
              <a:t>Tobacco Use Prevention Program (TUPP)</a:t>
            </a:r>
          </a:p>
        </p:txBody>
      </p:sp>
      <p:sp>
        <p:nvSpPr>
          <p:cNvPr id="3" name="Text Placeholder 2">
            <a:extLst>
              <a:ext uri="{FF2B5EF4-FFF2-40B4-BE49-F238E27FC236}">
                <a16:creationId xmlns:a16="http://schemas.microsoft.com/office/drawing/2014/main" id="{4BCC56C6-1E4E-954F-96A5-E50100869B8E}"/>
              </a:ext>
            </a:extLst>
          </p:cNvPr>
          <p:cNvSpPr>
            <a:spLocks noGrp="1"/>
          </p:cNvSpPr>
          <p:nvPr>
            <p:ph type="body" idx="1"/>
          </p:nvPr>
        </p:nvSpPr>
        <p:spPr/>
        <p:txBody>
          <a:bodyPr/>
          <a:lstStyle/>
          <a:p>
            <a:pPr algn="ctr"/>
            <a:r>
              <a:rPr lang="en-US" dirty="0"/>
              <a:t>PRH2.3 R6</a:t>
            </a:r>
          </a:p>
        </p:txBody>
      </p:sp>
    </p:spTree>
    <p:extLst>
      <p:ext uri="{BB962C8B-B14F-4D97-AF65-F5344CB8AC3E}">
        <p14:creationId xmlns:p14="http://schemas.microsoft.com/office/powerpoint/2010/main" val="112761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rrowheads="1"/>
          </p:cNvSpPr>
          <p:nvPr>
            <p:ph type="title"/>
          </p:nvPr>
        </p:nvSpPr>
        <p:spPr/>
        <p:txBody>
          <a:bodyPr/>
          <a:lstStyle/>
          <a:p>
            <a:r>
              <a:rPr lang="en-US"/>
              <a:t>Tobacco Use Prevention Program (TUPP)</a:t>
            </a:r>
          </a:p>
        </p:txBody>
      </p:sp>
      <p:sp>
        <p:nvSpPr>
          <p:cNvPr id="173059" name="Rectangle 3"/>
          <p:cNvSpPr>
            <a:spLocks noGrp="1" noChangeArrowheads="1"/>
          </p:cNvSpPr>
          <p:nvPr>
            <p:ph idx="1"/>
          </p:nvPr>
        </p:nvSpPr>
        <p:spPr/>
        <p:txBody>
          <a:bodyPr/>
          <a:lstStyle/>
          <a:p>
            <a:r>
              <a:rPr lang="en-US"/>
              <a:t>Be aware of federal and state laws regarding use of tobacco products by minors (center must adhere) Some states the legal age has increased to 21. </a:t>
            </a:r>
          </a:p>
          <a:p>
            <a:r>
              <a:rPr lang="en-US"/>
              <a:t>Promote smoke-free environment or no smoking during the training day</a:t>
            </a:r>
          </a:p>
          <a:p>
            <a:r>
              <a:rPr lang="en-US"/>
              <a:t>If center operators choose to allow tobacco use, designated smoking areas must be located at least 25 feet away from all building entrances (or whatever your state law says)</a:t>
            </a:r>
          </a:p>
          <a:p>
            <a:r>
              <a:rPr lang="en-US"/>
              <a:t>What is policy on vaping and e-cigarettes (now called Electronic Nicotine Delivery Systems – ENDS)?</a:t>
            </a:r>
          </a:p>
          <a:p>
            <a:endParaRPr lang="en-US" dirty="0"/>
          </a:p>
        </p:txBody>
      </p:sp>
      <p:sp>
        <p:nvSpPr>
          <p:cNvPr id="37890" name="Slide Number Placeholder 4"/>
          <p:cNvSpPr>
            <a:spLocks noGrp="1"/>
          </p:cNvSpPr>
          <p:nvPr>
            <p:ph type="sldNum" sz="quarter" idx="12"/>
          </p:nvPr>
        </p:nvSpPr>
        <p:spPr/>
        <p:txBody>
          <a:bodyPr/>
          <a:lstStyle/>
          <a:p>
            <a:fld id="{B73AE075-537F-44E3-8A3A-6C9957E3F7A7}" type="slidenum">
              <a:rPr lang="en-US" smtClean="0"/>
              <a:pPr/>
              <a:t>15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5213481"/>
            <a:ext cx="1614218" cy="1538888"/>
          </a:xfrm>
          <a:prstGeom prst="rect">
            <a:avLst/>
          </a:prstGeom>
        </p:spPr>
      </p:pic>
    </p:spTree>
    <p:extLst>
      <p:ext uri="{BB962C8B-B14F-4D97-AF65-F5344CB8AC3E}">
        <p14:creationId xmlns:p14="http://schemas.microsoft.com/office/powerpoint/2010/main" val="219476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8F51-519F-7048-B3B5-1262FF7B90F0}"/>
              </a:ext>
            </a:extLst>
          </p:cNvPr>
          <p:cNvSpPr>
            <a:spLocks noGrp="1"/>
          </p:cNvSpPr>
          <p:nvPr>
            <p:ph type="title"/>
          </p:nvPr>
        </p:nvSpPr>
        <p:spPr/>
        <p:txBody>
          <a:bodyPr/>
          <a:lstStyle/>
          <a:p>
            <a:pPr algn="ctr"/>
            <a:r>
              <a:rPr lang="en-US" dirty="0"/>
              <a:t>Family Planning</a:t>
            </a:r>
          </a:p>
        </p:txBody>
      </p:sp>
      <p:sp>
        <p:nvSpPr>
          <p:cNvPr id="3" name="Text Placeholder 2">
            <a:extLst>
              <a:ext uri="{FF2B5EF4-FFF2-40B4-BE49-F238E27FC236}">
                <a16:creationId xmlns:a16="http://schemas.microsoft.com/office/drawing/2014/main" id="{F7E84E44-CCB5-DF43-9EF4-4EE1BE5C7FBE}"/>
              </a:ext>
            </a:extLst>
          </p:cNvPr>
          <p:cNvSpPr>
            <a:spLocks noGrp="1"/>
          </p:cNvSpPr>
          <p:nvPr>
            <p:ph type="body" idx="1"/>
          </p:nvPr>
        </p:nvSpPr>
        <p:spPr/>
        <p:txBody>
          <a:bodyPr/>
          <a:lstStyle/>
          <a:p>
            <a:pPr algn="ctr"/>
            <a:r>
              <a:rPr lang="en-US" dirty="0"/>
              <a:t>PRH 2.3 R7</a:t>
            </a:r>
          </a:p>
        </p:txBody>
      </p:sp>
    </p:spTree>
    <p:extLst>
      <p:ext uri="{BB962C8B-B14F-4D97-AF65-F5344CB8AC3E}">
        <p14:creationId xmlns:p14="http://schemas.microsoft.com/office/powerpoint/2010/main" val="209622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Grp="1" noRot="1" noChangeArrowheads="1"/>
          </p:cNvSpPr>
          <p:nvPr>
            <p:ph type="title"/>
          </p:nvPr>
        </p:nvSpPr>
        <p:spPr/>
        <p:txBody>
          <a:bodyPr/>
          <a:lstStyle/>
          <a:p>
            <a:r>
              <a:rPr lang="en-US"/>
              <a:t>Family Planning Program</a:t>
            </a:r>
            <a:endParaRPr lang="en-US" dirty="0"/>
          </a:p>
        </p:txBody>
      </p:sp>
      <p:sp>
        <p:nvSpPr>
          <p:cNvPr id="185349" name="Rectangle 5"/>
          <p:cNvSpPr>
            <a:spLocks noGrp="1" noChangeArrowheads="1"/>
          </p:cNvSpPr>
          <p:nvPr>
            <p:ph idx="1"/>
          </p:nvPr>
        </p:nvSpPr>
        <p:spPr/>
        <p:txBody>
          <a:bodyPr/>
          <a:lstStyle/>
          <a:p>
            <a:r>
              <a:rPr lang="en-US" sz="2000" dirty="0"/>
              <a:t>A family planning program shall be provided to all students on a voluntary basis. At a minimum, this program shall include counseling, health promotion activities, and medical services, including birth control. The Center Director shall appoint a staff member to implement and monitor this program. </a:t>
            </a:r>
          </a:p>
          <a:p>
            <a:r>
              <a:rPr lang="en-US" sz="2000" dirty="0"/>
              <a:t>Students who are pregnant and/or experiencing pregnancy-related medical conditions shall be afforded the same access to medical services, leave and medical separation as any other student experiencing a medical condition, unless otherwise provided by law. </a:t>
            </a:r>
          </a:p>
          <a:p>
            <a:endParaRPr lang="en-US" dirty="0"/>
          </a:p>
          <a:p>
            <a:endParaRPr lang="en-US" dirty="0"/>
          </a:p>
        </p:txBody>
      </p:sp>
      <p:sp>
        <p:nvSpPr>
          <p:cNvPr id="38914" name="Slide Number Placeholder 4"/>
          <p:cNvSpPr>
            <a:spLocks noGrp="1"/>
          </p:cNvSpPr>
          <p:nvPr>
            <p:ph type="sldNum" sz="quarter" idx="12"/>
          </p:nvPr>
        </p:nvSpPr>
        <p:spPr/>
        <p:txBody>
          <a:bodyPr/>
          <a:lstStyle/>
          <a:p>
            <a:fld id="{F0948C9C-51B6-4500-97CF-1D7AD7258AFA}" type="slidenum">
              <a:rPr lang="en-US" smtClean="0"/>
              <a:pPr/>
              <a:t>17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2101" y="0"/>
            <a:ext cx="1460591" cy="2189817"/>
          </a:xfrm>
          <a:prstGeom prst="rect">
            <a:avLst/>
          </a:prstGeom>
        </p:spPr>
      </p:pic>
    </p:spTree>
    <p:extLst>
      <p:ext uri="{BB962C8B-B14F-4D97-AF65-F5344CB8AC3E}">
        <p14:creationId xmlns:p14="http://schemas.microsoft.com/office/powerpoint/2010/main" val="347096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Family Planning Program</a:t>
            </a:r>
            <a:endParaRPr lang="en-US" dirty="0"/>
          </a:p>
        </p:txBody>
      </p:sp>
      <p:sp>
        <p:nvSpPr>
          <p:cNvPr id="3" name="Content Placeholder 2"/>
          <p:cNvSpPr>
            <a:spLocks noGrp="1"/>
          </p:cNvSpPr>
          <p:nvPr>
            <p:ph idx="1"/>
          </p:nvPr>
        </p:nvSpPr>
        <p:spPr/>
        <p:txBody>
          <a:bodyPr/>
          <a:lstStyle/>
          <a:p>
            <a:r>
              <a:rPr lang="en-US" dirty="0"/>
              <a:t>Once a center learns that a student is pregnant, pregnancy-related services shall include: </a:t>
            </a:r>
          </a:p>
          <a:p>
            <a:pPr lvl="1"/>
            <a:r>
              <a:rPr lang="en-US" dirty="0"/>
              <a:t>1. Prenatal services on center and/or in the community until separation, to include a comprehensive gestational record. </a:t>
            </a:r>
          </a:p>
          <a:p>
            <a:pPr lvl="1"/>
            <a:r>
              <a:rPr lang="en-US" dirty="0"/>
              <a:t>2. The center physician, in conjunction with an obstetrical/gynecological provider and the student, will agree upon a care-management and separation plan that takes into account the health and safety of the pregnant student before and after childbirth. </a:t>
            </a:r>
          </a:p>
          <a:p>
            <a:pPr lvl="1"/>
            <a:endParaRPr lang="en-US" dirty="0"/>
          </a:p>
          <a:p>
            <a:pPr lvl="1"/>
            <a:endParaRPr lang="en-US" dirty="0"/>
          </a:p>
        </p:txBody>
      </p:sp>
    </p:spTree>
    <p:extLst>
      <p:ext uri="{BB962C8B-B14F-4D97-AF65-F5344CB8AC3E}">
        <p14:creationId xmlns:p14="http://schemas.microsoft.com/office/powerpoint/2010/main" val="202413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Family Planning Program</a:t>
            </a:r>
            <a:endParaRPr lang="en-US" dirty="0"/>
          </a:p>
        </p:txBody>
      </p:sp>
      <p:sp>
        <p:nvSpPr>
          <p:cNvPr id="3" name="Content Placeholder 2"/>
          <p:cNvSpPr>
            <a:spLocks noGrp="1"/>
          </p:cNvSpPr>
          <p:nvPr>
            <p:ph idx="1"/>
          </p:nvPr>
        </p:nvSpPr>
        <p:spPr/>
        <p:txBody>
          <a:bodyPr/>
          <a:lstStyle/>
          <a:p>
            <a:r>
              <a:rPr lang="en-US" dirty="0"/>
              <a:t>The center shall identify available community health/social resources and services and will make arrangements for transportation for the purpose of obtaining such resources and services consistent with PRH 6.7 R9 (d). In lieu of the center providing transportation, the center may approve a student’s request to be transported by a friend, partner or family member. </a:t>
            </a:r>
          </a:p>
          <a:p>
            <a:r>
              <a:rPr lang="en-US" dirty="0"/>
              <a:t>The center shall not pay for an abortion unless the pregnancy is the result of rape or incest or unless a physician has certified that the student suffers from a physical disorder, injury, illness, or condition that places her in danger of death unless an abortion is performed.</a:t>
            </a:r>
          </a:p>
          <a:p>
            <a:endParaRPr lang="en-US" dirty="0"/>
          </a:p>
        </p:txBody>
      </p:sp>
    </p:spTree>
    <p:extLst>
      <p:ext uri="{BB962C8B-B14F-4D97-AF65-F5344CB8AC3E}">
        <p14:creationId xmlns:p14="http://schemas.microsoft.com/office/powerpoint/2010/main" val="258897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Policy and Requirements Handbook </a:t>
            </a:r>
          </a:p>
        </p:txBody>
      </p:sp>
      <p:sp>
        <p:nvSpPr>
          <p:cNvPr id="3" name="Content Placeholder 2"/>
          <p:cNvSpPr>
            <a:spLocks noGrp="1"/>
          </p:cNvSpPr>
          <p:nvPr>
            <p:ph idx="1"/>
          </p:nvPr>
        </p:nvSpPr>
        <p:spPr/>
        <p:txBody>
          <a:bodyPr/>
          <a:lstStyle/>
          <a:p>
            <a:endParaRPr lang="en-US" dirty="0"/>
          </a:p>
          <a:p>
            <a:r>
              <a:rPr lang="en-US" dirty="0"/>
              <a:t>PRH Chapter 2, sections 2.3 R5-R10</a:t>
            </a:r>
          </a:p>
          <a:p>
            <a:r>
              <a:rPr lang="en-US" dirty="0"/>
              <a:t>Refer to PRH for policy</a:t>
            </a:r>
          </a:p>
          <a:p>
            <a:r>
              <a:rPr lang="en-US" dirty="0"/>
              <a:t>Policy in this presentation has been paraphrased </a:t>
            </a:r>
          </a:p>
        </p:txBody>
      </p:sp>
    </p:spTree>
    <p:extLst>
      <p:ext uri="{BB962C8B-B14F-4D97-AF65-F5344CB8AC3E}">
        <p14:creationId xmlns:p14="http://schemas.microsoft.com/office/powerpoint/2010/main" val="65782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Family Planning Program</a:t>
            </a:r>
            <a:endParaRPr lang="en-US" dirty="0"/>
          </a:p>
        </p:txBody>
      </p:sp>
      <p:sp>
        <p:nvSpPr>
          <p:cNvPr id="3" name="Content Placeholder 2"/>
          <p:cNvSpPr>
            <a:spLocks noGrp="1"/>
          </p:cNvSpPr>
          <p:nvPr>
            <p:ph idx="1"/>
          </p:nvPr>
        </p:nvSpPr>
        <p:spPr/>
        <p:txBody>
          <a:bodyPr/>
          <a:lstStyle/>
          <a:p>
            <a:r>
              <a:rPr lang="en-US" dirty="0"/>
              <a:t>A student that is experiencing a pregnancy-related medical condition may be placed on paid administrative leave in accordance with PRH Exhibit 6-1. See Pay status: Paid, Duty status: Not Present for Duty-Administrative Leave with Pay.” </a:t>
            </a:r>
          </a:p>
          <a:p>
            <a:r>
              <a:rPr lang="en-US" dirty="0"/>
              <a:t>Pregnancy-related services shall include information on the options of continuing or terminating the pregnancy. </a:t>
            </a:r>
          </a:p>
          <a:p>
            <a:r>
              <a:rPr lang="en-US" dirty="0"/>
              <a:t>If required by applicable state laws in which the center is located, the Center shall notify the student’s parent/guardian of her pregnancy if she is a minor, and if required by applicable state law, inform the student of this requirement prior to the disclosure.” </a:t>
            </a:r>
          </a:p>
          <a:p>
            <a:endParaRPr lang="en-US" sz="1800" dirty="0"/>
          </a:p>
          <a:p>
            <a:endParaRPr lang="en-US" sz="2400" dirty="0"/>
          </a:p>
          <a:p>
            <a:endParaRPr lang="en-US" sz="2400" dirty="0"/>
          </a:p>
        </p:txBody>
      </p:sp>
    </p:spTree>
    <p:extLst>
      <p:ext uri="{BB962C8B-B14F-4D97-AF65-F5344CB8AC3E}">
        <p14:creationId xmlns:p14="http://schemas.microsoft.com/office/powerpoint/2010/main" val="166288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A40D-EA32-A34B-A08E-17131449B822}"/>
              </a:ext>
            </a:extLst>
          </p:cNvPr>
          <p:cNvSpPr>
            <a:spLocks noGrp="1"/>
          </p:cNvSpPr>
          <p:nvPr>
            <p:ph type="title"/>
          </p:nvPr>
        </p:nvSpPr>
        <p:spPr/>
        <p:txBody>
          <a:bodyPr/>
          <a:lstStyle/>
          <a:p>
            <a:r>
              <a:rPr lang="en-US" dirty="0"/>
              <a:t>Family Planning Scenario 1 </a:t>
            </a:r>
          </a:p>
        </p:txBody>
      </p:sp>
      <p:sp>
        <p:nvSpPr>
          <p:cNvPr id="3" name="Content Placeholder 2">
            <a:extLst>
              <a:ext uri="{FF2B5EF4-FFF2-40B4-BE49-F238E27FC236}">
                <a16:creationId xmlns:a16="http://schemas.microsoft.com/office/drawing/2014/main" id="{D79F5876-9A35-604E-853F-433300B2AB8A}"/>
              </a:ext>
            </a:extLst>
          </p:cNvPr>
          <p:cNvSpPr>
            <a:spLocks noGrp="1"/>
          </p:cNvSpPr>
          <p:nvPr>
            <p:ph idx="1"/>
          </p:nvPr>
        </p:nvSpPr>
        <p:spPr/>
        <p:txBody>
          <a:bodyPr/>
          <a:lstStyle/>
          <a:p>
            <a:r>
              <a:rPr lang="en-US" dirty="0"/>
              <a:t>When reviewing an applicant file on 17-year-old Susan, you determine she is 5 months pregnant and has had no problems with her pregnancy. </a:t>
            </a:r>
          </a:p>
          <a:p>
            <a:r>
              <a:rPr lang="en-US" dirty="0"/>
              <a:t>Do you recommend denial because she is 5 months pregnant and won’t have time to complete the program?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967" y="3778370"/>
            <a:ext cx="1893218" cy="2915555"/>
          </a:xfrm>
          <a:prstGeom prst="rect">
            <a:avLst/>
          </a:prstGeom>
        </p:spPr>
      </p:pic>
    </p:spTree>
    <p:extLst>
      <p:ext uri="{BB962C8B-B14F-4D97-AF65-F5344CB8AC3E}">
        <p14:creationId xmlns:p14="http://schemas.microsoft.com/office/powerpoint/2010/main" val="170963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6DE6-BBF8-FF44-9613-AB502CAE67A9}"/>
              </a:ext>
            </a:extLst>
          </p:cNvPr>
          <p:cNvSpPr>
            <a:spLocks noGrp="1"/>
          </p:cNvSpPr>
          <p:nvPr>
            <p:ph type="title"/>
          </p:nvPr>
        </p:nvSpPr>
        <p:spPr/>
        <p:txBody>
          <a:bodyPr/>
          <a:lstStyle/>
          <a:p>
            <a:r>
              <a:rPr lang="en-US" dirty="0"/>
              <a:t>Family Planning Scenario 2 </a:t>
            </a:r>
          </a:p>
        </p:txBody>
      </p:sp>
      <p:sp>
        <p:nvSpPr>
          <p:cNvPr id="3" name="Content Placeholder 2">
            <a:extLst>
              <a:ext uri="{FF2B5EF4-FFF2-40B4-BE49-F238E27FC236}">
                <a16:creationId xmlns:a16="http://schemas.microsoft.com/office/drawing/2014/main" id="{DF92CDF3-D00D-B94E-BBC7-3EDFEBFB7B7E}"/>
              </a:ext>
            </a:extLst>
          </p:cNvPr>
          <p:cNvSpPr>
            <a:spLocks noGrp="1"/>
          </p:cNvSpPr>
          <p:nvPr>
            <p:ph idx="1"/>
          </p:nvPr>
        </p:nvSpPr>
        <p:spPr/>
        <p:txBody>
          <a:bodyPr/>
          <a:lstStyle/>
          <a:p>
            <a:r>
              <a:rPr lang="en-US" dirty="0"/>
              <a:t>Marsha is a 16 year old who has been on center for 5 months. She requests a pregnancy test and it is positive.  What do you do?</a:t>
            </a:r>
          </a:p>
          <a:p>
            <a:pPr marL="514350" indent="-514350">
              <a:buAutoNum type="alphaLcPeriod"/>
            </a:pPr>
            <a:r>
              <a:rPr lang="en-US" dirty="0"/>
              <a:t>Automatically notify Marsha’s guardian of the pregnancy</a:t>
            </a:r>
          </a:p>
          <a:p>
            <a:pPr marL="514350" indent="-514350">
              <a:buAutoNum type="alphaLcPeriod"/>
            </a:pPr>
            <a:r>
              <a:rPr lang="en-US" dirty="0"/>
              <a:t>Check your state’s informing laws</a:t>
            </a:r>
          </a:p>
          <a:p>
            <a:pPr marL="514350" indent="-514350">
              <a:buAutoNum type="alphaLcPeriod"/>
            </a:pPr>
            <a:r>
              <a:rPr lang="en-US" dirty="0"/>
              <a:t>Encourage Marsha to call her guardian</a:t>
            </a:r>
          </a:p>
          <a:p>
            <a:pPr marL="514350" indent="-514350">
              <a:buAutoNum type="alphaLcPeriod"/>
            </a:pPr>
            <a:r>
              <a:rPr lang="en-US" dirty="0"/>
              <a:t>a. only</a:t>
            </a:r>
          </a:p>
          <a:p>
            <a:pPr marL="514350" indent="-514350">
              <a:buAutoNum type="alphaLcPeriod"/>
            </a:pPr>
            <a:r>
              <a:rPr lang="en-US" dirty="0"/>
              <a:t>b. and c.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521708"/>
            <a:ext cx="4572000" cy="2185416"/>
          </a:xfrm>
          <a:prstGeom prst="rect">
            <a:avLst/>
          </a:prstGeom>
        </p:spPr>
      </p:pic>
    </p:spTree>
    <p:extLst>
      <p:ext uri="{BB962C8B-B14F-4D97-AF65-F5344CB8AC3E}">
        <p14:creationId xmlns:p14="http://schemas.microsoft.com/office/powerpoint/2010/main" val="333604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79C7-6CA4-F743-95FD-9DE0D3C9AA9C}"/>
              </a:ext>
            </a:extLst>
          </p:cNvPr>
          <p:cNvSpPr>
            <a:spLocks noGrp="1"/>
          </p:cNvSpPr>
          <p:nvPr>
            <p:ph type="title"/>
          </p:nvPr>
        </p:nvSpPr>
        <p:spPr/>
        <p:txBody>
          <a:bodyPr/>
          <a:lstStyle/>
          <a:p>
            <a:pPr algn="ctr"/>
            <a:r>
              <a:rPr lang="en-US" dirty="0"/>
              <a:t>HIV/AIDs</a:t>
            </a:r>
          </a:p>
        </p:txBody>
      </p:sp>
      <p:sp>
        <p:nvSpPr>
          <p:cNvPr id="3" name="Text Placeholder 2">
            <a:extLst>
              <a:ext uri="{FF2B5EF4-FFF2-40B4-BE49-F238E27FC236}">
                <a16:creationId xmlns:a16="http://schemas.microsoft.com/office/drawing/2014/main" id="{9B81DAEC-7B13-E747-ABAE-AD1D9C8AB133}"/>
              </a:ext>
            </a:extLst>
          </p:cNvPr>
          <p:cNvSpPr>
            <a:spLocks noGrp="1"/>
          </p:cNvSpPr>
          <p:nvPr>
            <p:ph type="body" idx="1"/>
          </p:nvPr>
        </p:nvSpPr>
        <p:spPr/>
        <p:txBody>
          <a:bodyPr/>
          <a:lstStyle/>
          <a:p>
            <a:pPr algn="ctr"/>
            <a:r>
              <a:rPr lang="en-US" dirty="0"/>
              <a:t>PRH 2.3 R8</a:t>
            </a:r>
          </a:p>
        </p:txBody>
      </p:sp>
    </p:spTree>
    <p:extLst>
      <p:ext uri="{BB962C8B-B14F-4D97-AF65-F5344CB8AC3E}">
        <p14:creationId xmlns:p14="http://schemas.microsoft.com/office/powerpoint/2010/main" val="32937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rrowheads="1"/>
          </p:cNvSpPr>
          <p:nvPr>
            <p:ph type="title"/>
          </p:nvPr>
        </p:nvSpPr>
        <p:spPr/>
        <p:txBody>
          <a:bodyPr/>
          <a:lstStyle/>
          <a:p>
            <a:r>
              <a:rPr lang="en-US"/>
              <a:t>HIV/AIDS</a:t>
            </a:r>
          </a:p>
        </p:txBody>
      </p:sp>
      <p:sp>
        <p:nvSpPr>
          <p:cNvPr id="189443" name="Rectangle 3"/>
          <p:cNvSpPr>
            <a:spLocks noGrp="1" noChangeArrowheads="1"/>
          </p:cNvSpPr>
          <p:nvPr>
            <p:ph idx="1"/>
          </p:nvPr>
        </p:nvSpPr>
        <p:spPr/>
        <p:txBody>
          <a:bodyPr>
            <a:normAutofit fontScale="92500" lnSpcReduction="20000"/>
          </a:bodyPr>
          <a:lstStyle/>
          <a:p>
            <a:r>
              <a:rPr lang="en-US" sz="2400" dirty="0"/>
              <a:t>HIV/AIDS program includes:</a:t>
            </a:r>
          </a:p>
          <a:p>
            <a:pPr lvl="1"/>
            <a:r>
              <a:rPr lang="en-US" sz="2000" dirty="0"/>
              <a:t>Education</a:t>
            </a:r>
          </a:p>
          <a:p>
            <a:pPr lvl="1"/>
            <a:r>
              <a:rPr lang="en-US" sz="2000" dirty="0"/>
              <a:t>Testing</a:t>
            </a:r>
          </a:p>
          <a:p>
            <a:pPr lvl="1"/>
            <a:r>
              <a:rPr lang="en-US" sz="2000" dirty="0"/>
              <a:t>Provide pre- and post-test counseling according to your state and local laws</a:t>
            </a:r>
          </a:p>
          <a:p>
            <a:pPr lvl="1"/>
            <a:r>
              <a:rPr lang="en-US" sz="2000" dirty="0"/>
              <a:t>Follow up</a:t>
            </a:r>
          </a:p>
          <a:p>
            <a:pPr lvl="1"/>
            <a:r>
              <a:rPr lang="en-US" sz="2000" dirty="0"/>
              <a:t>Case management for HIV-positive students</a:t>
            </a:r>
          </a:p>
          <a:p>
            <a:r>
              <a:rPr lang="en-US" sz="2400" dirty="0"/>
              <a:t>Have student sign that they received their results (Promising practice)</a:t>
            </a:r>
          </a:p>
          <a:p>
            <a:r>
              <a:rPr lang="en-US" sz="2400" dirty="0"/>
              <a:t>Submit specimens for HIV testing to the nationally contracted laboratory. Centers shall not be reimbursed for HIV tests performed at other than the nationally contracted lab.</a:t>
            </a:r>
          </a:p>
          <a:p>
            <a:endParaRPr lang="en-US" sz="2400" dirty="0"/>
          </a:p>
          <a:p>
            <a:endParaRPr lang="en-US" sz="2400" dirty="0"/>
          </a:p>
        </p:txBody>
      </p:sp>
      <p:sp>
        <p:nvSpPr>
          <p:cNvPr id="40962" name="Slide Number Placeholder 4"/>
          <p:cNvSpPr>
            <a:spLocks noGrp="1"/>
          </p:cNvSpPr>
          <p:nvPr>
            <p:ph type="sldNum" sz="quarter" idx="12"/>
          </p:nvPr>
        </p:nvSpPr>
        <p:spPr/>
        <p:txBody>
          <a:bodyPr/>
          <a:lstStyle/>
          <a:p>
            <a:fld id="{1A015EFC-9155-4341-BA0A-FBBD18E41899}" type="slidenum">
              <a:rPr lang="en-US" smtClean="0"/>
              <a:pPr/>
              <a:t>24</a:t>
            </a:fld>
            <a:endParaRPr lang="en-US"/>
          </a:p>
        </p:txBody>
      </p:sp>
    </p:spTree>
    <p:extLst>
      <p:ext uri="{BB962C8B-B14F-4D97-AF65-F5344CB8AC3E}">
        <p14:creationId xmlns:p14="http://schemas.microsoft.com/office/powerpoint/2010/main" val="238519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2B6B-2BA9-0E43-A75D-CED54F41602C}"/>
              </a:ext>
            </a:extLst>
          </p:cNvPr>
          <p:cNvSpPr>
            <a:spLocks noGrp="1"/>
          </p:cNvSpPr>
          <p:nvPr>
            <p:ph type="title"/>
          </p:nvPr>
        </p:nvSpPr>
        <p:spPr/>
        <p:txBody>
          <a:bodyPr/>
          <a:lstStyle/>
          <a:p>
            <a:r>
              <a:rPr lang="en-US" dirty="0"/>
              <a:t>Education </a:t>
            </a:r>
          </a:p>
        </p:txBody>
      </p:sp>
      <p:sp>
        <p:nvSpPr>
          <p:cNvPr id="3" name="Content Placeholder 2">
            <a:extLst>
              <a:ext uri="{FF2B5EF4-FFF2-40B4-BE49-F238E27FC236}">
                <a16:creationId xmlns:a16="http://schemas.microsoft.com/office/drawing/2014/main" id="{92087785-8D28-9E48-9236-708DB947A27A}"/>
              </a:ext>
            </a:extLst>
          </p:cNvPr>
          <p:cNvSpPr>
            <a:spLocks noGrp="1"/>
          </p:cNvSpPr>
          <p:nvPr>
            <p:ph idx="1"/>
          </p:nvPr>
        </p:nvSpPr>
        <p:spPr/>
        <p:txBody>
          <a:bodyPr/>
          <a:lstStyle/>
          <a:p>
            <a:r>
              <a:rPr lang="en-US" dirty="0"/>
              <a:t>Go over the HIV Information sheet (Form 2-02) and have the student sign. Conduct Pre-HIV Testing Counseling </a:t>
            </a:r>
          </a:p>
          <a:p>
            <a:r>
              <a:rPr lang="en-US" dirty="0"/>
              <a:t>Contact your local Health Department to determine what should be covered in Pre- and Post- Test Counseling</a:t>
            </a:r>
          </a:p>
          <a:p>
            <a:r>
              <a:rPr lang="en-US" dirty="0"/>
              <a:t>When giving students their results make sure to cover Post-Test Counseling </a:t>
            </a:r>
          </a:p>
          <a:p>
            <a:r>
              <a:rPr lang="en-US" dirty="0"/>
              <a:t>Talk about safe sex</a:t>
            </a:r>
          </a:p>
          <a:p>
            <a:endParaRPr lang="en-US" dirty="0"/>
          </a:p>
        </p:txBody>
      </p:sp>
    </p:spTree>
    <p:extLst>
      <p:ext uri="{BB962C8B-B14F-4D97-AF65-F5344CB8AC3E}">
        <p14:creationId xmlns:p14="http://schemas.microsoft.com/office/powerpoint/2010/main" val="836128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29A4-AC63-6C4E-BF36-60253AB4BFBF}"/>
              </a:ext>
            </a:extLst>
          </p:cNvPr>
          <p:cNvSpPr>
            <a:spLocks noGrp="1"/>
          </p:cNvSpPr>
          <p:nvPr>
            <p:ph type="title"/>
          </p:nvPr>
        </p:nvSpPr>
        <p:spPr/>
        <p:txBody>
          <a:bodyPr/>
          <a:lstStyle/>
          <a:p>
            <a:r>
              <a:rPr lang="en-US"/>
              <a:t>HIV Testing </a:t>
            </a:r>
            <a:endParaRPr lang="en-US" dirty="0"/>
          </a:p>
        </p:txBody>
      </p:sp>
      <p:sp>
        <p:nvSpPr>
          <p:cNvPr id="3" name="Content Placeholder 2">
            <a:extLst>
              <a:ext uri="{FF2B5EF4-FFF2-40B4-BE49-F238E27FC236}">
                <a16:creationId xmlns:a16="http://schemas.microsoft.com/office/drawing/2014/main" id="{8793CD52-4C95-0948-A15F-C8D503E2667B}"/>
              </a:ext>
            </a:extLst>
          </p:cNvPr>
          <p:cNvSpPr>
            <a:spLocks noGrp="1"/>
          </p:cNvSpPr>
          <p:nvPr>
            <p:ph idx="1"/>
          </p:nvPr>
        </p:nvSpPr>
        <p:spPr/>
        <p:txBody>
          <a:bodyPr/>
          <a:lstStyle/>
          <a:p>
            <a:r>
              <a:rPr lang="en-US" dirty="0"/>
              <a:t>Test students for HIV infection under the following circumstances:</a:t>
            </a:r>
          </a:p>
          <a:p>
            <a:pPr lvl="1"/>
            <a:r>
              <a:rPr lang="en-US" dirty="0"/>
              <a:t>As part of the cursory medical examination (see Section 2.3, R2.c).</a:t>
            </a:r>
          </a:p>
          <a:p>
            <a:pPr lvl="1"/>
            <a:r>
              <a:rPr lang="en-US" dirty="0"/>
              <a:t>If a student exhibits signs and/or symptoms of a possible AIDS-related condition.</a:t>
            </a:r>
          </a:p>
          <a:p>
            <a:pPr lvl="1"/>
            <a:r>
              <a:rPr lang="en-US" dirty="0"/>
              <a:t>Upon reasonable suspicion of student exposure to HIV.</a:t>
            </a:r>
          </a:p>
          <a:p>
            <a:pPr lvl="1"/>
            <a:r>
              <a:rPr lang="en-US" dirty="0"/>
              <a:t>When student is diagnosed with a newly contracted sexually transmitted disease.</a:t>
            </a:r>
          </a:p>
          <a:p>
            <a:pPr lvl="1"/>
            <a:r>
              <a:rPr lang="en-US" dirty="0"/>
              <a:t>Upon student request and after physician consultation.</a:t>
            </a:r>
          </a:p>
          <a:p>
            <a:r>
              <a:rPr lang="en-US" dirty="0"/>
              <a:t>Submit specimens for HIV testing to the nationally contracted laboratory. Centers shall not be reimbursed for HIV tests performed at other than the nationally contracted lab.</a:t>
            </a:r>
          </a:p>
          <a:p>
            <a:endParaRPr lang="en-US" dirty="0"/>
          </a:p>
          <a:p>
            <a:endParaRPr lang="en-US" dirty="0"/>
          </a:p>
        </p:txBody>
      </p:sp>
    </p:spTree>
    <p:extLst>
      <p:ext uri="{BB962C8B-B14F-4D97-AF65-F5344CB8AC3E}">
        <p14:creationId xmlns:p14="http://schemas.microsoft.com/office/powerpoint/2010/main" val="2684645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9956-0FEF-A542-998A-3863DF8AD85D}"/>
              </a:ext>
            </a:extLst>
          </p:cNvPr>
          <p:cNvSpPr>
            <a:spLocks noGrp="1"/>
          </p:cNvSpPr>
          <p:nvPr>
            <p:ph type="title"/>
          </p:nvPr>
        </p:nvSpPr>
        <p:spPr/>
        <p:txBody>
          <a:bodyPr/>
          <a:lstStyle/>
          <a:p>
            <a:r>
              <a:rPr lang="en-US" dirty="0"/>
              <a:t>Case Management </a:t>
            </a:r>
          </a:p>
        </p:txBody>
      </p:sp>
      <p:sp>
        <p:nvSpPr>
          <p:cNvPr id="3" name="Content Placeholder 2">
            <a:extLst>
              <a:ext uri="{FF2B5EF4-FFF2-40B4-BE49-F238E27FC236}">
                <a16:creationId xmlns:a16="http://schemas.microsoft.com/office/drawing/2014/main" id="{F22F70AB-F082-2E40-8D0D-63D3A7BDC001}"/>
              </a:ext>
            </a:extLst>
          </p:cNvPr>
          <p:cNvSpPr>
            <a:spLocks noGrp="1"/>
          </p:cNvSpPr>
          <p:nvPr>
            <p:ph idx="1"/>
          </p:nvPr>
        </p:nvSpPr>
        <p:spPr/>
        <p:txBody>
          <a:bodyPr/>
          <a:lstStyle/>
          <a:p>
            <a:r>
              <a:rPr lang="en-US" dirty="0"/>
              <a:t>The CMHC needs to be present when students testing positive for HIV are given the results.</a:t>
            </a:r>
          </a:p>
          <a:p>
            <a:r>
              <a:rPr lang="en-US" dirty="0"/>
              <a:t>Coordinate care and case management of students seeking off center care either at home or in community.</a:t>
            </a:r>
          </a:p>
        </p:txBody>
      </p:sp>
    </p:spTree>
    <p:extLst>
      <p:ext uri="{BB962C8B-B14F-4D97-AF65-F5344CB8AC3E}">
        <p14:creationId xmlns:p14="http://schemas.microsoft.com/office/powerpoint/2010/main" val="131628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9084-8EFC-554D-BE32-ACF8BE9A4851}"/>
              </a:ext>
            </a:extLst>
          </p:cNvPr>
          <p:cNvSpPr>
            <a:spLocks noGrp="1"/>
          </p:cNvSpPr>
          <p:nvPr>
            <p:ph type="title"/>
          </p:nvPr>
        </p:nvSpPr>
        <p:spPr/>
        <p:txBody>
          <a:bodyPr/>
          <a:lstStyle/>
          <a:p>
            <a:r>
              <a:rPr lang="en-US" dirty="0"/>
              <a:t>HIV Scenario </a:t>
            </a:r>
          </a:p>
        </p:txBody>
      </p:sp>
      <p:sp>
        <p:nvSpPr>
          <p:cNvPr id="3" name="Content Placeholder 2">
            <a:extLst>
              <a:ext uri="{FF2B5EF4-FFF2-40B4-BE49-F238E27FC236}">
                <a16:creationId xmlns:a16="http://schemas.microsoft.com/office/drawing/2014/main" id="{2EA20C51-0E08-7243-A419-2B030107EF7A}"/>
              </a:ext>
            </a:extLst>
          </p:cNvPr>
          <p:cNvSpPr>
            <a:spLocks noGrp="1"/>
          </p:cNvSpPr>
          <p:nvPr>
            <p:ph idx="1"/>
          </p:nvPr>
        </p:nvSpPr>
        <p:spPr/>
        <p:txBody>
          <a:bodyPr/>
          <a:lstStyle/>
          <a:p>
            <a:r>
              <a:rPr lang="en-US" dirty="0"/>
              <a:t>Johnny arrives on center and is HIV positive. You educate him on safe sex and safety precautions. </a:t>
            </a:r>
          </a:p>
          <a:p>
            <a:r>
              <a:rPr lang="en-US" dirty="0"/>
              <a:t>Do you have Johnny sign a behavior contract regarding having sex with other students? </a:t>
            </a:r>
          </a:p>
          <a:p>
            <a:pPr lvl="1"/>
            <a:r>
              <a:rPr lang="en-US" dirty="0"/>
              <a:t>Yes or No</a:t>
            </a:r>
          </a:p>
          <a:p>
            <a:pPr marL="0" indent="0">
              <a:buNone/>
            </a:pPr>
            <a:endParaRPr lang="en-US" dirty="0"/>
          </a:p>
        </p:txBody>
      </p:sp>
    </p:spTree>
    <p:extLst>
      <p:ext uri="{BB962C8B-B14F-4D97-AF65-F5344CB8AC3E}">
        <p14:creationId xmlns:p14="http://schemas.microsoft.com/office/powerpoint/2010/main" val="1764942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4684-2063-E44F-906B-EDF484F3890D}"/>
              </a:ext>
            </a:extLst>
          </p:cNvPr>
          <p:cNvSpPr>
            <a:spLocks noGrp="1"/>
          </p:cNvSpPr>
          <p:nvPr>
            <p:ph type="title"/>
          </p:nvPr>
        </p:nvSpPr>
        <p:spPr/>
        <p:txBody>
          <a:bodyPr/>
          <a:lstStyle/>
          <a:p>
            <a:r>
              <a:rPr lang="en-US" dirty="0"/>
              <a:t>HIV Question </a:t>
            </a:r>
          </a:p>
        </p:txBody>
      </p:sp>
      <p:sp>
        <p:nvSpPr>
          <p:cNvPr id="3" name="Content Placeholder 2">
            <a:extLst>
              <a:ext uri="{FF2B5EF4-FFF2-40B4-BE49-F238E27FC236}">
                <a16:creationId xmlns:a16="http://schemas.microsoft.com/office/drawing/2014/main" id="{8FE0561A-CACB-704B-B872-826B4EA95876}"/>
              </a:ext>
            </a:extLst>
          </p:cNvPr>
          <p:cNvSpPr>
            <a:spLocks noGrp="1"/>
          </p:cNvSpPr>
          <p:nvPr>
            <p:ph idx="1"/>
          </p:nvPr>
        </p:nvSpPr>
        <p:spPr/>
        <p:txBody>
          <a:bodyPr/>
          <a:lstStyle/>
          <a:p>
            <a:r>
              <a:rPr lang="en-US" dirty="0"/>
              <a:t>Who do you notify on center that Johnny is HIV positive?</a:t>
            </a:r>
          </a:p>
          <a:p>
            <a:pPr marL="514350" indent="-514350">
              <a:buAutoNum type="alphaLcPeriod"/>
            </a:pPr>
            <a:r>
              <a:rPr lang="en-US" dirty="0"/>
              <a:t>Dorm Life Manager</a:t>
            </a:r>
          </a:p>
          <a:p>
            <a:pPr marL="514350" indent="-514350">
              <a:buAutoNum type="alphaLcPeriod"/>
            </a:pPr>
            <a:r>
              <a:rPr lang="en-US" dirty="0"/>
              <a:t>Center Career Counselor</a:t>
            </a:r>
          </a:p>
          <a:p>
            <a:pPr marL="514350" indent="-514350">
              <a:buAutoNum type="alphaLcPeriod"/>
            </a:pPr>
            <a:r>
              <a:rPr lang="en-US" dirty="0"/>
              <a:t>Only share information with the student’s written permission</a:t>
            </a:r>
          </a:p>
          <a:p>
            <a:pPr marL="514350" indent="-514350">
              <a:buAutoNum type="alphaLcPeriod"/>
            </a:pPr>
            <a:r>
              <a:rPr lang="en-US" dirty="0"/>
              <a:t>Trade Instructor</a:t>
            </a:r>
          </a:p>
          <a:p>
            <a:pPr marL="514350" indent="-514350">
              <a:buAutoNum type="alphaLcPeriod"/>
            </a:pPr>
            <a:r>
              <a:rPr lang="en-US" dirty="0"/>
              <a:t>Parent or guardian</a:t>
            </a:r>
          </a:p>
        </p:txBody>
      </p:sp>
    </p:spTree>
    <p:extLst>
      <p:ext uri="{BB962C8B-B14F-4D97-AF65-F5344CB8AC3E}">
        <p14:creationId xmlns:p14="http://schemas.microsoft.com/office/powerpoint/2010/main" val="94732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4C64-F9E2-724D-BD0A-C8606C720040}"/>
              </a:ext>
            </a:extLst>
          </p:cNvPr>
          <p:cNvSpPr>
            <a:spLocks noGrp="1"/>
          </p:cNvSpPr>
          <p:nvPr>
            <p:ph type="title"/>
          </p:nvPr>
        </p:nvSpPr>
        <p:spPr/>
        <p:txBody>
          <a:bodyPr/>
          <a:lstStyle/>
          <a:p>
            <a:r>
              <a:rPr lang="en-US" dirty="0"/>
              <a:t>TEAP </a:t>
            </a:r>
          </a:p>
        </p:txBody>
      </p:sp>
      <p:sp>
        <p:nvSpPr>
          <p:cNvPr id="3" name="Text Placeholder 2">
            <a:extLst>
              <a:ext uri="{FF2B5EF4-FFF2-40B4-BE49-F238E27FC236}">
                <a16:creationId xmlns:a16="http://schemas.microsoft.com/office/drawing/2014/main" id="{1931D591-069D-1E4D-847E-B43720E84D8B}"/>
              </a:ext>
            </a:extLst>
          </p:cNvPr>
          <p:cNvSpPr>
            <a:spLocks noGrp="1"/>
          </p:cNvSpPr>
          <p:nvPr>
            <p:ph type="body" idx="1"/>
          </p:nvPr>
        </p:nvSpPr>
        <p:spPr/>
        <p:txBody>
          <a:bodyPr/>
          <a:lstStyle/>
          <a:p>
            <a:r>
              <a:rPr lang="en-US" dirty="0"/>
              <a:t>PRH 2.3 R5</a:t>
            </a:r>
          </a:p>
        </p:txBody>
      </p:sp>
    </p:spTree>
    <p:extLst>
      <p:ext uri="{BB962C8B-B14F-4D97-AF65-F5344CB8AC3E}">
        <p14:creationId xmlns:p14="http://schemas.microsoft.com/office/powerpoint/2010/main" val="374040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E38B-0398-AC44-9088-F18B839E7DB0}"/>
              </a:ext>
            </a:extLst>
          </p:cNvPr>
          <p:cNvSpPr>
            <a:spLocks noGrp="1"/>
          </p:cNvSpPr>
          <p:nvPr>
            <p:ph type="title"/>
          </p:nvPr>
        </p:nvSpPr>
        <p:spPr/>
        <p:txBody>
          <a:bodyPr>
            <a:normAutofit fontScale="90000"/>
          </a:bodyPr>
          <a:lstStyle/>
          <a:p>
            <a:pPr algn="ctr"/>
            <a:r>
              <a:rPr lang="en-US" dirty="0"/>
              <a:t>Healthy Eating and Acting Lifestyles (HEALs)</a:t>
            </a:r>
          </a:p>
        </p:txBody>
      </p:sp>
      <p:sp>
        <p:nvSpPr>
          <p:cNvPr id="3" name="Text Placeholder 2">
            <a:extLst>
              <a:ext uri="{FF2B5EF4-FFF2-40B4-BE49-F238E27FC236}">
                <a16:creationId xmlns:a16="http://schemas.microsoft.com/office/drawing/2014/main" id="{310DE14C-07D6-D94B-BE0C-0C1D5CF2A245}"/>
              </a:ext>
            </a:extLst>
          </p:cNvPr>
          <p:cNvSpPr>
            <a:spLocks noGrp="1"/>
          </p:cNvSpPr>
          <p:nvPr>
            <p:ph type="body" idx="1"/>
          </p:nvPr>
        </p:nvSpPr>
        <p:spPr/>
        <p:txBody>
          <a:bodyPr/>
          <a:lstStyle/>
          <a:p>
            <a:pPr algn="ctr"/>
            <a:r>
              <a:rPr lang="en-US" dirty="0"/>
              <a:t>PRH 2.3 R9</a:t>
            </a:r>
          </a:p>
        </p:txBody>
      </p:sp>
    </p:spTree>
    <p:extLst>
      <p:ext uri="{BB962C8B-B14F-4D97-AF65-F5344CB8AC3E}">
        <p14:creationId xmlns:p14="http://schemas.microsoft.com/office/powerpoint/2010/main" val="179909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HEALS</a:t>
            </a:r>
          </a:p>
        </p:txBody>
      </p:sp>
      <p:sp>
        <p:nvSpPr>
          <p:cNvPr id="3" name="Content Placeholder 2"/>
          <p:cNvSpPr>
            <a:spLocks noGrp="1"/>
          </p:cNvSpPr>
          <p:nvPr>
            <p:ph idx="1"/>
          </p:nvPr>
        </p:nvSpPr>
        <p:spPr/>
        <p:txBody>
          <a:bodyPr>
            <a:normAutofit/>
          </a:bodyPr>
          <a:lstStyle/>
          <a:p>
            <a:r>
              <a:rPr lang="en-US" sz="2600" dirty="0"/>
              <a:t>At a minimum the HEALs Programs should consist of:</a:t>
            </a:r>
          </a:p>
          <a:p>
            <a:pPr marL="914400" lvl="1" indent="-514350">
              <a:buFont typeface="+mj-lt"/>
              <a:buAutoNum type="arabicPeriod"/>
            </a:pPr>
            <a:r>
              <a:rPr lang="en-US" sz="2600" dirty="0"/>
              <a:t>Planning</a:t>
            </a:r>
          </a:p>
          <a:p>
            <a:pPr marL="914400" lvl="1" indent="-514350">
              <a:buFont typeface="+mj-lt"/>
              <a:buAutoNum type="arabicPeriod"/>
            </a:pPr>
            <a:r>
              <a:rPr lang="en-US" sz="2600" dirty="0"/>
              <a:t>Environment</a:t>
            </a:r>
          </a:p>
          <a:p>
            <a:pPr marL="914400" lvl="1" indent="-514350">
              <a:buFont typeface="+mj-lt"/>
              <a:buAutoNum type="arabicPeriod"/>
            </a:pPr>
            <a:r>
              <a:rPr lang="en-US" sz="2600" dirty="0"/>
              <a:t>Education and Counseling</a:t>
            </a:r>
          </a:p>
          <a:p>
            <a:pPr marL="914400" lvl="1" indent="-514350">
              <a:buFont typeface="+mj-lt"/>
              <a:buAutoNum type="arabicPeriod"/>
            </a:pPr>
            <a:r>
              <a:rPr lang="en-US" sz="2600" dirty="0"/>
              <a:t>Assessment</a:t>
            </a:r>
          </a:p>
          <a:p>
            <a:r>
              <a:rPr lang="en-US" sz="2600" dirty="0"/>
              <a:t>Center Director establishes a Healthy Eating and Active Lifestyles Committee to oversee and coordinate this program.</a:t>
            </a:r>
          </a:p>
          <a:p>
            <a:endParaRPr lang="en-US" dirty="0"/>
          </a:p>
        </p:txBody>
      </p:sp>
      <p:sp>
        <p:nvSpPr>
          <p:cNvPr id="4" name="Slide Number Placeholder 3"/>
          <p:cNvSpPr>
            <a:spLocks noGrp="1"/>
          </p:cNvSpPr>
          <p:nvPr>
            <p:ph type="sldNum" sz="quarter" idx="12"/>
          </p:nvPr>
        </p:nvSpPr>
        <p:spPr>
          <a:xfrm>
            <a:off x="8534400" y="6245225"/>
            <a:ext cx="2133600" cy="476250"/>
          </a:xfrm>
          <a:prstGeom prst="rect">
            <a:avLst/>
          </a:prstGeom>
        </p:spPr>
        <p:txBody>
          <a:bodyPr/>
          <a:lstStyle/>
          <a:p>
            <a:pPr>
              <a:defRPr/>
            </a:pPr>
            <a:fld id="{7CA8AE7A-CCE5-4162-A49D-D691EDB32E95}" type="slidenum">
              <a:rPr lang="en-US" smtClean="0"/>
              <a:pPr>
                <a:defRPr/>
              </a:pPr>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1"/>
            <a:ext cx="3429000" cy="2286000"/>
          </a:xfrm>
          <a:prstGeom prst="rect">
            <a:avLst/>
          </a:prstGeom>
        </p:spPr>
      </p:pic>
    </p:spTree>
    <p:extLst>
      <p:ext uri="{BB962C8B-B14F-4D97-AF65-F5344CB8AC3E}">
        <p14:creationId xmlns:p14="http://schemas.microsoft.com/office/powerpoint/2010/main" val="835838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FED3-010C-8B41-8409-4EB9A9B07635}"/>
              </a:ext>
            </a:extLst>
          </p:cNvPr>
          <p:cNvSpPr>
            <a:spLocks noGrp="1"/>
          </p:cNvSpPr>
          <p:nvPr>
            <p:ph type="title"/>
          </p:nvPr>
        </p:nvSpPr>
        <p:spPr/>
        <p:txBody>
          <a:bodyPr/>
          <a:lstStyle/>
          <a:p>
            <a:r>
              <a:rPr lang="en-US"/>
              <a:t>HEALs</a:t>
            </a:r>
            <a:endParaRPr lang="en-US" dirty="0"/>
          </a:p>
        </p:txBody>
      </p:sp>
      <p:sp>
        <p:nvSpPr>
          <p:cNvPr id="3" name="Content Placeholder 2">
            <a:extLst>
              <a:ext uri="{FF2B5EF4-FFF2-40B4-BE49-F238E27FC236}">
                <a16:creationId xmlns:a16="http://schemas.microsoft.com/office/drawing/2014/main" id="{0E26EED6-2D6E-6446-8477-0E0B57813533}"/>
              </a:ext>
            </a:extLst>
          </p:cNvPr>
          <p:cNvSpPr>
            <a:spLocks noGrp="1"/>
          </p:cNvSpPr>
          <p:nvPr>
            <p:ph idx="1"/>
          </p:nvPr>
        </p:nvSpPr>
        <p:spPr/>
        <p:txBody>
          <a:bodyPr/>
          <a:lstStyle/>
          <a:p>
            <a:r>
              <a:rPr lang="en-US"/>
              <a:t>Planning:  The  HEALs committee shall include at a minimum the Health and Wellness Manager, Food Services Manager/Supervisor, Recreation Supervisor or Specialist, TEAP Specialist, Residential Manager, and student representative.</a:t>
            </a:r>
          </a:p>
          <a:p>
            <a:pPr lvl="1"/>
            <a:r>
              <a:rPr lang="en-US"/>
              <a:t>Planning should incorporate students interests in planning activities and there should be collaboration between various departments on center. Need to plan activities that will foster student involvement, participation, and accountability.</a:t>
            </a:r>
          </a:p>
          <a:p>
            <a:pPr lvl="1"/>
            <a:r>
              <a:rPr lang="en-US"/>
              <a:t>See the HEALs website https://supportservices.jobcorps.gov/HEAL/Pages/default.aspx</a:t>
            </a:r>
          </a:p>
          <a:p>
            <a:endParaRPr lang="en-US" dirty="0"/>
          </a:p>
        </p:txBody>
      </p:sp>
    </p:spTree>
    <p:extLst>
      <p:ext uri="{BB962C8B-B14F-4D97-AF65-F5344CB8AC3E}">
        <p14:creationId xmlns:p14="http://schemas.microsoft.com/office/powerpoint/2010/main" val="3124428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B611-AD3C-E445-80AB-D23B56854C15}"/>
              </a:ext>
            </a:extLst>
          </p:cNvPr>
          <p:cNvSpPr>
            <a:spLocks noGrp="1"/>
          </p:cNvSpPr>
          <p:nvPr>
            <p:ph type="title"/>
          </p:nvPr>
        </p:nvSpPr>
        <p:spPr/>
        <p:txBody>
          <a:bodyPr/>
          <a:lstStyle/>
          <a:p>
            <a:r>
              <a:rPr lang="en-US"/>
              <a:t>HEALs</a:t>
            </a:r>
            <a:endParaRPr lang="en-US" dirty="0"/>
          </a:p>
        </p:txBody>
      </p:sp>
      <p:sp>
        <p:nvSpPr>
          <p:cNvPr id="3" name="Content Placeholder 2">
            <a:extLst>
              <a:ext uri="{FF2B5EF4-FFF2-40B4-BE49-F238E27FC236}">
                <a16:creationId xmlns:a16="http://schemas.microsoft.com/office/drawing/2014/main" id="{9CB1AD34-6A61-6041-B359-296081468941}"/>
              </a:ext>
            </a:extLst>
          </p:cNvPr>
          <p:cNvSpPr>
            <a:spLocks noGrp="1"/>
          </p:cNvSpPr>
          <p:nvPr>
            <p:ph idx="1"/>
          </p:nvPr>
        </p:nvSpPr>
        <p:spPr/>
        <p:txBody>
          <a:bodyPr/>
          <a:lstStyle/>
          <a:p>
            <a:r>
              <a:rPr lang="en-US"/>
              <a:t>Environment: should consist of a variety of fitness activities, nutritious and healthy food choices and limit non-nutritious selections on center</a:t>
            </a:r>
          </a:p>
          <a:p>
            <a:r>
              <a:rPr lang="en-US"/>
              <a:t>Education and Counseling: provide a variety of educational materials that promote fitness, good nutrition and healthy choices, provide individual weight management program and counseling, and incorporate motivational interviewing and goal setting to assist student’s in being successful with healthy choices</a:t>
            </a:r>
          </a:p>
          <a:p>
            <a:r>
              <a:rPr lang="en-US"/>
              <a:t>Assessment: Document, monitor and asses the program. Make changes as necessary; do the “Making the Grade” to assess the program every 6 months</a:t>
            </a:r>
          </a:p>
          <a:p>
            <a:endParaRPr lang="en-US" dirty="0"/>
          </a:p>
        </p:txBody>
      </p:sp>
    </p:spTree>
    <p:extLst>
      <p:ext uri="{BB962C8B-B14F-4D97-AF65-F5344CB8AC3E}">
        <p14:creationId xmlns:p14="http://schemas.microsoft.com/office/powerpoint/2010/main" val="7939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9DCB-21B8-F241-86D3-701E9A034001}"/>
              </a:ext>
            </a:extLst>
          </p:cNvPr>
          <p:cNvSpPr>
            <a:spLocks noGrp="1"/>
          </p:cNvSpPr>
          <p:nvPr>
            <p:ph type="title"/>
          </p:nvPr>
        </p:nvSpPr>
        <p:spPr/>
        <p:txBody>
          <a:bodyPr/>
          <a:lstStyle/>
          <a:p>
            <a:r>
              <a:rPr lang="en-US" dirty="0"/>
              <a:t>HEALs Question 1</a:t>
            </a:r>
          </a:p>
        </p:txBody>
      </p:sp>
      <p:sp>
        <p:nvSpPr>
          <p:cNvPr id="3" name="Content Placeholder 2">
            <a:extLst>
              <a:ext uri="{FF2B5EF4-FFF2-40B4-BE49-F238E27FC236}">
                <a16:creationId xmlns:a16="http://schemas.microsoft.com/office/drawing/2014/main" id="{502BF3E2-577B-134E-8F7B-2DE43AF308A9}"/>
              </a:ext>
            </a:extLst>
          </p:cNvPr>
          <p:cNvSpPr>
            <a:spLocks noGrp="1"/>
          </p:cNvSpPr>
          <p:nvPr>
            <p:ph idx="1"/>
          </p:nvPr>
        </p:nvSpPr>
        <p:spPr/>
        <p:txBody>
          <a:bodyPr/>
          <a:lstStyle/>
          <a:p>
            <a:r>
              <a:rPr lang="en-US" dirty="0"/>
              <a:t>Are all centers required to have a HEALs committee? </a:t>
            </a:r>
          </a:p>
          <a:p>
            <a:pPr marL="0" indent="0">
              <a:buNone/>
            </a:pPr>
            <a:endParaRPr lang="en-US" dirty="0"/>
          </a:p>
        </p:txBody>
      </p:sp>
    </p:spTree>
    <p:extLst>
      <p:ext uri="{BB962C8B-B14F-4D97-AF65-F5344CB8AC3E}">
        <p14:creationId xmlns:p14="http://schemas.microsoft.com/office/powerpoint/2010/main" val="402600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77C9-4DF6-344D-9AD5-FB20DA0BC069}"/>
              </a:ext>
            </a:extLst>
          </p:cNvPr>
          <p:cNvSpPr>
            <a:spLocks noGrp="1"/>
          </p:cNvSpPr>
          <p:nvPr>
            <p:ph type="title"/>
          </p:nvPr>
        </p:nvSpPr>
        <p:spPr/>
        <p:txBody>
          <a:bodyPr/>
          <a:lstStyle/>
          <a:p>
            <a:r>
              <a:rPr lang="en-US" dirty="0"/>
              <a:t>HEALs Question 2</a:t>
            </a:r>
          </a:p>
        </p:txBody>
      </p:sp>
      <p:sp>
        <p:nvSpPr>
          <p:cNvPr id="3" name="Content Placeholder 2">
            <a:extLst>
              <a:ext uri="{FF2B5EF4-FFF2-40B4-BE49-F238E27FC236}">
                <a16:creationId xmlns:a16="http://schemas.microsoft.com/office/drawing/2014/main" id="{29762796-E68F-3F4E-B0E3-3B0103CD9337}"/>
              </a:ext>
            </a:extLst>
          </p:cNvPr>
          <p:cNvSpPr>
            <a:spLocks noGrp="1"/>
          </p:cNvSpPr>
          <p:nvPr>
            <p:ph idx="1"/>
          </p:nvPr>
        </p:nvSpPr>
        <p:spPr/>
        <p:txBody>
          <a:bodyPr/>
          <a:lstStyle/>
          <a:p>
            <a:r>
              <a:rPr lang="en-US" dirty="0"/>
              <a:t>Does the HWM have to be the HEALs Coordinator? </a:t>
            </a:r>
          </a:p>
        </p:txBody>
      </p:sp>
    </p:spTree>
    <p:extLst>
      <p:ext uri="{BB962C8B-B14F-4D97-AF65-F5344CB8AC3E}">
        <p14:creationId xmlns:p14="http://schemas.microsoft.com/office/powerpoint/2010/main" val="1809870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F63B-7F46-1C43-8393-B5BA23BA3833}"/>
              </a:ext>
            </a:extLst>
          </p:cNvPr>
          <p:cNvSpPr>
            <a:spLocks noGrp="1"/>
          </p:cNvSpPr>
          <p:nvPr>
            <p:ph type="title"/>
          </p:nvPr>
        </p:nvSpPr>
        <p:spPr/>
        <p:txBody>
          <a:bodyPr/>
          <a:lstStyle/>
          <a:p>
            <a:pPr algn="ctr"/>
            <a:r>
              <a:rPr lang="en-US" dirty="0"/>
              <a:t>Health Aspects of Sports </a:t>
            </a:r>
          </a:p>
        </p:txBody>
      </p:sp>
      <p:sp>
        <p:nvSpPr>
          <p:cNvPr id="3" name="Text Placeholder 2">
            <a:extLst>
              <a:ext uri="{FF2B5EF4-FFF2-40B4-BE49-F238E27FC236}">
                <a16:creationId xmlns:a16="http://schemas.microsoft.com/office/drawing/2014/main" id="{FDC37493-E273-3C47-AEF2-2C6F44D6AEC7}"/>
              </a:ext>
            </a:extLst>
          </p:cNvPr>
          <p:cNvSpPr>
            <a:spLocks noGrp="1"/>
          </p:cNvSpPr>
          <p:nvPr>
            <p:ph type="body" idx="1"/>
          </p:nvPr>
        </p:nvSpPr>
        <p:spPr/>
        <p:txBody>
          <a:bodyPr/>
          <a:lstStyle/>
          <a:p>
            <a:pPr algn="ctr"/>
            <a:r>
              <a:rPr lang="en-US" dirty="0"/>
              <a:t>PRH 2.3 R10</a:t>
            </a:r>
          </a:p>
        </p:txBody>
      </p:sp>
    </p:spTree>
    <p:extLst>
      <p:ext uri="{BB962C8B-B14F-4D97-AF65-F5344CB8AC3E}">
        <p14:creationId xmlns:p14="http://schemas.microsoft.com/office/powerpoint/2010/main" val="178168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rrowheads="1"/>
          </p:cNvSpPr>
          <p:nvPr>
            <p:ph type="title"/>
          </p:nvPr>
        </p:nvSpPr>
        <p:spPr/>
        <p:txBody>
          <a:bodyPr/>
          <a:lstStyle/>
          <a:p>
            <a:pPr eaLnBrk="1" hangingPunct="1"/>
            <a:r>
              <a:rPr lang="en-US"/>
              <a:t>Health Aspects of Sports</a:t>
            </a:r>
          </a:p>
        </p:txBody>
      </p:sp>
      <p:sp>
        <p:nvSpPr>
          <p:cNvPr id="168963" name="Rectangle 3"/>
          <p:cNvSpPr>
            <a:spLocks noGrp="1" noChangeArrowheads="1"/>
          </p:cNvSpPr>
          <p:nvPr>
            <p:ph idx="1"/>
          </p:nvPr>
        </p:nvSpPr>
        <p:spPr/>
        <p:txBody>
          <a:bodyPr rtlCol="0">
            <a:normAutofit/>
          </a:bodyPr>
          <a:lstStyle/>
          <a:p>
            <a:pPr>
              <a:defRPr/>
            </a:pPr>
            <a:r>
              <a:rPr lang="en-US" sz="2400" dirty="0"/>
              <a:t>All students must be medically cleared to participate in organized sports activities by the center physician or designee </a:t>
            </a:r>
          </a:p>
          <a:p>
            <a:pPr>
              <a:defRPr/>
            </a:pPr>
            <a:r>
              <a:rPr lang="en-US" sz="2400" dirty="0"/>
              <a:t>Staff certified in CPR and First Aid are present at all sports events including practice sessions</a:t>
            </a:r>
          </a:p>
          <a:p>
            <a:pPr>
              <a:defRPr/>
            </a:pPr>
            <a:r>
              <a:rPr lang="en-US" sz="2400" dirty="0"/>
              <a:t>Adequate transportation must be available in the event of an emergency at all sponsored events</a:t>
            </a:r>
          </a:p>
          <a:p>
            <a:pPr>
              <a:defRPr/>
            </a:pPr>
            <a:endParaRPr lang="en-US" sz="2400" dirty="0"/>
          </a:p>
        </p:txBody>
      </p:sp>
      <p:sp>
        <p:nvSpPr>
          <p:cNvPr id="36866" name="Slide Number Placeholder 4"/>
          <p:cNvSpPr>
            <a:spLocks noGrp="1"/>
          </p:cNvSpPr>
          <p:nvPr>
            <p:ph type="sldNum" sz="quarter" idx="12"/>
          </p:nvPr>
        </p:nvSpPr>
        <p:spPr>
          <a:xfrm>
            <a:off x="8534400" y="6245225"/>
            <a:ext cx="2133600" cy="476250"/>
          </a:xfrm>
          <a:prstGeom prst="rect">
            <a:avLst/>
          </a:prstGeom>
        </p:spPr>
        <p:txBody>
          <a:bodyPr/>
          <a:lstStyle/>
          <a:p>
            <a:pPr>
              <a:defRPr/>
            </a:pPr>
            <a:fld id="{7D373FA1-F542-44C8-9B31-CFBA279B5592}" type="slidenum">
              <a:rPr lang="en-US"/>
              <a:pPr>
                <a:defRPr/>
              </a:pPr>
              <a:t>37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395" y="4801969"/>
            <a:ext cx="7414045" cy="2155246"/>
          </a:xfrm>
          <a:prstGeom prst="rect">
            <a:avLst/>
          </a:prstGeom>
        </p:spPr>
      </p:pic>
    </p:spTree>
    <p:extLst>
      <p:ext uri="{BB962C8B-B14F-4D97-AF65-F5344CB8AC3E}">
        <p14:creationId xmlns:p14="http://schemas.microsoft.com/office/powerpoint/2010/main" val="450969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p:txBody>
          <a:bodyPr/>
          <a:lstStyle/>
          <a:p>
            <a:pPr eaLnBrk="1" hangingPunct="1"/>
            <a:r>
              <a:rPr lang="en-US"/>
              <a:t>Important Resources</a:t>
            </a:r>
          </a:p>
        </p:txBody>
      </p:sp>
      <p:sp>
        <p:nvSpPr>
          <p:cNvPr id="26627" name="Rectangle 3"/>
          <p:cNvSpPr>
            <a:spLocks noGrp="1" noChangeArrowheads="1"/>
          </p:cNvSpPr>
          <p:nvPr>
            <p:ph idx="1"/>
          </p:nvPr>
        </p:nvSpPr>
        <p:spPr/>
        <p:txBody>
          <a:bodyPr rtlCol="0">
            <a:normAutofit/>
          </a:bodyPr>
          <a:lstStyle/>
          <a:p>
            <a:pPr>
              <a:lnSpc>
                <a:spcPct val="120000"/>
              </a:lnSpc>
              <a:defRPr/>
            </a:pPr>
            <a:r>
              <a:rPr lang="en-US" b="1" dirty="0"/>
              <a:t>PRH</a:t>
            </a:r>
            <a:r>
              <a:rPr lang="en-US" dirty="0"/>
              <a:t>—2, 2.3 R5-R10</a:t>
            </a:r>
          </a:p>
          <a:p>
            <a:pPr>
              <a:lnSpc>
                <a:spcPct val="120000"/>
              </a:lnSpc>
              <a:defRPr/>
            </a:pPr>
            <a:r>
              <a:rPr lang="en-US" b="1" dirty="0"/>
              <a:t>Desk Reference Guide (DRG) HWM (update pending)</a:t>
            </a:r>
          </a:p>
          <a:p>
            <a:pPr>
              <a:lnSpc>
                <a:spcPct val="120000"/>
              </a:lnSpc>
              <a:defRPr/>
            </a:pPr>
            <a:r>
              <a:rPr lang="en-US" b="1" dirty="0"/>
              <a:t>Desk Reference Guide (DRG) TEAP</a:t>
            </a:r>
            <a:endParaRPr lang="en-US" dirty="0"/>
          </a:p>
          <a:p>
            <a:r>
              <a:rPr lang="en-US" b="1" dirty="0"/>
              <a:t>TAGs</a:t>
            </a:r>
          </a:p>
          <a:p>
            <a:pPr lvl="1"/>
            <a:r>
              <a:rPr lang="en-US" b="1" dirty="0"/>
              <a:t>Family Planning TAG</a:t>
            </a:r>
            <a:br>
              <a:rPr lang="en-US" dirty="0"/>
            </a:br>
            <a:r>
              <a:rPr lang="en-US" dirty="0"/>
              <a:t>Revised Date: July 2020</a:t>
            </a:r>
            <a:br>
              <a:rPr lang="en-US" dirty="0"/>
            </a:br>
            <a:r>
              <a:rPr lang="en-US" dirty="0"/>
              <a:t>Versions: </a:t>
            </a:r>
            <a:r>
              <a:rPr lang="en-US" dirty="0">
                <a:hlinkClick r:id="rId3"/>
              </a:rPr>
              <a:t>PDF format​</a:t>
            </a:r>
            <a:r>
              <a:rPr lang="en-US" dirty="0"/>
              <a:t> or </a:t>
            </a:r>
            <a:r>
              <a:rPr lang="en-US" dirty="0">
                <a:hlinkClick r:id="rId4"/>
              </a:rPr>
              <a:t>online</a:t>
            </a:r>
            <a:endParaRPr lang="en-US" dirty="0"/>
          </a:p>
          <a:p>
            <a:pPr marL="0" indent="0">
              <a:buNone/>
            </a:pPr>
            <a:endParaRPr lang="en-US" dirty="0"/>
          </a:p>
          <a:p>
            <a:pPr>
              <a:lnSpc>
                <a:spcPct val="120000"/>
              </a:lnSpc>
              <a:defRPr/>
            </a:pPr>
            <a:endParaRPr lang="en-US" dirty="0"/>
          </a:p>
        </p:txBody>
      </p:sp>
      <p:sp>
        <p:nvSpPr>
          <p:cNvPr id="17410" name="Slide Number Placeholder 4"/>
          <p:cNvSpPr>
            <a:spLocks noGrp="1"/>
          </p:cNvSpPr>
          <p:nvPr>
            <p:ph type="sldNum" sz="quarter" idx="12"/>
          </p:nvPr>
        </p:nvSpPr>
        <p:spPr>
          <a:xfrm>
            <a:off x="8534400" y="6245225"/>
            <a:ext cx="2133600" cy="476250"/>
          </a:xfrm>
          <a:prstGeom prst="rect">
            <a:avLst/>
          </a:prstGeom>
        </p:spPr>
        <p:txBody>
          <a:bodyPr/>
          <a:lstStyle/>
          <a:p>
            <a:pPr>
              <a:defRPr/>
            </a:pPr>
            <a:fld id="{C83C03D9-1FF7-45E1-A989-1DD2B7482A73}" type="slidenum">
              <a:rPr lang="en-US"/>
              <a:pPr>
                <a:defRPr/>
              </a:pPr>
              <a:t>38</a:t>
            </a:fld>
            <a:endParaRPr lang="en-US"/>
          </a:p>
        </p:txBody>
      </p:sp>
    </p:spTree>
    <p:extLst>
      <p:ext uri="{BB962C8B-B14F-4D97-AF65-F5344CB8AC3E}">
        <p14:creationId xmlns:p14="http://schemas.microsoft.com/office/powerpoint/2010/main" val="356271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ED15-A9A6-C944-8F03-4EF951ADFE9B}"/>
              </a:ext>
            </a:extLst>
          </p:cNvPr>
          <p:cNvSpPr>
            <a:spLocks noGrp="1"/>
          </p:cNvSpPr>
          <p:nvPr>
            <p:ph type="title"/>
          </p:nvPr>
        </p:nvSpPr>
        <p:spPr/>
        <p:txBody>
          <a:bodyPr/>
          <a:lstStyle/>
          <a:p>
            <a:r>
              <a:rPr lang="en-US" dirty="0"/>
              <a:t>Resources (websites)</a:t>
            </a:r>
          </a:p>
        </p:txBody>
      </p:sp>
      <p:sp>
        <p:nvSpPr>
          <p:cNvPr id="3" name="Content Placeholder 2">
            <a:extLst>
              <a:ext uri="{FF2B5EF4-FFF2-40B4-BE49-F238E27FC236}">
                <a16:creationId xmlns:a16="http://schemas.microsoft.com/office/drawing/2014/main" id="{B16ED98E-41A6-FA47-8348-D0917E610690}"/>
              </a:ext>
            </a:extLst>
          </p:cNvPr>
          <p:cNvSpPr>
            <a:spLocks noGrp="1"/>
          </p:cNvSpPr>
          <p:nvPr>
            <p:ph idx="1"/>
          </p:nvPr>
        </p:nvSpPr>
        <p:spPr/>
        <p:txBody>
          <a:bodyPr>
            <a:normAutofit/>
          </a:bodyPr>
          <a:lstStyle/>
          <a:p>
            <a:r>
              <a:rPr lang="en-US" dirty="0"/>
              <a:t>Health and Wellness website </a:t>
            </a:r>
            <a:r>
              <a:rPr lang="en-US" dirty="0">
                <a:hlinkClick r:id="rId3"/>
              </a:rPr>
              <a:t>https://supportservices.jobcorps.gov/Health/Pages/default.aspx</a:t>
            </a:r>
            <a:endParaRPr lang="en-US" dirty="0"/>
          </a:p>
          <a:p>
            <a:r>
              <a:rPr lang="en-US" dirty="0"/>
              <a:t>Healthy Eating and Active Lifestyles website </a:t>
            </a:r>
            <a:r>
              <a:rPr lang="en-US" dirty="0">
                <a:hlinkClick r:id="rId4"/>
              </a:rPr>
              <a:t>https://supportservices.jobcorps.gov/HEAL/Pages/default.aspx</a:t>
            </a:r>
            <a:endParaRPr lang="en-US" dirty="0"/>
          </a:p>
          <a:p>
            <a:r>
              <a:rPr lang="en-US" dirty="0"/>
              <a:t>Health Education Curriculum </a:t>
            </a:r>
            <a:r>
              <a:rPr lang="en-US" dirty="0">
                <a:hlinkClick r:id="rId5"/>
              </a:rPr>
              <a:t>https://supportservices.jobcorps.gov/health/Pages/HECurriculum.aspx</a:t>
            </a:r>
            <a:endParaRPr lang="en-US" dirty="0"/>
          </a:p>
          <a:p>
            <a:r>
              <a:rPr lang="en-US" dirty="0"/>
              <a:t>Reporting Laws </a:t>
            </a:r>
            <a:r>
              <a:rPr lang="en-US" dirty="0">
                <a:hlinkClick r:id="rId6"/>
              </a:rPr>
              <a:t>https://rainn.org/public-policy-action</a:t>
            </a:r>
            <a:endParaRPr lang="en-US" dirty="0"/>
          </a:p>
          <a:p>
            <a:endParaRPr lang="en-US" dirty="0"/>
          </a:p>
        </p:txBody>
      </p:sp>
    </p:spTree>
    <p:extLst>
      <p:ext uri="{BB962C8B-B14F-4D97-AF65-F5344CB8AC3E}">
        <p14:creationId xmlns:p14="http://schemas.microsoft.com/office/powerpoint/2010/main" val="374145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38BE-A041-0D45-B950-48D23F21F7FB}"/>
              </a:ext>
            </a:extLst>
          </p:cNvPr>
          <p:cNvSpPr>
            <a:spLocks noGrp="1"/>
          </p:cNvSpPr>
          <p:nvPr>
            <p:ph type="title"/>
          </p:nvPr>
        </p:nvSpPr>
        <p:spPr/>
        <p:txBody>
          <a:bodyPr/>
          <a:lstStyle/>
          <a:p>
            <a:r>
              <a:rPr lang="en-US"/>
              <a:t>TEAP Services</a:t>
            </a:r>
            <a:endParaRPr lang="en-US" dirty="0"/>
          </a:p>
        </p:txBody>
      </p:sp>
      <p:sp>
        <p:nvSpPr>
          <p:cNvPr id="3" name="Content Placeholder 2">
            <a:extLst>
              <a:ext uri="{FF2B5EF4-FFF2-40B4-BE49-F238E27FC236}">
                <a16:creationId xmlns:a16="http://schemas.microsoft.com/office/drawing/2014/main" id="{D6AF1639-FF2B-E846-80FB-76CAA033652C}"/>
              </a:ext>
            </a:extLst>
          </p:cNvPr>
          <p:cNvSpPr>
            <a:spLocks noGrp="1"/>
          </p:cNvSpPr>
          <p:nvPr>
            <p:ph idx="1"/>
          </p:nvPr>
        </p:nvSpPr>
        <p:spPr/>
        <p:txBody>
          <a:bodyPr/>
          <a:lstStyle/>
          <a:p>
            <a:r>
              <a:rPr lang="en-US" dirty="0"/>
              <a:t>The general emphasis of TEAP must be on:</a:t>
            </a:r>
          </a:p>
          <a:p>
            <a:pPr lvl="1"/>
            <a:r>
              <a:rPr lang="en-US" dirty="0"/>
              <a:t>Prevention</a:t>
            </a:r>
          </a:p>
          <a:p>
            <a:pPr lvl="1"/>
            <a:r>
              <a:rPr lang="en-US" dirty="0"/>
              <a:t>Education</a:t>
            </a:r>
          </a:p>
          <a:p>
            <a:pPr lvl="1"/>
            <a:r>
              <a:rPr lang="en-US" dirty="0"/>
              <a:t>Identification of substance use problems</a:t>
            </a:r>
          </a:p>
          <a:p>
            <a:pPr lvl="1"/>
            <a:r>
              <a:rPr lang="en-US" dirty="0"/>
              <a:t>Relapse prevention</a:t>
            </a:r>
          </a:p>
          <a:p>
            <a:pPr lvl="1"/>
            <a:r>
              <a:rPr lang="en-US" dirty="0"/>
              <a:t>Helping students overcome barriers to employability</a:t>
            </a:r>
          </a:p>
          <a:p>
            <a:endParaRPr lang="en-US" dirty="0"/>
          </a:p>
        </p:txBody>
      </p:sp>
    </p:spTree>
    <p:extLst>
      <p:ext uri="{BB962C8B-B14F-4D97-AF65-F5344CB8AC3E}">
        <p14:creationId xmlns:p14="http://schemas.microsoft.com/office/powerpoint/2010/main" val="854845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p:nvPr>
        </p:nvSpPr>
        <p:spPr>
          <a:xfrm>
            <a:off x="1678675" y="476250"/>
            <a:ext cx="8553361" cy="1143000"/>
          </a:xfrm>
        </p:spPr>
        <p:txBody>
          <a:bodyPr/>
          <a:lstStyle/>
          <a:p>
            <a:r>
              <a:rPr lang="en-US" dirty="0"/>
              <a:t>Additional Resources </a:t>
            </a:r>
          </a:p>
        </p:txBody>
      </p:sp>
      <p:sp>
        <p:nvSpPr>
          <p:cNvPr id="204803" name="Rectangle 3"/>
          <p:cNvSpPr>
            <a:spLocks noGrp="1"/>
          </p:cNvSpPr>
          <p:nvPr>
            <p:ph idx="1"/>
          </p:nvPr>
        </p:nvSpPr>
        <p:spPr>
          <a:xfrm>
            <a:off x="1678675" y="1905000"/>
            <a:ext cx="8789158" cy="5334000"/>
          </a:xfrm>
        </p:spPr>
        <p:txBody>
          <a:bodyPr>
            <a:noAutofit/>
          </a:bodyPr>
          <a:lstStyle/>
          <a:p>
            <a:pPr>
              <a:buFont typeface="Wingdings" panose="05000000000000000000" pitchFamily="2" charset="2"/>
              <a:buChar char="§"/>
            </a:pPr>
            <a:r>
              <a:rPr lang="en-US" sz="2800" dirty="0"/>
              <a:t>Appendices </a:t>
            </a:r>
          </a:p>
          <a:p>
            <a:pPr lvl="1">
              <a:buFont typeface="Wingdings" panose="05000000000000000000" pitchFamily="2" charset="2"/>
              <a:buChar char="§"/>
            </a:pPr>
            <a:r>
              <a:rPr lang="en-US" sz="2000" dirty="0"/>
              <a:t>Appendix 201 Communicating With Persons With Disabilities</a:t>
            </a:r>
          </a:p>
          <a:p>
            <a:pPr lvl="1">
              <a:buFont typeface="Wingdings" panose="05000000000000000000" pitchFamily="2" charset="2"/>
              <a:buChar char="§"/>
            </a:pPr>
            <a:r>
              <a:rPr lang="en-US" sz="2000" dirty="0"/>
              <a:t>Appendix 202: Transmission, Storage, and Confidentiality of Medical, Health, and Disability-Related Information </a:t>
            </a:r>
          </a:p>
          <a:p>
            <a:pPr lvl="1">
              <a:buFont typeface="Wingdings" panose="05000000000000000000" pitchFamily="2" charset="2"/>
              <a:buChar char="§"/>
            </a:pPr>
            <a:r>
              <a:rPr lang="en-US" sz="2000" dirty="0"/>
              <a:t>Appendix 203 Medication Management Guidelines</a:t>
            </a:r>
          </a:p>
          <a:p>
            <a:pPr lvl="1">
              <a:buFont typeface="Wingdings" panose="05000000000000000000" pitchFamily="2" charset="2"/>
              <a:buChar char="§"/>
            </a:pPr>
            <a:r>
              <a:rPr lang="en-US" sz="2000" dirty="0"/>
              <a:t>Appendix 601 Student Rights to Privacy and Disclosure of Information</a:t>
            </a:r>
          </a:p>
          <a:p>
            <a:pPr lvl="1">
              <a:buFont typeface="Wingdings" panose="05000000000000000000" pitchFamily="2" charset="2"/>
              <a:buChar char="§"/>
            </a:pPr>
            <a:endParaRPr lang="en-US" dirty="0"/>
          </a:p>
        </p:txBody>
      </p:sp>
      <p:sp>
        <p:nvSpPr>
          <p:cNvPr id="2" name="Slide Number Placeholder 1">
            <a:extLst>
              <a:ext uri="{FF2B5EF4-FFF2-40B4-BE49-F238E27FC236}">
                <a16:creationId xmlns:a16="http://schemas.microsoft.com/office/drawing/2014/main" id="{FE06B512-EFE3-40BA-AA5B-F041FA22D1D7}"/>
              </a:ext>
            </a:extLst>
          </p:cNvPr>
          <p:cNvSpPr>
            <a:spLocks noGrp="1"/>
          </p:cNvSpPr>
          <p:nvPr>
            <p:ph type="sldNum" sz="quarter" idx="12"/>
          </p:nvPr>
        </p:nvSpPr>
        <p:spPr/>
        <p:txBody>
          <a:bodyPr/>
          <a:lstStyle/>
          <a:p>
            <a:pPr>
              <a:defRPr/>
            </a:pPr>
            <a:fld id="{5B73F288-119C-4A61-BAB7-6805DB4CCA32}" type="slidenum">
              <a:rPr lang="en-US" smtClean="0"/>
              <a:pPr>
                <a:defRPr/>
              </a:pPr>
              <a:t>40</a:t>
            </a:fld>
            <a:endParaRPr lang="en-US" dirty="0"/>
          </a:p>
        </p:txBody>
      </p:sp>
    </p:spTree>
    <p:extLst>
      <p:ext uri="{BB962C8B-B14F-4D97-AF65-F5344CB8AC3E}">
        <p14:creationId xmlns:p14="http://schemas.microsoft.com/office/powerpoint/2010/main" val="186947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A019-0232-F046-8B2B-6CE8B1E26FBD}"/>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281EEA5D-EC75-0644-ADF1-7162A045D670}"/>
              </a:ext>
            </a:extLst>
          </p:cNvPr>
          <p:cNvSpPr>
            <a:spLocks noGrp="1"/>
          </p:cNvSpPr>
          <p:nvPr>
            <p:ph idx="1"/>
          </p:nvPr>
        </p:nvSpPr>
        <p:spPr/>
        <p:txBody>
          <a:bodyPr>
            <a:normAutofit fontScale="92500" lnSpcReduction="10000"/>
          </a:bodyPr>
          <a:lstStyle/>
          <a:p>
            <a:r>
              <a:rPr lang="en-US" sz="2800" dirty="0"/>
              <a:t>Exhibits</a:t>
            </a:r>
          </a:p>
          <a:p>
            <a:pPr lvl="1">
              <a:buFont typeface="Wingdings" pitchFamily="2" charset="2"/>
              <a:buChar char="§"/>
            </a:pPr>
            <a:r>
              <a:rPr lang="en-US" sz="2000" dirty="0"/>
              <a:t>2-4 Job Corps Basic Healthcare Responsibilities</a:t>
            </a:r>
          </a:p>
          <a:p>
            <a:pPr lvl="1">
              <a:buFont typeface="Wingdings" pitchFamily="2" charset="2"/>
              <a:buChar char="§"/>
            </a:pPr>
            <a:r>
              <a:rPr lang="en-US" sz="2000" dirty="0"/>
              <a:t>5-1  Standard Operating Procedures</a:t>
            </a:r>
          </a:p>
          <a:p>
            <a:pPr lvl="1">
              <a:buFont typeface="Wingdings" pitchFamily="2" charset="2"/>
              <a:buChar char="§"/>
            </a:pPr>
            <a:r>
              <a:rPr lang="en-US" sz="2000" dirty="0"/>
              <a:t>5-2  Plan and Report Submission Requirements</a:t>
            </a:r>
          </a:p>
          <a:p>
            <a:pPr lvl="1">
              <a:buFont typeface="Wingdings" pitchFamily="2" charset="2"/>
              <a:buChar char="§"/>
            </a:pPr>
            <a:r>
              <a:rPr lang="en-US" sz="2000" dirty="0"/>
              <a:t>5-3  Minimum Staff Qualifications</a:t>
            </a:r>
          </a:p>
          <a:p>
            <a:pPr lvl="1">
              <a:buFont typeface="Wingdings" pitchFamily="2" charset="2"/>
              <a:buChar char="§"/>
            </a:pPr>
            <a:r>
              <a:rPr lang="en-US" sz="2000" dirty="0"/>
              <a:t>5-4  Required Staff Training Staff Training</a:t>
            </a:r>
          </a:p>
          <a:p>
            <a:pPr lvl="1">
              <a:buFont typeface="Wingdings" pitchFamily="2" charset="2"/>
              <a:buChar char="§"/>
            </a:pPr>
            <a:r>
              <a:rPr lang="en-US" sz="2000" dirty="0"/>
              <a:t>5-6  Center Health Services Staffing Requirements</a:t>
            </a:r>
          </a:p>
          <a:p>
            <a:pPr lvl="1">
              <a:buFont typeface="Wingdings" pitchFamily="2" charset="2"/>
              <a:buChar char="§"/>
            </a:pPr>
            <a:r>
              <a:rPr lang="en-US" sz="2000" dirty="0"/>
              <a:t>6-1  Duty/Pay/Leave Status Chart</a:t>
            </a:r>
          </a:p>
          <a:p>
            <a:pPr lvl="1">
              <a:buFont typeface="Wingdings" pitchFamily="2" charset="2"/>
              <a:buChar char="§"/>
            </a:pPr>
            <a:r>
              <a:rPr lang="en-US" sz="2000" dirty="0"/>
              <a:t>6-3  Student Transportation </a:t>
            </a:r>
          </a:p>
        </p:txBody>
      </p:sp>
      <p:sp>
        <p:nvSpPr>
          <p:cNvPr id="4" name="Slide Number Placeholder 3">
            <a:extLst>
              <a:ext uri="{FF2B5EF4-FFF2-40B4-BE49-F238E27FC236}">
                <a16:creationId xmlns:a16="http://schemas.microsoft.com/office/drawing/2014/main" id="{E36E19EE-8DD7-2942-A023-50462F35A29A}"/>
              </a:ext>
            </a:extLst>
          </p:cNvPr>
          <p:cNvSpPr>
            <a:spLocks noGrp="1"/>
          </p:cNvSpPr>
          <p:nvPr>
            <p:ph type="sldNum" sz="quarter" idx="12"/>
          </p:nvPr>
        </p:nvSpPr>
        <p:spPr/>
        <p:txBody>
          <a:bodyPr/>
          <a:lstStyle/>
          <a:p>
            <a:pPr>
              <a:defRPr/>
            </a:pPr>
            <a:fld id="{5B73F288-119C-4A61-BAB7-6805DB4CCA32}" type="slidenum">
              <a:rPr lang="en-US" smtClean="0"/>
              <a:pPr>
                <a:defRPr/>
              </a:pPr>
              <a:t>41</a:t>
            </a:fld>
            <a:endParaRPr lang="en-US" dirty="0"/>
          </a:p>
        </p:txBody>
      </p:sp>
    </p:spTree>
    <p:extLst>
      <p:ext uri="{BB962C8B-B14F-4D97-AF65-F5344CB8AC3E}">
        <p14:creationId xmlns:p14="http://schemas.microsoft.com/office/powerpoint/2010/main" val="466086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92B0-D04F-BB47-B62E-9FA7BB68ACAF}"/>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9BD43314-D217-094B-B7B2-995750B3BB1E}"/>
              </a:ext>
            </a:extLst>
          </p:cNvPr>
          <p:cNvSpPr>
            <a:spLocks noGrp="1"/>
          </p:cNvSpPr>
          <p:nvPr>
            <p:ph idx="1"/>
          </p:nvPr>
        </p:nvSpPr>
        <p:spPr/>
        <p:txBody>
          <a:bodyPr>
            <a:normAutofit/>
          </a:bodyPr>
          <a:lstStyle/>
          <a:p>
            <a:r>
              <a:rPr lang="en-US" sz="2800" dirty="0"/>
              <a:t>Forms</a:t>
            </a:r>
          </a:p>
          <a:p>
            <a:pPr lvl="1">
              <a:buFont typeface="Wingdings" pitchFamily="2" charset="2"/>
              <a:buChar char="§"/>
            </a:pPr>
            <a:r>
              <a:rPr lang="en-US" sz="2000" dirty="0"/>
              <a:t>2-01 Notice of Medical Information Use, Disclosure,  and Access</a:t>
            </a:r>
          </a:p>
          <a:p>
            <a:pPr lvl="1">
              <a:buFont typeface="Wingdings" pitchFamily="2" charset="2"/>
              <a:buChar char="§"/>
            </a:pPr>
            <a:r>
              <a:rPr lang="en-US" sz="2000" dirty="0"/>
              <a:t>2-02 HIV Testing Information Sheet</a:t>
            </a:r>
          </a:p>
          <a:p>
            <a:pPr lvl="1">
              <a:buFont typeface="Wingdings" pitchFamily="2" charset="2"/>
              <a:buChar char="§"/>
            </a:pPr>
            <a:r>
              <a:rPr lang="en-US" sz="2000" dirty="0"/>
              <a:t>2-03 Definitions and Documentation Requirements Related to Reasonable</a:t>
            </a:r>
          </a:p>
          <a:p>
            <a:pPr marL="457200" lvl="1" indent="0">
              <a:buNone/>
            </a:pPr>
            <a:r>
              <a:rPr lang="en-US" sz="2000" dirty="0"/>
              <a:t>           Accommodations for Applicants and Students With Disabilities</a:t>
            </a:r>
          </a:p>
          <a:p>
            <a:pPr lvl="1">
              <a:buFont typeface="Wingdings" pitchFamily="2" charset="2"/>
              <a:buChar char="§"/>
            </a:pPr>
            <a:r>
              <a:rPr lang="en-US" sz="2000" dirty="0"/>
              <a:t>2-04 Individualized Assessment of Possible Direct Threat</a:t>
            </a:r>
          </a:p>
          <a:p>
            <a:pPr lvl="1">
              <a:buFont typeface="Wingdings" pitchFamily="2" charset="2"/>
              <a:buChar char="§"/>
            </a:pPr>
            <a:r>
              <a:rPr lang="en-US" sz="2000" dirty="0"/>
              <a:t>2-05 Exceeds Health Care Needs Assessment</a:t>
            </a:r>
          </a:p>
        </p:txBody>
      </p:sp>
      <p:sp>
        <p:nvSpPr>
          <p:cNvPr id="4" name="Slide Number Placeholder 3">
            <a:extLst>
              <a:ext uri="{FF2B5EF4-FFF2-40B4-BE49-F238E27FC236}">
                <a16:creationId xmlns:a16="http://schemas.microsoft.com/office/drawing/2014/main" id="{C07E8150-604F-BE4A-8B47-C98539BDA43D}"/>
              </a:ext>
            </a:extLst>
          </p:cNvPr>
          <p:cNvSpPr>
            <a:spLocks noGrp="1"/>
          </p:cNvSpPr>
          <p:nvPr>
            <p:ph type="sldNum" sz="quarter" idx="12"/>
          </p:nvPr>
        </p:nvSpPr>
        <p:spPr/>
        <p:txBody>
          <a:bodyPr/>
          <a:lstStyle/>
          <a:p>
            <a:pPr>
              <a:defRPr/>
            </a:pPr>
            <a:fld id="{5B73F288-119C-4A61-BAB7-6805DB4CCA32}" type="slidenum">
              <a:rPr lang="en-US" smtClean="0"/>
              <a:pPr>
                <a:defRPr/>
              </a:pPr>
              <a:t>42</a:t>
            </a:fld>
            <a:endParaRPr lang="en-US" dirty="0"/>
          </a:p>
        </p:txBody>
      </p:sp>
    </p:spTree>
    <p:extLst>
      <p:ext uri="{BB962C8B-B14F-4D97-AF65-F5344CB8AC3E}">
        <p14:creationId xmlns:p14="http://schemas.microsoft.com/office/powerpoint/2010/main" val="232176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A723-D452-B148-BC04-496E245A1470}"/>
              </a:ext>
            </a:extLst>
          </p:cNvPr>
          <p:cNvSpPr>
            <a:spLocks noGrp="1"/>
          </p:cNvSpPr>
          <p:nvPr>
            <p:ph type="title"/>
          </p:nvPr>
        </p:nvSpPr>
        <p:spPr/>
        <p:txBody>
          <a:bodyPr>
            <a:normAutofit/>
          </a:bodyPr>
          <a:lstStyle/>
          <a:p>
            <a:r>
              <a:rPr lang="en-US" dirty="0"/>
              <a:t>Substance use prevention and education, to include:</a:t>
            </a:r>
          </a:p>
        </p:txBody>
      </p:sp>
      <p:sp>
        <p:nvSpPr>
          <p:cNvPr id="3" name="Content Placeholder 2">
            <a:extLst>
              <a:ext uri="{FF2B5EF4-FFF2-40B4-BE49-F238E27FC236}">
                <a16:creationId xmlns:a16="http://schemas.microsoft.com/office/drawing/2014/main" id="{476752C0-2E62-CE45-8A5A-A6057339F8E0}"/>
              </a:ext>
            </a:extLst>
          </p:cNvPr>
          <p:cNvSpPr>
            <a:spLocks noGrp="1"/>
          </p:cNvSpPr>
          <p:nvPr>
            <p:ph idx="1"/>
          </p:nvPr>
        </p:nvSpPr>
        <p:spPr/>
        <p:txBody>
          <a:bodyPr>
            <a:normAutofit/>
          </a:bodyPr>
          <a:lstStyle/>
          <a:p>
            <a:pPr marL="457200" indent="-457200">
              <a:buFont typeface="+mj-lt"/>
              <a:buAutoNum type="arabicPeriod"/>
            </a:pPr>
            <a:r>
              <a:rPr lang="en-US" dirty="0"/>
              <a:t>Minimum of a one-hour presentation on substance use prevention for all new students during the Career Preparation Period. This presentation must explain (1) TEAP prevention, education, and intervention services, (2)Job Corps drug and alcohol testing requirements and procedures, and (3) the consequences of testing positive for drug or alcohol use while in Job Corps</a:t>
            </a:r>
          </a:p>
          <a:p>
            <a:pPr marL="457200" indent="-457200">
              <a:buFont typeface="+mj-lt"/>
              <a:buAutoNum type="arabicPeriod"/>
            </a:pPr>
            <a:r>
              <a:rPr lang="en-US" dirty="0"/>
              <a:t>Presentation(s) on managing substance misuse, abuse, and dependency symptoms and issues in the workplace for students during the Career Development and Transition Periods</a:t>
            </a:r>
          </a:p>
          <a:p>
            <a:pPr marL="457200" indent="-457200">
              <a:buFont typeface="+mj-lt"/>
              <a:buAutoNum type="arabicPeriod"/>
            </a:pPr>
            <a:r>
              <a:rPr lang="en-US" dirty="0"/>
              <a:t>At least three annual center-wide substance use prevention and education activities</a:t>
            </a:r>
          </a:p>
          <a:p>
            <a:pPr marL="914400" lvl="1" indent="-457200">
              <a:buFont typeface="+mj-lt"/>
              <a:buAutoNum type="arabicPeriod"/>
            </a:pPr>
            <a:endParaRPr lang="en-US" dirty="0"/>
          </a:p>
          <a:p>
            <a:endParaRPr lang="en-US" dirty="0"/>
          </a:p>
        </p:txBody>
      </p:sp>
    </p:spTree>
    <p:extLst>
      <p:ext uri="{BB962C8B-B14F-4D97-AF65-F5344CB8AC3E}">
        <p14:creationId xmlns:p14="http://schemas.microsoft.com/office/powerpoint/2010/main" val="421733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and Alcohol Testing </a:t>
            </a:r>
            <a:br>
              <a:rPr lang="en-US" dirty="0"/>
            </a:br>
            <a:r>
              <a:rPr lang="en-US" dirty="0"/>
              <a:t>[PRH 2.3, R5(e)]</a:t>
            </a:r>
          </a:p>
        </p:txBody>
      </p:sp>
      <p:sp>
        <p:nvSpPr>
          <p:cNvPr id="3" name="Content Placeholder 2"/>
          <p:cNvSpPr>
            <a:spLocks noGrp="1"/>
          </p:cNvSpPr>
          <p:nvPr>
            <p:ph idx="1"/>
          </p:nvPr>
        </p:nvSpPr>
        <p:spPr/>
        <p:txBody>
          <a:bodyPr>
            <a:normAutofit fontScale="92500" lnSpcReduction="20000"/>
          </a:bodyPr>
          <a:lstStyle/>
          <a:p>
            <a:r>
              <a:rPr lang="en-US" dirty="0"/>
              <a:t>Drug testing procedures – who gets tested:</a:t>
            </a:r>
          </a:p>
          <a:p>
            <a:pPr lvl="1"/>
            <a:r>
              <a:rPr lang="en-US" dirty="0"/>
              <a:t>New and readmitted students</a:t>
            </a:r>
          </a:p>
          <a:p>
            <a:pPr lvl="1"/>
            <a:r>
              <a:rPr lang="en-US" dirty="0"/>
              <a:t>Students who tested positive on entrance shall be retested between the 37th and 40th day after arrival on center.</a:t>
            </a:r>
          </a:p>
          <a:p>
            <a:pPr lvl="1"/>
            <a:r>
              <a:rPr lang="en-US" dirty="0"/>
              <a:t>Students who are suspected of using drugs at any point after arrival on center (if positive = ZT termination)</a:t>
            </a:r>
          </a:p>
          <a:p>
            <a:pPr lvl="0"/>
            <a:r>
              <a:rPr lang="en-US" dirty="0"/>
              <a:t>Biochemical testing is never permissible on a random basis </a:t>
            </a:r>
          </a:p>
          <a:p>
            <a:pPr lvl="0"/>
            <a:r>
              <a:rPr lang="en-US" dirty="0"/>
              <a:t>If a student refuses to provide a specimen or has an unexcused absence from his or her follow-up (both 45-day and suspicion) drug test this is a ZT Termination</a:t>
            </a:r>
          </a:p>
          <a:p>
            <a:pPr lvl="0"/>
            <a:r>
              <a:rPr lang="en-US" dirty="0"/>
              <a:t>Students who state they are unable to produce a specimen shall be referred to the center physician or designee for follow up</a:t>
            </a:r>
          </a:p>
          <a:p>
            <a:pPr lvl="1"/>
            <a:endParaRPr lang="en-US" dirty="0"/>
          </a:p>
        </p:txBody>
      </p:sp>
    </p:spTree>
    <p:extLst>
      <p:ext uri="{BB962C8B-B14F-4D97-AF65-F5344CB8AC3E}">
        <p14:creationId xmlns:p14="http://schemas.microsoft.com/office/powerpoint/2010/main" val="242023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352B-73DB-B449-910F-3626274815A7}"/>
              </a:ext>
            </a:extLst>
          </p:cNvPr>
          <p:cNvSpPr>
            <a:spLocks noGrp="1"/>
          </p:cNvSpPr>
          <p:nvPr>
            <p:ph type="title"/>
          </p:nvPr>
        </p:nvSpPr>
        <p:spPr/>
        <p:txBody>
          <a:bodyPr/>
          <a:lstStyle/>
          <a:p>
            <a:r>
              <a:rPr lang="en-US" dirty="0"/>
              <a:t>Identification of Students at Risk </a:t>
            </a:r>
          </a:p>
        </p:txBody>
      </p:sp>
      <p:sp>
        <p:nvSpPr>
          <p:cNvPr id="3" name="Content Placeholder 2">
            <a:extLst>
              <a:ext uri="{FF2B5EF4-FFF2-40B4-BE49-F238E27FC236}">
                <a16:creationId xmlns:a16="http://schemas.microsoft.com/office/drawing/2014/main" id="{ADA70291-D5AC-D045-B7D7-A53B7B5FFF99}"/>
              </a:ext>
            </a:extLst>
          </p:cNvPr>
          <p:cNvSpPr>
            <a:spLocks noGrp="1"/>
          </p:cNvSpPr>
          <p:nvPr>
            <p:ph idx="1"/>
          </p:nvPr>
        </p:nvSpPr>
        <p:spPr/>
        <p:txBody>
          <a:bodyPr>
            <a:normAutofit/>
          </a:bodyPr>
          <a:lstStyle/>
          <a:p>
            <a:r>
              <a:rPr lang="en-US" dirty="0"/>
              <a:t>c. Assessment for identification of students at risk for substance use problems to include:</a:t>
            </a:r>
          </a:p>
          <a:p>
            <a:pPr lvl="1"/>
            <a:r>
              <a:rPr lang="en-US" dirty="0"/>
              <a:t>1. Review of Social Intake Form (SIF) or intake assessment of all students performed by counseling staff within one week of arrival</a:t>
            </a:r>
          </a:p>
          <a:p>
            <a:pPr lvl="1"/>
            <a:r>
              <a:rPr lang="en-US" dirty="0"/>
              <a:t>2. Formalized assessment measures (e.g., SASSI3 or SASSIA2), and clinical judgment to determine students’ level of risk for substance use</a:t>
            </a:r>
          </a:p>
          <a:p>
            <a:pPr lvl="1"/>
            <a:r>
              <a:rPr lang="en-US" dirty="0"/>
              <a:t>3. Collaboration with the Center Mental Health Consultant to determine when a MSWR or medical separation is appropriate and should be recommended for a student with substance use conditions (see [PRH 2.3, R5(e5)])</a:t>
            </a:r>
          </a:p>
          <a:p>
            <a:pPr marL="0" indent="0">
              <a:buNone/>
            </a:pPr>
            <a:endParaRPr lang="en-US" dirty="0"/>
          </a:p>
        </p:txBody>
      </p:sp>
    </p:spTree>
    <p:extLst>
      <p:ext uri="{BB962C8B-B14F-4D97-AF65-F5344CB8AC3E}">
        <p14:creationId xmlns:p14="http://schemas.microsoft.com/office/powerpoint/2010/main" val="374168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76C2-1801-944C-9D9B-F69607C4CEC7}"/>
              </a:ext>
            </a:extLst>
          </p:cNvPr>
          <p:cNvSpPr>
            <a:spLocks noGrp="1"/>
          </p:cNvSpPr>
          <p:nvPr>
            <p:ph type="title"/>
          </p:nvPr>
        </p:nvSpPr>
        <p:spPr/>
        <p:txBody>
          <a:bodyPr/>
          <a:lstStyle/>
          <a:p>
            <a:r>
              <a:rPr lang="en-US" dirty="0"/>
              <a:t>Other Duties</a:t>
            </a:r>
          </a:p>
        </p:txBody>
      </p:sp>
      <p:sp>
        <p:nvSpPr>
          <p:cNvPr id="3" name="Content Placeholder 2">
            <a:extLst>
              <a:ext uri="{FF2B5EF4-FFF2-40B4-BE49-F238E27FC236}">
                <a16:creationId xmlns:a16="http://schemas.microsoft.com/office/drawing/2014/main" id="{62107968-55DF-A24A-B4E4-8C40CF6B8687}"/>
              </a:ext>
            </a:extLst>
          </p:cNvPr>
          <p:cNvSpPr>
            <a:spLocks noGrp="1"/>
          </p:cNvSpPr>
          <p:nvPr>
            <p:ph idx="1"/>
          </p:nvPr>
        </p:nvSpPr>
        <p:spPr/>
        <p:txBody>
          <a:bodyPr/>
          <a:lstStyle/>
          <a:p>
            <a:r>
              <a:rPr lang="en-US" dirty="0"/>
              <a:t>4. Clinical consultation with Center Director, management staff, Center Mental Health Consultant, and Health and Wellness Manager regarding substance use prevention and education efforts for students and staff</a:t>
            </a:r>
          </a:p>
          <a:p>
            <a:r>
              <a:rPr lang="en-US" dirty="0"/>
              <a:t>5. Coordination with other departments/programs on center, to include, but not be limited to, residential, recreation, student government association, and Healthy Eating and Active Lifestyles (HEALs), to develop integrated prevention and education services.</a:t>
            </a:r>
          </a:p>
        </p:txBody>
      </p:sp>
    </p:spTree>
    <p:extLst>
      <p:ext uri="{BB962C8B-B14F-4D97-AF65-F5344CB8AC3E}">
        <p14:creationId xmlns:p14="http://schemas.microsoft.com/office/powerpoint/2010/main" val="132990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00E8-CADF-2343-BFA0-EDF9F0131772}"/>
              </a:ext>
            </a:extLst>
          </p:cNvPr>
          <p:cNvSpPr>
            <a:spLocks noGrp="1"/>
          </p:cNvSpPr>
          <p:nvPr>
            <p:ph type="title"/>
          </p:nvPr>
        </p:nvSpPr>
        <p:spPr/>
        <p:txBody>
          <a:bodyPr/>
          <a:lstStyle/>
          <a:p>
            <a:r>
              <a:rPr lang="en-US" dirty="0"/>
              <a:t>Education </a:t>
            </a:r>
          </a:p>
        </p:txBody>
      </p:sp>
      <p:sp>
        <p:nvSpPr>
          <p:cNvPr id="3" name="Content Placeholder 2">
            <a:extLst>
              <a:ext uri="{FF2B5EF4-FFF2-40B4-BE49-F238E27FC236}">
                <a16:creationId xmlns:a16="http://schemas.microsoft.com/office/drawing/2014/main" id="{5BFE3D60-758F-064A-B311-BB6001BA5187}"/>
              </a:ext>
            </a:extLst>
          </p:cNvPr>
          <p:cNvSpPr>
            <a:spLocks noGrp="1"/>
          </p:cNvSpPr>
          <p:nvPr>
            <p:ph idx="1"/>
          </p:nvPr>
        </p:nvSpPr>
        <p:spPr/>
        <p:txBody>
          <a:bodyPr>
            <a:normAutofit/>
          </a:bodyPr>
          <a:lstStyle/>
          <a:p>
            <a:r>
              <a:rPr lang="en-US" dirty="0"/>
              <a:t>d. Intervention services for students identified at an elevated risk for substance use, to include:</a:t>
            </a:r>
          </a:p>
          <a:p>
            <a:pPr lvl="1"/>
            <a:r>
              <a:rPr lang="en-US" dirty="0"/>
              <a:t>1. Individual and group intervention services with a focus on behaviors that represent employability barriers</a:t>
            </a:r>
          </a:p>
          <a:p>
            <a:pPr lvl="1"/>
            <a:r>
              <a:rPr lang="en-US" dirty="0"/>
              <a:t>2. Collaboration with the Center Mental Health Consultant for students with co-occurring conditions of mental health issues and substance use</a:t>
            </a:r>
          </a:p>
          <a:p>
            <a:pPr lvl="1"/>
            <a:r>
              <a:rPr lang="en-US" dirty="0"/>
              <a:t>3. Referral to off-center substance abuse professionals or agencies for ongoing treatment and/or specialized services. Any student separating from Job Corps who has a substance use condition must be provided with a referral for support services in his or her home community</a:t>
            </a:r>
          </a:p>
          <a:p>
            <a:endParaRPr lang="en-US" dirty="0"/>
          </a:p>
        </p:txBody>
      </p:sp>
    </p:spTree>
    <p:extLst>
      <p:ext uri="{BB962C8B-B14F-4D97-AF65-F5344CB8AC3E}">
        <p14:creationId xmlns:p14="http://schemas.microsoft.com/office/powerpoint/2010/main" val="419651707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XRUYQT3274NZ-681238054-1830</_dlc_DocId>
    <_dlc_DocIdUrl xmlns="b22f8f74-215c-4154-9939-bd29e4e8980e">
      <Url>https://supportservices.jobcorps.gov/health/_layouts/15/DocIdRedir.aspx?ID=XRUYQT3274NZ-681238054-1830</Url>
      <Description>XRUYQT3274NZ-681238054-1830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5F8CC0-3EB4-46FF-AAA9-8F74FC9BD7F8}"/>
</file>

<file path=customXml/itemProps2.xml><?xml version="1.0" encoding="utf-8"?>
<ds:datastoreItem xmlns:ds="http://schemas.openxmlformats.org/officeDocument/2006/customXml" ds:itemID="{56CC3A5A-F394-4B3B-B259-1E1BE49851CF}"/>
</file>

<file path=customXml/itemProps3.xml><?xml version="1.0" encoding="utf-8"?>
<ds:datastoreItem xmlns:ds="http://schemas.openxmlformats.org/officeDocument/2006/customXml" ds:itemID="{A3B78476-A6D0-4D67-B6B3-034967367D92}"/>
</file>

<file path=customXml/itemProps4.xml><?xml version="1.0" encoding="utf-8"?>
<ds:datastoreItem xmlns:ds="http://schemas.openxmlformats.org/officeDocument/2006/customXml" ds:itemID="{D04569BA-B9BF-4171-8788-9E44BF211E2C}"/>
</file>

<file path=docProps/app.xml><?xml version="1.0" encoding="utf-8"?>
<Properties xmlns="http://schemas.openxmlformats.org/officeDocument/2006/extended-properties" xmlns:vt="http://schemas.openxmlformats.org/officeDocument/2006/docPropsVTypes">
  <Template>Badge</Template>
  <TotalTime>4447</TotalTime>
  <Words>3631</Words>
  <Application>Microsoft Office PowerPoint</Application>
  <PresentationFormat>Widescreen</PresentationFormat>
  <Paragraphs>314</Paragraphs>
  <Slides>42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Gill Sans MT</vt:lpstr>
      <vt:lpstr>Impact</vt:lpstr>
      <vt:lpstr>Wingdings</vt:lpstr>
      <vt:lpstr>Badge</vt:lpstr>
      <vt:lpstr>Health and Wellness Orientation </vt:lpstr>
      <vt:lpstr>The Policy and Requirements Handbook </vt:lpstr>
      <vt:lpstr>TEAP </vt:lpstr>
      <vt:lpstr>TEAP Services</vt:lpstr>
      <vt:lpstr>Substance use prevention and education, to include:</vt:lpstr>
      <vt:lpstr>Drug and Alcohol Testing  [PRH 2.3, R5(e)]</vt:lpstr>
      <vt:lpstr>Identification of Students at Risk </vt:lpstr>
      <vt:lpstr>Other Duties</vt:lpstr>
      <vt:lpstr>Education </vt:lpstr>
      <vt:lpstr>TEAP Scenario 1</vt:lpstr>
      <vt:lpstr>TEAP Scenario 2 </vt:lpstr>
      <vt:lpstr>TEAP Scenario 3</vt:lpstr>
      <vt:lpstr>PowerPoint Presentation</vt:lpstr>
      <vt:lpstr>Tobacco Use Prevention Program (TUPP)</vt:lpstr>
      <vt:lpstr>Tobacco Use Prevention Program (TUPP)</vt:lpstr>
      <vt:lpstr>Family Planning</vt:lpstr>
      <vt:lpstr>Family Planning Program</vt:lpstr>
      <vt:lpstr>Family Planning Program</vt:lpstr>
      <vt:lpstr>Family Planning Program</vt:lpstr>
      <vt:lpstr>Family Planning Program</vt:lpstr>
      <vt:lpstr>Family Planning Scenario 1 </vt:lpstr>
      <vt:lpstr>Family Planning Scenario 2 </vt:lpstr>
      <vt:lpstr>HIV/AIDs</vt:lpstr>
      <vt:lpstr>HIV/AIDS</vt:lpstr>
      <vt:lpstr>Education </vt:lpstr>
      <vt:lpstr>HIV Testing </vt:lpstr>
      <vt:lpstr>Case Management </vt:lpstr>
      <vt:lpstr>HIV Scenario </vt:lpstr>
      <vt:lpstr>HIV Question </vt:lpstr>
      <vt:lpstr>Healthy Eating and Acting Lifestyles (HEALs)</vt:lpstr>
      <vt:lpstr>HEALS</vt:lpstr>
      <vt:lpstr>HEALs</vt:lpstr>
      <vt:lpstr>HEALs</vt:lpstr>
      <vt:lpstr>HEALs Question 1</vt:lpstr>
      <vt:lpstr>HEALs Question 2</vt:lpstr>
      <vt:lpstr>Health Aspects of Sports </vt:lpstr>
      <vt:lpstr>Health Aspects of Sports</vt:lpstr>
      <vt:lpstr>Important Resources</vt:lpstr>
      <vt:lpstr>Resources (websites)</vt:lpstr>
      <vt:lpstr>Additional Resources </vt:lpstr>
      <vt:lpstr>Additional Resources</vt:lpstr>
      <vt:lpstr>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HWM Orientation: Part 2 Student Support Services</dc:title>
  <dc:creator>Melissa Cusey</dc:creator>
  <cp:lastModifiedBy>Sheryl Cheek</cp:lastModifiedBy>
  <cp:revision>59</cp:revision>
  <dcterms:created xsi:type="dcterms:W3CDTF">2018-10-11T15:19:53Z</dcterms:created>
  <dcterms:modified xsi:type="dcterms:W3CDTF">2020-11-12T06:59:13Z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00399521-6714-4243-aa85-96350515489f</vt:lpwstr>
  </property>
</Properties>
</file>