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58.xml" ContentType="application/vnd.openxmlformats-officedocument.presentationml.slide+xml"/>
  <Override PartName="/ppt/slides/slide51.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2.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9.xml" ContentType="application/vnd.openxmlformats-officedocument.presentationml.slide+xml"/>
  <Override PartName="/ppt/slides/slide50.xml" ContentType="application/vnd.openxmlformats-officedocument.presentationml.slide+xml"/>
  <Override PartName="/ppt/slides/slide60.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61.xml" ContentType="application/vnd.openxmlformats-officedocument.presentationml.slide+xml"/>
  <Override PartName="/ppt/slides/slide24.xml" ContentType="application/vnd.openxmlformats-officedocument.presentationml.slide+xml"/>
  <Override PartName="/ppt/slides/slide5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23.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8.xml" ContentType="application/vnd.openxmlformats-officedocument.presentationml.notesSlide+xml"/>
  <Override PartName="/ppt/notesSlides/notesSlide24.xml" ContentType="application/vnd.openxmlformats-officedocument.presentationml.notesSlide+xml"/>
  <Override PartName="/ppt/notesSlides/notesSlide30.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29.xml" ContentType="application/vnd.openxmlformats-officedocument.presentationml.notesSlide+xml"/>
  <Override PartName="/ppt/notesSlides/notesSlide43.xml" ContentType="application/vnd.openxmlformats-officedocument.presentationml.notesSlide+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36.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35.xml" ContentType="application/vnd.openxmlformats-officedocument.presentationml.notesSlide+xml"/>
  <Override PartName="/ppt/notesSlides/notesSlide34.xml" ContentType="application/vnd.openxmlformats-officedocument.presentationml.notesSlide+xml"/>
  <Override PartName="/ppt/notesSlides/notesSlide42.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3"/>
  </p:notesMasterIdLst>
  <p:sldIdLst>
    <p:sldId id="256" r:id="rId2"/>
    <p:sldId id="429" r:id="rId3"/>
    <p:sldId id="334" r:id="rId4"/>
    <p:sldId id="338" r:id="rId5"/>
    <p:sldId id="434" r:id="rId6"/>
    <p:sldId id="435" r:id="rId7"/>
    <p:sldId id="437" r:id="rId8"/>
    <p:sldId id="436" r:id="rId9"/>
    <p:sldId id="458" r:id="rId10"/>
    <p:sldId id="438" r:id="rId11"/>
    <p:sldId id="439" r:id="rId12"/>
    <p:sldId id="459" r:id="rId13"/>
    <p:sldId id="460" r:id="rId14"/>
    <p:sldId id="440" r:id="rId15"/>
    <p:sldId id="442" r:id="rId16"/>
    <p:sldId id="445" r:id="rId17"/>
    <p:sldId id="464" r:id="rId18"/>
    <p:sldId id="465" r:id="rId19"/>
    <p:sldId id="466" r:id="rId20"/>
    <p:sldId id="447" r:id="rId21"/>
    <p:sldId id="448" r:id="rId22"/>
    <p:sldId id="449" r:id="rId23"/>
    <p:sldId id="363" r:id="rId24"/>
    <p:sldId id="471" r:id="rId25"/>
    <p:sldId id="472" r:id="rId26"/>
    <p:sldId id="473" r:id="rId27"/>
    <p:sldId id="474" r:id="rId28"/>
    <p:sldId id="475" r:id="rId29"/>
    <p:sldId id="450" r:id="rId30"/>
    <p:sldId id="258" r:id="rId31"/>
    <p:sldId id="467" r:id="rId32"/>
    <p:sldId id="430" r:id="rId33"/>
    <p:sldId id="259" r:id="rId34"/>
    <p:sldId id="431" r:id="rId35"/>
    <p:sldId id="432" r:id="rId36"/>
    <p:sldId id="452" r:id="rId37"/>
    <p:sldId id="453" r:id="rId38"/>
    <p:sldId id="461" r:id="rId39"/>
    <p:sldId id="457" r:id="rId40"/>
    <p:sldId id="468" r:id="rId41"/>
    <p:sldId id="469" r:id="rId42"/>
    <p:sldId id="476" r:id="rId43"/>
    <p:sldId id="470" r:id="rId44"/>
    <p:sldId id="477" r:id="rId45"/>
    <p:sldId id="478" r:id="rId46"/>
    <p:sldId id="444" r:id="rId47"/>
    <p:sldId id="455" r:id="rId48"/>
    <p:sldId id="479" r:id="rId49"/>
    <p:sldId id="480" r:id="rId50"/>
    <p:sldId id="364" r:id="rId51"/>
    <p:sldId id="441" r:id="rId52"/>
    <p:sldId id="433" r:id="rId53"/>
    <p:sldId id="446" r:id="rId54"/>
    <p:sldId id="360" r:id="rId55"/>
    <p:sldId id="381" r:id="rId56"/>
    <p:sldId id="416" r:id="rId57"/>
    <p:sldId id="418" r:id="rId58"/>
    <p:sldId id="481" r:id="rId59"/>
    <p:sldId id="483" r:id="rId60"/>
    <p:sldId id="484" r:id="rId61"/>
    <p:sldId id="485"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24"/>
    <p:restoredTop sz="73065" autoAdjust="0"/>
  </p:normalViewPr>
  <p:slideViewPr>
    <p:cSldViewPr snapToGrid="0" snapToObjects="1">
      <p:cViewPr varScale="1">
        <p:scale>
          <a:sx n="84" d="100"/>
          <a:sy n="84" d="100"/>
        </p:scale>
        <p:origin x="-1344"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customXml" Target="../customXml/item1.xml"/><Relationship Id="rId7" Type="http://schemas.openxmlformats.org/officeDocument/2006/relationships/slide" Target="slides/slide6.xml"/><Relationship Id="rId71"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69"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3D62A5-FACE-BD42-B91A-A0BF4EEFA441}" type="datetimeFigureOut">
              <a:rPr lang="en-US" smtClean="0"/>
              <a:pPr/>
              <a:t>4/7/2020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81F052-097B-234B-A3FA-1E8F5E0166B8}" type="slidenum">
              <a:rPr lang="en-US" smtClean="0"/>
              <a:pPr/>
              <a:t>‹#›</a:t>
            </a:fld>
            <a:endParaRPr lang="en-US"/>
          </a:p>
        </p:txBody>
      </p:sp>
    </p:spTree>
    <p:extLst>
      <p:ext uri="{BB962C8B-B14F-4D97-AF65-F5344CB8AC3E}">
        <p14:creationId xmlns:p14="http://schemas.microsoft.com/office/powerpoint/2010/main" xmlns="" val="695478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eprh.jobcorps.gov/Administrative%20Support/6.12%20Health%20Administration/Program%20Requirements/Exhibit%206-5%20Center%20Health%20Services%20Staffing%20Requirements.pdf" TargetMode="External"/><Relationship Id="rId2" Type="http://schemas.openxmlformats.org/officeDocument/2006/relationships/slide" Target="../slides/slide30.xml"/><Relationship Id="rId1" Type="http://schemas.openxmlformats.org/officeDocument/2006/relationships/notesMaster" Target="../notesMasters/notesMaster1.xml"/><Relationship Id="rId4" Type="http://schemas.openxmlformats.org/officeDocument/2006/relationships/hyperlink" Target="https://eprh.jobcorps.gov/Administrative%20Support/6.12%20Health%20Administration/Program%20Requirements/Exhibit%205-3%20Minimum%20Staff%20Qualifications.pdf"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www.law.cornell.edu/cfr/text/20/chapter-I" TargetMode="External"/><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prh.jobcorps.gov/Administrative%20Support/6.4%20Student%20Enrollments,%20Transfers,%20and%20Separation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s://prh.jobcorps.gov/Management%20Services/5.4%20Significant%20Incidents" TargetMode="External"/><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8A73462-8DF2-4590-AA3B-F4B67EC363CF}" type="slidenum">
              <a:rPr lang="en-US" smtClean="0"/>
              <a:pPr>
                <a:defRPr/>
              </a:pPr>
              <a:t>2</a:t>
            </a:fld>
            <a:endParaRPr lang="en-US"/>
          </a:p>
        </p:txBody>
      </p:sp>
    </p:spTree>
    <p:extLst>
      <p:ext uri="{BB962C8B-B14F-4D97-AF65-F5344CB8AC3E}">
        <p14:creationId xmlns:p14="http://schemas.microsoft.com/office/powerpoint/2010/main" xmlns="" val="2449329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False </a:t>
            </a:r>
          </a:p>
          <a:p>
            <a:endParaRPr lang="en-US" dirty="0"/>
          </a:p>
          <a:p>
            <a:r>
              <a:rPr lang="en-US" dirty="0"/>
              <a:t>All medication errors and miscounts should be reported to the RO and the Nurse Specialist. This should be included in your PC and PNC SOPs</a:t>
            </a:r>
          </a:p>
        </p:txBody>
      </p:sp>
      <p:sp>
        <p:nvSpPr>
          <p:cNvPr id="4" name="Slide Number Placeholder 3"/>
          <p:cNvSpPr>
            <a:spLocks noGrp="1"/>
          </p:cNvSpPr>
          <p:nvPr>
            <p:ph type="sldNum" sz="quarter" idx="5"/>
          </p:nvPr>
        </p:nvSpPr>
        <p:spPr/>
        <p:txBody>
          <a:bodyPr/>
          <a:lstStyle/>
          <a:p>
            <a:fld id="{4E81F052-097B-234B-A3FA-1E8F5E0166B8}" type="slidenum">
              <a:rPr lang="en-US" smtClean="0"/>
              <a:pPr/>
              <a:t>13</a:t>
            </a:fld>
            <a:endParaRPr lang="en-US"/>
          </a:p>
        </p:txBody>
      </p:sp>
    </p:spTree>
    <p:extLst>
      <p:ext uri="{BB962C8B-B14F-4D97-AF65-F5344CB8AC3E}">
        <p14:creationId xmlns:p14="http://schemas.microsoft.com/office/powerpoint/2010/main" xmlns="" val="2398907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Such a waiver must be clearly documented by the Center Physician/NP/PA in the student’s health record and include an explanation as to why the decision was made.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 Such a waiver must be clearly documented by the center physician in the student’s health record and include an explanation as to why the decision was made.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4E81F052-097B-234B-A3FA-1E8F5E0166B8}" type="slidenum">
              <a:rPr lang="en-US" smtClean="0"/>
              <a:pPr/>
              <a:t>14</a:t>
            </a:fld>
            <a:endParaRPr lang="en-US"/>
          </a:p>
        </p:txBody>
      </p:sp>
    </p:spTree>
    <p:extLst>
      <p:ext uri="{BB962C8B-B14F-4D97-AF65-F5344CB8AC3E}">
        <p14:creationId xmlns:p14="http://schemas.microsoft.com/office/powerpoint/2010/main" xmlns="" val="2418655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Health Care Guidelines on the Health and Wellness website for the most up to date guidelines (TG and SMG). </a:t>
            </a:r>
          </a:p>
        </p:txBody>
      </p:sp>
      <p:sp>
        <p:nvSpPr>
          <p:cNvPr id="4" name="Slide Number Placeholder 3"/>
          <p:cNvSpPr>
            <a:spLocks noGrp="1"/>
          </p:cNvSpPr>
          <p:nvPr>
            <p:ph type="sldNum" sz="quarter" idx="5"/>
          </p:nvPr>
        </p:nvSpPr>
        <p:spPr/>
        <p:txBody>
          <a:bodyPr/>
          <a:lstStyle/>
          <a:p>
            <a:fld id="{4E81F052-097B-234B-A3FA-1E8F5E0166B8}" type="slidenum">
              <a:rPr lang="en-US" smtClean="0"/>
              <a:pPr/>
              <a:t>15</a:t>
            </a:fld>
            <a:endParaRPr lang="en-US"/>
          </a:p>
        </p:txBody>
      </p:sp>
    </p:spTree>
    <p:extLst>
      <p:ext uri="{BB962C8B-B14F-4D97-AF65-F5344CB8AC3E}">
        <p14:creationId xmlns:p14="http://schemas.microsoft.com/office/powerpoint/2010/main" xmlns="" val="368704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81F052-097B-234B-A3FA-1E8F5E0166B8}" type="slidenum">
              <a:rPr lang="en-US" smtClean="0"/>
              <a:pPr/>
              <a:t>16</a:t>
            </a:fld>
            <a:endParaRPr lang="en-US"/>
          </a:p>
        </p:txBody>
      </p:sp>
    </p:spTree>
    <p:extLst>
      <p:ext uri="{BB962C8B-B14F-4D97-AF65-F5344CB8AC3E}">
        <p14:creationId xmlns:p14="http://schemas.microsoft.com/office/powerpoint/2010/main" xmlns="" val="3642441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or b are correct. </a:t>
            </a:r>
          </a:p>
          <a:p>
            <a:r>
              <a:rPr lang="en-US" dirty="0"/>
              <a:t>At minimum HCGs should be submitted annually on the centers contract anniversary or the start of the program year for Forest Service Centers.</a:t>
            </a:r>
          </a:p>
          <a:p>
            <a:r>
              <a:rPr lang="en-US" dirty="0"/>
              <a:t>If centers make changes to the guidelines the changes should be highlighted and submitted for review. </a:t>
            </a:r>
          </a:p>
        </p:txBody>
      </p:sp>
      <p:sp>
        <p:nvSpPr>
          <p:cNvPr id="4" name="Slide Number Placeholder 3"/>
          <p:cNvSpPr>
            <a:spLocks noGrp="1"/>
          </p:cNvSpPr>
          <p:nvPr>
            <p:ph type="sldNum" sz="quarter" idx="5"/>
          </p:nvPr>
        </p:nvSpPr>
        <p:spPr/>
        <p:txBody>
          <a:bodyPr/>
          <a:lstStyle/>
          <a:p>
            <a:fld id="{4E81F052-097B-234B-A3FA-1E8F5E0166B8}" type="slidenum">
              <a:rPr lang="en-US" smtClean="0"/>
              <a:pPr/>
              <a:t>17</a:t>
            </a:fld>
            <a:endParaRPr lang="en-US"/>
          </a:p>
        </p:txBody>
      </p:sp>
    </p:spTree>
    <p:extLst>
      <p:ext uri="{BB962C8B-B14F-4D97-AF65-F5344CB8AC3E}">
        <p14:creationId xmlns:p14="http://schemas.microsoft.com/office/powerpoint/2010/main" xmlns="" val="2176827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you cannot use the guidelines once the physician leaves and a new physician is not in place. </a:t>
            </a:r>
          </a:p>
        </p:txBody>
      </p:sp>
      <p:sp>
        <p:nvSpPr>
          <p:cNvPr id="4" name="Slide Number Placeholder 3"/>
          <p:cNvSpPr>
            <a:spLocks noGrp="1"/>
          </p:cNvSpPr>
          <p:nvPr>
            <p:ph type="sldNum" sz="quarter" idx="5"/>
          </p:nvPr>
        </p:nvSpPr>
        <p:spPr/>
        <p:txBody>
          <a:bodyPr/>
          <a:lstStyle/>
          <a:p>
            <a:fld id="{4E81F052-097B-234B-A3FA-1E8F5E0166B8}" type="slidenum">
              <a:rPr lang="en-US" smtClean="0"/>
              <a:pPr/>
              <a:t>18</a:t>
            </a:fld>
            <a:endParaRPr lang="en-US"/>
          </a:p>
        </p:txBody>
      </p:sp>
    </p:spTree>
    <p:extLst>
      <p:ext uri="{BB962C8B-B14F-4D97-AF65-F5344CB8AC3E}">
        <p14:creationId xmlns:p14="http://schemas.microsoft.com/office/powerpoint/2010/main" xmlns="" val="2003973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Personal Authorizations for Non-Health Staff only need to be done one time, unless the person changes positions. </a:t>
            </a:r>
          </a:p>
          <a:p>
            <a:endParaRPr lang="en-US" dirty="0"/>
          </a:p>
        </p:txBody>
      </p:sp>
      <p:sp>
        <p:nvSpPr>
          <p:cNvPr id="4" name="Slide Number Placeholder 3"/>
          <p:cNvSpPr>
            <a:spLocks noGrp="1"/>
          </p:cNvSpPr>
          <p:nvPr>
            <p:ph type="sldNum" sz="quarter" idx="5"/>
          </p:nvPr>
        </p:nvSpPr>
        <p:spPr/>
        <p:txBody>
          <a:bodyPr/>
          <a:lstStyle/>
          <a:p>
            <a:fld id="{4E81F052-097B-234B-A3FA-1E8F5E0166B8}" type="slidenum">
              <a:rPr lang="en-US" smtClean="0"/>
              <a:pPr/>
              <a:t>19</a:t>
            </a:fld>
            <a:endParaRPr lang="en-US"/>
          </a:p>
        </p:txBody>
      </p:sp>
    </p:spTree>
    <p:extLst>
      <p:ext uri="{BB962C8B-B14F-4D97-AF65-F5344CB8AC3E}">
        <p14:creationId xmlns:p14="http://schemas.microsoft.com/office/powerpoint/2010/main" xmlns="" val="8876808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Centers should have 2 Grab and Go kits – 1 located in wellness the other in a central location where accessible to staff when wellness is closed. </a:t>
            </a:r>
          </a:p>
        </p:txBody>
      </p:sp>
      <p:sp>
        <p:nvSpPr>
          <p:cNvPr id="4" name="Slide Number Placeholder 3"/>
          <p:cNvSpPr>
            <a:spLocks noGrp="1"/>
          </p:cNvSpPr>
          <p:nvPr>
            <p:ph type="sldNum" sz="quarter" idx="5"/>
          </p:nvPr>
        </p:nvSpPr>
        <p:spPr/>
        <p:txBody>
          <a:bodyPr/>
          <a:lstStyle/>
          <a:p>
            <a:fld id="{4E81F052-097B-234B-A3FA-1E8F5E0166B8}" type="slidenum">
              <a:rPr lang="en-US" smtClean="0"/>
              <a:pPr/>
              <a:t>21</a:t>
            </a:fld>
            <a:endParaRPr lang="en-US"/>
          </a:p>
        </p:txBody>
      </p:sp>
    </p:spTree>
    <p:extLst>
      <p:ext uri="{BB962C8B-B14F-4D97-AF65-F5344CB8AC3E}">
        <p14:creationId xmlns:p14="http://schemas.microsoft.com/office/powerpoint/2010/main" xmlns="" val="7004475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1031"/>
          <p:cNvSpPr>
            <a:spLocks noGrp="1" noChangeArrowheads="1"/>
          </p:cNvSpPr>
          <p:nvPr>
            <p:ph type="sldNum" sz="quarter" idx="5"/>
          </p:nvPr>
        </p:nvSpPr>
        <p:spPr>
          <a:noFill/>
        </p:spPr>
        <p:txBody>
          <a:bodyPr/>
          <a:lstStyle/>
          <a:p>
            <a:fld id="{7FD80725-7A66-42B8-9396-131ACBF11D5F}" type="slidenum">
              <a:rPr lang="en-US" smtClean="0"/>
              <a:pPr/>
              <a:t>23</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a:noFill/>
          <a:ln/>
        </p:spPr>
        <p:txBody>
          <a:bodyPr/>
          <a:lstStyle/>
          <a:p>
            <a:pPr eaLnBrk="1" hangingPunct="1"/>
            <a:r>
              <a:rPr lang="en-US" dirty="0"/>
              <a:t>Centers should do studies to</a:t>
            </a:r>
            <a:r>
              <a:rPr lang="en-US" baseline="0" dirty="0"/>
              <a:t> address student complaints and services </a:t>
            </a:r>
          </a:p>
          <a:p>
            <a:pPr eaLnBrk="1" hangingPunct="1"/>
            <a:r>
              <a:rPr lang="en-US" baseline="0" dirty="0"/>
              <a:t>Studies can be a statement of what the problem identified is, what they did and the result they achieved. </a:t>
            </a:r>
          </a:p>
          <a:p>
            <a:pPr eaLnBrk="1" hangingPunct="1"/>
            <a:r>
              <a:rPr lang="en-US" baseline="0" dirty="0"/>
              <a:t>Examples Students coming to wellness during the training day – being sent by the instructors; Training provided to the instructor – What was the outcome? Was additional training needed? </a:t>
            </a:r>
            <a:endParaRPr lang="en-US" dirty="0"/>
          </a:p>
        </p:txBody>
      </p:sp>
    </p:spTree>
    <p:extLst>
      <p:ext uri="{BB962C8B-B14F-4D97-AF65-F5344CB8AC3E}">
        <p14:creationId xmlns:p14="http://schemas.microsoft.com/office/powerpoint/2010/main" xmlns="" val="932477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8A73462-8DF2-4590-AA3B-F4B67EC363CF}" type="slidenum">
              <a:rPr lang="en-US" smtClean="0"/>
              <a:pPr>
                <a:defRPr/>
              </a:pPr>
              <a:t>26</a:t>
            </a:fld>
            <a:endParaRPr lang="en-US" dirty="0"/>
          </a:p>
        </p:txBody>
      </p:sp>
    </p:spTree>
    <p:extLst>
      <p:ext uri="{BB962C8B-B14F-4D97-AF65-F5344CB8AC3E}">
        <p14:creationId xmlns:p14="http://schemas.microsoft.com/office/powerpoint/2010/main" xmlns="" val="3500287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a:extLst>
              <a:ext uri="{FF2B5EF4-FFF2-40B4-BE49-F238E27FC236}">
                <a16:creationId xmlns:a16="http://schemas.microsoft.com/office/drawing/2014/main" xmlns="" id="{0A8A4032-B180-BF4C-BD3A-D94391DD288B}"/>
              </a:ext>
            </a:extLst>
          </p:cNvPr>
          <p:cNvSpPr>
            <a:spLocks noGrp="1" noRot="1" noChangeAspect="1" noChangeArrowheads="1" noTextEdit="1"/>
          </p:cNvSpPr>
          <p:nvPr>
            <p:ph type="sldImg"/>
          </p:nvPr>
        </p:nvSpPr>
        <p:spPr>
          <a:ln/>
        </p:spPr>
      </p:sp>
      <p:sp>
        <p:nvSpPr>
          <p:cNvPr id="100354" name="Notes Placeholder 2">
            <a:extLst>
              <a:ext uri="{FF2B5EF4-FFF2-40B4-BE49-F238E27FC236}">
                <a16:creationId xmlns:a16="http://schemas.microsoft.com/office/drawing/2014/main" xmlns="" id="{2EA65E57-4B5B-5E48-9562-3AED1CAA2F5C}"/>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100355" name="Slide Number Placeholder 3">
            <a:extLst>
              <a:ext uri="{FF2B5EF4-FFF2-40B4-BE49-F238E27FC236}">
                <a16:creationId xmlns:a16="http://schemas.microsoft.com/office/drawing/2014/main" xmlns="" id="{2563DDA1-766A-B94E-8301-B6E5E06074BE}"/>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6F60E7FC-104E-B24D-AD41-D3A8F32ABB85}" type="slidenum">
              <a:rPr lang="en-US" altLang="en-US" smtClean="0">
                <a:latin typeface="Arial" panose="020B0604020202020204" pitchFamily="34" charset="0"/>
              </a:rPr>
              <a:pPr/>
              <a:t>3</a:t>
            </a:fld>
            <a:endParaRPr lang="en-US" altLang="en-US">
              <a:latin typeface="Arial" panose="020B0604020202020204" pitchFamily="34" charset="0"/>
            </a:endParaRPr>
          </a:p>
        </p:txBody>
      </p:sp>
    </p:spTree>
    <p:extLst>
      <p:ext uri="{BB962C8B-B14F-4D97-AF65-F5344CB8AC3E}">
        <p14:creationId xmlns:p14="http://schemas.microsoft.com/office/powerpoint/2010/main" xmlns="" val="2449344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1031"/>
          <p:cNvSpPr>
            <a:spLocks noGrp="1" noChangeArrowheads="1"/>
          </p:cNvSpPr>
          <p:nvPr>
            <p:ph type="sldNum" sz="quarter" idx="5"/>
          </p:nvPr>
        </p:nvSpPr>
        <p:spPr>
          <a:noFill/>
        </p:spPr>
        <p:txBody>
          <a:bodyPr/>
          <a:lstStyle/>
          <a:p>
            <a:fld id="{8C1439FF-164C-4C43-80E3-8DF764AB24C9}" type="slidenum">
              <a:rPr lang="en-US" smtClean="0"/>
              <a:pPr/>
              <a:t>27</a:t>
            </a:fld>
            <a:endParaRPr lang="en-US" dirty="0"/>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a:noFill/>
          <a:ln/>
        </p:spPr>
        <p:txBody>
          <a:bodyPr/>
          <a:lstStyle/>
          <a:p>
            <a:pPr eaLnBrk="1" hangingPunct="1"/>
            <a:r>
              <a:rPr lang="en-US" dirty="0"/>
              <a:t>PRH Chapter 5, 5.4 R2 and Exhibit 5-2</a:t>
            </a:r>
          </a:p>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a:t>The Annual Program Description</a:t>
            </a:r>
            <a:r>
              <a:rPr lang="en-US" baseline="0" dirty="0"/>
              <a:t> is </a:t>
            </a:r>
            <a:r>
              <a:rPr lang="en-US" sz="2400" b="1" dirty="0"/>
              <a:t>Due August 15</a:t>
            </a:r>
            <a:r>
              <a:rPr lang="en-US" sz="2400" b="1" baseline="30000" dirty="0"/>
              <a:t>th</a:t>
            </a:r>
            <a:r>
              <a:rPr lang="en-US" sz="2400" b="1" dirty="0"/>
              <a:t> each year</a:t>
            </a:r>
            <a:r>
              <a:rPr lang="en-US" sz="2400" dirty="0"/>
              <a:t>; provides an overview of the health and wellness program and staffing. Report is submitted online</a:t>
            </a:r>
          </a:p>
          <a:p>
            <a:pPr eaLnBrk="1" hangingPunct="1"/>
            <a:endParaRPr lang="en-US" dirty="0"/>
          </a:p>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a:t>Health</a:t>
            </a:r>
            <a:r>
              <a:rPr lang="en-US" baseline="0" dirty="0"/>
              <a:t> Service Utilization Report (HMIS) – data is collected m</a:t>
            </a:r>
            <a:r>
              <a:rPr lang="en-US" sz="2400" dirty="0"/>
              <a:t>onthly providing statistical data collected from mental health, oral health, and medical programs (these reports remain on center for review by the Regional Office Center Assessment team)</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sz="2400" dirty="0"/>
          </a:p>
          <a:p>
            <a:pPr>
              <a:lnSpc>
                <a:spcPct val="90000"/>
              </a:lnSpc>
              <a:defRPr/>
            </a:pPr>
            <a:r>
              <a:rPr lang="en-US" sz="2800" dirty="0"/>
              <a:t>Quarterly Alcohol Testing Summary Report – is completed on line and is due quarterly on 1/10, 4/10, 7/10 and 10/10. Record the number of tests on suspicion and the number that are positive.</a:t>
            </a:r>
            <a:endParaRPr lang="en-US" sz="2500" dirty="0"/>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sz="2400" dirty="0"/>
          </a:p>
          <a:p>
            <a:pPr marL="0" marR="0" lvl="1" indent="0" algn="l" defTabSz="914400" rtl="0" eaLnBrk="1" fontAlgn="base" latinLnBrk="0" hangingPunct="1">
              <a:lnSpc>
                <a:spcPct val="100000"/>
              </a:lnSpc>
              <a:spcBef>
                <a:spcPct val="30000"/>
              </a:spcBef>
              <a:spcAft>
                <a:spcPct val="0"/>
              </a:spcAft>
              <a:buClrTx/>
              <a:buSzTx/>
              <a:buFontTx/>
              <a:buNone/>
              <a:tabLst/>
              <a:defRPr/>
            </a:pPr>
            <a:r>
              <a:rPr lang="en-US" sz="2400" dirty="0"/>
              <a:t>SIRs see PRH Chapter 5, 5.4 R2 SIRs</a:t>
            </a:r>
          </a:p>
          <a:p>
            <a:pPr eaLnBrk="1" hangingPunct="1"/>
            <a:endParaRPr lang="en-US" dirty="0"/>
          </a:p>
        </p:txBody>
      </p:sp>
    </p:spTree>
    <p:extLst>
      <p:ext uri="{BB962C8B-B14F-4D97-AF65-F5344CB8AC3E}">
        <p14:creationId xmlns:p14="http://schemas.microsoft.com/office/powerpoint/2010/main" xmlns="" val="32349951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Insert Screenshot of Required Reporting documents and where to find on the website</a:t>
            </a:r>
          </a:p>
        </p:txBody>
      </p:sp>
      <p:sp>
        <p:nvSpPr>
          <p:cNvPr id="4" name="Slide Number Placeholder 3"/>
          <p:cNvSpPr>
            <a:spLocks noGrp="1"/>
          </p:cNvSpPr>
          <p:nvPr>
            <p:ph type="sldNum" sz="quarter" idx="5"/>
          </p:nvPr>
        </p:nvSpPr>
        <p:spPr/>
        <p:txBody>
          <a:bodyPr/>
          <a:lstStyle/>
          <a:p>
            <a:pPr>
              <a:defRPr/>
            </a:pPr>
            <a:fld id="{28A73462-8DF2-4590-AA3B-F4B67EC363CF}" type="slidenum">
              <a:rPr lang="en-US" smtClean="0"/>
              <a:pPr>
                <a:defRPr/>
              </a:pPr>
              <a:t>28</a:t>
            </a:fld>
            <a:endParaRPr lang="en-US" dirty="0"/>
          </a:p>
        </p:txBody>
      </p:sp>
    </p:spTree>
    <p:extLst>
      <p:ext uri="{BB962C8B-B14F-4D97-AF65-F5344CB8AC3E}">
        <p14:creationId xmlns:p14="http://schemas.microsoft.com/office/powerpoint/2010/main" xmlns="" val="19161837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Ensure that health services staffing is in compliance with the staffing levels presented in </a:t>
            </a:r>
            <a:r>
              <a:rPr lang="en-US" dirty="0">
                <a:hlinkClick r:id="rId3"/>
              </a:rPr>
              <a:t>Exhibit 5-6 (Center Health Services Staffing Requirements)​</a:t>
            </a:r>
            <a:r>
              <a:rPr lang="en-US" dirty="0"/>
              <a:t> and the minimum staff qualifications identified in </a:t>
            </a:r>
            <a:r>
              <a:rPr lang="en-US" dirty="0">
                <a:hlinkClick r:id="rId4"/>
              </a:rPr>
              <a:t>Exhibit 5-3 (Minimum Staff Qualifications)</a:t>
            </a:r>
            <a:r>
              <a:rPr lang="en-US" dirty="0"/>
              <a:t>.</a:t>
            </a:r>
          </a:p>
        </p:txBody>
      </p:sp>
      <p:sp>
        <p:nvSpPr>
          <p:cNvPr id="4" name="Slide Number Placeholder 3"/>
          <p:cNvSpPr>
            <a:spLocks noGrp="1"/>
          </p:cNvSpPr>
          <p:nvPr>
            <p:ph type="sldNum" sz="quarter" idx="5"/>
          </p:nvPr>
        </p:nvSpPr>
        <p:spPr/>
        <p:txBody>
          <a:bodyPr/>
          <a:lstStyle/>
          <a:p>
            <a:fld id="{4E81F052-097B-234B-A3FA-1E8F5E0166B8}" type="slidenum">
              <a:rPr lang="en-US" smtClean="0"/>
              <a:pPr/>
              <a:t>30</a:t>
            </a:fld>
            <a:endParaRPr lang="en-US"/>
          </a:p>
        </p:txBody>
      </p:sp>
    </p:spTree>
    <p:extLst>
      <p:ext uri="{BB962C8B-B14F-4D97-AF65-F5344CB8AC3E}">
        <p14:creationId xmlns:p14="http://schemas.microsoft.com/office/powerpoint/2010/main" xmlns="" val="7166939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 to hire o subcontracting the candidates credentials should be sent either to the RO or the NO for review. </a:t>
            </a:r>
          </a:p>
          <a:p>
            <a:r>
              <a:rPr lang="en-US" dirty="0"/>
              <a:t>Review Exhibit 5-3 for minimum qualifications </a:t>
            </a:r>
          </a:p>
          <a:p>
            <a:r>
              <a:rPr lang="en-US" dirty="0"/>
              <a:t>Review Exhibit 5-6 for minimum hour requirements</a:t>
            </a:r>
          </a:p>
        </p:txBody>
      </p:sp>
      <p:sp>
        <p:nvSpPr>
          <p:cNvPr id="4" name="Slide Number Placeholder 3"/>
          <p:cNvSpPr>
            <a:spLocks noGrp="1"/>
          </p:cNvSpPr>
          <p:nvPr>
            <p:ph type="sldNum" sz="quarter" idx="5"/>
          </p:nvPr>
        </p:nvSpPr>
        <p:spPr/>
        <p:txBody>
          <a:bodyPr/>
          <a:lstStyle/>
          <a:p>
            <a:fld id="{4E81F052-097B-234B-A3FA-1E8F5E0166B8}" type="slidenum">
              <a:rPr lang="en-US" smtClean="0"/>
              <a:pPr/>
              <a:t>32</a:t>
            </a:fld>
            <a:endParaRPr lang="en-US"/>
          </a:p>
        </p:txBody>
      </p:sp>
    </p:spTree>
    <p:extLst>
      <p:ext uri="{BB962C8B-B14F-4D97-AF65-F5344CB8AC3E}">
        <p14:creationId xmlns:p14="http://schemas.microsoft.com/office/powerpoint/2010/main" xmlns="" val="32244778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 Centers must request a waiver from the National Office</a:t>
            </a:r>
            <a:r>
              <a:rPr lang="en-US" dirty="0"/>
              <a:t> prior to filling the following health and wellness positions if the minimum requirements set forth in Exhibit 5-3 are not met:</a:t>
            </a:r>
          </a:p>
        </p:txBody>
      </p:sp>
      <p:sp>
        <p:nvSpPr>
          <p:cNvPr id="4" name="Slide Number Placeholder 3"/>
          <p:cNvSpPr>
            <a:spLocks noGrp="1"/>
          </p:cNvSpPr>
          <p:nvPr>
            <p:ph type="sldNum" sz="quarter" idx="5"/>
          </p:nvPr>
        </p:nvSpPr>
        <p:spPr/>
        <p:txBody>
          <a:bodyPr/>
          <a:lstStyle/>
          <a:p>
            <a:fld id="{4E81F052-097B-234B-A3FA-1E8F5E0166B8}" type="slidenum">
              <a:rPr lang="en-US" smtClean="0"/>
              <a:pPr/>
              <a:t>33</a:t>
            </a:fld>
            <a:endParaRPr lang="en-US"/>
          </a:p>
        </p:txBody>
      </p:sp>
    </p:spTree>
    <p:extLst>
      <p:ext uri="{BB962C8B-B14F-4D97-AF65-F5344CB8AC3E}">
        <p14:creationId xmlns:p14="http://schemas.microsoft.com/office/powerpoint/2010/main" xmlns="" val="3996723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Centers should keep a copy of the waiver on center. </a:t>
            </a:r>
          </a:p>
        </p:txBody>
      </p:sp>
      <p:sp>
        <p:nvSpPr>
          <p:cNvPr id="4" name="Slide Number Placeholder 3"/>
          <p:cNvSpPr>
            <a:spLocks noGrp="1"/>
          </p:cNvSpPr>
          <p:nvPr>
            <p:ph type="sldNum" sz="quarter" idx="5"/>
          </p:nvPr>
        </p:nvSpPr>
        <p:spPr/>
        <p:txBody>
          <a:bodyPr/>
          <a:lstStyle/>
          <a:p>
            <a:fld id="{4E81F052-097B-234B-A3FA-1E8F5E0166B8}" type="slidenum">
              <a:rPr lang="en-US" smtClean="0"/>
              <a:pPr/>
              <a:t>34</a:t>
            </a:fld>
            <a:endParaRPr lang="en-US"/>
          </a:p>
        </p:txBody>
      </p:sp>
    </p:spTree>
    <p:extLst>
      <p:ext uri="{BB962C8B-B14F-4D97-AF65-F5344CB8AC3E}">
        <p14:creationId xmlns:p14="http://schemas.microsoft.com/office/powerpoint/2010/main" xmlns="" val="11779845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for a NP the waiver is either a 1x or annual depending on if there is a center physician or not. </a:t>
            </a:r>
          </a:p>
        </p:txBody>
      </p:sp>
      <p:sp>
        <p:nvSpPr>
          <p:cNvPr id="4" name="Slide Number Placeholder 3"/>
          <p:cNvSpPr>
            <a:spLocks noGrp="1"/>
          </p:cNvSpPr>
          <p:nvPr>
            <p:ph type="sldNum" sz="quarter" idx="5"/>
          </p:nvPr>
        </p:nvSpPr>
        <p:spPr/>
        <p:txBody>
          <a:bodyPr/>
          <a:lstStyle/>
          <a:p>
            <a:fld id="{4E81F052-097B-234B-A3FA-1E8F5E0166B8}" type="slidenum">
              <a:rPr lang="en-US" smtClean="0"/>
              <a:pPr/>
              <a:t>35</a:t>
            </a:fld>
            <a:endParaRPr lang="en-US"/>
          </a:p>
        </p:txBody>
      </p:sp>
    </p:spTree>
    <p:extLst>
      <p:ext uri="{BB962C8B-B14F-4D97-AF65-F5344CB8AC3E}">
        <p14:creationId xmlns:p14="http://schemas.microsoft.com/office/powerpoint/2010/main" xmlns="" val="5414511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Exhibit 5-3 </a:t>
            </a:r>
          </a:p>
          <a:p>
            <a:r>
              <a:rPr lang="en-US" dirty="0"/>
              <a:t>Yes a one time waiver can be submitted along with their credentials to the National Office and Regional Health Specialists for consideration of a one time waiver. </a:t>
            </a:r>
          </a:p>
        </p:txBody>
      </p:sp>
      <p:sp>
        <p:nvSpPr>
          <p:cNvPr id="4" name="Slide Number Placeholder 3"/>
          <p:cNvSpPr>
            <a:spLocks noGrp="1"/>
          </p:cNvSpPr>
          <p:nvPr>
            <p:ph type="sldNum" sz="quarter" idx="5"/>
          </p:nvPr>
        </p:nvSpPr>
        <p:spPr/>
        <p:txBody>
          <a:bodyPr/>
          <a:lstStyle/>
          <a:p>
            <a:fld id="{4E81F052-097B-234B-A3FA-1E8F5E0166B8}" type="slidenum">
              <a:rPr lang="en-US" smtClean="0"/>
              <a:pPr/>
              <a:t>36</a:t>
            </a:fld>
            <a:endParaRPr lang="en-US"/>
          </a:p>
        </p:txBody>
      </p:sp>
    </p:spTree>
    <p:extLst>
      <p:ext uri="{BB962C8B-B14F-4D97-AF65-F5344CB8AC3E}">
        <p14:creationId xmlns:p14="http://schemas.microsoft.com/office/powerpoint/2010/main" xmlns="" val="1300690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27  is correct 9 hours/100 students (9 x 3.00 = 27.0)</a:t>
            </a:r>
          </a:p>
        </p:txBody>
      </p:sp>
      <p:sp>
        <p:nvSpPr>
          <p:cNvPr id="4" name="Slide Number Placeholder 3"/>
          <p:cNvSpPr>
            <a:spLocks noGrp="1"/>
          </p:cNvSpPr>
          <p:nvPr>
            <p:ph type="sldNum" sz="quarter" idx="5"/>
          </p:nvPr>
        </p:nvSpPr>
        <p:spPr/>
        <p:txBody>
          <a:bodyPr/>
          <a:lstStyle/>
          <a:p>
            <a:fld id="{4E81F052-097B-234B-A3FA-1E8F5E0166B8}" type="slidenum">
              <a:rPr lang="en-US" smtClean="0"/>
              <a:pPr/>
              <a:t>37</a:t>
            </a:fld>
            <a:endParaRPr lang="en-US"/>
          </a:p>
        </p:txBody>
      </p:sp>
    </p:spTree>
    <p:extLst>
      <p:ext uri="{BB962C8B-B14F-4D97-AF65-F5344CB8AC3E}">
        <p14:creationId xmlns:p14="http://schemas.microsoft.com/office/powerpoint/2010/main" xmlns="" val="7558655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 is correct </a:t>
            </a:r>
          </a:p>
        </p:txBody>
      </p:sp>
      <p:sp>
        <p:nvSpPr>
          <p:cNvPr id="4" name="Slide Number Placeholder 3"/>
          <p:cNvSpPr>
            <a:spLocks noGrp="1"/>
          </p:cNvSpPr>
          <p:nvPr>
            <p:ph type="sldNum" sz="quarter" idx="5"/>
          </p:nvPr>
        </p:nvSpPr>
        <p:spPr/>
        <p:txBody>
          <a:bodyPr/>
          <a:lstStyle/>
          <a:p>
            <a:fld id="{4E81F052-097B-234B-A3FA-1E8F5E0166B8}" type="slidenum">
              <a:rPr lang="en-US" smtClean="0"/>
              <a:pPr/>
              <a:t>38</a:t>
            </a:fld>
            <a:endParaRPr lang="en-US"/>
          </a:p>
        </p:txBody>
      </p:sp>
    </p:spTree>
    <p:extLst>
      <p:ext uri="{BB962C8B-B14F-4D97-AF65-F5344CB8AC3E}">
        <p14:creationId xmlns:p14="http://schemas.microsoft.com/office/powerpoint/2010/main" xmlns="" val="420193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a:extLst>
              <a:ext uri="{FF2B5EF4-FFF2-40B4-BE49-F238E27FC236}">
                <a16:creationId xmlns:a16="http://schemas.microsoft.com/office/drawing/2014/main" xmlns="" id="{65FBC3DF-EE49-8A45-A848-C4569DCFB9DA}"/>
              </a:ext>
            </a:extLst>
          </p:cNvPr>
          <p:cNvSpPr>
            <a:spLocks noGrp="1" noRot="1" noChangeAspect="1" noChangeArrowheads="1" noTextEdit="1"/>
          </p:cNvSpPr>
          <p:nvPr>
            <p:ph type="sldImg"/>
          </p:nvPr>
        </p:nvSpPr>
        <p:spPr>
          <a:ln/>
        </p:spPr>
      </p:sp>
      <p:sp>
        <p:nvSpPr>
          <p:cNvPr id="102402" name="Notes Placeholder 2">
            <a:extLst>
              <a:ext uri="{FF2B5EF4-FFF2-40B4-BE49-F238E27FC236}">
                <a16:creationId xmlns:a16="http://schemas.microsoft.com/office/drawing/2014/main" xmlns="" id="{AF0E4CFF-7AD0-7E40-ABF4-0C919B632073}"/>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102403" name="Slide Number Placeholder 3">
            <a:extLst>
              <a:ext uri="{FF2B5EF4-FFF2-40B4-BE49-F238E27FC236}">
                <a16:creationId xmlns:a16="http://schemas.microsoft.com/office/drawing/2014/main" xmlns="" id="{47E9670F-3392-FE42-BB24-7CB6DDF664B7}"/>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ＭＳ Ｐゴシック" panose="020B0600070205080204" pitchFamily="34" charset="-128"/>
              </a:defRPr>
            </a:lvl1pPr>
            <a:lvl2pPr marL="742950" indent="-285750">
              <a:defRPr>
                <a:solidFill>
                  <a:schemeClr val="tx1"/>
                </a:solidFill>
                <a:latin typeface="Tahoma" panose="020B0604030504040204" pitchFamily="34" charset="0"/>
                <a:ea typeface="ＭＳ Ｐゴシック" panose="020B0600070205080204" pitchFamily="34" charset="-128"/>
              </a:defRPr>
            </a:lvl2pPr>
            <a:lvl3pPr marL="1143000" indent="-228600">
              <a:defRPr>
                <a:solidFill>
                  <a:schemeClr val="tx1"/>
                </a:solidFill>
                <a:latin typeface="Tahoma" panose="020B0604030504040204" pitchFamily="34" charset="0"/>
                <a:ea typeface="ＭＳ Ｐゴシック" panose="020B0600070205080204" pitchFamily="34" charset="-128"/>
              </a:defRPr>
            </a:lvl3pPr>
            <a:lvl4pPr marL="1600200" indent="-228600">
              <a:defRPr>
                <a:solidFill>
                  <a:schemeClr val="tx1"/>
                </a:solidFill>
                <a:latin typeface="Tahoma" panose="020B0604030504040204" pitchFamily="34" charset="0"/>
                <a:ea typeface="ＭＳ Ｐゴシック" panose="020B0600070205080204" pitchFamily="34" charset="-128"/>
              </a:defRPr>
            </a:lvl4pPr>
            <a:lvl5pPr marL="2057400" indent="-228600">
              <a:defRPr>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ＭＳ Ｐゴシック" panose="020B0600070205080204" pitchFamily="34" charset="-128"/>
              </a:defRPr>
            </a:lvl9pPr>
          </a:lstStyle>
          <a:p>
            <a:fld id="{1481D0A6-9A2C-FC48-8145-0462CFCAFB16}" type="slidenum">
              <a:rPr lang="en-US" altLang="en-US" smtClean="0">
                <a:latin typeface="Arial" panose="020B0604020202020204" pitchFamily="34" charset="0"/>
              </a:rPr>
              <a:pPr/>
              <a:t>4</a:t>
            </a:fld>
            <a:endParaRPr lang="en-US" altLang="en-US">
              <a:latin typeface="Arial" panose="020B0604020202020204" pitchFamily="34" charset="0"/>
            </a:endParaRPr>
          </a:p>
        </p:txBody>
      </p:sp>
    </p:spTree>
    <p:extLst>
      <p:ext uri="{BB962C8B-B14F-4D97-AF65-F5344CB8AC3E}">
        <p14:creationId xmlns:p14="http://schemas.microsoft.com/office/powerpoint/2010/main" xmlns="" val="34131318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b. One time 12 month waiver </a:t>
            </a:r>
            <a:endParaRPr lang="en-US" dirty="0"/>
          </a:p>
        </p:txBody>
      </p:sp>
      <p:sp>
        <p:nvSpPr>
          <p:cNvPr id="4" name="Slide Number Placeholder 3"/>
          <p:cNvSpPr>
            <a:spLocks noGrp="1"/>
          </p:cNvSpPr>
          <p:nvPr>
            <p:ph type="sldNum" sz="quarter" idx="5"/>
          </p:nvPr>
        </p:nvSpPr>
        <p:spPr/>
        <p:txBody>
          <a:bodyPr/>
          <a:lstStyle/>
          <a:p>
            <a:fld id="{4E81F052-097B-234B-A3FA-1E8F5E0166B8}" type="slidenum">
              <a:rPr lang="en-US" smtClean="0"/>
              <a:pPr/>
              <a:t>39</a:t>
            </a:fld>
            <a:endParaRPr lang="en-US"/>
          </a:p>
        </p:txBody>
      </p:sp>
    </p:spTree>
    <p:extLst>
      <p:ext uri="{BB962C8B-B14F-4D97-AF65-F5344CB8AC3E}">
        <p14:creationId xmlns:p14="http://schemas.microsoft.com/office/powerpoint/2010/main" xmlns="" val="12914112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Answer f all of the above except e</a:t>
            </a:r>
          </a:p>
          <a:p>
            <a:endParaRPr lang="en-US" dirty="0"/>
          </a:p>
        </p:txBody>
      </p:sp>
      <p:sp>
        <p:nvSpPr>
          <p:cNvPr id="4" name="Slide Number Placeholder 3"/>
          <p:cNvSpPr>
            <a:spLocks noGrp="1"/>
          </p:cNvSpPr>
          <p:nvPr>
            <p:ph type="sldNum" sz="quarter" idx="5"/>
          </p:nvPr>
        </p:nvSpPr>
        <p:spPr/>
        <p:txBody>
          <a:bodyPr/>
          <a:lstStyle/>
          <a:p>
            <a:fld id="{4E81F052-097B-234B-A3FA-1E8F5E0166B8}" type="slidenum">
              <a:rPr lang="en-US" smtClean="0"/>
              <a:pPr/>
              <a:t>40</a:t>
            </a:fld>
            <a:endParaRPr lang="en-US"/>
          </a:p>
        </p:txBody>
      </p:sp>
    </p:spTree>
    <p:extLst>
      <p:ext uri="{BB962C8B-B14F-4D97-AF65-F5344CB8AC3E}">
        <p14:creationId xmlns:p14="http://schemas.microsoft.com/office/powerpoint/2010/main" xmlns="" val="34380510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Correct Answer is C: 52.5 hours.  </a:t>
            </a:r>
          </a:p>
          <a:p>
            <a:r>
              <a:rPr lang="en-US" sz="1200" b="0" i="0" u="none" strike="noStrike" kern="1200" dirty="0">
                <a:solidFill>
                  <a:schemeClr val="tx1"/>
                </a:solidFill>
                <a:effectLst/>
                <a:latin typeface="+mn-lt"/>
                <a:ea typeface="+mn-ea"/>
                <a:cs typeface="+mn-cs"/>
              </a:rPr>
              <a:t>3.50 x 15 = 52.5 hours</a:t>
            </a:r>
          </a:p>
          <a:p>
            <a:r>
              <a:rPr lang="en-US" dirty="0"/>
              <a:t/>
            </a:r>
            <a:br>
              <a:rPr lang="en-US" dirty="0"/>
            </a:br>
            <a:endParaRPr lang="en-US" dirty="0"/>
          </a:p>
        </p:txBody>
      </p:sp>
      <p:sp>
        <p:nvSpPr>
          <p:cNvPr id="4" name="Slide Number Placeholder 3"/>
          <p:cNvSpPr>
            <a:spLocks noGrp="1"/>
          </p:cNvSpPr>
          <p:nvPr>
            <p:ph type="sldNum" sz="quarter" idx="5"/>
          </p:nvPr>
        </p:nvSpPr>
        <p:spPr/>
        <p:txBody>
          <a:bodyPr/>
          <a:lstStyle/>
          <a:p>
            <a:fld id="{4E81F052-097B-234B-A3FA-1E8F5E0166B8}" type="slidenum">
              <a:rPr lang="en-US" smtClean="0"/>
              <a:pPr/>
              <a:t>41</a:t>
            </a:fld>
            <a:endParaRPr lang="en-US"/>
          </a:p>
        </p:txBody>
      </p:sp>
    </p:spTree>
    <p:extLst>
      <p:ext uri="{BB962C8B-B14F-4D97-AF65-F5344CB8AC3E}">
        <p14:creationId xmlns:p14="http://schemas.microsoft.com/office/powerpoint/2010/main" xmlns="" val="5103334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81F052-097B-234B-A3FA-1E8F5E0166B8}" type="slidenum">
              <a:rPr lang="en-US" smtClean="0"/>
              <a:pPr/>
              <a:t>43</a:t>
            </a:fld>
            <a:endParaRPr lang="en-US"/>
          </a:p>
        </p:txBody>
      </p:sp>
    </p:spTree>
    <p:extLst>
      <p:ext uri="{BB962C8B-B14F-4D97-AF65-F5344CB8AC3E}">
        <p14:creationId xmlns:p14="http://schemas.microsoft.com/office/powerpoint/2010/main" xmlns="" val="1399407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must complete and forward a transferring summary to the receiving center</a:t>
            </a:r>
          </a:p>
          <a:p>
            <a:r>
              <a:rPr lang="en-US" b="1" dirty="0"/>
              <a:t>The student Health Record must arrive at the at the same time the student does</a:t>
            </a:r>
          </a:p>
        </p:txBody>
      </p:sp>
      <p:sp>
        <p:nvSpPr>
          <p:cNvPr id="4" name="Slide Number Placeholder 3"/>
          <p:cNvSpPr>
            <a:spLocks noGrp="1"/>
          </p:cNvSpPr>
          <p:nvPr>
            <p:ph type="sldNum" sz="quarter" idx="5"/>
          </p:nvPr>
        </p:nvSpPr>
        <p:spPr/>
        <p:txBody>
          <a:bodyPr/>
          <a:lstStyle/>
          <a:p>
            <a:pPr>
              <a:defRPr/>
            </a:pPr>
            <a:fld id="{28A73462-8DF2-4590-AA3B-F4B67EC363CF}" type="slidenum">
              <a:rPr lang="en-US" smtClean="0"/>
              <a:pPr>
                <a:defRPr/>
              </a:pPr>
              <a:t>45</a:t>
            </a:fld>
            <a:endParaRPr lang="en-US" dirty="0"/>
          </a:p>
        </p:txBody>
      </p:sp>
    </p:spTree>
    <p:extLst>
      <p:ext uri="{BB962C8B-B14F-4D97-AF65-F5344CB8AC3E}">
        <p14:creationId xmlns:p14="http://schemas.microsoft.com/office/powerpoint/2010/main" xmlns="" val="15344014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 If the student’s condition cannot be stabilized in 180 days, a regular medical separation will be given and the student may reapply in one year, unless the MSWR is extended (see R11.g below).</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 The request should be accompanied by supporting documentation from the student’s health-care provider verifying that extension of leave is medically necessary. Requests will be reviewed on a case-by-case basis.</a:t>
            </a:r>
          </a:p>
          <a:p>
            <a:endParaRPr lang="en-US" dirty="0"/>
          </a:p>
          <a:p>
            <a:r>
              <a:rPr lang="en-US" dirty="0"/>
              <a:t>Center Director has final say regarding separations. </a:t>
            </a:r>
          </a:p>
          <a:p>
            <a:endParaRPr lang="en-US" dirty="0"/>
          </a:p>
          <a:p>
            <a:r>
              <a:rPr lang="en-US" dirty="0"/>
              <a:t>Hospitalizations are beyond Basic Care and not covered. </a:t>
            </a:r>
          </a:p>
        </p:txBody>
      </p:sp>
      <p:sp>
        <p:nvSpPr>
          <p:cNvPr id="4" name="Slide Number Placeholder 3"/>
          <p:cNvSpPr>
            <a:spLocks noGrp="1"/>
          </p:cNvSpPr>
          <p:nvPr>
            <p:ph type="sldNum" sz="quarter" idx="5"/>
          </p:nvPr>
        </p:nvSpPr>
        <p:spPr/>
        <p:txBody>
          <a:bodyPr/>
          <a:lstStyle/>
          <a:p>
            <a:fld id="{4E81F052-097B-234B-A3FA-1E8F5E0166B8}" type="slidenum">
              <a:rPr lang="en-US" smtClean="0"/>
              <a:pPr/>
              <a:t>46</a:t>
            </a:fld>
            <a:endParaRPr lang="en-US"/>
          </a:p>
        </p:txBody>
      </p:sp>
    </p:spTree>
    <p:extLst>
      <p:ext uri="{BB962C8B-B14F-4D97-AF65-F5344CB8AC3E}">
        <p14:creationId xmlns:p14="http://schemas.microsoft.com/office/powerpoint/2010/main" xmlns="" val="10589875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81F052-097B-234B-A3FA-1E8F5E0166B8}" type="slidenum">
              <a:rPr lang="en-US" smtClean="0"/>
              <a:pPr/>
              <a:t>47</a:t>
            </a:fld>
            <a:endParaRPr lang="en-US"/>
          </a:p>
        </p:txBody>
      </p:sp>
    </p:spTree>
    <p:extLst>
      <p:ext uri="{BB962C8B-B14F-4D97-AF65-F5344CB8AC3E}">
        <p14:creationId xmlns:p14="http://schemas.microsoft.com/office/powerpoint/2010/main" xmlns="" val="22890803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1031"/>
          <p:cNvSpPr>
            <a:spLocks noGrp="1" noChangeArrowheads="1"/>
          </p:cNvSpPr>
          <p:nvPr>
            <p:ph type="sldNum" sz="quarter" idx="5"/>
          </p:nvPr>
        </p:nvSpPr>
        <p:spPr>
          <a:noFill/>
        </p:spPr>
        <p:txBody>
          <a:bodyPr/>
          <a:lstStyle/>
          <a:p>
            <a:fld id="{C41C88F1-EA2A-4C37-8755-63AE46BD0BD2}" type="slidenum">
              <a:rPr lang="en-US" smtClean="0"/>
              <a:pPr/>
              <a:t>50</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xmlns="" val="22097185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The center must immediately comply with the procedures set out in the Employment Standards Administration regulations at </a:t>
            </a:r>
            <a:r>
              <a:rPr lang="en-US" dirty="0">
                <a:hlinkClick r:id="rId3"/>
              </a:rPr>
              <a:t>20 CFR Chapter 1​</a:t>
            </a:r>
            <a:r>
              <a:rPr lang="en-US" dirty="0"/>
              <a:t>. The CA form portion of the Employee’s Compensation Operations and Management Portal (ECOMP) form and a copy of the ETA Form 6-61 (Notice of Student Separation) must be filed with the OWCP district office only when the injury or illness results in separation and consent is received from the Office of Job Corps. When separation does not occur, such forms must be maintained in the student’s health record.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  Contact the Nurse Specialist and/or Heather Edmonds/Brittany Jonas in the National Office for guidance on completion of CA-6 or other questions. </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Inform the next of kin of any possible FECA benefits if death occurred during the performance of duty.  If the student did not die during the performance of duty, the government shall pay only for expenses involved in the preparation and transportation of the remains to a mortuary in the area selected by the next of kin, within the United States and the student's possessions.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Arrange for burial at a site close to the center and at a cost not to exceed the amount authorized in Section 8134(a) of the Federal Employees’ Compensation Act in the event that the next of kin refuses to accept the remains.</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Provide the Office of Job Corps with documentation authorizing OWCP eligibility. If next of kin is eligible for benefits, further review by the Office of Job Corps shall determine if any additional gratuity payments, not to exceed $10,000 in accordance with Section 651 of Public Law 104-208 (The Omnibus Consolidated Appropriations Act), shall be awarded.</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a:p>
          <a:p>
            <a:endParaRPr lang="en-US" dirty="0"/>
          </a:p>
        </p:txBody>
      </p:sp>
      <p:sp>
        <p:nvSpPr>
          <p:cNvPr id="4" name="Slide Number Placeholder 3"/>
          <p:cNvSpPr>
            <a:spLocks noGrp="1"/>
          </p:cNvSpPr>
          <p:nvPr>
            <p:ph type="sldNum" sz="quarter" idx="5"/>
          </p:nvPr>
        </p:nvSpPr>
        <p:spPr/>
        <p:txBody>
          <a:bodyPr/>
          <a:lstStyle/>
          <a:p>
            <a:fld id="{4E81F052-097B-234B-A3FA-1E8F5E0166B8}" type="slidenum">
              <a:rPr lang="en-US" smtClean="0"/>
              <a:pPr/>
              <a:t>51</a:t>
            </a:fld>
            <a:endParaRPr lang="en-US"/>
          </a:p>
        </p:txBody>
      </p:sp>
    </p:spTree>
    <p:extLst>
      <p:ext uri="{BB962C8B-B14F-4D97-AF65-F5344CB8AC3E}">
        <p14:creationId xmlns:p14="http://schemas.microsoft.com/office/powerpoint/2010/main" xmlns="" val="8317552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The signed consent form (ETA 653) serves as authorization for basic routine health care and must be placed in the student health record by the time a student arrives on center. Additionally, each student must have a signed Informed Consent to Receive Mental Health and Wellness Treatment form in the student health record by the time the student arrives on center.</a:t>
            </a:r>
          </a:p>
          <a:p>
            <a:r>
              <a:rPr lang="en-US" dirty="0"/>
              <a:t>b. Each time a student requires services other than those covered under the blanket consent signed on admission, written consent must be obtained from the student or parent/legal guardian.</a:t>
            </a:r>
          </a:p>
          <a:p>
            <a:endParaRPr lang="en-US" dirty="0"/>
          </a:p>
        </p:txBody>
      </p:sp>
      <p:sp>
        <p:nvSpPr>
          <p:cNvPr id="4" name="Slide Number Placeholder 3"/>
          <p:cNvSpPr>
            <a:spLocks noGrp="1"/>
          </p:cNvSpPr>
          <p:nvPr>
            <p:ph type="sldNum" sz="quarter" idx="5"/>
          </p:nvPr>
        </p:nvSpPr>
        <p:spPr/>
        <p:txBody>
          <a:bodyPr/>
          <a:lstStyle/>
          <a:p>
            <a:fld id="{4E81F052-097B-234B-A3FA-1E8F5E0166B8}" type="slidenum">
              <a:rPr lang="en-US" smtClean="0"/>
              <a:pPr/>
              <a:t>52</a:t>
            </a:fld>
            <a:endParaRPr lang="en-US"/>
          </a:p>
        </p:txBody>
      </p:sp>
    </p:spTree>
    <p:extLst>
      <p:ext uri="{BB962C8B-B14F-4D97-AF65-F5344CB8AC3E}">
        <p14:creationId xmlns:p14="http://schemas.microsoft.com/office/powerpoint/2010/main" xmlns="" val="2883201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 (see MSWRs PRH 6.2 R5 below, and </a:t>
            </a:r>
            <a:r>
              <a:rPr lang="en-US" dirty="0">
                <a:hlinkClick r:id="rId3"/>
              </a:rPr>
              <a:t>PRH Chapter 6, Section 6.2, R2.c.5</a:t>
            </a:r>
            <a:r>
              <a:rPr lang="en-US" dirty="0"/>
              <a:t>) and determine whether a referral to the Office of Workers’ Compensation Programs (OWCP) is required (see R8 below).</a:t>
            </a:r>
          </a:p>
        </p:txBody>
      </p:sp>
      <p:sp>
        <p:nvSpPr>
          <p:cNvPr id="4" name="Slide Number Placeholder 3"/>
          <p:cNvSpPr>
            <a:spLocks noGrp="1"/>
          </p:cNvSpPr>
          <p:nvPr>
            <p:ph type="sldNum" sz="quarter" idx="5"/>
          </p:nvPr>
        </p:nvSpPr>
        <p:spPr/>
        <p:txBody>
          <a:bodyPr/>
          <a:lstStyle/>
          <a:p>
            <a:fld id="{4E81F052-097B-234B-A3FA-1E8F5E0166B8}" type="slidenum">
              <a:rPr lang="en-US" smtClean="0"/>
              <a:pPr/>
              <a:t>6</a:t>
            </a:fld>
            <a:endParaRPr lang="en-US"/>
          </a:p>
        </p:txBody>
      </p:sp>
    </p:spTree>
    <p:extLst>
      <p:ext uri="{BB962C8B-B14F-4D97-AF65-F5344CB8AC3E}">
        <p14:creationId xmlns:p14="http://schemas.microsoft.com/office/powerpoint/2010/main" xmlns="" val="32451046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1031"/>
          <p:cNvSpPr>
            <a:spLocks noGrp="1" noChangeArrowheads="1"/>
          </p:cNvSpPr>
          <p:nvPr>
            <p:ph type="sldNum" sz="quarter" idx="5"/>
          </p:nvPr>
        </p:nvSpPr>
        <p:spPr>
          <a:noFill/>
        </p:spPr>
        <p:txBody>
          <a:bodyPr/>
          <a:lstStyle/>
          <a:p>
            <a:fld id="{78C1B7D0-E2B4-4E87-93B5-C67927DEB5A3}" type="slidenum">
              <a:rPr lang="en-US" smtClean="0"/>
              <a:pPr/>
              <a:t>54</a:t>
            </a:fld>
            <a:endParaRPr lang="en-US" dirty="0"/>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a:ln/>
        </p:spPr>
        <p:txBody>
          <a:bodyPr/>
          <a:lstStyle/>
          <a:p>
            <a:pPr eaLnBrk="1" hangingPunct="1"/>
            <a:r>
              <a:rPr lang="en-US" dirty="0"/>
              <a:t>Contact your Regional Nurse Consultant for assistance and support</a:t>
            </a:r>
          </a:p>
          <a:p>
            <a:pPr eaLnBrk="1" hangingPunct="1"/>
            <a:endParaRPr lang="en-US" dirty="0"/>
          </a:p>
          <a:p>
            <a:pPr eaLnBrk="1" hangingPunct="1"/>
            <a:r>
              <a:rPr lang="en-US" sz="1200" b="0" i="0" kern="1200" dirty="0">
                <a:solidFill>
                  <a:schemeClr val="tx1"/>
                </a:solidFill>
                <a:effectLst/>
                <a:latin typeface="Arial" charset="0"/>
                <a:ea typeface="+mn-ea"/>
                <a:cs typeface="Arial" charset="0"/>
              </a:rPr>
              <a:t>In the event of a student’s death, the center must follow Significant Incident Report (SIR) reporting requirements (see </a:t>
            </a:r>
            <a:r>
              <a:rPr lang="en-US" sz="1200" b="0" i="0" u="none" strike="noStrike" kern="1200" dirty="0">
                <a:solidFill>
                  <a:schemeClr val="tx1"/>
                </a:solidFill>
                <a:effectLst/>
                <a:latin typeface="Arial" charset="0"/>
                <a:ea typeface="+mn-ea"/>
                <a:cs typeface="Arial" charset="0"/>
                <a:hlinkClick r:id="rId3">
                  <a:extLst>
                    <a:ext uri="{A12FA001-AC4F-418D-AE19-62706E023703}">
                      <ahyp:hlinkClr xmlns:ahyp="http://schemas.microsoft.com/office/drawing/2018/hyperlinkcolor" xmlns="" val="tx"/>
                    </a:ext>
                  </a:extLst>
                </a:hlinkClick>
              </a:rPr>
              <a:t>PRH Chapter 5, Section 5.4</a:t>
            </a:r>
            <a:r>
              <a:rPr lang="en-US" sz="1200" b="0" i="0" kern="1200" dirty="0">
                <a:solidFill>
                  <a:schemeClr val="tx1"/>
                </a:solidFill>
                <a:effectLst/>
                <a:latin typeface="Arial" charset="0"/>
                <a:ea typeface="+mn-ea"/>
                <a:cs typeface="Arial" charset="0"/>
              </a:rPr>
              <a:t>) and send the entire student personnel record (including sealed health record) to the Office of Job Corps by signature-required mail or delivery within 10 days. The sealed health record must include Office of Worker’s Compensation Programs (OWCP) forms and written notification of death, plus the death certificate and autopsy and toxicology reports if available.</a:t>
            </a:r>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Make sure a note is made in the SHR regarding the student death. </a:t>
            </a:r>
          </a:p>
          <a:p>
            <a:pPr eaLnBrk="1" hangingPunct="1"/>
            <a:endParaRPr lang="en-US" dirty="0"/>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t>Refer to the Medical Transfer, Separation, and Referral; Management of Student Injury and Death TAG for details</a:t>
            </a:r>
          </a:p>
          <a:p>
            <a:pPr eaLnBrk="1" hangingPunct="1"/>
            <a:endParaRPr lang="en-US" dirty="0"/>
          </a:p>
        </p:txBody>
      </p:sp>
    </p:spTree>
    <p:extLst>
      <p:ext uri="{BB962C8B-B14F-4D97-AF65-F5344CB8AC3E}">
        <p14:creationId xmlns:p14="http://schemas.microsoft.com/office/powerpoint/2010/main" xmlns="" val="12942533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1031"/>
          <p:cNvSpPr>
            <a:spLocks noGrp="1" noChangeArrowheads="1"/>
          </p:cNvSpPr>
          <p:nvPr>
            <p:ph type="sldNum" sz="quarter" idx="5"/>
          </p:nvPr>
        </p:nvSpPr>
        <p:spPr>
          <a:noFill/>
        </p:spPr>
        <p:txBody>
          <a:bodyPr/>
          <a:lstStyle/>
          <a:p>
            <a:fld id="{06544970-AA29-4BE8-BC64-A5059279237C}" type="slidenum">
              <a:rPr lang="en-US" smtClean="0"/>
              <a:pPr/>
              <a:t>55</a:t>
            </a:fld>
            <a:endParaRPr 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a:noFill/>
          <a:ln/>
        </p:spPr>
        <p:txBody>
          <a:bodyPr/>
          <a:lstStyle/>
          <a:p>
            <a:pPr eaLnBrk="1" hangingPunct="1"/>
            <a:r>
              <a:rPr lang="en-US" dirty="0"/>
              <a:t>regulations mandate strict attention to privacy laws and confidentiality of records (April 2003). </a:t>
            </a:r>
          </a:p>
          <a:p>
            <a:r>
              <a:rPr lang="en-US" dirty="0"/>
              <a:t>Refer to APPENDIX 607 TRANSMISSION, STORAGE, AND CONFIDENTIALITY OF MEDICAL, HEALTH, AND DISABILITY-RELATED INFORMATION </a:t>
            </a:r>
          </a:p>
        </p:txBody>
      </p:sp>
    </p:spTree>
    <p:extLst>
      <p:ext uri="{BB962C8B-B14F-4D97-AF65-F5344CB8AC3E}">
        <p14:creationId xmlns:p14="http://schemas.microsoft.com/office/powerpoint/2010/main" xmlns="" val="24988278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031"/>
          <p:cNvSpPr>
            <a:spLocks noGrp="1" noChangeArrowheads="1"/>
          </p:cNvSpPr>
          <p:nvPr>
            <p:ph type="sldNum" sz="quarter" idx="5"/>
          </p:nvPr>
        </p:nvSpPr>
        <p:spPr>
          <a:noFill/>
        </p:spPr>
        <p:txBody>
          <a:bodyPr/>
          <a:lstStyle/>
          <a:p>
            <a:fld id="{1DE9050E-AB61-4A85-B0D1-F2987F30F2DF}" type="slidenum">
              <a:rPr lang="en-US" smtClean="0"/>
              <a:pPr/>
              <a:t>56</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xmlns="" val="32220769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a:ln/>
        </p:spPr>
      </p:sp>
      <p:sp>
        <p:nvSpPr>
          <p:cNvPr id="62466" name="Notes Placeholder 2"/>
          <p:cNvSpPr>
            <a:spLocks noGrp="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a:t>DRGs are located on the Job Corps Community Website under the Health and Wellness Tab.  Presently there are DRGs available for HWMs, center physicians, CMHCs, center dentists, and center disability coordinators.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a:t>Required Health DRGs Medication OTC, Prescribed Control and Prescribed Non-Control Staffing </a:t>
            </a:r>
          </a:p>
          <a:p>
            <a:pPr eaLnBrk="1" hangingPunct="1"/>
            <a:endParaRPr lang="en-US" dirty="0"/>
          </a:p>
        </p:txBody>
      </p:sp>
      <p:sp>
        <p:nvSpPr>
          <p:cNvPr id="62467" name="Slide Number Placeholder 3"/>
          <p:cNvSpPr>
            <a:spLocks noGrp="1"/>
          </p:cNvSpPr>
          <p:nvPr>
            <p:ph type="sldNum" sz="quarter" idx="5"/>
          </p:nvPr>
        </p:nvSpPr>
        <p:spPr>
          <a:noFill/>
        </p:spPr>
        <p:txBody>
          <a:bodyPr/>
          <a:lstStyle/>
          <a:p>
            <a:fld id="{D34190EE-7ECE-4DD0-8922-7FDE762CD5F4}" type="slidenum">
              <a:rPr lang="en-US" smtClean="0"/>
              <a:pPr/>
              <a:t>57</a:t>
            </a:fld>
            <a:endParaRPr lang="en-US"/>
          </a:p>
        </p:txBody>
      </p:sp>
    </p:spTree>
    <p:extLst>
      <p:ext uri="{BB962C8B-B14F-4D97-AF65-F5344CB8AC3E}">
        <p14:creationId xmlns:p14="http://schemas.microsoft.com/office/powerpoint/2010/main" xmlns="" val="42322336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031"/>
          <p:cNvSpPr>
            <a:spLocks noGrp="1" noChangeArrowheads="1"/>
          </p:cNvSpPr>
          <p:nvPr>
            <p:ph type="sldNum" sz="quarter" idx="5"/>
          </p:nvPr>
        </p:nvSpPr>
        <p:spPr>
          <a:noFill/>
        </p:spPr>
        <p:txBody>
          <a:bodyPr/>
          <a:lstStyle/>
          <a:p>
            <a:fld id="{1DE9050E-AB61-4A85-B0D1-F2987F30F2DF}" type="slidenum">
              <a:rPr lang="en-US" smtClean="0"/>
              <a:pPr/>
              <a:t>58</a:t>
            </a:fld>
            <a:endParaRPr lang="en-US" dirty="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r>
              <a:rPr lang="en-US" sz="1200" u="sng" dirty="0"/>
              <a:t>Chapter 2</a:t>
            </a:r>
            <a:r>
              <a:rPr lang="en-US" sz="1200" dirty="0"/>
              <a:t> (Sections 2.3 R1-19) provides policy on ensuring students receive health and wellness services, support, and education that will enhance their employability and encourage and maintain a healthy lifestyle</a:t>
            </a:r>
            <a:r>
              <a:rPr lang="en-US" sz="800" b="1" dirty="0"/>
              <a:t>. </a:t>
            </a:r>
          </a:p>
          <a:p>
            <a:pPr eaLnBrk="1" hangingPunct="1"/>
            <a:r>
              <a:rPr lang="en-US" sz="1200" u="sng" dirty="0"/>
              <a:t>Chapter 5 </a:t>
            </a:r>
            <a:r>
              <a:rPr lang="en-US" sz="1200" dirty="0"/>
              <a:t>Section 5.1 Required SOPs &amp; Reporting; Section 5.2 Health and Wellness Staffing and Staff training; Section 5.4 SIRs; Section 5.6 Medical Equipment and Supplies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u="sng" dirty="0"/>
              <a:t>Chapter 6</a:t>
            </a:r>
            <a:r>
              <a:rPr lang="en-US" sz="1200" dirty="0"/>
              <a:t> Section 6.2 R5 MSWR, 6.2 R2 Transfers</a:t>
            </a:r>
            <a:endParaRPr lang="en-US" sz="800" dirty="0"/>
          </a:p>
          <a:p>
            <a:pPr eaLnBrk="1" hangingPunct="1"/>
            <a:endParaRPr lang="en-US" dirty="0"/>
          </a:p>
        </p:txBody>
      </p:sp>
    </p:spTree>
    <p:extLst>
      <p:ext uri="{BB962C8B-B14F-4D97-AF65-F5344CB8AC3E}">
        <p14:creationId xmlns:p14="http://schemas.microsoft.com/office/powerpoint/2010/main" xmlns="" val="11777741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8A73462-8DF2-4590-AA3B-F4B67EC363CF}" type="slidenum">
              <a:rPr lang="en-US" smtClean="0"/>
              <a:pPr>
                <a:defRPr/>
              </a:pPr>
              <a:t>59</a:t>
            </a:fld>
            <a:endParaRPr lang="en-US" dirty="0"/>
          </a:p>
        </p:txBody>
      </p:sp>
    </p:spTree>
    <p:extLst>
      <p:ext uri="{BB962C8B-B14F-4D97-AF65-F5344CB8AC3E}">
        <p14:creationId xmlns:p14="http://schemas.microsoft.com/office/powerpoint/2010/main" xmlns="" val="1815608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81F052-097B-234B-A3FA-1E8F5E0166B8}" type="slidenum">
              <a:rPr lang="en-US" smtClean="0"/>
              <a:pPr/>
              <a:t>7</a:t>
            </a:fld>
            <a:endParaRPr lang="en-US"/>
          </a:p>
        </p:txBody>
      </p:sp>
    </p:spTree>
    <p:extLst>
      <p:ext uri="{BB962C8B-B14F-4D97-AF65-F5344CB8AC3E}">
        <p14:creationId xmlns:p14="http://schemas.microsoft.com/office/powerpoint/2010/main" xmlns="" val="2493661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Keep copies of your state practice acts for nursing and pharmacy; Know if your NP can practice independently, with a collaborative agreement or under the direction of a physician (Restrictive Practice)</a:t>
            </a:r>
          </a:p>
          <a:p>
            <a:pPr marL="171450" indent="-171450">
              <a:buFont typeface="Arial" panose="020B0604020202020204" pitchFamily="34" charset="0"/>
              <a:buChar char="•"/>
            </a:pPr>
            <a:r>
              <a:rPr lang="en-US" dirty="0"/>
              <a:t>Keep copies of licenses, DEA and Malpractice Insurance for subcontracted personnel and copies of certifications and licenses for your center staff </a:t>
            </a:r>
          </a:p>
          <a:p>
            <a:endParaRPr lang="en-US" dirty="0"/>
          </a:p>
          <a:p>
            <a:endParaRPr lang="en-US" dirty="0"/>
          </a:p>
        </p:txBody>
      </p:sp>
      <p:sp>
        <p:nvSpPr>
          <p:cNvPr id="4" name="Slide Number Placeholder 3"/>
          <p:cNvSpPr>
            <a:spLocks noGrp="1"/>
          </p:cNvSpPr>
          <p:nvPr>
            <p:ph type="sldNum" sz="quarter" idx="5"/>
          </p:nvPr>
        </p:nvSpPr>
        <p:spPr/>
        <p:txBody>
          <a:bodyPr/>
          <a:lstStyle/>
          <a:p>
            <a:fld id="{4E81F052-097B-234B-A3FA-1E8F5E0166B8}" type="slidenum">
              <a:rPr lang="en-US" smtClean="0"/>
              <a:pPr/>
              <a:t>8</a:t>
            </a:fld>
            <a:endParaRPr lang="en-US"/>
          </a:p>
        </p:txBody>
      </p:sp>
    </p:spTree>
    <p:extLst>
      <p:ext uri="{BB962C8B-B14F-4D97-AF65-F5344CB8AC3E}">
        <p14:creationId xmlns:p14="http://schemas.microsoft.com/office/powerpoint/2010/main" xmlns="" val="2739585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a:t>
            </a:r>
          </a:p>
          <a:p>
            <a:r>
              <a:rPr lang="en-US" dirty="0"/>
              <a:t>Correct answer is a. Center medical provider </a:t>
            </a:r>
          </a:p>
          <a:p>
            <a:r>
              <a:rPr lang="en-US" dirty="0"/>
              <a:t>A nurse can provide normal and negatives if approved to do so by the center medical provider and is on their personal authorization </a:t>
            </a:r>
          </a:p>
          <a:p>
            <a:r>
              <a:rPr lang="en-US" dirty="0"/>
              <a:t>A best practice is to have the student sign the results as well. </a:t>
            </a:r>
          </a:p>
        </p:txBody>
      </p:sp>
      <p:sp>
        <p:nvSpPr>
          <p:cNvPr id="4" name="Slide Number Placeholder 3"/>
          <p:cNvSpPr>
            <a:spLocks noGrp="1"/>
          </p:cNvSpPr>
          <p:nvPr>
            <p:ph type="sldNum" sz="quarter" idx="5"/>
          </p:nvPr>
        </p:nvSpPr>
        <p:spPr/>
        <p:txBody>
          <a:bodyPr/>
          <a:lstStyle/>
          <a:p>
            <a:fld id="{4E81F052-097B-234B-A3FA-1E8F5E0166B8}" type="slidenum">
              <a:rPr lang="en-US" smtClean="0"/>
              <a:pPr/>
              <a:t>9</a:t>
            </a:fld>
            <a:endParaRPr lang="en-US"/>
          </a:p>
        </p:txBody>
      </p:sp>
    </p:spTree>
    <p:extLst>
      <p:ext uri="{BB962C8B-B14F-4D97-AF65-F5344CB8AC3E}">
        <p14:creationId xmlns:p14="http://schemas.microsoft.com/office/powerpoint/2010/main" xmlns="" val="3429134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81F052-097B-234B-A3FA-1E8F5E0166B8}" type="slidenum">
              <a:rPr lang="en-US" smtClean="0"/>
              <a:pPr/>
              <a:t>11</a:t>
            </a:fld>
            <a:endParaRPr lang="en-US"/>
          </a:p>
        </p:txBody>
      </p:sp>
    </p:spTree>
    <p:extLst>
      <p:ext uri="{BB962C8B-B14F-4D97-AF65-F5344CB8AC3E}">
        <p14:creationId xmlns:p14="http://schemas.microsoft.com/office/powerpoint/2010/main" xmlns="" val="4012434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 Three is the correct answer OTC, Medication Lockbox Prescribed Control and Lockbox Prescribed Non-Control</a:t>
            </a:r>
          </a:p>
        </p:txBody>
      </p:sp>
      <p:sp>
        <p:nvSpPr>
          <p:cNvPr id="4" name="Slide Number Placeholder 3"/>
          <p:cNvSpPr>
            <a:spLocks noGrp="1"/>
          </p:cNvSpPr>
          <p:nvPr>
            <p:ph type="sldNum" sz="quarter" idx="5"/>
          </p:nvPr>
        </p:nvSpPr>
        <p:spPr/>
        <p:txBody>
          <a:bodyPr/>
          <a:lstStyle/>
          <a:p>
            <a:fld id="{4E81F052-097B-234B-A3FA-1E8F5E0166B8}" type="slidenum">
              <a:rPr lang="en-US" smtClean="0"/>
              <a:pPr/>
              <a:t>12</a:t>
            </a:fld>
            <a:endParaRPr lang="en-US"/>
          </a:p>
        </p:txBody>
      </p:sp>
    </p:spTree>
    <p:extLst>
      <p:ext uri="{BB962C8B-B14F-4D97-AF65-F5344CB8AC3E}">
        <p14:creationId xmlns:p14="http://schemas.microsoft.com/office/powerpoint/2010/main" xmlns="" val="4212645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62B104A-CA65-F042-A346-7C7854CDD97D}" type="datetimeFigureOut">
              <a:rPr lang="en-US" smtClean="0"/>
              <a:pPr/>
              <a:t>4/7/2020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A97E8C9-1F2C-D54D-AF3F-B68D24087E96}" type="slidenum">
              <a:rPr lang="en-US" smtClean="0"/>
              <a:pPr/>
              <a:t>‹#›</a:t>
            </a:fld>
            <a:endParaRPr lang="en-US"/>
          </a:p>
        </p:txBody>
      </p:sp>
      <p:sp>
        <p:nvSpPr>
          <p:cNvPr id="13" name="Rectangle 12"/>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940385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2B104A-CA65-F042-A346-7C7854CDD97D}"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7E8C9-1F2C-D54D-AF3F-B68D24087E96}" type="slidenum">
              <a:rPr lang="en-US" smtClean="0"/>
              <a:pPr/>
              <a:t>‹#›</a:t>
            </a:fld>
            <a:endParaRPr lang="en-US"/>
          </a:p>
        </p:txBody>
      </p:sp>
    </p:spTree>
    <p:extLst>
      <p:ext uri="{BB962C8B-B14F-4D97-AF65-F5344CB8AC3E}">
        <p14:creationId xmlns:p14="http://schemas.microsoft.com/office/powerpoint/2010/main" xmlns="" val="3555263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2B104A-CA65-F042-A346-7C7854CDD97D}"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7E8C9-1F2C-D54D-AF3F-B68D24087E96}" type="slidenum">
              <a:rPr lang="en-US" smtClean="0"/>
              <a:pPr/>
              <a:t>‹#›</a:t>
            </a:fld>
            <a:endParaRPr lang="en-US"/>
          </a:p>
        </p:txBody>
      </p:sp>
    </p:spTree>
    <p:extLst>
      <p:ext uri="{BB962C8B-B14F-4D97-AF65-F5344CB8AC3E}">
        <p14:creationId xmlns:p14="http://schemas.microsoft.com/office/powerpoint/2010/main" xmlns="" val="1778534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2B104A-CA65-F042-A346-7C7854CDD97D}"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97E8C9-1F2C-D54D-AF3F-B68D24087E96}" type="slidenum">
              <a:rPr lang="en-US" smtClean="0"/>
              <a:pPr/>
              <a:t>‹#›</a:t>
            </a:fld>
            <a:endParaRPr lang="en-US"/>
          </a:p>
        </p:txBody>
      </p:sp>
    </p:spTree>
    <p:extLst>
      <p:ext uri="{BB962C8B-B14F-4D97-AF65-F5344CB8AC3E}">
        <p14:creationId xmlns:p14="http://schemas.microsoft.com/office/powerpoint/2010/main" xmlns="" val="2392019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62B104A-CA65-F042-A346-7C7854CDD97D}" type="datetimeFigureOut">
              <a:rPr lang="en-US" smtClean="0"/>
              <a:pPr/>
              <a:t>4/7/2020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A97E8C9-1F2C-D54D-AF3F-B68D24087E96}" type="slidenum">
              <a:rPr lang="en-US" smtClean="0"/>
              <a:pPr/>
              <a:t>‹#›</a:t>
            </a:fld>
            <a:endParaRPr lang="en-US"/>
          </a:p>
        </p:txBody>
      </p:sp>
      <p:grpSp>
        <p:nvGrpSpPr>
          <p:cNvPr id="7" name="Group 6"/>
          <p:cNvGrpSpPr/>
          <p:nvPr/>
        </p:nvGrpSpPr>
        <p:grpSpPr>
          <a:xfrm>
            <a:off x="0" y="0"/>
            <a:ext cx="2814638" cy="6858000"/>
            <a:chOff x="0" y="0"/>
            <a:chExt cx="2814638" cy="6858000"/>
          </a:xfrm>
        </p:grpSpPr>
        <p:sp>
          <p:nvSpPr>
            <p:cNvPr id="11" name="Freeform 6"/>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xmlns="" val="185175403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2B104A-CA65-F042-A346-7C7854CDD97D}"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97E8C9-1F2C-D54D-AF3F-B68D24087E96}" type="slidenum">
              <a:rPr lang="en-US" smtClean="0"/>
              <a:pPr/>
              <a:t>‹#›</a:t>
            </a:fld>
            <a:endParaRPr lang="en-US"/>
          </a:p>
        </p:txBody>
      </p:sp>
    </p:spTree>
    <p:extLst>
      <p:ext uri="{BB962C8B-B14F-4D97-AF65-F5344CB8AC3E}">
        <p14:creationId xmlns:p14="http://schemas.microsoft.com/office/powerpoint/2010/main" xmlns="" val="2386923219"/>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2B104A-CA65-F042-A346-7C7854CDD97D}"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97E8C9-1F2C-D54D-AF3F-B68D24087E96}" type="slidenum">
              <a:rPr lang="en-US" smtClean="0"/>
              <a:pPr/>
              <a:t>‹#›</a:t>
            </a:fld>
            <a:endParaRPr lang="en-US"/>
          </a:p>
        </p:txBody>
      </p:sp>
    </p:spTree>
    <p:extLst>
      <p:ext uri="{BB962C8B-B14F-4D97-AF65-F5344CB8AC3E}">
        <p14:creationId xmlns:p14="http://schemas.microsoft.com/office/powerpoint/2010/main" xmlns="" val="1608248064"/>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2B104A-CA65-F042-A346-7C7854CDD97D}"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97E8C9-1F2C-D54D-AF3F-B68D24087E96}" type="slidenum">
              <a:rPr lang="en-US" smtClean="0"/>
              <a:pPr/>
              <a:t>‹#›</a:t>
            </a:fld>
            <a:endParaRPr lang="en-US"/>
          </a:p>
        </p:txBody>
      </p:sp>
    </p:spTree>
    <p:extLst>
      <p:ext uri="{BB962C8B-B14F-4D97-AF65-F5344CB8AC3E}">
        <p14:creationId xmlns:p14="http://schemas.microsoft.com/office/powerpoint/2010/main" xmlns="" val="191711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B104A-CA65-F042-A346-7C7854CDD97D}"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97E8C9-1F2C-D54D-AF3F-B68D24087E96}" type="slidenum">
              <a:rPr lang="en-US" smtClean="0"/>
              <a:pPr/>
              <a:t>‹#›</a:t>
            </a:fld>
            <a:endParaRPr lang="en-US"/>
          </a:p>
        </p:txBody>
      </p:sp>
    </p:spTree>
    <p:extLst>
      <p:ext uri="{BB962C8B-B14F-4D97-AF65-F5344CB8AC3E}">
        <p14:creationId xmlns:p14="http://schemas.microsoft.com/office/powerpoint/2010/main" xmlns="" val="1294053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62B104A-CA65-F042-A346-7C7854CDD97D}" type="datetimeFigureOut">
              <a:rPr lang="en-US" smtClean="0"/>
              <a:pPr/>
              <a:t>4/7/2020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8A97E8C9-1F2C-D54D-AF3F-B68D24087E96}" type="slidenum">
              <a:rPr lang="en-US" smtClean="0"/>
              <a:pPr/>
              <a:t>‹#›</a:t>
            </a:fld>
            <a:endParaRPr lang="en-US"/>
          </a:p>
        </p:txBody>
      </p:sp>
      <p:sp>
        <p:nvSpPr>
          <p:cNvPr id="8" name="Rectangle 7"/>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135031101"/>
      </p:ext>
    </p:extLst>
  </p:cSld>
  <p:clrMapOvr>
    <a:masterClrMapping/>
  </p:clrMapOvr>
  <p:extLst>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62B104A-CA65-F042-A346-7C7854CDD97D}" type="datetimeFigureOut">
              <a:rPr lang="en-US" smtClean="0"/>
              <a:pPr/>
              <a:t>4/7/2020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8A97E8C9-1F2C-D54D-AF3F-B68D24087E96}" type="slidenum">
              <a:rPr lang="en-US" smtClean="0"/>
              <a:pPr/>
              <a:t>‹#›</a:t>
            </a:fld>
            <a:endParaRPr lang="en-US"/>
          </a:p>
        </p:txBody>
      </p:sp>
    </p:spTree>
    <p:extLst>
      <p:ext uri="{BB962C8B-B14F-4D97-AF65-F5344CB8AC3E}">
        <p14:creationId xmlns:p14="http://schemas.microsoft.com/office/powerpoint/2010/main" xmlns="" val="24317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62B104A-CA65-F042-A346-7C7854CDD97D}" type="datetimeFigureOut">
              <a:rPr lang="en-US" smtClean="0"/>
              <a:pPr/>
              <a:t>4/7/2020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A97E8C9-1F2C-D54D-AF3F-B68D24087E96}" type="slidenum">
              <a:rPr lang="en-US" smtClean="0"/>
              <a:pPr/>
              <a:t>‹#›</a:t>
            </a:fld>
            <a:endParaRPr lang="en-US"/>
          </a:p>
        </p:txBody>
      </p:sp>
      <p:sp>
        <p:nvSpPr>
          <p:cNvPr id="11" name="Freeform 6"/>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9322107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eprh.jobcorps.gov/Administrative%20Support/6.12%20Health%20Administration/Related%20Sub%20Requirements/Appendix%20611%20Medication%20Management%20Guideline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prh.jobcorps.gov/Administrative%20Support/6.12%20Health%20Administration/Program%20Requirements/Exhibit%205-2%20Plan%20and%20Report%20Submission%20Requirement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supportservices.jobcorps.gov/health/Pages/HCGuidelines.aspx"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prh.jobcorps.gov/Management%20Services/5.1%20Program%20Management/Related%20Sub%20Requirements/Exhibit%205-1%20Standard%20Operating%20Procedures.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hyperlink" Target="https://www.law.cornell.edu/cfr/text/29/1910.103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prh.jobcorps.gov/Administrative%20Support/6.12%20Health%20Administration/Program%20Requirements/Exhibit%206-4%20Job%20Corps%20Basic%20Health%20Care%20Responsibilities.pdf"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1.xml"/><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00AD92-036F-1243-B9F3-76EB389621FD}"/>
              </a:ext>
            </a:extLst>
          </p:cNvPr>
          <p:cNvSpPr>
            <a:spLocks noGrp="1"/>
          </p:cNvSpPr>
          <p:nvPr>
            <p:ph type="ctrTitle"/>
          </p:nvPr>
        </p:nvSpPr>
        <p:spPr/>
        <p:txBody>
          <a:bodyPr/>
          <a:lstStyle/>
          <a:p>
            <a:r>
              <a:rPr lang="en-US" dirty="0"/>
              <a:t>Health and Wellness Orientation</a:t>
            </a:r>
          </a:p>
        </p:txBody>
      </p:sp>
      <p:sp>
        <p:nvSpPr>
          <p:cNvPr id="3" name="Subtitle 2">
            <a:extLst>
              <a:ext uri="{FF2B5EF4-FFF2-40B4-BE49-F238E27FC236}">
                <a16:creationId xmlns:a16="http://schemas.microsoft.com/office/drawing/2014/main" xmlns="" id="{81BA794F-2730-CF48-A1B1-16356035E8CB}"/>
              </a:ext>
            </a:extLst>
          </p:cNvPr>
          <p:cNvSpPr>
            <a:spLocks noGrp="1"/>
          </p:cNvSpPr>
          <p:nvPr>
            <p:ph type="subTitle" idx="1"/>
          </p:nvPr>
        </p:nvSpPr>
        <p:spPr/>
        <p:txBody>
          <a:bodyPr/>
          <a:lstStyle/>
          <a:p>
            <a:r>
              <a:rPr lang="en-US" dirty="0"/>
              <a:t>Part 3: Managing and Administration </a:t>
            </a:r>
          </a:p>
        </p:txBody>
      </p:sp>
    </p:spTree>
    <p:extLst>
      <p:ext uri="{BB962C8B-B14F-4D97-AF65-F5344CB8AC3E}">
        <p14:creationId xmlns:p14="http://schemas.microsoft.com/office/powerpoint/2010/main" xmlns="" val="1102160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C73959-E34D-1749-B8DC-A058F65F9F9A}"/>
              </a:ext>
            </a:extLst>
          </p:cNvPr>
          <p:cNvSpPr>
            <a:spLocks noGrp="1"/>
          </p:cNvSpPr>
          <p:nvPr>
            <p:ph type="title"/>
          </p:nvPr>
        </p:nvSpPr>
        <p:spPr/>
        <p:txBody>
          <a:bodyPr>
            <a:normAutofit fontScale="90000"/>
          </a:bodyPr>
          <a:lstStyle/>
          <a:p>
            <a:r>
              <a:rPr lang="en-US" dirty="0"/>
              <a:t>R14. Medication Management (See </a:t>
            </a:r>
            <a:r>
              <a:rPr lang="en-US" dirty="0">
                <a:hlinkClick r:id="rId2"/>
              </a:rPr>
              <a:t>Appendix 611, Medication Management Guidelines</a:t>
            </a:r>
            <a:r>
              <a:rPr lang="en-US" dirty="0"/>
              <a:t>)</a:t>
            </a:r>
          </a:p>
        </p:txBody>
      </p:sp>
      <p:sp>
        <p:nvSpPr>
          <p:cNvPr id="3" name="Content Placeholder 2">
            <a:extLst>
              <a:ext uri="{FF2B5EF4-FFF2-40B4-BE49-F238E27FC236}">
                <a16:creationId xmlns:a16="http://schemas.microsoft.com/office/drawing/2014/main" xmlns="" id="{31A3F67C-825D-E64A-8B84-DF52AF3B1EC8}"/>
              </a:ext>
            </a:extLst>
          </p:cNvPr>
          <p:cNvSpPr>
            <a:spLocks noGrp="1"/>
          </p:cNvSpPr>
          <p:nvPr>
            <p:ph idx="1"/>
          </p:nvPr>
        </p:nvSpPr>
        <p:spPr/>
        <p:txBody>
          <a:bodyPr/>
          <a:lstStyle/>
          <a:p>
            <a:endParaRPr lang="en-US" dirty="0"/>
          </a:p>
          <a:p>
            <a:r>
              <a:rPr lang="en-US" dirty="0"/>
              <a:t>a. Centers must comply with all state and federal regulations regarding prescribed non-controlled medications, prescribed controlled substances, and over-the-counter medications.</a:t>
            </a:r>
          </a:p>
          <a:p>
            <a:r>
              <a:rPr lang="en-US" dirty="0"/>
              <a:t>b. Centers must follow medication management guidelines as specified in </a:t>
            </a:r>
            <a:r>
              <a:rPr lang="en-US" dirty="0">
                <a:hlinkClick r:id="rId2"/>
              </a:rPr>
              <a:t>Appendix 203​</a:t>
            </a:r>
            <a:r>
              <a:rPr lang="en-US" dirty="0"/>
              <a:t>.</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336324" y="4263684"/>
            <a:ext cx="4086225" cy="2356577"/>
          </a:xfrm>
          <a:prstGeom prst="rect">
            <a:avLst/>
          </a:prstGeom>
        </p:spPr>
      </p:pic>
    </p:spTree>
    <p:extLst>
      <p:ext uri="{BB962C8B-B14F-4D97-AF65-F5344CB8AC3E}">
        <p14:creationId xmlns:p14="http://schemas.microsoft.com/office/powerpoint/2010/main" xmlns="" val="3236947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57A222-3ACD-874B-A600-0DDBD6DF7A7C}"/>
              </a:ext>
            </a:extLst>
          </p:cNvPr>
          <p:cNvSpPr>
            <a:spLocks noGrp="1"/>
          </p:cNvSpPr>
          <p:nvPr>
            <p:ph type="title"/>
          </p:nvPr>
        </p:nvSpPr>
        <p:spPr/>
        <p:txBody>
          <a:bodyPr/>
          <a:lstStyle/>
          <a:p>
            <a:r>
              <a:rPr lang="en-US"/>
              <a:t>Medication Lockboxes</a:t>
            </a:r>
            <a:endParaRPr lang="en-US" dirty="0"/>
          </a:p>
        </p:txBody>
      </p:sp>
      <p:sp>
        <p:nvSpPr>
          <p:cNvPr id="3" name="Content Placeholder 2">
            <a:extLst>
              <a:ext uri="{FF2B5EF4-FFF2-40B4-BE49-F238E27FC236}">
                <a16:creationId xmlns:a16="http://schemas.microsoft.com/office/drawing/2014/main" xmlns="" id="{1951E8E9-A06F-304F-8374-07959E7D2736}"/>
              </a:ext>
            </a:extLst>
          </p:cNvPr>
          <p:cNvSpPr>
            <a:spLocks noGrp="1"/>
          </p:cNvSpPr>
          <p:nvPr>
            <p:ph idx="1"/>
          </p:nvPr>
        </p:nvSpPr>
        <p:spPr/>
        <p:txBody>
          <a:bodyPr/>
          <a:lstStyle/>
          <a:p>
            <a:r>
              <a:rPr lang="en-US" dirty="0"/>
              <a:t>Key information that should be included in Medication Lockbox SOPs</a:t>
            </a:r>
          </a:p>
          <a:p>
            <a:pPr lvl="1"/>
            <a:r>
              <a:rPr lang="en-US" dirty="0"/>
              <a:t>Statement the center is in compliance with State Nursing and Pharmacy Acts</a:t>
            </a:r>
          </a:p>
          <a:p>
            <a:pPr lvl="1"/>
            <a:r>
              <a:rPr lang="en-US" dirty="0"/>
              <a:t>Location of lockboxes and additional security measures to monitor unauthorized access</a:t>
            </a:r>
          </a:p>
          <a:p>
            <a:pPr lvl="1"/>
            <a:r>
              <a:rPr lang="en-US" dirty="0"/>
              <a:t>How will the center monitor student compliance?</a:t>
            </a:r>
          </a:p>
          <a:p>
            <a:pPr lvl="1"/>
            <a:r>
              <a:rPr lang="en-US" dirty="0"/>
              <a:t>How many doses are in the lockboxes?</a:t>
            </a:r>
          </a:p>
          <a:p>
            <a:pPr lvl="1"/>
            <a:r>
              <a:rPr lang="en-US" dirty="0"/>
              <a:t>Lost key policy</a:t>
            </a:r>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616778" y="0"/>
            <a:ext cx="3255699" cy="2003018"/>
          </a:xfrm>
          <a:prstGeom prst="rect">
            <a:avLst/>
          </a:prstGeom>
        </p:spPr>
      </p:pic>
    </p:spTree>
    <p:extLst>
      <p:ext uri="{BB962C8B-B14F-4D97-AF65-F5344CB8AC3E}">
        <p14:creationId xmlns:p14="http://schemas.microsoft.com/office/powerpoint/2010/main" xmlns="" val="1223391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88E502-B328-E14F-ADD8-FFB660E4D69D}"/>
              </a:ext>
            </a:extLst>
          </p:cNvPr>
          <p:cNvSpPr>
            <a:spLocks noGrp="1"/>
          </p:cNvSpPr>
          <p:nvPr>
            <p:ph type="title"/>
          </p:nvPr>
        </p:nvSpPr>
        <p:spPr/>
        <p:txBody>
          <a:bodyPr/>
          <a:lstStyle/>
          <a:p>
            <a:r>
              <a:rPr lang="en-US" dirty="0"/>
              <a:t>Scenario </a:t>
            </a:r>
          </a:p>
        </p:txBody>
      </p:sp>
      <p:sp>
        <p:nvSpPr>
          <p:cNvPr id="3" name="Content Placeholder 2">
            <a:extLst>
              <a:ext uri="{FF2B5EF4-FFF2-40B4-BE49-F238E27FC236}">
                <a16:creationId xmlns:a16="http://schemas.microsoft.com/office/drawing/2014/main" xmlns="" id="{5AB74423-573E-1144-9FFC-059EEFF09B63}"/>
              </a:ext>
            </a:extLst>
          </p:cNvPr>
          <p:cNvSpPr>
            <a:spLocks noGrp="1"/>
          </p:cNvSpPr>
          <p:nvPr>
            <p:ph idx="1"/>
          </p:nvPr>
        </p:nvSpPr>
        <p:spPr/>
        <p:txBody>
          <a:bodyPr/>
          <a:lstStyle/>
          <a:p>
            <a:r>
              <a:rPr lang="en-US" dirty="0"/>
              <a:t>How many required medication SOPs are there?</a:t>
            </a:r>
          </a:p>
          <a:p>
            <a:pPr marL="457200" lvl="1" indent="0">
              <a:buNone/>
            </a:pPr>
            <a:r>
              <a:rPr lang="en-US" dirty="0"/>
              <a:t>a. One </a:t>
            </a:r>
          </a:p>
          <a:p>
            <a:pPr marL="457200" lvl="1" indent="0">
              <a:buNone/>
            </a:pPr>
            <a:r>
              <a:rPr lang="en-US" dirty="0"/>
              <a:t>b. Two</a:t>
            </a:r>
          </a:p>
          <a:p>
            <a:pPr marL="457200" lvl="1" indent="0">
              <a:buNone/>
            </a:pPr>
            <a:r>
              <a:rPr lang="en-US" dirty="0"/>
              <a:t>c. Three</a:t>
            </a:r>
          </a:p>
          <a:p>
            <a:pPr marL="457200" lvl="1" indent="0">
              <a:buNone/>
            </a:pPr>
            <a:r>
              <a:rPr lang="en-US" dirty="0"/>
              <a:t>d. five</a:t>
            </a:r>
          </a:p>
        </p:txBody>
      </p:sp>
    </p:spTree>
    <p:extLst>
      <p:ext uri="{BB962C8B-B14F-4D97-AF65-F5344CB8AC3E}">
        <p14:creationId xmlns:p14="http://schemas.microsoft.com/office/powerpoint/2010/main" xmlns="" val="2375453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8779BF-864F-7B40-B1FF-E63B20E65990}"/>
              </a:ext>
            </a:extLst>
          </p:cNvPr>
          <p:cNvSpPr>
            <a:spLocks noGrp="1"/>
          </p:cNvSpPr>
          <p:nvPr>
            <p:ph type="title"/>
          </p:nvPr>
        </p:nvSpPr>
        <p:spPr/>
        <p:txBody>
          <a:bodyPr/>
          <a:lstStyle/>
          <a:p>
            <a:r>
              <a:rPr lang="en-US" dirty="0"/>
              <a:t>Medication Question</a:t>
            </a:r>
          </a:p>
        </p:txBody>
      </p:sp>
      <p:sp>
        <p:nvSpPr>
          <p:cNvPr id="3" name="Content Placeholder 2">
            <a:extLst>
              <a:ext uri="{FF2B5EF4-FFF2-40B4-BE49-F238E27FC236}">
                <a16:creationId xmlns:a16="http://schemas.microsoft.com/office/drawing/2014/main" xmlns="" id="{3587A502-EC2F-EF4D-A678-388A7F91CEB9}"/>
              </a:ext>
            </a:extLst>
          </p:cNvPr>
          <p:cNvSpPr>
            <a:spLocks noGrp="1"/>
          </p:cNvSpPr>
          <p:nvPr>
            <p:ph idx="1"/>
          </p:nvPr>
        </p:nvSpPr>
        <p:spPr/>
        <p:txBody>
          <a:bodyPr/>
          <a:lstStyle/>
          <a:p>
            <a:r>
              <a:rPr lang="en-US" dirty="0"/>
              <a:t>You are required to only report prescribed control medication errors and miscounts. </a:t>
            </a:r>
          </a:p>
          <a:p>
            <a:pPr lvl="1"/>
            <a:r>
              <a:rPr lang="en-US" dirty="0"/>
              <a:t>True   </a:t>
            </a:r>
          </a:p>
          <a:p>
            <a:pPr lvl="1"/>
            <a:r>
              <a:rPr lang="en-US" dirty="0"/>
              <a:t>False</a:t>
            </a:r>
          </a:p>
        </p:txBody>
      </p:sp>
    </p:spTree>
    <p:extLst>
      <p:ext uri="{BB962C8B-B14F-4D97-AF65-F5344CB8AC3E}">
        <p14:creationId xmlns:p14="http://schemas.microsoft.com/office/powerpoint/2010/main" xmlns="" val="2277682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122E61-563E-344B-ABEA-2879D129A981}"/>
              </a:ext>
            </a:extLst>
          </p:cNvPr>
          <p:cNvSpPr>
            <a:spLocks noGrp="1"/>
          </p:cNvSpPr>
          <p:nvPr>
            <p:ph type="title"/>
          </p:nvPr>
        </p:nvSpPr>
        <p:spPr/>
        <p:txBody>
          <a:bodyPr/>
          <a:lstStyle/>
          <a:p>
            <a:r>
              <a:rPr lang="en-US" dirty="0"/>
              <a:t>R15. Waiver of Medical Care</a:t>
            </a:r>
          </a:p>
        </p:txBody>
      </p:sp>
      <p:sp>
        <p:nvSpPr>
          <p:cNvPr id="3" name="Content Placeholder 2">
            <a:extLst>
              <a:ext uri="{FF2B5EF4-FFF2-40B4-BE49-F238E27FC236}">
                <a16:creationId xmlns:a16="http://schemas.microsoft.com/office/drawing/2014/main" xmlns="" id="{D09F0F08-B4F8-0347-AEEC-E6BB9263F3C9}"/>
              </a:ext>
            </a:extLst>
          </p:cNvPr>
          <p:cNvSpPr>
            <a:spLocks noGrp="1"/>
          </p:cNvSpPr>
          <p:nvPr>
            <p:ph idx="1"/>
          </p:nvPr>
        </p:nvSpPr>
        <p:spPr/>
        <p:txBody>
          <a:bodyPr/>
          <a:lstStyle/>
          <a:p>
            <a:r>
              <a:rPr lang="en-US"/>
              <a:t>a. The Center Physician/Nurse Practitioner (NP)/Physician Assistant (PA) may waive any portion of the medical examination and laboratory testing except for the entrance drug testing if in his or her opinion there is sufficient justification or if a student refuses. </a:t>
            </a:r>
          </a:p>
          <a:p>
            <a:r>
              <a:rPr lang="en-US"/>
              <a:t>b. The Center Physician/NP/PA may grant waivers of immunization requirements for valid medical and/or religious reasons. </a:t>
            </a:r>
            <a:endParaRPr lang="en-US" dirty="0"/>
          </a:p>
        </p:txBody>
      </p:sp>
    </p:spTree>
    <p:extLst>
      <p:ext uri="{BB962C8B-B14F-4D97-AF65-F5344CB8AC3E}">
        <p14:creationId xmlns:p14="http://schemas.microsoft.com/office/powerpoint/2010/main" xmlns="" val="3859297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5A3FE6-E05D-494F-A703-56FB8D23563B}"/>
              </a:ext>
            </a:extLst>
          </p:cNvPr>
          <p:cNvSpPr>
            <a:spLocks noGrp="1"/>
          </p:cNvSpPr>
          <p:nvPr>
            <p:ph type="title"/>
          </p:nvPr>
        </p:nvSpPr>
        <p:spPr/>
        <p:txBody>
          <a:bodyPr/>
          <a:lstStyle/>
          <a:p>
            <a:r>
              <a:rPr lang="en-US" dirty="0"/>
              <a:t>R16. Health Care Guidelines</a:t>
            </a:r>
          </a:p>
        </p:txBody>
      </p:sp>
      <p:sp>
        <p:nvSpPr>
          <p:cNvPr id="3" name="Content Placeholder 2">
            <a:extLst>
              <a:ext uri="{FF2B5EF4-FFF2-40B4-BE49-F238E27FC236}">
                <a16:creationId xmlns:a16="http://schemas.microsoft.com/office/drawing/2014/main" xmlns="" id="{FC5479A1-F88E-414E-BB51-ABFB9654BA57}"/>
              </a:ext>
            </a:extLst>
          </p:cNvPr>
          <p:cNvSpPr>
            <a:spLocks noGrp="1"/>
          </p:cNvSpPr>
          <p:nvPr>
            <p:ph idx="1"/>
          </p:nvPr>
        </p:nvSpPr>
        <p:spPr/>
        <p:txBody>
          <a:bodyPr>
            <a:normAutofit lnSpcReduction="10000"/>
          </a:bodyPr>
          <a:lstStyle/>
          <a:p>
            <a:r>
              <a:rPr lang="en-US" dirty="0"/>
              <a:t>a. All health care guidelines must be approved and signed annually by the Center Physician, Center Mental Health Consultant, or Center Dentist, as appropriate.</a:t>
            </a:r>
          </a:p>
          <a:p>
            <a:r>
              <a:rPr lang="en-US" dirty="0"/>
              <a:t>b. Current signed and dated health care guidelines must be kept in the Health and Wellness Center.  </a:t>
            </a:r>
          </a:p>
          <a:p>
            <a:r>
              <a:rPr lang="en-US" dirty="0"/>
              <a:t>c. Annually, each center must submit a memorandum to the Regional Office indicating which health care guidelines have been modified. Copies of any individual health staff authorizations and health care guidelines that have changed must be sent to the Regional Office for approval. (Refer to</a:t>
            </a:r>
            <a:r>
              <a:rPr lang="en-US" dirty="0">
                <a:hlinkClick r:id="rId3"/>
              </a:rPr>
              <a:t> Exhibit 5-2, Plan and Report Submission Requirements</a:t>
            </a:r>
            <a:r>
              <a:rPr lang="en-US" dirty="0"/>
              <a:t>, for reporting deadlines.)</a:t>
            </a:r>
          </a:p>
          <a:p>
            <a:r>
              <a:rPr lang="en-US" dirty="0"/>
              <a:t>See </a:t>
            </a:r>
            <a:r>
              <a:rPr lang="en-US" dirty="0">
                <a:hlinkClick r:id="rId4"/>
              </a:rPr>
              <a:t>https://supportservices.jobcorps.gov/health/Pages/HCGuidelines.aspx</a:t>
            </a:r>
            <a:r>
              <a:rPr lang="en-US" dirty="0"/>
              <a:t/>
            </a:r>
            <a:br>
              <a:rPr lang="en-US" dirty="0"/>
            </a:br>
            <a:endParaRPr lang="en-US" dirty="0"/>
          </a:p>
        </p:txBody>
      </p:sp>
    </p:spTree>
    <p:extLst>
      <p:ext uri="{BB962C8B-B14F-4D97-AF65-F5344CB8AC3E}">
        <p14:creationId xmlns:p14="http://schemas.microsoft.com/office/powerpoint/2010/main" xmlns="" val="2344960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xmlns="" id="{C4A9F6E3-E827-7345-9825-5C762B3C9DDC}"/>
              </a:ext>
            </a:extLst>
          </p:cNvPr>
          <p:cNvPicPr>
            <a:picLocks noChangeAspect="1"/>
          </p:cNvPicPr>
          <p:nvPr/>
        </p:nvPicPr>
        <p:blipFill>
          <a:blip r:embed="rId3"/>
          <a:stretch>
            <a:fillRect/>
          </a:stretch>
        </p:blipFill>
        <p:spPr>
          <a:xfrm>
            <a:off x="2577586" y="0"/>
            <a:ext cx="7036827" cy="6858000"/>
          </a:xfrm>
          <a:prstGeom prst="rect">
            <a:avLst/>
          </a:prstGeom>
        </p:spPr>
      </p:pic>
    </p:spTree>
    <p:extLst>
      <p:ext uri="{BB962C8B-B14F-4D97-AF65-F5344CB8AC3E}">
        <p14:creationId xmlns:p14="http://schemas.microsoft.com/office/powerpoint/2010/main" xmlns="" val="1021434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1DEF9F-7C53-CA4E-9063-11A9D80623FA}"/>
              </a:ext>
            </a:extLst>
          </p:cNvPr>
          <p:cNvSpPr>
            <a:spLocks noGrp="1"/>
          </p:cNvSpPr>
          <p:nvPr>
            <p:ph type="title"/>
          </p:nvPr>
        </p:nvSpPr>
        <p:spPr/>
        <p:txBody>
          <a:bodyPr/>
          <a:lstStyle/>
          <a:p>
            <a:r>
              <a:rPr lang="en-US" dirty="0"/>
              <a:t>Question: Health Care Guidelines</a:t>
            </a:r>
          </a:p>
        </p:txBody>
      </p:sp>
      <p:sp>
        <p:nvSpPr>
          <p:cNvPr id="3" name="Content Placeholder 2">
            <a:extLst>
              <a:ext uri="{FF2B5EF4-FFF2-40B4-BE49-F238E27FC236}">
                <a16:creationId xmlns:a16="http://schemas.microsoft.com/office/drawing/2014/main" xmlns="" id="{46EE3018-83B2-B94A-B338-59B941EBF4A7}"/>
              </a:ext>
            </a:extLst>
          </p:cNvPr>
          <p:cNvSpPr>
            <a:spLocks noGrp="1"/>
          </p:cNvSpPr>
          <p:nvPr>
            <p:ph idx="1"/>
          </p:nvPr>
        </p:nvSpPr>
        <p:spPr/>
        <p:txBody>
          <a:bodyPr/>
          <a:lstStyle/>
          <a:p>
            <a:r>
              <a:rPr lang="en-US" dirty="0"/>
              <a:t>How frequently are the health care guidelines submitted? </a:t>
            </a:r>
          </a:p>
          <a:p>
            <a:pPr marL="514350" indent="-514350">
              <a:buFont typeface="+mj-lt"/>
              <a:buAutoNum type="alphaLcPeriod"/>
            </a:pPr>
            <a:r>
              <a:rPr lang="en-US" dirty="0"/>
              <a:t>Annually </a:t>
            </a:r>
          </a:p>
          <a:p>
            <a:pPr marL="514350" indent="-514350">
              <a:buFont typeface="+mj-lt"/>
              <a:buAutoNum type="alphaLcPeriod"/>
            </a:pPr>
            <a:r>
              <a:rPr lang="en-US" dirty="0"/>
              <a:t>Annually and with changes made to guidelines</a:t>
            </a:r>
          </a:p>
          <a:p>
            <a:pPr marL="514350" indent="-514350">
              <a:buFont typeface="+mj-lt"/>
              <a:buAutoNum type="alphaLcPeriod"/>
            </a:pPr>
            <a:r>
              <a:rPr lang="en-US" dirty="0"/>
              <a:t>Once every 2 years</a:t>
            </a:r>
          </a:p>
          <a:p>
            <a:pPr marL="514350" indent="-514350">
              <a:buFont typeface="+mj-lt"/>
              <a:buAutoNum type="alphaLcPeriod"/>
            </a:pPr>
            <a:r>
              <a:rPr lang="en-US" dirty="0"/>
              <a:t>Never</a:t>
            </a:r>
          </a:p>
        </p:txBody>
      </p:sp>
    </p:spTree>
    <p:extLst>
      <p:ext uri="{BB962C8B-B14F-4D97-AF65-F5344CB8AC3E}">
        <p14:creationId xmlns:p14="http://schemas.microsoft.com/office/powerpoint/2010/main" xmlns="" val="1802773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6FFFF2-6E56-B94E-981A-45964B173219}"/>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xmlns="" id="{C927EDB6-979D-E44D-8694-797CBAF0C13E}"/>
              </a:ext>
            </a:extLst>
          </p:cNvPr>
          <p:cNvSpPr>
            <a:spLocks noGrp="1"/>
          </p:cNvSpPr>
          <p:nvPr>
            <p:ph idx="1"/>
          </p:nvPr>
        </p:nvSpPr>
        <p:spPr/>
        <p:txBody>
          <a:bodyPr/>
          <a:lstStyle/>
          <a:p>
            <a:r>
              <a:rPr lang="en-US" dirty="0"/>
              <a:t>If the center has a physician </a:t>
            </a:r>
            <a:r>
              <a:rPr lang="en-US" u="sng" dirty="0"/>
              <a:t>only</a:t>
            </a:r>
            <a:r>
              <a:rPr lang="en-US" dirty="0"/>
              <a:t> and the physician dies, retires, leaves for medical reasons, or does not renew their subcontract, can you still use the health care guidelines until a new subcontract is in place? </a:t>
            </a:r>
          </a:p>
          <a:p>
            <a:pPr lvl="1"/>
            <a:r>
              <a:rPr lang="en-US" dirty="0"/>
              <a:t>Yes  </a:t>
            </a:r>
          </a:p>
          <a:p>
            <a:pPr lvl="1"/>
            <a:r>
              <a:rPr lang="en-US" dirty="0"/>
              <a:t>No </a:t>
            </a:r>
          </a:p>
        </p:txBody>
      </p:sp>
    </p:spTree>
    <p:extLst>
      <p:ext uri="{BB962C8B-B14F-4D97-AF65-F5344CB8AC3E}">
        <p14:creationId xmlns:p14="http://schemas.microsoft.com/office/powerpoint/2010/main" xmlns="" val="2074591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F83031-6F2F-1545-AD65-ECDD6BFEA485}"/>
              </a:ext>
            </a:extLst>
          </p:cNvPr>
          <p:cNvSpPr>
            <a:spLocks noGrp="1"/>
          </p:cNvSpPr>
          <p:nvPr>
            <p:ph type="title"/>
          </p:nvPr>
        </p:nvSpPr>
        <p:spPr/>
        <p:txBody>
          <a:bodyPr/>
          <a:lstStyle/>
          <a:p>
            <a:r>
              <a:rPr lang="en-US" dirty="0"/>
              <a:t>Scenario: Health Care Guidelines </a:t>
            </a:r>
          </a:p>
        </p:txBody>
      </p:sp>
      <p:sp>
        <p:nvSpPr>
          <p:cNvPr id="3" name="Content Placeholder 2">
            <a:extLst>
              <a:ext uri="{FF2B5EF4-FFF2-40B4-BE49-F238E27FC236}">
                <a16:creationId xmlns:a16="http://schemas.microsoft.com/office/drawing/2014/main" xmlns="" id="{E19EFC78-2EC4-754B-9CFB-75BFA13A818A}"/>
              </a:ext>
            </a:extLst>
          </p:cNvPr>
          <p:cNvSpPr>
            <a:spLocks noGrp="1"/>
          </p:cNvSpPr>
          <p:nvPr>
            <p:ph idx="1"/>
          </p:nvPr>
        </p:nvSpPr>
        <p:spPr/>
        <p:txBody>
          <a:bodyPr/>
          <a:lstStyle/>
          <a:p>
            <a:r>
              <a:rPr lang="en-US" dirty="0"/>
              <a:t>Sue works in the cafeteria and changes positions to the Residential Advisor. Does she need a new Personal Authorization signed by the center physician? </a:t>
            </a:r>
          </a:p>
          <a:p>
            <a:pPr marL="457200" lvl="1" indent="0">
              <a:buNone/>
            </a:pPr>
            <a:r>
              <a:rPr lang="en-US" dirty="0"/>
              <a:t>Yes or No </a:t>
            </a:r>
          </a:p>
          <a:p>
            <a:r>
              <a:rPr lang="en-US" dirty="0"/>
              <a:t>A new center physician is hired. Does that person need to sign all personal authorizations for health and non-health staff? </a:t>
            </a:r>
          </a:p>
          <a:p>
            <a:pPr lvl="1"/>
            <a:r>
              <a:rPr lang="en-US" dirty="0"/>
              <a:t>Yes</a:t>
            </a:r>
          </a:p>
          <a:p>
            <a:pPr lvl="1"/>
            <a:r>
              <a:rPr lang="en-US" dirty="0"/>
              <a:t>No </a:t>
            </a:r>
          </a:p>
        </p:txBody>
      </p:sp>
    </p:spTree>
    <p:extLst>
      <p:ext uri="{BB962C8B-B14F-4D97-AF65-F5344CB8AC3E}">
        <p14:creationId xmlns:p14="http://schemas.microsoft.com/office/powerpoint/2010/main" xmlns="" val="2712063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Policy and Requirements Handbook </a:t>
            </a:r>
          </a:p>
        </p:txBody>
      </p:sp>
      <p:sp>
        <p:nvSpPr>
          <p:cNvPr id="3" name="Content Placeholder 2"/>
          <p:cNvSpPr>
            <a:spLocks noGrp="1"/>
          </p:cNvSpPr>
          <p:nvPr>
            <p:ph idx="1"/>
          </p:nvPr>
        </p:nvSpPr>
        <p:spPr/>
        <p:txBody>
          <a:bodyPr/>
          <a:lstStyle/>
          <a:p>
            <a:endParaRPr lang="en-US" dirty="0"/>
          </a:p>
          <a:p>
            <a:r>
              <a:rPr lang="en-US" dirty="0"/>
              <a:t>PRH Chapter 2, sections 2.3 R11-R19</a:t>
            </a:r>
          </a:p>
          <a:p>
            <a:r>
              <a:rPr lang="en-US" dirty="0"/>
              <a:t>Refer to PRH for policy</a:t>
            </a:r>
          </a:p>
          <a:p>
            <a:r>
              <a:rPr lang="en-US" dirty="0"/>
              <a:t>Policy in this presentation has been paraphrased </a:t>
            </a:r>
          </a:p>
        </p:txBody>
      </p:sp>
    </p:spTree>
    <p:extLst>
      <p:ext uri="{BB962C8B-B14F-4D97-AF65-F5344CB8AC3E}">
        <p14:creationId xmlns:p14="http://schemas.microsoft.com/office/powerpoint/2010/main" xmlns="" val="1320853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5416DC-A194-8249-AFE9-9A851488AE2F}"/>
              </a:ext>
            </a:extLst>
          </p:cNvPr>
          <p:cNvSpPr>
            <a:spLocks noGrp="1"/>
          </p:cNvSpPr>
          <p:nvPr>
            <p:ph type="title"/>
          </p:nvPr>
        </p:nvSpPr>
        <p:spPr/>
        <p:txBody>
          <a:bodyPr/>
          <a:lstStyle/>
          <a:p>
            <a:r>
              <a:rPr lang="en-US" dirty="0"/>
              <a:t>R17. Communicable Disease and Infection Control</a:t>
            </a:r>
          </a:p>
        </p:txBody>
      </p:sp>
      <p:sp>
        <p:nvSpPr>
          <p:cNvPr id="3" name="Content Placeholder 2">
            <a:extLst>
              <a:ext uri="{FF2B5EF4-FFF2-40B4-BE49-F238E27FC236}">
                <a16:creationId xmlns:a16="http://schemas.microsoft.com/office/drawing/2014/main" xmlns="" id="{25D75879-F2D9-7B4A-ADB4-8F176141D64D}"/>
              </a:ext>
            </a:extLst>
          </p:cNvPr>
          <p:cNvSpPr>
            <a:spLocks noGrp="1"/>
          </p:cNvSpPr>
          <p:nvPr>
            <p:ph idx="1"/>
          </p:nvPr>
        </p:nvSpPr>
        <p:spPr/>
        <p:txBody>
          <a:bodyPr/>
          <a:lstStyle/>
          <a:p>
            <a:r>
              <a:rPr lang="en-US" dirty="0"/>
              <a:t>The center must:</a:t>
            </a:r>
          </a:p>
          <a:p>
            <a:pPr lvl="1"/>
            <a:r>
              <a:rPr lang="en-US" dirty="0"/>
              <a:t>a. Report cases of disease to state and local health departments in accordance with state and local laws.</a:t>
            </a:r>
          </a:p>
          <a:p>
            <a:pPr lvl="1"/>
            <a:r>
              <a:rPr lang="en-US" dirty="0"/>
              <a:t>b. Manage all cases of communicable disease and use protective measures as recommended by the Centers for Disease Control and Prevention (CDC).</a:t>
            </a:r>
          </a:p>
          <a:p>
            <a:pPr lvl="1"/>
            <a:r>
              <a:rPr lang="en-US" dirty="0"/>
              <a:t>c. Biologically monitor the function of autoclaves and maintain a log of spore test results.</a:t>
            </a:r>
          </a:p>
          <a:p>
            <a:pPr lvl="1"/>
            <a:r>
              <a:rPr lang="en-US" dirty="0"/>
              <a:t>d. Follow infection control measures as mandated by state and federal law.</a:t>
            </a:r>
          </a:p>
          <a:p>
            <a:pPr lvl="1"/>
            <a:endParaRPr lang="en-US" dirty="0"/>
          </a:p>
        </p:txBody>
      </p:sp>
    </p:spTree>
    <p:extLst>
      <p:ext uri="{BB962C8B-B14F-4D97-AF65-F5344CB8AC3E}">
        <p14:creationId xmlns:p14="http://schemas.microsoft.com/office/powerpoint/2010/main" xmlns="" val="2330949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A3C0DF-3BB9-2147-BCD4-9097C1607B4F}"/>
              </a:ext>
            </a:extLst>
          </p:cNvPr>
          <p:cNvSpPr>
            <a:spLocks noGrp="1"/>
          </p:cNvSpPr>
          <p:nvPr>
            <p:ph type="title"/>
          </p:nvPr>
        </p:nvSpPr>
        <p:spPr/>
        <p:txBody>
          <a:bodyPr/>
          <a:lstStyle/>
          <a:p>
            <a:r>
              <a:rPr lang="en-US" dirty="0"/>
              <a:t>R18. Inventory records</a:t>
            </a:r>
          </a:p>
        </p:txBody>
      </p:sp>
      <p:sp>
        <p:nvSpPr>
          <p:cNvPr id="3" name="Content Placeholder 2">
            <a:extLst>
              <a:ext uri="{FF2B5EF4-FFF2-40B4-BE49-F238E27FC236}">
                <a16:creationId xmlns:a16="http://schemas.microsoft.com/office/drawing/2014/main" xmlns="" id="{0C0A01CB-2DC5-A74C-8133-7630725D63E9}"/>
              </a:ext>
            </a:extLst>
          </p:cNvPr>
          <p:cNvSpPr>
            <a:spLocks noGrp="1"/>
          </p:cNvSpPr>
          <p:nvPr>
            <p:ph idx="1"/>
          </p:nvPr>
        </p:nvSpPr>
        <p:spPr/>
        <p:txBody>
          <a:bodyPr/>
          <a:lstStyle/>
          <a:p>
            <a:r>
              <a:rPr lang="en-US" dirty="0"/>
              <a:t>The center must:</a:t>
            </a:r>
          </a:p>
          <a:p>
            <a:pPr lvl="1"/>
            <a:r>
              <a:rPr lang="en-US" dirty="0"/>
              <a:t>Maintain records on the dispensing, inventory, and disposal of medical and dental supplies and pharmaceuticals.</a:t>
            </a:r>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947523" y="0"/>
            <a:ext cx="1993737" cy="1944387"/>
          </a:xfrm>
          <a:prstGeom prst="rect">
            <a:avLst/>
          </a:prstGeom>
        </p:spPr>
      </p:pic>
    </p:spTree>
    <p:extLst>
      <p:ext uri="{BB962C8B-B14F-4D97-AF65-F5344CB8AC3E}">
        <p14:creationId xmlns:p14="http://schemas.microsoft.com/office/powerpoint/2010/main" xmlns="" val="2290824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A1A796-96F5-B449-8C24-B7F70CE82361}"/>
              </a:ext>
            </a:extLst>
          </p:cNvPr>
          <p:cNvSpPr>
            <a:spLocks noGrp="1"/>
          </p:cNvSpPr>
          <p:nvPr>
            <p:ph type="title"/>
          </p:nvPr>
        </p:nvSpPr>
        <p:spPr/>
        <p:txBody>
          <a:bodyPr/>
          <a:lstStyle/>
          <a:p>
            <a:r>
              <a:rPr lang="en-US" dirty="0"/>
              <a:t>R19. Continuous Quality Improvement (CQI)</a:t>
            </a:r>
          </a:p>
        </p:txBody>
      </p:sp>
      <p:sp>
        <p:nvSpPr>
          <p:cNvPr id="3" name="Content Placeholder 2">
            <a:extLst>
              <a:ext uri="{FF2B5EF4-FFF2-40B4-BE49-F238E27FC236}">
                <a16:creationId xmlns:a16="http://schemas.microsoft.com/office/drawing/2014/main" xmlns="" id="{67F2A783-49E2-194E-9C85-B2E7CA69AA9E}"/>
              </a:ext>
            </a:extLst>
          </p:cNvPr>
          <p:cNvSpPr>
            <a:spLocks noGrp="1"/>
          </p:cNvSpPr>
          <p:nvPr>
            <p:ph idx="1"/>
          </p:nvPr>
        </p:nvSpPr>
        <p:spPr/>
        <p:txBody>
          <a:bodyPr/>
          <a:lstStyle/>
          <a:p>
            <a:pPr>
              <a:defRPr/>
            </a:pPr>
            <a:r>
              <a:rPr lang="en-US" dirty="0"/>
              <a:t>Center health staff must seek feedback from students, employ mechanisms to document quality of care provided, and document quality improvement activities.</a:t>
            </a:r>
            <a:endParaRPr lang="en-US" sz="1000" dirty="0"/>
          </a:p>
          <a:p>
            <a:r>
              <a:rPr lang="en-US" dirty="0"/>
              <a:t>Assessors assess these components as: </a:t>
            </a:r>
          </a:p>
          <a:p>
            <a:pPr lvl="1"/>
            <a:r>
              <a:rPr lang="en-US" dirty="0"/>
              <a:t>Feedback - surveys, focus groups, etc.</a:t>
            </a:r>
          </a:p>
          <a:p>
            <a:pPr lvl="1"/>
            <a:r>
              <a:rPr lang="en-US" dirty="0"/>
              <a:t>Mechanisms - regular chart audits and other frequent means to ensure follow up and referrals, etc.</a:t>
            </a:r>
          </a:p>
          <a:p>
            <a:pPr lvl="1"/>
            <a:r>
              <a:rPr lang="en-US" dirty="0"/>
              <a:t>Quality Improvement (CQI) - active measures to ensure a solution of an observed problem in the last year such as conducting studies, survey results, comments/complaints.</a:t>
            </a:r>
          </a:p>
        </p:txBody>
      </p:sp>
    </p:spTree>
    <p:extLst>
      <p:ext uri="{BB962C8B-B14F-4D97-AF65-F5344CB8AC3E}">
        <p14:creationId xmlns:p14="http://schemas.microsoft.com/office/powerpoint/2010/main" xmlns="" val="3547342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2"/>
          <p:cNvSpPr>
            <a:spLocks noGrp="1" noRot="1" noChangeArrowheads="1"/>
          </p:cNvSpPr>
          <p:nvPr>
            <p:ph type="title"/>
          </p:nvPr>
        </p:nvSpPr>
        <p:spPr/>
        <p:txBody>
          <a:bodyPr/>
          <a:lstStyle/>
          <a:p>
            <a:r>
              <a:rPr lang="en-US"/>
              <a:t>CQI continued</a:t>
            </a:r>
            <a:endParaRPr lang="en-US" dirty="0"/>
          </a:p>
        </p:txBody>
      </p:sp>
      <p:sp>
        <p:nvSpPr>
          <p:cNvPr id="232451" name="Rectangle 3"/>
          <p:cNvSpPr>
            <a:spLocks noGrp="1" noChangeArrowheads="1"/>
          </p:cNvSpPr>
          <p:nvPr>
            <p:ph idx="1"/>
          </p:nvPr>
        </p:nvSpPr>
        <p:spPr/>
        <p:txBody>
          <a:bodyPr/>
          <a:lstStyle/>
          <a:p>
            <a:r>
              <a:rPr lang="en-US"/>
              <a:t>Identify the problem or issue and document the improvements or changes made. Examples:</a:t>
            </a:r>
          </a:p>
          <a:p>
            <a:pPr lvl="1"/>
            <a:r>
              <a:rPr lang="en-US"/>
              <a:t>Students not showing up for appointments &amp; fixing pass system in some way </a:t>
            </a:r>
          </a:p>
          <a:p>
            <a:pPr lvl="2"/>
            <a:r>
              <a:rPr lang="en-US"/>
              <a:t>Broken appointment rates before and after documented</a:t>
            </a:r>
          </a:p>
          <a:p>
            <a:pPr lvl="1"/>
            <a:r>
              <a:rPr lang="en-US"/>
              <a:t>Students showing up randomly without appointments &amp; staff education</a:t>
            </a:r>
          </a:p>
          <a:p>
            <a:pPr lvl="2"/>
            <a:r>
              <a:rPr lang="en-US"/>
              <a:t>Daily appointments in Health Utilization before and after</a:t>
            </a:r>
          </a:p>
          <a:p>
            <a:pPr lvl="1"/>
            <a:r>
              <a:rPr lang="en-US"/>
              <a:t>Flu vaccine uptake - offering outside of HWC and seeing if increase</a:t>
            </a:r>
          </a:p>
          <a:p>
            <a:pPr lvl="2"/>
            <a:r>
              <a:rPr lang="en-US"/>
              <a:t>Compare prior year percentage vs. current</a:t>
            </a:r>
          </a:p>
          <a:p>
            <a:pPr lvl="1"/>
            <a:r>
              <a:rPr lang="en-US"/>
              <a:t>High pregnancy or STI rate &amp; increased student education to see if decrease</a:t>
            </a:r>
          </a:p>
          <a:p>
            <a:pPr lvl="2"/>
            <a:r>
              <a:rPr lang="en-US"/>
              <a:t>Rate before and after education </a:t>
            </a:r>
          </a:p>
          <a:p>
            <a:endParaRPr lang="en-US" dirty="0"/>
          </a:p>
        </p:txBody>
      </p:sp>
      <p:sp>
        <p:nvSpPr>
          <p:cNvPr id="66562" name="Slide Number Placeholder 4"/>
          <p:cNvSpPr>
            <a:spLocks noGrp="1"/>
          </p:cNvSpPr>
          <p:nvPr>
            <p:ph type="sldNum" sz="quarter" idx="12"/>
          </p:nvPr>
        </p:nvSpPr>
        <p:spPr/>
        <p:txBody>
          <a:bodyPr/>
          <a:lstStyle/>
          <a:p>
            <a:fld id="{1BFC67C2-4B23-467A-BA95-E28794E161D3}" type="slidenum">
              <a:rPr lang="en-US" smtClean="0"/>
              <a:pPr/>
              <a:t>23</a:t>
            </a:fld>
            <a:endParaRPr lang="en-US"/>
          </a:p>
        </p:txBody>
      </p:sp>
    </p:spTree>
    <p:extLst>
      <p:ext uri="{BB962C8B-B14F-4D97-AF65-F5344CB8AC3E}">
        <p14:creationId xmlns:p14="http://schemas.microsoft.com/office/powerpoint/2010/main" xmlns="" val="1989809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E3708B-F229-1344-9394-AD0A1C4A4951}"/>
              </a:ext>
            </a:extLst>
          </p:cNvPr>
          <p:cNvSpPr>
            <a:spLocks noGrp="1"/>
          </p:cNvSpPr>
          <p:nvPr>
            <p:ph type="title"/>
          </p:nvPr>
        </p:nvSpPr>
        <p:spPr/>
        <p:txBody>
          <a:bodyPr>
            <a:normAutofit/>
          </a:bodyPr>
          <a:lstStyle/>
          <a:p>
            <a:pPr algn="ctr"/>
            <a:r>
              <a:rPr lang="en-US" sz="6000" dirty="0"/>
              <a:t>Other PRH Chapters that fall under wellness  Responsibilities</a:t>
            </a:r>
          </a:p>
        </p:txBody>
      </p:sp>
      <p:sp>
        <p:nvSpPr>
          <p:cNvPr id="5" name="Text Placeholder 4">
            <a:extLst>
              <a:ext uri="{FF2B5EF4-FFF2-40B4-BE49-F238E27FC236}">
                <a16:creationId xmlns:a16="http://schemas.microsoft.com/office/drawing/2014/main" xmlns="" id="{14EAF8BD-D5F6-A94D-8980-42C116BFDF9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xmlns="" id="{869957C5-2E9D-7943-B06B-1CE2485F8CA9}"/>
              </a:ext>
            </a:extLst>
          </p:cNvPr>
          <p:cNvSpPr>
            <a:spLocks noGrp="1"/>
          </p:cNvSpPr>
          <p:nvPr>
            <p:ph type="sldNum" sz="quarter" idx="12"/>
          </p:nvPr>
        </p:nvSpPr>
        <p:spPr/>
        <p:txBody>
          <a:bodyPr/>
          <a:lstStyle/>
          <a:p>
            <a:pPr>
              <a:defRPr/>
            </a:pPr>
            <a:fld id="{4AF3A538-2EA3-4E40-B0B9-20FE2E9B4FEB}" type="slidenum">
              <a:rPr lang="en-US" smtClean="0"/>
              <a:pPr>
                <a:defRPr/>
              </a:pPr>
              <a:t>24</a:t>
            </a:fld>
            <a:endParaRPr lang="en-US" dirty="0"/>
          </a:p>
        </p:txBody>
      </p:sp>
    </p:spTree>
    <p:extLst>
      <p:ext uri="{BB962C8B-B14F-4D97-AF65-F5344CB8AC3E}">
        <p14:creationId xmlns:p14="http://schemas.microsoft.com/office/powerpoint/2010/main" xmlns="" val="1822349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860D5A-A996-4C4B-9DB4-C53D596C4ACC}"/>
              </a:ext>
            </a:extLst>
          </p:cNvPr>
          <p:cNvSpPr>
            <a:spLocks noGrp="1"/>
          </p:cNvSpPr>
          <p:nvPr>
            <p:ph type="title"/>
          </p:nvPr>
        </p:nvSpPr>
        <p:spPr/>
        <p:txBody>
          <a:bodyPr/>
          <a:lstStyle/>
          <a:p>
            <a:r>
              <a:rPr lang="en-US" dirty="0"/>
              <a:t>Program Management </a:t>
            </a:r>
          </a:p>
        </p:txBody>
      </p:sp>
      <p:sp>
        <p:nvSpPr>
          <p:cNvPr id="3" name="Text Placeholder 2">
            <a:extLst>
              <a:ext uri="{FF2B5EF4-FFF2-40B4-BE49-F238E27FC236}">
                <a16:creationId xmlns:a16="http://schemas.microsoft.com/office/drawing/2014/main" xmlns="" id="{1150D224-AB39-AB45-8D8B-2A6840503ED1}"/>
              </a:ext>
            </a:extLst>
          </p:cNvPr>
          <p:cNvSpPr>
            <a:spLocks noGrp="1"/>
          </p:cNvSpPr>
          <p:nvPr>
            <p:ph type="body" idx="1"/>
          </p:nvPr>
        </p:nvSpPr>
        <p:spPr/>
        <p:txBody>
          <a:bodyPr/>
          <a:lstStyle/>
          <a:p>
            <a:r>
              <a:rPr lang="en-US" dirty="0"/>
              <a:t>PRH Chapter 5</a:t>
            </a:r>
          </a:p>
        </p:txBody>
      </p:sp>
      <p:sp>
        <p:nvSpPr>
          <p:cNvPr id="4" name="Slide Number Placeholder 3">
            <a:extLst>
              <a:ext uri="{FF2B5EF4-FFF2-40B4-BE49-F238E27FC236}">
                <a16:creationId xmlns:a16="http://schemas.microsoft.com/office/drawing/2014/main" xmlns="" id="{24D51912-F390-D94D-A341-70DC655C99A9}"/>
              </a:ext>
            </a:extLst>
          </p:cNvPr>
          <p:cNvSpPr>
            <a:spLocks noGrp="1"/>
          </p:cNvSpPr>
          <p:nvPr>
            <p:ph type="sldNum" sz="quarter" idx="12"/>
          </p:nvPr>
        </p:nvSpPr>
        <p:spPr/>
        <p:txBody>
          <a:bodyPr/>
          <a:lstStyle/>
          <a:p>
            <a:pPr>
              <a:defRPr/>
            </a:pPr>
            <a:fld id="{A6E39D01-8DD9-40FD-AFB1-0FF81B272814}" type="slidenum">
              <a:rPr lang="en-US" smtClean="0"/>
              <a:pPr>
                <a:defRPr/>
              </a:pPr>
              <a:t>25</a:t>
            </a:fld>
            <a:endParaRPr lang="en-US" dirty="0"/>
          </a:p>
        </p:txBody>
      </p:sp>
    </p:spTree>
    <p:extLst>
      <p:ext uri="{BB962C8B-B14F-4D97-AF65-F5344CB8AC3E}">
        <p14:creationId xmlns:p14="http://schemas.microsoft.com/office/powerpoint/2010/main" xmlns="" val="1858185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CA14ED-831C-2847-A6A6-E0EC9E1BFADA}"/>
              </a:ext>
            </a:extLst>
          </p:cNvPr>
          <p:cNvSpPr>
            <a:spLocks noGrp="1"/>
          </p:cNvSpPr>
          <p:nvPr>
            <p:ph type="title"/>
          </p:nvPr>
        </p:nvSpPr>
        <p:spPr/>
        <p:txBody>
          <a:bodyPr/>
          <a:lstStyle/>
          <a:p>
            <a:r>
              <a:rPr lang="en-US" b="1" dirty="0"/>
              <a:t>S</a:t>
            </a:r>
            <a:r>
              <a:rPr lang="en-US" dirty="0"/>
              <a:t>tandard </a:t>
            </a:r>
            <a:r>
              <a:rPr lang="en-US" b="1" dirty="0"/>
              <a:t>O</a:t>
            </a:r>
            <a:r>
              <a:rPr lang="en-US" dirty="0"/>
              <a:t>perating </a:t>
            </a:r>
            <a:r>
              <a:rPr lang="en-US" b="1" dirty="0"/>
              <a:t>P</a:t>
            </a:r>
            <a:r>
              <a:rPr lang="en-US" dirty="0"/>
              <a:t>rocedures (SOP)</a:t>
            </a:r>
            <a:endParaRPr lang="en-US" b="1" dirty="0"/>
          </a:p>
        </p:txBody>
      </p:sp>
      <p:sp>
        <p:nvSpPr>
          <p:cNvPr id="3" name="Content Placeholder 2">
            <a:extLst>
              <a:ext uri="{FF2B5EF4-FFF2-40B4-BE49-F238E27FC236}">
                <a16:creationId xmlns:a16="http://schemas.microsoft.com/office/drawing/2014/main" xmlns="" id="{E4266431-D28E-9141-B1AB-AF0D50BA1A07}"/>
              </a:ext>
            </a:extLst>
          </p:cNvPr>
          <p:cNvSpPr>
            <a:spLocks noGrp="1"/>
          </p:cNvSpPr>
          <p:nvPr>
            <p:ph idx="1"/>
          </p:nvPr>
        </p:nvSpPr>
        <p:spPr>
          <a:xfrm>
            <a:off x="1251678" y="2053389"/>
            <a:ext cx="10178322" cy="3826203"/>
          </a:xfrm>
        </p:spPr>
        <p:txBody>
          <a:bodyPr>
            <a:normAutofit fontScale="70000" lnSpcReduction="20000"/>
          </a:bodyPr>
          <a:lstStyle/>
          <a:p>
            <a:endParaRPr lang="en-US" dirty="0"/>
          </a:p>
          <a:p>
            <a:r>
              <a:rPr lang="en-US" sz="2600" dirty="0"/>
              <a:t>See PRH 5.1 R3 &amp; Exhibit 5-1</a:t>
            </a:r>
          </a:p>
          <a:p>
            <a:pPr lvl="1">
              <a:buFont typeface="Wingdings" pitchFamily="2" charset="2"/>
              <a:buChar char="§"/>
            </a:pPr>
            <a:r>
              <a:rPr lang="en-US" sz="2000" dirty="0"/>
              <a:t>Center contractors, agencies, and OA/CTS contractors must:</a:t>
            </a:r>
            <a:br>
              <a:rPr lang="en-US" sz="2000" dirty="0"/>
            </a:br>
            <a:endParaRPr lang="en-US" sz="2000" dirty="0"/>
          </a:p>
          <a:p>
            <a:pPr lvl="1">
              <a:buFont typeface="Wingdings" pitchFamily="2" charset="2"/>
              <a:buChar char="§"/>
            </a:pPr>
            <a:r>
              <a:rPr lang="en-US" sz="2000" dirty="0"/>
              <a:t>a. Establish Standard Operating Procedures (SOPs), as shown in </a:t>
            </a:r>
            <a:r>
              <a:rPr lang="en-US" sz="2000" dirty="0">
                <a:hlinkClick r:id="rId3"/>
              </a:rPr>
              <a:t>Exhibit 5-1 (Standard Operating Procedures)</a:t>
            </a:r>
            <a:r>
              <a:rPr lang="en-US" sz="2000" dirty="0"/>
              <a:t>, and submit them to the Regional Office for approval within 90 days of contract award. Updates and revisions shall be submitted as changes occur.</a:t>
            </a:r>
          </a:p>
          <a:p>
            <a:pPr lvl="1">
              <a:buFont typeface="Wingdings" pitchFamily="2" charset="2"/>
              <a:buChar char="§"/>
            </a:pPr>
            <a:r>
              <a:rPr lang="en-US" sz="2000" dirty="0"/>
              <a:t>b. For agency-operated centers, provide up-to-date SOPs, as shown in </a:t>
            </a:r>
            <a:r>
              <a:rPr lang="en-US" sz="2000" dirty="0">
                <a:hlinkClick r:id="rId3"/>
              </a:rPr>
              <a:t>Exhibit 5-1</a:t>
            </a:r>
            <a:r>
              <a:rPr lang="en-US" sz="2000" dirty="0"/>
              <a:t>, with annual plans and amendments to SOPs submitted to the Department of Labor (DOL) Regional Office for approval by June 1 for the upcoming program year.</a:t>
            </a:r>
          </a:p>
          <a:p>
            <a:endParaRPr lang="en-US" dirty="0"/>
          </a:p>
          <a:p>
            <a:r>
              <a:rPr lang="en-US" sz="2600" dirty="0"/>
              <a:t>Required Wellness SOP/COPs</a:t>
            </a:r>
          </a:p>
          <a:p>
            <a:pPr lvl="1">
              <a:buFont typeface="Wingdings" pitchFamily="2" charset="2"/>
              <a:buChar char="§"/>
            </a:pPr>
            <a:r>
              <a:rPr lang="en-US" sz="2000" dirty="0"/>
              <a:t>Over the Counter Medications</a:t>
            </a:r>
          </a:p>
          <a:p>
            <a:pPr lvl="1">
              <a:buFont typeface="Wingdings" pitchFamily="2" charset="2"/>
              <a:buChar char="§"/>
            </a:pPr>
            <a:r>
              <a:rPr lang="en-US" sz="2000" dirty="0"/>
              <a:t>Prescribed Non-Control Medications</a:t>
            </a:r>
          </a:p>
          <a:p>
            <a:pPr lvl="1">
              <a:buFont typeface="Wingdings" pitchFamily="2" charset="2"/>
              <a:buChar char="§"/>
            </a:pPr>
            <a:r>
              <a:rPr lang="en-US" sz="2000" dirty="0"/>
              <a:t>Prescribed Control Medications</a:t>
            </a:r>
          </a:p>
          <a:p>
            <a:pPr lvl="1">
              <a:buFont typeface="Wingdings" pitchFamily="2" charset="2"/>
              <a:buChar char="§"/>
            </a:pPr>
            <a:r>
              <a:rPr lang="en-US" sz="2000" dirty="0"/>
              <a:t>Wellness Staffing </a:t>
            </a:r>
          </a:p>
        </p:txBody>
      </p:sp>
      <p:sp>
        <p:nvSpPr>
          <p:cNvPr id="4" name="Slide Number Placeholder 3">
            <a:extLst>
              <a:ext uri="{FF2B5EF4-FFF2-40B4-BE49-F238E27FC236}">
                <a16:creationId xmlns:a16="http://schemas.microsoft.com/office/drawing/2014/main" xmlns="" id="{F8EB9D2E-0213-8B41-BC41-5A9F16ECCBA8}"/>
              </a:ext>
            </a:extLst>
          </p:cNvPr>
          <p:cNvSpPr>
            <a:spLocks noGrp="1"/>
          </p:cNvSpPr>
          <p:nvPr>
            <p:ph type="sldNum" sz="quarter" idx="12"/>
          </p:nvPr>
        </p:nvSpPr>
        <p:spPr/>
        <p:txBody>
          <a:bodyPr/>
          <a:lstStyle/>
          <a:p>
            <a:pPr>
              <a:defRPr/>
            </a:pPr>
            <a:fld id="{5B73F288-119C-4A61-BAB7-6805DB4CCA32}" type="slidenum">
              <a:rPr lang="en-US" smtClean="0"/>
              <a:pPr>
                <a:defRPr/>
              </a:pPr>
              <a:t>26</a:t>
            </a:fld>
            <a:endParaRPr lang="en-US" dirty="0"/>
          </a:p>
        </p:txBody>
      </p:sp>
    </p:spTree>
    <p:extLst>
      <p:ext uri="{BB962C8B-B14F-4D97-AF65-F5344CB8AC3E}">
        <p14:creationId xmlns:p14="http://schemas.microsoft.com/office/powerpoint/2010/main" xmlns="" val="2111342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4"/>
          <p:cNvSpPr>
            <a:spLocks noGrp="1" noRot="1" noChangeArrowheads="1"/>
          </p:cNvSpPr>
          <p:nvPr>
            <p:ph type="title"/>
          </p:nvPr>
        </p:nvSpPr>
        <p:spPr/>
        <p:txBody>
          <a:bodyPr/>
          <a:lstStyle/>
          <a:p>
            <a:r>
              <a:rPr lang="en-US" dirty="0"/>
              <a:t>Reporting</a:t>
            </a:r>
          </a:p>
        </p:txBody>
      </p:sp>
      <p:sp>
        <p:nvSpPr>
          <p:cNvPr id="236549" name="Rectangle 5"/>
          <p:cNvSpPr>
            <a:spLocks noGrp="1" noChangeArrowheads="1"/>
          </p:cNvSpPr>
          <p:nvPr>
            <p:ph idx="1"/>
          </p:nvPr>
        </p:nvSpPr>
        <p:spPr>
          <a:xfrm>
            <a:off x="1251678" y="1371601"/>
            <a:ext cx="8959122" cy="5349874"/>
          </a:xfrm>
        </p:spPr>
        <p:txBody>
          <a:bodyPr/>
          <a:lstStyle/>
          <a:p>
            <a:pPr>
              <a:buFont typeface="Arial" panose="020B0604020202020204" pitchFamily="34" charset="0"/>
              <a:buChar char="•"/>
            </a:pPr>
            <a:r>
              <a:rPr lang="en-US" sz="2400" dirty="0"/>
              <a:t>Refer to PRH 5.1 R4 and Exhibit 5-2 for required reports</a:t>
            </a:r>
          </a:p>
          <a:p>
            <a:pPr lvl="1">
              <a:buFont typeface="Wingdings" pitchFamily="2" charset="2"/>
              <a:buChar char="§"/>
            </a:pPr>
            <a:r>
              <a:rPr lang="en-US" sz="2000" dirty="0"/>
              <a:t>Health and Wellness Center Annual Program Description</a:t>
            </a:r>
          </a:p>
          <a:p>
            <a:pPr lvl="1">
              <a:buFont typeface="Wingdings" pitchFamily="2" charset="2"/>
              <a:buChar char="§"/>
            </a:pPr>
            <a:r>
              <a:rPr lang="en-US" sz="2000" dirty="0"/>
              <a:t>Health Services Utilization Report (HMIS)</a:t>
            </a:r>
          </a:p>
          <a:p>
            <a:pPr lvl="1">
              <a:buFont typeface="Wingdings" pitchFamily="2" charset="2"/>
              <a:buChar char="§"/>
            </a:pPr>
            <a:r>
              <a:rPr lang="en-US" sz="2000" dirty="0"/>
              <a:t>Quarterly Alcohol Testing Summary Report</a:t>
            </a:r>
          </a:p>
          <a:p>
            <a:pPr lvl="1">
              <a:buFont typeface="Wingdings" pitchFamily="2" charset="2"/>
              <a:buChar char="§"/>
            </a:pPr>
            <a:endParaRPr lang="en-US" sz="1200" dirty="0"/>
          </a:p>
          <a:p>
            <a:pPr>
              <a:buFont typeface="Arial" panose="020B0604020202020204" pitchFamily="34" charset="0"/>
              <a:buChar char="•"/>
            </a:pPr>
            <a:r>
              <a:rPr lang="en-US" sz="2400" dirty="0"/>
              <a:t>Refer PRH 5.4 R2 Significant Incident Reports (SIRs) </a:t>
            </a:r>
            <a:r>
              <a:rPr lang="en-US" dirty="0"/>
              <a:t>Must be completed for all serious or unusual medical, mental health, sexual assault, and drug/alcohol incidents</a:t>
            </a:r>
          </a:p>
          <a:p>
            <a:pPr lvl="1">
              <a:buFont typeface="Wingdings" pitchFamily="2" charset="2"/>
              <a:buChar char="§"/>
            </a:pPr>
            <a:r>
              <a:rPr lang="en-US" sz="2000" dirty="0"/>
              <a:t>Maintaining a significant incident log will assist you in monitoring the frequency of specific incidents which can then be part of your total quality management program</a:t>
            </a:r>
          </a:p>
          <a:p>
            <a:endParaRPr lang="en-US" sz="2400" dirty="0"/>
          </a:p>
        </p:txBody>
      </p:sp>
      <p:sp>
        <p:nvSpPr>
          <p:cNvPr id="2" name="Slide Number Placeholder 1">
            <a:extLst>
              <a:ext uri="{FF2B5EF4-FFF2-40B4-BE49-F238E27FC236}">
                <a16:creationId xmlns:a16="http://schemas.microsoft.com/office/drawing/2014/main" xmlns="" id="{A8D0B2D3-6E0A-496B-ACF6-F8CEF7008387}"/>
              </a:ext>
            </a:extLst>
          </p:cNvPr>
          <p:cNvSpPr>
            <a:spLocks noGrp="1"/>
          </p:cNvSpPr>
          <p:nvPr>
            <p:ph type="sldNum" sz="quarter" idx="12"/>
          </p:nvPr>
        </p:nvSpPr>
        <p:spPr/>
        <p:txBody>
          <a:bodyPr/>
          <a:lstStyle/>
          <a:p>
            <a:pPr>
              <a:defRPr/>
            </a:pPr>
            <a:fld id="{5B73F288-119C-4A61-BAB7-6805DB4CCA32}" type="slidenum">
              <a:rPr lang="en-US" smtClean="0"/>
              <a:pPr>
                <a:defRPr/>
              </a:pPr>
              <a:t>27</a:t>
            </a:fld>
            <a:endParaRPr lang="en-US" dirty="0"/>
          </a:p>
        </p:txBody>
      </p:sp>
    </p:spTree>
    <p:extLst>
      <p:ext uri="{BB962C8B-B14F-4D97-AF65-F5344CB8AC3E}">
        <p14:creationId xmlns:p14="http://schemas.microsoft.com/office/powerpoint/2010/main" xmlns="" val="35497600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C23C63B-9415-D74A-91FD-C81799FF966E}"/>
              </a:ext>
            </a:extLst>
          </p:cNvPr>
          <p:cNvSpPr>
            <a:spLocks noGrp="1"/>
          </p:cNvSpPr>
          <p:nvPr>
            <p:ph type="sldNum" sz="quarter" idx="12"/>
          </p:nvPr>
        </p:nvSpPr>
        <p:spPr/>
        <p:txBody>
          <a:bodyPr/>
          <a:lstStyle/>
          <a:p>
            <a:pPr>
              <a:defRPr/>
            </a:pPr>
            <a:fld id="{8757868B-9620-40F3-A4B3-F9E59E8A5822}" type="slidenum">
              <a:rPr lang="en-US" smtClean="0"/>
              <a:pPr>
                <a:defRPr/>
              </a:pPr>
              <a:t>28</a:t>
            </a:fld>
            <a:endParaRPr lang="en-US" dirty="0"/>
          </a:p>
        </p:txBody>
      </p:sp>
      <p:pic>
        <p:nvPicPr>
          <p:cNvPr id="4" name="Picture 3" descr="A screenshot of a social media post&#10;&#10;Description automatically generated">
            <a:extLst>
              <a:ext uri="{FF2B5EF4-FFF2-40B4-BE49-F238E27FC236}">
                <a16:creationId xmlns:a16="http://schemas.microsoft.com/office/drawing/2014/main" xmlns="" id="{0402DF77-C239-E142-8D0F-F03424B2F51B}"/>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285426" y="381000"/>
            <a:ext cx="6163374" cy="6477000"/>
          </a:xfrm>
          <a:prstGeom prst="rect">
            <a:avLst/>
          </a:prstGeom>
        </p:spPr>
      </p:pic>
    </p:spTree>
    <p:extLst>
      <p:ext uri="{BB962C8B-B14F-4D97-AF65-F5344CB8AC3E}">
        <p14:creationId xmlns:p14="http://schemas.microsoft.com/office/powerpoint/2010/main" xmlns="" val="2581834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860D5A-A996-4C4B-9DB4-C53D596C4ACC}"/>
              </a:ext>
            </a:extLst>
          </p:cNvPr>
          <p:cNvSpPr>
            <a:spLocks noGrp="1"/>
          </p:cNvSpPr>
          <p:nvPr>
            <p:ph type="title"/>
          </p:nvPr>
        </p:nvSpPr>
        <p:spPr/>
        <p:txBody>
          <a:bodyPr/>
          <a:lstStyle/>
          <a:p>
            <a:r>
              <a:rPr lang="en-US" dirty="0"/>
              <a:t>Personnel</a:t>
            </a:r>
            <a:br>
              <a:rPr lang="en-US" dirty="0"/>
            </a:br>
            <a:r>
              <a:rPr lang="en-US" dirty="0"/>
              <a:t/>
            </a:r>
            <a:br>
              <a:rPr lang="en-US" dirty="0"/>
            </a:br>
            <a:endParaRPr lang="en-US" dirty="0"/>
          </a:p>
        </p:txBody>
      </p:sp>
      <p:sp>
        <p:nvSpPr>
          <p:cNvPr id="3" name="Text Placeholder 2">
            <a:extLst>
              <a:ext uri="{FF2B5EF4-FFF2-40B4-BE49-F238E27FC236}">
                <a16:creationId xmlns:a16="http://schemas.microsoft.com/office/drawing/2014/main" xmlns="" id="{1150D224-AB39-AB45-8D8B-2A6840503ED1}"/>
              </a:ext>
            </a:extLst>
          </p:cNvPr>
          <p:cNvSpPr>
            <a:spLocks noGrp="1"/>
          </p:cNvSpPr>
          <p:nvPr>
            <p:ph type="body" idx="1"/>
          </p:nvPr>
        </p:nvSpPr>
        <p:spPr/>
        <p:txBody>
          <a:bodyPr/>
          <a:lstStyle/>
          <a:p>
            <a:r>
              <a:rPr lang="en-US" dirty="0"/>
              <a:t>PRH Chapter 5</a:t>
            </a:r>
          </a:p>
        </p:txBody>
      </p:sp>
      <p:sp>
        <p:nvSpPr>
          <p:cNvPr id="4" name="Slide Number Placeholder 3">
            <a:extLst>
              <a:ext uri="{FF2B5EF4-FFF2-40B4-BE49-F238E27FC236}">
                <a16:creationId xmlns:a16="http://schemas.microsoft.com/office/drawing/2014/main" xmlns="" id="{24D51912-F390-D94D-A341-70DC655C99A9}"/>
              </a:ext>
            </a:extLst>
          </p:cNvPr>
          <p:cNvSpPr>
            <a:spLocks noGrp="1"/>
          </p:cNvSpPr>
          <p:nvPr>
            <p:ph type="sldNum" sz="quarter" idx="12"/>
          </p:nvPr>
        </p:nvSpPr>
        <p:spPr/>
        <p:txBody>
          <a:bodyPr/>
          <a:lstStyle/>
          <a:p>
            <a:pPr>
              <a:defRPr/>
            </a:pPr>
            <a:fld id="{A6E39D01-8DD9-40FD-AFB1-0FF81B272814}" type="slidenum">
              <a:rPr lang="en-US" smtClean="0"/>
              <a:pPr>
                <a:defRPr/>
              </a:pPr>
              <a:t>29</a:t>
            </a:fld>
            <a:endParaRPr lang="en-US" dirty="0"/>
          </a:p>
        </p:txBody>
      </p:sp>
    </p:spTree>
    <p:extLst>
      <p:ext uri="{BB962C8B-B14F-4D97-AF65-F5344CB8AC3E}">
        <p14:creationId xmlns:p14="http://schemas.microsoft.com/office/powerpoint/2010/main" xmlns="" val="3343420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a:t>Health and Wellness Manager Responsibilities</a:t>
            </a:r>
            <a:endParaRPr lang="en-US" dirty="0"/>
          </a:p>
        </p:txBody>
      </p:sp>
      <p:sp>
        <p:nvSpPr>
          <p:cNvPr id="99329" name="Content Placeholder 2">
            <a:extLst>
              <a:ext uri="{FF2B5EF4-FFF2-40B4-BE49-F238E27FC236}">
                <a16:creationId xmlns:a16="http://schemas.microsoft.com/office/drawing/2014/main" xmlns="" id="{E14F7BB5-D383-CA4D-A39B-2E4219B23916}"/>
              </a:ext>
            </a:extLst>
          </p:cNvPr>
          <p:cNvSpPr>
            <a:spLocks noGrp="1" noChangeArrowheads="1"/>
          </p:cNvSpPr>
          <p:nvPr>
            <p:ph idx="1"/>
          </p:nvPr>
        </p:nvSpPr>
        <p:spPr/>
        <p:txBody>
          <a:bodyPr/>
          <a:lstStyle/>
          <a:p>
            <a:r>
              <a:rPr lang="en-US" altLang="en-US"/>
              <a:t>Health Administration</a:t>
            </a:r>
          </a:p>
          <a:p>
            <a:pPr lvl="1"/>
            <a:r>
              <a:rPr lang="en-US" altLang="en-US"/>
              <a:t>Staffing</a:t>
            </a:r>
          </a:p>
          <a:p>
            <a:pPr lvl="1"/>
            <a:r>
              <a:rPr lang="en-US" altLang="en-US"/>
              <a:t>Authorizations </a:t>
            </a:r>
          </a:p>
          <a:p>
            <a:pPr lvl="1"/>
            <a:r>
              <a:rPr lang="en-US" altLang="en-US"/>
              <a:t>Basic Health Services Provided by Job Corps Centers</a:t>
            </a:r>
          </a:p>
          <a:p>
            <a:pPr lvl="1"/>
            <a:r>
              <a:rPr lang="en-US" altLang="en-US"/>
              <a:t>Health and Medical Costs Exceeding Basic Health Services Provided by Job Corps</a:t>
            </a:r>
          </a:p>
          <a:p>
            <a:pPr lvl="1"/>
            <a:r>
              <a:rPr lang="en-US" altLang="en-US"/>
              <a:t>Professional Standards of Care</a:t>
            </a:r>
          </a:p>
          <a:p>
            <a:pPr lvl="1"/>
            <a:r>
              <a:rPr lang="en-US" altLang="en-US"/>
              <a:t>Controlled Substances</a:t>
            </a:r>
          </a:p>
          <a:p>
            <a:pPr lvl="1"/>
            <a:r>
              <a:rPr lang="en-US" altLang="en-US"/>
              <a:t>Waiver of Medical Care</a:t>
            </a:r>
          </a:p>
          <a:p>
            <a:pPr lvl="1"/>
            <a:r>
              <a:rPr lang="en-US" altLang="en-US"/>
              <a:t>FECA/OWCP </a:t>
            </a:r>
            <a:endParaRPr lang="en-US" altLang="en-US" dirty="0"/>
          </a:p>
        </p:txBody>
      </p:sp>
      <p:sp>
        <p:nvSpPr>
          <p:cNvPr id="5" name="Title 1">
            <a:extLst>
              <a:ext uri="{FF2B5EF4-FFF2-40B4-BE49-F238E27FC236}">
                <a16:creationId xmlns:a16="http://schemas.microsoft.com/office/drawing/2014/main" xmlns="" id="{4343A552-880C-D744-A6D8-5182A18D4828}"/>
              </a:ext>
            </a:extLst>
          </p:cNvPr>
          <p:cNvSpPr txBox="1">
            <a:spLocks/>
          </p:cNvSpPr>
          <p:nvPr/>
        </p:nvSpPr>
        <p:spPr bwMode="auto">
          <a:xfrm>
            <a:off x="4679438" y="948267"/>
            <a:ext cx="8918028"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eaLnBrk="1" hangingPunct="1">
              <a:defRPr/>
            </a:pPr>
            <a:endParaRPr lang="en-US" altLang="en-US" sz="3600" b="1" kern="0" dirty="0"/>
          </a:p>
        </p:txBody>
      </p:sp>
    </p:spTree>
    <p:extLst>
      <p:ext uri="{BB962C8B-B14F-4D97-AF65-F5344CB8AC3E}">
        <p14:creationId xmlns:p14="http://schemas.microsoft.com/office/powerpoint/2010/main" xmlns="" val="34350848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0F5365-5E02-D542-9521-C20D83F0C748}"/>
              </a:ext>
            </a:extLst>
          </p:cNvPr>
          <p:cNvSpPr>
            <a:spLocks noGrp="1"/>
          </p:cNvSpPr>
          <p:nvPr>
            <p:ph type="title"/>
          </p:nvPr>
        </p:nvSpPr>
        <p:spPr/>
        <p:txBody>
          <a:bodyPr/>
          <a:lstStyle/>
          <a:p>
            <a:r>
              <a:rPr lang="en-US" dirty="0"/>
              <a:t>Health Services Staffing</a:t>
            </a:r>
          </a:p>
        </p:txBody>
      </p:sp>
      <p:sp>
        <p:nvSpPr>
          <p:cNvPr id="3" name="Content Placeholder 2">
            <a:extLst>
              <a:ext uri="{FF2B5EF4-FFF2-40B4-BE49-F238E27FC236}">
                <a16:creationId xmlns:a16="http://schemas.microsoft.com/office/drawing/2014/main" xmlns="" id="{BA2F06D1-0E52-7E43-8153-0E73B06D5D73}"/>
              </a:ext>
            </a:extLst>
          </p:cNvPr>
          <p:cNvSpPr>
            <a:spLocks noGrp="1"/>
          </p:cNvSpPr>
          <p:nvPr>
            <p:ph idx="1"/>
          </p:nvPr>
        </p:nvSpPr>
        <p:spPr/>
        <p:txBody>
          <a:bodyPr>
            <a:normAutofit fontScale="85000" lnSpcReduction="10000"/>
          </a:bodyPr>
          <a:lstStyle/>
          <a:p>
            <a:r>
              <a:rPr lang="en-US" dirty="0"/>
              <a:t>PRH 5.2 R3</a:t>
            </a:r>
          </a:p>
          <a:p>
            <a:r>
              <a:rPr lang="en-US" dirty="0"/>
              <a:t>a. Ensure the wellness center is staffed with qualified persons (See Exhibit 5-3) and hours meet the minimum requirements in Exhibit 5-6</a:t>
            </a:r>
          </a:p>
          <a:p>
            <a:r>
              <a:rPr lang="en-US" dirty="0"/>
              <a:t>b. Contract center​s, employ or subcontract with medical, dental, TEAP, and mental health professionals who are subject to the prior approval of the Regional Office, in consultation with the Regional Health Specialists.</a:t>
            </a:r>
          </a:p>
          <a:p>
            <a:r>
              <a:rPr lang="en-US" dirty="0"/>
              <a:t>c. USDA Forest Service Civilian Conservation Centers (CCCs), employ or subcontract with medical, dental, TEAP, and mental health professionals that are subject to the prior approval of the National Office, in consultation with the Regional Health Specialists.</a:t>
            </a:r>
          </a:p>
          <a:p>
            <a:r>
              <a:rPr lang="en-US" dirty="0"/>
              <a:t>d. Ensure that a health professional cannot serve as a consultant to, or an employee of, two or more Job Corps-related entities concurrently, when one entity has review and/or oversight responsibilities over the other(s). (Entities include Job Corps centers, health support contractors, and center operators.)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942688" y="79289"/>
            <a:ext cx="2857500" cy="1905000"/>
          </a:xfrm>
          <a:prstGeom prst="rect">
            <a:avLst/>
          </a:prstGeom>
        </p:spPr>
      </p:pic>
    </p:spTree>
    <p:extLst>
      <p:ext uri="{BB962C8B-B14F-4D97-AF65-F5344CB8AC3E}">
        <p14:creationId xmlns:p14="http://schemas.microsoft.com/office/powerpoint/2010/main" xmlns="" val="14176173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52B1CC-D840-C345-A1AA-46FB55F1E519}"/>
              </a:ext>
            </a:extLst>
          </p:cNvPr>
          <p:cNvSpPr>
            <a:spLocks noGrp="1"/>
          </p:cNvSpPr>
          <p:nvPr>
            <p:ph type="title"/>
          </p:nvPr>
        </p:nvSpPr>
        <p:spPr/>
        <p:txBody>
          <a:bodyPr/>
          <a:lstStyle/>
          <a:p>
            <a:r>
              <a:rPr lang="en-US" dirty="0"/>
              <a:t>Staffing SOP</a:t>
            </a:r>
          </a:p>
        </p:txBody>
      </p:sp>
      <p:sp>
        <p:nvSpPr>
          <p:cNvPr id="3" name="Content Placeholder 2">
            <a:extLst>
              <a:ext uri="{FF2B5EF4-FFF2-40B4-BE49-F238E27FC236}">
                <a16:creationId xmlns:a16="http://schemas.microsoft.com/office/drawing/2014/main" xmlns="" id="{845FC82A-041B-DF4D-83AE-D709BBE59E32}"/>
              </a:ext>
            </a:extLst>
          </p:cNvPr>
          <p:cNvSpPr>
            <a:spLocks noGrp="1"/>
          </p:cNvSpPr>
          <p:nvPr>
            <p:ph idx="1"/>
          </p:nvPr>
        </p:nvSpPr>
        <p:spPr/>
        <p:txBody>
          <a:bodyPr/>
          <a:lstStyle/>
          <a:p>
            <a:r>
              <a:rPr lang="en-US"/>
              <a:t>Each center is required to submit a Staffing SOP (see PRH CN 16-02) and Exhibit 5-1. </a:t>
            </a:r>
          </a:p>
          <a:p>
            <a:r>
              <a:rPr lang="en-US"/>
              <a:t>The Staffing SOPs should include state practice acts. </a:t>
            </a:r>
          </a:p>
          <a:p>
            <a:r>
              <a:rPr lang="en-US"/>
              <a:t>coverage for LPN/LVN when the RN or HWM is on vacation or ill; and coverage for center wellness staff. </a:t>
            </a:r>
          </a:p>
          <a:p>
            <a:r>
              <a:rPr lang="en-US"/>
              <a:t>Recruitment plan for when a center employee (nurse, dental assistant, TEAP) or subcontracted staff position is open</a:t>
            </a:r>
          </a:p>
          <a:p>
            <a:r>
              <a:rPr lang="en-US"/>
              <a:t>Coverage for short- and long-term absences of a subcontract staff (physician/NP/PA, Dentist, RDH, Dental Assistant, CMHC, TEAP)</a:t>
            </a:r>
            <a:endParaRPr lang="en-US" dirty="0"/>
          </a:p>
        </p:txBody>
      </p:sp>
    </p:spTree>
    <p:extLst>
      <p:ext uri="{BB962C8B-B14F-4D97-AF65-F5344CB8AC3E}">
        <p14:creationId xmlns:p14="http://schemas.microsoft.com/office/powerpoint/2010/main" xmlns="" val="2008804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F396D7-A081-F047-9423-13A471700836}"/>
              </a:ext>
            </a:extLst>
          </p:cNvPr>
          <p:cNvSpPr>
            <a:spLocks noGrp="1"/>
          </p:cNvSpPr>
          <p:nvPr>
            <p:ph type="title"/>
          </p:nvPr>
        </p:nvSpPr>
        <p:spPr/>
        <p:txBody>
          <a:bodyPr/>
          <a:lstStyle/>
          <a:p>
            <a:r>
              <a:rPr lang="en-US" dirty="0"/>
              <a:t>Health Services Staffing </a:t>
            </a:r>
          </a:p>
        </p:txBody>
      </p:sp>
      <p:sp>
        <p:nvSpPr>
          <p:cNvPr id="3" name="Text Placeholder 2">
            <a:extLst>
              <a:ext uri="{FF2B5EF4-FFF2-40B4-BE49-F238E27FC236}">
                <a16:creationId xmlns:a16="http://schemas.microsoft.com/office/drawing/2014/main" xmlns="" id="{D2C3BCC5-9B8E-3E49-BCBD-920C318CCA08}"/>
              </a:ext>
            </a:extLst>
          </p:cNvPr>
          <p:cNvSpPr>
            <a:spLocks noGrp="1"/>
          </p:cNvSpPr>
          <p:nvPr>
            <p:ph type="body" idx="1"/>
          </p:nvPr>
        </p:nvSpPr>
        <p:spPr/>
        <p:txBody>
          <a:bodyPr/>
          <a:lstStyle/>
          <a:p>
            <a:r>
              <a:rPr lang="en-US" dirty="0"/>
              <a:t>Contract Centers		</a:t>
            </a:r>
          </a:p>
        </p:txBody>
      </p:sp>
      <p:sp>
        <p:nvSpPr>
          <p:cNvPr id="4" name="Content Placeholder 3">
            <a:extLst>
              <a:ext uri="{FF2B5EF4-FFF2-40B4-BE49-F238E27FC236}">
                <a16:creationId xmlns:a16="http://schemas.microsoft.com/office/drawing/2014/main" xmlns="" id="{239E329A-87F9-5143-AC15-C19504B2073B}"/>
              </a:ext>
            </a:extLst>
          </p:cNvPr>
          <p:cNvSpPr>
            <a:spLocks noGrp="1"/>
          </p:cNvSpPr>
          <p:nvPr>
            <p:ph sz="half" idx="2"/>
          </p:nvPr>
        </p:nvSpPr>
        <p:spPr/>
        <p:txBody>
          <a:bodyPr/>
          <a:lstStyle/>
          <a:p>
            <a:r>
              <a:rPr lang="en-US" dirty="0"/>
              <a:t>Employ or subcontract with medical, dental, TEAP, and mental health professionals</a:t>
            </a:r>
          </a:p>
          <a:p>
            <a:r>
              <a:rPr lang="en-US" dirty="0"/>
              <a:t>Prior approval by Regional Office in consultation with the Regional Health Specialists </a:t>
            </a:r>
          </a:p>
        </p:txBody>
      </p:sp>
      <p:sp>
        <p:nvSpPr>
          <p:cNvPr id="5" name="Text Placeholder 4">
            <a:extLst>
              <a:ext uri="{FF2B5EF4-FFF2-40B4-BE49-F238E27FC236}">
                <a16:creationId xmlns:a16="http://schemas.microsoft.com/office/drawing/2014/main" xmlns="" id="{88C99B7B-7602-7C4F-9AB2-E78A23E35A23}"/>
              </a:ext>
            </a:extLst>
          </p:cNvPr>
          <p:cNvSpPr>
            <a:spLocks noGrp="1"/>
          </p:cNvSpPr>
          <p:nvPr>
            <p:ph type="body" sz="quarter" idx="3"/>
          </p:nvPr>
        </p:nvSpPr>
        <p:spPr/>
        <p:txBody>
          <a:bodyPr/>
          <a:lstStyle/>
          <a:p>
            <a:r>
              <a:rPr lang="en-US" dirty="0"/>
              <a:t>USDA Forest Service Civilian Conservation Centers (CCC) </a:t>
            </a:r>
          </a:p>
        </p:txBody>
      </p:sp>
      <p:sp>
        <p:nvSpPr>
          <p:cNvPr id="6" name="Content Placeholder 5">
            <a:extLst>
              <a:ext uri="{FF2B5EF4-FFF2-40B4-BE49-F238E27FC236}">
                <a16:creationId xmlns:a16="http://schemas.microsoft.com/office/drawing/2014/main" xmlns="" id="{181CD94C-6DA4-2246-AF60-60F197E15E62}"/>
              </a:ext>
            </a:extLst>
          </p:cNvPr>
          <p:cNvSpPr>
            <a:spLocks noGrp="1"/>
          </p:cNvSpPr>
          <p:nvPr>
            <p:ph sz="quarter" idx="4"/>
          </p:nvPr>
        </p:nvSpPr>
        <p:spPr/>
        <p:txBody>
          <a:bodyPr/>
          <a:lstStyle/>
          <a:p>
            <a:r>
              <a:rPr lang="en-US" dirty="0"/>
              <a:t>Employ or subcontract with medical, dental, TEAP, and mental health professionals</a:t>
            </a:r>
          </a:p>
          <a:p>
            <a:r>
              <a:rPr lang="en-US" dirty="0"/>
              <a:t>Prior approval by National Office in consultation with the Regional Health Specialists</a:t>
            </a:r>
          </a:p>
        </p:txBody>
      </p:sp>
    </p:spTree>
    <p:extLst>
      <p:ext uri="{BB962C8B-B14F-4D97-AF65-F5344CB8AC3E}">
        <p14:creationId xmlns:p14="http://schemas.microsoft.com/office/powerpoint/2010/main" xmlns="" val="25637026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292700-A44B-9A45-96EE-0BE3D32B2C62}"/>
              </a:ext>
            </a:extLst>
          </p:cNvPr>
          <p:cNvSpPr>
            <a:spLocks noGrp="1"/>
          </p:cNvSpPr>
          <p:nvPr>
            <p:ph type="title"/>
          </p:nvPr>
        </p:nvSpPr>
        <p:spPr/>
        <p:txBody>
          <a:bodyPr>
            <a:normAutofit/>
          </a:bodyPr>
          <a:lstStyle/>
          <a:p>
            <a:r>
              <a:rPr lang="en-US" sz="4400" dirty="0"/>
              <a:t>Waivers </a:t>
            </a:r>
          </a:p>
        </p:txBody>
      </p:sp>
      <p:sp>
        <p:nvSpPr>
          <p:cNvPr id="3" name="Content Placeholder 2">
            <a:extLst>
              <a:ext uri="{FF2B5EF4-FFF2-40B4-BE49-F238E27FC236}">
                <a16:creationId xmlns:a16="http://schemas.microsoft.com/office/drawing/2014/main" xmlns="" id="{0A376A3D-6113-F140-AC07-BDB0D17D7678}"/>
              </a:ext>
            </a:extLst>
          </p:cNvPr>
          <p:cNvSpPr>
            <a:spLocks noGrp="1"/>
          </p:cNvSpPr>
          <p:nvPr>
            <p:ph idx="1"/>
          </p:nvPr>
        </p:nvSpPr>
        <p:spPr/>
        <p:txBody>
          <a:bodyPr>
            <a:normAutofit fontScale="92500" lnSpcReduction="10000"/>
          </a:bodyPr>
          <a:lstStyle/>
          <a:p>
            <a:r>
              <a:rPr lang="en-US" dirty="0"/>
              <a:t>PRH Chapter 5, 5.2 R5 e(1&amp;2), f(1&amp;2), g</a:t>
            </a:r>
          </a:p>
          <a:p>
            <a:r>
              <a:rPr lang="en-US" dirty="0"/>
              <a:t>If candidate does not meet the </a:t>
            </a:r>
            <a:r>
              <a:rPr lang="en-US" dirty="0" err="1"/>
              <a:t>ePRH</a:t>
            </a:r>
            <a:r>
              <a:rPr lang="en-US" dirty="0"/>
              <a:t> qualifications found in Exhibit 5-3, a waiver request will be needed. Sample waivers can be obtained from the Nurse Specialist, Regional Mental Health or Regional TEAP Specialists. </a:t>
            </a:r>
          </a:p>
          <a:p>
            <a:r>
              <a:rPr lang="en-US" dirty="0"/>
              <a:t>1. Trainee Employee Assistance Program (TEAP) Specialist: </a:t>
            </a:r>
          </a:p>
          <a:p>
            <a:pPr lvl="1"/>
            <a:r>
              <a:rPr lang="en-US" dirty="0"/>
              <a:t>A one-time, one-year waiver for the TEAP Specialist </a:t>
            </a:r>
          </a:p>
          <a:p>
            <a:pPr lvl="2"/>
            <a:r>
              <a:rPr lang="en-US" dirty="0"/>
              <a:t>Must include a professional development plan identifying the steps necessary to meet the minimum requirements within one year of employment. </a:t>
            </a:r>
          </a:p>
          <a:p>
            <a:pPr lvl="2"/>
            <a:r>
              <a:rPr lang="en-US" dirty="0"/>
              <a:t>A copy of the license or certification must be shared with the National Office once obtained. </a:t>
            </a:r>
          </a:p>
          <a:p>
            <a:pPr lvl="2"/>
            <a:r>
              <a:rPr lang="en-US" dirty="0"/>
              <a:t>If the license or certification is not achieved within one year, the waiver is terminated, and the staff member can no longer be employed as the TEAP Specialist. </a:t>
            </a:r>
          </a:p>
          <a:p>
            <a:endParaRPr lang="en-US" dirty="0"/>
          </a:p>
          <a:p>
            <a:endParaRPr lang="en-US" dirty="0"/>
          </a:p>
        </p:txBody>
      </p:sp>
    </p:spTree>
    <p:extLst>
      <p:ext uri="{BB962C8B-B14F-4D97-AF65-F5344CB8AC3E}">
        <p14:creationId xmlns:p14="http://schemas.microsoft.com/office/powerpoint/2010/main" xmlns="" val="16566571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F358A7-4349-FE4C-B6F1-B983D4D90F2D}"/>
              </a:ext>
            </a:extLst>
          </p:cNvPr>
          <p:cNvSpPr>
            <a:spLocks noGrp="1"/>
          </p:cNvSpPr>
          <p:nvPr>
            <p:ph type="title"/>
          </p:nvPr>
        </p:nvSpPr>
        <p:spPr/>
        <p:txBody>
          <a:bodyPr/>
          <a:lstStyle/>
          <a:p>
            <a:r>
              <a:rPr lang="en-US" dirty="0"/>
              <a:t>Waivers </a:t>
            </a:r>
          </a:p>
        </p:txBody>
      </p:sp>
      <p:sp>
        <p:nvSpPr>
          <p:cNvPr id="3" name="Content Placeholder 2">
            <a:extLst>
              <a:ext uri="{FF2B5EF4-FFF2-40B4-BE49-F238E27FC236}">
                <a16:creationId xmlns:a16="http://schemas.microsoft.com/office/drawing/2014/main" xmlns="" id="{9B74EB62-0E68-714E-A954-24A890D80117}"/>
              </a:ext>
            </a:extLst>
          </p:cNvPr>
          <p:cNvSpPr>
            <a:spLocks noGrp="1"/>
          </p:cNvSpPr>
          <p:nvPr>
            <p:ph idx="1"/>
          </p:nvPr>
        </p:nvSpPr>
        <p:spPr/>
        <p:txBody>
          <a:bodyPr/>
          <a:lstStyle/>
          <a:p>
            <a:r>
              <a:rPr lang="en-US" dirty="0"/>
              <a:t>2. Center Mental Health Consultant (CMHC): </a:t>
            </a:r>
          </a:p>
          <a:p>
            <a:pPr lvl="1"/>
            <a:r>
              <a:rPr lang="en-US" dirty="0"/>
              <a:t>A one-time waiver may be issued for CHMCs with a master’s degree or higher in behavioral health, and a license to practice independently in the state. </a:t>
            </a:r>
          </a:p>
          <a:p>
            <a:pPr lvl="1"/>
            <a:r>
              <a:rPr lang="en-US" dirty="0"/>
              <a:t>This one-time waiver will only be considered if there is unsuccessful recruitment for a clinical/counseling psychologist or clinical social worker.  Those approved for the one-time waivers will not be required to have a professional development plan.  </a:t>
            </a:r>
          </a:p>
          <a:p>
            <a:pPr lvl="1"/>
            <a:r>
              <a:rPr lang="en-US" dirty="0"/>
              <a:t>Providers must meet all requirements for license renewal to maintain an active license as set forth by their state boards. The one-time waiver for the CMHC covers the hiring period and is automatically renewed on an annual basis. </a:t>
            </a:r>
          </a:p>
          <a:p>
            <a:endParaRPr lang="en-US" dirty="0"/>
          </a:p>
        </p:txBody>
      </p:sp>
    </p:spTree>
    <p:extLst>
      <p:ext uri="{BB962C8B-B14F-4D97-AF65-F5344CB8AC3E}">
        <p14:creationId xmlns:p14="http://schemas.microsoft.com/office/powerpoint/2010/main" xmlns="" val="17522777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58BA4A-63D0-9A4F-AA33-EF73348794FA}"/>
              </a:ext>
            </a:extLst>
          </p:cNvPr>
          <p:cNvSpPr>
            <a:spLocks noGrp="1"/>
          </p:cNvSpPr>
          <p:nvPr>
            <p:ph type="title"/>
          </p:nvPr>
        </p:nvSpPr>
        <p:spPr/>
        <p:txBody>
          <a:bodyPr/>
          <a:lstStyle/>
          <a:p>
            <a:r>
              <a:rPr lang="en-US"/>
              <a:t>Waivers</a:t>
            </a:r>
            <a:endParaRPr lang="en-US" dirty="0"/>
          </a:p>
        </p:txBody>
      </p:sp>
      <p:sp>
        <p:nvSpPr>
          <p:cNvPr id="3" name="Content Placeholder 2">
            <a:extLst>
              <a:ext uri="{FF2B5EF4-FFF2-40B4-BE49-F238E27FC236}">
                <a16:creationId xmlns:a16="http://schemas.microsoft.com/office/drawing/2014/main" xmlns="" id="{7605256E-2831-194F-9AA2-078BEF761374}"/>
              </a:ext>
            </a:extLst>
          </p:cNvPr>
          <p:cNvSpPr>
            <a:spLocks noGrp="1"/>
          </p:cNvSpPr>
          <p:nvPr>
            <p:ph idx="1"/>
          </p:nvPr>
        </p:nvSpPr>
        <p:spPr/>
        <p:txBody>
          <a:bodyPr>
            <a:normAutofit fontScale="85000" lnSpcReduction="20000"/>
          </a:bodyPr>
          <a:lstStyle/>
          <a:p>
            <a:r>
              <a:rPr lang="en-US" dirty="0"/>
              <a:t>Nurse Practitioners and Physician Assistants:</a:t>
            </a:r>
          </a:p>
          <a:p>
            <a:r>
              <a:rPr lang="en-US" dirty="0"/>
              <a:t>f. Centers must request a waiver from the National Office prior to hiring the following health and wellness positions if the minimum coverage requirements set forth in Exhibit 6-5 are not met:  </a:t>
            </a:r>
          </a:p>
          <a:p>
            <a:r>
              <a:rPr lang="en-US" dirty="0"/>
              <a:t>1. Nurse Practitioner (NP):  </a:t>
            </a:r>
          </a:p>
          <a:p>
            <a:pPr lvl="1"/>
            <a:r>
              <a:rPr lang="en-US" dirty="0"/>
              <a:t>A one-time waiver for the NP may be requested if an NP assumes more coverage than 2 hours/100 students/week with supervision. The supervising physician will be the center’s Medical Director.  This supervision arrangement must be clearly defined as part of the NP contract and in the collaborative agreement. </a:t>
            </a:r>
          </a:p>
          <a:p>
            <a:pPr lvl="1"/>
            <a:r>
              <a:rPr lang="en-US" dirty="0"/>
              <a:t>An annual waiver for the NP may be requested in independent practice states, where an NP with an active Drug Enforcement Agency (DEA) registration could serve as Medical Director. </a:t>
            </a:r>
          </a:p>
          <a:p>
            <a:r>
              <a:rPr lang="en-US" dirty="0"/>
              <a:t>2. Physician Assistant (PA): A one-time waiver for the PA may be requested if a PA assumes more coverage that 2 hours/100 students/week. Supervision is always required, and the supervising physician will be the center’s Medical Director.  This supervision arrangement must be clearly defined as part of the PA contract and in the collaborative agreement. </a:t>
            </a:r>
          </a:p>
          <a:p>
            <a:endParaRPr lang="en-US" dirty="0"/>
          </a:p>
        </p:txBody>
      </p:sp>
    </p:spTree>
    <p:extLst>
      <p:ext uri="{BB962C8B-B14F-4D97-AF65-F5344CB8AC3E}">
        <p14:creationId xmlns:p14="http://schemas.microsoft.com/office/powerpoint/2010/main" xmlns="" val="11656267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D0ED8C-8185-F247-AB62-B21A277028D5}"/>
              </a:ext>
            </a:extLst>
          </p:cNvPr>
          <p:cNvSpPr>
            <a:spLocks noGrp="1"/>
          </p:cNvSpPr>
          <p:nvPr>
            <p:ph type="title"/>
          </p:nvPr>
        </p:nvSpPr>
        <p:spPr/>
        <p:txBody>
          <a:bodyPr/>
          <a:lstStyle/>
          <a:p>
            <a:r>
              <a:rPr lang="en-US" dirty="0"/>
              <a:t>Scenario 1</a:t>
            </a:r>
          </a:p>
        </p:txBody>
      </p:sp>
      <p:sp>
        <p:nvSpPr>
          <p:cNvPr id="3" name="Content Placeholder 2">
            <a:extLst>
              <a:ext uri="{FF2B5EF4-FFF2-40B4-BE49-F238E27FC236}">
                <a16:creationId xmlns:a16="http://schemas.microsoft.com/office/drawing/2014/main" xmlns="" id="{7DDDB19B-3A15-6841-B137-544897DB976B}"/>
              </a:ext>
            </a:extLst>
          </p:cNvPr>
          <p:cNvSpPr>
            <a:spLocks noGrp="1"/>
          </p:cNvSpPr>
          <p:nvPr>
            <p:ph idx="1"/>
          </p:nvPr>
        </p:nvSpPr>
        <p:spPr/>
        <p:txBody>
          <a:bodyPr/>
          <a:lstStyle/>
          <a:p>
            <a:r>
              <a:rPr lang="en-US" dirty="0"/>
              <a:t>Your current CMHC (PhD) is retiring. The following candidates have expressed interest in the position: a LPC, a LMFT,  and a LCSW</a:t>
            </a:r>
          </a:p>
          <a:p>
            <a:pPr lvl="1"/>
            <a:r>
              <a:rPr lang="en-US" dirty="0"/>
              <a:t>Where would you look in the </a:t>
            </a:r>
            <a:r>
              <a:rPr lang="en-US" dirty="0" err="1"/>
              <a:t>ePRH</a:t>
            </a:r>
            <a:r>
              <a:rPr lang="en-US" dirty="0"/>
              <a:t> to find out what the minimum requirements for a CMHC? </a:t>
            </a:r>
          </a:p>
          <a:p>
            <a:pPr lvl="1"/>
            <a:r>
              <a:rPr lang="en-US" dirty="0"/>
              <a:t>a. Exhibit 5-3</a:t>
            </a:r>
          </a:p>
          <a:p>
            <a:pPr lvl="1"/>
            <a:r>
              <a:rPr lang="en-US" dirty="0"/>
              <a:t>b. Exhibit 6-4</a:t>
            </a:r>
          </a:p>
          <a:p>
            <a:pPr lvl="1"/>
            <a:r>
              <a:rPr lang="en-US" dirty="0"/>
              <a:t>If they do not meet the minimum qualifications? Could you ask for a waiver? </a:t>
            </a:r>
          </a:p>
          <a:p>
            <a:pPr lvl="1"/>
            <a:r>
              <a:rPr lang="en-US" dirty="0"/>
              <a:t>Yes or no</a:t>
            </a:r>
          </a:p>
          <a:p>
            <a:pPr marL="0" indent="0">
              <a:buNone/>
            </a:pPr>
            <a:endParaRPr lang="en-US" dirty="0"/>
          </a:p>
        </p:txBody>
      </p:sp>
    </p:spTree>
    <p:extLst>
      <p:ext uri="{BB962C8B-B14F-4D97-AF65-F5344CB8AC3E}">
        <p14:creationId xmlns:p14="http://schemas.microsoft.com/office/powerpoint/2010/main" xmlns="" val="37442580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E0677F-29EE-464D-99A6-1279975AEAE1}"/>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xmlns="" id="{8A1A23E8-F1D3-C149-9EE6-884DE1295BFA}"/>
              </a:ext>
            </a:extLst>
          </p:cNvPr>
          <p:cNvSpPr>
            <a:spLocks noGrp="1"/>
          </p:cNvSpPr>
          <p:nvPr>
            <p:ph idx="1"/>
          </p:nvPr>
        </p:nvSpPr>
        <p:spPr/>
        <p:txBody>
          <a:bodyPr/>
          <a:lstStyle/>
          <a:p>
            <a:r>
              <a:rPr lang="en-US" dirty="0"/>
              <a:t>Your center has a Contracted OBS of 300. What are the minimum number of hours the CMHC should be contracted for? </a:t>
            </a:r>
          </a:p>
          <a:p>
            <a:pPr marL="514350" indent="-514350">
              <a:buFont typeface="+mj-lt"/>
              <a:buAutoNum type="arabicPeriod"/>
            </a:pPr>
            <a:r>
              <a:rPr lang="en-US" dirty="0"/>
              <a:t>18</a:t>
            </a:r>
          </a:p>
          <a:p>
            <a:pPr marL="514350" indent="-514350">
              <a:buFont typeface="+mj-lt"/>
              <a:buAutoNum type="arabicPeriod"/>
            </a:pPr>
            <a:r>
              <a:rPr lang="en-US" dirty="0"/>
              <a:t>21</a:t>
            </a:r>
          </a:p>
          <a:p>
            <a:pPr marL="514350" indent="-514350">
              <a:buFont typeface="+mj-lt"/>
              <a:buAutoNum type="arabicPeriod"/>
            </a:pPr>
            <a:r>
              <a:rPr lang="en-US" dirty="0"/>
              <a:t>27</a:t>
            </a:r>
          </a:p>
          <a:p>
            <a:pPr marL="514350" indent="-514350">
              <a:buFont typeface="+mj-lt"/>
              <a:buAutoNum type="arabicPeriod"/>
            </a:pPr>
            <a:r>
              <a:rPr lang="en-US" dirty="0"/>
              <a:t>30 </a:t>
            </a:r>
          </a:p>
          <a:p>
            <a:pPr marL="514350" indent="-514350">
              <a:buFont typeface="+mj-lt"/>
              <a:buAutoNum type="arabicPeriod"/>
            </a:pPr>
            <a:endParaRPr lang="en-US" dirty="0"/>
          </a:p>
        </p:txBody>
      </p:sp>
    </p:spTree>
    <p:extLst>
      <p:ext uri="{BB962C8B-B14F-4D97-AF65-F5344CB8AC3E}">
        <p14:creationId xmlns:p14="http://schemas.microsoft.com/office/powerpoint/2010/main" xmlns="" val="36979163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78C5BF-C730-B740-9515-2B4D58307EBE}"/>
              </a:ext>
            </a:extLst>
          </p:cNvPr>
          <p:cNvSpPr>
            <a:spLocks noGrp="1"/>
          </p:cNvSpPr>
          <p:nvPr>
            <p:ph type="title"/>
          </p:nvPr>
        </p:nvSpPr>
        <p:spPr/>
        <p:txBody>
          <a:bodyPr/>
          <a:lstStyle/>
          <a:p>
            <a:r>
              <a:rPr lang="en-US" dirty="0"/>
              <a:t>Staffing Question</a:t>
            </a:r>
          </a:p>
        </p:txBody>
      </p:sp>
      <p:sp>
        <p:nvSpPr>
          <p:cNvPr id="3" name="Content Placeholder 2">
            <a:extLst>
              <a:ext uri="{FF2B5EF4-FFF2-40B4-BE49-F238E27FC236}">
                <a16:creationId xmlns:a16="http://schemas.microsoft.com/office/drawing/2014/main" xmlns="" id="{23D08843-AD7F-EA4C-A126-D38A37806E9D}"/>
              </a:ext>
            </a:extLst>
          </p:cNvPr>
          <p:cNvSpPr>
            <a:spLocks noGrp="1"/>
          </p:cNvSpPr>
          <p:nvPr>
            <p:ph idx="1"/>
          </p:nvPr>
        </p:nvSpPr>
        <p:spPr/>
        <p:txBody>
          <a:bodyPr/>
          <a:lstStyle/>
          <a:p>
            <a:r>
              <a:rPr lang="en-US" dirty="0"/>
              <a:t>What is required to be in your Wellness Staffing SOP?</a:t>
            </a:r>
          </a:p>
          <a:p>
            <a:pPr marL="514350" indent="-514350">
              <a:buFont typeface="+mj-lt"/>
              <a:buAutoNum type="alphaLcPeriod"/>
            </a:pPr>
            <a:r>
              <a:rPr lang="en-US" dirty="0"/>
              <a:t>Short- and long-term coverage for center employees only</a:t>
            </a:r>
          </a:p>
          <a:p>
            <a:pPr marL="514350" indent="-514350">
              <a:buFont typeface="+mj-lt"/>
              <a:buAutoNum type="alphaLcPeriod"/>
            </a:pPr>
            <a:r>
              <a:rPr lang="en-US" dirty="0"/>
              <a:t>Recruitment plan only</a:t>
            </a:r>
          </a:p>
          <a:p>
            <a:pPr marL="514350" indent="-514350">
              <a:buFont typeface="+mj-lt"/>
              <a:buAutoNum type="alphaLcPeriod"/>
            </a:pPr>
            <a:r>
              <a:rPr lang="en-US" dirty="0"/>
              <a:t>Short- and long-term coverage for both center employees and subcontract staff</a:t>
            </a:r>
          </a:p>
          <a:p>
            <a:pPr marL="514350" indent="-514350">
              <a:buFont typeface="+mj-lt"/>
              <a:buAutoNum type="alphaLcPeriod"/>
            </a:pPr>
            <a:r>
              <a:rPr lang="en-US" dirty="0"/>
              <a:t>Recruitment plan for employees and subcontracted staff</a:t>
            </a:r>
          </a:p>
          <a:p>
            <a:pPr marL="514350" indent="-514350">
              <a:buFont typeface="+mj-lt"/>
              <a:buAutoNum type="alphaLcPeriod"/>
            </a:pPr>
            <a:r>
              <a:rPr lang="en-US" dirty="0"/>
              <a:t>c and d are correct </a:t>
            </a:r>
          </a:p>
          <a:p>
            <a:pPr marL="514350" indent="-514350">
              <a:buFont typeface="+mj-lt"/>
              <a:buAutoNum type="alphaLcPeriod"/>
            </a:pPr>
            <a:r>
              <a:rPr lang="en-US" dirty="0"/>
              <a:t>None of the above a staffing SOP is not required</a:t>
            </a:r>
          </a:p>
        </p:txBody>
      </p:sp>
    </p:spTree>
    <p:extLst>
      <p:ext uri="{BB962C8B-B14F-4D97-AF65-F5344CB8AC3E}">
        <p14:creationId xmlns:p14="http://schemas.microsoft.com/office/powerpoint/2010/main" xmlns="" val="8545788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2DE996-7A06-C843-B4E1-75AF68C4DA9D}"/>
              </a:ext>
            </a:extLst>
          </p:cNvPr>
          <p:cNvSpPr>
            <a:spLocks noGrp="1"/>
          </p:cNvSpPr>
          <p:nvPr>
            <p:ph type="title"/>
          </p:nvPr>
        </p:nvSpPr>
        <p:spPr/>
        <p:txBody>
          <a:bodyPr/>
          <a:lstStyle/>
          <a:p>
            <a:r>
              <a:rPr lang="en-US" dirty="0"/>
              <a:t>Scenario (TEAP) What You need</a:t>
            </a:r>
          </a:p>
        </p:txBody>
      </p:sp>
      <p:sp>
        <p:nvSpPr>
          <p:cNvPr id="3" name="Content Placeholder 2">
            <a:extLst>
              <a:ext uri="{FF2B5EF4-FFF2-40B4-BE49-F238E27FC236}">
                <a16:creationId xmlns:a16="http://schemas.microsoft.com/office/drawing/2014/main" xmlns="" id="{AA503871-7378-A441-A717-BA62F717984C}"/>
              </a:ext>
            </a:extLst>
          </p:cNvPr>
          <p:cNvSpPr>
            <a:spLocks noGrp="1"/>
          </p:cNvSpPr>
          <p:nvPr>
            <p:ph idx="1"/>
          </p:nvPr>
        </p:nvSpPr>
        <p:spPr>
          <a:xfrm>
            <a:off x="1525998" y="2057401"/>
            <a:ext cx="10178322" cy="3593591"/>
          </a:xfrm>
        </p:spPr>
        <p:txBody>
          <a:bodyPr>
            <a:normAutofit/>
          </a:bodyPr>
          <a:lstStyle/>
          <a:p>
            <a:r>
              <a:rPr lang="en-US" dirty="0"/>
              <a:t>Your TEAP specialist resigned and now the position is vacant.  You have several eligible candidates and after interviewing them, you narrow it down to two candidates. </a:t>
            </a:r>
          </a:p>
          <a:p>
            <a:r>
              <a:rPr lang="en-US" dirty="0"/>
              <a:t>Candidate A is not yet CADC certified she will be eligible to take her certification test in 8 months. </a:t>
            </a:r>
          </a:p>
          <a:p>
            <a:r>
              <a:rPr lang="en-US" dirty="0"/>
              <a:t>You ask for a National Office approved waiver how long is the waiver good for? </a:t>
            </a:r>
          </a:p>
          <a:p>
            <a:pPr marL="457200" lvl="1" indent="0">
              <a:buNone/>
            </a:pPr>
            <a:r>
              <a:rPr lang="en-US" dirty="0"/>
              <a:t>a. 6 months</a:t>
            </a:r>
          </a:p>
          <a:p>
            <a:pPr marL="457200" lvl="1" indent="0">
              <a:buNone/>
            </a:pPr>
            <a:r>
              <a:rPr lang="en-US" dirty="0"/>
              <a:t>b. 12 months</a:t>
            </a:r>
          </a:p>
          <a:p>
            <a:pPr marL="457200" lvl="1" indent="0">
              <a:buNone/>
            </a:pPr>
            <a:r>
              <a:rPr lang="en-US" dirty="0"/>
              <a:t>c. Renewed annually</a:t>
            </a:r>
          </a:p>
          <a:p>
            <a:pPr marL="457200" lvl="1" indent="0">
              <a:buNone/>
            </a:pPr>
            <a:r>
              <a:rPr lang="en-US" dirty="0"/>
              <a:t>d. One- time waiver does not need to be renewed</a:t>
            </a:r>
          </a:p>
          <a:p>
            <a:endParaRPr lang="en-US" dirty="0"/>
          </a:p>
          <a:p>
            <a:pPr marL="0" indent="0">
              <a:buNone/>
            </a:pPr>
            <a:endParaRPr lang="en-US" dirty="0"/>
          </a:p>
        </p:txBody>
      </p:sp>
    </p:spTree>
    <p:extLst>
      <p:ext uri="{BB962C8B-B14F-4D97-AF65-F5344CB8AC3E}">
        <p14:creationId xmlns:p14="http://schemas.microsoft.com/office/powerpoint/2010/main" xmlns="" val="2617162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altLang="en-US"/>
              <a:t>Health and Wellness Manager Responsibilities, cont’d.</a:t>
            </a:r>
            <a:br>
              <a:rPr lang="en-US" altLang="en-US"/>
            </a:br>
            <a:endParaRPr lang="en-US" dirty="0"/>
          </a:p>
        </p:txBody>
      </p:sp>
      <p:sp>
        <p:nvSpPr>
          <p:cNvPr id="101377" name="Content Placeholder 2">
            <a:extLst>
              <a:ext uri="{FF2B5EF4-FFF2-40B4-BE49-F238E27FC236}">
                <a16:creationId xmlns:a16="http://schemas.microsoft.com/office/drawing/2014/main" xmlns="" id="{AD4EDC91-F7AB-E44E-B8E8-2DB71A3A7FF8}"/>
              </a:ext>
            </a:extLst>
          </p:cNvPr>
          <p:cNvSpPr>
            <a:spLocks noGrp="1" noChangeArrowheads="1"/>
          </p:cNvSpPr>
          <p:nvPr>
            <p:ph idx="1"/>
          </p:nvPr>
        </p:nvSpPr>
        <p:spPr/>
        <p:txBody>
          <a:bodyPr/>
          <a:lstStyle/>
          <a:p>
            <a:pPr lvl="1"/>
            <a:r>
              <a:rPr lang="en-US" altLang="en-US"/>
              <a:t>Health Care Guidelines</a:t>
            </a:r>
          </a:p>
          <a:p>
            <a:pPr lvl="1"/>
            <a:r>
              <a:rPr lang="en-US" altLang="en-US"/>
              <a:t>Student Introduction to Health Services</a:t>
            </a:r>
          </a:p>
          <a:p>
            <a:pPr lvl="1"/>
            <a:r>
              <a:rPr lang="en-US" altLang="en-US"/>
              <a:t>Medical Separations</a:t>
            </a:r>
          </a:p>
          <a:p>
            <a:pPr lvl="1"/>
            <a:r>
              <a:rPr lang="en-US" altLang="en-US"/>
              <a:t>Death</a:t>
            </a:r>
          </a:p>
          <a:p>
            <a:pPr lvl="1"/>
            <a:r>
              <a:rPr lang="en-US" altLang="en-US"/>
              <a:t>Communicable Disease and Infection Control</a:t>
            </a:r>
          </a:p>
          <a:p>
            <a:pPr lvl="1"/>
            <a:r>
              <a:rPr lang="en-US" altLang="en-US"/>
              <a:t>Equipment and Supplies</a:t>
            </a:r>
          </a:p>
          <a:p>
            <a:pPr lvl="1"/>
            <a:r>
              <a:rPr lang="en-US" altLang="en-US"/>
              <a:t>Continuous Quality Improvement</a:t>
            </a:r>
          </a:p>
          <a:p>
            <a:pPr lvl="1"/>
            <a:r>
              <a:rPr lang="en-US" altLang="en-US"/>
              <a:t>Monthly Meetings with Center Director</a:t>
            </a:r>
          </a:p>
          <a:p>
            <a:pPr lvl="1"/>
            <a:r>
              <a:rPr lang="en-US" altLang="en-US"/>
              <a:t>Reporting</a:t>
            </a:r>
            <a:endParaRPr lang="en-US" altLang="en-US" dirty="0"/>
          </a:p>
        </p:txBody>
      </p:sp>
      <p:sp>
        <p:nvSpPr>
          <p:cNvPr id="6" name="Title 1">
            <a:extLst>
              <a:ext uri="{FF2B5EF4-FFF2-40B4-BE49-F238E27FC236}">
                <a16:creationId xmlns:a16="http://schemas.microsoft.com/office/drawing/2014/main" xmlns="" id="{24CC3B60-2A67-994E-A560-FAE7D4E52256}"/>
              </a:ext>
            </a:extLst>
          </p:cNvPr>
          <p:cNvSpPr txBox="1">
            <a:spLocks/>
          </p:cNvSpPr>
          <p:nvPr/>
        </p:nvSpPr>
        <p:spPr bwMode="auto">
          <a:xfrm>
            <a:off x="3960648" y="2311401"/>
            <a:ext cx="8586952"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eaLnBrk="1" hangingPunct="1">
              <a:defRPr/>
            </a:pPr>
            <a:endParaRPr lang="en-US" altLang="en-US" sz="3600" b="1" kern="0" dirty="0"/>
          </a:p>
        </p:txBody>
      </p:sp>
    </p:spTree>
    <p:extLst>
      <p:ext uri="{BB962C8B-B14F-4D97-AF65-F5344CB8AC3E}">
        <p14:creationId xmlns:p14="http://schemas.microsoft.com/office/powerpoint/2010/main" xmlns="" val="40962764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93A057-B4FD-8443-B90C-8C181F56147D}"/>
              </a:ext>
            </a:extLst>
          </p:cNvPr>
          <p:cNvSpPr>
            <a:spLocks noGrp="1"/>
          </p:cNvSpPr>
          <p:nvPr>
            <p:ph type="title"/>
          </p:nvPr>
        </p:nvSpPr>
        <p:spPr/>
        <p:txBody>
          <a:bodyPr/>
          <a:lstStyle/>
          <a:p>
            <a:r>
              <a:rPr lang="en-US" dirty="0"/>
              <a:t>TEAP Scenario – Part 2</a:t>
            </a:r>
          </a:p>
        </p:txBody>
      </p:sp>
      <p:sp>
        <p:nvSpPr>
          <p:cNvPr id="3" name="Content Placeholder 2">
            <a:extLst>
              <a:ext uri="{FF2B5EF4-FFF2-40B4-BE49-F238E27FC236}">
                <a16:creationId xmlns:a16="http://schemas.microsoft.com/office/drawing/2014/main" xmlns="" id="{1432300B-8AAA-3A40-8DF9-176E8DCB679B}"/>
              </a:ext>
            </a:extLst>
          </p:cNvPr>
          <p:cNvSpPr>
            <a:spLocks noGrp="1"/>
          </p:cNvSpPr>
          <p:nvPr>
            <p:ph idx="1"/>
          </p:nvPr>
        </p:nvSpPr>
        <p:spPr/>
        <p:txBody>
          <a:bodyPr>
            <a:normAutofit fontScale="92500" lnSpcReduction="10000"/>
          </a:bodyPr>
          <a:lstStyle/>
          <a:p>
            <a:r>
              <a:rPr lang="en-US" dirty="0"/>
              <a:t>2.) What four things needs to be included with the Waiver?</a:t>
            </a:r>
            <a:br>
              <a:rPr lang="en-US" dirty="0"/>
            </a:br>
            <a:endParaRPr lang="en-US" dirty="0"/>
          </a:p>
          <a:p>
            <a:r>
              <a:rPr lang="en-US" dirty="0"/>
              <a:t>a. A professional development plan listing how the candidate can complete the credentialing process in one year.</a:t>
            </a:r>
          </a:p>
          <a:p>
            <a:r>
              <a:rPr lang="en-US" dirty="0"/>
              <a:t>b. Proof of current professional liability insurance.</a:t>
            </a:r>
          </a:p>
          <a:p>
            <a:r>
              <a:rPr lang="en-US" dirty="0"/>
              <a:t>c. Number of hours TEAP will be working</a:t>
            </a:r>
          </a:p>
          <a:p>
            <a:r>
              <a:rPr lang="en-US" dirty="0"/>
              <a:t>d. Candidate's resume/vita that lists previous educational background and past work experience in substance abuse.</a:t>
            </a:r>
          </a:p>
          <a:p>
            <a:r>
              <a:rPr lang="en-US" dirty="0"/>
              <a:t>e. None of the above </a:t>
            </a:r>
          </a:p>
          <a:p>
            <a:r>
              <a:rPr lang="en-US" dirty="0"/>
              <a:t>f. All of the above except e</a:t>
            </a:r>
          </a:p>
          <a:p>
            <a:pPr marL="0" indent="0">
              <a:buNone/>
            </a:pPr>
            <a:endParaRPr lang="en-US" dirty="0"/>
          </a:p>
        </p:txBody>
      </p:sp>
    </p:spTree>
    <p:extLst>
      <p:ext uri="{BB962C8B-B14F-4D97-AF65-F5344CB8AC3E}">
        <p14:creationId xmlns:p14="http://schemas.microsoft.com/office/powerpoint/2010/main" xmlns="" val="22138425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A4E4BD-2339-9243-9E39-4A6E66E73FC2}"/>
              </a:ext>
            </a:extLst>
          </p:cNvPr>
          <p:cNvSpPr>
            <a:spLocks noGrp="1"/>
          </p:cNvSpPr>
          <p:nvPr>
            <p:ph type="title"/>
          </p:nvPr>
        </p:nvSpPr>
        <p:spPr/>
        <p:txBody>
          <a:bodyPr/>
          <a:lstStyle/>
          <a:p>
            <a:r>
              <a:rPr lang="en-US" dirty="0"/>
              <a:t>TEAP Question</a:t>
            </a:r>
          </a:p>
        </p:txBody>
      </p:sp>
      <p:sp>
        <p:nvSpPr>
          <p:cNvPr id="3" name="Content Placeholder 2">
            <a:extLst>
              <a:ext uri="{FF2B5EF4-FFF2-40B4-BE49-F238E27FC236}">
                <a16:creationId xmlns:a16="http://schemas.microsoft.com/office/drawing/2014/main" xmlns="" id="{A4BC3BC5-61A3-694A-8007-B6A23F58C8EF}"/>
              </a:ext>
            </a:extLst>
          </p:cNvPr>
          <p:cNvSpPr>
            <a:spLocks noGrp="1"/>
          </p:cNvSpPr>
          <p:nvPr>
            <p:ph idx="1"/>
          </p:nvPr>
        </p:nvSpPr>
        <p:spPr/>
        <p:txBody>
          <a:bodyPr>
            <a:normAutofit/>
          </a:bodyPr>
          <a:lstStyle/>
          <a:p>
            <a:r>
              <a:rPr lang="en-US" dirty="0"/>
              <a:t>Your center has a contracted strength of 350 students. How many TEAP specialists hours are required to be in compliance with Exhibit 6.5 (Center Staffing Requirements)?</a:t>
            </a:r>
          </a:p>
          <a:p>
            <a:r>
              <a:rPr lang="en-US" dirty="0"/>
              <a:t>Answer Choices:</a:t>
            </a:r>
            <a:br>
              <a:rPr lang="en-US" dirty="0"/>
            </a:br>
            <a:r>
              <a:rPr lang="en-US" dirty="0"/>
              <a:t>A. 40 hours</a:t>
            </a:r>
          </a:p>
          <a:p>
            <a:r>
              <a:rPr lang="en-US" dirty="0"/>
              <a:t>B. 21 hours</a:t>
            </a:r>
          </a:p>
          <a:p>
            <a:r>
              <a:rPr lang="en-US" dirty="0"/>
              <a:t>C. 52.5 hours</a:t>
            </a:r>
          </a:p>
          <a:p>
            <a:endParaRPr lang="en-US" dirty="0"/>
          </a:p>
        </p:txBody>
      </p:sp>
    </p:spTree>
    <p:extLst>
      <p:ext uri="{BB962C8B-B14F-4D97-AF65-F5344CB8AC3E}">
        <p14:creationId xmlns:p14="http://schemas.microsoft.com/office/powerpoint/2010/main" xmlns="" val="28291283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860D5A-A996-4C4B-9DB4-C53D596C4ACC}"/>
              </a:ext>
            </a:extLst>
          </p:cNvPr>
          <p:cNvSpPr>
            <a:spLocks noGrp="1"/>
          </p:cNvSpPr>
          <p:nvPr>
            <p:ph type="title"/>
          </p:nvPr>
        </p:nvSpPr>
        <p:spPr/>
        <p:txBody>
          <a:bodyPr/>
          <a:lstStyle/>
          <a:p>
            <a:r>
              <a:rPr lang="en-US" dirty="0"/>
              <a:t>Property</a:t>
            </a:r>
            <a:br>
              <a:rPr lang="en-US" dirty="0"/>
            </a:br>
            <a:r>
              <a:rPr lang="en-US" dirty="0"/>
              <a:t/>
            </a:r>
            <a:br>
              <a:rPr lang="en-US" dirty="0"/>
            </a:br>
            <a:endParaRPr lang="en-US" dirty="0"/>
          </a:p>
        </p:txBody>
      </p:sp>
      <p:sp>
        <p:nvSpPr>
          <p:cNvPr id="3" name="Text Placeholder 2">
            <a:extLst>
              <a:ext uri="{FF2B5EF4-FFF2-40B4-BE49-F238E27FC236}">
                <a16:creationId xmlns:a16="http://schemas.microsoft.com/office/drawing/2014/main" xmlns="" id="{1150D224-AB39-AB45-8D8B-2A6840503ED1}"/>
              </a:ext>
            </a:extLst>
          </p:cNvPr>
          <p:cNvSpPr>
            <a:spLocks noGrp="1"/>
          </p:cNvSpPr>
          <p:nvPr>
            <p:ph type="body" idx="1"/>
          </p:nvPr>
        </p:nvSpPr>
        <p:spPr/>
        <p:txBody>
          <a:bodyPr/>
          <a:lstStyle/>
          <a:p>
            <a:r>
              <a:rPr lang="en-US" dirty="0"/>
              <a:t>PRH Chapter 5</a:t>
            </a:r>
          </a:p>
        </p:txBody>
      </p:sp>
      <p:sp>
        <p:nvSpPr>
          <p:cNvPr id="4" name="Slide Number Placeholder 3">
            <a:extLst>
              <a:ext uri="{FF2B5EF4-FFF2-40B4-BE49-F238E27FC236}">
                <a16:creationId xmlns:a16="http://schemas.microsoft.com/office/drawing/2014/main" xmlns="" id="{24D51912-F390-D94D-A341-70DC655C99A9}"/>
              </a:ext>
            </a:extLst>
          </p:cNvPr>
          <p:cNvSpPr>
            <a:spLocks noGrp="1"/>
          </p:cNvSpPr>
          <p:nvPr>
            <p:ph type="sldNum" sz="quarter" idx="12"/>
          </p:nvPr>
        </p:nvSpPr>
        <p:spPr/>
        <p:txBody>
          <a:bodyPr/>
          <a:lstStyle/>
          <a:p>
            <a:pPr>
              <a:defRPr/>
            </a:pPr>
            <a:fld id="{A6E39D01-8DD9-40FD-AFB1-0FF81B272814}" type="slidenum">
              <a:rPr lang="en-US" smtClean="0"/>
              <a:pPr>
                <a:defRPr/>
              </a:pPr>
              <a:t>42</a:t>
            </a:fld>
            <a:endParaRPr lang="en-US" dirty="0"/>
          </a:p>
        </p:txBody>
      </p:sp>
    </p:spTree>
    <p:extLst>
      <p:ext uri="{BB962C8B-B14F-4D97-AF65-F5344CB8AC3E}">
        <p14:creationId xmlns:p14="http://schemas.microsoft.com/office/powerpoint/2010/main" xmlns="" val="4442239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A3C0DF-3BB9-2147-BCD4-9097C1607B4F}"/>
              </a:ext>
            </a:extLst>
          </p:cNvPr>
          <p:cNvSpPr>
            <a:spLocks noGrp="1"/>
          </p:cNvSpPr>
          <p:nvPr>
            <p:ph type="title"/>
          </p:nvPr>
        </p:nvSpPr>
        <p:spPr/>
        <p:txBody>
          <a:bodyPr/>
          <a:lstStyle/>
          <a:p>
            <a:r>
              <a:rPr lang="en-US" dirty="0"/>
              <a:t>Medical Equipment and </a:t>
            </a:r>
            <a:br>
              <a:rPr lang="en-US" dirty="0"/>
            </a:br>
            <a:r>
              <a:rPr lang="en-US" dirty="0"/>
              <a:t>Supplies</a:t>
            </a:r>
          </a:p>
        </p:txBody>
      </p:sp>
      <p:sp>
        <p:nvSpPr>
          <p:cNvPr id="3" name="Content Placeholder 2">
            <a:extLst>
              <a:ext uri="{FF2B5EF4-FFF2-40B4-BE49-F238E27FC236}">
                <a16:creationId xmlns:a16="http://schemas.microsoft.com/office/drawing/2014/main" xmlns="" id="{0C0A01CB-2DC5-A74C-8133-7630725D63E9}"/>
              </a:ext>
            </a:extLst>
          </p:cNvPr>
          <p:cNvSpPr>
            <a:spLocks noGrp="1"/>
          </p:cNvSpPr>
          <p:nvPr>
            <p:ph idx="1"/>
          </p:nvPr>
        </p:nvSpPr>
        <p:spPr/>
        <p:txBody>
          <a:bodyPr/>
          <a:lstStyle/>
          <a:p>
            <a:r>
              <a:rPr lang="en-US" dirty="0"/>
              <a:t>PRH 5.6 R2</a:t>
            </a:r>
          </a:p>
          <a:p>
            <a:r>
              <a:rPr lang="en-US" dirty="0"/>
              <a:t>The center must:</a:t>
            </a:r>
          </a:p>
          <a:p>
            <a:pPr lvl="1"/>
            <a:r>
              <a:rPr lang="en-US" dirty="0"/>
              <a:t>Provide necessary equipment and supplies for routine and emergency delivery of basic medical, dental, and mental health services. All such equipment must comply with federal and state requirements.</a:t>
            </a:r>
          </a:p>
          <a:p>
            <a:pPr lvl="1"/>
            <a:r>
              <a:rPr lang="en-US" dirty="0"/>
              <a:t>Purchase major dental equipment according to the current dental equipment list published periodically by the Office of Job Corps.</a:t>
            </a:r>
          </a:p>
          <a:p>
            <a:pPr lvl="1"/>
            <a:r>
              <a:rPr lang="en-US" dirty="0"/>
              <a:t>Purchase from government supply service centers (General Services Administration [GSA], Health and Human Services [HHS], Veteran Administration [VA]), whenever possible.</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947523" y="0"/>
            <a:ext cx="1993737" cy="1944387"/>
          </a:xfrm>
          <a:prstGeom prst="rect">
            <a:avLst/>
          </a:prstGeom>
        </p:spPr>
      </p:pic>
    </p:spTree>
    <p:extLst>
      <p:ext uri="{BB962C8B-B14F-4D97-AF65-F5344CB8AC3E}">
        <p14:creationId xmlns:p14="http://schemas.microsoft.com/office/powerpoint/2010/main" xmlns="" val="2119165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860D5A-A996-4C4B-9DB4-C53D596C4ACC}"/>
              </a:ext>
            </a:extLst>
          </p:cNvPr>
          <p:cNvSpPr>
            <a:spLocks noGrp="1"/>
          </p:cNvSpPr>
          <p:nvPr>
            <p:ph type="title"/>
          </p:nvPr>
        </p:nvSpPr>
        <p:spPr/>
        <p:txBody>
          <a:bodyPr/>
          <a:lstStyle/>
          <a:p>
            <a:r>
              <a:rPr lang="en-US" sz="4000" dirty="0"/>
              <a:t>Enrollments, Transfers, And Separation</a:t>
            </a:r>
            <a:r>
              <a:rPr lang="en-US" sz="3200" dirty="0"/>
              <a:t> </a:t>
            </a:r>
            <a:r>
              <a:rPr lang="en-US" dirty="0"/>
              <a:t/>
            </a:r>
            <a:br>
              <a:rPr lang="en-US" dirty="0"/>
            </a:br>
            <a:r>
              <a:rPr lang="en-US" dirty="0"/>
              <a:t/>
            </a:r>
            <a:br>
              <a:rPr lang="en-US" dirty="0"/>
            </a:br>
            <a:endParaRPr lang="en-US" dirty="0"/>
          </a:p>
        </p:txBody>
      </p:sp>
      <p:sp>
        <p:nvSpPr>
          <p:cNvPr id="3" name="Text Placeholder 2">
            <a:extLst>
              <a:ext uri="{FF2B5EF4-FFF2-40B4-BE49-F238E27FC236}">
                <a16:creationId xmlns:a16="http://schemas.microsoft.com/office/drawing/2014/main" xmlns="" id="{1150D224-AB39-AB45-8D8B-2A6840503ED1}"/>
              </a:ext>
            </a:extLst>
          </p:cNvPr>
          <p:cNvSpPr>
            <a:spLocks noGrp="1"/>
          </p:cNvSpPr>
          <p:nvPr>
            <p:ph type="body" idx="1"/>
          </p:nvPr>
        </p:nvSpPr>
        <p:spPr/>
        <p:txBody>
          <a:bodyPr/>
          <a:lstStyle/>
          <a:p>
            <a:r>
              <a:rPr lang="en-US" dirty="0"/>
              <a:t>PRH Chapter 6</a:t>
            </a:r>
          </a:p>
        </p:txBody>
      </p:sp>
      <p:sp>
        <p:nvSpPr>
          <p:cNvPr id="4" name="Slide Number Placeholder 3">
            <a:extLst>
              <a:ext uri="{FF2B5EF4-FFF2-40B4-BE49-F238E27FC236}">
                <a16:creationId xmlns:a16="http://schemas.microsoft.com/office/drawing/2014/main" xmlns="" id="{24D51912-F390-D94D-A341-70DC655C99A9}"/>
              </a:ext>
            </a:extLst>
          </p:cNvPr>
          <p:cNvSpPr>
            <a:spLocks noGrp="1"/>
          </p:cNvSpPr>
          <p:nvPr>
            <p:ph type="sldNum" sz="quarter" idx="12"/>
          </p:nvPr>
        </p:nvSpPr>
        <p:spPr/>
        <p:txBody>
          <a:bodyPr/>
          <a:lstStyle/>
          <a:p>
            <a:pPr>
              <a:defRPr/>
            </a:pPr>
            <a:fld id="{A6E39D01-8DD9-40FD-AFB1-0FF81B272814}" type="slidenum">
              <a:rPr lang="en-US" smtClean="0"/>
              <a:pPr>
                <a:defRPr/>
              </a:pPr>
              <a:t>44</a:t>
            </a:fld>
            <a:endParaRPr lang="en-US" dirty="0"/>
          </a:p>
        </p:txBody>
      </p:sp>
    </p:spTree>
    <p:extLst>
      <p:ext uri="{BB962C8B-B14F-4D97-AF65-F5344CB8AC3E}">
        <p14:creationId xmlns:p14="http://schemas.microsoft.com/office/powerpoint/2010/main" xmlns="" val="3931667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0EE09-8891-6A4C-8566-19EF242899F8}"/>
              </a:ext>
            </a:extLst>
          </p:cNvPr>
          <p:cNvSpPr>
            <a:spLocks noGrp="1"/>
          </p:cNvSpPr>
          <p:nvPr>
            <p:ph type="title"/>
          </p:nvPr>
        </p:nvSpPr>
        <p:spPr/>
        <p:txBody>
          <a:bodyPr/>
          <a:lstStyle/>
          <a:p>
            <a:r>
              <a:rPr lang="en-US" dirty="0"/>
              <a:t>Transfers</a:t>
            </a:r>
          </a:p>
        </p:txBody>
      </p:sp>
      <p:sp>
        <p:nvSpPr>
          <p:cNvPr id="3" name="Content Placeholder 2">
            <a:extLst>
              <a:ext uri="{FF2B5EF4-FFF2-40B4-BE49-F238E27FC236}">
                <a16:creationId xmlns:a16="http://schemas.microsoft.com/office/drawing/2014/main" xmlns="" id="{F289FA02-A769-6244-9194-063B77AE5D68}"/>
              </a:ext>
            </a:extLst>
          </p:cNvPr>
          <p:cNvSpPr>
            <a:spLocks noGrp="1"/>
          </p:cNvSpPr>
          <p:nvPr>
            <p:ph idx="1"/>
          </p:nvPr>
        </p:nvSpPr>
        <p:spPr/>
        <p:txBody>
          <a:bodyPr/>
          <a:lstStyle/>
          <a:p>
            <a:r>
              <a:rPr lang="en-US" sz="2800" dirty="0"/>
              <a:t>PRH 6.2 R2,c</a:t>
            </a:r>
          </a:p>
          <a:p>
            <a:pPr lvl="1"/>
            <a:r>
              <a:rPr lang="en-US" sz="2000" dirty="0"/>
              <a:t>If the student is receiving or has received medical services, including mental health, oral health, and Trainee Employee Assistance Program (TEAP), the transferring center will provide a legible or typed summary note on student’s current status, medication, and treatment compliance at least two weeks prior to student arrival. The student health record must arrive at the time of student arrival.</a:t>
            </a:r>
          </a:p>
        </p:txBody>
      </p:sp>
      <p:sp>
        <p:nvSpPr>
          <p:cNvPr id="4" name="Slide Number Placeholder 3">
            <a:extLst>
              <a:ext uri="{FF2B5EF4-FFF2-40B4-BE49-F238E27FC236}">
                <a16:creationId xmlns:a16="http://schemas.microsoft.com/office/drawing/2014/main" xmlns="" id="{DF0B7F61-4C33-8C43-9A5A-D307080CBF8E}"/>
              </a:ext>
            </a:extLst>
          </p:cNvPr>
          <p:cNvSpPr>
            <a:spLocks noGrp="1"/>
          </p:cNvSpPr>
          <p:nvPr>
            <p:ph type="sldNum" sz="quarter" idx="12"/>
          </p:nvPr>
        </p:nvSpPr>
        <p:spPr/>
        <p:txBody>
          <a:bodyPr/>
          <a:lstStyle/>
          <a:p>
            <a:pPr>
              <a:defRPr/>
            </a:pPr>
            <a:fld id="{5B73F288-119C-4A61-BAB7-6805DB4CCA32}" type="slidenum">
              <a:rPr lang="en-US" smtClean="0"/>
              <a:pPr>
                <a:defRPr/>
              </a:pPr>
              <a:t>45</a:t>
            </a:fld>
            <a:endParaRPr lang="en-US" dirty="0"/>
          </a:p>
        </p:txBody>
      </p:sp>
    </p:spTree>
    <p:extLst>
      <p:ext uri="{BB962C8B-B14F-4D97-AF65-F5344CB8AC3E}">
        <p14:creationId xmlns:p14="http://schemas.microsoft.com/office/powerpoint/2010/main" xmlns="" val="28008381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9B7A3F-21C5-1743-B714-1C7BE985E64F}"/>
              </a:ext>
            </a:extLst>
          </p:cNvPr>
          <p:cNvSpPr>
            <a:spLocks noGrp="1"/>
          </p:cNvSpPr>
          <p:nvPr>
            <p:ph type="title"/>
          </p:nvPr>
        </p:nvSpPr>
        <p:spPr/>
        <p:txBody>
          <a:bodyPr/>
          <a:lstStyle/>
          <a:p>
            <a:r>
              <a:rPr lang="en-US" dirty="0"/>
              <a:t>Medical Separations</a:t>
            </a:r>
          </a:p>
        </p:txBody>
      </p:sp>
      <p:sp>
        <p:nvSpPr>
          <p:cNvPr id="3" name="Content Placeholder 2">
            <a:extLst>
              <a:ext uri="{FF2B5EF4-FFF2-40B4-BE49-F238E27FC236}">
                <a16:creationId xmlns:a16="http://schemas.microsoft.com/office/drawing/2014/main" xmlns="" id="{53818BAF-C74B-C54D-96E8-40923FB70DF7}"/>
              </a:ext>
            </a:extLst>
          </p:cNvPr>
          <p:cNvSpPr>
            <a:spLocks noGrp="1"/>
          </p:cNvSpPr>
          <p:nvPr>
            <p:ph idx="1"/>
          </p:nvPr>
        </p:nvSpPr>
        <p:spPr>
          <a:xfrm>
            <a:off x="1251678" y="1620253"/>
            <a:ext cx="10178322" cy="4259339"/>
          </a:xfrm>
        </p:spPr>
        <p:txBody>
          <a:bodyPr>
            <a:normAutofit fontScale="85000" lnSpcReduction="20000"/>
          </a:bodyPr>
          <a:lstStyle/>
          <a:p>
            <a:r>
              <a:rPr lang="en-US" sz="2600" dirty="0"/>
              <a:t>PRH 6.2 R5</a:t>
            </a:r>
          </a:p>
          <a:p>
            <a:r>
              <a:rPr lang="en-US" sz="2800" dirty="0"/>
              <a:t>Centers must ensure that:</a:t>
            </a:r>
          </a:p>
          <a:p>
            <a:pPr lvl="1"/>
            <a:r>
              <a:rPr lang="en-US" sz="1900" dirty="0"/>
              <a:t>Medical/Mental Health separations are initiated by health services staff.</a:t>
            </a:r>
          </a:p>
          <a:p>
            <a:pPr lvl="1"/>
            <a:r>
              <a:rPr lang="en-US" sz="1900" dirty="0"/>
              <a:t>Students are medically separated when they are determined to have a pre-existing or acquired health condition that significantly interferes with or precludes further training in Job Corps, or the health problem is complicated to manage, or the necessary treatment will be unusually costly.</a:t>
            </a:r>
          </a:p>
          <a:p>
            <a:pPr lvl="1"/>
            <a:r>
              <a:rPr lang="en-US" sz="1900" dirty="0"/>
              <a:t>If the Center Physician estimates that the student will be able to return to the center within 180 days, a Medical Separation With Reinstatement rights (MSWR) will be given. </a:t>
            </a:r>
          </a:p>
          <a:p>
            <a:pPr lvl="1"/>
            <a:r>
              <a:rPr lang="en-US" sz="1900" dirty="0"/>
              <a:t>Health and social service referrals are provided for all separated students.</a:t>
            </a:r>
          </a:p>
          <a:p>
            <a:pPr lvl="1"/>
            <a:r>
              <a:rPr lang="en-US" sz="1900" dirty="0"/>
              <a:t>For MSWR, students are contacted monthly by the Health and Wellness Manager to assess progress and plan their return to Job Corps within the 180 days allowed.</a:t>
            </a:r>
          </a:p>
          <a:p>
            <a:pPr lvl="1"/>
            <a:r>
              <a:rPr lang="en-US" sz="1900" dirty="0"/>
              <a:t>Health and Wellness staff approve a student’s transportation plan for medical separation.</a:t>
            </a:r>
          </a:p>
          <a:p>
            <a:pPr lvl="1"/>
            <a:r>
              <a:rPr lang="en-US" sz="1900" dirty="0"/>
              <a:t>Center staff must submit a request to the Regional Office to extend an MSWR beyond 180 days for extenuating circumstances. </a:t>
            </a:r>
          </a:p>
        </p:txBody>
      </p:sp>
    </p:spTree>
    <p:extLst>
      <p:ext uri="{BB962C8B-B14F-4D97-AF65-F5344CB8AC3E}">
        <p14:creationId xmlns:p14="http://schemas.microsoft.com/office/powerpoint/2010/main" xmlns="" val="2024807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2DD752-2C7B-974B-A117-A7D4B936C3D9}"/>
              </a:ext>
            </a:extLst>
          </p:cNvPr>
          <p:cNvSpPr>
            <a:spLocks noGrp="1"/>
          </p:cNvSpPr>
          <p:nvPr>
            <p:ph type="title"/>
          </p:nvPr>
        </p:nvSpPr>
        <p:spPr/>
        <p:txBody>
          <a:bodyPr/>
          <a:lstStyle/>
          <a:p>
            <a:r>
              <a:rPr lang="en-US" dirty="0"/>
              <a:t>Scenario MSWR</a:t>
            </a:r>
          </a:p>
        </p:txBody>
      </p:sp>
      <p:sp>
        <p:nvSpPr>
          <p:cNvPr id="3" name="Content Placeholder 2">
            <a:extLst>
              <a:ext uri="{FF2B5EF4-FFF2-40B4-BE49-F238E27FC236}">
                <a16:creationId xmlns:a16="http://schemas.microsoft.com/office/drawing/2014/main" xmlns="" id="{13DC055A-B11B-9140-999A-75229B7D3338}"/>
              </a:ext>
            </a:extLst>
          </p:cNvPr>
          <p:cNvSpPr>
            <a:spLocks noGrp="1"/>
          </p:cNvSpPr>
          <p:nvPr>
            <p:ph idx="1"/>
          </p:nvPr>
        </p:nvSpPr>
        <p:spPr/>
        <p:txBody>
          <a:bodyPr/>
          <a:lstStyle/>
          <a:p>
            <a:r>
              <a:rPr lang="en-US" dirty="0"/>
              <a:t>Stephanie’s counselor comes to you and tells you Stephanie’s mother is not doing well and will require surgery. There will be no one at home to care for her after surgery.  The counselor asks you to place Stephanie on MSWR so she can care for her mother. </a:t>
            </a:r>
          </a:p>
          <a:p>
            <a:r>
              <a:rPr lang="en-US" dirty="0"/>
              <a:t>Based on the </a:t>
            </a:r>
            <a:r>
              <a:rPr lang="en-US" dirty="0" err="1"/>
              <a:t>ePRH</a:t>
            </a:r>
            <a:r>
              <a:rPr lang="en-US" dirty="0"/>
              <a:t> is this a valid reason for a MSWR? </a:t>
            </a:r>
          </a:p>
          <a:p>
            <a:pPr lvl="1"/>
            <a:r>
              <a:rPr lang="en-US" dirty="0"/>
              <a:t>Yes or no </a:t>
            </a:r>
          </a:p>
          <a:p>
            <a:endParaRPr lang="en-US" dirty="0"/>
          </a:p>
        </p:txBody>
      </p:sp>
    </p:spTree>
    <p:extLst>
      <p:ext uri="{BB962C8B-B14F-4D97-AF65-F5344CB8AC3E}">
        <p14:creationId xmlns:p14="http://schemas.microsoft.com/office/powerpoint/2010/main" xmlns="" val="33142408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10B77A-4BFA-6147-ACEB-C8C944A8E63B}"/>
              </a:ext>
            </a:extLst>
          </p:cNvPr>
          <p:cNvSpPr>
            <a:spLocks noGrp="1"/>
          </p:cNvSpPr>
          <p:nvPr>
            <p:ph type="title"/>
          </p:nvPr>
        </p:nvSpPr>
        <p:spPr/>
        <p:txBody>
          <a:bodyPr>
            <a:normAutofit/>
          </a:bodyPr>
          <a:lstStyle/>
          <a:p>
            <a:r>
              <a:rPr lang="en-US" sz="4000" dirty="0"/>
              <a:t>Other Areas Involved in but Not Responsible </a:t>
            </a:r>
          </a:p>
        </p:txBody>
      </p:sp>
      <p:sp>
        <p:nvSpPr>
          <p:cNvPr id="3" name="Text Placeholder 2">
            <a:extLst>
              <a:ext uri="{FF2B5EF4-FFF2-40B4-BE49-F238E27FC236}">
                <a16:creationId xmlns:a16="http://schemas.microsoft.com/office/drawing/2014/main" xmlns="" id="{F98972B7-2DEB-C34E-A92D-0C633EE9B16D}"/>
              </a:ext>
            </a:extLst>
          </p:cNvPr>
          <p:cNvSpPr>
            <a:spLocks noGrp="1"/>
          </p:cNvSpPr>
          <p:nvPr>
            <p:ph type="body" idx="1"/>
          </p:nvPr>
        </p:nvSpPr>
        <p:spPr/>
        <p:txBody>
          <a:bodyPr/>
          <a:lstStyle/>
          <a:p>
            <a:r>
              <a:rPr lang="en-US" dirty="0"/>
              <a:t>Wellness Center</a:t>
            </a:r>
          </a:p>
        </p:txBody>
      </p:sp>
      <p:sp>
        <p:nvSpPr>
          <p:cNvPr id="4" name="Slide Number Placeholder 3">
            <a:extLst>
              <a:ext uri="{FF2B5EF4-FFF2-40B4-BE49-F238E27FC236}">
                <a16:creationId xmlns:a16="http://schemas.microsoft.com/office/drawing/2014/main" xmlns="" id="{0A3A33F7-0F44-DE42-A993-5CCA50F31DF4}"/>
              </a:ext>
            </a:extLst>
          </p:cNvPr>
          <p:cNvSpPr>
            <a:spLocks noGrp="1"/>
          </p:cNvSpPr>
          <p:nvPr>
            <p:ph type="sldNum" sz="quarter" idx="12"/>
          </p:nvPr>
        </p:nvSpPr>
        <p:spPr/>
        <p:txBody>
          <a:bodyPr/>
          <a:lstStyle/>
          <a:p>
            <a:pPr>
              <a:defRPr/>
            </a:pPr>
            <a:fld id="{A6E39D01-8DD9-40FD-AFB1-0FF81B272814}" type="slidenum">
              <a:rPr lang="en-US" smtClean="0"/>
              <a:pPr>
                <a:defRPr/>
              </a:pPr>
              <a:t>48</a:t>
            </a:fld>
            <a:endParaRPr lang="en-US" dirty="0"/>
          </a:p>
        </p:txBody>
      </p:sp>
    </p:spTree>
    <p:extLst>
      <p:ext uri="{BB962C8B-B14F-4D97-AF65-F5344CB8AC3E}">
        <p14:creationId xmlns:p14="http://schemas.microsoft.com/office/powerpoint/2010/main" xmlns="" val="37538520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1E8D9B-C498-7A41-A7C9-9809D6000B0B}"/>
              </a:ext>
            </a:extLst>
          </p:cNvPr>
          <p:cNvSpPr>
            <a:spLocks noGrp="1"/>
          </p:cNvSpPr>
          <p:nvPr>
            <p:ph type="title"/>
          </p:nvPr>
        </p:nvSpPr>
        <p:spPr/>
        <p:txBody>
          <a:bodyPr/>
          <a:lstStyle/>
          <a:p>
            <a:r>
              <a:rPr lang="en-US" dirty="0"/>
              <a:t>Bloodborne Pathogen Plans</a:t>
            </a:r>
          </a:p>
        </p:txBody>
      </p:sp>
      <p:sp>
        <p:nvSpPr>
          <p:cNvPr id="3" name="Content Placeholder 2">
            <a:extLst>
              <a:ext uri="{FF2B5EF4-FFF2-40B4-BE49-F238E27FC236}">
                <a16:creationId xmlns:a16="http://schemas.microsoft.com/office/drawing/2014/main" xmlns="" id="{03784D9B-28C6-F447-8AC7-E69805C5E298}"/>
              </a:ext>
            </a:extLst>
          </p:cNvPr>
          <p:cNvSpPr>
            <a:spLocks noGrp="1"/>
          </p:cNvSpPr>
          <p:nvPr>
            <p:ph idx="1"/>
          </p:nvPr>
        </p:nvSpPr>
        <p:spPr/>
        <p:txBody>
          <a:bodyPr/>
          <a:lstStyle/>
          <a:p>
            <a:r>
              <a:rPr lang="en-US" sz="2400" dirty="0"/>
              <a:t>Chapter 5, 5.1 R23 and Exhibit 5-2</a:t>
            </a:r>
          </a:p>
          <a:p>
            <a:pPr marL="400050" lvl="1" indent="0">
              <a:buNone/>
            </a:pPr>
            <a:r>
              <a:rPr lang="en-US" sz="2000" dirty="0"/>
              <a:t>a. Centers must develop, implement, and maintain a Bloodborne Pathogens Control Plan that is in compliance with the OSHA Occupational Exposure to Bloodborne Pathogens; Needlestick and Other Sharp Injuries; Final Rule (</a:t>
            </a:r>
            <a:r>
              <a:rPr lang="en-US" sz="2000" dirty="0">
                <a:hlinkClick r:id="rId2"/>
              </a:rPr>
              <a:t>29 CFR 1910.1030</a:t>
            </a:r>
            <a:r>
              <a:rPr lang="en-US" sz="2000" dirty="0"/>
              <a:t>). The Plan, which is submitted to the Regional Office, must be reviewed and approved by the Regional Health Specialist. </a:t>
            </a:r>
          </a:p>
        </p:txBody>
      </p:sp>
      <p:sp>
        <p:nvSpPr>
          <p:cNvPr id="4" name="Slide Number Placeholder 3">
            <a:extLst>
              <a:ext uri="{FF2B5EF4-FFF2-40B4-BE49-F238E27FC236}">
                <a16:creationId xmlns:a16="http://schemas.microsoft.com/office/drawing/2014/main" xmlns="" id="{5C8E11A0-5E6B-144D-BE73-394B7E16B551}"/>
              </a:ext>
            </a:extLst>
          </p:cNvPr>
          <p:cNvSpPr>
            <a:spLocks noGrp="1"/>
          </p:cNvSpPr>
          <p:nvPr>
            <p:ph type="sldNum" sz="quarter" idx="12"/>
          </p:nvPr>
        </p:nvSpPr>
        <p:spPr/>
        <p:txBody>
          <a:bodyPr/>
          <a:lstStyle/>
          <a:p>
            <a:pPr>
              <a:defRPr/>
            </a:pPr>
            <a:fld id="{5B73F288-119C-4A61-BAB7-6805DB4CCA32}" type="slidenum">
              <a:rPr lang="en-US" smtClean="0"/>
              <a:pPr>
                <a:defRPr/>
              </a:pPr>
              <a:t>49</a:t>
            </a:fld>
            <a:endParaRPr lang="en-US" dirty="0"/>
          </a:p>
        </p:txBody>
      </p:sp>
    </p:spTree>
    <p:extLst>
      <p:ext uri="{BB962C8B-B14F-4D97-AF65-F5344CB8AC3E}">
        <p14:creationId xmlns:p14="http://schemas.microsoft.com/office/powerpoint/2010/main" xmlns="" val="4101920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526A49-EED8-364A-AC08-1D091729BAD2}"/>
              </a:ext>
            </a:extLst>
          </p:cNvPr>
          <p:cNvSpPr>
            <a:spLocks noGrp="1"/>
          </p:cNvSpPr>
          <p:nvPr>
            <p:ph type="title"/>
          </p:nvPr>
        </p:nvSpPr>
        <p:spPr/>
        <p:txBody>
          <a:bodyPr/>
          <a:lstStyle/>
          <a:p>
            <a:r>
              <a:rPr lang="en-US" dirty="0"/>
              <a:t>R11. Basic Health Services Provided by Job Corps Centers</a:t>
            </a:r>
          </a:p>
        </p:txBody>
      </p:sp>
      <p:sp>
        <p:nvSpPr>
          <p:cNvPr id="3" name="Content Placeholder 2">
            <a:extLst>
              <a:ext uri="{FF2B5EF4-FFF2-40B4-BE49-F238E27FC236}">
                <a16:creationId xmlns:a16="http://schemas.microsoft.com/office/drawing/2014/main" xmlns="" id="{91BC5A32-713D-1A4E-BCEF-70022DFDE2E5}"/>
              </a:ext>
            </a:extLst>
          </p:cNvPr>
          <p:cNvSpPr>
            <a:spLocks noGrp="1"/>
          </p:cNvSpPr>
          <p:nvPr>
            <p:ph idx="1"/>
          </p:nvPr>
        </p:nvSpPr>
        <p:spPr/>
        <p:txBody>
          <a:bodyPr/>
          <a:lstStyle/>
          <a:p>
            <a:endParaRPr lang="en-US" dirty="0"/>
          </a:p>
          <a:p>
            <a:r>
              <a:rPr lang="en-US" dirty="0"/>
              <a:t>a. Center operators are responsible for providing and paying for basic health care as detailed in</a:t>
            </a:r>
            <a:r>
              <a:rPr lang="en-US" dirty="0">
                <a:hlinkClick r:id="rId2"/>
              </a:rPr>
              <a:t> Exhibit 2-4 (Job Corps Basic Health Care Responsibilities)</a:t>
            </a:r>
            <a:r>
              <a:rPr lang="en-US" dirty="0"/>
              <a:t>.</a:t>
            </a:r>
          </a:p>
          <a:p>
            <a:r>
              <a:rPr lang="en-US" dirty="0"/>
              <a:t>b. Job Corps shall not pay for any health-related costs incurred by a student while on leave or pass unless previously authorized by the Center Director upon recommendation of a center health professional.</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085968" y="4546091"/>
            <a:ext cx="3142373" cy="2093606"/>
          </a:xfrm>
          <a:prstGeom prst="rect">
            <a:avLst/>
          </a:prstGeom>
        </p:spPr>
      </p:pic>
    </p:spTree>
    <p:extLst>
      <p:ext uri="{BB962C8B-B14F-4D97-AF65-F5344CB8AC3E}">
        <p14:creationId xmlns:p14="http://schemas.microsoft.com/office/powerpoint/2010/main" xmlns="" val="16121073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6"/>
          <p:cNvSpPr>
            <a:spLocks noGrp="1" noRot="1" noChangeArrowheads="1"/>
          </p:cNvSpPr>
          <p:nvPr>
            <p:ph type="title"/>
          </p:nvPr>
        </p:nvSpPr>
        <p:spPr/>
        <p:txBody>
          <a:bodyPr>
            <a:noAutofit/>
          </a:bodyPr>
          <a:lstStyle/>
          <a:p>
            <a:pPr eaLnBrk="1" hangingPunct="1">
              <a:defRPr/>
            </a:pPr>
            <a:r>
              <a:rPr lang="en-US" b="1" dirty="0"/>
              <a:t>Monthly Meetings with Center Director</a:t>
            </a:r>
          </a:p>
        </p:txBody>
      </p:sp>
      <p:sp>
        <p:nvSpPr>
          <p:cNvPr id="157698" name="Rectangle 7"/>
          <p:cNvSpPr>
            <a:spLocks noGrp="1" noChangeArrowheads="1"/>
          </p:cNvSpPr>
          <p:nvPr>
            <p:ph idx="1"/>
          </p:nvPr>
        </p:nvSpPr>
        <p:spPr/>
        <p:txBody>
          <a:bodyPr/>
          <a:lstStyle/>
          <a:p>
            <a:pPr eaLnBrk="1" hangingPunct="1"/>
            <a:r>
              <a:rPr lang="en-US" dirty="0"/>
              <a:t>PRH 5.1 R35</a:t>
            </a:r>
          </a:p>
          <a:p>
            <a:pPr eaLnBrk="1" hangingPunct="1"/>
            <a:r>
              <a:rPr lang="en-US" dirty="0"/>
              <a:t>The CD shall meet monthly with the center physician and CMHC to discuss clinical and organizational issues</a:t>
            </a:r>
          </a:p>
          <a:p>
            <a:pPr eaLnBrk="1" hangingPunct="1"/>
            <a:r>
              <a:rPr lang="en-US" dirty="0"/>
              <a:t>Meeting minutes should include documentation of attendees and items discussed</a:t>
            </a:r>
          </a:p>
        </p:txBody>
      </p:sp>
      <p:sp>
        <p:nvSpPr>
          <p:cNvPr id="67586" name="Slide Number Placeholder 4"/>
          <p:cNvSpPr>
            <a:spLocks noGrp="1"/>
          </p:cNvSpPr>
          <p:nvPr>
            <p:ph type="sldNum" sz="quarter" idx="12"/>
          </p:nvPr>
        </p:nvSpPr>
        <p:spPr>
          <a:xfrm>
            <a:off x="8534400" y="6245225"/>
            <a:ext cx="2133600" cy="476250"/>
          </a:xfrm>
          <a:prstGeom prst="rect">
            <a:avLst/>
          </a:prstGeom>
        </p:spPr>
        <p:txBody>
          <a:bodyPr/>
          <a:lstStyle/>
          <a:p>
            <a:pPr>
              <a:defRPr/>
            </a:pPr>
            <a:fld id="{90BC0725-85EC-407F-B4F5-7C79EE30836B}" type="slidenum">
              <a:rPr lang="en-US"/>
              <a:pPr>
                <a:defRPr/>
              </a:pPr>
              <a:t>50</a:t>
            </a:fld>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026243" y="3738092"/>
            <a:ext cx="2901777" cy="2901777"/>
          </a:xfrm>
          <a:prstGeom prst="rect">
            <a:avLst/>
          </a:prstGeom>
        </p:spPr>
      </p:pic>
    </p:spTree>
    <p:extLst>
      <p:ext uri="{BB962C8B-B14F-4D97-AF65-F5344CB8AC3E}">
        <p14:creationId xmlns:p14="http://schemas.microsoft.com/office/powerpoint/2010/main" xmlns="" val="26543276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E937EC-9345-EC40-934A-DF42E5CA86E7}"/>
              </a:ext>
            </a:extLst>
          </p:cNvPr>
          <p:cNvSpPr>
            <a:spLocks noGrp="1"/>
          </p:cNvSpPr>
          <p:nvPr>
            <p:ph type="title"/>
          </p:nvPr>
        </p:nvSpPr>
        <p:spPr/>
        <p:txBody>
          <a:bodyPr/>
          <a:lstStyle/>
          <a:p>
            <a:r>
              <a:rPr lang="en-US" dirty="0"/>
              <a:t>FECA/OWCP</a:t>
            </a:r>
          </a:p>
        </p:txBody>
      </p:sp>
      <p:sp>
        <p:nvSpPr>
          <p:cNvPr id="3" name="Content Placeholder 2">
            <a:extLst>
              <a:ext uri="{FF2B5EF4-FFF2-40B4-BE49-F238E27FC236}">
                <a16:creationId xmlns:a16="http://schemas.microsoft.com/office/drawing/2014/main" xmlns="" id="{FC6CE6DD-5183-1C47-A2E9-D14B4319AA0F}"/>
              </a:ext>
            </a:extLst>
          </p:cNvPr>
          <p:cNvSpPr>
            <a:spLocks noGrp="1"/>
          </p:cNvSpPr>
          <p:nvPr>
            <p:ph idx="1"/>
          </p:nvPr>
        </p:nvSpPr>
        <p:spPr>
          <a:xfrm>
            <a:off x="1251678" y="1874517"/>
            <a:ext cx="10178322" cy="4005075"/>
          </a:xfrm>
        </p:spPr>
        <p:txBody>
          <a:bodyPr/>
          <a:lstStyle/>
          <a:p>
            <a:r>
              <a:rPr lang="en-US" dirty="0"/>
              <a:t>PRH 5.1 R40</a:t>
            </a:r>
          </a:p>
          <a:p>
            <a:r>
              <a:rPr lang="en-US" dirty="0"/>
              <a:t>a. Students are considered federal employees for purposes of the Office of Workers’ Compensation Programs (OWCP). OWCP benefits do not begin to accrue until the day following a student’s separation from the program.</a:t>
            </a:r>
          </a:p>
          <a:p>
            <a:pPr lvl="1"/>
            <a:r>
              <a:rPr lang="en-US" dirty="0"/>
              <a:t>Complete CA-61 (Notice of Separation of Student) </a:t>
            </a:r>
          </a:p>
          <a:p>
            <a:r>
              <a:rPr lang="en-US" dirty="0"/>
              <a:t>b. The center must complete the appropriate OWCP form(s) whenever a student is injured, develops an occupationally related illness, or dies while in the performance of duty. </a:t>
            </a:r>
          </a:p>
          <a:p>
            <a:r>
              <a:rPr lang="en-US" dirty="0"/>
              <a:t>c. If the student dies while in Job Corps – Contact the Nurse Specialist for general questions and Heather Edmonds or for completion of CA-6; SIR should be completed see </a:t>
            </a:r>
            <a:r>
              <a:rPr lang="en-US" dirty="0" err="1"/>
              <a:t>ePRH</a:t>
            </a:r>
            <a:r>
              <a:rPr lang="en-US" dirty="0"/>
              <a:t> 5.5</a:t>
            </a:r>
          </a:p>
          <a:p>
            <a:endParaRPr lang="en-US" dirty="0"/>
          </a:p>
        </p:txBody>
      </p:sp>
    </p:spTree>
    <p:extLst>
      <p:ext uri="{BB962C8B-B14F-4D97-AF65-F5344CB8AC3E}">
        <p14:creationId xmlns:p14="http://schemas.microsoft.com/office/powerpoint/2010/main" xmlns="" val="40896471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1A1222-74CE-8049-982A-C825CFF3DCC9}"/>
              </a:ext>
            </a:extLst>
          </p:cNvPr>
          <p:cNvSpPr>
            <a:spLocks noGrp="1"/>
          </p:cNvSpPr>
          <p:nvPr>
            <p:ph type="title"/>
          </p:nvPr>
        </p:nvSpPr>
        <p:spPr/>
        <p:txBody>
          <a:bodyPr/>
          <a:lstStyle/>
          <a:p>
            <a:r>
              <a:rPr lang="en-US" dirty="0"/>
              <a:t>Authorizations for Treatment</a:t>
            </a:r>
          </a:p>
        </p:txBody>
      </p:sp>
      <p:sp>
        <p:nvSpPr>
          <p:cNvPr id="3" name="Content Placeholder 2">
            <a:extLst>
              <a:ext uri="{FF2B5EF4-FFF2-40B4-BE49-F238E27FC236}">
                <a16:creationId xmlns:a16="http://schemas.microsoft.com/office/drawing/2014/main" xmlns="" id="{6B815A78-F0B5-D64A-A572-04C7DE21C3DC}"/>
              </a:ext>
            </a:extLst>
          </p:cNvPr>
          <p:cNvSpPr>
            <a:spLocks noGrp="1"/>
          </p:cNvSpPr>
          <p:nvPr>
            <p:ph idx="1"/>
          </p:nvPr>
        </p:nvSpPr>
        <p:spPr/>
        <p:txBody>
          <a:bodyPr>
            <a:normAutofit fontScale="92500"/>
          </a:bodyPr>
          <a:lstStyle/>
          <a:p>
            <a:r>
              <a:rPr lang="en-US" dirty="0"/>
              <a:t>PRH 6.5, R5</a:t>
            </a:r>
          </a:p>
          <a:p>
            <a:r>
              <a:rPr lang="en-US" dirty="0"/>
              <a:t>Centers must ensure that proper authorizations are obtained prior to delivery of health services to students.</a:t>
            </a:r>
          </a:p>
          <a:p>
            <a:pPr lvl="1"/>
            <a:r>
              <a:rPr lang="en-US" dirty="0"/>
              <a:t>Signed ETA 6-53</a:t>
            </a:r>
          </a:p>
          <a:p>
            <a:pPr lvl="1"/>
            <a:r>
              <a:rPr lang="en-US" dirty="0"/>
              <a:t>Consent for treatment not covered under the blanket consent- written consent from parents/guardian </a:t>
            </a:r>
          </a:p>
          <a:p>
            <a:pPr lvl="1"/>
            <a:r>
              <a:rPr lang="en-US" dirty="0"/>
              <a:t>Consent for Mental Health Services</a:t>
            </a:r>
          </a:p>
          <a:p>
            <a:pPr lvl="1"/>
            <a:r>
              <a:rPr lang="en-US" dirty="0"/>
              <a:t>c. In emergency situations, the Center Director may make an exception to the requirement for consent when a student who has reached the age of maturity cannot give consent or a parent/guardian of a student under the age of maturity cannot be contacted. This must be documented in the student’s health record.</a:t>
            </a:r>
          </a:p>
          <a:p>
            <a:endParaRPr lang="en-US" dirty="0"/>
          </a:p>
        </p:txBody>
      </p:sp>
    </p:spTree>
    <p:extLst>
      <p:ext uri="{BB962C8B-B14F-4D97-AF65-F5344CB8AC3E}">
        <p14:creationId xmlns:p14="http://schemas.microsoft.com/office/powerpoint/2010/main" xmlns="" val="36311090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ADB0E6-F6A9-D54A-8808-CED572338EFF}"/>
              </a:ext>
            </a:extLst>
          </p:cNvPr>
          <p:cNvSpPr>
            <a:spLocks noGrp="1"/>
          </p:cNvSpPr>
          <p:nvPr>
            <p:ph type="title"/>
          </p:nvPr>
        </p:nvSpPr>
        <p:spPr/>
        <p:txBody>
          <a:bodyPr/>
          <a:lstStyle/>
          <a:p>
            <a:r>
              <a:rPr lang="en-US" dirty="0"/>
              <a:t>Death</a:t>
            </a:r>
          </a:p>
        </p:txBody>
      </p:sp>
      <p:sp>
        <p:nvSpPr>
          <p:cNvPr id="3" name="Content Placeholder 2">
            <a:extLst>
              <a:ext uri="{FF2B5EF4-FFF2-40B4-BE49-F238E27FC236}">
                <a16:creationId xmlns:a16="http://schemas.microsoft.com/office/drawing/2014/main" xmlns="" id="{39EB7B82-50EE-1F40-A146-FFE6FA90B2CF}"/>
              </a:ext>
            </a:extLst>
          </p:cNvPr>
          <p:cNvSpPr>
            <a:spLocks noGrp="1"/>
          </p:cNvSpPr>
          <p:nvPr>
            <p:ph idx="1"/>
          </p:nvPr>
        </p:nvSpPr>
        <p:spPr/>
        <p:txBody>
          <a:bodyPr/>
          <a:lstStyle/>
          <a:p>
            <a:r>
              <a:rPr lang="en-US"/>
              <a:t>In the event of a student's death, the center director must notify multiple parties, arrange for the remains to be sent home, and forward student records to the National Office</a:t>
            </a:r>
          </a:p>
          <a:p>
            <a:r>
              <a:rPr lang="en-US"/>
              <a:t>A significant incident report (SIR) must be submitted</a:t>
            </a:r>
          </a:p>
          <a:p>
            <a:r>
              <a:rPr lang="en-US"/>
              <a:t>Refer to the Medical Transfer, Separation, and Referral; Management of Student Injury and Death TAG for details</a:t>
            </a:r>
          </a:p>
          <a:p>
            <a:endParaRPr lang="en-US" dirty="0"/>
          </a:p>
        </p:txBody>
      </p:sp>
    </p:spTree>
    <p:extLst>
      <p:ext uri="{BB962C8B-B14F-4D97-AF65-F5344CB8AC3E}">
        <p14:creationId xmlns:p14="http://schemas.microsoft.com/office/powerpoint/2010/main" xmlns="" val="31594226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Rot="1" noChangeArrowheads="1"/>
          </p:cNvSpPr>
          <p:nvPr>
            <p:ph type="title"/>
          </p:nvPr>
        </p:nvSpPr>
        <p:spPr/>
        <p:txBody>
          <a:bodyPr/>
          <a:lstStyle/>
          <a:p>
            <a:pPr eaLnBrk="1" hangingPunct="1"/>
            <a:r>
              <a:rPr lang="en-US" dirty="0"/>
              <a:t>Death</a:t>
            </a:r>
          </a:p>
        </p:txBody>
      </p:sp>
      <p:sp>
        <p:nvSpPr>
          <p:cNvPr id="226307" name="Rectangle 3"/>
          <p:cNvSpPr>
            <a:spLocks noGrp="1" noChangeArrowheads="1"/>
          </p:cNvSpPr>
          <p:nvPr>
            <p:ph idx="1"/>
          </p:nvPr>
        </p:nvSpPr>
        <p:spPr/>
        <p:txBody>
          <a:bodyPr rtlCol="0">
            <a:normAutofit/>
          </a:bodyPr>
          <a:lstStyle/>
          <a:p>
            <a:pPr lvl="1">
              <a:buFont typeface="Wingdings" panose="05000000000000000000" pitchFamily="2" charset="2"/>
              <a:buChar char="§"/>
              <a:defRPr/>
            </a:pPr>
            <a:r>
              <a:rPr lang="en-US" sz="2400" dirty="0"/>
              <a:t>See PRH Chapter 5, 5.4 SIRs</a:t>
            </a:r>
          </a:p>
          <a:p>
            <a:pPr lvl="2">
              <a:buFont typeface="Wingdings" panose="05000000000000000000" pitchFamily="2" charset="2"/>
              <a:buChar char="§"/>
              <a:defRPr/>
            </a:pPr>
            <a:r>
              <a:rPr lang="en-US" sz="2000" dirty="0"/>
              <a:t>In the event of a student's death, the center director must notify multiple parties, arrange for the remains to be sent home, and forward student records to the National Office</a:t>
            </a:r>
          </a:p>
          <a:p>
            <a:pPr lvl="2">
              <a:buFont typeface="Wingdings" panose="05000000000000000000" pitchFamily="2" charset="2"/>
              <a:buChar char="§"/>
              <a:defRPr/>
            </a:pPr>
            <a:endParaRPr lang="en-US" sz="400" dirty="0"/>
          </a:p>
          <a:p>
            <a:pPr lvl="2">
              <a:buFont typeface="Wingdings" panose="05000000000000000000" pitchFamily="2" charset="2"/>
              <a:buChar char="§"/>
              <a:defRPr/>
            </a:pPr>
            <a:r>
              <a:rPr lang="en-US" sz="2000" dirty="0"/>
              <a:t>A significant incident report (SIR) must be submitted</a:t>
            </a:r>
          </a:p>
          <a:p>
            <a:pPr lvl="1">
              <a:buFont typeface="Wingdings" panose="05000000000000000000" pitchFamily="2" charset="2"/>
              <a:buChar char="§"/>
              <a:defRPr/>
            </a:pPr>
            <a:r>
              <a:rPr lang="en-US" sz="2400" dirty="0"/>
              <a:t>See PRH Chapter 6, 6.4 R19 Records</a:t>
            </a:r>
          </a:p>
          <a:p>
            <a:pPr lvl="2">
              <a:buFont typeface="Wingdings" panose="05000000000000000000" pitchFamily="2" charset="2"/>
              <a:buChar char="§"/>
              <a:defRPr/>
            </a:pPr>
            <a:r>
              <a:rPr lang="en-US" sz="2000" dirty="0"/>
              <a:t>Entire Student Record sent to Office of Job Corps within 10 days. </a:t>
            </a:r>
          </a:p>
          <a:p>
            <a:pPr lvl="1">
              <a:buFont typeface="Wingdings" panose="05000000000000000000" pitchFamily="2" charset="2"/>
              <a:buChar char="§"/>
              <a:defRPr/>
            </a:pPr>
            <a:endParaRPr lang="en-US" sz="900" dirty="0"/>
          </a:p>
          <a:p>
            <a:pPr>
              <a:defRPr/>
            </a:pPr>
            <a:endParaRPr lang="en-US" dirty="0"/>
          </a:p>
          <a:p>
            <a:pPr>
              <a:buNone/>
              <a:defRPr/>
            </a:pPr>
            <a:endParaRPr lang="en-US" dirty="0"/>
          </a:p>
        </p:txBody>
      </p:sp>
      <p:sp>
        <p:nvSpPr>
          <p:cNvPr id="2" name="Slide Number Placeholder 1">
            <a:extLst>
              <a:ext uri="{FF2B5EF4-FFF2-40B4-BE49-F238E27FC236}">
                <a16:creationId xmlns:a16="http://schemas.microsoft.com/office/drawing/2014/main" xmlns="" id="{7713CB1E-AB58-4DDB-B6DF-EFC27825056E}"/>
              </a:ext>
            </a:extLst>
          </p:cNvPr>
          <p:cNvSpPr>
            <a:spLocks noGrp="1"/>
          </p:cNvSpPr>
          <p:nvPr>
            <p:ph type="sldNum" sz="quarter" idx="12"/>
          </p:nvPr>
        </p:nvSpPr>
        <p:spPr/>
        <p:txBody>
          <a:bodyPr/>
          <a:lstStyle/>
          <a:p>
            <a:pPr>
              <a:defRPr/>
            </a:pPr>
            <a:fld id="{5B73F288-119C-4A61-BAB7-6805DB4CCA32}" type="slidenum">
              <a:rPr lang="en-US" smtClean="0"/>
              <a:pPr>
                <a:defRPr/>
              </a:pPr>
              <a:t>54</a:t>
            </a:fld>
            <a:endParaRPr lang="en-US" dirty="0"/>
          </a:p>
        </p:txBody>
      </p:sp>
    </p:spTree>
    <p:extLst>
      <p:ext uri="{BB962C8B-B14F-4D97-AF65-F5344CB8AC3E}">
        <p14:creationId xmlns:p14="http://schemas.microsoft.com/office/powerpoint/2010/main" xmlns="" val="5861997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2"/>
          <p:cNvSpPr>
            <a:spLocks noGrp="1" noRot="1" noChangeArrowheads="1"/>
          </p:cNvSpPr>
          <p:nvPr>
            <p:ph type="title"/>
          </p:nvPr>
        </p:nvSpPr>
        <p:spPr/>
        <p:txBody>
          <a:bodyPr>
            <a:normAutofit fontScale="90000"/>
          </a:bodyPr>
          <a:lstStyle/>
          <a:p>
            <a:r>
              <a:rPr lang="en-US"/>
              <a:t>Confidentiality of Records/ HIPAA Regulations</a:t>
            </a:r>
            <a:endParaRPr lang="en-US" dirty="0"/>
          </a:p>
        </p:txBody>
      </p:sp>
      <p:sp>
        <p:nvSpPr>
          <p:cNvPr id="178178" name="Rectangle 3"/>
          <p:cNvSpPr>
            <a:spLocks noGrp="1" noChangeArrowheads="1"/>
          </p:cNvSpPr>
          <p:nvPr>
            <p:ph type="body" sz="half" idx="2"/>
          </p:nvPr>
        </p:nvSpPr>
        <p:spPr/>
        <p:txBody>
          <a:bodyPr/>
          <a:lstStyle/>
          <a:p>
            <a:r>
              <a:rPr lang="en-US"/>
              <a:t>Health Insurance Portability and Accountability Act (HIPAA)</a:t>
            </a:r>
          </a:p>
          <a:p>
            <a:r>
              <a:rPr lang="en-US"/>
              <a:t>Protection of personally identifiable information (PII) [Program Instruction Notice NO. 06-23]</a:t>
            </a:r>
            <a:endParaRPr lang="en-US" dirty="0"/>
          </a:p>
        </p:txBody>
      </p:sp>
      <p:sp>
        <p:nvSpPr>
          <p:cNvPr id="77826" name="Slide Number Placeholder 4"/>
          <p:cNvSpPr>
            <a:spLocks noGrp="1"/>
          </p:cNvSpPr>
          <p:nvPr>
            <p:ph type="sldNum" sz="quarter" idx="12"/>
          </p:nvPr>
        </p:nvSpPr>
        <p:spPr/>
        <p:txBody>
          <a:bodyPr/>
          <a:lstStyle/>
          <a:p>
            <a:fld id="{20D63E25-69E1-46B9-8BA4-CDE5B186FB5A}" type="slidenum">
              <a:rPr lang="en-US" smtClean="0"/>
              <a:pPr/>
              <a:t>55</a:t>
            </a:fld>
            <a:endParaRPr lang="en-US"/>
          </a:p>
        </p:txBody>
      </p:sp>
      <p:pic>
        <p:nvPicPr>
          <p:cNvPr id="9" name="Picture 8"/>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1845" y="1005016"/>
            <a:ext cx="6240163" cy="4680122"/>
          </a:xfrm>
          <a:prstGeom prst="rect">
            <a:avLst/>
          </a:prstGeom>
        </p:spPr>
      </p:pic>
    </p:spTree>
    <p:extLst>
      <p:ext uri="{BB962C8B-B14F-4D97-AF65-F5344CB8AC3E}">
        <p14:creationId xmlns:p14="http://schemas.microsoft.com/office/powerpoint/2010/main" xmlns="" val="1973011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rrowheads="1"/>
          </p:cNvSpPr>
          <p:nvPr>
            <p:ph type="title"/>
          </p:nvPr>
        </p:nvSpPr>
        <p:spPr/>
        <p:txBody>
          <a:bodyPr/>
          <a:lstStyle/>
          <a:p>
            <a:r>
              <a:rPr lang="en-US"/>
              <a:t>Important Resources</a:t>
            </a:r>
            <a:endParaRPr lang="en-US" dirty="0"/>
          </a:p>
        </p:txBody>
      </p:sp>
      <p:sp>
        <p:nvSpPr>
          <p:cNvPr id="26627" name="Rectangle 3"/>
          <p:cNvSpPr>
            <a:spLocks noGrp="1" noChangeArrowheads="1"/>
          </p:cNvSpPr>
          <p:nvPr>
            <p:ph idx="1"/>
          </p:nvPr>
        </p:nvSpPr>
        <p:spPr/>
        <p:txBody>
          <a:bodyPr/>
          <a:lstStyle/>
          <a:p>
            <a:r>
              <a:rPr lang="en-US" b="1" dirty="0"/>
              <a:t>PRH</a:t>
            </a:r>
            <a:r>
              <a:rPr lang="en-US" dirty="0"/>
              <a:t>—The Policy and Requirements Handbook contains the rules by which all centers operate; Chapter 2 (Sections 2.3 R1-R19) provides policy on ensuring students receive health and wellness services, support, and education that will enhance their employability and encourage and maintain a healthy lifestyle.</a:t>
            </a:r>
          </a:p>
          <a:p>
            <a:r>
              <a:rPr lang="en-US" b="1" dirty="0"/>
              <a:t>COPs/SOPs</a:t>
            </a:r>
            <a:r>
              <a:rPr lang="en-US" dirty="0"/>
              <a:t>—Center Operating Procedures and/or Standard Operating Procedures for the health and wellness program; these procedures define how your program will operate on a day-to-day basis, describe staff roles and responsibilities, and provide guidance on center specific documentation, reporting, and communication protocols</a:t>
            </a:r>
          </a:p>
          <a:p>
            <a:endParaRPr lang="en-US" dirty="0"/>
          </a:p>
        </p:txBody>
      </p:sp>
      <p:sp>
        <p:nvSpPr>
          <p:cNvPr id="17410" name="Slide Number Placeholder 4"/>
          <p:cNvSpPr>
            <a:spLocks noGrp="1"/>
          </p:cNvSpPr>
          <p:nvPr>
            <p:ph type="sldNum" sz="quarter" idx="12"/>
          </p:nvPr>
        </p:nvSpPr>
        <p:spPr/>
        <p:txBody>
          <a:bodyPr/>
          <a:lstStyle/>
          <a:p>
            <a:fld id="{C83C03D9-1FF7-45E1-A989-1DD2B7482A73}" type="slidenum">
              <a:rPr lang="en-US" smtClean="0"/>
              <a:pPr/>
              <a:t>56</a:t>
            </a:fld>
            <a:endParaRPr lang="en-US"/>
          </a:p>
        </p:txBody>
      </p:sp>
    </p:spTree>
    <p:extLst>
      <p:ext uri="{BB962C8B-B14F-4D97-AF65-F5344CB8AC3E}">
        <p14:creationId xmlns:p14="http://schemas.microsoft.com/office/powerpoint/2010/main" xmlns="" val="38016726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rrowheads="1"/>
          </p:cNvSpPr>
          <p:nvPr>
            <p:ph type="title"/>
          </p:nvPr>
        </p:nvSpPr>
        <p:spPr/>
        <p:txBody>
          <a:bodyPr/>
          <a:lstStyle/>
          <a:p>
            <a:r>
              <a:rPr lang="en-US"/>
              <a:t>Important Resources </a:t>
            </a:r>
            <a:br>
              <a:rPr lang="en-US"/>
            </a:br>
            <a:r>
              <a:rPr lang="en-US"/>
              <a:t>(continued)</a:t>
            </a:r>
            <a:endParaRPr lang="en-US" dirty="0"/>
          </a:p>
        </p:txBody>
      </p:sp>
      <p:sp>
        <p:nvSpPr>
          <p:cNvPr id="287747" name="Rectangle 3"/>
          <p:cNvSpPr>
            <a:spLocks noGrp="1" noChangeArrowheads="1"/>
          </p:cNvSpPr>
          <p:nvPr>
            <p:ph idx="1"/>
          </p:nvPr>
        </p:nvSpPr>
        <p:spPr/>
        <p:txBody>
          <a:bodyPr/>
          <a:lstStyle/>
          <a:p>
            <a:r>
              <a:rPr lang="en-US" b="1" dirty="0"/>
              <a:t>DRGs</a:t>
            </a:r>
            <a:r>
              <a:rPr lang="en-US" dirty="0"/>
              <a:t>—Desk Reference Guides provide information and strategies to meet and exceed health-related Policy and Requirements Handbook (PRH) requirements, and contain all health and wellness program-related documents and forms.  The DRGs will help new center health and wellness staff learn the foundations of their position, and experienced health and wellness staff will find the central location of forms and information useful. </a:t>
            </a:r>
          </a:p>
          <a:p>
            <a:endParaRPr lang="en-US" dirty="0"/>
          </a:p>
          <a:p>
            <a:r>
              <a:rPr lang="en-US" b="1" dirty="0"/>
              <a:t>TAGs</a:t>
            </a:r>
            <a:r>
              <a:rPr lang="en-US" dirty="0"/>
              <a:t>—Technical Assistance Guides are designed to aid center staff in meeting health and wellness program requirements; they are how-to guides that offer many suggestions but no additional program requirements</a:t>
            </a:r>
          </a:p>
          <a:p>
            <a:endParaRPr lang="en-US" dirty="0"/>
          </a:p>
          <a:p>
            <a:endParaRPr lang="en-US" dirty="0"/>
          </a:p>
          <a:p>
            <a:endParaRPr lang="en-US" dirty="0"/>
          </a:p>
        </p:txBody>
      </p:sp>
      <p:sp>
        <p:nvSpPr>
          <p:cNvPr id="19458" name="Slide Number Placeholder 4"/>
          <p:cNvSpPr>
            <a:spLocks noGrp="1"/>
          </p:cNvSpPr>
          <p:nvPr>
            <p:ph type="sldNum" sz="quarter" idx="12"/>
          </p:nvPr>
        </p:nvSpPr>
        <p:spPr/>
        <p:txBody>
          <a:bodyPr/>
          <a:lstStyle/>
          <a:p>
            <a:fld id="{A3DACBF8-8483-43F3-B3D5-AAA07DF72E73}" type="slidenum">
              <a:rPr lang="en-US" smtClean="0"/>
              <a:pPr/>
              <a:t>57</a:t>
            </a:fld>
            <a:endParaRPr lang="en-US"/>
          </a:p>
        </p:txBody>
      </p:sp>
    </p:spTree>
    <p:extLst>
      <p:ext uri="{BB962C8B-B14F-4D97-AF65-F5344CB8AC3E}">
        <p14:creationId xmlns:p14="http://schemas.microsoft.com/office/powerpoint/2010/main" xmlns="" val="367646892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rrowheads="1"/>
          </p:cNvSpPr>
          <p:nvPr>
            <p:ph type="title"/>
          </p:nvPr>
        </p:nvSpPr>
        <p:spPr/>
        <p:txBody>
          <a:bodyPr/>
          <a:lstStyle/>
          <a:p>
            <a:pPr eaLnBrk="1" hangingPunct="1"/>
            <a:r>
              <a:rPr lang="en-US" dirty="0"/>
              <a:t>Important Resources</a:t>
            </a:r>
          </a:p>
        </p:txBody>
      </p:sp>
      <p:sp>
        <p:nvSpPr>
          <p:cNvPr id="26627" name="Rectangle 3"/>
          <p:cNvSpPr>
            <a:spLocks noGrp="1" noChangeArrowheads="1"/>
          </p:cNvSpPr>
          <p:nvPr>
            <p:ph idx="1"/>
          </p:nvPr>
        </p:nvSpPr>
        <p:spPr>
          <a:xfrm>
            <a:off x="1138989" y="1371600"/>
            <a:ext cx="9071811" cy="5486400"/>
          </a:xfrm>
        </p:spPr>
        <p:txBody>
          <a:bodyPr rtlCol="0">
            <a:normAutofit/>
          </a:bodyPr>
          <a:lstStyle/>
          <a:p>
            <a:pPr lvl="1">
              <a:lnSpc>
                <a:spcPct val="120000"/>
              </a:lnSpc>
              <a:buFont typeface="Wingdings" panose="05000000000000000000" pitchFamily="2" charset="2"/>
              <a:buChar char="§"/>
              <a:defRPr/>
            </a:pPr>
            <a:r>
              <a:rPr lang="en-US" sz="3200" b="1" dirty="0"/>
              <a:t>PRH</a:t>
            </a:r>
            <a:r>
              <a:rPr lang="en-US" sz="3200" dirty="0"/>
              <a:t>—The Policy and Requirements Handbook contains the rules by which all centers operate; </a:t>
            </a:r>
          </a:p>
          <a:p>
            <a:pPr lvl="2">
              <a:lnSpc>
                <a:spcPct val="120000"/>
              </a:lnSpc>
              <a:buFont typeface="Wingdings" panose="05000000000000000000" pitchFamily="2" charset="2"/>
              <a:buChar char="§"/>
              <a:defRPr/>
            </a:pPr>
            <a:r>
              <a:rPr lang="en-US" sz="2800" dirty="0"/>
              <a:t>Chapter 2 (2.3 R1-R19)</a:t>
            </a:r>
          </a:p>
          <a:p>
            <a:pPr lvl="2">
              <a:lnSpc>
                <a:spcPct val="120000"/>
              </a:lnSpc>
              <a:buFont typeface="Wingdings" panose="05000000000000000000" pitchFamily="2" charset="2"/>
              <a:buChar char="§"/>
              <a:defRPr/>
            </a:pPr>
            <a:r>
              <a:rPr lang="en-US" sz="2800" dirty="0"/>
              <a:t>Chapter 5 (5.1, R3, R4; 5.2 R3, R5; 5.4 R2; 5.6 R2)</a:t>
            </a:r>
          </a:p>
          <a:p>
            <a:pPr lvl="2">
              <a:lnSpc>
                <a:spcPct val="120000"/>
              </a:lnSpc>
              <a:buFont typeface="Wingdings" panose="05000000000000000000" pitchFamily="2" charset="2"/>
              <a:buChar char="§"/>
              <a:defRPr/>
            </a:pPr>
            <a:r>
              <a:rPr lang="en-US" sz="2800" dirty="0"/>
              <a:t>Chapter 6 (6.2 R2 &amp; R5)</a:t>
            </a:r>
          </a:p>
        </p:txBody>
      </p:sp>
      <p:sp>
        <p:nvSpPr>
          <p:cNvPr id="2" name="Slide Number Placeholder 1">
            <a:extLst>
              <a:ext uri="{FF2B5EF4-FFF2-40B4-BE49-F238E27FC236}">
                <a16:creationId xmlns:a16="http://schemas.microsoft.com/office/drawing/2014/main" xmlns="" id="{CC31A867-BCC8-4D14-85DE-E294A7A33B47}"/>
              </a:ext>
            </a:extLst>
          </p:cNvPr>
          <p:cNvSpPr>
            <a:spLocks noGrp="1"/>
          </p:cNvSpPr>
          <p:nvPr>
            <p:ph type="sldNum" sz="quarter" idx="12"/>
          </p:nvPr>
        </p:nvSpPr>
        <p:spPr/>
        <p:txBody>
          <a:bodyPr/>
          <a:lstStyle/>
          <a:p>
            <a:pPr>
              <a:defRPr/>
            </a:pPr>
            <a:fld id="{5B73F288-119C-4A61-BAB7-6805DB4CCA32}" type="slidenum">
              <a:rPr lang="en-US" smtClean="0"/>
              <a:pPr>
                <a:defRPr/>
              </a:pPr>
              <a:t>58</a:t>
            </a:fld>
            <a:endParaRPr lang="en-US" dirty="0"/>
          </a:p>
        </p:txBody>
      </p:sp>
    </p:spTree>
    <p:extLst>
      <p:ext uri="{BB962C8B-B14F-4D97-AF65-F5344CB8AC3E}">
        <p14:creationId xmlns:p14="http://schemas.microsoft.com/office/powerpoint/2010/main" xmlns="" val="2890662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p:cNvSpPr>
          <p:nvPr>
            <p:ph type="title"/>
          </p:nvPr>
        </p:nvSpPr>
        <p:spPr>
          <a:xfrm>
            <a:off x="1459832" y="476250"/>
            <a:ext cx="8772204" cy="1143000"/>
          </a:xfrm>
        </p:spPr>
        <p:txBody>
          <a:bodyPr/>
          <a:lstStyle/>
          <a:p>
            <a:r>
              <a:rPr lang="en-US" dirty="0"/>
              <a:t>Additional Resources </a:t>
            </a:r>
          </a:p>
        </p:txBody>
      </p:sp>
      <p:sp>
        <p:nvSpPr>
          <p:cNvPr id="204803" name="Rectangle 3"/>
          <p:cNvSpPr>
            <a:spLocks noGrp="1"/>
          </p:cNvSpPr>
          <p:nvPr>
            <p:ph idx="1"/>
          </p:nvPr>
        </p:nvSpPr>
        <p:spPr>
          <a:xfrm>
            <a:off x="1459832" y="1905000"/>
            <a:ext cx="8674768" cy="5334000"/>
          </a:xfrm>
        </p:spPr>
        <p:txBody>
          <a:bodyPr>
            <a:noAutofit/>
          </a:bodyPr>
          <a:lstStyle/>
          <a:p>
            <a:pPr>
              <a:buFont typeface="Wingdings" panose="05000000000000000000" pitchFamily="2" charset="2"/>
              <a:buChar char="§"/>
            </a:pPr>
            <a:r>
              <a:rPr lang="en-US" sz="3200" dirty="0"/>
              <a:t>Appendices </a:t>
            </a:r>
          </a:p>
          <a:p>
            <a:pPr lvl="1">
              <a:buFont typeface="Wingdings" panose="05000000000000000000" pitchFamily="2" charset="2"/>
              <a:buChar char="§"/>
            </a:pPr>
            <a:r>
              <a:rPr lang="en-US" sz="2800" dirty="0"/>
              <a:t>Appendix 201 Communicating With Persons With Disabilities</a:t>
            </a:r>
          </a:p>
          <a:p>
            <a:pPr lvl="1">
              <a:buFont typeface="Wingdings" panose="05000000000000000000" pitchFamily="2" charset="2"/>
              <a:buChar char="§"/>
            </a:pPr>
            <a:r>
              <a:rPr lang="en-US" sz="2800" dirty="0"/>
              <a:t>Appendix 202: Transmission, Storage, and Confidentiality of Medical, Health, and Disability-Related Information </a:t>
            </a:r>
          </a:p>
          <a:p>
            <a:pPr lvl="1">
              <a:buFont typeface="Wingdings" panose="05000000000000000000" pitchFamily="2" charset="2"/>
              <a:buChar char="§"/>
            </a:pPr>
            <a:r>
              <a:rPr lang="en-US" sz="2800" dirty="0"/>
              <a:t>Appendix 203 Medication Management Guidelines</a:t>
            </a:r>
          </a:p>
          <a:p>
            <a:pPr lvl="1">
              <a:buFont typeface="Wingdings" panose="05000000000000000000" pitchFamily="2" charset="2"/>
              <a:buChar char="§"/>
            </a:pPr>
            <a:r>
              <a:rPr lang="en-US" sz="2800" dirty="0"/>
              <a:t>Appendix 601 Student Rights to Privacy and Disclosure of Information</a:t>
            </a:r>
          </a:p>
          <a:p>
            <a:pPr lvl="1">
              <a:buFont typeface="Wingdings" panose="05000000000000000000" pitchFamily="2" charset="2"/>
              <a:buChar char="§"/>
            </a:pPr>
            <a:endParaRPr lang="en-US" dirty="0"/>
          </a:p>
        </p:txBody>
      </p:sp>
      <p:sp>
        <p:nvSpPr>
          <p:cNvPr id="2" name="Slide Number Placeholder 1">
            <a:extLst>
              <a:ext uri="{FF2B5EF4-FFF2-40B4-BE49-F238E27FC236}">
                <a16:creationId xmlns:a16="http://schemas.microsoft.com/office/drawing/2014/main" xmlns="" id="{FE06B512-EFE3-40BA-AA5B-F041FA22D1D7}"/>
              </a:ext>
            </a:extLst>
          </p:cNvPr>
          <p:cNvSpPr>
            <a:spLocks noGrp="1"/>
          </p:cNvSpPr>
          <p:nvPr>
            <p:ph type="sldNum" sz="quarter" idx="12"/>
          </p:nvPr>
        </p:nvSpPr>
        <p:spPr/>
        <p:txBody>
          <a:bodyPr/>
          <a:lstStyle/>
          <a:p>
            <a:pPr>
              <a:defRPr/>
            </a:pPr>
            <a:fld id="{5B73F288-119C-4A61-BAB7-6805DB4CCA32}" type="slidenum">
              <a:rPr lang="en-US" smtClean="0"/>
              <a:pPr>
                <a:defRPr/>
              </a:pPr>
              <a:t>59</a:t>
            </a:fld>
            <a:endParaRPr lang="en-US" dirty="0"/>
          </a:p>
        </p:txBody>
      </p:sp>
    </p:spTree>
    <p:extLst>
      <p:ext uri="{BB962C8B-B14F-4D97-AF65-F5344CB8AC3E}">
        <p14:creationId xmlns:p14="http://schemas.microsoft.com/office/powerpoint/2010/main" xmlns="" val="444670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8C3848-7957-5E47-83CC-73DBE49AEF03}"/>
              </a:ext>
            </a:extLst>
          </p:cNvPr>
          <p:cNvSpPr>
            <a:spLocks noGrp="1"/>
          </p:cNvSpPr>
          <p:nvPr>
            <p:ph type="title"/>
          </p:nvPr>
        </p:nvSpPr>
        <p:spPr/>
        <p:txBody>
          <a:bodyPr>
            <a:normAutofit fontScale="90000"/>
          </a:bodyPr>
          <a:lstStyle/>
          <a:p>
            <a:r>
              <a:rPr lang="en-US" dirty="0"/>
              <a:t>R12. Health and Medical Costs Exceeding Basic Health Services Provided by Job Corps Centers</a:t>
            </a:r>
          </a:p>
        </p:txBody>
      </p:sp>
      <p:sp>
        <p:nvSpPr>
          <p:cNvPr id="3" name="Content Placeholder 2">
            <a:extLst>
              <a:ext uri="{FF2B5EF4-FFF2-40B4-BE49-F238E27FC236}">
                <a16:creationId xmlns:a16="http://schemas.microsoft.com/office/drawing/2014/main" xmlns="" id="{442FCE24-C135-9F40-9FAB-DD009613A984}"/>
              </a:ext>
            </a:extLst>
          </p:cNvPr>
          <p:cNvSpPr>
            <a:spLocks noGrp="1"/>
          </p:cNvSpPr>
          <p:nvPr>
            <p:ph idx="1"/>
          </p:nvPr>
        </p:nvSpPr>
        <p:spPr/>
        <p:txBody>
          <a:bodyPr/>
          <a:lstStyle/>
          <a:p>
            <a:r>
              <a:rPr lang="en-US"/>
              <a:t>a. Centers should assist students in seeking third-party health insurance coverage that will be available should the student have medical needs or costs beyond the basic health services provided by the center.</a:t>
            </a:r>
          </a:p>
          <a:p>
            <a:r>
              <a:rPr lang="en-US"/>
              <a:t>b. If a student is determined to have a pre-existing or acquired health condition that significantly interferes with or precludes further training in Job Corps, or if a student is determined to have a health problem that is complicated to manage or for which necessary treatment will be unusually costly, the center must follow medical separation procedures.</a:t>
            </a:r>
          </a:p>
          <a:p>
            <a:endParaRPr lang="en-US" dirty="0"/>
          </a:p>
        </p:txBody>
      </p:sp>
    </p:spTree>
    <p:extLst>
      <p:ext uri="{BB962C8B-B14F-4D97-AF65-F5344CB8AC3E}">
        <p14:creationId xmlns:p14="http://schemas.microsoft.com/office/powerpoint/2010/main" xmlns="" val="39301326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0AA019-0232-F046-8B2B-6CE8B1E26FBD}"/>
              </a:ext>
            </a:extLst>
          </p:cNvPr>
          <p:cNvSpPr>
            <a:spLocks noGrp="1"/>
          </p:cNvSpPr>
          <p:nvPr>
            <p:ph type="title"/>
          </p:nvPr>
        </p:nvSpPr>
        <p:spPr/>
        <p:txBody>
          <a:bodyPr/>
          <a:lstStyle/>
          <a:p>
            <a:r>
              <a:rPr lang="en-US" dirty="0" err="1"/>
              <a:t>Additonal</a:t>
            </a:r>
            <a:r>
              <a:rPr lang="en-US" dirty="0"/>
              <a:t> Resources</a:t>
            </a:r>
          </a:p>
        </p:txBody>
      </p:sp>
      <p:sp>
        <p:nvSpPr>
          <p:cNvPr id="3" name="Content Placeholder 2">
            <a:extLst>
              <a:ext uri="{FF2B5EF4-FFF2-40B4-BE49-F238E27FC236}">
                <a16:creationId xmlns:a16="http://schemas.microsoft.com/office/drawing/2014/main" xmlns="" id="{281EEA5D-EC75-0644-ADF1-7162A045D670}"/>
              </a:ext>
            </a:extLst>
          </p:cNvPr>
          <p:cNvSpPr>
            <a:spLocks noGrp="1"/>
          </p:cNvSpPr>
          <p:nvPr>
            <p:ph idx="1"/>
          </p:nvPr>
        </p:nvSpPr>
        <p:spPr>
          <a:xfrm>
            <a:off x="1251678" y="1668379"/>
            <a:ext cx="10178322" cy="4211213"/>
          </a:xfrm>
        </p:spPr>
        <p:txBody>
          <a:bodyPr>
            <a:normAutofit fontScale="92500" lnSpcReduction="10000"/>
          </a:bodyPr>
          <a:lstStyle/>
          <a:p>
            <a:r>
              <a:rPr lang="en-US" sz="3200" dirty="0"/>
              <a:t>Exhibits</a:t>
            </a:r>
          </a:p>
          <a:p>
            <a:pPr lvl="1">
              <a:buFont typeface="Wingdings" pitchFamily="2" charset="2"/>
              <a:buChar char="§"/>
            </a:pPr>
            <a:r>
              <a:rPr lang="en-US" sz="2400" dirty="0"/>
              <a:t>2-4 Job Corps Basic Healthcare Responsibilities</a:t>
            </a:r>
          </a:p>
          <a:p>
            <a:pPr lvl="1">
              <a:buFont typeface="Wingdings" pitchFamily="2" charset="2"/>
              <a:buChar char="§"/>
            </a:pPr>
            <a:r>
              <a:rPr lang="en-US" sz="2400" dirty="0"/>
              <a:t>5-1  Standard Operating Procedures</a:t>
            </a:r>
          </a:p>
          <a:p>
            <a:pPr lvl="1">
              <a:buFont typeface="Wingdings" pitchFamily="2" charset="2"/>
              <a:buChar char="§"/>
            </a:pPr>
            <a:r>
              <a:rPr lang="en-US" sz="2400" dirty="0"/>
              <a:t>5-2  Plan and Report Submission Requirements</a:t>
            </a:r>
          </a:p>
          <a:p>
            <a:pPr lvl="1">
              <a:buFont typeface="Wingdings" pitchFamily="2" charset="2"/>
              <a:buChar char="§"/>
            </a:pPr>
            <a:r>
              <a:rPr lang="en-US" sz="2400" dirty="0"/>
              <a:t>5-3  Minimum Staff Qualifications</a:t>
            </a:r>
          </a:p>
          <a:p>
            <a:pPr lvl="1">
              <a:buFont typeface="Wingdings" pitchFamily="2" charset="2"/>
              <a:buChar char="§"/>
            </a:pPr>
            <a:r>
              <a:rPr lang="en-US" sz="2400" dirty="0"/>
              <a:t>5-4  Required Staff Training Staff Training</a:t>
            </a:r>
          </a:p>
          <a:p>
            <a:pPr lvl="1">
              <a:buFont typeface="Wingdings" pitchFamily="2" charset="2"/>
              <a:buChar char="§"/>
            </a:pPr>
            <a:r>
              <a:rPr lang="en-US" sz="2400" dirty="0"/>
              <a:t>5-6  Center Health Services Staffing Requirements</a:t>
            </a:r>
          </a:p>
          <a:p>
            <a:pPr lvl="1">
              <a:buFont typeface="Wingdings" pitchFamily="2" charset="2"/>
              <a:buChar char="§"/>
            </a:pPr>
            <a:r>
              <a:rPr lang="en-US" sz="2400" dirty="0"/>
              <a:t>6-1  Duty/Pay/Leave Status Chart</a:t>
            </a:r>
          </a:p>
          <a:p>
            <a:pPr lvl="1">
              <a:buFont typeface="Wingdings" pitchFamily="2" charset="2"/>
              <a:buChar char="§"/>
            </a:pPr>
            <a:r>
              <a:rPr lang="en-US" sz="2400" dirty="0"/>
              <a:t>6-3  Student Transportation </a:t>
            </a:r>
          </a:p>
        </p:txBody>
      </p:sp>
      <p:sp>
        <p:nvSpPr>
          <p:cNvPr id="4" name="Slide Number Placeholder 3">
            <a:extLst>
              <a:ext uri="{FF2B5EF4-FFF2-40B4-BE49-F238E27FC236}">
                <a16:creationId xmlns:a16="http://schemas.microsoft.com/office/drawing/2014/main" xmlns="" id="{E36E19EE-8DD7-2942-A023-50462F35A29A}"/>
              </a:ext>
            </a:extLst>
          </p:cNvPr>
          <p:cNvSpPr>
            <a:spLocks noGrp="1"/>
          </p:cNvSpPr>
          <p:nvPr>
            <p:ph type="sldNum" sz="quarter" idx="12"/>
          </p:nvPr>
        </p:nvSpPr>
        <p:spPr/>
        <p:txBody>
          <a:bodyPr/>
          <a:lstStyle/>
          <a:p>
            <a:pPr>
              <a:defRPr/>
            </a:pPr>
            <a:fld id="{5B73F288-119C-4A61-BAB7-6805DB4CCA32}" type="slidenum">
              <a:rPr lang="en-US" smtClean="0"/>
              <a:pPr>
                <a:defRPr/>
              </a:pPr>
              <a:t>60</a:t>
            </a:fld>
            <a:endParaRPr lang="en-US" dirty="0"/>
          </a:p>
        </p:txBody>
      </p:sp>
    </p:spTree>
    <p:extLst>
      <p:ext uri="{BB962C8B-B14F-4D97-AF65-F5344CB8AC3E}">
        <p14:creationId xmlns:p14="http://schemas.microsoft.com/office/powerpoint/2010/main" xmlns="" val="6181015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8092B0-D04F-BB47-B62E-9FA7BB68ACAF}"/>
              </a:ext>
            </a:extLst>
          </p:cNvPr>
          <p:cNvSpPr>
            <a:spLocks noGrp="1"/>
          </p:cNvSpPr>
          <p:nvPr>
            <p:ph type="title"/>
          </p:nvPr>
        </p:nvSpPr>
        <p:spPr/>
        <p:txBody>
          <a:bodyPr/>
          <a:lstStyle/>
          <a:p>
            <a:r>
              <a:rPr lang="en-US" dirty="0"/>
              <a:t>Additional Resources </a:t>
            </a:r>
          </a:p>
        </p:txBody>
      </p:sp>
      <p:sp>
        <p:nvSpPr>
          <p:cNvPr id="3" name="Content Placeholder 2">
            <a:extLst>
              <a:ext uri="{FF2B5EF4-FFF2-40B4-BE49-F238E27FC236}">
                <a16:creationId xmlns:a16="http://schemas.microsoft.com/office/drawing/2014/main" xmlns="" id="{9BD43314-D217-094B-B7B2-995750B3BB1E}"/>
              </a:ext>
            </a:extLst>
          </p:cNvPr>
          <p:cNvSpPr>
            <a:spLocks noGrp="1"/>
          </p:cNvSpPr>
          <p:nvPr>
            <p:ph idx="1"/>
          </p:nvPr>
        </p:nvSpPr>
        <p:spPr>
          <a:xfrm>
            <a:off x="1251678" y="1588169"/>
            <a:ext cx="10178322" cy="4291424"/>
          </a:xfrm>
        </p:spPr>
        <p:txBody>
          <a:bodyPr>
            <a:normAutofit fontScale="92500" lnSpcReduction="20000"/>
          </a:bodyPr>
          <a:lstStyle/>
          <a:p>
            <a:r>
              <a:rPr lang="en-US" sz="3500" dirty="0"/>
              <a:t>Forms</a:t>
            </a:r>
          </a:p>
          <a:p>
            <a:pPr lvl="1">
              <a:buFont typeface="Wingdings" pitchFamily="2" charset="2"/>
              <a:buChar char="§"/>
            </a:pPr>
            <a:r>
              <a:rPr lang="en-US" sz="2400" dirty="0"/>
              <a:t>2-01 Notice of Medical Information Use, Disclosure,  </a:t>
            </a:r>
          </a:p>
          <a:p>
            <a:pPr marL="457200" lvl="1" indent="0">
              <a:buNone/>
            </a:pPr>
            <a:r>
              <a:rPr lang="en-US" sz="2400" dirty="0"/>
              <a:t>             and Access</a:t>
            </a:r>
          </a:p>
          <a:p>
            <a:pPr lvl="1">
              <a:buFont typeface="Wingdings" pitchFamily="2" charset="2"/>
              <a:buChar char="§"/>
            </a:pPr>
            <a:r>
              <a:rPr lang="en-US" sz="2400" dirty="0"/>
              <a:t>2-02 HIV Testing Information Sheet</a:t>
            </a:r>
          </a:p>
          <a:p>
            <a:pPr lvl="1">
              <a:buFont typeface="Wingdings" pitchFamily="2" charset="2"/>
              <a:buChar char="§"/>
            </a:pPr>
            <a:r>
              <a:rPr lang="en-US" sz="2400" dirty="0"/>
              <a:t>2-03 Definitions and Documentation Requirements </a:t>
            </a:r>
          </a:p>
          <a:p>
            <a:pPr marL="457200" lvl="1" indent="0">
              <a:buNone/>
            </a:pPr>
            <a:r>
              <a:rPr lang="en-US" sz="2400" dirty="0"/>
              <a:t>             Related to Reasonable Accommodations for                                </a:t>
            </a:r>
          </a:p>
          <a:p>
            <a:pPr marL="457200" lvl="1" indent="0">
              <a:buNone/>
            </a:pPr>
            <a:r>
              <a:rPr lang="en-US" sz="2400" dirty="0"/>
              <a:t>             Applicants and Students With Disabilities</a:t>
            </a:r>
          </a:p>
          <a:p>
            <a:pPr lvl="1">
              <a:buFont typeface="Wingdings" pitchFamily="2" charset="2"/>
              <a:buChar char="§"/>
            </a:pPr>
            <a:r>
              <a:rPr lang="en-US" sz="2400" dirty="0"/>
              <a:t>2-04 Individualized Assessment of Possible Direct </a:t>
            </a:r>
          </a:p>
          <a:p>
            <a:pPr marL="457200" lvl="1" indent="0">
              <a:buNone/>
            </a:pPr>
            <a:r>
              <a:rPr lang="en-US" sz="2400" dirty="0"/>
              <a:t>            Threat</a:t>
            </a:r>
          </a:p>
          <a:p>
            <a:pPr lvl="1">
              <a:buFont typeface="Wingdings" pitchFamily="2" charset="2"/>
              <a:buChar char="§"/>
            </a:pPr>
            <a:r>
              <a:rPr lang="en-US" sz="2400" dirty="0"/>
              <a:t>2-05 Exceeds Health Care Needs Assessment</a:t>
            </a:r>
          </a:p>
        </p:txBody>
      </p:sp>
      <p:sp>
        <p:nvSpPr>
          <p:cNvPr id="4" name="Slide Number Placeholder 3">
            <a:extLst>
              <a:ext uri="{FF2B5EF4-FFF2-40B4-BE49-F238E27FC236}">
                <a16:creationId xmlns:a16="http://schemas.microsoft.com/office/drawing/2014/main" xmlns="" id="{C07E8150-604F-BE4A-8B47-C98539BDA43D}"/>
              </a:ext>
            </a:extLst>
          </p:cNvPr>
          <p:cNvSpPr>
            <a:spLocks noGrp="1"/>
          </p:cNvSpPr>
          <p:nvPr>
            <p:ph type="sldNum" sz="quarter" idx="12"/>
          </p:nvPr>
        </p:nvSpPr>
        <p:spPr/>
        <p:txBody>
          <a:bodyPr/>
          <a:lstStyle/>
          <a:p>
            <a:pPr>
              <a:defRPr/>
            </a:pPr>
            <a:fld id="{5B73F288-119C-4A61-BAB7-6805DB4CCA32}" type="slidenum">
              <a:rPr lang="en-US" smtClean="0"/>
              <a:pPr>
                <a:defRPr/>
              </a:pPr>
              <a:t>61</a:t>
            </a:fld>
            <a:endParaRPr lang="en-US" dirty="0"/>
          </a:p>
        </p:txBody>
      </p:sp>
    </p:spTree>
    <p:extLst>
      <p:ext uri="{BB962C8B-B14F-4D97-AF65-F5344CB8AC3E}">
        <p14:creationId xmlns:p14="http://schemas.microsoft.com/office/powerpoint/2010/main" xmlns="" val="3153153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7960D0-3BAF-724D-A0DD-8BE700644622}"/>
              </a:ext>
            </a:extLst>
          </p:cNvPr>
          <p:cNvSpPr>
            <a:spLocks noGrp="1"/>
          </p:cNvSpPr>
          <p:nvPr>
            <p:ph type="title"/>
          </p:nvPr>
        </p:nvSpPr>
        <p:spPr/>
        <p:txBody>
          <a:bodyPr/>
          <a:lstStyle/>
          <a:p>
            <a:r>
              <a:rPr lang="en-US"/>
              <a:t>Affordable Care Act – PIN 13-09 </a:t>
            </a:r>
            <a:endParaRPr lang="en-US" dirty="0"/>
          </a:p>
        </p:txBody>
      </p:sp>
      <p:sp>
        <p:nvSpPr>
          <p:cNvPr id="3" name="Content Placeholder 2">
            <a:extLst>
              <a:ext uri="{FF2B5EF4-FFF2-40B4-BE49-F238E27FC236}">
                <a16:creationId xmlns:a16="http://schemas.microsoft.com/office/drawing/2014/main" xmlns="" id="{C91843D4-9AF7-B64F-ABAA-948856473B71}"/>
              </a:ext>
            </a:extLst>
          </p:cNvPr>
          <p:cNvSpPr>
            <a:spLocks noGrp="1"/>
          </p:cNvSpPr>
          <p:nvPr>
            <p:ph idx="1"/>
          </p:nvPr>
        </p:nvSpPr>
        <p:spPr/>
        <p:txBody>
          <a:bodyPr>
            <a:normAutofit lnSpcReduction="10000"/>
          </a:bodyPr>
          <a:lstStyle/>
          <a:p>
            <a:r>
              <a:rPr lang="en-US"/>
              <a:t>5. Health and Wellness staff must do the following:</a:t>
            </a:r>
          </a:p>
          <a:p>
            <a:pPr lvl="1"/>
            <a:r>
              <a:rPr lang="en-US"/>
              <a:t>Review and begin using the Health and Wellness script (Attachment D) with each entering student and students currently on center.</a:t>
            </a:r>
          </a:p>
          <a:p>
            <a:pPr lvl="1"/>
            <a:r>
              <a:rPr lang="en-US"/>
              <a:t>Provide each student the Health Insurance Resources Fact Sheet (Attachment E).</a:t>
            </a:r>
          </a:p>
          <a:p>
            <a:pPr lvl="1"/>
            <a:r>
              <a:rPr lang="en-US"/>
              <a:t>Assist students with contacting Health Insurance Navigators if the student has not enrolled in a health insurance plan.</a:t>
            </a:r>
          </a:p>
          <a:p>
            <a:pPr lvl="1"/>
            <a:r>
              <a:rPr lang="en-US"/>
              <a:t>Have the student sign the Acknowledgement Form (Attachment F), and place the signed form into the student’s medical record.</a:t>
            </a:r>
          </a:p>
          <a:p>
            <a:pPr lvl="1"/>
            <a:r>
              <a:rPr lang="en-US"/>
              <a:t>Use the Health Exit Script (Attachment G) during the Health and Wellness exit interview. Health and Wellness staff should also provide the student with the Accessing Health Care After Job Corps Checklist (Attachment H).</a:t>
            </a:r>
          </a:p>
          <a:p>
            <a:endParaRPr lang="en-US" dirty="0"/>
          </a:p>
        </p:txBody>
      </p:sp>
    </p:spTree>
    <p:extLst>
      <p:ext uri="{BB962C8B-B14F-4D97-AF65-F5344CB8AC3E}">
        <p14:creationId xmlns:p14="http://schemas.microsoft.com/office/powerpoint/2010/main" xmlns="" val="617827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DC5721-CC19-1443-81E0-A01A34E6E0D9}"/>
              </a:ext>
            </a:extLst>
          </p:cNvPr>
          <p:cNvSpPr>
            <a:spLocks noGrp="1"/>
          </p:cNvSpPr>
          <p:nvPr>
            <p:ph type="title"/>
          </p:nvPr>
        </p:nvSpPr>
        <p:spPr/>
        <p:txBody>
          <a:bodyPr/>
          <a:lstStyle/>
          <a:p>
            <a:r>
              <a:rPr lang="en-US" dirty="0"/>
              <a:t>R13. Professional Standards of Care</a:t>
            </a:r>
          </a:p>
        </p:txBody>
      </p:sp>
      <p:sp>
        <p:nvSpPr>
          <p:cNvPr id="3" name="Content Placeholder 2">
            <a:extLst>
              <a:ext uri="{FF2B5EF4-FFF2-40B4-BE49-F238E27FC236}">
                <a16:creationId xmlns:a16="http://schemas.microsoft.com/office/drawing/2014/main" xmlns="" id="{BC74EF1D-C3C7-114B-AAF0-C383423620FA}"/>
              </a:ext>
            </a:extLst>
          </p:cNvPr>
          <p:cNvSpPr>
            <a:spLocks noGrp="1"/>
          </p:cNvSpPr>
          <p:nvPr>
            <p:ph idx="1"/>
          </p:nvPr>
        </p:nvSpPr>
        <p:spPr/>
        <p:txBody>
          <a:bodyPr/>
          <a:lstStyle/>
          <a:p>
            <a:r>
              <a:rPr lang="en-US"/>
              <a:t>All center health staff and providers must follow accepted professional standards of care and are subject to prevailing state laws, including but not limited to:</a:t>
            </a:r>
          </a:p>
          <a:p>
            <a:pPr lvl="1"/>
            <a:r>
              <a:rPr lang="en-US"/>
              <a:t>a. Maintaining a copy of current provider’s license, Drug Enforcement Agency (DEA) registration, and proof of liability insurance, if applicable, in center health facility.</a:t>
            </a:r>
          </a:p>
          <a:p>
            <a:pPr lvl="1"/>
            <a:r>
              <a:rPr lang="en-US"/>
              <a:t>b. Documenting all prescribed medications and treatment in student health record.</a:t>
            </a:r>
          </a:p>
          <a:p>
            <a:pPr lvl="1"/>
            <a:r>
              <a:rPr lang="en-US"/>
              <a:t>c. Documenting all laboratory procedures ordered and recording the results in student health record.</a:t>
            </a:r>
          </a:p>
          <a:p>
            <a:pPr lvl="1"/>
            <a:r>
              <a:rPr lang="en-US"/>
              <a:t>d. Following current standards of care when providing health services and treating illnesses and injuries.</a:t>
            </a:r>
          </a:p>
          <a:p>
            <a:endParaRPr lang="en-US" dirty="0"/>
          </a:p>
        </p:txBody>
      </p:sp>
    </p:spTree>
    <p:extLst>
      <p:ext uri="{BB962C8B-B14F-4D97-AF65-F5344CB8AC3E}">
        <p14:creationId xmlns:p14="http://schemas.microsoft.com/office/powerpoint/2010/main" xmlns="" val="1434396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97476C-52B2-E84B-B17C-565BB5784741}"/>
              </a:ext>
            </a:extLst>
          </p:cNvPr>
          <p:cNvSpPr>
            <a:spLocks noGrp="1"/>
          </p:cNvSpPr>
          <p:nvPr>
            <p:ph type="title"/>
          </p:nvPr>
        </p:nvSpPr>
        <p:spPr/>
        <p:txBody>
          <a:bodyPr/>
          <a:lstStyle/>
          <a:p>
            <a:r>
              <a:rPr lang="en-US" dirty="0"/>
              <a:t>Scenario Professional Standard of Care</a:t>
            </a:r>
          </a:p>
        </p:txBody>
      </p:sp>
      <p:sp>
        <p:nvSpPr>
          <p:cNvPr id="3" name="Content Placeholder 2">
            <a:extLst>
              <a:ext uri="{FF2B5EF4-FFF2-40B4-BE49-F238E27FC236}">
                <a16:creationId xmlns:a16="http://schemas.microsoft.com/office/drawing/2014/main" xmlns="" id="{3B665FCF-174D-3B46-8EFC-C1FC837D090B}"/>
              </a:ext>
            </a:extLst>
          </p:cNvPr>
          <p:cNvSpPr>
            <a:spLocks noGrp="1"/>
          </p:cNvSpPr>
          <p:nvPr>
            <p:ph idx="1"/>
          </p:nvPr>
        </p:nvSpPr>
        <p:spPr/>
        <p:txBody>
          <a:bodyPr/>
          <a:lstStyle/>
          <a:p>
            <a:r>
              <a:rPr lang="en-US" dirty="0"/>
              <a:t>A student comes in and complains of a headache you give them a Tylenol. Do you need to document this in the SHR? </a:t>
            </a:r>
          </a:p>
          <a:p>
            <a:r>
              <a:rPr lang="en-US" dirty="0"/>
              <a:t>Yes or no </a:t>
            </a:r>
          </a:p>
          <a:p>
            <a:r>
              <a:rPr lang="en-US" dirty="0"/>
              <a:t>Who </a:t>
            </a:r>
            <a:r>
              <a:rPr lang="en-US" u="sng" dirty="0"/>
              <a:t>needs</a:t>
            </a:r>
            <a:r>
              <a:rPr lang="en-US" dirty="0"/>
              <a:t> to sign the student laboratory results? </a:t>
            </a:r>
          </a:p>
          <a:p>
            <a:pPr marL="457200" lvl="1" indent="0">
              <a:buNone/>
            </a:pPr>
            <a:r>
              <a:rPr lang="en-US" dirty="0"/>
              <a:t>a. Center medical provider</a:t>
            </a:r>
          </a:p>
          <a:p>
            <a:pPr marL="457200" lvl="1" indent="0">
              <a:buNone/>
            </a:pPr>
            <a:r>
              <a:rPr lang="en-US" dirty="0"/>
              <a:t>b. Nurse</a:t>
            </a:r>
          </a:p>
          <a:p>
            <a:pPr marL="457200" lvl="1" indent="0">
              <a:buNone/>
            </a:pPr>
            <a:r>
              <a:rPr lang="en-US" dirty="0"/>
              <a:t>c. Nurse and medical provider</a:t>
            </a:r>
          </a:p>
          <a:p>
            <a:pPr marL="457200" lvl="1" indent="0">
              <a:buNone/>
            </a:pPr>
            <a:r>
              <a:rPr lang="en-US" dirty="0"/>
              <a:t>d. Student </a:t>
            </a:r>
          </a:p>
          <a:p>
            <a:pPr lvl="1"/>
            <a:endParaRPr lang="en-US" dirty="0"/>
          </a:p>
          <a:p>
            <a:pPr lvl="1"/>
            <a:endParaRPr lang="en-US" dirty="0"/>
          </a:p>
        </p:txBody>
      </p:sp>
    </p:spTree>
    <p:extLst>
      <p:ext uri="{BB962C8B-B14F-4D97-AF65-F5344CB8AC3E}">
        <p14:creationId xmlns:p14="http://schemas.microsoft.com/office/powerpoint/2010/main" xmlns="" val="82667237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b22f8f74-215c-4154-9939-bd29e4e8980e">XRUYQT3274NZ-681238054-1832</_dlc_DocId>
    <_dlc_DocIdUrl xmlns="b22f8f74-215c-4154-9939-bd29e4e8980e">
      <Url>https://supportservices.jobcorps.gov/health/_layouts/15/DocIdRedir.aspx?ID=XRUYQT3274NZ-681238054-1832</Url>
      <Description>XRUYQT3274NZ-681238054-1832</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21BBDD672BAB240AE25E8C18386348A" ma:contentTypeVersion="5" ma:contentTypeDescription="Create a new document." ma:contentTypeScope="" ma:versionID="edb88f5c1ceec33db4cb0b7c993a8ce5">
  <xsd:schema xmlns:xsd="http://www.w3.org/2001/XMLSchema" xmlns:xs="http://www.w3.org/2001/XMLSchema" xmlns:p="http://schemas.microsoft.com/office/2006/metadata/properties" xmlns:ns1="http://schemas.microsoft.com/sharepoint/v3" xmlns:ns2="b22f8f74-215c-4154-9939-bd29e4e8980e" targetNamespace="http://schemas.microsoft.com/office/2006/metadata/properties" ma:root="true" ma:fieldsID="5b851cb5bcdff340b09bfb219dc0c9f3" ns1:_="" ns2:_="">
    <xsd:import namespace="http://schemas.microsoft.com/sharepoint/v3"/>
    <xsd:import namespace="b22f8f74-215c-4154-9939-bd29e4e8980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A482979-E2F5-43FA-8C35-70B8AB571E3A}"/>
</file>

<file path=customXml/itemProps2.xml><?xml version="1.0" encoding="utf-8"?>
<ds:datastoreItem xmlns:ds="http://schemas.openxmlformats.org/officeDocument/2006/customXml" ds:itemID="{3F08588C-167B-4E07-B26F-74791708746C}"/>
</file>

<file path=customXml/itemProps3.xml><?xml version="1.0" encoding="utf-8"?>
<ds:datastoreItem xmlns:ds="http://schemas.openxmlformats.org/officeDocument/2006/customXml" ds:itemID="{B3107428-BA64-4A7E-A053-09614EBE26D5}"/>
</file>

<file path=customXml/itemProps4.xml><?xml version="1.0" encoding="utf-8"?>
<ds:datastoreItem xmlns:ds="http://schemas.openxmlformats.org/officeDocument/2006/customXml" ds:itemID="{5A44DBD8-6C55-4072-9AE5-DF5CB4D23058}"/>
</file>

<file path=docProps/app.xml><?xml version="1.0" encoding="utf-8"?>
<Properties xmlns="http://schemas.openxmlformats.org/officeDocument/2006/extended-properties" xmlns:vt="http://schemas.openxmlformats.org/officeDocument/2006/docPropsVTypes">
  <Template>Badge</Template>
  <TotalTime>4264</TotalTime>
  <Words>4771</Words>
  <Application>Microsoft Office PowerPoint</Application>
  <PresentationFormat>Custom</PresentationFormat>
  <Paragraphs>483</Paragraphs>
  <Slides>61</Slides>
  <Notes>45</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Badge</vt:lpstr>
      <vt:lpstr>Health and Wellness Orientation</vt:lpstr>
      <vt:lpstr>The Policy and Requirements Handbook </vt:lpstr>
      <vt:lpstr>Health and Wellness Manager Responsibilities</vt:lpstr>
      <vt:lpstr>Health and Wellness Manager Responsibilities, cont’d. </vt:lpstr>
      <vt:lpstr>R11. Basic Health Services Provided by Job Corps Centers</vt:lpstr>
      <vt:lpstr>R12. Health and Medical Costs Exceeding Basic Health Services Provided by Job Corps Centers</vt:lpstr>
      <vt:lpstr>Affordable Care Act – PIN 13-09 </vt:lpstr>
      <vt:lpstr>R13. Professional Standards of Care</vt:lpstr>
      <vt:lpstr>Scenario Professional Standard of Care</vt:lpstr>
      <vt:lpstr>R14. Medication Management (See Appendix 611, Medication Management Guidelines)</vt:lpstr>
      <vt:lpstr>Medication Lockboxes</vt:lpstr>
      <vt:lpstr>Scenario </vt:lpstr>
      <vt:lpstr>Medication Question</vt:lpstr>
      <vt:lpstr>R15. Waiver of Medical Care</vt:lpstr>
      <vt:lpstr>R16. Health Care Guidelines</vt:lpstr>
      <vt:lpstr>Slide 16</vt:lpstr>
      <vt:lpstr>Question: Health Care Guidelines</vt:lpstr>
      <vt:lpstr>question</vt:lpstr>
      <vt:lpstr>Scenario: Health Care Guidelines </vt:lpstr>
      <vt:lpstr>R17. Communicable Disease and Infection Control</vt:lpstr>
      <vt:lpstr>R18. Inventory records</vt:lpstr>
      <vt:lpstr>R19. Continuous Quality Improvement (CQI)</vt:lpstr>
      <vt:lpstr>CQI continued</vt:lpstr>
      <vt:lpstr>Other PRH Chapters that fall under wellness  Responsibilities</vt:lpstr>
      <vt:lpstr>Program Management </vt:lpstr>
      <vt:lpstr>Standard Operating Procedures (SOP)</vt:lpstr>
      <vt:lpstr>Reporting</vt:lpstr>
      <vt:lpstr>Slide 28</vt:lpstr>
      <vt:lpstr>Personnel  </vt:lpstr>
      <vt:lpstr>Health Services Staffing</vt:lpstr>
      <vt:lpstr>Staffing SOP</vt:lpstr>
      <vt:lpstr>Health Services Staffing </vt:lpstr>
      <vt:lpstr>Waivers </vt:lpstr>
      <vt:lpstr>Waivers </vt:lpstr>
      <vt:lpstr>Waivers</vt:lpstr>
      <vt:lpstr>Scenario 1</vt:lpstr>
      <vt:lpstr>Scenario 2</vt:lpstr>
      <vt:lpstr>Staffing Question</vt:lpstr>
      <vt:lpstr>Scenario (TEAP) What You need</vt:lpstr>
      <vt:lpstr>TEAP Scenario – Part 2</vt:lpstr>
      <vt:lpstr>TEAP Question</vt:lpstr>
      <vt:lpstr>Property  </vt:lpstr>
      <vt:lpstr>Medical Equipment and  Supplies</vt:lpstr>
      <vt:lpstr>Enrollments, Transfers, And Separation   </vt:lpstr>
      <vt:lpstr>Transfers</vt:lpstr>
      <vt:lpstr>Medical Separations</vt:lpstr>
      <vt:lpstr>Scenario MSWR</vt:lpstr>
      <vt:lpstr>Other Areas Involved in but Not Responsible </vt:lpstr>
      <vt:lpstr>Bloodborne Pathogen Plans</vt:lpstr>
      <vt:lpstr>Monthly Meetings with Center Director</vt:lpstr>
      <vt:lpstr>FECA/OWCP</vt:lpstr>
      <vt:lpstr>Authorizations for Treatment</vt:lpstr>
      <vt:lpstr>Death</vt:lpstr>
      <vt:lpstr>Death</vt:lpstr>
      <vt:lpstr>Confidentiality of Records/ HIPAA Regulations</vt:lpstr>
      <vt:lpstr>Important Resources</vt:lpstr>
      <vt:lpstr>Important Resources  (continued)</vt:lpstr>
      <vt:lpstr>Important Resources</vt:lpstr>
      <vt:lpstr>Additional Resources </vt:lpstr>
      <vt:lpstr>Additonal Resources</vt:lpstr>
      <vt:lpstr>Additional Resources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HWM Orientation Part 3</dc:title>
  <dc:creator>Melissa Cusey</dc:creator>
  <cp:lastModifiedBy>Shannon Bentley</cp:lastModifiedBy>
  <cp:revision>55</cp:revision>
  <dcterms:created xsi:type="dcterms:W3CDTF">2019-01-28T15:06:04Z</dcterms:created>
  <dcterms:modified xsi:type="dcterms:W3CDTF">2020-04-07T18:50:50Z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0x010100321BBDD672BAB240AE25E8C18386348A</vt:lpwstr>
  </property>
  <property fmtid="{D5CDD505-2E9C-101B-9397-08002B2CF9AE}" pid="3" name="_dlc_DocIdItemGuid">
    <vt:lpwstr>7db0ef41-47d9-45ce-96e0-977dd8b3585f</vt:lpwstr>
  </property>
</Properties>
</file>