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4412" r:id="rId6"/>
    <p:sldMasterId id="2147484425" r:id="rId7"/>
  </p:sldMasterIdLst>
  <p:notesMasterIdLst>
    <p:notesMasterId r:id="rId50"/>
  </p:notesMasterIdLst>
  <p:handoutMasterIdLst>
    <p:handoutMasterId r:id="rId51"/>
  </p:handoutMasterIdLst>
  <p:sldIdLst>
    <p:sldId id="257" r:id="rId8"/>
    <p:sldId id="551" r:id="rId9"/>
    <p:sldId id="552" r:id="rId10"/>
    <p:sldId id="553" r:id="rId11"/>
    <p:sldId id="554" r:id="rId12"/>
    <p:sldId id="555" r:id="rId13"/>
    <p:sldId id="411" r:id="rId14"/>
    <p:sldId id="517" r:id="rId15"/>
    <p:sldId id="549" r:id="rId16"/>
    <p:sldId id="528" r:id="rId17"/>
    <p:sldId id="557" r:id="rId18"/>
    <p:sldId id="527" r:id="rId19"/>
    <p:sldId id="519" r:id="rId20"/>
    <p:sldId id="545" r:id="rId21"/>
    <p:sldId id="523" r:id="rId22"/>
    <p:sldId id="520" r:id="rId23"/>
    <p:sldId id="556" r:id="rId24"/>
    <p:sldId id="524" r:id="rId25"/>
    <p:sldId id="548" r:id="rId26"/>
    <p:sldId id="547" r:id="rId27"/>
    <p:sldId id="531" r:id="rId28"/>
    <p:sldId id="533" r:id="rId29"/>
    <p:sldId id="535" r:id="rId30"/>
    <p:sldId id="536" r:id="rId31"/>
    <p:sldId id="537" r:id="rId32"/>
    <p:sldId id="538" r:id="rId33"/>
    <p:sldId id="534" r:id="rId34"/>
    <p:sldId id="539" r:id="rId35"/>
    <p:sldId id="540" r:id="rId36"/>
    <p:sldId id="494" r:id="rId37"/>
    <p:sldId id="541" r:id="rId38"/>
    <p:sldId id="542" r:id="rId39"/>
    <p:sldId id="480" r:id="rId40"/>
    <p:sldId id="550" r:id="rId41"/>
    <p:sldId id="544" r:id="rId42"/>
    <p:sldId id="509" r:id="rId43"/>
    <p:sldId id="483" r:id="rId44"/>
    <p:sldId id="477" r:id="rId45"/>
    <p:sldId id="478" r:id="rId46"/>
    <p:sldId id="475" r:id="rId47"/>
    <p:sldId id="476" r:id="rId48"/>
    <p:sldId id="397" r:id="rId49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wner" initials="O" lastIdx="0" clrIdx="0"/>
  <p:cmAuthor id="1" name="Helena Mackenzie" initials="HM" lastIdx="17" clrIdx="1"/>
  <p:cmAuthor id="2" name="Valerie Cherry, PhD" initials="VC" lastIdx="5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gray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36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06810E-39F1-4570-B4F5-78ED7D6958DF}" v="3" dt="2023-07-05T12:05:53.8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1" autoAdjust="0"/>
    <p:restoredTop sz="89244" autoAdjust="0"/>
  </p:normalViewPr>
  <p:slideViewPr>
    <p:cSldViewPr>
      <p:cViewPr varScale="1">
        <p:scale>
          <a:sx n="60" d="100"/>
          <a:sy n="60" d="100"/>
        </p:scale>
        <p:origin x="170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85120" y="230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472"/>
    </p:cViewPr>
  </p:sorterViewPr>
  <p:notesViewPr>
    <p:cSldViewPr>
      <p:cViewPr varScale="1">
        <p:scale>
          <a:sx n="62" d="100"/>
          <a:sy n="62" d="100"/>
        </p:scale>
        <p:origin x="3194" y="43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microsoft.com/office/2015/10/relationships/revisionInfo" Target="revisionInfo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r">
              <a:defRPr sz="1200"/>
            </a:lvl1pPr>
          </a:lstStyle>
          <a:p>
            <a:fld id="{3CF2D027-66EE-294D-83D1-E663E7266B3F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6"/>
            <a:ext cx="3037840" cy="464820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6"/>
            <a:ext cx="3037840" cy="464820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r">
              <a:defRPr sz="1200"/>
            </a:lvl1pPr>
          </a:lstStyle>
          <a:p>
            <a:fld id="{80FF89AE-72D7-F94E-8F17-CD2B9BE707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37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881946A-044F-4FFA-A2F3-04A7438F08F2}" type="datetimeFigureOut">
              <a:rPr lang="en-US"/>
              <a:pPr>
                <a:defRPr/>
              </a:pPr>
              <a:t>3/4/2024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6" tIns="46583" rIns="93166" bIns="46583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6" tIns="46583" rIns="93166" bIns="46583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6"/>
            <a:ext cx="3037840" cy="464820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6"/>
            <a:ext cx="3037840" cy="464820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BF3774F-6F00-4871-AD4F-EF32374E75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0741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74" indent="-29114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576" indent="-23291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405" indent="-23291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236" indent="-23291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066" indent="-2329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896" indent="-2329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727" indent="-2329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556" indent="-2329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89C0D81D-2A03-4B53-81E0-3FBDF9282C0C}" type="slidenum">
              <a:rPr lang="en-US" smtClean="0"/>
              <a:pPr eaLnBrk="1" hangingPunct="1"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603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3774F-6F00-4871-AD4F-EF32374E750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637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3774F-6F00-4871-AD4F-EF32374E750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8139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3774F-6F00-4871-AD4F-EF32374E750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908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3774F-6F00-4871-AD4F-EF32374E750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660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3774F-6F00-4871-AD4F-EF32374E750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8678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3774F-6F00-4871-AD4F-EF32374E750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2221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3774F-6F00-4871-AD4F-EF32374E750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5019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3774F-6F00-4871-AD4F-EF32374E7503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3133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3774F-6F00-4871-AD4F-EF32374E7503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1136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3774F-6F00-4871-AD4F-EF32374E7503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125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3774F-6F00-4871-AD4F-EF32374E750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5206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3774F-6F00-4871-AD4F-EF32374E7503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3867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3774F-6F00-4871-AD4F-EF32374E7503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9005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3774F-6F00-4871-AD4F-EF32374E7503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4309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3774F-6F00-4871-AD4F-EF32374E7503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7551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3774F-6F00-4871-AD4F-EF32374E7503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0552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3774F-6F00-4871-AD4F-EF32374E7503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7011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3774F-6F00-4871-AD4F-EF32374E7503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904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3774F-6F00-4871-AD4F-EF32374E7503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578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3774F-6F00-4871-AD4F-EF32374E7503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3520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3774F-6F00-4871-AD4F-EF32374E7503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715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3774F-6F00-4871-AD4F-EF32374E750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5746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F3774F-6F00-4871-AD4F-EF32374E7503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8878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3774F-6F00-4871-AD4F-EF32374E7503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8032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0600" y="22860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3774F-6F00-4871-AD4F-EF32374E7503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0137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F3774F-6F00-4871-AD4F-EF32374E7503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3237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3774F-6F00-4871-AD4F-EF32374E7503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0098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3774F-6F00-4871-AD4F-EF32374E7503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1586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F3774F-6F00-4871-AD4F-EF32374E7503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3732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74" indent="-29114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576" indent="-23291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405" indent="-23291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236" indent="-23291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066" indent="-2329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896" indent="-2329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727" indent="-2329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556" indent="-2329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F76BBE8-552B-41DB-97DA-903010BACD7B}" type="slidenum">
              <a:rPr lang="en-US" smtClean="0"/>
              <a:pPr eaLnBrk="1" hangingPunct="1"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5072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74" indent="-29114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576" indent="-23291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405" indent="-23291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236" indent="-23291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066" indent="-2329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896" indent="-2329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727" indent="-2329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556" indent="-2329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9FE216E2-0239-4694-AF6E-34AA2ACC7699}" type="slidenum">
              <a:rPr lang="en-US" smtClean="0"/>
              <a:pPr eaLnBrk="1" hangingPunct="1">
                <a:defRPr/>
              </a:pPr>
              <a:t>38</a:t>
            </a:fld>
            <a:endParaRPr lang="en-US" dirty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4275" y="698500"/>
            <a:ext cx="4643438" cy="34829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4720" y="4414176"/>
            <a:ext cx="5140960" cy="418338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2940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F3774F-6F00-4871-AD4F-EF32374E7503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525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3774F-6F00-4871-AD4F-EF32374E750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7244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74" indent="-29114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576" indent="-23291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405" indent="-23291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236" indent="-23291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066" indent="-2329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896" indent="-2329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727" indent="-2329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556" indent="-2329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1224C274-7630-441A-B2D4-1A9422DE1EAF}" type="slidenum">
              <a:rPr lang="en-US" smtClean="0"/>
              <a:pPr eaLnBrk="1" hangingPunct="1">
                <a:defRPr/>
              </a:pPr>
              <a:t>40</a:t>
            </a:fld>
            <a:endParaRPr lang="en-US" dirty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4275" y="698500"/>
            <a:ext cx="4643438" cy="34829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4720" y="4414176"/>
            <a:ext cx="5140960" cy="418338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1095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66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F3774F-6F00-4871-AD4F-EF32374E7503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1912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F3774F-6F00-4871-AD4F-EF32374E7503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955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3774F-6F00-4871-AD4F-EF32374E750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119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3774F-6F00-4871-AD4F-EF32374E750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989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F3774F-6F00-4871-AD4F-EF32374E750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265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3774F-6F00-4871-AD4F-EF32374E750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941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3774F-6F00-4871-AD4F-EF32374E750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003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nhwc_ppt_slid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49EFF-5677-4442-BF59-1C253EB21B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4700" y="274638"/>
            <a:ext cx="17907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274638"/>
            <a:ext cx="52197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FF05E-1BBE-4F6D-A2E0-1B57A4F158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378A9-613B-4C14-96E4-56B1AD93792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3E9CB-0888-4DB8-941A-359685AB20B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FA0AC-886C-4522-AB9E-E4F923C2492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191A4-4FEB-4F33-8971-CDB37A378F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62FD8-C5D6-45CA-9DCA-071192EAD16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F0BBF-B9CE-4593-AF33-F68AE1A57CE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D966F-F5C6-481C-B438-4B60FF1E1B5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5D2C6-F8BE-4611-94A4-4E29683456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2E566-4F5F-465B-843B-F9A8996492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5667E-CE9D-4869-B8E3-F9AF7AF013A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4B351-A573-4C9B-A1C7-685F70CF4C8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7C3F5-4998-4953-885F-59C58147FBD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695700"/>
            <a:ext cx="82296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97C79-95BC-4340-9CAC-1C454C34C82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2130425"/>
            <a:ext cx="67056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7508D-31AA-4F0A-B2A0-1E9D0D5016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3F288-119C-4A61-BAB7-6805DB4CC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599" y="4406900"/>
            <a:ext cx="67421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2599" y="2906713"/>
            <a:ext cx="674211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39D01-8DD9-40FD-AFB1-0FF81B2728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600200"/>
            <a:ext cx="34290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600200"/>
            <a:ext cx="34290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62A2D-75D7-4B7F-8457-6B3F6E8FC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1524000"/>
            <a:ext cx="3429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6400" y="2209800"/>
            <a:ext cx="3354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0" y="1535113"/>
            <a:ext cx="3505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2174875"/>
            <a:ext cx="3505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29CD8-BD1D-4B36-A5F3-1EFA1DDBC6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D35633-158A-4E04-893D-D6633F86FC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0544E-462F-4E3B-977F-E88BE0BDAB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7868B-9620-40F3-A4B3-F9E59E8A58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C5960-1C3F-41A3-A0EB-DB25ECC74E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7B1C2-C15A-47EB-A02D-8FEEACE207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B3400-3592-41D0-8E25-CC7A80E00C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3641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3641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C59EF-3B80-40C9-B465-5B02E4D3A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752600" y="1600200"/>
            <a:ext cx="6934200" cy="4038600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FCD82-4B59-4D8F-96C5-373BE16214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600200"/>
            <a:ext cx="3505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1600200"/>
            <a:ext cx="3505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F22D1-3D99-475D-8065-2AE07F5D32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16AE4-44D5-4FED-A75C-2A9BCBD311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9D0FC-6C57-49BC-9007-43464F3BC2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FFCEF-579E-4ACA-A67B-2C8B732ECF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DEB3E-688E-4CBC-8FED-E7CA60229C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52D1C-F47D-4A30-B566-422C038A25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nhwc_ppt_slide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274638"/>
            <a:ext cx="716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52600" y="1600200"/>
            <a:ext cx="716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C14C4D2-1AC9-4E08-9876-3632A935EA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0" r:id="rId1"/>
    <p:sldLayoutId id="2147484390" r:id="rId2"/>
    <p:sldLayoutId id="2147484391" r:id="rId3"/>
    <p:sldLayoutId id="2147484392" r:id="rId4"/>
    <p:sldLayoutId id="2147484393" r:id="rId5"/>
    <p:sldLayoutId id="2147484394" r:id="rId6"/>
    <p:sldLayoutId id="2147484395" r:id="rId7"/>
    <p:sldLayoutId id="2147484396" r:id="rId8"/>
    <p:sldLayoutId id="2147484397" r:id="rId9"/>
    <p:sldLayoutId id="2147484398" r:id="rId10"/>
    <p:sldLayoutId id="214748439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D73647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D73647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D73647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D73647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D73647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D73647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D73647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D73647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D73647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C14C4D2-1AC9-4E08-9876-3632A935EA1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3" r:id="rId1"/>
    <p:sldLayoutId id="2147484414" r:id="rId2"/>
    <p:sldLayoutId id="2147484415" r:id="rId3"/>
    <p:sldLayoutId id="2147484416" r:id="rId4"/>
    <p:sldLayoutId id="2147484417" r:id="rId5"/>
    <p:sldLayoutId id="2147484418" r:id="rId6"/>
    <p:sldLayoutId id="2147484419" r:id="rId7"/>
    <p:sldLayoutId id="2147484420" r:id="rId8"/>
    <p:sldLayoutId id="2147484421" r:id="rId9"/>
    <p:sldLayoutId id="2147484422" r:id="rId10"/>
    <p:sldLayoutId id="2147484423" r:id="rId11"/>
    <p:sldLayoutId id="2147484424" r:id="rId1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381000"/>
            <a:ext cx="6934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52600" y="1600200"/>
            <a:ext cx="6934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B0C49B8-DDFA-44D2-95AF-B563D6BE75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6" r:id="rId1"/>
    <p:sldLayoutId id="2147484427" r:id="rId2"/>
    <p:sldLayoutId id="2147484428" r:id="rId3"/>
    <p:sldLayoutId id="2147484429" r:id="rId4"/>
    <p:sldLayoutId id="2147484430" r:id="rId5"/>
    <p:sldLayoutId id="2147484431" r:id="rId6"/>
    <p:sldLayoutId id="2147484432" r:id="rId7"/>
    <p:sldLayoutId id="2147484433" r:id="rId8"/>
    <p:sldLayoutId id="2147484434" r:id="rId9"/>
    <p:sldLayoutId id="2147484435" r:id="rId10"/>
    <p:sldLayoutId id="2147484436" r:id="rId11"/>
    <p:sldLayoutId id="2147484437" r:id="rId1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5" Type="http://schemas.openxmlformats.org/officeDocument/2006/relationships/hyperlink" Target="https://supportservices.jobcorps.gov/health/Pages/HCGuidelines.aspx" TargetMode="Externa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services.jobcorps.gov/health/Pages/OralHealth.aspx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Relationship Id="rId6" Type="http://schemas.openxmlformats.org/officeDocument/2006/relationships/hyperlink" Target="https://supportservices.jobcorps.gov/Health/Pages/OralHealth.aspx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5.png"/><Relationship Id="rId4" Type="http://schemas.openxmlformats.org/officeDocument/2006/relationships/hyperlink" Target="https://supportservices.jobcorps.gov/Health/Pages/OralHealth.aspx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7.xml"/><Relationship Id="rId5" Type="http://schemas.openxmlformats.org/officeDocument/2006/relationships/hyperlink" Target="https://supportservices.jobcorps.gov/Health/Pages/OralHealth.aspx" TargetMode="Externa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services.jobcorps.gov/health/Documents/PCA/HW_PCA_OnCenterTool_Jan2019.docx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services.jobcorps.gov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9"/>
          <p:cNvSpPr>
            <a:spLocks noGrp="1" noChangeArrowheads="1"/>
          </p:cNvSpPr>
          <p:nvPr>
            <p:ph type="ctrTitle"/>
          </p:nvPr>
        </p:nvSpPr>
        <p:spPr>
          <a:xfrm>
            <a:off x="1752600" y="1219200"/>
            <a:ext cx="6705600" cy="297179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Oral Health Personnel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Orientation to Job Corps: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sz="3200" dirty="0"/>
              <a:t>An Oral Health and Wellness Program Overview</a:t>
            </a:r>
          </a:p>
        </p:txBody>
      </p:sp>
      <p:sp>
        <p:nvSpPr>
          <p:cNvPr id="10243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905000" y="3884612"/>
            <a:ext cx="6400800" cy="17526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sz="2400" dirty="0"/>
          </a:p>
        </p:txBody>
      </p:sp>
      <p:pic>
        <p:nvPicPr>
          <p:cNvPr id="11" name="Picture 5" descr="https://access.jobcorps.org/images/3colorLogoBig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24" y="1752600"/>
            <a:ext cx="1614617" cy="213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2209800" y="3886200"/>
            <a:ext cx="60960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Pamela Alston, DDS, MPP</a:t>
            </a:r>
          </a:p>
          <a:p>
            <a:pPr algn="ctr"/>
            <a:r>
              <a:rPr lang="en-US" sz="2000" dirty="0"/>
              <a:t>Lead Oral Health Specialist</a:t>
            </a:r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endParaRPr lang="en-US" sz="2800" dirty="0"/>
          </a:p>
          <a:p>
            <a:pPr algn="ctr"/>
            <a:endParaRPr lang="en-US" sz="3600" dirty="0"/>
          </a:p>
          <a:p>
            <a:pPr algn="ctr"/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32C1E9-3F0F-403F-93CD-455A652D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7508D-31AA-4F0A-B2A0-1E9D0D50162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F823A-FC51-4678-3DFA-7DF53BEA1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Applicants with braces must provide: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DE961-CF87-2684-6ED6-9A30C6E5B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1600200"/>
            <a:ext cx="6934200" cy="36576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Proof of orthodontic care visits during previous 3 months  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Proof that a treatment plan is in place for continued care.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 signed agreement taking responsibility for associated costs.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 signed agreement that the applicant will remain compliant and not exceed authorized leave limits for orthodontic treatment. 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FC996F-9339-57D1-7483-037AFBC2E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73F288-119C-4A61-BAB7-6805DB4CCA3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5873A7-F5ED-3D85-9D29-273C84B81C60}"/>
              </a:ext>
            </a:extLst>
          </p:cNvPr>
          <p:cNvSpPr txBox="1"/>
          <p:nvPr/>
        </p:nvSpPr>
        <p:spPr>
          <a:xfrm>
            <a:off x="1752600" y="5715000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Reference:  </a:t>
            </a:r>
            <a:r>
              <a:rPr lang="en-US" dirty="0"/>
              <a:t>PRH-2, R3(f)</a:t>
            </a:r>
          </a:p>
        </p:txBody>
      </p:sp>
    </p:spTree>
    <p:extLst>
      <p:ext uri="{BB962C8B-B14F-4D97-AF65-F5344CB8AC3E}">
        <p14:creationId xmlns:p14="http://schemas.microsoft.com/office/powerpoint/2010/main" val="1888725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F54903D-5AE6-4DAF-6E41-AA40A5EDE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381000"/>
            <a:ext cx="6934200" cy="1143000"/>
          </a:xfrm>
        </p:spPr>
        <p:txBody>
          <a:bodyPr/>
          <a:lstStyle/>
          <a:p>
            <a:r>
              <a:rPr lang="en-US" sz="3600" dirty="0"/>
              <a:t>Student Introduction to </a:t>
            </a:r>
            <a:br>
              <a:rPr lang="en-US" sz="3600" dirty="0"/>
            </a:br>
            <a:r>
              <a:rPr lang="en-US" sz="3600" dirty="0"/>
              <a:t>Oral Health Services</a:t>
            </a:r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A125C65C-A836-9A70-EADC-6FD97A6B3C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2" r="3" b="6705"/>
          <a:stretch/>
        </p:blipFill>
        <p:spPr>
          <a:xfrm>
            <a:off x="1752600" y="1600200"/>
            <a:ext cx="6934200" cy="4038600"/>
          </a:xfr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6B8C5-A290-AABE-DA46-A506FB52B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5B73F288-119C-4A61-BAB7-6805DB4CCA32}" type="slidenum">
              <a:rPr lang="en-US" smtClean="0"/>
              <a:pPr>
                <a:spcAft>
                  <a:spcPts val="600"/>
                </a:spcAft>
                <a:defRPr/>
              </a:pPr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D3F0FC-F169-1EFB-FF92-F9D70693EE1A}"/>
              </a:ext>
            </a:extLst>
          </p:cNvPr>
          <p:cNvSpPr txBox="1"/>
          <p:nvPr/>
        </p:nvSpPr>
        <p:spPr>
          <a:xfrm>
            <a:off x="1981200" y="6172200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Reference:  </a:t>
            </a:r>
            <a:r>
              <a:rPr lang="en-US" dirty="0"/>
              <a:t>PRH-2.e, R1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11363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95D757-6AA0-5584-9200-829FFB36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73F288-119C-4A61-BAB7-6805DB4CCA3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7C7406-04DB-1865-54AD-383834AEC20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52600" y="449262"/>
            <a:ext cx="6934200" cy="1143000"/>
          </a:xfrm>
        </p:spPr>
        <p:txBody>
          <a:bodyPr/>
          <a:lstStyle/>
          <a:p>
            <a:r>
              <a:rPr lang="en-US" sz="3600" dirty="0"/>
              <a:t>Job Corps Health History Form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103981BB-C9C6-B3A3-0218-FE4D4D3EB93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5" t="20185" r="16275" b="7149"/>
          <a:stretch/>
        </p:blipFill>
        <p:spPr>
          <a:xfrm>
            <a:off x="1828800" y="2590801"/>
            <a:ext cx="3048000" cy="2285999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9435AC4-7258-4F97-5A6E-978DCFDBE98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207000" y="2590800"/>
            <a:ext cx="3505200" cy="639762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/>
              <a:t>Treatment Guidelines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A51DB35-73A0-E031-A49A-12B3AC0198E7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5638800" y="3203891"/>
            <a:ext cx="2819400" cy="2341563"/>
          </a:xfrm>
        </p:spPr>
        <p:txBody>
          <a:bodyPr/>
          <a:lstStyle/>
          <a:p>
            <a:r>
              <a:rPr lang="en-US" sz="2000" dirty="0"/>
              <a:t>Avulsed Tooth</a:t>
            </a:r>
          </a:p>
          <a:p>
            <a:r>
              <a:rPr lang="en-US" sz="2000" dirty="0"/>
              <a:t>Oral Bleeding</a:t>
            </a:r>
          </a:p>
          <a:p>
            <a:r>
              <a:rPr lang="en-US" sz="2000" dirty="0"/>
              <a:t>Oral Infection</a:t>
            </a:r>
          </a:p>
          <a:p>
            <a:r>
              <a:rPr lang="en-US" sz="2000" dirty="0"/>
              <a:t>Oral Pain</a:t>
            </a:r>
          </a:p>
        </p:txBody>
      </p:sp>
      <p:pic>
        <p:nvPicPr>
          <p:cNvPr id="5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AAEB037C-6747-762D-6E59-EE307F6C16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1" t="58791" r="15384" b="15894"/>
          <a:stretch/>
        </p:blipFill>
        <p:spPr bwMode="auto">
          <a:xfrm>
            <a:off x="2839719" y="1447800"/>
            <a:ext cx="4031987" cy="1024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190699-81CA-A493-3A52-0D64D49E34EC}"/>
              </a:ext>
            </a:extLst>
          </p:cNvPr>
          <p:cNvSpPr txBox="1"/>
          <p:nvPr/>
        </p:nvSpPr>
        <p:spPr>
          <a:xfrm>
            <a:off x="1752600" y="5486400"/>
            <a:ext cx="658064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Reference: </a:t>
            </a:r>
            <a:r>
              <a:rPr lang="en-US" sz="1600" dirty="0"/>
              <a:t>PRH-2, R16;</a:t>
            </a:r>
          </a:p>
          <a:p>
            <a:r>
              <a:rPr lang="en-US" sz="1600" dirty="0"/>
              <a:t> </a:t>
            </a:r>
            <a:r>
              <a:rPr lang="en-US" sz="1600" dirty="0">
                <a:hlinkClick r:id="rId5"/>
              </a:rPr>
              <a:t>https://supportservices.jobcorps.gov/health/Pages/HCGuidelines.aspx</a:t>
            </a:r>
            <a:endParaRPr lang="en-US" sz="1600" dirty="0"/>
          </a:p>
          <a:p>
            <a:r>
              <a:rPr lang="en-US" sz="1600" dirty="0"/>
              <a:t>Health Care Guidelines/Written Instructions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566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8A312-7347-FABF-D4C9-62FDEBBD5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JC Physical Examination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3C65A-2421-7BC1-0AF4-5E3743034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19. Required clinical evaluation of the mouth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D7BB20-960D-539C-68B4-1F3BB5E61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73F288-119C-4A61-BAB7-6805DB4CCA3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E8C787-BF86-E37E-D8EC-1C7F4BC1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67" t="33704" r="14167" b="47037"/>
          <a:stretch/>
        </p:blipFill>
        <p:spPr>
          <a:xfrm>
            <a:off x="1929911" y="3015503"/>
            <a:ext cx="6756889" cy="129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54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A2BDABB-1A11-18CF-DD46-9BFE143DA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Dental Readiness Inspection</a:t>
            </a:r>
          </a:p>
        </p:txBody>
      </p:sp>
      <p:pic>
        <p:nvPicPr>
          <p:cNvPr id="12" name="Content Placeholder 11" descr="A screenshot of a computer&#10;&#10;Description automatically generated">
            <a:extLst>
              <a:ext uri="{FF2B5EF4-FFF2-40B4-BE49-F238E27FC236}">
                <a16:creationId xmlns:a16="http://schemas.microsoft.com/office/drawing/2014/main" id="{DE69BC80-ADE4-0F77-E3C6-1458861FEF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1" t="20370" r="31111" b="8519"/>
          <a:stretch/>
        </p:blipFill>
        <p:spPr>
          <a:xfrm>
            <a:off x="1981200" y="2057400"/>
            <a:ext cx="2286000" cy="2420471"/>
          </a:xfr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DBD07D9-5844-573B-5EEA-49BB20D494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4419600" cy="4572000"/>
          </a:xfrm>
        </p:spPr>
        <p:txBody>
          <a:bodyPr/>
          <a:lstStyle/>
          <a:p>
            <a:r>
              <a:rPr lang="en-US" sz="2000" dirty="0"/>
              <a:t>The dentist is responsible for ensuring its performance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The dentist should delegate it after orienting the inspector to the technique, to document it on the Physical Exam form, and the oral exam consent/refusal process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The Personal Authorization for Center Dental Staff needs to be completed and filed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571E5C-6611-ABB0-59AC-941ABD6CE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929CD8-BD1D-4B36-A5F3-1EFA1DDBC6A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996B52-ACE9-BC96-9AB4-AD6876ED4AE9}"/>
              </a:ext>
            </a:extLst>
          </p:cNvPr>
          <p:cNvSpPr txBox="1"/>
          <p:nvPr/>
        </p:nvSpPr>
        <p:spPr>
          <a:xfrm>
            <a:off x="1981200" y="6245225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Reference:  </a:t>
            </a:r>
            <a:r>
              <a:rPr lang="en-US" dirty="0"/>
              <a:t>PRH-2, R3(b)</a:t>
            </a:r>
          </a:p>
        </p:txBody>
      </p:sp>
    </p:spTree>
    <p:extLst>
      <p:ext uri="{BB962C8B-B14F-4D97-AF65-F5344CB8AC3E}">
        <p14:creationId xmlns:p14="http://schemas.microsoft.com/office/powerpoint/2010/main" val="3709745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80B0-99DE-43F1-7285-06BF6645B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Dental Readiness Inspection Checklist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701A67-AF73-6F29-15B2-4A62A01CB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73F288-119C-4A61-BAB7-6805DB4CCA3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8ED85A-9662-0E9C-84AD-9E777F0BD2DB}"/>
              </a:ext>
            </a:extLst>
          </p:cNvPr>
          <p:cNvSpPr txBox="1"/>
          <p:nvPr/>
        </p:nvSpPr>
        <p:spPr>
          <a:xfrm>
            <a:off x="1828800" y="5943906"/>
            <a:ext cx="7917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 </a:t>
            </a:r>
            <a:r>
              <a:rPr lang="en-US" sz="1400" dirty="0">
                <a:hlinkClick r:id="rId3"/>
              </a:rPr>
              <a:t>https://supportservices.jobcorps.gov/health/Pages/OralHealth.aspx</a:t>
            </a:r>
            <a:endParaRPr lang="en-US" sz="1400" dirty="0"/>
          </a:p>
          <a:p>
            <a:r>
              <a:rPr lang="en-US" sz="1400" dirty="0"/>
              <a:t>Forms and Documents      Assessment and Diagnosis     DRI Checklist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A0A56D1-39C5-CA30-4AA6-C39DE483D969}"/>
              </a:ext>
            </a:extLst>
          </p:cNvPr>
          <p:cNvSpPr/>
          <p:nvPr/>
        </p:nvSpPr>
        <p:spPr>
          <a:xfrm>
            <a:off x="3783201" y="6246768"/>
            <a:ext cx="152401" cy="6602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0AAE0028-F6F3-CE69-4F64-7F12CA7787FE}"/>
              </a:ext>
            </a:extLst>
          </p:cNvPr>
          <p:cNvSpPr/>
          <p:nvPr/>
        </p:nvSpPr>
        <p:spPr>
          <a:xfrm>
            <a:off x="6172200" y="6251350"/>
            <a:ext cx="152401" cy="6602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10BA943E-6EC9-0E43-C8BB-B2112DCC6A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7" t="25581" r="47738" b="25373"/>
          <a:stretch/>
        </p:blipFill>
        <p:spPr>
          <a:xfrm>
            <a:off x="3293974" y="1615627"/>
            <a:ext cx="3030627" cy="4333303"/>
          </a:xfrm>
        </p:spPr>
      </p:pic>
    </p:spTree>
    <p:extLst>
      <p:ext uri="{BB962C8B-B14F-4D97-AF65-F5344CB8AC3E}">
        <p14:creationId xmlns:p14="http://schemas.microsoft.com/office/powerpoint/2010/main" val="1843181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8A312-7347-FABF-D4C9-62FDEBBD5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14. Dental Readiness Inspection*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3C65A-2421-7BC1-0AF4-5E3743034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400" dirty="0"/>
              <a:t>must be received within 14 days by the center dentist or designee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D7BB20-960D-539C-68B4-1F3BB5E61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73F288-119C-4A61-BAB7-6805DB4CCA3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60BC1C-6176-C1BF-C13C-7E9178A88D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13" t="33071" r="23090" b="55891"/>
          <a:stretch/>
        </p:blipFill>
        <p:spPr>
          <a:xfrm>
            <a:off x="1752600" y="2819400"/>
            <a:ext cx="6797040" cy="10573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BC57F9-DCA4-FEFF-2B50-9AB3887DB6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67" t="33704" r="14167" b="47037"/>
          <a:stretch/>
        </p:blipFill>
        <p:spPr>
          <a:xfrm>
            <a:off x="2514600" y="4114800"/>
            <a:ext cx="5181600" cy="990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BDB325-B6EC-AD7E-8B6F-74512CFA044F}"/>
              </a:ext>
            </a:extLst>
          </p:cNvPr>
          <p:cNvSpPr txBox="1"/>
          <p:nvPr/>
        </p:nvSpPr>
        <p:spPr>
          <a:xfrm>
            <a:off x="2066305" y="5691862"/>
            <a:ext cx="2433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Reference:</a:t>
            </a:r>
            <a:r>
              <a:rPr lang="en-US" sz="1400" dirty="0"/>
              <a:t>  PRH 2.3, R3(b)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C592A4-304D-79A1-B7E9-3925682ED742}"/>
              </a:ext>
            </a:extLst>
          </p:cNvPr>
          <p:cNvSpPr txBox="1"/>
          <p:nvPr/>
        </p:nvSpPr>
        <p:spPr>
          <a:xfrm flipH="1">
            <a:off x="2179317" y="6172200"/>
            <a:ext cx="5288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Section of the Physical Examination Form </a:t>
            </a:r>
          </a:p>
        </p:txBody>
      </p:sp>
    </p:spTree>
    <p:extLst>
      <p:ext uri="{BB962C8B-B14F-4D97-AF65-F5344CB8AC3E}">
        <p14:creationId xmlns:p14="http://schemas.microsoft.com/office/powerpoint/2010/main" val="1936249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68E84D-3C3A-91F4-6214-4F05AA07E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Oral Health Literacy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701CD-A6F3-4133-9F36-22F8D5BE0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1600200"/>
            <a:ext cx="6934200" cy="2667000"/>
          </a:xfrm>
        </p:spPr>
        <p:txBody>
          <a:bodyPr/>
          <a:lstStyle/>
          <a:p>
            <a:pPr marL="0" indent="0">
              <a:buNone/>
            </a:pP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“the degree to which individuals have the capacity to obtain, process and understand basic health information and services needed to make appropriate oral health decisions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.”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C63191-18C0-7429-CCA6-8FFD1FD7A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57868B-9620-40F3-A4B3-F9E59E8A582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BABDF3-9A51-BAF8-B8E6-F4D93F7FC016}"/>
              </a:ext>
            </a:extLst>
          </p:cNvPr>
          <p:cNvSpPr txBox="1"/>
          <p:nvPr/>
        </p:nvSpPr>
        <p:spPr>
          <a:xfrm>
            <a:off x="2209800" y="5105400"/>
            <a:ext cx="4442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Reference:  </a:t>
            </a:r>
            <a:r>
              <a:rPr lang="en-US" dirty="0"/>
              <a:t>American Dental Association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7803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099998-28AC-097E-C252-F18772A67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73F288-119C-4A61-BAB7-6805DB4CCA3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29B85-5021-F943-E29E-F8B151124B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9416" y="685800"/>
            <a:ext cx="6934200" cy="1143000"/>
          </a:xfrm>
        </p:spPr>
        <p:txBody>
          <a:bodyPr/>
          <a:lstStyle/>
          <a:p>
            <a:r>
              <a:rPr lang="en-US" sz="3600" dirty="0"/>
              <a:t>Elective Oral Examination Consent/Refusal Form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62BB69-484F-A042-52B1-488B276EF0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00" t="41112" r="33333" b="12963"/>
          <a:stretch/>
        </p:blipFill>
        <p:spPr>
          <a:xfrm>
            <a:off x="2362200" y="1828800"/>
            <a:ext cx="5648632" cy="427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86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D3C001-A73C-22E2-525E-65AF63636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Oral Examination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771148F-0F02-25DF-753C-2BF85DD148A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dirty="0"/>
              <a:t>All center health staff and providers must follow accepted professional standards of care 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1800" b="1" dirty="0"/>
              <a:t>Reference:  </a:t>
            </a:r>
            <a:r>
              <a:rPr lang="en-US" sz="1800" dirty="0"/>
              <a:t>PRH-2, R13  Professional Standards of Care</a:t>
            </a:r>
            <a:endParaRPr lang="en-US" sz="18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F37F6C-A947-3F91-1C3B-311171357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39D01-8DD9-40FD-AFB1-0FF81B27281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B5B5C4D-5ABB-6696-4987-567CF70A71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42500" t="18889" r="29166" b="17407"/>
          <a:stretch/>
        </p:blipFill>
        <p:spPr>
          <a:xfrm>
            <a:off x="1870414" y="1600200"/>
            <a:ext cx="3193371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31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C3B440D-EB6B-3D29-5F7C-92F4FAA54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Reference &amp; Resource </a:t>
            </a:r>
            <a:br>
              <a:rPr lang="en-US" sz="4000" dirty="0"/>
            </a:br>
            <a:r>
              <a:rPr lang="en-US" sz="4000" dirty="0"/>
              <a:t>for this Webinar</a:t>
            </a:r>
          </a:p>
        </p:txBody>
      </p:sp>
      <p:pic>
        <p:nvPicPr>
          <p:cNvPr id="9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7727C736-8428-34F1-4700-4241942D90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6" t="24321" r="20000" b="20371"/>
          <a:stretch/>
        </p:blipFill>
        <p:spPr>
          <a:xfrm>
            <a:off x="4038598" y="1981200"/>
            <a:ext cx="2177143" cy="1524000"/>
          </a:xfrm>
        </p:spPr>
      </p:pic>
      <p:pic>
        <p:nvPicPr>
          <p:cNvPr id="11" name="Content Placeholder 10" descr="A screenshot of a computer&#10;&#10;Description automatically generated">
            <a:extLst>
              <a:ext uri="{FF2B5EF4-FFF2-40B4-BE49-F238E27FC236}">
                <a16:creationId xmlns:a16="http://schemas.microsoft.com/office/drawing/2014/main" id="{DEB2CB09-7C03-35D2-5B51-1A2ED56E57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21" r="17977" b="21303"/>
          <a:stretch/>
        </p:blipFill>
        <p:spPr>
          <a:xfrm>
            <a:off x="1927443" y="3962400"/>
            <a:ext cx="6399455" cy="238633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00425-D71E-2984-C0EC-8E9C971A4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73F288-119C-4A61-BAB7-6805DB4CCA3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890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888575F-BC00-914F-9C1A-6D534F8CF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908969"/>
            <a:ext cx="6742113" cy="1362075"/>
          </a:xfrm>
        </p:spPr>
        <p:txBody>
          <a:bodyPr/>
          <a:lstStyle/>
          <a:p>
            <a:r>
              <a:rPr lang="en-US" b="0" i="0" dirty="0">
                <a:solidFill>
                  <a:srgbClr val="181818"/>
                </a:solidFill>
                <a:effectLst/>
                <a:latin typeface="+mn-lt"/>
              </a:rPr>
              <a:t>“People don't care how much you know until they know how much you care”</a:t>
            </a:r>
            <a:br>
              <a:rPr lang="en-US" b="0" i="0" dirty="0">
                <a:solidFill>
                  <a:srgbClr val="181818"/>
                </a:solidFill>
                <a:effectLst/>
                <a:latin typeface="+mn-lt"/>
              </a:rPr>
            </a:br>
            <a:br>
              <a:rPr lang="en-US" b="0" i="0" dirty="0">
                <a:solidFill>
                  <a:srgbClr val="181818"/>
                </a:solidFill>
                <a:effectLst/>
                <a:latin typeface="+mn-lt"/>
              </a:rPr>
            </a:br>
            <a:endParaRPr lang="en-US" dirty="0">
              <a:latin typeface="+mn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456CF6-00AD-CC13-9DCF-071086E038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44687" y="4572000"/>
            <a:ext cx="6742113" cy="433387"/>
          </a:xfrm>
        </p:spPr>
        <p:txBody>
          <a:bodyPr/>
          <a:lstStyle/>
          <a:p>
            <a:r>
              <a:rPr lang="en-US" b="0" i="0" dirty="0">
                <a:solidFill>
                  <a:srgbClr val="181818"/>
                </a:solidFill>
                <a:effectLst/>
                <a:latin typeface="Merriweather" panose="00000500000000000000" pitchFamily="2" charset="0"/>
              </a:rPr>
              <a:t>― </a:t>
            </a:r>
            <a:r>
              <a:rPr lang="en-US" b="1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Theodore Roosevelt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DC24EB-C08C-8B8E-CAF3-80E69F98C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73F288-119C-4A61-BAB7-6805DB4CCA3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54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E677B-6356-CB88-EE75-9158A858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E62A2D-75D7-4B7F-8457-6B3F6E8FCBE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B3DF0F-0A51-7365-C975-8A29A95308F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400" y="381000"/>
            <a:ext cx="6934200" cy="1143000"/>
          </a:xfrm>
        </p:spPr>
        <p:txBody>
          <a:bodyPr/>
          <a:lstStyle/>
          <a:p>
            <a:r>
              <a:rPr lang="en-US" sz="3600" dirty="0"/>
              <a:t>B. Priority Classification</a:t>
            </a:r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763D643F-8D50-4B44-C5AF-D6795A534CC6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74" t="30495" r="33101" b="29817"/>
          <a:stretch/>
        </p:blipFill>
        <p:spPr>
          <a:xfrm>
            <a:off x="1905000" y="3810000"/>
            <a:ext cx="1828800" cy="2145632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E18EB5B-9D12-AB8C-D109-2E02350CECD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4"/>
          <a:srcRect l="42500" t="18889" r="29166" b="17407"/>
          <a:stretch/>
        </p:blipFill>
        <p:spPr>
          <a:xfrm>
            <a:off x="4953000" y="1482878"/>
            <a:ext cx="3498850" cy="4424362"/>
          </a:xfrm>
          <a:prstGeom prst="rect">
            <a:avLst/>
          </a:prstGeom>
        </p:spPr>
      </p:pic>
      <p:pic>
        <p:nvPicPr>
          <p:cNvPr id="10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D33DAB2F-75A9-214C-2A14-11F70E67AD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6" t="31274" r="56822" b="26349"/>
          <a:stretch/>
        </p:blipFill>
        <p:spPr bwMode="auto">
          <a:xfrm>
            <a:off x="1804225" y="1295400"/>
            <a:ext cx="2036347" cy="253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3943B9-5C95-A18E-8BCC-87791E831555}"/>
              </a:ext>
            </a:extLst>
          </p:cNvPr>
          <p:cNvSpPr txBox="1"/>
          <p:nvPr/>
        </p:nvSpPr>
        <p:spPr>
          <a:xfrm>
            <a:off x="1804225" y="5907240"/>
            <a:ext cx="69341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References:  PRH-2, 2.3, R3(c); </a:t>
            </a:r>
          </a:p>
          <a:p>
            <a:r>
              <a:rPr lang="en-US" sz="1400" dirty="0">
                <a:hlinkClick r:id="rId6"/>
              </a:rPr>
              <a:t>https://supportservices.jobcorps.gov/Health/Pages/OralHealth.aspx</a:t>
            </a:r>
            <a:endParaRPr lang="en-US" sz="1400" dirty="0"/>
          </a:p>
          <a:p>
            <a:r>
              <a:rPr lang="en-US" sz="1400" dirty="0"/>
              <a:t>Forms &amp; Documents     Assessments and Diagnosis      Priority Classification System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231389F2-1DBA-9BCE-DC31-A24B5E7BC3DD}"/>
              </a:ext>
            </a:extLst>
          </p:cNvPr>
          <p:cNvSpPr/>
          <p:nvPr/>
        </p:nvSpPr>
        <p:spPr>
          <a:xfrm>
            <a:off x="3581400" y="6457255"/>
            <a:ext cx="152400" cy="9537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D5E3C436-2D75-25A1-EB9E-880FEA888085}"/>
              </a:ext>
            </a:extLst>
          </p:cNvPr>
          <p:cNvSpPr/>
          <p:nvPr/>
        </p:nvSpPr>
        <p:spPr>
          <a:xfrm>
            <a:off x="6019800" y="6457255"/>
            <a:ext cx="152400" cy="9537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8553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9311C-DE1F-60BD-3ED0-ADEC4E066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C.  Number of X-Rays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3D87F-47CD-0A41-4388-1CAB31D62E4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Bitewing X-rays</a:t>
            </a:r>
          </a:p>
          <a:p>
            <a:r>
              <a:rPr lang="en-US" dirty="0"/>
              <a:t>Other X-rays as needed for diagnosis</a:t>
            </a:r>
          </a:p>
          <a:p>
            <a:r>
              <a:rPr lang="en-US" dirty="0"/>
              <a:t>X-ray images are to be stored in the SHR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EC420D-0CCF-907A-0D05-1171ADBD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E62A2D-75D7-4B7F-8457-6B3F6E8FCBE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E04974A4-8A78-464F-139E-D5C3ECF4AB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42500" t="18889" r="29166" b="17407"/>
          <a:stretch/>
        </p:blipFill>
        <p:spPr>
          <a:xfrm>
            <a:off x="1870414" y="1600200"/>
            <a:ext cx="3193371" cy="4038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439C9E-11A1-B723-AD5D-5296433E325C}"/>
              </a:ext>
            </a:extLst>
          </p:cNvPr>
          <p:cNvSpPr txBox="1"/>
          <p:nvPr/>
        </p:nvSpPr>
        <p:spPr>
          <a:xfrm>
            <a:off x="2209800" y="5943600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Reference:  PRH-2, R3, (c)</a:t>
            </a:r>
          </a:p>
        </p:txBody>
      </p:sp>
    </p:spTree>
    <p:extLst>
      <p:ext uri="{BB962C8B-B14F-4D97-AF65-F5344CB8AC3E}">
        <p14:creationId xmlns:p14="http://schemas.microsoft.com/office/powerpoint/2010/main" val="1916132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9311C-DE1F-60BD-3ED0-ADEC4E066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D. Missing Teeth &amp; Existing Restorations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3D87F-47CD-0A41-4388-1CAB31D62E4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Place an “X” on missing teeth</a:t>
            </a:r>
          </a:p>
          <a:p>
            <a:r>
              <a:rPr lang="en-US" dirty="0"/>
              <a:t>Draw in existing restorations</a:t>
            </a:r>
          </a:p>
          <a:p>
            <a:r>
              <a:rPr lang="en-US" dirty="0"/>
              <a:t>The color does not matter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EC420D-0CCF-907A-0D05-1171ADBD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E62A2D-75D7-4B7F-8457-6B3F6E8FCBE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E04974A4-8A78-464F-139E-D5C3ECF4AB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42500" t="18889" r="29166" b="17407"/>
          <a:stretch/>
        </p:blipFill>
        <p:spPr>
          <a:xfrm>
            <a:off x="1870414" y="1600200"/>
            <a:ext cx="3193371" cy="4038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439C9E-11A1-B723-AD5D-5296433E325C}"/>
              </a:ext>
            </a:extLst>
          </p:cNvPr>
          <p:cNvSpPr txBox="1"/>
          <p:nvPr/>
        </p:nvSpPr>
        <p:spPr>
          <a:xfrm>
            <a:off x="2209800" y="5943600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Reference:  PRH-2, R3, (c)</a:t>
            </a:r>
          </a:p>
        </p:txBody>
      </p:sp>
    </p:spTree>
    <p:extLst>
      <p:ext uri="{BB962C8B-B14F-4D97-AF65-F5344CB8AC3E}">
        <p14:creationId xmlns:p14="http://schemas.microsoft.com/office/powerpoint/2010/main" val="42161610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9311C-DE1F-60BD-3ED0-ADEC4E066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E. Diseases and Abnormalities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3D87F-47CD-0A41-4388-1CAB31D62E4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Dental diseases</a:t>
            </a:r>
          </a:p>
          <a:p>
            <a:r>
              <a:rPr lang="en-US" dirty="0"/>
              <a:t>Draw in the surfaces of decay</a:t>
            </a:r>
          </a:p>
          <a:p>
            <a:r>
              <a:rPr lang="en-US" dirty="0"/>
              <a:t>Add remarks as needed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EC420D-0CCF-907A-0D05-1171ADBD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E62A2D-75D7-4B7F-8457-6B3F6E8FCBE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E04974A4-8A78-464F-139E-D5C3ECF4AB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42500" t="18889" r="29166" b="17407"/>
          <a:stretch/>
        </p:blipFill>
        <p:spPr>
          <a:xfrm>
            <a:off x="1870414" y="1600200"/>
            <a:ext cx="3193371" cy="4038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439C9E-11A1-B723-AD5D-5296433E325C}"/>
              </a:ext>
            </a:extLst>
          </p:cNvPr>
          <p:cNvSpPr txBox="1"/>
          <p:nvPr/>
        </p:nvSpPr>
        <p:spPr>
          <a:xfrm>
            <a:off x="2209800" y="5943600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Reference:  PRH-2, R3, (c)</a:t>
            </a:r>
          </a:p>
        </p:txBody>
      </p:sp>
    </p:spTree>
    <p:extLst>
      <p:ext uri="{BB962C8B-B14F-4D97-AF65-F5344CB8AC3E}">
        <p14:creationId xmlns:p14="http://schemas.microsoft.com/office/powerpoint/2010/main" val="830311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9311C-DE1F-60BD-3ED0-ADEC4E066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F. Plaque/Calculus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3D87F-47CD-0A41-4388-1CAB31D62E4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Visual, tactile, and radiographs</a:t>
            </a:r>
          </a:p>
          <a:p>
            <a:r>
              <a:rPr lang="en-US" dirty="0"/>
              <a:t>Completed by the dentist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EC420D-0CCF-907A-0D05-1171ADBD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E62A2D-75D7-4B7F-8457-6B3F6E8FCBE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E04974A4-8A78-464F-139E-D5C3ECF4AB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42500" t="18889" r="29166" b="17407"/>
          <a:stretch/>
        </p:blipFill>
        <p:spPr>
          <a:xfrm>
            <a:off x="1870414" y="1600200"/>
            <a:ext cx="3193371" cy="4038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439C9E-11A1-B723-AD5D-5296433E325C}"/>
              </a:ext>
            </a:extLst>
          </p:cNvPr>
          <p:cNvSpPr txBox="1"/>
          <p:nvPr/>
        </p:nvSpPr>
        <p:spPr>
          <a:xfrm>
            <a:off x="2209800" y="5943600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Reference:  PRH-2, R3, (c)</a:t>
            </a:r>
          </a:p>
        </p:txBody>
      </p:sp>
    </p:spTree>
    <p:extLst>
      <p:ext uri="{BB962C8B-B14F-4D97-AF65-F5344CB8AC3E}">
        <p14:creationId xmlns:p14="http://schemas.microsoft.com/office/powerpoint/2010/main" val="29203036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9311C-DE1F-60BD-3ED0-ADEC4E066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G. </a:t>
            </a:r>
            <a:r>
              <a:rPr lang="en-US" sz="3600" dirty="0" err="1"/>
              <a:t>Perio</a:t>
            </a:r>
            <a:r>
              <a:rPr lang="en-US" sz="3600" dirty="0"/>
              <a:t> Assessment</a:t>
            </a:r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E04974A4-8A78-464F-139E-D5C3ECF4AB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42222" t="20371" r="28889" b="16420"/>
          <a:stretch/>
        </p:blipFill>
        <p:spPr>
          <a:xfrm>
            <a:off x="1905000" y="2287368"/>
            <a:ext cx="3048000" cy="375138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3D87F-47CD-0A41-4388-1CAB31D62E4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sz="1600" dirty="0"/>
          </a:p>
          <a:p>
            <a:pPr marL="0" indent="0">
              <a:buNone/>
            </a:pPr>
            <a:r>
              <a:rPr lang="en-US" sz="1600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EC420D-0CCF-907A-0D05-1171ADBD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E62A2D-75D7-4B7F-8457-6B3F6E8FCBE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439C9E-11A1-B723-AD5D-5296433E325C}"/>
              </a:ext>
            </a:extLst>
          </p:cNvPr>
          <p:cNvSpPr txBox="1"/>
          <p:nvPr/>
        </p:nvSpPr>
        <p:spPr>
          <a:xfrm>
            <a:off x="2209800" y="5943600"/>
            <a:ext cx="54986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Reference:  PRH-2, R3, (c); </a:t>
            </a:r>
          </a:p>
          <a:p>
            <a:r>
              <a:rPr lang="en-US" sz="1400" dirty="0">
                <a:hlinkClick r:id="rId4"/>
              </a:rPr>
              <a:t>https://supportservices.jobcorps.gov/Health/Pages/OralHealth.aspx</a:t>
            </a:r>
            <a:endParaRPr lang="en-US" sz="1400" dirty="0"/>
          </a:p>
          <a:p>
            <a:r>
              <a:rPr lang="en-US" sz="1400" dirty="0"/>
              <a:t>Forms    Basic Dental Care     Periodontal Evaluation Chart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48DC26-DBC6-4A39-50ED-0B4252042A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853" t="15366" r="25833" b="15004"/>
          <a:stretch/>
        </p:blipFill>
        <p:spPr>
          <a:xfrm>
            <a:off x="4998722" y="2382520"/>
            <a:ext cx="2954655" cy="3581400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47EF8F5E-25B2-ED58-987B-872959845B51}"/>
              </a:ext>
            </a:extLst>
          </p:cNvPr>
          <p:cNvSpPr/>
          <p:nvPr/>
        </p:nvSpPr>
        <p:spPr>
          <a:xfrm>
            <a:off x="2819400" y="6477000"/>
            <a:ext cx="152400" cy="1212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47A07E9-1655-E7F1-89B3-37E6F0A4876A}"/>
              </a:ext>
            </a:extLst>
          </p:cNvPr>
          <p:cNvSpPr/>
          <p:nvPr/>
        </p:nvSpPr>
        <p:spPr>
          <a:xfrm>
            <a:off x="4495800" y="6482080"/>
            <a:ext cx="152400" cy="1212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640623-7BEA-0A56-511F-D400F3A6B076}"/>
              </a:ext>
            </a:extLst>
          </p:cNvPr>
          <p:cNvSpPr txBox="1"/>
          <p:nvPr/>
        </p:nvSpPr>
        <p:spPr>
          <a:xfrm>
            <a:off x="1905000" y="1447800"/>
            <a:ext cx="678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Probing is required and enter on a periodontal chart and can be completed by the dentist or dental hygienist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dentist must enter the diagnosis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1236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4B010-B33A-CB30-2332-3823984B0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H. Caries Risk Level</a:t>
            </a:r>
          </a:p>
        </p:txBody>
      </p:sp>
      <p:pic>
        <p:nvPicPr>
          <p:cNvPr id="14" name="Content Placeholder 13" descr="A screenshot of a computer&#10;&#10;Description automatically generated">
            <a:extLst>
              <a:ext uri="{FF2B5EF4-FFF2-40B4-BE49-F238E27FC236}">
                <a16:creationId xmlns:a16="http://schemas.microsoft.com/office/drawing/2014/main" id="{3925BCD5-0B69-074B-3499-3A2915323B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7" t="18001" r="37778" b="28110"/>
          <a:stretch/>
        </p:blipFill>
        <p:spPr>
          <a:xfrm>
            <a:off x="5486400" y="1610360"/>
            <a:ext cx="2587320" cy="311404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7DC145-17D7-8134-EB30-00AD576FA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E62A2D-75D7-4B7F-8457-6B3F6E8FCBE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A6E135E1-9501-FCCD-A955-1E1415F24F5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42222" t="20371" r="28889" b="16420"/>
          <a:stretch/>
        </p:blipFill>
        <p:spPr>
          <a:xfrm>
            <a:off x="1826390" y="1600200"/>
            <a:ext cx="3281420" cy="4038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3AF48E1-5A8A-549D-4187-61B77AE7C52D}"/>
              </a:ext>
            </a:extLst>
          </p:cNvPr>
          <p:cNvSpPr txBox="1"/>
          <p:nvPr/>
        </p:nvSpPr>
        <p:spPr>
          <a:xfrm>
            <a:off x="5334000" y="4800600"/>
            <a:ext cx="304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Must use a caries risk assessment 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caries risk assessment can be done by the dentist or RDH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7DFEFC-2314-0452-53FA-265AB1C637BE}"/>
              </a:ext>
            </a:extLst>
          </p:cNvPr>
          <p:cNvSpPr txBox="1"/>
          <p:nvPr/>
        </p:nvSpPr>
        <p:spPr>
          <a:xfrm>
            <a:off x="1981200" y="5754707"/>
            <a:ext cx="5715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References:  PRH-2, R3(c);</a:t>
            </a:r>
          </a:p>
          <a:p>
            <a:r>
              <a:rPr lang="en-US" sz="1400" dirty="0">
                <a:hlinkClick r:id="rId5"/>
              </a:rPr>
              <a:t>https://supportservices.jobcorps.gov/Health/Pages/OralHealth.aspx</a:t>
            </a:r>
            <a:endParaRPr lang="en-US" sz="1400" dirty="0"/>
          </a:p>
          <a:p>
            <a:r>
              <a:rPr lang="en-US" sz="1400" dirty="0"/>
              <a:t>Oral Health     Forms &amp; Documents     Basic Dental Care     CRA Form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0507DAF3-ACB7-F623-1A6C-FFE16BEE8829}"/>
              </a:ext>
            </a:extLst>
          </p:cNvPr>
          <p:cNvSpPr/>
          <p:nvPr/>
        </p:nvSpPr>
        <p:spPr>
          <a:xfrm>
            <a:off x="3048000" y="6238240"/>
            <a:ext cx="152400" cy="1524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90DAFB5-1A65-87A2-EA1F-E988AF6BFF6B}"/>
              </a:ext>
            </a:extLst>
          </p:cNvPr>
          <p:cNvCxnSpPr/>
          <p:nvPr/>
        </p:nvCxnSpPr>
        <p:spPr>
          <a:xfrm>
            <a:off x="7848600" y="64008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FAD40769-D5C9-3B36-9A2C-CB8BBF78E557}"/>
              </a:ext>
            </a:extLst>
          </p:cNvPr>
          <p:cNvSpPr/>
          <p:nvPr/>
        </p:nvSpPr>
        <p:spPr>
          <a:xfrm>
            <a:off x="4876800" y="6248400"/>
            <a:ext cx="152400" cy="1524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BBA3FB66-67AE-B950-1B03-39DB1DC8FECE}"/>
              </a:ext>
            </a:extLst>
          </p:cNvPr>
          <p:cNvSpPr/>
          <p:nvPr/>
        </p:nvSpPr>
        <p:spPr>
          <a:xfrm>
            <a:off x="6553200" y="6248400"/>
            <a:ext cx="152400" cy="1524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76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9311C-DE1F-60BD-3ED0-ADEC4E066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I. Soft Tissue Findings</a:t>
            </a:r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E04974A4-8A78-464F-139E-D5C3ECF4AB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42962" t="17736" r="28890" b="12469"/>
          <a:stretch/>
        </p:blipFill>
        <p:spPr>
          <a:xfrm>
            <a:off x="1978840" y="1630679"/>
            <a:ext cx="2895600" cy="403860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3D87F-47CD-0A41-4388-1CAB31D62E4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sz="1600" dirty="0"/>
          </a:p>
          <a:p>
            <a:pPr marL="0" indent="0">
              <a:buNone/>
            </a:pPr>
            <a:r>
              <a:rPr lang="en-US" sz="1600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EC420D-0CCF-907A-0D05-1171ADBD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E62A2D-75D7-4B7F-8457-6B3F6E8FCBE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439C9E-11A1-B723-AD5D-5296433E325C}"/>
              </a:ext>
            </a:extLst>
          </p:cNvPr>
          <p:cNvSpPr txBox="1"/>
          <p:nvPr/>
        </p:nvSpPr>
        <p:spPr>
          <a:xfrm>
            <a:off x="2209800" y="5943600"/>
            <a:ext cx="2433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Reference:  PRH-2, R3, (c) 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7EF8F5E-25B2-ED58-987B-872959845B51}"/>
              </a:ext>
            </a:extLst>
          </p:cNvPr>
          <p:cNvSpPr/>
          <p:nvPr/>
        </p:nvSpPr>
        <p:spPr>
          <a:xfrm>
            <a:off x="2819400" y="6477000"/>
            <a:ext cx="152400" cy="1212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47A07E9-1655-E7F1-89B3-37E6F0A4876A}"/>
              </a:ext>
            </a:extLst>
          </p:cNvPr>
          <p:cNvSpPr/>
          <p:nvPr/>
        </p:nvSpPr>
        <p:spPr>
          <a:xfrm>
            <a:off x="4495800" y="6482080"/>
            <a:ext cx="152400" cy="1212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0DE33F-C324-CD71-20DB-64D285BF5DA5}"/>
              </a:ext>
            </a:extLst>
          </p:cNvPr>
          <p:cNvSpPr txBox="1"/>
          <p:nvPr/>
        </p:nvSpPr>
        <p:spPr>
          <a:xfrm>
            <a:off x="5410200" y="2110105"/>
            <a:ext cx="2895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Note findings or none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Explain to the student what you are doing and why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Draw any findings on the diagram</a:t>
            </a:r>
          </a:p>
        </p:txBody>
      </p:sp>
    </p:spTree>
    <p:extLst>
      <p:ext uri="{BB962C8B-B14F-4D97-AF65-F5344CB8AC3E}">
        <p14:creationId xmlns:p14="http://schemas.microsoft.com/office/powerpoint/2010/main" val="3565502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9311C-DE1F-60BD-3ED0-ADEC4E066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K. Treatment Plan</a:t>
            </a:r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E04974A4-8A78-464F-139E-D5C3ECF4AB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42962" t="17736" r="28890" b="12469"/>
          <a:stretch/>
        </p:blipFill>
        <p:spPr>
          <a:xfrm>
            <a:off x="1978840" y="1630679"/>
            <a:ext cx="2895600" cy="403860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3D87F-47CD-0A41-4388-1CAB31D62E4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sz="1600" dirty="0"/>
          </a:p>
          <a:p>
            <a:pPr marL="0" indent="0">
              <a:buNone/>
            </a:pPr>
            <a:r>
              <a:rPr lang="en-US" sz="1600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EC420D-0CCF-907A-0D05-1171ADBD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E62A2D-75D7-4B7F-8457-6B3F6E8FCBED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439C9E-11A1-B723-AD5D-5296433E325C}"/>
              </a:ext>
            </a:extLst>
          </p:cNvPr>
          <p:cNvSpPr txBox="1"/>
          <p:nvPr/>
        </p:nvSpPr>
        <p:spPr>
          <a:xfrm>
            <a:off x="2209800" y="5943600"/>
            <a:ext cx="2433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Reference:  PRH-2, R3, (c)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0DE33F-C324-CD71-20DB-64D285BF5DA5}"/>
              </a:ext>
            </a:extLst>
          </p:cNvPr>
          <p:cNvSpPr txBox="1"/>
          <p:nvPr/>
        </p:nvSpPr>
        <p:spPr>
          <a:xfrm>
            <a:off x="5562600" y="2133600"/>
            <a:ext cx="2819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Note the basic oral care procedures you will be performing (teeth numbers, surfaces, and priority classification for each tooth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202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9437C56-58EC-25BF-BEC3-977C3B63F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Job Corps’ Landmark Legislation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2FEEFA8-08F9-69F8-2ED5-26D1912BC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52600" y="1541939"/>
            <a:ext cx="3429000" cy="639762"/>
          </a:xfrm>
        </p:spPr>
        <p:txBody>
          <a:bodyPr/>
          <a:lstStyle/>
          <a:p>
            <a:pPr algn="ctr"/>
            <a:r>
              <a:rPr lang="en-US" sz="2000" dirty="0"/>
              <a:t>Economic Opportunity </a:t>
            </a:r>
          </a:p>
          <a:p>
            <a:pPr algn="ctr"/>
            <a:r>
              <a:rPr lang="en-US" sz="2000" dirty="0"/>
              <a:t>Act of 1964</a:t>
            </a:r>
          </a:p>
        </p:txBody>
      </p:sp>
      <p:pic>
        <p:nvPicPr>
          <p:cNvPr id="1026" name="Picture 2" descr="Job Corps">
            <a:extLst>
              <a:ext uri="{FF2B5EF4-FFF2-40B4-BE49-F238E27FC236}">
                <a16:creationId xmlns:a16="http://schemas.microsoft.com/office/drawing/2014/main" id="{DB080718-DBD8-A6CC-24A7-F7EF57772F4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30618" y="2209800"/>
            <a:ext cx="2645951" cy="395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08422E6-E206-8799-62C8-5B470AC70A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29200" y="1535112"/>
            <a:ext cx="3657600" cy="979487"/>
          </a:xfrm>
        </p:spPr>
        <p:txBody>
          <a:bodyPr/>
          <a:lstStyle/>
          <a:p>
            <a:pPr algn="ctr"/>
            <a:r>
              <a:rPr lang="en-US" sz="2000" dirty="0"/>
              <a:t>Workforce Innovation &amp; Opportunity Act of 2016 (Final Rule)</a:t>
            </a:r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F6EF8B40-9261-CA21-CC56-8DCD137C270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5" t="15388" r="35006" b="9300"/>
          <a:stretch/>
        </p:blipFill>
        <p:spPr>
          <a:xfrm>
            <a:off x="4953000" y="2450123"/>
            <a:ext cx="3429000" cy="334107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9DD5CB-2981-7BD1-C3BD-34EBC6D70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E62A2D-75D7-4B7F-8457-6B3F6E8FCBE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CE785F-DC55-41C6-6AB0-F9F169ED5E98}"/>
              </a:ext>
            </a:extLst>
          </p:cNvPr>
          <p:cNvSpPr txBox="1"/>
          <p:nvPr/>
        </p:nvSpPr>
        <p:spPr>
          <a:xfrm>
            <a:off x="2057400" y="6161088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President Lyndon B. Johnson at a </a:t>
            </a:r>
          </a:p>
          <a:p>
            <a:r>
              <a:rPr lang="en-US" sz="1200" dirty="0"/>
              <a:t>Job Corps Center 1965</a:t>
            </a:r>
          </a:p>
        </p:txBody>
      </p:sp>
    </p:spTree>
    <p:extLst>
      <p:ext uri="{BB962C8B-B14F-4D97-AF65-F5344CB8AC3E}">
        <p14:creationId xmlns:p14="http://schemas.microsoft.com/office/powerpoint/2010/main" val="24214992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-76200"/>
            <a:ext cx="9144000" cy="6934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534400" cy="716014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Informed Consent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3" b="3774"/>
          <a:stretch/>
        </p:blipFill>
        <p:spPr>
          <a:xfrm>
            <a:off x="2114085" y="1031371"/>
            <a:ext cx="4712465" cy="5318233"/>
          </a:xfrm>
        </p:spPr>
      </p:pic>
      <p:grpSp>
        <p:nvGrpSpPr>
          <p:cNvPr id="28" name="Group 27"/>
          <p:cNvGrpSpPr/>
          <p:nvPr/>
        </p:nvGrpSpPr>
        <p:grpSpPr>
          <a:xfrm>
            <a:off x="381000" y="1828800"/>
            <a:ext cx="1981200" cy="646331"/>
            <a:chOff x="381000" y="1828800"/>
            <a:chExt cx="1981200" cy="646331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981200" y="1981200"/>
              <a:ext cx="381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381000" y="1828800"/>
              <a:ext cx="16594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Summary of </a:t>
              </a:r>
            </a:p>
            <a:p>
              <a:r>
                <a:rPr lang="en-US" dirty="0"/>
                <a:t>treatment plan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52400" y="3048000"/>
            <a:ext cx="3254246" cy="646331"/>
            <a:chOff x="152400" y="3048000"/>
            <a:chExt cx="3254246" cy="646331"/>
          </a:xfrm>
        </p:grpSpPr>
        <p:cxnSp>
          <p:nvCxnSpPr>
            <p:cNvPr id="21" name="Straight Arrow Connector 20"/>
            <p:cNvCxnSpPr/>
            <p:nvPr/>
          </p:nvCxnSpPr>
          <p:spPr>
            <a:xfrm flipV="1">
              <a:off x="1905000" y="3200400"/>
              <a:ext cx="438808" cy="12612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152400" y="3048000"/>
              <a:ext cx="32542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Risks of not </a:t>
              </a:r>
            </a:p>
            <a:p>
              <a:r>
                <a:rPr lang="en-US" dirty="0"/>
                <a:t>following </a:t>
              </a:r>
              <a:r>
                <a:rPr lang="en-US" dirty="0" err="1"/>
                <a:t>tx</a:t>
              </a:r>
              <a:r>
                <a:rPr lang="en-US" dirty="0"/>
                <a:t> plan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477000" y="2514600"/>
            <a:ext cx="2399501" cy="369332"/>
            <a:chOff x="6477000" y="2514600"/>
            <a:chExt cx="2399501" cy="369332"/>
          </a:xfrm>
        </p:grpSpPr>
        <p:cxnSp>
          <p:nvCxnSpPr>
            <p:cNvPr id="25" name="Straight Arrow Connector 24"/>
            <p:cNvCxnSpPr>
              <a:stCxn id="27" idx="1"/>
            </p:cNvCxnSpPr>
            <p:nvPr/>
          </p:nvCxnSpPr>
          <p:spPr>
            <a:xfrm flipH="1" flipV="1">
              <a:off x="6477000" y="2590800"/>
              <a:ext cx="381000" cy="10846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6858000" y="2514600"/>
              <a:ext cx="20185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Benefits of </a:t>
              </a:r>
              <a:r>
                <a:rPr lang="en-US" dirty="0" err="1"/>
                <a:t>tx</a:t>
              </a:r>
              <a:r>
                <a:rPr lang="en-US" dirty="0"/>
                <a:t> plan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477000" y="3733800"/>
            <a:ext cx="2167925" cy="646331"/>
            <a:chOff x="6477000" y="3733800"/>
            <a:chExt cx="2167925" cy="646331"/>
          </a:xfrm>
        </p:grpSpPr>
        <p:cxnSp>
          <p:nvCxnSpPr>
            <p:cNvPr id="30" name="Straight Arrow Connector 29"/>
            <p:cNvCxnSpPr/>
            <p:nvPr/>
          </p:nvCxnSpPr>
          <p:spPr>
            <a:xfrm flipH="1" flipV="1">
              <a:off x="6477000" y="3810000"/>
              <a:ext cx="328448" cy="9900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6934200" y="3733800"/>
              <a:ext cx="17107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Alternatives to </a:t>
              </a:r>
            </a:p>
            <a:p>
              <a:r>
                <a:rPr lang="en-US" dirty="0" err="1"/>
                <a:t>Tx</a:t>
              </a:r>
              <a:r>
                <a:rPr lang="en-US" dirty="0"/>
                <a:t> plan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28600" y="4495800"/>
            <a:ext cx="2252021" cy="369332"/>
            <a:chOff x="228600" y="4495800"/>
            <a:chExt cx="2252021" cy="369332"/>
          </a:xfrm>
        </p:grpSpPr>
        <p:cxnSp>
          <p:nvCxnSpPr>
            <p:cNvPr id="35" name="Straight Arrow Connector 34"/>
            <p:cNvCxnSpPr/>
            <p:nvPr/>
          </p:nvCxnSpPr>
          <p:spPr>
            <a:xfrm flipV="1">
              <a:off x="2133600" y="4572000"/>
              <a:ext cx="347021" cy="3021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228600" y="4495800"/>
              <a:ext cx="21003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Student’s decision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33400" y="5410200"/>
            <a:ext cx="1658008" cy="369332"/>
            <a:chOff x="533400" y="5410200"/>
            <a:chExt cx="1658008" cy="369332"/>
          </a:xfrm>
        </p:grpSpPr>
        <p:cxnSp>
          <p:nvCxnSpPr>
            <p:cNvPr id="40" name="Straight Arrow Connector 39"/>
            <p:cNvCxnSpPr/>
            <p:nvPr/>
          </p:nvCxnSpPr>
          <p:spPr>
            <a:xfrm>
              <a:off x="1752600" y="5562600"/>
              <a:ext cx="43880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533400" y="5410200"/>
              <a:ext cx="1172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Signature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4EAD1B-2BE0-4480-92CD-F49085CED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E62A2D-75D7-4B7F-8457-6B3F6E8FCBE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9A1747-923A-EDF6-3425-ABC6B43E61E7}"/>
              </a:ext>
            </a:extLst>
          </p:cNvPr>
          <p:cNvSpPr txBox="1"/>
          <p:nvPr/>
        </p:nvSpPr>
        <p:spPr>
          <a:xfrm>
            <a:off x="563881" y="6324600"/>
            <a:ext cx="6751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Reference:  </a:t>
            </a:r>
            <a:r>
              <a:rPr lang="en-US" sz="1800" dirty="0"/>
              <a:t>PRH-2, R13  Professional Standards of Care</a:t>
            </a:r>
            <a:endParaRPr lang="en-US" sz="18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49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9F1ED-B0AA-34EA-7656-3A6102197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At Conclusion of Oral Exam Visit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46EE02-9AB8-5664-2CBD-C385705EF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Explain findings to the student</a:t>
            </a:r>
          </a:p>
          <a:p>
            <a:r>
              <a:rPr lang="en-US" sz="2000" dirty="0"/>
              <a:t>Explain the treatment plan</a:t>
            </a:r>
          </a:p>
          <a:p>
            <a:r>
              <a:rPr lang="en-US" sz="2000" dirty="0"/>
              <a:t>Explain the priority classification system</a:t>
            </a:r>
          </a:p>
          <a:p>
            <a:r>
              <a:rPr lang="en-US" sz="2000" dirty="0"/>
              <a:t>Give instructions on the appointment system</a:t>
            </a:r>
          </a:p>
          <a:p>
            <a:r>
              <a:rPr lang="en-US" sz="2000" dirty="0"/>
              <a:t>Informed consent for treatment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B943A9-A777-DE79-18F5-8E5A3475F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E62A2D-75D7-4B7F-8457-6B3F6E8FCBE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0AEFB8-E6CA-A751-F0AF-E9E1325FF97E}"/>
              </a:ext>
            </a:extLst>
          </p:cNvPr>
          <p:cNvSpPr txBox="1"/>
          <p:nvPr/>
        </p:nvSpPr>
        <p:spPr>
          <a:xfrm>
            <a:off x="1905000" y="5715462"/>
            <a:ext cx="6083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Reference:  </a:t>
            </a:r>
            <a:r>
              <a:rPr lang="en-US" sz="1800" dirty="0"/>
              <a:t>PRH-2, R13  Professional Standards of Care</a:t>
            </a:r>
            <a:endParaRPr lang="en-US" sz="18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3133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4CF0BA0-3BF6-5857-F265-24DFC3ECF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Basic Oral Care</a:t>
            </a:r>
          </a:p>
        </p:txBody>
      </p:sp>
      <p:pic>
        <p:nvPicPr>
          <p:cNvPr id="9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47F40A0F-5B85-B9D0-3E4A-300B43BBF2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5" t="19644" r="26374" b="31441"/>
          <a:stretch/>
        </p:blipFill>
        <p:spPr>
          <a:xfrm>
            <a:off x="2438400" y="1634418"/>
            <a:ext cx="5262365" cy="430918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454F07-8D47-B7BF-6919-D8A2D04F3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E62A2D-75D7-4B7F-8457-6B3F6E8FCBE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DBCD6E-70A7-B76E-4DDD-57DF398FC2D0}"/>
              </a:ext>
            </a:extLst>
          </p:cNvPr>
          <p:cNvSpPr txBox="1"/>
          <p:nvPr/>
        </p:nvSpPr>
        <p:spPr>
          <a:xfrm>
            <a:off x="2133600" y="6190813"/>
            <a:ext cx="2643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Reference:  PRH-2, Exhibit 2-4</a:t>
            </a:r>
          </a:p>
        </p:txBody>
      </p:sp>
    </p:spTree>
    <p:extLst>
      <p:ext uri="{BB962C8B-B14F-4D97-AF65-F5344CB8AC3E}">
        <p14:creationId xmlns:p14="http://schemas.microsoft.com/office/powerpoint/2010/main" val="25472865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Oral Disease Prevention Education &amp; Management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800" dirty="0"/>
          </a:p>
          <a:p>
            <a:r>
              <a:rPr lang="en-US" sz="2800" dirty="0"/>
              <a:t>Oral hygiene instruction</a:t>
            </a:r>
          </a:p>
          <a:p>
            <a:r>
              <a:rPr lang="en-US" sz="2800" dirty="0"/>
              <a:t>Oral disease risk assessments</a:t>
            </a:r>
          </a:p>
          <a:p>
            <a:r>
              <a:rPr lang="en-US" sz="2800" dirty="0"/>
              <a:t>Group education</a:t>
            </a:r>
          </a:p>
          <a:p>
            <a:r>
              <a:rPr lang="en-US" sz="2800" dirty="0"/>
              <a:t>Oral health promotion activities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7C972-60B4-449B-8BB0-808E7E778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E62A2D-75D7-4B7F-8457-6B3F6E8FCBE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69D7F1-BE56-473B-86F3-E3835EB040A1}"/>
              </a:ext>
            </a:extLst>
          </p:cNvPr>
          <p:cNvSpPr txBox="1"/>
          <p:nvPr/>
        </p:nvSpPr>
        <p:spPr>
          <a:xfrm>
            <a:off x="1905000" y="5837019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Reference: </a:t>
            </a:r>
            <a:r>
              <a:rPr lang="en-US" dirty="0"/>
              <a:t>PRH Exhibit 2-4 Job Corps Basic Health Care Responsibilities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8046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475F8-A375-9D16-2FFB-2941E8480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Medical Separations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C3AF3-4C80-F4F6-FF6B-7AC19A45C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When a necessary procedure exceeds basic oral care</a:t>
            </a:r>
          </a:p>
          <a:p>
            <a:r>
              <a:rPr lang="en-US" sz="2400" u="sng" dirty="0"/>
              <a:t>Or</a:t>
            </a:r>
            <a:r>
              <a:rPr lang="en-US" sz="2400" dirty="0"/>
              <a:t> an oral condition significantly interferes with a student’s training</a:t>
            </a:r>
          </a:p>
          <a:p>
            <a:r>
              <a:rPr lang="en-US" sz="2400" dirty="0"/>
              <a:t>The dentist does a clinical assessment</a:t>
            </a:r>
          </a:p>
          <a:p>
            <a:r>
              <a:rPr lang="en-US" sz="2400" dirty="0"/>
              <a:t>Student gets a referral</a:t>
            </a:r>
          </a:p>
          <a:p>
            <a:r>
              <a:rPr lang="en-US" sz="2400" dirty="0"/>
              <a:t>Initially a MSWR if student returns within 180 days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993B87-D656-1F03-B842-72269E195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73F288-119C-4A61-BAB7-6805DB4CCA32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971FE9-ADAE-3741-44BC-51C0D8597914}"/>
              </a:ext>
            </a:extLst>
          </p:cNvPr>
          <p:cNvSpPr txBox="1"/>
          <p:nvPr/>
        </p:nvSpPr>
        <p:spPr>
          <a:xfrm>
            <a:off x="1981200" y="6019800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Reference:  </a:t>
            </a:r>
            <a:r>
              <a:rPr lang="en-US" dirty="0"/>
              <a:t>PRH 6.2, R5(e)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62952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DB65632-8087-4482-1106-8FE0DDDB4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When the dentist is unavailable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AAE9212-EAD9-BDF0-A25A-A25BB1CD9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00200" y="2006304"/>
            <a:ext cx="3429000" cy="639762"/>
          </a:xfrm>
        </p:spPr>
        <p:txBody>
          <a:bodyPr/>
          <a:lstStyle/>
          <a:p>
            <a:pPr algn="ctr"/>
            <a:r>
              <a:rPr lang="en-US" sz="2000" dirty="0"/>
              <a:t>Agreement with community facilities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ADB4E8-6777-E8F7-5613-CAF4FB0EBA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84140" y="1969363"/>
            <a:ext cx="3505200" cy="639762"/>
          </a:xfrm>
        </p:spPr>
        <p:txBody>
          <a:bodyPr/>
          <a:lstStyle/>
          <a:p>
            <a:r>
              <a:rPr lang="en-US" sz="2000" dirty="0"/>
              <a:t>Symptomatic Guidelines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2348C0E-D0EB-0C3E-C89F-F899409398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257800" y="2737534"/>
            <a:ext cx="3505200" cy="2092325"/>
          </a:xfrm>
        </p:spPr>
        <p:txBody>
          <a:bodyPr/>
          <a:lstStyle/>
          <a:p>
            <a:r>
              <a:rPr lang="en-US" dirty="0"/>
              <a:t>Avulsed Tooth</a:t>
            </a:r>
          </a:p>
          <a:p>
            <a:r>
              <a:rPr lang="en-US" dirty="0"/>
              <a:t>Oral Bleeding</a:t>
            </a:r>
          </a:p>
          <a:p>
            <a:r>
              <a:rPr lang="en-US" dirty="0"/>
              <a:t>Oral Infection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00B459-CA14-7BA3-6A4D-5674D58E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E62A2D-75D7-4B7F-8457-6B3F6E8FCBED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FB8DD1-4902-4B4F-D405-F61BCB7DD994}"/>
              </a:ext>
            </a:extLst>
          </p:cNvPr>
          <p:cNvSpPr txBox="1"/>
          <p:nvPr/>
        </p:nvSpPr>
        <p:spPr>
          <a:xfrm>
            <a:off x="1801352" y="5663625"/>
            <a:ext cx="65806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Reference: </a:t>
            </a:r>
            <a:r>
              <a:rPr lang="en-US" sz="1600" dirty="0"/>
              <a:t>PRH 2-3, R16; PRH-2.3,R3(e)</a:t>
            </a:r>
          </a:p>
          <a:p>
            <a:r>
              <a:rPr lang="en-US" sz="1600" dirty="0"/>
              <a:t> https://supportservices.jobcorps.gov/health/Pages/HCGuidelines.aspx</a:t>
            </a:r>
          </a:p>
        </p:txBody>
      </p:sp>
      <p:pic>
        <p:nvPicPr>
          <p:cNvPr id="4098" name="Picture 2" descr="Best Medical Clinic Building Illustrations, Royalty-Free Vector Graphics &amp; Clip Art - iStock">
            <a:extLst>
              <a:ext uri="{FF2B5EF4-FFF2-40B4-BE49-F238E27FC236}">
                <a16:creationId xmlns:a16="http://schemas.microsoft.com/office/drawing/2014/main" id="{EEC181D1-0AC5-2C8B-897D-DE647628AA8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525" y="3004602"/>
            <a:ext cx="1681956" cy="168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6434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52600" y="381000"/>
            <a:ext cx="6934200" cy="1143000"/>
          </a:xfrm>
        </p:spPr>
        <p:txBody>
          <a:bodyPr wrap="square" anchor="ctr">
            <a:normAutofit/>
          </a:bodyPr>
          <a:lstStyle/>
          <a:p>
            <a:r>
              <a:rPr lang="en-US" sz="3600" dirty="0"/>
              <a:t>Other Duties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8" r="3" b="12208"/>
          <a:stretch/>
        </p:blipFill>
        <p:spPr>
          <a:xfrm rot="16200000">
            <a:off x="1447800" y="1905000"/>
            <a:ext cx="4038600" cy="3429000"/>
          </a:xfrm>
          <a:noFill/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257800" y="1600200"/>
            <a:ext cx="3429000" cy="4038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 dirty="0"/>
              <a:t>Scheduling appointments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Recirculating instruments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Preventive equipment maintenance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Maintaining supply inventory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Pulling and filing charts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Following up on missed appointments    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Staff meetings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Student introduction to Oral Health Services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Dental Unit Waterline maintenance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Attending the monthly OHP teleconferences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DFDA97-C09A-4C73-9C69-64CF1B5CC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BDE62A2D-75D7-4B7F-8457-6B3F6E8FCBED}" type="slidenum">
              <a:rPr lang="en-US" smtClean="0"/>
              <a:pPr>
                <a:spcAft>
                  <a:spcPts val="600"/>
                </a:spcAft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41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chemeClr val="tx1"/>
                </a:solidFill>
              </a:rPr>
              <a:t>Program Compliance Assessment </a:t>
            </a:r>
          </a:p>
        </p:txBody>
      </p:sp>
      <p:sp>
        <p:nvSpPr>
          <p:cNvPr id="24578" name="Content Placeholder 1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/>
              <a:t>Humanitas Health Support Contractor visit every 2 years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/>
              <a:t>Pre-assessment questions &amp; HW personnel interviews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/>
              <a:t>Student focus groups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/>
              <a:t>HW personnel have an opportunity to share best practices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/>
              <a:t>The assessors look at the environment of care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/>
              <a:t>The Regional Office and center receive a written report 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/>
              <a:t>The center must develop a corrective action plan by a deadline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AAB759-2A0F-410A-95DE-36094F7DD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73F288-119C-4A61-BAB7-6805DB4CCA32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3473E7-4A69-431D-A2F6-EEA5F9555D8D}"/>
              </a:ext>
            </a:extLst>
          </p:cNvPr>
          <p:cNvSpPr txBox="1"/>
          <p:nvPr/>
        </p:nvSpPr>
        <p:spPr>
          <a:xfrm>
            <a:off x="1981200" y="5621576"/>
            <a:ext cx="586602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PCA Assessment Tool</a:t>
            </a:r>
            <a:endParaRPr lang="en-US" sz="1600" dirty="0"/>
          </a:p>
          <a:p>
            <a:r>
              <a:rPr lang="en-US" sz="1600" dirty="0">
                <a:hlinkClick r:id="rId3"/>
              </a:rPr>
              <a:t>Health and Wellness Program Compliance Assessment TOOL</a:t>
            </a:r>
            <a:r>
              <a:rPr lang="en-US" sz="16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8212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Important Resources</a:t>
            </a:r>
          </a:p>
        </p:txBody>
      </p:sp>
      <p:sp>
        <p:nvSpPr>
          <p:cNvPr id="2" name="Rectangle 103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Job Corps Support Service website</a:t>
            </a:r>
          </a:p>
          <a:p>
            <a:pPr marL="0" indent="0">
              <a:buNone/>
            </a:pPr>
            <a:r>
              <a:rPr lang="en-US" sz="2400" dirty="0"/>
              <a:t>      (</a:t>
            </a:r>
            <a:r>
              <a:rPr lang="en-US" sz="2400" dirty="0">
                <a:hlinkClick r:id="rId3"/>
              </a:rPr>
              <a:t>https://supportservices.jobcorps.gov</a:t>
            </a:r>
            <a:r>
              <a:rPr lang="en-US" sz="2400" dirty="0"/>
              <a:t>)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PRH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Center Dentist Desk Reference Guide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Webinar slides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Health &amp; Wellness Solutions Newsletter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Oral Health personnel monthly teleconference minutes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Job Corps Directives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JC Annual Health &amp; Wellness and Disability Report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Guidance to prepare for Program Compliance Assessments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…and lots more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380F8F-C9A9-46B3-879B-FCC6BCFF3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73F288-119C-4A61-BAB7-6805DB4CCA32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9093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Center Health &amp; Wellness Personnel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Oral Health and Wellness Team</a:t>
            </a:r>
          </a:p>
          <a:p>
            <a:r>
              <a:rPr lang="en-US" sz="2800" dirty="0"/>
              <a:t>Health and Wellness Director</a:t>
            </a:r>
          </a:p>
          <a:p>
            <a:r>
              <a:rPr lang="en-US" sz="2800" dirty="0"/>
              <a:t>Medical Team</a:t>
            </a:r>
          </a:p>
          <a:p>
            <a:r>
              <a:rPr lang="en-US" sz="2800" dirty="0"/>
              <a:t>Mental Health Consultant</a:t>
            </a:r>
          </a:p>
          <a:p>
            <a:r>
              <a:rPr lang="en-US" sz="2800" dirty="0"/>
              <a:t>Trainee Employee Assistance Program Specialist</a:t>
            </a:r>
          </a:p>
          <a:p>
            <a:r>
              <a:rPr lang="en-US" sz="2800" dirty="0"/>
              <a:t>Disability Coordinator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139ABA-DAFD-4A7B-8CEC-2AB235EE9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73F288-119C-4A61-BAB7-6805DB4CCA32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145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D5007BE-C07A-8AFA-6472-0D8C0EE55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381000"/>
            <a:ext cx="6934200" cy="1143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dirty="0"/>
              <a:t>Viewed unfairly through an </a:t>
            </a:r>
            <a:br>
              <a:rPr lang="en-US" sz="3700" dirty="0"/>
            </a:br>
            <a:r>
              <a:rPr lang="en-US" sz="3700" dirty="0"/>
              <a:t>“at-risk” lens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D47B644-5598-2B3A-EBE6-60A1E7017F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" b="9434"/>
          <a:stretch/>
        </p:blipFill>
        <p:spPr bwMode="auto">
          <a:xfrm>
            <a:off x="2590800" y="2133600"/>
            <a:ext cx="5298863" cy="36576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78A0C0-4F5B-C339-33D6-9771A2E26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29929CD8-BD1D-4B36-A5F3-1EFA1DDBC6A4}" type="slidenum">
              <a:rPr lang="en-US" smtClean="0"/>
              <a:pPr>
                <a:spcAft>
                  <a:spcPts val="600"/>
                </a:spcAft>
                <a:defRPr/>
              </a:pPr>
              <a:t>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551281-7464-2E3C-56F9-F5D70A3C7366}"/>
              </a:ext>
            </a:extLst>
          </p:cNvPr>
          <p:cNvSpPr txBox="1"/>
          <p:nvPr/>
        </p:nvSpPr>
        <p:spPr>
          <a:xfrm>
            <a:off x="2895600" y="1551800"/>
            <a:ext cx="1232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“You’re an</a:t>
            </a:r>
          </a:p>
          <a:p>
            <a:r>
              <a:rPr lang="en-US" dirty="0"/>
              <a:t>ex-felon”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D0F118-DB5D-BE22-00A5-692D58C18D74}"/>
              </a:ext>
            </a:extLst>
          </p:cNvPr>
          <p:cNvSpPr txBox="1"/>
          <p:nvPr/>
        </p:nvSpPr>
        <p:spPr>
          <a:xfrm>
            <a:off x="5140406" y="1551801"/>
            <a:ext cx="1343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“You have </a:t>
            </a:r>
          </a:p>
          <a:p>
            <a:r>
              <a:rPr lang="en-US" dirty="0"/>
              <a:t>a disability”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D1A6FE-CF22-4A07-4B51-FF7ECB8BA454}"/>
              </a:ext>
            </a:extLst>
          </p:cNvPr>
          <p:cNvSpPr txBox="1"/>
          <p:nvPr/>
        </p:nvSpPr>
        <p:spPr>
          <a:xfrm>
            <a:off x="1672440" y="2133600"/>
            <a:ext cx="10438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“You’re </a:t>
            </a:r>
          </a:p>
          <a:p>
            <a:r>
              <a:rPr lang="en-US" dirty="0"/>
              <a:t>a</a:t>
            </a:r>
          </a:p>
          <a:p>
            <a:r>
              <a:rPr lang="en-US" dirty="0"/>
              <a:t>high</a:t>
            </a:r>
          </a:p>
          <a:p>
            <a:r>
              <a:rPr lang="en-US" dirty="0"/>
              <a:t>school</a:t>
            </a:r>
          </a:p>
          <a:p>
            <a:r>
              <a:rPr lang="en-US" dirty="0"/>
              <a:t>dropout”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B068AB-7956-5BEB-22AD-2E4346D08E7D}"/>
              </a:ext>
            </a:extLst>
          </p:cNvPr>
          <p:cNvSpPr txBox="1"/>
          <p:nvPr/>
        </p:nvSpPr>
        <p:spPr>
          <a:xfrm>
            <a:off x="6756050" y="1578342"/>
            <a:ext cx="1540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“You are low-</a:t>
            </a:r>
          </a:p>
          <a:p>
            <a:r>
              <a:rPr lang="en-US" dirty="0"/>
              <a:t>income”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16E658-A9E4-E663-8019-301536DA8B8E}"/>
              </a:ext>
            </a:extLst>
          </p:cNvPr>
          <p:cNvSpPr txBox="1"/>
          <p:nvPr/>
        </p:nvSpPr>
        <p:spPr>
          <a:xfrm>
            <a:off x="7864263" y="3432999"/>
            <a:ext cx="8386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“You</a:t>
            </a:r>
          </a:p>
          <a:p>
            <a:r>
              <a:rPr lang="en-US" dirty="0"/>
              <a:t>are</a:t>
            </a:r>
          </a:p>
          <a:p>
            <a:r>
              <a:rPr lang="en-US" dirty="0"/>
              <a:t>home-</a:t>
            </a:r>
          </a:p>
          <a:p>
            <a:r>
              <a:rPr lang="en-US" dirty="0"/>
              <a:t>less”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689861-0CAF-EC47-3D44-E028B4AAFFB1}"/>
              </a:ext>
            </a:extLst>
          </p:cNvPr>
          <p:cNvSpPr txBox="1"/>
          <p:nvPr/>
        </p:nvSpPr>
        <p:spPr>
          <a:xfrm>
            <a:off x="5638800" y="4876800"/>
            <a:ext cx="3048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“You</a:t>
            </a:r>
          </a:p>
          <a:p>
            <a:r>
              <a:rPr lang="en-US" dirty="0"/>
              <a:t>                                  don’t</a:t>
            </a:r>
          </a:p>
          <a:p>
            <a:r>
              <a:rPr lang="en-US" dirty="0"/>
              <a:t>                                  read,</a:t>
            </a:r>
          </a:p>
          <a:p>
            <a:r>
              <a:rPr lang="en-US" dirty="0"/>
              <a:t>            write or speak </a:t>
            </a:r>
          </a:p>
          <a:p>
            <a:r>
              <a:rPr lang="en-US" dirty="0"/>
              <a:t>            English well enough</a:t>
            </a:r>
          </a:p>
          <a:p>
            <a:r>
              <a:rPr lang="en-US" dirty="0"/>
              <a:t>            to function on a job”                 </a:t>
            </a:r>
          </a:p>
          <a:p>
            <a:r>
              <a:rPr lang="en-US" dirty="0"/>
              <a:t>   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6CC2D3-24D7-2C9E-6522-3981891EEA21}"/>
              </a:ext>
            </a:extLst>
          </p:cNvPr>
          <p:cNvSpPr txBox="1"/>
          <p:nvPr/>
        </p:nvSpPr>
        <p:spPr>
          <a:xfrm>
            <a:off x="1803405" y="4038243"/>
            <a:ext cx="7873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“You </a:t>
            </a:r>
          </a:p>
          <a:p>
            <a:r>
              <a:rPr lang="en-US" dirty="0"/>
              <a:t>aged </a:t>
            </a:r>
          </a:p>
          <a:p>
            <a:r>
              <a:rPr lang="en-US" dirty="0"/>
              <a:t>out of</a:t>
            </a:r>
          </a:p>
          <a:p>
            <a:r>
              <a:rPr lang="en-US" dirty="0"/>
              <a:t>foster</a:t>
            </a:r>
          </a:p>
          <a:p>
            <a:r>
              <a:rPr lang="en-US" dirty="0"/>
              <a:t>care”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261AE5-8529-9592-83AC-E45080E1AB45}"/>
              </a:ext>
            </a:extLst>
          </p:cNvPr>
          <p:cNvSpPr txBox="1"/>
          <p:nvPr/>
        </p:nvSpPr>
        <p:spPr>
          <a:xfrm>
            <a:off x="2386868" y="5715000"/>
            <a:ext cx="27622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“Your reading, writing,</a:t>
            </a:r>
          </a:p>
          <a:p>
            <a:r>
              <a:rPr lang="en-US" dirty="0"/>
              <a:t>and computer skills are</a:t>
            </a:r>
            <a:br>
              <a:rPr lang="en-US" dirty="0"/>
            </a:br>
            <a:r>
              <a:rPr lang="en-US" dirty="0"/>
              <a:t>below the 8</a:t>
            </a:r>
            <a:r>
              <a:rPr lang="en-US" baseline="30000" dirty="0"/>
              <a:t>th</a:t>
            </a:r>
            <a:r>
              <a:rPr lang="en-US" dirty="0"/>
              <a:t> grade level”</a:t>
            </a:r>
          </a:p>
        </p:txBody>
      </p:sp>
    </p:spTree>
    <p:extLst>
      <p:ext uri="{BB962C8B-B14F-4D97-AF65-F5344CB8AC3E}">
        <p14:creationId xmlns:p14="http://schemas.microsoft.com/office/powerpoint/2010/main" val="13618020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Regional Health Specialists (RHS)</a:t>
            </a:r>
          </a:p>
        </p:txBody>
      </p:sp>
      <p:sp>
        <p:nvSpPr>
          <p:cNvPr id="23555" name="Rectangle 1029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Provide technical assistance to center health staff</a:t>
            </a:r>
          </a:p>
          <a:p>
            <a:r>
              <a:rPr lang="en-US" sz="2400" dirty="0"/>
              <a:t>Conduct program compliance assessments</a:t>
            </a:r>
          </a:p>
          <a:p>
            <a:r>
              <a:rPr lang="en-US" sz="2400" dirty="0"/>
              <a:t>Provide training to regional and center staff</a:t>
            </a:r>
          </a:p>
          <a:p>
            <a:r>
              <a:rPr lang="en-US" sz="2400" dirty="0"/>
              <a:t>Available to answer your questions</a:t>
            </a:r>
          </a:p>
          <a:p>
            <a:r>
              <a:rPr lang="en-US" sz="2400" dirty="0"/>
              <a:t>Can help you understand policies</a:t>
            </a:r>
          </a:p>
          <a:p>
            <a:r>
              <a:rPr lang="en-US" sz="2400" dirty="0"/>
              <a:t>Provide up-to-date information that will assist you in your efforts to meet program requirements</a:t>
            </a:r>
          </a:p>
          <a:p>
            <a:r>
              <a:rPr lang="en-US" sz="2400" dirty="0"/>
              <a:t>Conduct monthly teleconferences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484A63-E614-4A68-9264-0E86E19E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73F288-119C-4A61-BAB7-6805DB4CCA32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218315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Regional Oral Health Specialists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Brian Swann, DDS, MPH                              Regions 2/Philadelphia, 3/Atlanta, 4/Dallas</a:t>
            </a:r>
          </a:p>
          <a:p>
            <a:r>
              <a:rPr lang="en-US" sz="2400" dirty="0"/>
              <a:t>Pamela Alston, DDS, MPP                       Regions 1/Boston, 5/Chicago, 6/</a:t>
            </a:r>
            <a:r>
              <a:rPr lang="en-US" sz="2400"/>
              <a:t>San Francisco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305BE2-F56C-4FEF-A4EB-4D48A5D4E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73F288-119C-4A61-BAB7-6805DB4CCA32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612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981200"/>
            <a:ext cx="6172200" cy="33829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24580" name="Picture 4" descr="http://www.couragelongisland.org/wp-content/uploads/2011/10/Q-and-A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5CC5E8-8622-4ED1-8614-FCE53847C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57868B-9620-40F3-A4B3-F9E59E8A5822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itle 1">
            <a:extLst>
              <a:ext uri="{FF2B5EF4-FFF2-40B4-BE49-F238E27FC236}">
                <a16:creationId xmlns:a16="http://schemas.microsoft.com/office/drawing/2014/main" id="{0ED4DAB5-9342-3B71-7FE9-0886CAA3C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381000"/>
            <a:ext cx="6934200" cy="1143000"/>
          </a:xfrm>
        </p:spPr>
        <p:txBody>
          <a:bodyPr/>
          <a:lstStyle/>
          <a:p>
            <a:r>
              <a:rPr lang="en-US" sz="3600" dirty="0"/>
              <a:t>Viewed fairly through an </a:t>
            </a:r>
            <a:br>
              <a:rPr lang="en-US" sz="3600" dirty="0"/>
            </a:br>
            <a:r>
              <a:rPr lang="en-US" sz="3600" dirty="0"/>
              <a:t>“at-promise” lens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FCC3611-59FB-CBC6-2577-52B7AD072C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9400" y="2209800"/>
            <a:ext cx="4800600" cy="32004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95D122-3C4B-8EB1-15A8-6B4B50A95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5B73F288-119C-4A61-BAB7-6805DB4CCA32}" type="slidenum">
              <a:rPr lang="en-US" smtClean="0"/>
              <a:pPr>
                <a:spcAft>
                  <a:spcPts val="600"/>
                </a:spcAft>
                <a:defRPr/>
              </a:pPr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7A8E98-CF8A-3F0D-C2DD-51A3EBA9A7C4}"/>
              </a:ext>
            </a:extLst>
          </p:cNvPr>
          <p:cNvSpPr txBox="1"/>
          <p:nvPr/>
        </p:nvSpPr>
        <p:spPr>
          <a:xfrm>
            <a:off x="1828800" y="2209800"/>
            <a:ext cx="10636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“You are</a:t>
            </a:r>
          </a:p>
          <a:p>
            <a:r>
              <a:rPr lang="en-US" dirty="0"/>
              <a:t>a Job</a:t>
            </a:r>
          </a:p>
          <a:p>
            <a:r>
              <a:rPr lang="en-US" dirty="0"/>
              <a:t>Corps</a:t>
            </a:r>
          </a:p>
          <a:p>
            <a:r>
              <a:rPr lang="en-US" dirty="0"/>
              <a:t>student”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2B1879-F2C1-1AA2-3381-111C985E0F84}"/>
              </a:ext>
            </a:extLst>
          </p:cNvPr>
          <p:cNvSpPr txBox="1"/>
          <p:nvPr/>
        </p:nvSpPr>
        <p:spPr>
          <a:xfrm>
            <a:off x="1752600" y="3810000"/>
            <a:ext cx="1276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“You have</a:t>
            </a:r>
          </a:p>
          <a:p>
            <a:r>
              <a:rPr lang="en-US" dirty="0"/>
              <a:t>extra-</a:t>
            </a:r>
          </a:p>
          <a:p>
            <a:r>
              <a:rPr lang="en-US" dirty="0"/>
              <a:t>ordinary</a:t>
            </a:r>
          </a:p>
          <a:p>
            <a:r>
              <a:rPr lang="en-US" dirty="0"/>
              <a:t>potential”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5AC5BD-7F03-BBE9-2BAA-ACE1CCDC70B1}"/>
              </a:ext>
            </a:extLst>
          </p:cNvPr>
          <p:cNvSpPr txBox="1"/>
          <p:nvPr/>
        </p:nvSpPr>
        <p:spPr>
          <a:xfrm>
            <a:off x="7669565" y="1674674"/>
            <a:ext cx="87716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“You</a:t>
            </a:r>
          </a:p>
          <a:p>
            <a:r>
              <a:rPr lang="en-US" dirty="0"/>
              <a:t>have a</a:t>
            </a:r>
          </a:p>
          <a:p>
            <a:r>
              <a:rPr lang="en-US" dirty="0"/>
              <a:t>self-</a:t>
            </a:r>
          </a:p>
          <a:p>
            <a:r>
              <a:rPr lang="en-US" dirty="0" err="1"/>
              <a:t>confi</a:t>
            </a:r>
            <a:r>
              <a:rPr lang="en-US" dirty="0"/>
              <a:t>-</a:t>
            </a:r>
          </a:p>
          <a:p>
            <a:r>
              <a:rPr lang="en-US" dirty="0"/>
              <a:t>dent </a:t>
            </a:r>
          </a:p>
          <a:p>
            <a:r>
              <a:rPr lang="en-US" dirty="0"/>
              <a:t>smile”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DB2F14-209B-4201-158D-DF552BB349AB}"/>
              </a:ext>
            </a:extLst>
          </p:cNvPr>
          <p:cNvSpPr txBox="1"/>
          <p:nvPr/>
        </p:nvSpPr>
        <p:spPr>
          <a:xfrm>
            <a:off x="1717226" y="5313501"/>
            <a:ext cx="27667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“You have transcended</a:t>
            </a:r>
          </a:p>
          <a:p>
            <a:r>
              <a:rPr lang="en-US" dirty="0"/>
              <a:t>your circumstances to do</a:t>
            </a:r>
          </a:p>
          <a:p>
            <a:r>
              <a:rPr lang="en-US" dirty="0"/>
              <a:t>what you are capable of</a:t>
            </a:r>
          </a:p>
          <a:p>
            <a:r>
              <a:rPr lang="en-US" dirty="0"/>
              <a:t>doing.”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9843BA-648B-F43B-9D64-D7732C82AAAE}"/>
              </a:ext>
            </a:extLst>
          </p:cNvPr>
          <p:cNvSpPr txBox="1"/>
          <p:nvPr/>
        </p:nvSpPr>
        <p:spPr>
          <a:xfrm>
            <a:off x="6149328" y="5374462"/>
            <a:ext cx="26084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“You read, write, and</a:t>
            </a:r>
          </a:p>
          <a:p>
            <a:r>
              <a:rPr lang="en-US" dirty="0"/>
              <a:t>speak English at a level</a:t>
            </a:r>
          </a:p>
          <a:p>
            <a:r>
              <a:rPr lang="en-US" dirty="0"/>
              <a:t>necessary to function</a:t>
            </a:r>
          </a:p>
          <a:p>
            <a:r>
              <a:rPr lang="en-US" dirty="0"/>
              <a:t>on a job.”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E9A360-6DF4-172C-843B-4BBFD4254E5D}"/>
              </a:ext>
            </a:extLst>
          </p:cNvPr>
          <p:cNvSpPr txBox="1"/>
          <p:nvPr/>
        </p:nvSpPr>
        <p:spPr>
          <a:xfrm>
            <a:off x="7592621" y="3735208"/>
            <a:ext cx="9541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“You </a:t>
            </a:r>
          </a:p>
          <a:p>
            <a:r>
              <a:rPr lang="en-US" dirty="0"/>
              <a:t>are</a:t>
            </a:r>
          </a:p>
          <a:p>
            <a:r>
              <a:rPr lang="en-US" dirty="0" err="1"/>
              <a:t>contri</a:t>
            </a:r>
            <a:r>
              <a:rPr lang="en-US" dirty="0"/>
              <a:t>-</a:t>
            </a:r>
          </a:p>
          <a:p>
            <a:r>
              <a:rPr lang="en-US" dirty="0" err="1"/>
              <a:t>buting</a:t>
            </a:r>
            <a:r>
              <a:rPr lang="en-US" dirty="0"/>
              <a:t>.”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19BBD0-D5F4-CFBD-4915-BF0509738219}"/>
              </a:ext>
            </a:extLst>
          </p:cNvPr>
          <p:cNvSpPr txBox="1"/>
          <p:nvPr/>
        </p:nvSpPr>
        <p:spPr>
          <a:xfrm>
            <a:off x="4613330" y="5405120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“You are</a:t>
            </a:r>
          </a:p>
          <a:p>
            <a:r>
              <a:rPr lang="en-US" dirty="0"/>
              <a:t>responsible”</a:t>
            </a:r>
          </a:p>
        </p:txBody>
      </p:sp>
    </p:spTree>
    <p:extLst>
      <p:ext uri="{BB962C8B-B14F-4D97-AF65-F5344CB8AC3E}">
        <p14:creationId xmlns:p14="http://schemas.microsoft.com/office/powerpoint/2010/main" val="2176826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ABCA575-6CDA-C09B-9ADB-E82951527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cs typeface="Aharoni" panose="02010803020104030203" pitchFamily="2" charset="-79"/>
              </a:rPr>
              <a:t>Oral Health Personnel’s Charge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A9D18D-238F-A8C0-E58A-9D2662E2C5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Address oral health conditions that can lead to medical issues</a:t>
            </a:r>
          </a:p>
          <a:p>
            <a:r>
              <a:rPr lang="en-US" sz="2400" dirty="0"/>
              <a:t>Address oral health issues so that they do not become barriers to employment</a:t>
            </a:r>
          </a:p>
          <a:p>
            <a:r>
              <a:rPr lang="en-US" sz="2400" dirty="0"/>
              <a:t>Help our at-promise students have positive outcomes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CAA7F-DE5E-38E9-5EF0-911CBFD10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73F288-119C-4A61-BAB7-6805DB4CCA3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58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Oral Health Personnel will learn about: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600200"/>
            <a:ext cx="6934200" cy="5257800"/>
          </a:xfrm>
        </p:spPr>
        <p:txBody>
          <a:bodyPr/>
          <a:lstStyle/>
          <a:p>
            <a:endParaRPr lang="en-US" sz="2000" dirty="0"/>
          </a:p>
          <a:p>
            <a:r>
              <a:rPr lang="en-US" sz="2000" dirty="0"/>
              <a:t>The pertinent PRH requirements that guide the Oral Health and Wellness Program</a:t>
            </a:r>
          </a:p>
          <a:p>
            <a:r>
              <a:rPr lang="en-US" sz="2000" dirty="0"/>
              <a:t>Their responsibilities and opportunities to help make students employable</a:t>
            </a:r>
          </a:p>
          <a:p>
            <a:r>
              <a:rPr lang="en-US" sz="2000" dirty="0"/>
              <a:t>Resources to support their success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FF7EA9-B033-450A-9261-82D21A55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73F288-119C-4A61-BAB7-6805DB4CCA3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4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C7406-04DB-1865-54AD-383834AEC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Job Corps Health Questionnaire ETA-653 </a:t>
            </a:r>
          </a:p>
        </p:txBody>
      </p:sp>
      <p:pic>
        <p:nvPicPr>
          <p:cNvPr id="16" name="Content Placeholder 15" descr="A screenshot of a computer&#10;&#10;Description automatically generated">
            <a:extLst>
              <a:ext uri="{FF2B5EF4-FFF2-40B4-BE49-F238E27FC236}">
                <a16:creationId xmlns:a16="http://schemas.microsoft.com/office/drawing/2014/main" id="{63383E67-A0F7-1A13-B334-4A01675425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61" t="16108" r="29783" b="18294"/>
          <a:stretch/>
        </p:blipFill>
        <p:spPr>
          <a:xfrm>
            <a:off x="1828800" y="2362200"/>
            <a:ext cx="2286000" cy="3200400"/>
          </a:xfr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4189677-81F5-445F-927A-B42C75228F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14800" y="2097088"/>
            <a:ext cx="4555188" cy="4038600"/>
          </a:xfrm>
        </p:spPr>
        <p:txBody>
          <a:bodyPr/>
          <a:lstStyle/>
          <a:p>
            <a:pPr lvl="1"/>
            <a:r>
              <a:rPr lang="en-US" sz="1800" dirty="0"/>
              <a:t>Are you under the care of a physician, dentist, or mental health professional? </a:t>
            </a:r>
            <a:endParaRPr lang="en-US" sz="1800" dirty="0">
              <a:sym typeface="Wingdings"/>
            </a:endParaRPr>
          </a:p>
          <a:p>
            <a:pPr lvl="1"/>
            <a:r>
              <a:rPr lang="en-US" sz="1800" dirty="0">
                <a:sym typeface="Wingdings"/>
              </a:rPr>
              <a:t>How often do you see the doctor or counselor? </a:t>
            </a:r>
          </a:p>
          <a:p>
            <a:pPr lvl="1"/>
            <a:r>
              <a:rPr lang="en-US" sz="1800" dirty="0">
                <a:sym typeface="Wingdings"/>
              </a:rPr>
              <a:t>In the past 2 years, have you had a serious dental problem or problems (e.g., untreated dental infections, missing teeth, unresolved severe toothaches, etc.)?</a:t>
            </a:r>
          </a:p>
          <a:p>
            <a:pPr marL="457200" lvl="1" indent="0">
              <a:buNone/>
            </a:pPr>
            <a:r>
              <a:rPr lang="en-US" sz="1800" dirty="0">
                <a:sym typeface="Wingdings"/>
              </a:rPr>
              <a:t>--  Do you have braces on your teeth?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95D757-6AA0-5584-9200-829FFB36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73F288-119C-4A61-BAB7-6805DB4CCA3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929BDF-F4CC-31C5-E331-0623ABECE4EE}"/>
              </a:ext>
            </a:extLst>
          </p:cNvPr>
          <p:cNvSpPr txBox="1"/>
          <p:nvPr/>
        </p:nvSpPr>
        <p:spPr>
          <a:xfrm>
            <a:off x="2057400" y="6172200"/>
            <a:ext cx="4555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Reference: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[PRH-1, R1(c), R4(a)(b)]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64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4CF0BA0-3BF6-5857-F265-24DFC3ECF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Basic Oral Care</a:t>
            </a:r>
          </a:p>
        </p:txBody>
      </p:sp>
      <p:pic>
        <p:nvPicPr>
          <p:cNvPr id="9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47F40A0F-5B85-B9D0-3E4A-300B43BBF2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5" t="19644" r="26374" b="31441"/>
          <a:stretch/>
        </p:blipFill>
        <p:spPr>
          <a:xfrm>
            <a:off x="2438400" y="1634418"/>
            <a:ext cx="5262365" cy="430918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454F07-8D47-B7BF-6919-D8A2D04F3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E62A2D-75D7-4B7F-8457-6B3F6E8FCBE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DBCD6E-70A7-B76E-4DDD-57DF398FC2D0}"/>
              </a:ext>
            </a:extLst>
          </p:cNvPr>
          <p:cNvSpPr txBox="1"/>
          <p:nvPr/>
        </p:nvSpPr>
        <p:spPr>
          <a:xfrm>
            <a:off x="2667000" y="6190813"/>
            <a:ext cx="2643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Reference:  PRH-2, Exhibit 2-4</a:t>
            </a:r>
          </a:p>
        </p:txBody>
      </p:sp>
    </p:spTree>
    <p:extLst>
      <p:ext uri="{BB962C8B-B14F-4D97-AF65-F5344CB8AC3E}">
        <p14:creationId xmlns:p14="http://schemas.microsoft.com/office/powerpoint/2010/main" val="1738833433"/>
      </p:ext>
    </p:extLst>
  </p:cSld>
  <p:clrMapOvr>
    <a:masterClrMapping/>
  </p:clrMapOvr>
</p:sld>
</file>

<file path=ppt/theme/theme1.xml><?xml version="1.0" encoding="utf-8"?>
<a:theme xmlns:a="http://schemas.openxmlformats.org/drawingml/2006/main" name="nhwc_2009_ppt[1]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JC PowerPoint Template">
  <a:themeElements>
    <a:clrScheme name="3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1BBDD672BAB240AE25E8C18386348A" ma:contentTypeVersion="5" ma:contentTypeDescription="Create a new document." ma:contentTypeScope="" ma:versionID="edb88f5c1ceec33db4cb0b7c993a8ce5">
  <xsd:schema xmlns:xsd="http://www.w3.org/2001/XMLSchema" xmlns:xs="http://www.w3.org/2001/XMLSchema" xmlns:p="http://schemas.microsoft.com/office/2006/metadata/properties" xmlns:ns1="http://schemas.microsoft.com/sharepoint/v3" xmlns:ns2="b22f8f74-215c-4154-9939-bd29e4e8980e" targetNamespace="http://schemas.microsoft.com/office/2006/metadata/properties" ma:root="true" ma:fieldsID="5b851cb5bcdff340b09bfb219dc0c9f3" ns1:_="" ns2:_="">
    <xsd:import namespace="http://schemas.microsoft.com/sharepoint/v3"/>
    <xsd:import namespace="b22f8f74-215c-4154-9939-bd29e4e8980e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2f8f74-215c-4154-9939-bd29e4e8980e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b22f8f74-215c-4154-9939-bd29e4e8980e">XRUYQT3274NZ-681238054-2019</_dlc_DocId>
    <_dlc_DocIdUrl xmlns="b22f8f74-215c-4154-9939-bd29e4e8980e">
      <Url>https://supportservices.jobcorps.gov/health/_layouts/15/DocIdRedir.aspx?ID=XRUYQT3274NZ-681238054-2019</Url>
      <Description>XRUYQT3274NZ-681238054-2019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C63CF449-5CE7-4C06-BA01-A28C0A0CEC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22f8f74-215c-4154-9939-bd29e4e898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462B074-D7F9-4FE3-A195-1433E4EDEE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E2E1DD8-203B-44E5-AB91-3B4A72EF4F94}">
  <ds:schemaRefs>
    <ds:schemaRef ds:uri="http://schemas.openxmlformats.org/package/2006/metadata/core-properties"/>
    <ds:schemaRef ds:uri="http://purl.org/dc/elements/1.1/"/>
    <ds:schemaRef ds:uri="http://schemas.microsoft.com/sharepoint/v3"/>
    <ds:schemaRef ds:uri="http://schemas.microsoft.com/office/2006/metadata/properties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dcmitype/"/>
    <ds:schemaRef ds:uri="b22f8f74-215c-4154-9939-bd29e4e8980e"/>
  </ds:schemaRefs>
</ds:datastoreItem>
</file>

<file path=customXml/itemProps4.xml><?xml version="1.0" encoding="utf-8"?>
<ds:datastoreItem xmlns:ds="http://schemas.openxmlformats.org/officeDocument/2006/customXml" ds:itemID="{8090D929-94A4-4734-8C24-0EF8F9E1B3C0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50384</TotalTime>
  <Words>1653</Words>
  <Application>Microsoft Office PowerPoint</Application>
  <PresentationFormat>On-screen Show (4:3)</PresentationFormat>
  <Paragraphs>370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Aharoni</vt:lpstr>
      <vt:lpstr>Arial</vt:lpstr>
      <vt:lpstr>Calibri</vt:lpstr>
      <vt:lpstr>Google Sans</vt:lpstr>
      <vt:lpstr>Lato</vt:lpstr>
      <vt:lpstr>Merriweather</vt:lpstr>
      <vt:lpstr>Wingdings</vt:lpstr>
      <vt:lpstr>nhwc_2009_ppt[1]</vt:lpstr>
      <vt:lpstr>JC PowerPoint Template</vt:lpstr>
      <vt:lpstr>Custom Design</vt:lpstr>
      <vt:lpstr>Oral Health Personnel  Orientation to Job Corps:   An Oral Health and Wellness Program Overview</vt:lpstr>
      <vt:lpstr>Reference &amp; Resource  for this Webinar</vt:lpstr>
      <vt:lpstr>Job Corps’ Landmark Legislation</vt:lpstr>
      <vt:lpstr>Viewed unfairly through an  “at-risk” lens</vt:lpstr>
      <vt:lpstr>Viewed fairly through an  “at-promise” lens</vt:lpstr>
      <vt:lpstr>Oral Health Personnel’s Charge</vt:lpstr>
      <vt:lpstr>Oral Health Personnel will learn about:</vt:lpstr>
      <vt:lpstr>Job Corps Health Questionnaire ETA-653 </vt:lpstr>
      <vt:lpstr>Basic Oral Care</vt:lpstr>
      <vt:lpstr>Applicants with braces must provide:</vt:lpstr>
      <vt:lpstr>Student Introduction to  Oral Health Services</vt:lpstr>
      <vt:lpstr>Job Corps Health History Form</vt:lpstr>
      <vt:lpstr>JC Physical Examination Form</vt:lpstr>
      <vt:lpstr>Dental Readiness Inspection</vt:lpstr>
      <vt:lpstr>Dental Readiness Inspection Checklist</vt:lpstr>
      <vt:lpstr>14. Dental Readiness Inspection*</vt:lpstr>
      <vt:lpstr>Oral Health Literacy</vt:lpstr>
      <vt:lpstr>Elective Oral Examination Consent/Refusal Form</vt:lpstr>
      <vt:lpstr>Oral Examination</vt:lpstr>
      <vt:lpstr>“People don't care how much you know until they know how much you care”  </vt:lpstr>
      <vt:lpstr>B. Priority Classification</vt:lpstr>
      <vt:lpstr>C.  Number of X-Rays</vt:lpstr>
      <vt:lpstr>D. Missing Teeth &amp; Existing Restorations </vt:lpstr>
      <vt:lpstr>E. Diseases and Abnormalities  </vt:lpstr>
      <vt:lpstr>F. Plaque/Calculus </vt:lpstr>
      <vt:lpstr>G. Perio Assessment</vt:lpstr>
      <vt:lpstr>H. Caries Risk Level</vt:lpstr>
      <vt:lpstr>I. Soft Tissue Findings</vt:lpstr>
      <vt:lpstr>K. Treatment Plan</vt:lpstr>
      <vt:lpstr>Informed Consent</vt:lpstr>
      <vt:lpstr>At Conclusion of Oral Exam Visit</vt:lpstr>
      <vt:lpstr>Basic Oral Care</vt:lpstr>
      <vt:lpstr>Oral Disease Prevention Education &amp; Management</vt:lpstr>
      <vt:lpstr>Medical Separations</vt:lpstr>
      <vt:lpstr>When the dentist is unavailable</vt:lpstr>
      <vt:lpstr>Other Duties</vt:lpstr>
      <vt:lpstr>Program Compliance Assessment </vt:lpstr>
      <vt:lpstr>Important Resources</vt:lpstr>
      <vt:lpstr>Center Health &amp; Wellness Personnel</vt:lpstr>
      <vt:lpstr>Regional Health Specialists (RHS)</vt:lpstr>
      <vt:lpstr>Regional Oral Health Specialists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Oral Health StaffOrientation</dc:title>
  <dc:creator>Valerie Cherry</dc:creator>
  <cp:lastModifiedBy>Carolina Valdenegro</cp:lastModifiedBy>
  <cp:revision>943</cp:revision>
  <cp:lastPrinted>2023-07-05T06:47:09Z</cp:lastPrinted>
  <dcterms:created xsi:type="dcterms:W3CDTF">2009-03-23T22:50:51Z</dcterms:created>
  <dcterms:modified xsi:type="dcterms:W3CDTF">2024-03-04T19:20:20Z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0x010100321BBDD672BAB240AE25E8C18386348A</vt:lpwstr>
  </property>
  <property fmtid="{D5CDD505-2E9C-101B-9397-08002B2CF9AE}" pid="3" name="TemplateUrl">
    <vt:lpwstr/>
  </property>
  <property fmtid="{D5CDD505-2E9C-101B-9397-08002B2CF9AE}" pid="4" name="Order">
    <vt:r8>175100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dlc_DocIdItemGuid">
    <vt:lpwstr>d24c2312-3463-4f9e-bd87-5309960ea525</vt:lpwstr>
  </property>
</Properties>
</file>